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18"/>
  </p:notesMasterIdLst>
  <p:sldIdLst>
    <p:sldId id="256" r:id="rId2"/>
    <p:sldId id="273" r:id="rId3"/>
    <p:sldId id="274" r:id="rId4"/>
    <p:sldId id="257" r:id="rId5"/>
    <p:sldId id="280" r:id="rId6"/>
    <p:sldId id="258" r:id="rId7"/>
    <p:sldId id="259" r:id="rId8"/>
    <p:sldId id="281" r:id="rId9"/>
    <p:sldId id="283" r:id="rId10"/>
    <p:sldId id="284" r:id="rId11"/>
    <p:sldId id="285" r:id="rId12"/>
    <p:sldId id="286" r:id="rId13"/>
    <p:sldId id="287" r:id="rId14"/>
    <p:sldId id="262" r:id="rId15"/>
    <p:sldId id="272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8D2D43-BF2B-4588-8AC6-D7E158A186DE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C4D955-29AA-4478-B2C9-DA2C5C566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213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4/25/2019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4/25/2019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4/25/2019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4/25/2019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4/25/2019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4/25/2019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627" y="1298448"/>
            <a:ext cx="8310519" cy="3255264"/>
          </a:xfrm>
        </p:spPr>
        <p:txBody>
          <a:bodyPr/>
          <a:lstStyle/>
          <a:p>
            <a:r>
              <a:rPr lang="en-US" sz="3600" dirty="0" err="1"/>
              <a:t>Victimisation</a:t>
            </a:r>
            <a:r>
              <a:rPr lang="en-US" sz="3600" dirty="0"/>
              <a:t> – 60+years</a:t>
            </a:r>
            <a:br>
              <a:rPr lang="en-US" sz="3600" dirty="0"/>
            </a:br>
            <a:r>
              <a:rPr lang="en-US" sz="3600" dirty="0"/>
              <a:t>Year 2008-2018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2627" y="4316530"/>
            <a:ext cx="7315200" cy="1198762"/>
          </a:xfrm>
        </p:spPr>
        <p:txBody>
          <a:bodyPr>
            <a:noAutofit/>
          </a:bodyPr>
          <a:lstStyle/>
          <a:p>
            <a:endParaRPr lang="en-US" sz="1600" dirty="0"/>
          </a:p>
          <a:p>
            <a:r>
              <a:rPr lang="en-US" sz="1600" dirty="0"/>
              <a:t>Professor Saviour Formosa</a:t>
            </a:r>
          </a:p>
          <a:p>
            <a:r>
              <a:rPr lang="en-US" sz="1600" dirty="0"/>
              <a:t>CrimeMalta Observatory</a:t>
            </a:r>
          </a:p>
          <a:p>
            <a:r>
              <a:rPr lang="en-US" sz="1600" dirty="0"/>
              <a:t>Social Affairs Committee Presentation – 13 March 2019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5285" y="3778981"/>
            <a:ext cx="2896715" cy="227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168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Victims: 60+</a:t>
            </a:r>
            <a:br>
              <a:rPr lang="en-US" dirty="0"/>
            </a:br>
            <a:r>
              <a:rPr lang="en-US" sz="2800" dirty="0"/>
              <a:t>Counts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Persons aged 60+ have seen a steady increase in </a:t>
            </a:r>
            <a:r>
              <a:rPr lang="en-US" sz="1900" b="1" dirty="0" err="1">
                <a:solidFill>
                  <a:schemeClr val="accent1">
                    <a:lumMod val="75000"/>
                  </a:schemeClr>
                </a:solidFill>
              </a:rPr>
              <a:t>victimisation</a:t>
            </a:r>
            <a:r>
              <a:rPr lang="en-US" dirty="0"/>
              <a:t> which was reversed in 2018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marL="0" lvl="0" indent="0">
              <a:buNone/>
            </a:pPr>
            <a:br>
              <a:rPr lang="en-US" dirty="0"/>
            </a:b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3576877"/>
              </p:ext>
            </p:extLst>
          </p:nvPr>
        </p:nvGraphicFramePr>
        <p:xfrm>
          <a:off x="7394603" y="2921973"/>
          <a:ext cx="3390900" cy="249555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6090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27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11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7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Year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</a:rPr>
                        <a:t>Count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</a:rPr>
                        <a:t>Difference Count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Difference %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2008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1650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2009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1584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-66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-4.0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1829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245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15.5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2040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11.5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2184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144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7.1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2013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2516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332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15.2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2575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2.3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2608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1.3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3114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506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19.4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3157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1.4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2805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-352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-11.1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Total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>
                          <a:effectLst/>
                        </a:rPr>
                        <a:t>26062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 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 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7971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Victims : 60+</a:t>
            </a:r>
            <a:br>
              <a:rPr lang="en-US" dirty="0"/>
            </a:br>
            <a:r>
              <a:rPr lang="en-US" sz="2800" dirty="0"/>
              <a:t>2008-2018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Victims of </a:t>
            </a:r>
            <a:r>
              <a:rPr lang="en-US" sz="2100" b="1" dirty="0">
                <a:solidFill>
                  <a:schemeClr val="accent1">
                    <a:lumMod val="75000"/>
                  </a:schemeClr>
                </a:solidFill>
              </a:rPr>
              <a:t>Theft</a:t>
            </a:r>
            <a:r>
              <a:rPr lang="en-US" dirty="0"/>
              <a:t> (62%), </a:t>
            </a:r>
            <a:r>
              <a:rPr lang="en-US" sz="2100" b="1" dirty="0">
                <a:solidFill>
                  <a:schemeClr val="accent1">
                    <a:lumMod val="75000"/>
                  </a:schemeClr>
                </a:solidFill>
              </a:rPr>
              <a:t>Damages</a:t>
            </a:r>
            <a:r>
              <a:rPr lang="en-US" dirty="0"/>
              <a:t> (18%), </a:t>
            </a:r>
            <a:r>
              <a:rPr lang="en-US" sz="2100" b="1" dirty="0">
                <a:solidFill>
                  <a:schemeClr val="accent1">
                    <a:lumMod val="75000"/>
                  </a:schemeClr>
                </a:solidFill>
              </a:rPr>
              <a:t>Domestic Violence </a:t>
            </a:r>
            <a:r>
              <a:rPr lang="en-US" dirty="0"/>
              <a:t>(4%), </a:t>
            </a:r>
            <a:r>
              <a:rPr lang="en-US" sz="2100" b="1" dirty="0">
                <a:solidFill>
                  <a:schemeClr val="accent1">
                    <a:lumMod val="75000"/>
                  </a:schemeClr>
                </a:solidFill>
              </a:rPr>
              <a:t>Bodily Harm </a:t>
            </a:r>
            <a:r>
              <a:rPr lang="en-US" dirty="0"/>
              <a:t>(4%) and </a:t>
            </a:r>
            <a:r>
              <a:rPr lang="en-US" sz="2100" b="1" dirty="0">
                <a:solidFill>
                  <a:schemeClr val="accent1">
                    <a:lumMod val="75000"/>
                  </a:schemeClr>
                </a:solidFill>
              </a:rPr>
              <a:t>Fraud</a:t>
            </a:r>
            <a:r>
              <a:rPr lang="en-US" dirty="0"/>
              <a:t> (3%)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2017 – 2018 changes saw </a:t>
            </a:r>
            <a:r>
              <a:rPr lang="en-US" sz="2100" b="1" dirty="0">
                <a:solidFill>
                  <a:schemeClr val="accent1">
                    <a:lumMod val="75000"/>
                  </a:schemeClr>
                </a:solidFill>
              </a:rPr>
              <a:t>decreases</a:t>
            </a:r>
            <a:r>
              <a:rPr lang="en-US" dirty="0"/>
              <a:t> in Theft (-25%) and Attempted Offences (-14%)</a:t>
            </a:r>
          </a:p>
          <a:p>
            <a:pPr lvl="0"/>
            <a:endParaRPr lang="en-US" dirty="0"/>
          </a:p>
          <a:p>
            <a:r>
              <a:rPr lang="en-US" dirty="0"/>
              <a:t>2017 – 2018 changes saw </a:t>
            </a:r>
            <a:r>
              <a:rPr lang="en-US" sz="2100" b="1" dirty="0">
                <a:solidFill>
                  <a:schemeClr val="accent1">
                    <a:lumMod val="75000"/>
                  </a:schemeClr>
                </a:solidFill>
              </a:rPr>
              <a:t>increases</a:t>
            </a:r>
            <a:r>
              <a:rPr lang="en-US" dirty="0"/>
              <a:t> in Damages (+2%), Domestic Violence (+15%), Bodily Harm (+56%) and Fraud (+58%).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marL="0" lvl="0" indent="0">
              <a:buNone/>
            </a:pPr>
            <a:br>
              <a:rPr lang="en-US" dirty="0"/>
            </a:b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1256615"/>
              </p:ext>
            </p:extLst>
          </p:nvPr>
        </p:nvGraphicFramePr>
        <p:xfrm>
          <a:off x="3983979" y="4167792"/>
          <a:ext cx="7315206" cy="1438829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1301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4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25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25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25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25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253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2253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2253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2253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2253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2253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2253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2253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22539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22539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23899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Offence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2" marR="6602" marT="66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2008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2" marR="6602" marT="66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2009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2" marR="6602" marT="66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2010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2" marR="6602" marT="66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2011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2" marR="6602" marT="66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2012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2" marR="6602" marT="66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2013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2" marR="6602" marT="66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2014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2" marR="6602" marT="66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2015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2" marR="6602" marT="66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2016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2" marR="6602" marT="66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2017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2" marR="6602" marT="66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2018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2" marR="6602" marT="66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Grand Total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2" marR="6602" marT="66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% of Total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2" marR="6602" marT="66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Diff Count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2" marR="6602" marT="66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Diff %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2" marR="6602" marT="6602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2043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2" marR="6602" marT="66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2" marR="6602" marT="66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2" marR="6602" marT="66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2" marR="6602" marT="66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2" marR="6602" marT="66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2" marR="6602" marT="66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2" marR="6602" marT="66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2" marR="6602" marT="66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2" marR="6602" marT="66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2" marR="6602" marT="66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2" marR="6602" marT="66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2" marR="6602" marT="66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2" marR="6602" marT="66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2" marR="6602" marT="66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2" marR="6602" marT="66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2" marR="6602" marT="6602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204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THEFT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2" marR="6602" marT="66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1021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2" marR="6602" marT="66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1053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2" marR="6602" marT="66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1227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2" marR="6602" marT="66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1445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2" marR="6602" marT="66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1409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2" marR="6602" marT="66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1403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2" marR="6602" marT="66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1519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2" marR="6602" marT="66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1532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2" marR="6602" marT="66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1962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2" marR="6602" marT="66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2042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2" marR="6602" marT="66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1523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2" marR="6602" marT="66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16136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2" marR="6602" marT="66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2" marR="6602" marT="66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-519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2" marR="6602" marT="66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-25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2" marR="6602" marT="6602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204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DAMAGE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2" marR="6602" marT="66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251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2" marR="6602" marT="66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2" marR="6602" marT="66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250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2" marR="6602" marT="66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222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2" marR="6602" marT="66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319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2" marR="6602" marT="66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583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2" marR="6602" marT="66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563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2" marR="6602" marT="66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594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2" marR="6602" marT="66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630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2" marR="6602" marT="66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552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2" marR="6602" marT="66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563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2" marR="6602" marT="66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4727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2" marR="6602" marT="66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2" marR="6602" marT="66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2" marR="6602" marT="66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2" marR="6602" marT="6602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204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ATTEMPTED OFFENCES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2" marR="6602" marT="66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192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2" marR="6602" marT="66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136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2" marR="6602" marT="66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146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2" marR="6602" marT="66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149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2" marR="6602" marT="66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187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2" marR="6602" marT="66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134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2" marR="6602" marT="66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144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2" marR="6602" marT="66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93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2" marR="6602" marT="66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115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2" marR="6602" marT="66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171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2" marR="6602" marT="66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147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2" marR="6602" marT="66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1614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2" marR="6602" marT="66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2" marR="6602" marT="66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-24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2" marR="6602" marT="66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-14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2" marR="6602" marT="6602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204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DOMESTIC VIOLENCE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2" marR="6602" marT="66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2" marR="6602" marT="66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2" marR="6602" marT="66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2" marR="6602" marT="66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2" marR="6602" marT="66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83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2" marR="6602" marT="66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93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2" marR="6602" marT="66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95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2" marR="6602" marT="66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2" marR="6602" marT="66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121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2" marR="6602" marT="66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124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2" marR="6602" marT="66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143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2" marR="6602" marT="66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940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2" marR="6602" marT="66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2" marR="6602" marT="66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2" marR="6602" marT="66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2" marR="6602" marT="6602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204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BODILY HARM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2" marR="6602" marT="66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81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2" marR="6602" marT="66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82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2" marR="6602" marT="66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78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2" marR="6602" marT="66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2" marR="6602" marT="66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2" marR="6602" marT="66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89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2" marR="6602" marT="66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78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2" marR="6602" marT="66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98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2" marR="6602" marT="66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94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2" marR="6602" marT="66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72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2" marR="6602" marT="66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112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2" marR="6602" marT="66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914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2" marR="6602" marT="66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2" marR="6602" marT="66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2" marR="6602" marT="66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2" marR="6602" marT="6602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204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FRAUD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2" marR="6602" marT="66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2" marR="6602" marT="66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2" marR="6602" marT="66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2" marR="6602" marT="66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2" marR="6602" marT="66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2" marR="6602" marT="66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139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2" marR="6602" marT="66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102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2" marR="6602" marT="66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76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2" marR="6602" marT="66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92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2" marR="6602" marT="66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89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2" marR="6602" marT="66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141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2" marR="6602" marT="66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862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2" marR="6602" marT="66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2" marR="6602" marT="66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2" marR="6602" marT="66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2" marR="6602" marT="6602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204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--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2" marR="6602" marT="66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--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2" marR="6602" marT="66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--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2" marR="6602" marT="66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--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2" marR="6602" marT="66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--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2" marR="6602" marT="66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--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2" marR="6602" marT="66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--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2" marR="6602" marT="66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--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2" marR="6602" marT="66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--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2" marR="6602" marT="66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--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2" marR="6602" marT="66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--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2" marR="6602" marT="66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--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2" marR="6602" marT="66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--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2" marR="6602" marT="66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--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2" marR="6602" marT="66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--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2" marR="6602" marT="66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--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2" marR="6602" marT="6602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204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Grand Total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2" marR="6602" marT="66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1650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2" marR="6602" marT="66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1584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2" marR="6602" marT="66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1829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2" marR="6602" marT="66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2040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2" marR="6602" marT="66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2184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2" marR="6602" marT="66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2516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2" marR="6602" marT="66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2575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2" marR="6602" marT="66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2608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2" marR="6602" marT="66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3114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2" marR="6602" marT="66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3157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2" marR="6602" marT="66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2805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2" marR="6602" marT="66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26062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2" marR="6602" marT="66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100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2" marR="6602" marT="66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-352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2" marR="6602" marT="66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-11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02" marR="6602" marT="6602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3684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Victims : 60+</a:t>
            </a:r>
            <a:br>
              <a:rPr lang="en-US" dirty="0"/>
            </a:br>
            <a:r>
              <a:rPr lang="en-US" sz="2800" dirty="0"/>
              <a:t>2008-2018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5120640"/>
          </a:xfrm>
        </p:spPr>
        <p:txBody>
          <a:bodyPr>
            <a:normAutofit/>
          </a:bodyPr>
          <a:lstStyle/>
          <a:p>
            <a:pPr lvl="0"/>
            <a:r>
              <a:rPr lang="en-US" sz="1900" b="1" dirty="0">
                <a:solidFill>
                  <a:schemeClr val="accent1">
                    <a:lumMod val="75000"/>
                  </a:schemeClr>
                </a:solidFill>
              </a:rPr>
              <a:t>2017 – 2018 </a:t>
            </a:r>
            <a:r>
              <a:rPr lang="en-US" sz="1400" dirty="0"/>
              <a:t>changes in as follows:</a:t>
            </a:r>
          </a:p>
          <a:p>
            <a:pPr lvl="0"/>
            <a:r>
              <a:rPr lang="en-US" sz="1900" b="1" dirty="0">
                <a:solidFill>
                  <a:schemeClr val="accent1">
                    <a:lumMod val="75000"/>
                  </a:schemeClr>
                </a:solidFill>
              </a:rPr>
              <a:t>Theft</a:t>
            </a:r>
            <a:r>
              <a:rPr lang="en-US" sz="1400" dirty="0"/>
              <a:t>: -1% Residences occupied and -9% residences exterior</a:t>
            </a:r>
          </a:p>
          <a:p>
            <a:pPr lvl="0"/>
            <a:r>
              <a:rPr lang="en-US" sz="1400" dirty="0"/>
              <a:t>Theft: +5% Residences vacant</a:t>
            </a:r>
          </a:p>
          <a:p>
            <a:pPr lvl="0"/>
            <a:r>
              <a:rPr lang="en-US" sz="1400" dirty="0"/>
              <a:t>Theft: -47% Pick-Pocketing</a:t>
            </a:r>
          </a:p>
          <a:p>
            <a:pPr lvl="0"/>
            <a:endParaRPr lang="en-US" sz="1400" dirty="0"/>
          </a:p>
          <a:p>
            <a:pPr lvl="0"/>
            <a:r>
              <a:rPr lang="en-US" sz="1900" b="1" dirty="0">
                <a:solidFill>
                  <a:schemeClr val="accent1">
                    <a:lumMod val="75000"/>
                  </a:schemeClr>
                </a:solidFill>
              </a:rPr>
              <a:t>Domestic</a:t>
            </a:r>
            <a:r>
              <a:rPr lang="en-US" sz="1400" dirty="0"/>
              <a:t> Violence: +44% in Psychological Harm</a:t>
            </a:r>
          </a:p>
          <a:p>
            <a:pPr lvl="0"/>
            <a:r>
              <a:rPr lang="en-US" sz="1400" dirty="0"/>
              <a:t>Domestic Violence: -17% GBH</a:t>
            </a:r>
          </a:p>
          <a:p>
            <a:pPr lvl="0"/>
            <a:r>
              <a:rPr lang="en-US" sz="1400" dirty="0"/>
              <a:t>Domestic Violence: -50% SBH</a:t>
            </a:r>
          </a:p>
          <a:p>
            <a:pPr lvl="0"/>
            <a:endParaRPr lang="en-US" sz="1400" dirty="0"/>
          </a:p>
          <a:p>
            <a:r>
              <a:rPr lang="en-US" sz="1900" b="1" dirty="0">
                <a:solidFill>
                  <a:schemeClr val="accent1">
                    <a:lumMod val="75000"/>
                  </a:schemeClr>
                </a:solidFill>
              </a:rPr>
              <a:t>Bodily</a:t>
            </a:r>
            <a:r>
              <a:rPr lang="en-US" sz="1400" dirty="0"/>
              <a:t> </a:t>
            </a:r>
            <a:r>
              <a:rPr lang="en-US" sz="1900" b="1" dirty="0">
                <a:solidFill>
                  <a:schemeClr val="accent1">
                    <a:lumMod val="75000"/>
                  </a:schemeClr>
                </a:solidFill>
              </a:rPr>
              <a:t>Harm</a:t>
            </a:r>
            <a:r>
              <a:rPr lang="en-US" sz="1400" dirty="0"/>
              <a:t>:  +53% SBH and +70% GBH</a:t>
            </a:r>
          </a:p>
          <a:p>
            <a:endParaRPr lang="en-US" sz="1400" dirty="0"/>
          </a:p>
          <a:p>
            <a:r>
              <a:rPr lang="en-US" sz="1900" b="1" dirty="0">
                <a:solidFill>
                  <a:schemeClr val="accent1">
                    <a:lumMod val="75000"/>
                  </a:schemeClr>
                </a:solidFill>
              </a:rPr>
              <a:t>Fraud</a:t>
            </a:r>
            <a:r>
              <a:rPr lang="en-US" sz="1400" dirty="0"/>
              <a:t>: +65% in Fraudulent Gains and -17% in misappropriation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9901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Victims : 60+</a:t>
            </a:r>
            <a:br>
              <a:rPr lang="en-US" dirty="0"/>
            </a:br>
            <a:r>
              <a:rPr lang="en-US" sz="2800" dirty="0"/>
              <a:t>2008-2018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512064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en-US" sz="1400" dirty="0"/>
          </a:p>
          <a:p>
            <a:pPr lvl="0"/>
            <a:r>
              <a:rPr lang="en-US" sz="1900" b="1" dirty="0">
                <a:solidFill>
                  <a:schemeClr val="accent1">
                    <a:lumMod val="75000"/>
                  </a:schemeClr>
                </a:solidFill>
              </a:rPr>
              <a:t>Gender</a:t>
            </a:r>
            <a:r>
              <a:rPr lang="en-US" dirty="0"/>
              <a:t>: 64% Males – 36% Females</a:t>
            </a:r>
          </a:p>
          <a:p>
            <a:pPr lvl="0"/>
            <a:endParaRPr lang="en-US" sz="1400" dirty="0"/>
          </a:p>
          <a:p>
            <a:pPr lvl="0"/>
            <a:r>
              <a:rPr lang="en-US" sz="1900" b="1" dirty="0">
                <a:solidFill>
                  <a:schemeClr val="accent1">
                    <a:lumMod val="75000"/>
                  </a:schemeClr>
                </a:solidFill>
              </a:rPr>
              <a:t>Nationality</a:t>
            </a:r>
            <a:r>
              <a:rPr lang="en-US" dirty="0"/>
              <a:t>: 78% Maltese – 22% International</a:t>
            </a:r>
          </a:p>
          <a:p>
            <a:pPr lvl="0"/>
            <a:endParaRPr lang="en-US" dirty="0"/>
          </a:p>
          <a:p>
            <a:pPr lvl="0"/>
            <a:r>
              <a:rPr lang="en-US" sz="1900" b="1" dirty="0">
                <a:solidFill>
                  <a:schemeClr val="accent1">
                    <a:lumMod val="75000"/>
                  </a:schemeClr>
                </a:solidFill>
              </a:rPr>
              <a:t>Time</a:t>
            </a:r>
            <a:r>
              <a:rPr lang="en-US" dirty="0"/>
              <a:t> of </a:t>
            </a:r>
            <a:r>
              <a:rPr lang="en-US" dirty="0" err="1"/>
              <a:t>Victimisation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08:00 – 12:00       29%</a:t>
            </a:r>
          </a:p>
          <a:p>
            <a:pPr lvl="1"/>
            <a:r>
              <a:rPr lang="en-US" dirty="0"/>
              <a:t>12:00 – 18:00        30%</a:t>
            </a:r>
          </a:p>
          <a:p>
            <a:pPr lvl="1"/>
            <a:r>
              <a:rPr lang="en-US" dirty="0"/>
              <a:t>18:00 - 21:00         11%</a:t>
            </a:r>
          </a:p>
          <a:p>
            <a:pPr lvl="1"/>
            <a:r>
              <a:rPr lang="en-US" dirty="0"/>
              <a:t>21:00 – 08:00        30%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3937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Morphing of the Maltese </a:t>
            </a:r>
            <a:r>
              <a:rPr lang="en-US" sz="3200" dirty="0"/>
              <a:t>Safety Scenario</a:t>
            </a:r>
            <a:br>
              <a:rPr lang="en-US" dirty="0"/>
            </a:br>
            <a:r>
              <a:rPr lang="en-US" sz="2800" dirty="0"/>
              <a:t>- a way forward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Changes from a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multi-thematic</a:t>
            </a:r>
            <a:r>
              <a:rPr lang="en-US" dirty="0"/>
              <a:t> to a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spatial </a:t>
            </a:r>
            <a:r>
              <a:rPr lang="en-US" dirty="0"/>
              <a:t>to 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virtual structure</a:t>
            </a:r>
          </a:p>
          <a:p>
            <a:r>
              <a:rPr lang="en-US" dirty="0"/>
              <a:t>From a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What</a:t>
            </a:r>
            <a:r>
              <a:rPr lang="en-US" dirty="0"/>
              <a:t> occurs approach to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Where</a:t>
            </a:r>
            <a:r>
              <a:rPr lang="en-US" dirty="0"/>
              <a:t> they occur, </a:t>
            </a:r>
            <a:r>
              <a:rPr lang="en-US" sz="2100" b="1" dirty="0">
                <a:solidFill>
                  <a:schemeClr val="accent1">
                    <a:lumMod val="75000"/>
                  </a:schemeClr>
                </a:solidFill>
              </a:rPr>
              <a:t>How</a:t>
            </a:r>
            <a:r>
              <a:rPr lang="en-US" dirty="0"/>
              <a:t> they occur and </a:t>
            </a:r>
            <a:r>
              <a:rPr lang="en-US" sz="2100" b="1" dirty="0">
                <a:solidFill>
                  <a:schemeClr val="accent1">
                    <a:lumMod val="75000"/>
                  </a:schemeClr>
                </a:solidFill>
              </a:rPr>
              <a:t>Why</a:t>
            </a:r>
          </a:p>
          <a:p>
            <a:r>
              <a:rPr lang="en-US" dirty="0"/>
              <a:t>From a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Social-Space</a:t>
            </a:r>
            <a:r>
              <a:rPr lang="en-US" dirty="0"/>
              <a:t> scenario to a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Private-Space</a:t>
            </a:r>
            <a:r>
              <a:rPr lang="en-US" dirty="0"/>
              <a:t> scenario to a </a:t>
            </a:r>
            <a:r>
              <a:rPr lang="en-US" sz="2100" b="1" dirty="0">
                <a:solidFill>
                  <a:schemeClr val="accent1">
                    <a:lumMod val="75000"/>
                  </a:schemeClr>
                </a:solidFill>
              </a:rPr>
              <a:t>Technological-Space</a:t>
            </a:r>
          </a:p>
          <a:p>
            <a:r>
              <a:rPr lang="en-US" dirty="0"/>
              <a:t>Move away from the perception that the mitigation is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simply a role that the Police force</a:t>
            </a:r>
            <a:r>
              <a:rPr lang="en-US" dirty="0"/>
              <a:t> should fulfil </a:t>
            </a:r>
          </a:p>
          <a:p>
            <a:r>
              <a:rPr lang="en-US" dirty="0"/>
              <a:t>Need for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Local Councils </a:t>
            </a:r>
            <a:r>
              <a:rPr lang="en-US" dirty="0"/>
              <a:t>and Regions to take up mitigation measures, whilst the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business community </a:t>
            </a:r>
            <a:r>
              <a:rPr lang="en-US" dirty="0"/>
              <a:t>is also encouraged to put in its fair share to reduce offences within their businesses and also to directly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cooperate in structural-financial-operational</a:t>
            </a:r>
            <a:r>
              <a:rPr lang="en-US" dirty="0"/>
              <a:t> activities with the Malta Police Force to help increase safety and security in their areas.</a:t>
            </a:r>
          </a:p>
          <a:p>
            <a:r>
              <a:rPr lang="en-US" dirty="0"/>
              <a:t>Move towards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collective Social Responsibility</a:t>
            </a:r>
            <a:r>
              <a:rPr lang="en-US" dirty="0"/>
              <a:t> 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Social Capital </a:t>
            </a:r>
            <a:r>
              <a:rPr lang="en-US" dirty="0"/>
              <a:t>is provided through the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PREFET</a:t>
            </a:r>
            <a:r>
              <a:rPr lang="en-US" dirty="0"/>
              <a:t> structures, of which the Police Force form a part, but the essential aspects that will pivot towards offence mitigation lies in the enhancement of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Social Cohesion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5201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Requiring a mitigation shift in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policing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personal safety</a:t>
            </a:r>
            <a:r>
              <a:rPr lang="en-US" dirty="0"/>
              <a:t> and preparedness in technological advances. </a:t>
            </a:r>
          </a:p>
          <a:p>
            <a:r>
              <a:rPr lang="en-US" dirty="0"/>
              <a:t>Reduction of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Moral Panic </a:t>
            </a:r>
            <a:r>
              <a:rPr lang="en-US" dirty="0"/>
              <a:t>by the media and the Responsible Others</a:t>
            </a:r>
          </a:p>
          <a:p>
            <a:r>
              <a:rPr lang="en-US" dirty="0"/>
              <a:t>Emphasis should be now taken to the next level through an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educational awareness campaign </a:t>
            </a:r>
            <a:r>
              <a:rPr lang="en-US" dirty="0"/>
              <a:t>starting from the early ages to elder adults</a:t>
            </a:r>
          </a:p>
          <a:p>
            <a:r>
              <a:rPr lang="en-US" dirty="0"/>
              <a:t>The implementation of the 2017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Crime Prevention Strategy</a:t>
            </a:r>
            <a:r>
              <a:rPr lang="en-US" dirty="0"/>
              <a:t> is a veritable vehicle for such a process</a:t>
            </a:r>
          </a:p>
          <a:p>
            <a:r>
              <a:rPr lang="en-US" dirty="0"/>
              <a:t>Need to initiate thinking about new crimes that will occur over the next years: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crimes that have yet to be conceived </a:t>
            </a:r>
            <a:r>
              <a:rPr lang="en-US" dirty="0"/>
              <a:t>by offenders as the next societal change will occur, mainly in the digital arena</a:t>
            </a:r>
          </a:p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/>
          <a:lstStyle/>
          <a:p>
            <a:r>
              <a:rPr lang="en-US" dirty="0"/>
              <a:t>Morphing of the Maltese </a:t>
            </a:r>
            <a:r>
              <a:rPr lang="en-US" sz="3200" dirty="0"/>
              <a:t>Safety Scenario</a:t>
            </a:r>
            <a:br>
              <a:rPr lang="en-US" dirty="0"/>
            </a:br>
            <a:r>
              <a:rPr lang="en-US" sz="2800" dirty="0"/>
              <a:t>- a way forward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9351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627" y="1298448"/>
            <a:ext cx="8310519" cy="3255264"/>
          </a:xfrm>
        </p:spPr>
        <p:txBody>
          <a:bodyPr/>
          <a:lstStyle/>
          <a:p>
            <a:r>
              <a:rPr lang="en-US" sz="3600" dirty="0" err="1"/>
              <a:t>Victimisation</a:t>
            </a:r>
            <a:r>
              <a:rPr lang="en-US" sz="3600" dirty="0"/>
              <a:t> – 60+years</a:t>
            </a:r>
            <a:br>
              <a:rPr lang="en-US" sz="3600" dirty="0"/>
            </a:br>
            <a:r>
              <a:rPr lang="en-US" sz="3600" dirty="0"/>
              <a:t>Year 2008-2018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2627" y="4815902"/>
            <a:ext cx="7315200" cy="914400"/>
          </a:xfrm>
        </p:spPr>
        <p:txBody>
          <a:bodyPr>
            <a:normAutofit fontScale="47500" lnSpcReduction="20000"/>
          </a:bodyPr>
          <a:lstStyle/>
          <a:p>
            <a:r>
              <a:rPr lang="en-US" sz="5100" dirty="0"/>
              <a:t>Thank You</a:t>
            </a:r>
          </a:p>
          <a:p>
            <a:endParaRPr lang="en-US" dirty="0"/>
          </a:p>
          <a:p>
            <a:r>
              <a:rPr lang="en-US" sz="2500" dirty="0"/>
              <a:t>saviour.formosa@um.edu.mt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5285" y="3778981"/>
            <a:ext cx="2896715" cy="227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161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Understanding the Situation</a:t>
            </a:r>
            <a:br>
              <a:rPr lang="en-US" dirty="0"/>
            </a:br>
            <a:br>
              <a:rPr lang="en-US" dirty="0"/>
            </a:br>
            <a:r>
              <a:rPr lang="en-US" sz="2400" dirty="0"/>
              <a:t>Malta in the EU</a:t>
            </a:r>
            <a:br>
              <a:rPr lang="en-US" sz="2400" dirty="0"/>
            </a:br>
            <a:r>
              <a:rPr lang="en-US" sz="2400" dirty="0"/>
              <a:t>UNODC</a:t>
            </a:r>
            <a:br>
              <a:rPr lang="en-US" sz="2400" dirty="0"/>
            </a:br>
            <a:r>
              <a:rPr lang="en-GB" sz="1400" dirty="0"/>
              <a:t>United Nations Office on Drugs and Crime</a:t>
            </a: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7" y="1157723"/>
            <a:ext cx="7841763" cy="512064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Scope</a:t>
            </a:r>
            <a:r>
              <a:rPr lang="en-US" dirty="0"/>
              <a:t>: To understand the realities of Crime in the Maltese Islands</a:t>
            </a:r>
            <a:br>
              <a:rPr lang="en-US" dirty="0"/>
            </a:br>
            <a:endParaRPr lang="en-US" dirty="0"/>
          </a:p>
          <a:p>
            <a:r>
              <a:rPr lang="en-US" dirty="0"/>
              <a:t>Rankings: 2015 (UNODC latest comparative EU28 data)</a:t>
            </a:r>
          </a:p>
          <a:p>
            <a:endParaRPr lang="en-US" dirty="0"/>
          </a:p>
          <a:p>
            <a:pPr lvl="1"/>
            <a:r>
              <a:rPr lang="en-US" dirty="0"/>
              <a:t>Theft – 4</a:t>
            </a:r>
            <a:r>
              <a:rPr lang="en-US" baseline="30000" dirty="0"/>
              <a:t>th</a:t>
            </a:r>
            <a:r>
              <a:rPr lang="en-US" dirty="0"/>
              <a:t> </a:t>
            </a:r>
            <a:r>
              <a:rPr lang="en-US" sz="1400" dirty="0">
                <a:solidFill>
                  <a:srgbClr val="FF0000"/>
                </a:solidFill>
              </a:rPr>
              <a:t>(higher than EU average)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Homicide - 14</a:t>
            </a:r>
            <a:r>
              <a:rPr lang="en-US" baseline="30000" dirty="0"/>
              <a:t>th</a:t>
            </a:r>
            <a:r>
              <a:rPr lang="en-US" dirty="0"/>
              <a:t> </a:t>
            </a:r>
            <a:r>
              <a:rPr lang="en-US" sz="1400" dirty="0">
                <a:solidFill>
                  <a:srgbClr val="0070C0"/>
                </a:solidFill>
              </a:rPr>
              <a:t>(lower than EU average)</a:t>
            </a:r>
          </a:p>
          <a:p>
            <a:pPr lvl="1"/>
            <a:r>
              <a:rPr lang="en-US" dirty="0"/>
              <a:t>Assaults – 14</a:t>
            </a:r>
            <a:r>
              <a:rPr lang="en-US" baseline="30000" dirty="0"/>
              <a:t>th</a:t>
            </a:r>
            <a:r>
              <a:rPr lang="en-US" dirty="0"/>
              <a:t> </a:t>
            </a:r>
            <a:r>
              <a:rPr lang="en-US" sz="1400" dirty="0">
                <a:solidFill>
                  <a:srgbClr val="0070C0"/>
                </a:solidFill>
              </a:rPr>
              <a:t>(lower than EU average)</a:t>
            </a:r>
          </a:p>
          <a:p>
            <a:pPr lvl="1"/>
            <a:r>
              <a:rPr lang="en-US" dirty="0"/>
              <a:t>Robberies – 9</a:t>
            </a:r>
            <a:r>
              <a:rPr lang="en-US" baseline="30000" dirty="0"/>
              <a:t>th</a:t>
            </a:r>
            <a:r>
              <a:rPr lang="en-US" dirty="0"/>
              <a:t>  </a:t>
            </a:r>
            <a:r>
              <a:rPr lang="en-US" sz="1400" dirty="0">
                <a:solidFill>
                  <a:srgbClr val="0070C0"/>
                </a:solidFill>
              </a:rPr>
              <a:t>(lower than EU average)</a:t>
            </a:r>
          </a:p>
          <a:p>
            <a:pPr lvl="1"/>
            <a:r>
              <a:rPr lang="en-US" dirty="0"/>
              <a:t>Burglary – 16</a:t>
            </a:r>
            <a:r>
              <a:rPr lang="en-US" baseline="30000" dirty="0"/>
              <a:t>th</a:t>
            </a:r>
            <a:r>
              <a:rPr lang="en-US" dirty="0"/>
              <a:t> </a:t>
            </a:r>
            <a:r>
              <a:rPr lang="en-US" sz="1400" dirty="0">
                <a:solidFill>
                  <a:srgbClr val="0070C0"/>
                </a:solidFill>
              </a:rPr>
              <a:t>(lower than EU average)</a:t>
            </a:r>
          </a:p>
          <a:p>
            <a:pPr lvl="1"/>
            <a:r>
              <a:rPr lang="en-US" dirty="0"/>
              <a:t>Drugs – 20</a:t>
            </a:r>
            <a:r>
              <a:rPr lang="en-US" baseline="30000" dirty="0"/>
              <a:t>th</a:t>
            </a:r>
            <a:r>
              <a:rPr lang="en-US" dirty="0"/>
              <a:t> </a:t>
            </a:r>
            <a:r>
              <a:rPr lang="en-US" sz="1400" dirty="0">
                <a:solidFill>
                  <a:srgbClr val="0070C0"/>
                </a:solidFill>
              </a:rPr>
              <a:t>(lower than EU average)</a:t>
            </a:r>
          </a:p>
          <a:p>
            <a:pPr lvl="1"/>
            <a:r>
              <a:rPr lang="en-US" dirty="0"/>
              <a:t>Sexual Offences– 12</a:t>
            </a:r>
            <a:r>
              <a:rPr lang="en-US" baseline="30000" dirty="0"/>
              <a:t>th</a:t>
            </a:r>
            <a:r>
              <a:rPr lang="en-US" dirty="0"/>
              <a:t> </a:t>
            </a:r>
            <a:r>
              <a:rPr lang="en-US" sz="1400" dirty="0">
                <a:solidFill>
                  <a:srgbClr val="0070C0"/>
                </a:solidFill>
              </a:rPr>
              <a:t>(lower than EU average)</a:t>
            </a:r>
          </a:p>
          <a:p>
            <a:pPr lvl="1"/>
            <a:r>
              <a:rPr lang="en-US" dirty="0"/>
              <a:t>Rape – 15</a:t>
            </a:r>
            <a:r>
              <a:rPr lang="en-US" baseline="30000" dirty="0"/>
              <a:t>th</a:t>
            </a:r>
            <a:r>
              <a:rPr lang="en-US" dirty="0"/>
              <a:t> </a:t>
            </a:r>
            <a:r>
              <a:rPr lang="en-US" sz="1400" dirty="0">
                <a:solidFill>
                  <a:srgbClr val="0070C0"/>
                </a:solidFill>
              </a:rPr>
              <a:t>(lower than EU average)</a:t>
            </a:r>
          </a:p>
          <a:p>
            <a:pPr lvl="1"/>
            <a:r>
              <a:rPr lang="en-US" dirty="0"/>
              <a:t>Sexual Assault– 13</a:t>
            </a:r>
            <a:r>
              <a:rPr lang="en-US" baseline="30000" dirty="0"/>
              <a:t>th</a:t>
            </a:r>
            <a:r>
              <a:rPr lang="en-US" sz="1400" dirty="0">
                <a:solidFill>
                  <a:srgbClr val="0070C0"/>
                </a:solidFill>
              </a:rPr>
              <a:t> (lower than EU average)</a:t>
            </a:r>
          </a:p>
          <a:p>
            <a:pPr lvl="1"/>
            <a:endParaRPr lang="en-US" dirty="0"/>
          </a:p>
          <a:p>
            <a:r>
              <a:rPr lang="en-US" dirty="0"/>
              <a:t>Malta has highest number of Police Officers per 100,000 persons </a:t>
            </a:r>
            <a:br>
              <a:rPr lang="en-US" dirty="0"/>
            </a:br>
            <a:r>
              <a:rPr lang="en-US" dirty="0"/>
              <a:t>	(519 officers)</a:t>
            </a:r>
          </a:p>
          <a:p>
            <a:endParaRPr lang="en-US" dirty="0"/>
          </a:p>
          <a:p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887" y="730491"/>
            <a:ext cx="7071164" cy="550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948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Online Surveys…</a:t>
            </a:r>
            <a:br>
              <a:rPr lang="en-US" dirty="0"/>
            </a:br>
            <a:r>
              <a:rPr lang="en-US" dirty="0"/>
              <a:t>Perceptions</a:t>
            </a:r>
            <a:br>
              <a:rPr lang="en-US" sz="3200" dirty="0"/>
            </a:br>
            <a:r>
              <a:rPr lang="en-US" sz="1800" dirty="0"/>
              <a:t>Numbeo.com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238" y="762952"/>
            <a:ext cx="6856333" cy="476322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834331" y="260032"/>
            <a:ext cx="2682240" cy="10058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956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Trends</a:t>
            </a:r>
            <a:br>
              <a:rPr lang="en-US" dirty="0"/>
            </a:br>
            <a:r>
              <a:rPr lang="en-US" dirty="0"/>
              <a:t>What did</a:t>
            </a:r>
            <a:br>
              <a:rPr lang="en-US" dirty="0"/>
            </a:br>
            <a:r>
              <a:rPr lang="en-US" dirty="0"/>
              <a:t>&amp;</a:t>
            </a:r>
            <a:br>
              <a:rPr lang="en-US" dirty="0"/>
            </a:br>
            <a:r>
              <a:rPr lang="en-US" dirty="0"/>
              <a:t>What should</a:t>
            </a:r>
            <a:br>
              <a:rPr lang="en-US" dirty="0"/>
            </a:br>
            <a:r>
              <a:rPr lang="en-US" dirty="0"/>
              <a:t>have occurred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Long-term analysis exhibits a continued generic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trend line decrease</a:t>
            </a:r>
            <a:r>
              <a:rPr lang="en-US" dirty="0"/>
              <a:t> in reported crime</a:t>
            </a:r>
          </a:p>
          <a:p>
            <a:r>
              <a:rPr lang="en-US" dirty="0"/>
              <a:t>2018 experienced a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major decrease</a:t>
            </a:r>
            <a:r>
              <a:rPr lang="en-US" dirty="0"/>
              <a:t> where crime reports show a reversal of the 2010-2016 phenomenon – a 7 point decrease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15,925</a:t>
            </a:r>
            <a:r>
              <a:rPr lang="en-US" dirty="0"/>
              <a:t> reported offences</a:t>
            </a:r>
          </a:p>
          <a:p>
            <a:r>
              <a:rPr lang="en-US" dirty="0"/>
              <a:t>The Maltese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affluence</a:t>
            </a:r>
            <a:r>
              <a:rPr lang="en-US" dirty="0"/>
              <a:t> rate results in wider Opportunities for offenders, such that crime has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diversified</a:t>
            </a:r>
          </a:p>
          <a:p>
            <a:r>
              <a:rPr lang="en-US" dirty="0"/>
              <a:t>The increasing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resident</a:t>
            </a:r>
            <a:r>
              <a:rPr lang="en-US" dirty="0"/>
              <a:t> population (460,000) should have rendered an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additional 1,563 victims </a:t>
            </a:r>
            <a:r>
              <a:rPr lang="en-US" dirty="0"/>
              <a:t>in 2018</a:t>
            </a:r>
          </a:p>
          <a:p>
            <a:r>
              <a:rPr lang="en-US" dirty="0"/>
              <a:t>The steady increase in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tourist </a:t>
            </a:r>
            <a:r>
              <a:rPr lang="en-US" dirty="0"/>
              <a:t>arrivals (2,600,000) should have rendered an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additional 3,588 victims </a:t>
            </a:r>
            <a:r>
              <a:rPr lang="en-US" dirty="0"/>
              <a:t>in 2018</a:t>
            </a:r>
          </a:p>
          <a:p>
            <a:r>
              <a:rPr lang="en-US" dirty="0"/>
              <a:t>Malta’s crime rate from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42 crime per 1000 persons </a:t>
            </a:r>
            <a:r>
              <a:rPr lang="en-US" dirty="0"/>
              <a:t>to one where the rate has reached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34 crimes per 1000 persons</a:t>
            </a:r>
          </a:p>
        </p:txBody>
      </p:sp>
    </p:spTree>
    <p:extLst>
      <p:ext uri="{BB962C8B-B14F-4D97-AF65-F5344CB8AC3E}">
        <p14:creationId xmlns:p14="http://schemas.microsoft.com/office/powerpoint/2010/main" val="466286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Trends</a:t>
            </a:r>
            <a:br>
              <a:rPr lang="en-US" dirty="0"/>
            </a:br>
            <a:r>
              <a:rPr lang="en-US" dirty="0"/>
              <a:t>Significant Firsts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A major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shedding</a:t>
            </a:r>
            <a:r>
              <a:rPr lang="en-US" dirty="0"/>
              <a:t> of crime by 7% or 1,211 cases 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Bodily harm </a:t>
            </a:r>
            <a:r>
              <a:rPr lang="en-US" dirty="0"/>
              <a:t>has been pushed further down the league due to a relatively large increase in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fraud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Displacement</a:t>
            </a:r>
            <a:r>
              <a:rPr lang="en-US" dirty="0"/>
              <a:t> is also very evident as the migration of crimes from one zone to another becomes more pronounced.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San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Giljan</a:t>
            </a:r>
            <a:r>
              <a:rPr lang="en-US" dirty="0" err="1"/>
              <a:t>’s</a:t>
            </a:r>
            <a:r>
              <a:rPr lang="en-US" dirty="0"/>
              <a:t> rate of crime dropped from a height of 19.5 in 2012 to 10.6% in 2017 and again to 9.4% in 2018, a drop of 18% from 2017, the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lowest in the last 14 years</a:t>
            </a:r>
            <a:r>
              <a:rPr lang="en-US" dirty="0"/>
              <a:t>. </a:t>
            </a:r>
          </a:p>
          <a:p>
            <a:r>
              <a:rPr lang="en-US" dirty="0"/>
              <a:t>In terms of societal reaction,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moral panic </a:t>
            </a:r>
            <a:r>
              <a:rPr lang="en-US" dirty="0"/>
              <a:t>still plays a part in rendering a perception that crime is increasing, when the facts depict a stabilised scenario. </a:t>
            </a:r>
          </a:p>
          <a:p>
            <a:r>
              <a:rPr lang="en-US" dirty="0"/>
              <a:t>Expected victims: 21,600 - Observed victims: 15,925</a:t>
            </a:r>
          </a:p>
          <a:p>
            <a:r>
              <a:rPr lang="en-US" dirty="0"/>
              <a:t>Expected Maltese victims: 13,800 victims – Observed 12,237 victims – 33 per 1000</a:t>
            </a:r>
          </a:p>
          <a:p>
            <a:r>
              <a:rPr lang="en-US" dirty="0"/>
              <a:t>Expected Foreign victims: 7,800 victims – Observed 4,212 victims  – 3 per 1000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Victims</a:t>
            </a:r>
            <a:r>
              <a:rPr lang="en-US" dirty="0"/>
              <a:t> are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mainly male Maltese </a:t>
            </a:r>
            <a:r>
              <a:rPr lang="en-US" dirty="0"/>
              <a:t>residents, aged falling within the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40-59 year cohort</a:t>
            </a:r>
            <a:r>
              <a:rPr lang="en-US" dirty="0"/>
              <a:t>. Victims aged less than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18 years fell to 3.3%</a:t>
            </a:r>
            <a:r>
              <a:rPr lang="en-US" dirty="0"/>
              <a:t>. </a:t>
            </a:r>
          </a:p>
          <a:p>
            <a:r>
              <a:rPr lang="en-US" dirty="0"/>
              <a:t>Foreign victims hail from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161 countries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Mondays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January-May/August</a:t>
            </a:r>
            <a:r>
              <a:rPr lang="en-US" dirty="0"/>
              <a:t> and the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00:00-03:00</a:t>
            </a:r>
            <a:r>
              <a:rPr lang="en-US" dirty="0"/>
              <a:t> comprise the main functional temporal aspects of Maltese crime reporting.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694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Figures</a:t>
            </a:r>
            <a:br>
              <a:rPr lang="en-US" dirty="0"/>
            </a:br>
            <a:br>
              <a:rPr lang="en-US" dirty="0"/>
            </a:br>
            <a:r>
              <a:rPr lang="en-US" sz="2800" dirty="0"/>
              <a:t>Main Shifts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2018: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15,925</a:t>
            </a:r>
            <a:r>
              <a:rPr lang="en-US" dirty="0"/>
              <a:t> reported offences. </a:t>
            </a:r>
          </a:p>
          <a:p>
            <a:r>
              <a:rPr lang="en-US" dirty="0"/>
              <a:t>A major decrease in crime reports over the 2018 period comprising an absolute decrease of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1,211 </a:t>
            </a:r>
            <a:r>
              <a:rPr lang="en-US" dirty="0"/>
              <a:t>crimes (7.1%) indicating a reversal 2010-2016 ‘increase’ phenomenon.</a:t>
            </a:r>
          </a:p>
          <a:p>
            <a:r>
              <a:rPr lang="en-US" dirty="0"/>
              <a:t>The previous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singular crime phenomenon </a:t>
            </a:r>
            <a:r>
              <a:rPr lang="en-US" dirty="0"/>
              <a:t>has been brought to heel -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Pickpocketing</a:t>
            </a:r>
            <a:r>
              <a:rPr lang="en-US" dirty="0"/>
              <a:t> decreased by 995 offences in 2018, a decrease of 46% from the previous year from 2,144 cases.</a:t>
            </a:r>
          </a:p>
          <a:p>
            <a:r>
              <a:rPr lang="en-US" dirty="0"/>
              <a:t>Most other </a:t>
            </a:r>
            <a:r>
              <a:rPr lang="en-US" sz="2100" b="1" dirty="0">
                <a:solidFill>
                  <a:schemeClr val="accent1">
                    <a:lumMod val="75000"/>
                  </a:schemeClr>
                </a:solidFill>
              </a:rPr>
              <a:t>categories of theft have decreased </a:t>
            </a:r>
            <a:r>
              <a:rPr lang="en-US" dirty="0"/>
              <a:t>apart from theft from factories by employees, mugging, religious temples, occupied residences, shop lifting, snatch and grab, theft from sea craft and theft from vehicle. </a:t>
            </a:r>
          </a:p>
        </p:txBody>
      </p:sp>
    </p:spTree>
    <p:extLst>
      <p:ext uri="{BB962C8B-B14F-4D97-AF65-F5344CB8AC3E}">
        <p14:creationId xmlns:p14="http://schemas.microsoft.com/office/powerpoint/2010/main" val="3868403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Figures</a:t>
            </a:r>
            <a:br>
              <a:rPr lang="en-US" dirty="0"/>
            </a:br>
            <a:br>
              <a:rPr lang="en-US" dirty="0"/>
            </a:br>
            <a:r>
              <a:rPr lang="en-US" sz="2800" dirty="0"/>
              <a:t>Main Shifts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Theft</a:t>
            </a:r>
            <a:r>
              <a:rPr lang="en-US" dirty="0"/>
              <a:t> comprises </a:t>
            </a:r>
            <a:r>
              <a:rPr lang="en-US" sz="2100" b="1" dirty="0">
                <a:solidFill>
                  <a:schemeClr val="accent1">
                    <a:lumMod val="75000"/>
                  </a:schemeClr>
                </a:solidFill>
              </a:rPr>
              <a:t>41% of all offences </a:t>
            </a:r>
            <a:r>
              <a:rPr lang="en-US" dirty="0"/>
              <a:t>reported to the Police, down from 48.2% in 2017, the </a:t>
            </a:r>
            <a:r>
              <a:rPr lang="en-US" sz="2100" b="1" dirty="0">
                <a:solidFill>
                  <a:schemeClr val="accent1">
                    <a:lumMod val="75000"/>
                  </a:schemeClr>
                </a:solidFill>
              </a:rPr>
              <a:t>lowest in 14 years </a:t>
            </a:r>
            <a:r>
              <a:rPr lang="en-US" dirty="0"/>
              <a:t>(2004) when the rate was that of 62.4% of all reported offences.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Damages</a:t>
            </a:r>
            <a:r>
              <a:rPr lang="en-US" dirty="0"/>
              <a:t>, has seen a slight increase to 24.7% of all offences up from 22% in 2017, increasing through </a:t>
            </a:r>
            <a:r>
              <a:rPr lang="en-US" i="1" dirty="0"/>
              <a:t>Involuntary Damage by Hit and Run</a:t>
            </a:r>
            <a:r>
              <a:rPr lang="en-US" dirty="0"/>
              <a:t> incidents and </a:t>
            </a:r>
            <a:r>
              <a:rPr lang="en-US" i="1" dirty="0"/>
              <a:t>Wilful damage by Other Means</a:t>
            </a:r>
            <a:r>
              <a:rPr lang="en-US" dirty="0"/>
              <a:t>.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Domestic Violence </a:t>
            </a:r>
            <a:r>
              <a:rPr lang="en-US" dirty="0"/>
              <a:t>has increased its previously stable 7% rate to 8.4% of all offences, to reach 1341 cases, with a 10% increase in </a:t>
            </a:r>
            <a:r>
              <a:rPr lang="en-US" i="1" dirty="0"/>
              <a:t>Psychological Harm</a:t>
            </a:r>
            <a:r>
              <a:rPr lang="en-US" dirty="0"/>
              <a:t> and 8% </a:t>
            </a:r>
            <a:r>
              <a:rPr lang="en-US" i="1" dirty="0"/>
              <a:t>Slight Bodily Harm with Physical Force</a:t>
            </a:r>
            <a:r>
              <a:rPr lang="en-US" dirty="0"/>
              <a:t>. </a:t>
            </a:r>
          </a:p>
          <a:p>
            <a:r>
              <a:rPr lang="en-US" dirty="0"/>
              <a:t>The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4th</a:t>
            </a:r>
            <a:r>
              <a:rPr lang="en-US" dirty="0"/>
              <a:t> highest ranking offence,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Bodily Harm</a:t>
            </a:r>
            <a:r>
              <a:rPr lang="en-US" dirty="0"/>
              <a:t>, has been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pushed to 5th ranking</a:t>
            </a:r>
            <a:r>
              <a:rPr lang="en-US" dirty="0"/>
              <a:t>. Bodily Harm which had registered a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year on year decrease </a:t>
            </a:r>
            <a:r>
              <a:rPr lang="en-US" dirty="0"/>
              <a:t>initiated in 2009 down to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5%</a:t>
            </a:r>
            <a:r>
              <a:rPr lang="en-US" dirty="0"/>
              <a:t>, increased slightly to 5.6%</a:t>
            </a:r>
          </a:p>
          <a:p>
            <a:r>
              <a:rPr lang="en-US" dirty="0"/>
              <a:t>In turn,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Fraud</a:t>
            </a:r>
            <a:r>
              <a:rPr lang="en-US" dirty="0"/>
              <a:t> is now4</a:t>
            </a:r>
            <a:r>
              <a:rPr lang="en-US" baseline="30000" dirty="0"/>
              <a:t>th</a:t>
            </a:r>
            <a:r>
              <a:rPr lang="en-US" dirty="0"/>
              <a:t> ranking, again experienced an increase of 31% (245 additional cases) over the previous year reaching 1032 cases in 2018. The main increase was registered as </a:t>
            </a:r>
            <a:r>
              <a:rPr lang="en-US" i="1" dirty="0"/>
              <a:t>Fraudulent Gains</a:t>
            </a:r>
            <a:r>
              <a:rPr lang="en-US" dirty="0"/>
              <a:t>.</a:t>
            </a:r>
          </a:p>
          <a:p>
            <a:r>
              <a:rPr lang="en-US" dirty="0"/>
              <a:t>These 5 categories of crimes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comprise 88.1% of all crime reports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053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Figures</a:t>
            </a:r>
            <a:br>
              <a:rPr lang="en-US" dirty="0"/>
            </a:br>
            <a:br>
              <a:rPr lang="en-US" dirty="0"/>
            </a:br>
            <a:r>
              <a:rPr lang="en-US" sz="2800" dirty="0"/>
              <a:t>Main Shifts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Computer</a:t>
            </a:r>
            <a:r>
              <a:rPr lang="en-US" dirty="0"/>
              <a:t> related crime experienced a 20% increase over the previous year, through password disclosure, unauthorized access and copying / disclosure / possession of data.</a:t>
            </a:r>
            <a:br>
              <a:rPr lang="en-US" dirty="0"/>
            </a:br>
            <a:endParaRPr lang="en-US" dirty="0"/>
          </a:p>
          <a:p>
            <a:pPr lvl="0"/>
            <a:r>
              <a:rPr lang="en-US" sz="2100" b="1" dirty="0">
                <a:solidFill>
                  <a:schemeClr val="accent1">
                    <a:lumMod val="75000"/>
                  </a:schemeClr>
                </a:solidFill>
              </a:rPr>
              <a:t>Threats and Public Violence </a:t>
            </a:r>
            <a:r>
              <a:rPr lang="en-US" dirty="0"/>
              <a:t>has increased to 322 in 2018, mainly through stalking, blackmail and causing fear of violence, though harassment experienced a reduction in reporting.</a:t>
            </a:r>
            <a:br>
              <a:rPr lang="en-US" dirty="0"/>
            </a:br>
            <a:endParaRPr lang="en-US" dirty="0"/>
          </a:p>
          <a:p>
            <a:pPr lvl="0"/>
            <a:r>
              <a:rPr lang="en-US" sz="2100" b="1" dirty="0">
                <a:solidFill>
                  <a:schemeClr val="accent1">
                    <a:lumMod val="75000"/>
                  </a:schemeClr>
                </a:solidFill>
              </a:rPr>
              <a:t>Theft from Residences </a:t>
            </a:r>
            <a:r>
              <a:rPr lang="en-US" dirty="0"/>
              <a:t>has again increased by 31 cases or 5% as compared to 2017 reaching 623 cases.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756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Victims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Victims are mainly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Maltese residents </a:t>
            </a:r>
            <a:r>
              <a:rPr lang="en-US" dirty="0"/>
              <a:t>(74.3%), followed by UK residents (2.5%), whilst Italians, French, Germans and Spanish comprise other source countries whose residents suffered </a:t>
            </a:r>
            <a:r>
              <a:rPr lang="en-US" dirty="0" err="1"/>
              <a:t>victimisation</a:t>
            </a:r>
            <a:r>
              <a:rPr lang="en-US" dirty="0"/>
              <a:t>. </a:t>
            </a:r>
          </a:p>
          <a:p>
            <a:pPr lvl="0"/>
            <a:r>
              <a:rPr lang="en-US" dirty="0"/>
              <a:t>Main age cohort that is victimised pertains to the 40-59 year cohorts, followed by the 20-29 year and the 30-39 year and the 60+ cohorts respectively.</a:t>
            </a:r>
          </a:p>
          <a:p>
            <a:pPr lvl="0"/>
            <a:r>
              <a:rPr lang="en-US" sz="2100" b="1" dirty="0">
                <a:solidFill>
                  <a:schemeClr val="accent1">
                    <a:lumMod val="75000"/>
                  </a:schemeClr>
                </a:solidFill>
              </a:rPr>
              <a:t>Domestic violence </a:t>
            </a:r>
            <a:r>
              <a:rPr lang="en-US" dirty="0"/>
              <a:t>was mainly experienced by the </a:t>
            </a:r>
            <a:r>
              <a:rPr lang="en-US" sz="2100" b="1" dirty="0">
                <a:solidFill>
                  <a:schemeClr val="accent1">
                    <a:lumMod val="75000"/>
                  </a:schemeClr>
                </a:solidFill>
              </a:rPr>
              <a:t>40-59 year cohort</a:t>
            </a:r>
            <a:r>
              <a:rPr lang="en-US" dirty="0"/>
              <a:t>, followed by the 30-39 year cohort.</a:t>
            </a:r>
          </a:p>
          <a:p>
            <a:pPr lvl="0"/>
            <a:r>
              <a:rPr lang="en-US" sz="2100" b="1" dirty="0">
                <a:solidFill>
                  <a:schemeClr val="accent1">
                    <a:lumMod val="75000"/>
                  </a:schemeClr>
                </a:solidFill>
              </a:rPr>
              <a:t>Under 18 </a:t>
            </a:r>
            <a:r>
              <a:rPr lang="en-US" dirty="0"/>
              <a:t>were mainly victims of </a:t>
            </a:r>
            <a:r>
              <a:rPr lang="en-US" sz="2100" b="1" dirty="0">
                <a:solidFill>
                  <a:schemeClr val="accent1">
                    <a:lumMod val="75000"/>
                  </a:schemeClr>
                </a:solidFill>
              </a:rPr>
              <a:t>pornography and sexual offences</a:t>
            </a:r>
            <a:r>
              <a:rPr lang="en-US" dirty="0"/>
              <a:t>, when compared to the other age cohorts, whilst the </a:t>
            </a:r>
            <a:r>
              <a:rPr lang="en-US" sz="2100" b="1" dirty="0">
                <a:solidFill>
                  <a:schemeClr val="accent1">
                    <a:lumMod val="75000"/>
                  </a:schemeClr>
                </a:solidFill>
              </a:rPr>
              <a:t>60+ cohort </a:t>
            </a:r>
            <a:r>
              <a:rPr lang="en-US" dirty="0"/>
              <a:t>were mainly victims of forgery, fraud and theft.</a:t>
            </a:r>
          </a:p>
          <a:p>
            <a:r>
              <a:rPr lang="en-US" dirty="0"/>
              <a:t>In terms of gender, main victims’ </a:t>
            </a:r>
            <a:r>
              <a:rPr lang="en-US" sz="2100" b="1" dirty="0">
                <a:solidFill>
                  <a:schemeClr val="accent1">
                    <a:lumMod val="75000"/>
                  </a:schemeClr>
                </a:solidFill>
              </a:rPr>
              <a:t>gender is male</a:t>
            </a:r>
            <a:r>
              <a:rPr lang="en-US" dirty="0"/>
              <a:t>, growing over the years up to 57.6% in 2018, whilst females make up 42.2% of victims.</a:t>
            </a:r>
          </a:p>
          <a:p>
            <a:r>
              <a:rPr lang="en-US" dirty="0"/>
              <a:t>Females were mainly </a:t>
            </a:r>
            <a:r>
              <a:rPr lang="en-US" sz="2100" b="1" dirty="0">
                <a:solidFill>
                  <a:schemeClr val="accent1">
                    <a:lumMod val="75000"/>
                  </a:schemeClr>
                </a:solidFill>
              </a:rPr>
              <a:t>victims of prostitution, trafficking in persons</a:t>
            </a:r>
            <a:r>
              <a:rPr lang="en-US" dirty="0"/>
              <a:t>, crimes against public peace, sexual offences, pornography and domestic violence. Males were mainly victimised for arson, violence against public officer, forgery, damage, bodily harm and fraud.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993992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2559</TotalTime>
  <Words>1598</Words>
  <Application>Microsoft Office PowerPoint</Application>
  <PresentationFormat>Widescreen</PresentationFormat>
  <Paragraphs>327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Calibri</vt:lpstr>
      <vt:lpstr>Corbel</vt:lpstr>
      <vt:lpstr>Wingdings 2</vt:lpstr>
      <vt:lpstr>Frame</vt:lpstr>
      <vt:lpstr>Victimisation – 60+years Year 2008-2018</vt:lpstr>
      <vt:lpstr>Understanding the Situation  Malta in the EU UNODC United Nations Office on Drugs and Crime   </vt:lpstr>
      <vt:lpstr>Online Surveys… Perceptions Numbeo.com</vt:lpstr>
      <vt:lpstr>Trends What did &amp; What should have occurred</vt:lpstr>
      <vt:lpstr>Trends Significant Firsts</vt:lpstr>
      <vt:lpstr>Figures  Main Shifts</vt:lpstr>
      <vt:lpstr>Figures  Main Shifts</vt:lpstr>
      <vt:lpstr>Figures  Main Shifts</vt:lpstr>
      <vt:lpstr>Victims</vt:lpstr>
      <vt:lpstr>Victims: 60+ Counts</vt:lpstr>
      <vt:lpstr>Victims : 60+ 2008-2018</vt:lpstr>
      <vt:lpstr>Victims : 60+ 2008-2018</vt:lpstr>
      <vt:lpstr>Victims : 60+ 2008-2018</vt:lpstr>
      <vt:lpstr>Morphing of the Maltese Safety Scenario - a way forward  </vt:lpstr>
      <vt:lpstr>Morphing of the Maltese Safety Scenario - a way forward  </vt:lpstr>
      <vt:lpstr>Victimisation – 60+years Year 2008-2018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CrimeMalta 2015</dc:title>
  <dc:creator>saviour formosa</dc:creator>
  <cp:lastModifiedBy>Grech Stephen at Parlament-MT</cp:lastModifiedBy>
  <cp:revision>135</cp:revision>
  <dcterms:created xsi:type="dcterms:W3CDTF">2016-04-14T16:20:57Z</dcterms:created>
  <dcterms:modified xsi:type="dcterms:W3CDTF">2019-04-25T13:54:53Z</dcterms:modified>
</cp:coreProperties>
</file>