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notesMasterIdLst>
    <p:notesMasterId r:id="rId19"/>
  </p:notesMasterIdLst>
  <p:sldIdLst>
    <p:sldId id="262" r:id="rId2"/>
    <p:sldId id="410" r:id="rId3"/>
    <p:sldId id="403" r:id="rId4"/>
    <p:sldId id="363" r:id="rId5"/>
    <p:sldId id="411" r:id="rId6"/>
    <p:sldId id="366" r:id="rId7"/>
    <p:sldId id="367" r:id="rId8"/>
    <p:sldId id="399" r:id="rId9"/>
    <p:sldId id="400" r:id="rId10"/>
    <p:sldId id="339" r:id="rId11"/>
    <p:sldId id="405" r:id="rId12"/>
    <p:sldId id="406" r:id="rId13"/>
    <p:sldId id="407" r:id="rId14"/>
    <p:sldId id="413" r:id="rId15"/>
    <p:sldId id="414" r:id="rId16"/>
    <p:sldId id="387" r:id="rId17"/>
    <p:sldId id="412" r:id="rId18"/>
  </p:sldIdLst>
  <p:sldSz cx="9144000" cy="6858000" type="screen4x3"/>
  <p:notesSz cx="6808788" cy="9940925"/>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3448" autoAdjust="0"/>
  </p:normalViewPr>
  <p:slideViewPr>
    <p:cSldViewPr>
      <p:cViewPr>
        <p:scale>
          <a:sx n="84" d="100"/>
          <a:sy n="84" d="100"/>
        </p:scale>
        <p:origin x="-2310"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atin typeface="Tahoma" charset="0"/>
              </a:defRPr>
            </a:lvl1pPr>
          </a:lstStyle>
          <a:p>
            <a:pPr>
              <a:defRPr/>
            </a:pPr>
            <a:endParaRPr lang="en-US"/>
          </a:p>
        </p:txBody>
      </p:sp>
      <p:sp>
        <p:nvSpPr>
          <p:cNvPr id="3" name="Date Placeholder 2"/>
          <p:cNvSpPr>
            <a:spLocks noGrp="1"/>
          </p:cNvSpPr>
          <p:nvPr>
            <p:ph type="dt" idx="1"/>
          </p:nvPr>
        </p:nvSpPr>
        <p:spPr>
          <a:xfrm>
            <a:off x="3856038" y="0"/>
            <a:ext cx="2951162" cy="496888"/>
          </a:xfrm>
          <a:prstGeom prst="rect">
            <a:avLst/>
          </a:prstGeom>
        </p:spPr>
        <p:txBody>
          <a:bodyPr vert="horz" lIns="91440" tIns="45720" rIns="91440" bIns="45720" rtlCol="0"/>
          <a:lstStyle>
            <a:lvl1pPr algn="r">
              <a:defRPr sz="1200">
                <a:latin typeface="Tahoma" charset="0"/>
              </a:defRPr>
            </a:lvl1pPr>
          </a:lstStyle>
          <a:p>
            <a:pPr>
              <a:defRPr/>
            </a:pPr>
            <a:fld id="{F55E170B-1F34-40CA-A3B3-E5C56C3B8AEC}" type="datetimeFigureOut">
              <a:rPr lang="en-US"/>
              <a:pPr>
                <a:defRPr/>
              </a:pPr>
              <a:t>2/26/2019</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1038" y="4721225"/>
            <a:ext cx="5446712" cy="44735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42450"/>
            <a:ext cx="2951163" cy="496888"/>
          </a:xfrm>
          <a:prstGeom prst="rect">
            <a:avLst/>
          </a:prstGeom>
        </p:spPr>
        <p:txBody>
          <a:bodyPr vert="horz" lIns="91440" tIns="45720" rIns="91440" bIns="45720" rtlCol="0" anchor="b"/>
          <a:lstStyle>
            <a:lvl1pPr algn="l">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856038" y="9442450"/>
            <a:ext cx="2951162" cy="496888"/>
          </a:xfrm>
          <a:prstGeom prst="rect">
            <a:avLst/>
          </a:prstGeom>
        </p:spPr>
        <p:txBody>
          <a:bodyPr vert="horz" lIns="91440" tIns="45720" rIns="91440" bIns="45720" rtlCol="0" anchor="b"/>
          <a:lstStyle>
            <a:lvl1pPr algn="r">
              <a:defRPr sz="1200">
                <a:latin typeface="Tahoma" charset="0"/>
              </a:defRPr>
            </a:lvl1pPr>
          </a:lstStyle>
          <a:p>
            <a:pPr>
              <a:defRPr/>
            </a:pPr>
            <a:fld id="{6C1506C5-94F0-4946-A344-36883D55629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E14E9E-5313-4B60-A97C-A5F5BFE38F41}" type="slidenum">
              <a:rPr lang="en-US" smtClean="0">
                <a:latin typeface="Tahoma" pitchFamily="34" charset="0"/>
              </a:rPr>
              <a:pPr/>
              <a:t>1</a:t>
            </a:fld>
            <a:endParaRPr lang="en-US" smtClean="0">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35A023-EF20-4631-9F78-321F2304B1EE}" type="slidenum">
              <a:rPr lang="en-US" smtClean="0">
                <a:latin typeface="Tahoma" pitchFamily="34" charset="0"/>
              </a:rPr>
              <a:pPr/>
              <a:t>4</a:t>
            </a:fld>
            <a:endParaRPr lang="en-US" smtClean="0">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D8E6E6-568C-4C17-BA2A-5338A8D943F4}" type="slidenum">
              <a:rPr lang="en-US" smtClean="0">
                <a:latin typeface="Tahoma" pitchFamily="34" charset="0"/>
              </a:rPr>
              <a:pPr/>
              <a:t>8</a:t>
            </a:fld>
            <a:endParaRPr lang="en-US" smtClean="0">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A5781-B99B-493F-9C2E-5397842A58AD}" type="slidenum">
              <a:rPr lang="en-US" smtClean="0">
                <a:latin typeface="Tahoma" pitchFamily="34" charset="0"/>
              </a:rPr>
              <a:pPr/>
              <a:t>10</a:t>
            </a:fld>
            <a:endParaRPr lang="en-US" smtClean="0">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B9ABD968-20BB-4219-8CAD-0FC40F6344F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3635AE2-5071-47E6-A597-760E18E066F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DF55E6C-3891-498F-9926-08AA6B1617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6F185DD-7722-4F9E-98CF-EB4C5DC291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D3A922-EFBA-4C81-9D91-8C9AE4183D5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16599AA-58CB-41C3-A826-398905B838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38FB2FA-6EF6-4EFB-9721-BCAEF86723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D86D4EC-C92D-47D0-B5B6-225FC004FD6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2B521FB-B71C-466E-9B3B-1C33589BEF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E02F719-E9A8-4230-A592-ED0A445D52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C9D0F71-7866-4E2B-9A39-2F5AE8874E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C94A695-E693-4258-A13F-3333DA3F20E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11" r:id="rId1"/>
    <p:sldLayoutId id="2147484003" r:id="rId2"/>
    <p:sldLayoutId id="2147484012" r:id="rId3"/>
    <p:sldLayoutId id="2147484004" r:id="rId4"/>
    <p:sldLayoutId id="2147484005" r:id="rId5"/>
    <p:sldLayoutId id="2147484006" r:id="rId6"/>
    <p:sldLayoutId id="2147484007" r:id="rId7"/>
    <p:sldLayoutId id="2147484008" r:id="rId8"/>
    <p:sldLayoutId id="2147484013" r:id="rId9"/>
    <p:sldLayoutId id="2147484009" r:id="rId10"/>
    <p:sldLayoutId id="214748401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Nwlp.burmarrad@pa.org.m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52400" y="152400"/>
            <a:ext cx="8763000" cy="5754688"/>
          </a:xfrm>
          <a:prstGeom prst="rect">
            <a:avLst/>
          </a:prstGeom>
          <a:noFill/>
          <a:ln w="9525">
            <a:noFill/>
            <a:miter lim="800000"/>
            <a:headEnd/>
            <a:tailEnd/>
          </a:ln>
        </p:spPr>
        <p:txBody>
          <a:bodyPr>
            <a:spAutoFit/>
          </a:bodyPr>
          <a:lstStyle/>
          <a:p>
            <a:pPr marL="371475" indent="-371475" algn="ctr" eaLnBrk="1" hangingPunct="1"/>
            <a:endParaRPr lang="en-GB" sz="2800" b="1">
              <a:solidFill>
                <a:srgbClr val="FFFF00"/>
              </a:solidFill>
              <a:latin typeface="Arial" charset="0"/>
            </a:endParaRPr>
          </a:p>
          <a:p>
            <a:pPr marL="371475" indent="-371475" algn="ctr" eaLnBrk="1" hangingPunct="1"/>
            <a:endParaRPr lang="en-GB" sz="2800" b="1">
              <a:solidFill>
                <a:srgbClr val="FFFF00"/>
              </a:solidFill>
              <a:latin typeface="Arial" charset="0"/>
            </a:endParaRPr>
          </a:p>
          <a:p>
            <a:pPr marL="371475" indent="-371475" algn="ctr" eaLnBrk="1" hangingPunct="1"/>
            <a:r>
              <a:rPr lang="mt-MT" sz="2800" b="1">
                <a:solidFill>
                  <a:srgbClr val="002060"/>
                </a:solidFill>
                <a:latin typeface="Arial" charset="0"/>
              </a:rPr>
              <a:t>Partial Review</a:t>
            </a:r>
            <a:r>
              <a:rPr lang="en-GB" sz="2800" b="1">
                <a:solidFill>
                  <a:srgbClr val="002060"/>
                </a:solidFill>
                <a:latin typeface="Arial" charset="0"/>
              </a:rPr>
              <a:t> </a:t>
            </a:r>
            <a:r>
              <a:rPr lang="mt-MT" sz="2800" b="1">
                <a:solidFill>
                  <a:srgbClr val="002060"/>
                </a:solidFill>
                <a:latin typeface="Arial" charset="0"/>
              </a:rPr>
              <a:t>to </a:t>
            </a:r>
            <a:r>
              <a:rPr lang="en-GB" sz="2800" b="1">
                <a:solidFill>
                  <a:srgbClr val="002060"/>
                </a:solidFill>
                <a:latin typeface="Arial" charset="0"/>
              </a:rPr>
              <a:t>NWLP </a:t>
            </a:r>
            <a:r>
              <a:rPr lang="mt-MT" sz="2800" b="1">
                <a:solidFill>
                  <a:srgbClr val="002060"/>
                </a:solidFill>
                <a:latin typeface="Arial" charset="0"/>
              </a:rPr>
              <a:t>(</a:t>
            </a:r>
            <a:r>
              <a:rPr lang="en-GB" sz="2800" b="1">
                <a:solidFill>
                  <a:srgbClr val="002060"/>
                </a:solidFill>
                <a:latin typeface="Arial" charset="0"/>
              </a:rPr>
              <a:t>2006)</a:t>
            </a:r>
          </a:p>
          <a:p>
            <a:pPr marL="371475" indent="-371475" algn="ctr" eaLnBrk="1" hangingPunct="1"/>
            <a:endParaRPr lang="en-GB" sz="2800" b="1">
              <a:solidFill>
                <a:srgbClr val="002060"/>
              </a:solidFill>
              <a:latin typeface="Arial" charset="0"/>
            </a:endParaRPr>
          </a:p>
          <a:p>
            <a:pPr marL="371475" indent="-371475" algn="ctr" eaLnBrk="1" hangingPunct="1"/>
            <a:r>
              <a:rPr lang="en-GB" sz="2800" b="1">
                <a:solidFill>
                  <a:srgbClr val="002060"/>
                </a:solidFill>
                <a:latin typeface="Arial" charset="0"/>
              </a:rPr>
              <a:t>Burmarrad</a:t>
            </a:r>
          </a:p>
          <a:p>
            <a:pPr marL="371475" indent="-371475" algn="ctr" eaLnBrk="1" hangingPunct="1"/>
            <a:r>
              <a:rPr lang="en-GB" sz="2800" b="1">
                <a:solidFill>
                  <a:srgbClr val="002060"/>
                </a:solidFill>
                <a:latin typeface="Arial" charset="0"/>
              </a:rPr>
              <a:t>Commercial Area</a:t>
            </a:r>
          </a:p>
          <a:p>
            <a:pPr marL="371475" indent="-371475" eaLnBrk="1" hangingPunct="1"/>
            <a:endParaRPr lang="en-GB" sz="2400" b="1">
              <a:solidFill>
                <a:srgbClr val="002060"/>
              </a:solidFill>
              <a:latin typeface="Arial" charset="0"/>
            </a:endParaRPr>
          </a:p>
          <a:p>
            <a:pPr marL="371475" indent="-371475" eaLnBrk="1" hangingPunct="1"/>
            <a:endParaRPr lang="en-GB" sz="2400" b="1">
              <a:solidFill>
                <a:srgbClr val="002060"/>
              </a:solidFill>
              <a:latin typeface="Arial" charset="0"/>
            </a:endParaRPr>
          </a:p>
          <a:p>
            <a:pPr marL="371475" indent="-371475" eaLnBrk="1" hangingPunct="1"/>
            <a:endParaRPr lang="en-GB" sz="2400" b="1">
              <a:solidFill>
                <a:srgbClr val="002060"/>
              </a:solidFill>
              <a:latin typeface="Arial" charset="0"/>
            </a:endParaRPr>
          </a:p>
          <a:p>
            <a:pPr marL="371475" indent="-371475" algn="ctr" eaLnBrk="1" hangingPunct="1"/>
            <a:endParaRPr lang="mt-MT" sz="2400" b="1">
              <a:solidFill>
                <a:srgbClr val="002060"/>
              </a:solidFill>
              <a:latin typeface="Arial" charset="0"/>
            </a:endParaRPr>
          </a:p>
          <a:p>
            <a:pPr marL="371475" indent="-371475" algn="ctr" eaLnBrk="1" hangingPunct="1"/>
            <a:endParaRPr lang="mt-MT" sz="2400" b="1">
              <a:solidFill>
                <a:srgbClr val="002060"/>
              </a:solidFill>
              <a:latin typeface="Arial" charset="0"/>
            </a:endParaRPr>
          </a:p>
          <a:p>
            <a:pPr marL="371475" indent="-371475" algn="ctr" eaLnBrk="1" hangingPunct="1"/>
            <a:endParaRPr lang="en-GB" sz="2000" b="1">
              <a:solidFill>
                <a:srgbClr val="002060"/>
              </a:solidFill>
              <a:latin typeface="Arial" charset="0"/>
            </a:endParaRPr>
          </a:p>
          <a:p>
            <a:pPr marL="371475" indent="-371475" algn="ctr" eaLnBrk="1" hangingPunct="1"/>
            <a:endParaRPr lang="en-GB" sz="2000" b="1">
              <a:solidFill>
                <a:srgbClr val="002060"/>
              </a:solidFill>
              <a:latin typeface="Arial" charset="0"/>
            </a:endParaRPr>
          </a:p>
          <a:p>
            <a:pPr marL="371475" indent="-371475" algn="ctr" eaLnBrk="1" hangingPunct="1"/>
            <a:r>
              <a:rPr lang="en-GB" sz="2000" b="1">
                <a:solidFill>
                  <a:srgbClr val="002060"/>
                </a:solidFill>
                <a:latin typeface="Arial" charset="0"/>
              </a:rPr>
              <a:t>Public Consultation Draft</a:t>
            </a:r>
          </a:p>
          <a:p>
            <a:pPr marL="371475" indent="-371475" algn="ctr" eaLnBrk="1" hangingPunct="1"/>
            <a:r>
              <a:rPr lang="en-GB" sz="2000" b="1">
                <a:solidFill>
                  <a:srgbClr val="002060"/>
                </a:solidFill>
                <a:latin typeface="Arial" charset="0"/>
              </a:rPr>
              <a:t>December 20</a:t>
            </a:r>
            <a:r>
              <a:rPr lang="mt-MT" sz="2000" b="1">
                <a:solidFill>
                  <a:srgbClr val="002060"/>
                </a:solidFill>
                <a:latin typeface="Arial" charset="0"/>
              </a:rPr>
              <a:t>1</a:t>
            </a:r>
            <a:r>
              <a:rPr lang="en-GB" sz="2000" b="1">
                <a:solidFill>
                  <a:srgbClr val="002060"/>
                </a:solidFill>
                <a:latin typeface="Arial" charset="0"/>
              </a:rPr>
              <a:t>8</a:t>
            </a:r>
          </a:p>
        </p:txBody>
      </p:sp>
      <p:pic>
        <p:nvPicPr>
          <p:cNvPr id="5123" name="Picture 2"/>
          <p:cNvPicPr>
            <a:picLocks noChangeAspect="1" noChangeArrowheads="1"/>
          </p:cNvPicPr>
          <p:nvPr/>
        </p:nvPicPr>
        <p:blipFill>
          <a:blip r:embed="rId3"/>
          <a:srcRect l="26215" t="29042" r="26112" b="32445"/>
          <a:stretch>
            <a:fillRect/>
          </a:stretch>
        </p:blipFill>
        <p:spPr bwMode="auto">
          <a:xfrm>
            <a:off x="3276600" y="3505200"/>
            <a:ext cx="25146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 y="1676400"/>
            <a:ext cx="8763000" cy="1816100"/>
          </a:xfrm>
          <a:prstGeom prst="rect">
            <a:avLst/>
          </a:prstGeom>
          <a:noFill/>
          <a:ln w="9525">
            <a:noFill/>
            <a:miter lim="800000"/>
            <a:headEnd/>
            <a:tailEnd/>
          </a:ln>
        </p:spPr>
        <p:txBody>
          <a:bodyPr>
            <a:spAutoFit/>
          </a:bodyPr>
          <a:lstStyle/>
          <a:p>
            <a:pPr marL="371475" indent="-371475" algn="ctr" eaLnBrk="1" hangingPunct="1"/>
            <a:endParaRPr lang="en-GB" sz="2800" b="1">
              <a:solidFill>
                <a:srgbClr val="FFFF00"/>
              </a:solidFill>
              <a:latin typeface="Arial" charset="0"/>
            </a:endParaRPr>
          </a:p>
          <a:p>
            <a:pPr marL="371475" indent="-371475" algn="ctr" eaLnBrk="1" hangingPunct="1"/>
            <a:endParaRPr lang="en-GB" sz="2800" b="1">
              <a:solidFill>
                <a:srgbClr val="FFFF00"/>
              </a:solidFill>
              <a:latin typeface="Arial" charset="0"/>
            </a:endParaRPr>
          </a:p>
          <a:p>
            <a:pPr marL="371475" indent="-371475" algn="ctr" eaLnBrk="1" hangingPunct="1"/>
            <a:r>
              <a:rPr lang="en-GB" sz="2800" b="1">
                <a:solidFill>
                  <a:srgbClr val="002060"/>
                </a:solidFill>
                <a:latin typeface="Arial" charset="0"/>
              </a:rPr>
              <a:t>Amended Policy NWSP 26</a:t>
            </a:r>
          </a:p>
          <a:p>
            <a:pPr marL="371475" indent="-371475" algn="ctr" eaLnBrk="1" hangingPunct="1"/>
            <a:endParaRPr lang="mt-MT" sz="2800" b="1">
              <a:solidFill>
                <a:srgbClr val="002060"/>
              </a:solidFill>
              <a:latin typeface="Arial" charset="0"/>
            </a:endParaRPr>
          </a:p>
        </p:txBody>
      </p:sp>
      <p:pic>
        <p:nvPicPr>
          <p:cNvPr id="14339" name="Picture 2"/>
          <p:cNvPicPr>
            <a:picLocks noChangeAspect="1" noChangeArrowheads="1"/>
          </p:cNvPicPr>
          <p:nvPr/>
        </p:nvPicPr>
        <p:blipFill>
          <a:blip r:embed="rId3"/>
          <a:srcRect l="26215" t="29042" r="26112" b="32445"/>
          <a:stretch>
            <a:fillRect/>
          </a:stretch>
        </p:blipFill>
        <p:spPr bwMode="auto">
          <a:xfrm>
            <a:off x="3276600" y="3962400"/>
            <a:ext cx="25146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33400"/>
            <a:ext cx="8229600" cy="1143000"/>
          </a:xfrm>
        </p:spPr>
        <p:txBody>
          <a:bodyPr/>
          <a:lstStyle/>
          <a:p>
            <a:pPr eaLnBrk="1" hangingPunct="1"/>
            <a:r>
              <a:rPr lang="en-GB" sz="4400" smtClean="0"/>
              <a:t>NWSP Burmarrad Commercial Area</a:t>
            </a:r>
          </a:p>
        </p:txBody>
      </p:sp>
      <p:sp>
        <p:nvSpPr>
          <p:cNvPr id="3" name="Content Placeholder 2"/>
          <p:cNvSpPr>
            <a:spLocks noGrp="1"/>
          </p:cNvSpPr>
          <p:nvPr>
            <p:ph idx="1"/>
          </p:nvPr>
        </p:nvSpPr>
        <p:spPr/>
        <p:txBody>
          <a:bodyPr>
            <a:normAutofit/>
          </a:bodyPr>
          <a:lstStyle/>
          <a:p>
            <a:pPr lvl="1" eaLnBrk="1" hangingPunct="1">
              <a:defRPr/>
            </a:pPr>
            <a:r>
              <a:rPr lang="en-GB" dirty="0" smtClean="0"/>
              <a:t>Containing development within the AOC boundary</a:t>
            </a:r>
          </a:p>
          <a:p>
            <a:pPr lvl="1" eaLnBrk="1" hangingPunct="1">
              <a:defRPr/>
            </a:pPr>
            <a:r>
              <a:rPr lang="en-GB" dirty="0" smtClean="0"/>
              <a:t>Reducing conflicts</a:t>
            </a:r>
          </a:p>
          <a:p>
            <a:pPr lvl="1" eaLnBrk="1" hangingPunct="1">
              <a:defRPr/>
            </a:pPr>
            <a:r>
              <a:rPr lang="en-GB" dirty="0" smtClean="0"/>
              <a:t>Introduce service road and upgrade junction</a:t>
            </a:r>
          </a:p>
          <a:p>
            <a:pPr lvl="1" eaLnBrk="1" hangingPunct="1">
              <a:defRPr/>
            </a:pPr>
            <a:r>
              <a:rPr lang="en-GB" dirty="0" smtClean="0"/>
              <a:t>Mitigate impacts on surrounding area</a:t>
            </a: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eaLnBrk="1" hangingPunct="1"/>
            <a:r>
              <a:rPr lang="en-GB" sz="4400" smtClean="0"/>
              <a:t>NWSP Burmarrad Commercial Area</a:t>
            </a:r>
          </a:p>
        </p:txBody>
      </p:sp>
      <p:sp>
        <p:nvSpPr>
          <p:cNvPr id="16387" name="Content Placeholder 2"/>
          <p:cNvSpPr>
            <a:spLocks noGrp="1"/>
          </p:cNvSpPr>
          <p:nvPr>
            <p:ph idx="1"/>
          </p:nvPr>
        </p:nvSpPr>
        <p:spPr>
          <a:xfrm>
            <a:off x="457200" y="1600200"/>
            <a:ext cx="8458200" cy="4525963"/>
          </a:xfrm>
        </p:spPr>
        <p:txBody>
          <a:bodyPr/>
          <a:lstStyle/>
          <a:p>
            <a:pPr eaLnBrk="1" hangingPunct="1"/>
            <a:r>
              <a:rPr lang="en-GB" smtClean="0"/>
              <a:t>Planning Parameters</a:t>
            </a:r>
          </a:p>
          <a:p>
            <a:pPr lvl="1" eaLnBrk="1" hangingPunct="1"/>
            <a:r>
              <a:rPr lang="en-GB" smtClean="0"/>
              <a:t>Class 4 uses </a:t>
            </a:r>
          </a:p>
          <a:p>
            <a:pPr lvl="2" eaLnBrk="1" hangingPunct="1"/>
            <a:r>
              <a:rPr lang="en-GB" smtClean="0"/>
              <a:t>4A offices (up to 30% of GDF)</a:t>
            </a:r>
          </a:p>
          <a:p>
            <a:pPr lvl="2" eaLnBrk="1" hangingPunct="1"/>
            <a:r>
              <a:rPr lang="en-GB" smtClean="0"/>
              <a:t>4B Retail </a:t>
            </a:r>
          </a:p>
          <a:p>
            <a:pPr lvl="2" eaLnBrk="1" hangingPunct="1"/>
            <a:r>
              <a:rPr lang="en-GB" smtClean="0"/>
              <a:t>4C and 4D (Food and Drink with/out cooking)</a:t>
            </a:r>
          </a:p>
          <a:p>
            <a:pPr lvl="1" eaLnBrk="1" hangingPunct="1"/>
            <a:r>
              <a:rPr lang="en-GB" smtClean="0"/>
              <a:t>Building Height Limitation 17.5 m from Triq Burmarrad</a:t>
            </a:r>
          </a:p>
          <a:p>
            <a:pPr lvl="1" eaLnBrk="1" hangingPunct="1"/>
            <a:r>
              <a:rPr lang="en-GB" smtClean="0"/>
              <a:t>3 m setback on upper two floors on side facing ODZ</a:t>
            </a:r>
          </a:p>
          <a:p>
            <a:pPr lvl="1" eaLnBrk="1" hangingPunct="1"/>
            <a:r>
              <a:rPr lang="en-GB" smtClean="0"/>
              <a:t>Underground development allowed under all site</a:t>
            </a:r>
          </a:p>
          <a:p>
            <a:pPr lvl="1" eaLnBrk="1" hangingPunct="1"/>
            <a:r>
              <a:rPr lang="en-GB" smtClean="0"/>
              <a:t>3 m pedestrian footpath along side of AOC facing ODZ</a:t>
            </a:r>
          </a:p>
          <a:p>
            <a:pPr lvl="1" eaLnBrk="1" hangingPunct="1"/>
            <a:r>
              <a:rPr lang="en-GB" smtClean="0"/>
              <a:t>Designed back elevations and party walls</a:t>
            </a:r>
          </a:p>
          <a:p>
            <a:pPr lvl="1" eaLnBrk="1" hangingPunct="1"/>
            <a:endParaRPr lang="en-GB" smtClean="0"/>
          </a:p>
          <a:p>
            <a:pPr lvl="1" eaLnBrk="1" hangingPunct="1"/>
            <a:endParaRPr lang="en-GB" smtClean="0"/>
          </a:p>
          <a:p>
            <a:pPr lvl="1" eaLnBrk="1" hangingPunct="1"/>
            <a:endParaRPr lang="en-GB" smtClean="0"/>
          </a:p>
          <a:p>
            <a:pPr lvl="1" eaLnBrk="1" hangingPunct="1"/>
            <a:endParaRPr lang="en-GB"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04800"/>
            <a:ext cx="8229600" cy="1143000"/>
          </a:xfrm>
        </p:spPr>
        <p:txBody>
          <a:bodyPr/>
          <a:lstStyle/>
          <a:p>
            <a:pPr eaLnBrk="1" hangingPunct="1"/>
            <a:r>
              <a:rPr lang="en-GB" sz="4400" smtClean="0"/>
              <a:t>NWSP Burmarrad Commercial Area</a:t>
            </a:r>
          </a:p>
        </p:txBody>
      </p:sp>
      <p:sp>
        <p:nvSpPr>
          <p:cNvPr id="17411" name="Content Placeholder 2"/>
          <p:cNvSpPr>
            <a:spLocks noGrp="1"/>
          </p:cNvSpPr>
          <p:nvPr>
            <p:ph idx="1"/>
          </p:nvPr>
        </p:nvSpPr>
        <p:spPr>
          <a:xfrm>
            <a:off x="457200" y="1600200"/>
            <a:ext cx="8458200" cy="4525963"/>
          </a:xfrm>
        </p:spPr>
        <p:txBody>
          <a:bodyPr/>
          <a:lstStyle/>
          <a:p>
            <a:pPr eaLnBrk="1" hangingPunct="1"/>
            <a:r>
              <a:rPr lang="en-GB" smtClean="0"/>
              <a:t>Transport Measures</a:t>
            </a:r>
          </a:p>
          <a:p>
            <a:pPr lvl="1" eaLnBrk="1" hangingPunct="1"/>
            <a:r>
              <a:rPr lang="en-GB" smtClean="0"/>
              <a:t>Road widening</a:t>
            </a:r>
          </a:p>
          <a:p>
            <a:pPr lvl="1" eaLnBrk="1" hangingPunct="1"/>
            <a:r>
              <a:rPr lang="en-GB" smtClean="0"/>
              <a:t>Junction improvement </a:t>
            </a:r>
          </a:p>
          <a:p>
            <a:pPr lvl="1" eaLnBrk="1" hangingPunct="1"/>
            <a:r>
              <a:rPr lang="en-GB" smtClean="0"/>
              <a:t>8 m service road </a:t>
            </a:r>
          </a:p>
          <a:p>
            <a:pPr lvl="1" eaLnBrk="1" hangingPunct="1"/>
            <a:r>
              <a:rPr lang="en-GB" smtClean="0"/>
              <a:t>Cost of the service road, any road widening and the required junction redesign </a:t>
            </a:r>
          </a:p>
          <a:p>
            <a:pPr eaLnBrk="1" hangingPunct="1"/>
            <a:r>
              <a:rPr lang="en-GB" smtClean="0"/>
              <a:t>Surrounding Context</a:t>
            </a:r>
          </a:p>
          <a:p>
            <a:pPr lvl="1" eaLnBrk="1" hangingPunct="1"/>
            <a:r>
              <a:rPr lang="en-GB" smtClean="0"/>
              <a:t>Existing yard used for heavy vehicle parking to be closed down and site rehabilitated</a:t>
            </a:r>
          </a:p>
          <a:p>
            <a:pPr lvl="1" eaLnBrk="1" hangingPunct="1"/>
            <a:endParaRPr lang="en-GB" smtClean="0"/>
          </a:p>
          <a:p>
            <a:pPr lvl="1" eaLnBrk="1" hangingPunct="1"/>
            <a:endParaRPr lang="en-GB" smtClean="0"/>
          </a:p>
          <a:p>
            <a:pPr lvl="1" eaLnBrk="1" hangingPunct="1">
              <a:buFont typeface="Arial" charset="0"/>
              <a:buNone/>
            </a:pPr>
            <a:endParaRPr lang="en-GB" smtClean="0"/>
          </a:p>
          <a:p>
            <a:pPr lvl="1" eaLnBrk="1" hangingPunct="1"/>
            <a:endParaRPr lang="en-GB" smtClean="0"/>
          </a:p>
          <a:p>
            <a:pPr lvl="1" eaLnBrk="1" hangingPunct="1"/>
            <a:endParaRPr lang="en-GB" smtClean="0"/>
          </a:p>
        </p:txBody>
      </p:sp>
      <p:pic>
        <p:nvPicPr>
          <p:cNvPr id="17412" name="Picture 4"/>
          <p:cNvPicPr>
            <a:picLocks noChangeAspect="1" noChangeArrowheads="1"/>
          </p:cNvPicPr>
          <p:nvPr/>
        </p:nvPicPr>
        <p:blipFill>
          <a:blip r:embed="rId2" cstate="print"/>
          <a:srcRect/>
          <a:stretch>
            <a:fillRect/>
          </a:stretch>
        </p:blipFill>
        <p:spPr bwMode="auto">
          <a:xfrm>
            <a:off x="15925800" y="13944600"/>
            <a:ext cx="7222458" cy="5105399"/>
          </a:xfrm>
          <a:prstGeom prst="rect">
            <a:avLst/>
          </a:prstGeom>
          <a:noFill/>
          <a:ln w="9525">
            <a:noFill/>
            <a:miter lim="800000"/>
            <a:headEnd/>
            <a:tailEnd/>
          </a:ln>
          <a:effectLst/>
        </p:spPr>
      </p:pic>
      <p:pic>
        <p:nvPicPr>
          <p:cNvPr id="5" name="Picture 4"/>
          <p:cNvPicPr>
            <a:picLocks noChangeAspect="1" noChangeArrowheads="1"/>
          </p:cNvPicPr>
          <p:nvPr/>
        </p:nvPicPr>
        <p:blipFill>
          <a:blip r:embed="rId2" cstate="print"/>
          <a:srcRect/>
          <a:stretch>
            <a:fillRect/>
          </a:stretch>
        </p:blipFill>
        <p:spPr bwMode="auto">
          <a:xfrm>
            <a:off x="15925800" y="13944600"/>
            <a:ext cx="7222458" cy="510539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matta\Downloads\065 Map 45.jpg"/>
          <p:cNvPicPr>
            <a:picLocks noGrp="1" noChangeAspect="1" noChangeArrowheads="1"/>
          </p:cNvPicPr>
          <p:nvPr>
            <p:ph idx="1"/>
          </p:nvPr>
        </p:nvPicPr>
        <p:blipFill>
          <a:blip r:embed="rId2"/>
          <a:srcRect/>
          <a:stretch>
            <a:fillRect/>
          </a:stretch>
        </p:blipFill>
        <p:spPr bwMode="auto">
          <a:xfrm>
            <a:off x="0" y="304800"/>
            <a:ext cx="9097192" cy="643235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tta\Downloads\066 Map 45_A (2).jpg"/>
          <p:cNvPicPr>
            <a:picLocks noChangeAspect="1" noChangeArrowheads="1"/>
          </p:cNvPicPr>
          <p:nvPr/>
        </p:nvPicPr>
        <p:blipFill>
          <a:blip r:embed="rId2"/>
          <a:srcRect/>
          <a:stretch>
            <a:fillRect/>
          </a:stretch>
        </p:blipFill>
        <p:spPr bwMode="auto">
          <a:xfrm>
            <a:off x="0" y="0"/>
            <a:ext cx="90678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srcRect/>
          <a:stretch>
            <a:fillRect/>
          </a:stretch>
        </p:blipFill>
        <p:spPr bwMode="auto">
          <a:xfrm>
            <a:off x="0" y="152400"/>
            <a:ext cx="9193213" cy="6477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smtClean="0"/>
              <a:t>Public Consultation</a:t>
            </a:r>
          </a:p>
        </p:txBody>
      </p:sp>
      <p:sp>
        <p:nvSpPr>
          <p:cNvPr id="19459" name="Content Placeholder 2"/>
          <p:cNvSpPr>
            <a:spLocks noGrp="1"/>
          </p:cNvSpPr>
          <p:nvPr>
            <p:ph idx="1"/>
          </p:nvPr>
        </p:nvSpPr>
        <p:spPr/>
        <p:txBody>
          <a:bodyPr/>
          <a:lstStyle/>
          <a:p>
            <a:pPr eaLnBrk="1" hangingPunct="1"/>
            <a:r>
              <a:rPr lang="en-GB" smtClean="0"/>
              <a:t>19</a:t>
            </a:r>
            <a:r>
              <a:rPr lang="en-GB" baseline="30000" smtClean="0"/>
              <a:t>th</a:t>
            </a:r>
            <a:r>
              <a:rPr lang="en-GB" smtClean="0"/>
              <a:t> February 2019 – 2</a:t>
            </a:r>
            <a:r>
              <a:rPr lang="en-GB" baseline="30000" smtClean="0"/>
              <a:t>nd</a:t>
            </a:r>
            <a:r>
              <a:rPr lang="en-GB" smtClean="0"/>
              <a:t> April 2019</a:t>
            </a:r>
          </a:p>
          <a:p>
            <a:pPr eaLnBrk="1" hangingPunct="1"/>
            <a:r>
              <a:rPr lang="en-GB" smtClean="0">
                <a:hlinkClick r:id="rId2"/>
              </a:rPr>
              <a:t>Nwlp.burmarrad@pa.org.mt</a:t>
            </a:r>
            <a:endParaRPr lang="en-GB" smtClean="0"/>
          </a:p>
          <a:p>
            <a:pPr eaLnBrk="1" hangingPunct="1"/>
            <a:endParaRPr lang="en-GB"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7045" r="52274"/>
          <a:stretch>
            <a:fillRect/>
          </a:stretch>
        </p:blipFill>
        <p:spPr bwMode="auto">
          <a:xfrm>
            <a:off x="-26898600" y="-457200"/>
            <a:ext cx="13639800" cy="10287000"/>
          </a:xfrm>
          <a:prstGeom prst="rect">
            <a:avLst/>
          </a:prstGeom>
          <a:noFill/>
          <a:ln w="9525">
            <a:noFill/>
            <a:miter lim="800000"/>
            <a:headEnd/>
            <a:tailEnd/>
          </a:ln>
        </p:spPr>
      </p:pic>
      <p:pic>
        <p:nvPicPr>
          <p:cNvPr id="6147" name="Picture 3"/>
          <p:cNvPicPr>
            <a:picLocks noChangeAspect="1" noChangeArrowheads="1"/>
          </p:cNvPicPr>
          <p:nvPr/>
        </p:nvPicPr>
        <p:blipFill>
          <a:blip r:embed="rId2"/>
          <a:srcRect l="7045" t="1498" r="52274" b="1498"/>
          <a:stretch>
            <a:fillRect/>
          </a:stretch>
        </p:blipFill>
        <p:spPr bwMode="auto">
          <a:xfrm>
            <a:off x="-22225" y="0"/>
            <a:ext cx="9166225" cy="6705600"/>
          </a:xfrm>
          <a:prstGeom prst="rect">
            <a:avLst/>
          </a:prstGeom>
          <a:noFill/>
          <a:ln w="9525">
            <a:noFill/>
            <a:miter lim="800000"/>
            <a:headEnd/>
            <a:tailEnd/>
          </a:ln>
        </p:spPr>
      </p:pic>
      <p:sp>
        <p:nvSpPr>
          <p:cNvPr id="5" name="TextBox 4"/>
          <p:cNvSpPr txBox="1"/>
          <p:nvPr/>
        </p:nvSpPr>
        <p:spPr>
          <a:xfrm>
            <a:off x="1066800" y="2438400"/>
            <a:ext cx="2133600" cy="954088"/>
          </a:xfrm>
          <a:prstGeom prst="rect">
            <a:avLst/>
          </a:prstGeom>
          <a:noFill/>
        </p:spPr>
        <p:txBody>
          <a:bodyPr>
            <a:spAutoFit/>
          </a:bodyPr>
          <a:lstStyle/>
          <a:p>
            <a:pPr>
              <a:defRPr/>
            </a:pPr>
            <a:r>
              <a:rPr lang="en-GB" sz="2800" b="1" dirty="0" err="1">
                <a:solidFill>
                  <a:schemeClr val="bg1">
                    <a:lumMod val="95000"/>
                  </a:schemeClr>
                </a:solidFill>
              </a:rPr>
              <a:t>Burmarrad</a:t>
            </a:r>
            <a:r>
              <a:rPr lang="en-GB" sz="2800" b="1" dirty="0">
                <a:solidFill>
                  <a:schemeClr val="bg1">
                    <a:lumMod val="95000"/>
                  </a:schemeClr>
                </a:solidFill>
              </a:rPr>
              <a:t> AOC</a:t>
            </a:r>
          </a:p>
        </p:txBody>
      </p:sp>
      <p:sp>
        <p:nvSpPr>
          <p:cNvPr id="6" name="Down Arrow 5"/>
          <p:cNvSpPr/>
          <p:nvPr/>
        </p:nvSpPr>
        <p:spPr>
          <a:xfrm rot="16200000">
            <a:off x="2857500" y="2552700"/>
            <a:ext cx="381000" cy="1219200"/>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dirty="0">
              <a:solidFill>
                <a:schemeClr val="bg1">
                  <a:lumMod val="95000"/>
                </a:schemeClr>
              </a:solidFill>
            </a:endParaRPr>
          </a:p>
        </p:txBody>
      </p:sp>
      <p:sp>
        <p:nvSpPr>
          <p:cNvPr id="7" name="TextBox 6"/>
          <p:cNvSpPr txBox="1"/>
          <p:nvPr/>
        </p:nvSpPr>
        <p:spPr>
          <a:xfrm>
            <a:off x="5791200" y="5181600"/>
            <a:ext cx="2133600" cy="523875"/>
          </a:xfrm>
          <a:prstGeom prst="rect">
            <a:avLst/>
          </a:prstGeom>
          <a:noFill/>
        </p:spPr>
        <p:txBody>
          <a:bodyPr>
            <a:spAutoFit/>
          </a:bodyPr>
          <a:lstStyle/>
          <a:p>
            <a:pPr>
              <a:defRPr/>
            </a:pPr>
            <a:r>
              <a:rPr lang="en-GB" sz="2800" b="1" dirty="0" err="1">
                <a:solidFill>
                  <a:schemeClr val="bg1">
                    <a:lumMod val="95000"/>
                  </a:schemeClr>
                </a:solidFill>
              </a:rPr>
              <a:t>Burmarrad</a:t>
            </a:r>
            <a:endParaRPr lang="en-GB" sz="2800" b="1" dirty="0">
              <a:solidFill>
                <a:schemeClr val="bg1">
                  <a:lumMod val="9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GB" smtClean="0"/>
          </a:p>
        </p:txBody>
      </p:sp>
      <p:sp>
        <p:nvSpPr>
          <p:cNvPr id="7171" name="Content Placeholder 2"/>
          <p:cNvSpPr>
            <a:spLocks noGrp="1"/>
          </p:cNvSpPr>
          <p:nvPr>
            <p:ph idx="1"/>
          </p:nvPr>
        </p:nvSpPr>
        <p:spPr/>
        <p:txBody>
          <a:bodyPr/>
          <a:lstStyle/>
          <a:p>
            <a:pPr eaLnBrk="1" hangingPunct="1"/>
            <a:endParaRPr lang="en-GB" smtClean="0"/>
          </a:p>
        </p:txBody>
      </p:sp>
      <p:pic>
        <p:nvPicPr>
          <p:cNvPr id="7172" name="Picture 2"/>
          <p:cNvPicPr>
            <a:picLocks noChangeAspect="1" noChangeArrowheads="1"/>
          </p:cNvPicPr>
          <p:nvPr/>
        </p:nvPicPr>
        <p:blipFill>
          <a:blip r:embed="rId2"/>
          <a:srcRect l="15755" t="10583" r="51184" b="6866"/>
          <a:stretch>
            <a:fillRect/>
          </a:stretch>
        </p:blipFill>
        <p:spPr bwMode="auto">
          <a:xfrm>
            <a:off x="152400" y="304800"/>
            <a:ext cx="8839200" cy="62071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8600" y="1447800"/>
            <a:ext cx="8763000" cy="2246313"/>
          </a:xfrm>
          <a:prstGeom prst="rect">
            <a:avLst/>
          </a:prstGeom>
          <a:noFill/>
          <a:ln w="9525">
            <a:noFill/>
            <a:miter lim="800000"/>
            <a:headEnd/>
            <a:tailEnd/>
          </a:ln>
        </p:spPr>
        <p:txBody>
          <a:bodyPr>
            <a:spAutoFit/>
          </a:bodyPr>
          <a:lstStyle/>
          <a:p>
            <a:pPr marL="371475" indent="-371475" algn="ctr" eaLnBrk="1" hangingPunct="1"/>
            <a:endParaRPr lang="en-GB" sz="2800" b="1">
              <a:solidFill>
                <a:srgbClr val="FFFF00"/>
              </a:solidFill>
              <a:latin typeface="Arial" charset="0"/>
            </a:endParaRPr>
          </a:p>
          <a:p>
            <a:pPr marL="371475" indent="-371475" algn="ctr" eaLnBrk="1" hangingPunct="1"/>
            <a:endParaRPr lang="en-GB" sz="2800" b="1">
              <a:solidFill>
                <a:srgbClr val="FFFF00"/>
              </a:solidFill>
              <a:latin typeface="Arial" charset="0"/>
            </a:endParaRPr>
          </a:p>
          <a:p>
            <a:pPr marL="371475" indent="-371475" algn="ctr" eaLnBrk="1" hangingPunct="1"/>
            <a:r>
              <a:rPr lang="en-GB" sz="2800" b="1">
                <a:solidFill>
                  <a:srgbClr val="002060"/>
                </a:solidFill>
                <a:latin typeface="Arial" charset="0"/>
              </a:rPr>
              <a:t> </a:t>
            </a:r>
          </a:p>
          <a:p>
            <a:pPr marL="371475" indent="-371475" algn="ctr" eaLnBrk="1" hangingPunct="1"/>
            <a:r>
              <a:rPr lang="en-GB" sz="2800" b="1">
                <a:solidFill>
                  <a:srgbClr val="002060"/>
                </a:solidFill>
                <a:latin typeface="Arial" charset="0"/>
              </a:rPr>
              <a:t>Government Objectives</a:t>
            </a:r>
          </a:p>
          <a:p>
            <a:pPr marL="371475" indent="-371475" algn="ctr" eaLnBrk="1" hangingPunct="1"/>
            <a:endParaRPr lang="mt-MT" sz="2800" b="1">
              <a:solidFill>
                <a:srgbClr val="002060"/>
              </a:solidFill>
              <a:latin typeface="Arial" charset="0"/>
            </a:endParaRPr>
          </a:p>
        </p:txBody>
      </p:sp>
      <p:pic>
        <p:nvPicPr>
          <p:cNvPr id="8195" name="Picture 2"/>
          <p:cNvPicPr>
            <a:picLocks noChangeAspect="1" noChangeArrowheads="1"/>
          </p:cNvPicPr>
          <p:nvPr/>
        </p:nvPicPr>
        <p:blipFill>
          <a:blip r:embed="rId3"/>
          <a:srcRect l="26215" t="29042" r="26112" b="32445"/>
          <a:stretch>
            <a:fillRect/>
          </a:stretch>
        </p:blipFill>
        <p:spPr bwMode="auto">
          <a:xfrm>
            <a:off x="3276600" y="3962400"/>
            <a:ext cx="25146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p:txBody>
          <a:bodyPr/>
          <a:lstStyle/>
          <a:p>
            <a:pPr eaLnBrk="1" hangingPunct="1"/>
            <a:r>
              <a:rPr lang="en-GB" dirty="0" smtClean="0"/>
              <a:t>18</a:t>
            </a:r>
            <a:r>
              <a:rPr lang="en-GB" baseline="30000" dirty="0" smtClean="0"/>
              <a:t>th</a:t>
            </a:r>
            <a:r>
              <a:rPr lang="en-GB" dirty="0" smtClean="0"/>
              <a:t> October 2018 – Request by Government</a:t>
            </a:r>
          </a:p>
          <a:p>
            <a:pPr eaLnBrk="1" hangingPunct="1"/>
            <a:r>
              <a:rPr lang="en-GB" dirty="0" smtClean="0"/>
              <a:t>8</a:t>
            </a:r>
            <a:r>
              <a:rPr lang="en-GB" baseline="30000" dirty="0" smtClean="0"/>
              <a:t>th</a:t>
            </a:r>
            <a:r>
              <a:rPr lang="en-GB" dirty="0" smtClean="0"/>
              <a:t> November 2018 – issued for public consultation </a:t>
            </a:r>
          </a:p>
          <a:p>
            <a:pPr eaLnBrk="1" hangingPunct="1"/>
            <a:r>
              <a:rPr lang="en-GB" dirty="0" smtClean="0"/>
              <a:t>30</a:t>
            </a:r>
            <a:r>
              <a:rPr lang="en-GB" baseline="30000" dirty="0" smtClean="0"/>
              <a:t>th</a:t>
            </a:r>
            <a:r>
              <a:rPr lang="en-GB" dirty="0" smtClean="0"/>
              <a:t> November 2018 – end of public consultation </a:t>
            </a:r>
          </a:p>
          <a:p>
            <a:pPr eaLnBrk="1" hangingPunct="1"/>
            <a:r>
              <a:rPr lang="en-GB" dirty="0" smtClean="0"/>
              <a:t>4 submissions </a:t>
            </a:r>
            <a:r>
              <a:rPr lang="en-GB" dirty="0" smtClean="0"/>
              <a:t>received:</a:t>
            </a:r>
          </a:p>
          <a:p>
            <a:pPr lvl="2" eaLnBrk="1" hangingPunct="1"/>
            <a:r>
              <a:rPr lang="en-GB" dirty="0" smtClean="0"/>
              <a:t>1 private individual</a:t>
            </a:r>
          </a:p>
          <a:p>
            <a:pPr lvl="2" eaLnBrk="1" hangingPunct="1"/>
            <a:r>
              <a:rPr lang="en-GB" dirty="0" smtClean="0"/>
              <a:t>1 FAA</a:t>
            </a:r>
          </a:p>
          <a:p>
            <a:pPr lvl="2" eaLnBrk="1" hangingPunct="1"/>
            <a:r>
              <a:rPr lang="en-GB" dirty="0" smtClean="0"/>
              <a:t>1 private architect</a:t>
            </a:r>
          </a:p>
          <a:p>
            <a:pPr lvl="2" eaLnBrk="1" hangingPunct="1"/>
            <a:r>
              <a:rPr lang="en-GB" dirty="0" smtClean="0"/>
              <a:t>1 ERA</a:t>
            </a:r>
          </a:p>
          <a:p>
            <a:pPr lvl="2" eaLnBrk="1" hangingPunct="1"/>
            <a:endParaRPr lang="en-GB"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457200" y="990600"/>
            <a:ext cx="8382000" cy="6002338"/>
          </a:xfrm>
          <a:prstGeom prst="rect">
            <a:avLst/>
          </a:prstGeom>
          <a:noFill/>
          <a:ln w="9525">
            <a:noFill/>
            <a:miter lim="800000"/>
            <a:headEnd/>
            <a:tailEnd/>
          </a:ln>
        </p:spPr>
        <p:txBody>
          <a:bodyPr>
            <a:spAutoFit/>
          </a:bodyPr>
          <a:lstStyle/>
          <a:p>
            <a:pPr>
              <a:defRPr/>
            </a:pPr>
            <a:endParaRPr lang="en-GB" sz="2400" dirty="0">
              <a:latin typeface="+mn-lt"/>
              <a:cs typeface="Arial" charset="0"/>
            </a:endParaRPr>
          </a:p>
          <a:p>
            <a:pPr>
              <a:defRPr/>
            </a:pPr>
            <a:endParaRPr lang="en-GB" sz="2400" dirty="0">
              <a:latin typeface="+mn-lt"/>
              <a:cs typeface="Arial" charset="0"/>
            </a:endParaRPr>
          </a:p>
          <a:p>
            <a:pPr>
              <a:defRPr/>
            </a:pPr>
            <a:r>
              <a:rPr lang="en-GB" sz="2400" dirty="0">
                <a:latin typeface="+mn-lt"/>
                <a:cs typeface="Arial" charset="0"/>
              </a:rPr>
              <a:t>To designate the site currently covered by policies NWCM 8 and NWSP 26 of the North West Local Plan into a Commercial Area;</a:t>
            </a:r>
          </a:p>
          <a:p>
            <a:pPr>
              <a:defRPr/>
            </a:pPr>
            <a:endParaRPr lang="en-GB" sz="2400" dirty="0">
              <a:latin typeface="+mn-lt"/>
              <a:cs typeface="Arial" charset="0"/>
            </a:endParaRPr>
          </a:p>
          <a:p>
            <a:pPr>
              <a:defRPr/>
            </a:pPr>
            <a:r>
              <a:rPr lang="en-GB" sz="2400" dirty="0">
                <a:latin typeface="+mn-lt"/>
                <a:cs typeface="Arial" charset="0"/>
              </a:rPr>
              <a:t>To formulate a development framework which is common for the whole site;</a:t>
            </a:r>
          </a:p>
          <a:p>
            <a:pPr>
              <a:defRPr/>
            </a:pPr>
            <a:endParaRPr lang="en-GB" sz="2400" dirty="0">
              <a:latin typeface="+mn-lt"/>
              <a:cs typeface="Arial" charset="0"/>
            </a:endParaRPr>
          </a:p>
          <a:p>
            <a:pPr>
              <a:defRPr/>
            </a:pPr>
            <a:r>
              <a:rPr lang="en-GB" sz="2400" dirty="0">
                <a:latin typeface="+mn-lt"/>
                <a:cs typeface="Arial" charset="0"/>
              </a:rPr>
              <a:t>To remove the requirement for comprehensive planning;</a:t>
            </a:r>
          </a:p>
          <a:p>
            <a:pPr>
              <a:defRPr/>
            </a:pPr>
            <a:endParaRPr lang="en-GB" sz="2400" dirty="0">
              <a:latin typeface="+mn-lt"/>
              <a:cs typeface="Arial" charset="0"/>
            </a:endParaRPr>
          </a:p>
          <a:p>
            <a:pPr>
              <a:defRPr/>
            </a:pPr>
            <a:r>
              <a:rPr lang="en-GB" sz="2400" dirty="0">
                <a:latin typeface="+mn-lt"/>
                <a:cs typeface="Arial" charset="0"/>
              </a:rPr>
              <a:t>To replace the currently allowable land-uses with those allowed in Category D of the Use Classes Order (SL552.15);  </a:t>
            </a:r>
          </a:p>
          <a:p>
            <a:pPr>
              <a:defRPr/>
            </a:pPr>
            <a:endParaRPr lang="en-GB" sz="2400" dirty="0">
              <a:latin typeface="Arial" charset="0"/>
              <a:cs typeface="Arial" charset="0"/>
            </a:endParaRPr>
          </a:p>
          <a:p>
            <a:pPr>
              <a:defRPr/>
            </a:pPr>
            <a:endParaRPr lang="en-GB" sz="2400" dirty="0">
              <a:latin typeface="Arial" charset="0"/>
              <a:cs typeface="Arial" charset="0"/>
            </a:endParaRPr>
          </a:p>
          <a:p>
            <a:pPr>
              <a:defRPr/>
            </a:pPr>
            <a:endParaRPr lang="en-GB" sz="2400" dirty="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457200" y="1295400"/>
            <a:ext cx="8229600" cy="4967288"/>
          </a:xfrm>
          <a:prstGeom prst="rect">
            <a:avLst/>
          </a:prstGeom>
          <a:noFill/>
          <a:ln w="9525">
            <a:noFill/>
            <a:miter lim="800000"/>
            <a:headEnd/>
            <a:tailEnd/>
          </a:ln>
        </p:spPr>
        <p:txBody>
          <a:bodyPr>
            <a:spAutoFit/>
          </a:bodyPr>
          <a:lstStyle/>
          <a:p>
            <a:pPr marL="358775" lvl="1" indent="3175">
              <a:spcBef>
                <a:spcPct val="20000"/>
              </a:spcBef>
              <a:buClr>
                <a:schemeClr val="accent1"/>
              </a:buClr>
              <a:buSzPct val="85000"/>
              <a:defRPr/>
            </a:pPr>
            <a:r>
              <a:rPr lang="en-GB" sz="2400" dirty="0">
                <a:latin typeface="+mn-lt"/>
              </a:rPr>
              <a:t>To allow a maximum building height of 17.5m throughout the site;</a:t>
            </a:r>
          </a:p>
          <a:p>
            <a:pPr marL="639763" lvl="1" indent="-246063">
              <a:spcBef>
                <a:spcPct val="20000"/>
              </a:spcBef>
              <a:buClr>
                <a:schemeClr val="accent1"/>
              </a:buClr>
              <a:buSzPct val="85000"/>
              <a:defRPr/>
            </a:pPr>
            <a:endParaRPr lang="en-GB" sz="2400" dirty="0">
              <a:latin typeface="+mn-lt"/>
            </a:endParaRPr>
          </a:p>
          <a:p>
            <a:pPr marL="358775" lvl="1" indent="3175">
              <a:spcBef>
                <a:spcPct val="20000"/>
              </a:spcBef>
              <a:buClr>
                <a:schemeClr val="accent1"/>
              </a:buClr>
              <a:buSzPct val="85000"/>
              <a:defRPr/>
            </a:pPr>
            <a:r>
              <a:rPr lang="en-GB" sz="2400" dirty="0">
                <a:latin typeface="+mn-lt"/>
              </a:rPr>
              <a:t>To revise or delete all other provisions in the current policies which are deemed to run counter to the overall objectives set out in (a) to (e) above.</a:t>
            </a:r>
          </a:p>
          <a:p>
            <a:pPr marL="358775" lvl="1" indent="3175">
              <a:spcBef>
                <a:spcPct val="20000"/>
              </a:spcBef>
              <a:buClr>
                <a:schemeClr val="accent1"/>
              </a:buClr>
              <a:buSzPct val="85000"/>
              <a:defRPr/>
            </a:pPr>
            <a:endParaRPr lang="en-GB" sz="2400" dirty="0">
              <a:latin typeface="+mn-lt"/>
            </a:endParaRPr>
          </a:p>
          <a:p>
            <a:pPr marL="358775" lvl="1" indent="3175">
              <a:spcBef>
                <a:spcPct val="20000"/>
              </a:spcBef>
              <a:buClr>
                <a:schemeClr val="accent1"/>
              </a:buClr>
              <a:buSzPct val="85000"/>
              <a:defRPr/>
            </a:pPr>
            <a:r>
              <a:rPr lang="en-GB" sz="2400" dirty="0">
                <a:latin typeface="+mn-lt"/>
              </a:rPr>
              <a:t>This review will require amendments to:</a:t>
            </a:r>
          </a:p>
          <a:p>
            <a:pPr marL="358775" lvl="1" indent="3175">
              <a:spcBef>
                <a:spcPct val="20000"/>
              </a:spcBef>
              <a:buClr>
                <a:schemeClr val="accent1"/>
              </a:buClr>
              <a:buSzPct val="85000"/>
              <a:defRPr/>
            </a:pPr>
            <a:endParaRPr lang="en-GB" sz="2400" dirty="0">
              <a:latin typeface="+mn-lt"/>
            </a:endParaRPr>
          </a:p>
          <a:p>
            <a:pPr marL="358775" lvl="1" indent="3175">
              <a:spcBef>
                <a:spcPct val="20000"/>
              </a:spcBef>
              <a:buClr>
                <a:schemeClr val="accent1"/>
              </a:buClr>
              <a:buSzPct val="85000"/>
              <a:defRPr/>
            </a:pPr>
            <a:r>
              <a:rPr lang="en-GB" sz="2400" dirty="0">
                <a:latin typeface="+mn-lt"/>
              </a:rPr>
              <a:t>The current provisions of policies NWCM 8 and NWSP 26 and map 45A of the North West Local Plan of 2006. </a:t>
            </a:r>
          </a:p>
          <a:p>
            <a:pPr>
              <a:defRPr/>
            </a:pPr>
            <a:endParaRPr lang="en-GB" sz="2400" dirty="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52400" y="1676400"/>
            <a:ext cx="8763000" cy="1816100"/>
          </a:xfrm>
          <a:prstGeom prst="rect">
            <a:avLst/>
          </a:prstGeom>
          <a:noFill/>
          <a:ln w="9525">
            <a:noFill/>
            <a:miter lim="800000"/>
            <a:headEnd/>
            <a:tailEnd/>
          </a:ln>
        </p:spPr>
        <p:txBody>
          <a:bodyPr>
            <a:spAutoFit/>
          </a:bodyPr>
          <a:lstStyle/>
          <a:p>
            <a:pPr marL="371475" indent="-371475" algn="ctr" eaLnBrk="1" hangingPunct="1"/>
            <a:endParaRPr lang="en-GB" sz="2800" b="1">
              <a:solidFill>
                <a:srgbClr val="FFFF00"/>
              </a:solidFill>
              <a:latin typeface="Arial" charset="0"/>
            </a:endParaRPr>
          </a:p>
          <a:p>
            <a:pPr marL="371475" indent="-371475" algn="ctr" eaLnBrk="1" hangingPunct="1"/>
            <a:endParaRPr lang="en-GB" sz="2800" b="1">
              <a:solidFill>
                <a:srgbClr val="FFFF00"/>
              </a:solidFill>
              <a:latin typeface="Arial" charset="0"/>
            </a:endParaRPr>
          </a:p>
          <a:p>
            <a:pPr marL="371475" indent="-371475" algn="ctr" eaLnBrk="1" hangingPunct="1"/>
            <a:r>
              <a:rPr lang="en-GB" sz="2800" b="1">
                <a:solidFill>
                  <a:srgbClr val="002060"/>
                </a:solidFill>
                <a:latin typeface="Arial" charset="0"/>
              </a:rPr>
              <a:t>Amended Policy NWCM 8</a:t>
            </a:r>
          </a:p>
          <a:p>
            <a:pPr marL="371475" indent="-371475" algn="ctr" eaLnBrk="1" hangingPunct="1"/>
            <a:endParaRPr lang="mt-MT" sz="2800" b="1">
              <a:solidFill>
                <a:srgbClr val="002060"/>
              </a:solidFill>
              <a:latin typeface="Arial" charset="0"/>
            </a:endParaRPr>
          </a:p>
        </p:txBody>
      </p:sp>
      <p:pic>
        <p:nvPicPr>
          <p:cNvPr id="12291" name="Picture 2"/>
          <p:cNvPicPr>
            <a:picLocks noChangeAspect="1" noChangeArrowheads="1"/>
          </p:cNvPicPr>
          <p:nvPr/>
        </p:nvPicPr>
        <p:blipFill>
          <a:blip r:embed="rId3"/>
          <a:srcRect l="26215" t="29042" r="26112" b="32445"/>
          <a:stretch>
            <a:fillRect/>
          </a:stretch>
        </p:blipFill>
        <p:spPr bwMode="auto">
          <a:xfrm>
            <a:off x="3276600" y="3962400"/>
            <a:ext cx="25146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457200" y="223838"/>
            <a:ext cx="8305800" cy="6338887"/>
          </a:xfrm>
          <a:prstGeom prst="rect">
            <a:avLst/>
          </a:prstGeom>
          <a:noFill/>
          <a:ln w="9525">
            <a:noFill/>
            <a:miter lim="800000"/>
            <a:headEnd/>
            <a:tailEnd/>
          </a:ln>
        </p:spPr>
        <p:txBody>
          <a:bodyPr anchor="ctr">
            <a:spAutoFit/>
          </a:bodyPr>
          <a:lstStyle/>
          <a:p>
            <a:pPr algn="just">
              <a:defRPr/>
            </a:pPr>
            <a:endParaRPr lang="en-GB" sz="2000" b="1" dirty="0">
              <a:cs typeface="Times New Roman" pitchFamily="18" charset="0"/>
            </a:endParaRPr>
          </a:p>
          <a:p>
            <a:pPr algn="just">
              <a:defRPr/>
            </a:pPr>
            <a:endParaRPr lang="en-GB" sz="2000" b="1" dirty="0">
              <a:cs typeface="Times New Roman" pitchFamily="18" charset="0"/>
            </a:endParaRPr>
          </a:p>
          <a:p>
            <a:pPr algn="just">
              <a:defRPr/>
            </a:pPr>
            <a:endParaRPr lang="en-GB" sz="2000" b="1" dirty="0">
              <a:cs typeface="Times New Roman" pitchFamily="18" charset="0"/>
            </a:endParaRPr>
          </a:p>
          <a:p>
            <a:pPr>
              <a:defRPr/>
            </a:pPr>
            <a:r>
              <a:rPr lang="en-GB" sz="4400" dirty="0">
                <a:solidFill>
                  <a:schemeClr val="tx2"/>
                </a:solidFill>
                <a:latin typeface="+mj-lt"/>
                <a:ea typeface="+mj-ea"/>
                <a:cs typeface="+mj-cs"/>
              </a:rPr>
              <a:t>NWCM 8 Areas of Containment</a:t>
            </a:r>
          </a:p>
          <a:p>
            <a:pPr algn="just">
              <a:defRPr/>
            </a:pPr>
            <a:endParaRPr lang="en-GB" sz="800" dirty="0">
              <a:latin typeface="+mn-lt"/>
            </a:endParaRPr>
          </a:p>
          <a:p>
            <a:pPr algn="just">
              <a:defRPr/>
            </a:pPr>
            <a:r>
              <a:rPr lang="en-GB" b="1" dirty="0">
                <a:latin typeface="+mn-lt"/>
                <a:cs typeface="Times New Roman" pitchFamily="18" charset="0"/>
              </a:rPr>
              <a:t>The Local Plan designates Areas of Containment in the following localities:</a:t>
            </a:r>
            <a:endParaRPr lang="en-GB" sz="800" dirty="0">
              <a:latin typeface="+mn-lt"/>
            </a:endParaRPr>
          </a:p>
          <a:p>
            <a:pPr algn="just">
              <a:defRPr/>
            </a:pPr>
            <a:endParaRPr lang="en-GB" b="1" dirty="0">
              <a:latin typeface="+mn-lt"/>
              <a:cs typeface="Times New Roman" pitchFamily="18" charset="0"/>
            </a:endParaRPr>
          </a:p>
          <a:p>
            <a:pPr algn="just">
              <a:defRPr/>
            </a:pPr>
            <a:r>
              <a:rPr lang="en-GB" b="1" dirty="0" err="1">
                <a:latin typeface="+mn-lt"/>
                <a:cs typeface="Times New Roman" pitchFamily="18" charset="0"/>
              </a:rPr>
              <a:t>Burmarrad</a:t>
            </a:r>
            <a:r>
              <a:rPr lang="en-GB" b="1" dirty="0">
                <a:latin typeface="+mn-lt"/>
                <a:cs typeface="Times New Roman" pitchFamily="18" charset="0"/>
              </a:rPr>
              <a:t>.</a:t>
            </a:r>
          </a:p>
          <a:p>
            <a:pPr algn="just">
              <a:defRPr/>
            </a:pPr>
            <a:endParaRPr lang="en-GB" sz="800" dirty="0">
              <a:latin typeface="+mn-lt"/>
            </a:endParaRPr>
          </a:p>
          <a:p>
            <a:pPr algn="just">
              <a:defRPr/>
            </a:pPr>
            <a:endParaRPr lang="en-GB" b="1" dirty="0">
              <a:latin typeface="+mn-lt"/>
              <a:cs typeface="Times New Roman" pitchFamily="18" charset="0"/>
            </a:endParaRPr>
          </a:p>
          <a:p>
            <a:pPr algn="just">
              <a:defRPr/>
            </a:pPr>
            <a:r>
              <a:rPr lang="en-GB" b="1" dirty="0">
                <a:latin typeface="+mn-lt"/>
                <a:cs typeface="Times New Roman" pitchFamily="18" charset="0"/>
              </a:rPr>
              <a:t>The boundary of this Area of Containment is shown on Area Policy Maps 45 and 45A.</a:t>
            </a:r>
            <a:endParaRPr lang="en-GB" sz="800" dirty="0">
              <a:latin typeface="+mn-lt"/>
            </a:endParaRPr>
          </a:p>
          <a:p>
            <a:pPr algn="just">
              <a:defRPr/>
            </a:pPr>
            <a:endParaRPr lang="en-GB" b="1" dirty="0">
              <a:latin typeface="+mn-lt"/>
              <a:cs typeface="Times New Roman" pitchFamily="18" charset="0"/>
            </a:endParaRPr>
          </a:p>
          <a:p>
            <a:pPr algn="just">
              <a:defRPr/>
            </a:pPr>
            <a:r>
              <a:rPr lang="en-GB" b="1" dirty="0">
                <a:latin typeface="+mn-lt"/>
                <a:cs typeface="Times New Roman" pitchFamily="18" charset="0"/>
              </a:rPr>
              <a:t>The PA has reviewed operations within this Area of Containment and has prepared a scheme, as indicated in policy NWSP 26, identifying the range and scale of acceptable uses, mitigation measures to reduce negative impacts and access improvement schemes. </a:t>
            </a:r>
          </a:p>
          <a:p>
            <a:pPr algn="just">
              <a:defRPr/>
            </a:pPr>
            <a:endParaRPr lang="en-GB" sz="800" dirty="0">
              <a:latin typeface="+mn-lt"/>
            </a:endParaRPr>
          </a:p>
          <a:p>
            <a:pPr algn="just">
              <a:defRPr/>
            </a:pPr>
            <a:endParaRPr lang="en-GB" sz="1600" dirty="0">
              <a:latin typeface="+mn-lt"/>
              <a:cs typeface="Times New Roman" pitchFamily="18" charset="0"/>
            </a:endParaRPr>
          </a:p>
          <a:p>
            <a:pPr algn="just">
              <a:defRPr/>
            </a:pPr>
            <a:r>
              <a:rPr lang="en-GB" sz="1600" dirty="0">
                <a:solidFill>
                  <a:srgbClr val="000000"/>
                </a:solidFill>
                <a:latin typeface="+mn-lt"/>
                <a:cs typeface="Times New Roman" pitchFamily="18" charset="0"/>
              </a:rPr>
              <a:t>This existing built up area is being designated as an Area of Containment in order to prevent its further outward expansion. As far as possible the boundaries of the designated areas have been delineated to provide an appropriate building depth and block layout thereby improving the current irregular layouts.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3067</TotalTime>
  <Words>490</Words>
  <Application>Microsoft Office PowerPoint</Application>
  <PresentationFormat>On-screen Show (4:3)</PresentationFormat>
  <Paragraphs>104</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Slide 1</vt:lpstr>
      <vt:lpstr>Slide 2</vt:lpstr>
      <vt:lpstr>Slide 3</vt:lpstr>
      <vt:lpstr>Slide 4</vt:lpstr>
      <vt:lpstr>Slide 5</vt:lpstr>
      <vt:lpstr>Slide 6</vt:lpstr>
      <vt:lpstr>Slide 7</vt:lpstr>
      <vt:lpstr>Slide 8</vt:lpstr>
      <vt:lpstr>Slide 9</vt:lpstr>
      <vt:lpstr>Slide 10</vt:lpstr>
      <vt:lpstr>NWSP Burmarrad Commercial Area</vt:lpstr>
      <vt:lpstr>NWSP Burmarrad Commercial Area</vt:lpstr>
      <vt:lpstr>NWSP Burmarrad Commercial Area</vt:lpstr>
      <vt:lpstr>Slide 14</vt:lpstr>
      <vt:lpstr>Slide 15</vt:lpstr>
      <vt:lpstr>Slide 16</vt:lpstr>
      <vt:lpstr>Public Consultation</vt:lpstr>
    </vt:vector>
  </TitlesOfParts>
  <Company>MEPA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tellu</dc:creator>
  <cp:lastModifiedBy>jscal</cp:lastModifiedBy>
  <cp:revision>441</cp:revision>
  <dcterms:created xsi:type="dcterms:W3CDTF">2007-09-19T09:01:08Z</dcterms:created>
  <dcterms:modified xsi:type="dcterms:W3CDTF">2019-02-26T10:27:25Z</dcterms:modified>
</cp:coreProperties>
</file>