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17"/>
  </p:handoutMasterIdLst>
  <p:sldIdLst>
    <p:sldId id="268" r:id="rId2"/>
    <p:sldId id="269" r:id="rId3"/>
    <p:sldId id="270" r:id="rId4"/>
    <p:sldId id="282" r:id="rId5"/>
    <p:sldId id="283" r:id="rId6"/>
    <p:sldId id="272" r:id="rId7"/>
    <p:sldId id="274" r:id="rId8"/>
    <p:sldId id="275" r:id="rId9"/>
    <p:sldId id="271" r:id="rId10"/>
    <p:sldId id="267" r:id="rId11"/>
    <p:sldId id="284" r:id="rId12"/>
    <p:sldId id="279" r:id="rId13"/>
    <p:sldId id="281" r:id="rId14"/>
    <p:sldId id="280" r:id="rId15"/>
    <p:sldId id="278" r:id="rId16"/>
  </p:sldIdLst>
  <p:sldSz cx="9144000" cy="6858000" type="screen4x3"/>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97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6038" y="0"/>
            <a:ext cx="2951162" cy="496888"/>
          </a:xfrm>
          <a:prstGeom prst="rect">
            <a:avLst/>
          </a:prstGeom>
        </p:spPr>
        <p:txBody>
          <a:bodyPr vert="horz" lIns="91440" tIns="45720" rIns="91440" bIns="45720" rtlCol="0"/>
          <a:lstStyle>
            <a:lvl1pPr algn="r">
              <a:defRPr sz="1200"/>
            </a:lvl1pPr>
          </a:lstStyle>
          <a:p>
            <a:fld id="{33995470-E168-40E3-BE54-9BD4C04C0F40}" type="datetimeFigureOut">
              <a:rPr lang="en-GB" smtClean="0"/>
              <a:pPr/>
              <a:t>27/02/2019</a:t>
            </a:fld>
            <a:endParaRPr lang="en-GB"/>
          </a:p>
        </p:txBody>
      </p:sp>
      <p:sp>
        <p:nvSpPr>
          <p:cNvPr id="4" name="Footer Placeholder 3"/>
          <p:cNvSpPr>
            <a:spLocks noGrp="1"/>
          </p:cNvSpPr>
          <p:nvPr>
            <p:ph type="ftr" sz="quarter" idx="2"/>
          </p:nvPr>
        </p:nvSpPr>
        <p:spPr>
          <a:xfrm>
            <a:off x="0" y="9442450"/>
            <a:ext cx="2951163"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6038" y="9442450"/>
            <a:ext cx="2951162" cy="496888"/>
          </a:xfrm>
          <a:prstGeom prst="rect">
            <a:avLst/>
          </a:prstGeom>
        </p:spPr>
        <p:txBody>
          <a:bodyPr vert="horz" lIns="91440" tIns="45720" rIns="91440" bIns="45720" rtlCol="0" anchor="b"/>
          <a:lstStyle>
            <a:lvl1pPr algn="r">
              <a:defRPr sz="1200"/>
            </a:lvl1pPr>
          </a:lstStyle>
          <a:p>
            <a:fld id="{0155E9D7-AA20-4029-8DF1-72768CBCF890}"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B6E60DC9-2A70-4FCA-B672-BBB352F8CE5C}" type="datetimeFigureOut">
              <a:rPr lang="en-US" smtClean="0"/>
              <a:pPr/>
              <a:t>27-Feb-19</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37311329-C5FE-451C-8795-57FF058DA7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E60DC9-2A70-4FCA-B672-BBB352F8CE5C}" type="datetimeFigureOut">
              <a:rPr lang="en-US" smtClean="0"/>
              <a:pPr/>
              <a:t>27-Feb-19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11329-C5FE-451C-8795-57FF058DA7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E60DC9-2A70-4FCA-B672-BBB352F8CE5C}" type="datetimeFigureOut">
              <a:rPr lang="en-US" smtClean="0"/>
              <a:pPr/>
              <a:t>27-Feb-19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311329-C5FE-451C-8795-57FF058DA7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B6E60DC9-2A70-4FCA-B672-BBB352F8CE5C}" type="datetimeFigureOut">
              <a:rPr lang="en-US" smtClean="0"/>
              <a:pPr/>
              <a:t>27-Feb-19</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37311329-C5FE-451C-8795-57FF058DA7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B6E60DC9-2A70-4FCA-B672-BBB352F8CE5C}" type="datetimeFigureOut">
              <a:rPr lang="en-US" smtClean="0"/>
              <a:pPr/>
              <a:t>27-Feb-19</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37311329-C5FE-451C-8795-57FF058DA784}"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B6E60DC9-2A70-4FCA-B672-BBB352F8CE5C}" type="datetimeFigureOut">
              <a:rPr lang="en-US" smtClean="0"/>
              <a:pPr/>
              <a:t>27-Feb-19</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37311329-C5FE-451C-8795-57FF058DA7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B6E60DC9-2A70-4FCA-B672-BBB352F8CE5C}" type="datetimeFigureOut">
              <a:rPr lang="en-US" smtClean="0"/>
              <a:pPr/>
              <a:t>27-Feb-19</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37311329-C5FE-451C-8795-57FF058DA78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6E60DC9-2A70-4FCA-B672-BBB352F8CE5C}" type="datetimeFigureOut">
              <a:rPr lang="en-US" smtClean="0"/>
              <a:pPr/>
              <a:t>27-Feb-19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311329-C5FE-451C-8795-57FF058DA7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B6E60DC9-2A70-4FCA-B672-BBB352F8CE5C}" type="datetimeFigureOut">
              <a:rPr lang="en-US" smtClean="0"/>
              <a:pPr/>
              <a:t>27-Feb-19</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37311329-C5FE-451C-8795-57FF058DA7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B6E60DC9-2A70-4FCA-B672-BBB352F8CE5C}" type="datetimeFigureOut">
              <a:rPr lang="en-US" smtClean="0"/>
              <a:pPr/>
              <a:t>27-Feb-19</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37311329-C5FE-451C-8795-57FF058DA78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B6E60DC9-2A70-4FCA-B672-BBB352F8CE5C}" type="datetimeFigureOut">
              <a:rPr lang="en-US" smtClean="0"/>
              <a:pPr/>
              <a:t>27-Feb-19</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37311329-C5FE-451C-8795-57FF058DA78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6E60DC9-2A70-4FCA-B672-BBB352F8CE5C}" type="datetimeFigureOut">
              <a:rPr lang="en-US" smtClean="0"/>
              <a:pPr/>
              <a:t>27-Feb-19</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7311329-C5FE-451C-8795-57FF058DA78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dirty="0" smtClean="0"/>
              <a:t>Foreign Students at the </a:t>
            </a:r>
            <a:br>
              <a:rPr lang="en-US" sz="4400" dirty="0" smtClean="0"/>
            </a:br>
            <a:r>
              <a:rPr lang="en-US" sz="4400" dirty="0" smtClean="0"/>
              <a:t>University of Malta</a:t>
            </a:r>
            <a:br>
              <a:rPr lang="en-US" sz="4400" dirty="0" smtClean="0"/>
            </a:br>
            <a:r>
              <a:rPr lang="en-US" sz="2700" dirty="0" smtClean="0"/>
              <a:t>(Ministry of Education and Employment)</a:t>
            </a:r>
            <a:endParaRPr lang="en-US" sz="2700" dirty="0"/>
          </a:p>
        </p:txBody>
      </p:sp>
      <p:sp>
        <p:nvSpPr>
          <p:cNvPr id="3" name="Content Placeholder 2"/>
          <p:cNvSpPr>
            <a:spLocks noGrp="1"/>
          </p:cNvSpPr>
          <p:nvPr>
            <p:ph idx="1"/>
          </p:nvPr>
        </p:nvSpPr>
        <p:spPr/>
        <p:txBody>
          <a:bodyPr>
            <a:normAutofit fontScale="47500" lnSpcReduction="20000"/>
          </a:bodyPr>
          <a:lstStyle/>
          <a:p>
            <a:endParaRPr lang="en-US" dirty="0" smtClean="0"/>
          </a:p>
          <a:p>
            <a:pPr>
              <a:buNone/>
            </a:pPr>
            <a:r>
              <a:rPr lang="en-US" b="1" dirty="0" smtClean="0"/>
              <a:t>	Background</a:t>
            </a:r>
          </a:p>
          <a:p>
            <a:endParaRPr lang="en-US" b="1" dirty="0" smtClean="0"/>
          </a:p>
          <a:p>
            <a:r>
              <a:rPr lang="en-US" sz="3300" dirty="0" smtClean="0"/>
              <a:t>Full-time undergraduate courses are free-of-charge to citizens of Malta and the EU.</a:t>
            </a:r>
          </a:p>
          <a:p>
            <a:endParaRPr lang="en-US" sz="3300" dirty="0" smtClean="0"/>
          </a:p>
          <a:p>
            <a:r>
              <a:rPr lang="en-US" sz="3300" dirty="0" smtClean="0"/>
              <a:t>Fees are charged to students from non-EU States</a:t>
            </a:r>
          </a:p>
          <a:p>
            <a:endParaRPr lang="en-US" sz="3300" dirty="0" smtClean="0"/>
          </a:p>
          <a:p>
            <a:r>
              <a:rPr lang="en-US" sz="3300" dirty="0" smtClean="0"/>
              <a:t>During academic year 2016-2017, foreign tuition fees earned by </a:t>
            </a:r>
            <a:r>
              <a:rPr lang="en-US" sz="3300" dirty="0" err="1" smtClean="0"/>
              <a:t>UoM</a:t>
            </a:r>
            <a:r>
              <a:rPr lang="en-US" sz="3300" dirty="0" smtClean="0"/>
              <a:t>  </a:t>
            </a:r>
            <a:r>
              <a:rPr lang="en-US" sz="3300" dirty="0" err="1" smtClean="0"/>
              <a:t>totalled</a:t>
            </a:r>
            <a:r>
              <a:rPr lang="en-US" sz="3300" dirty="0" smtClean="0"/>
              <a:t> €5.2 million</a:t>
            </a:r>
          </a:p>
          <a:p>
            <a:endParaRPr lang="en-US" sz="3300" dirty="0" smtClean="0"/>
          </a:p>
          <a:p>
            <a:r>
              <a:rPr lang="en-US" sz="3300" dirty="0" smtClean="0"/>
              <a:t>Maltese nationals are entitled to a stipend every four weeks, a yearly grant as well as a one-time grant at the beginning of the course</a:t>
            </a:r>
          </a:p>
          <a:p>
            <a:endParaRPr lang="en-US" sz="3300" dirty="0" smtClean="0"/>
          </a:p>
          <a:p>
            <a:r>
              <a:rPr lang="en-US" sz="3300" dirty="0" smtClean="0"/>
              <a:t>Individuals accepted as regular students for a day course and who satisfy certain criteria are eligible to financial assistance as granted to Maltese Nationals.</a:t>
            </a:r>
          </a:p>
          <a:p>
            <a:endParaRPr lang="en-US" sz="3300" dirty="0" smtClean="0"/>
          </a:p>
          <a:p>
            <a:r>
              <a:rPr lang="en-US" sz="3300" dirty="0" smtClean="0"/>
              <a:t>Maintenance grants to foreign students amounted to €96,143.</a:t>
            </a:r>
          </a:p>
          <a:p>
            <a:pPr>
              <a:buNone/>
            </a:pPr>
            <a:r>
              <a:rPr lang="en-US" dirty="0" smtClean="0"/>
              <a:t> </a:t>
            </a:r>
          </a:p>
          <a:p>
            <a:endParaRPr lang="en-US" dirty="0" smtClean="0"/>
          </a:p>
          <a:p>
            <a:endParaRPr lang="en-US" dirty="0" smtClean="0"/>
          </a:p>
          <a:p>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smtClean="0"/>
              <a:t>Overseas Development Aid and European Development Fund</a:t>
            </a:r>
            <a:br>
              <a:rPr lang="en-US" sz="3600" dirty="0" smtClean="0"/>
            </a:br>
            <a:r>
              <a:rPr lang="en-US" sz="2700" dirty="0" smtClean="0"/>
              <a:t>(Ministry for Foreign Affairs and Trade Promotion)</a:t>
            </a:r>
            <a:endParaRPr lang="en-US" sz="2700" dirty="0"/>
          </a:p>
        </p:txBody>
      </p:sp>
      <p:sp>
        <p:nvSpPr>
          <p:cNvPr id="3" name="Content Placeholder 2"/>
          <p:cNvSpPr>
            <a:spLocks noGrp="1"/>
          </p:cNvSpPr>
          <p:nvPr>
            <p:ph idx="1"/>
          </p:nvPr>
        </p:nvSpPr>
        <p:spPr/>
        <p:txBody>
          <a:bodyPr>
            <a:normAutofit fontScale="47500" lnSpcReduction="20000"/>
          </a:bodyPr>
          <a:lstStyle/>
          <a:p>
            <a:r>
              <a:rPr lang="en-US" dirty="0" smtClean="0"/>
              <a:t>Overseas Development Aid: Budget €900,000</a:t>
            </a:r>
            <a:r>
              <a:rPr lang="en-US" b="1" dirty="0" smtClean="0"/>
              <a:t>.</a:t>
            </a:r>
            <a:r>
              <a:rPr lang="en-US" dirty="0" smtClean="0"/>
              <a:t>  </a:t>
            </a:r>
          </a:p>
          <a:p>
            <a:endParaRPr lang="en-US" dirty="0" smtClean="0"/>
          </a:p>
          <a:p>
            <a:r>
              <a:rPr lang="en-US" dirty="0" smtClean="0"/>
              <a:t>€300,000 for the co-financing of projects in development cooperation </a:t>
            </a:r>
          </a:p>
          <a:p>
            <a:endParaRPr lang="en-US" dirty="0" smtClean="0"/>
          </a:p>
          <a:p>
            <a:r>
              <a:rPr lang="en-US" dirty="0" smtClean="0"/>
              <a:t>Rest distributed for humanitarian reasons, other development assistance and scholarships.</a:t>
            </a:r>
          </a:p>
          <a:p>
            <a:pPr>
              <a:buNone/>
            </a:pPr>
            <a:r>
              <a:rPr lang="en-US" dirty="0" smtClean="0"/>
              <a:t> </a:t>
            </a:r>
          </a:p>
          <a:p>
            <a:r>
              <a:rPr lang="en-US" dirty="0" smtClean="0"/>
              <a:t>European Development Fund: Budget €1,444,000 </a:t>
            </a:r>
          </a:p>
          <a:p>
            <a:endParaRPr lang="en-US" dirty="0" smtClean="0"/>
          </a:p>
          <a:p>
            <a:r>
              <a:rPr lang="en-US" dirty="0" smtClean="0"/>
              <a:t>The EU’s main instrument for providing development aid to African, Caribbean and Pacific countries.</a:t>
            </a:r>
          </a:p>
          <a:p>
            <a:pPr>
              <a:buNone/>
            </a:pPr>
            <a:r>
              <a:rPr lang="en-US" dirty="0" smtClean="0"/>
              <a:t> </a:t>
            </a:r>
            <a:endParaRPr lang="en-US" b="1" dirty="0" smtClean="0"/>
          </a:p>
          <a:p>
            <a:pPr>
              <a:buNone/>
            </a:pPr>
            <a:r>
              <a:rPr lang="en-US" b="1" dirty="0" smtClean="0"/>
              <a:t>GOOD PRACTICE</a:t>
            </a:r>
          </a:p>
          <a:p>
            <a:endParaRPr lang="en-US" dirty="0" smtClean="0"/>
          </a:p>
          <a:p>
            <a:r>
              <a:rPr lang="en-US" dirty="0" smtClean="0"/>
              <a:t>Prior approvals for the disbursement of funds were adequately obtained and </a:t>
            </a:r>
          </a:p>
          <a:p>
            <a:pPr>
              <a:buNone/>
            </a:pPr>
            <a:r>
              <a:rPr lang="en-US" dirty="0" smtClean="0"/>
              <a:t>	procedures in relation to the evaluation of applications for projects were also in </a:t>
            </a:r>
          </a:p>
          <a:p>
            <a:pPr>
              <a:buNone/>
            </a:pPr>
            <a:r>
              <a:rPr lang="en-US" dirty="0" smtClean="0"/>
              <a:t>	place and complied with.  </a:t>
            </a:r>
          </a:p>
          <a:p>
            <a:endParaRPr lang="en-US" dirty="0" smtClean="0"/>
          </a:p>
          <a:p>
            <a:r>
              <a:rPr lang="en-US" dirty="0" smtClean="0"/>
              <a:t>However, the respective markings, rankings and amounts funded were not being published thereby lacking transparency.</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dirty="0" smtClean="0"/>
              <a:t>Commissioner for Revenue: Environmental Contribution</a:t>
            </a:r>
            <a:br>
              <a:rPr lang="en-US" sz="3200" dirty="0" smtClean="0"/>
            </a:br>
            <a:r>
              <a:rPr lang="en-US" sz="2400" i="1" dirty="0" smtClean="0"/>
              <a:t>(Ministry for Finance)</a:t>
            </a:r>
            <a:endParaRPr lang="en-US" sz="3200" dirty="0"/>
          </a:p>
        </p:txBody>
      </p:sp>
      <p:sp>
        <p:nvSpPr>
          <p:cNvPr id="3" name="Content Placeholder 2"/>
          <p:cNvSpPr>
            <a:spLocks noGrp="1"/>
          </p:cNvSpPr>
          <p:nvPr>
            <p:ph idx="1"/>
          </p:nvPr>
        </p:nvSpPr>
        <p:spPr>
          <a:xfrm>
            <a:off x="457200" y="1628800"/>
            <a:ext cx="8229600" cy="4968552"/>
          </a:xfrm>
        </p:spPr>
        <p:txBody>
          <a:bodyPr>
            <a:normAutofit fontScale="70000" lnSpcReduction="20000"/>
          </a:bodyPr>
          <a:lstStyle/>
          <a:p>
            <a:pPr>
              <a:buNone/>
            </a:pPr>
            <a:r>
              <a:rPr lang="en-US" sz="2600" b="1" dirty="0" smtClean="0"/>
              <a:t>Good Practice</a:t>
            </a:r>
          </a:p>
          <a:p>
            <a:pPr>
              <a:buNone/>
            </a:pPr>
            <a:endParaRPr lang="en-US" sz="1800" dirty="0" smtClean="0"/>
          </a:p>
          <a:p>
            <a:r>
              <a:rPr lang="en-US" sz="2000" dirty="0" smtClean="0"/>
              <a:t>Adequately segregated user access controls between MITA, CfR users and operators</a:t>
            </a:r>
          </a:p>
          <a:p>
            <a:pPr>
              <a:buNone/>
            </a:pPr>
            <a:endParaRPr lang="en-US" sz="2000" dirty="0" smtClean="0"/>
          </a:p>
          <a:p>
            <a:r>
              <a:rPr lang="en-US" sz="2000" dirty="0" smtClean="0"/>
              <a:t>EC system to be linked to </a:t>
            </a:r>
            <a:r>
              <a:rPr lang="en-US" sz="2000" dirty="0" err="1" smtClean="0"/>
              <a:t>CfR’s</a:t>
            </a:r>
            <a:r>
              <a:rPr lang="en-US" sz="2000" dirty="0" smtClean="0"/>
              <a:t> new cash office application</a:t>
            </a:r>
          </a:p>
          <a:p>
            <a:pPr>
              <a:buNone/>
            </a:pPr>
            <a:endParaRPr lang="en-US" sz="1800" dirty="0" smtClean="0"/>
          </a:p>
          <a:p>
            <a:pPr>
              <a:buNone/>
            </a:pPr>
            <a:r>
              <a:rPr lang="en-US" sz="2600" b="1" dirty="0" smtClean="0"/>
              <a:t>Main Findings</a:t>
            </a:r>
          </a:p>
          <a:p>
            <a:pPr>
              <a:buNone/>
            </a:pPr>
            <a:endParaRPr lang="en-US" sz="2800" b="1" dirty="0" smtClean="0"/>
          </a:p>
          <a:p>
            <a:r>
              <a:rPr lang="en-US" sz="2000" dirty="0" smtClean="0"/>
              <a:t>Enforcement action lacking; no functionality allowing the issue of a notification by way of reminder with total amount due</a:t>
            </a:r>
          </a:p>
          <a:p>
            <a:pPr>
              <a:buNone/>
            </a:pPr>
            <a:endParaRPr lang="en-US" sz="2000" dirty="0" smtClean="0"/>
          </a:p>
          <a:p>
            <a:r>
              <a:rPr lang="en-US" sz="2000" dirty="0" smtClean="0"/>
              <a:t>Discrepancies between the Departmental Accounting System and supporting documentation.</a:t>
            </a:r>
          </a:p>
          <a:p>
            <a:pPr>
              <a:buNone/>
            </a:pPr>
            <a:endParaRPr lang="en-US" sz="2000" dirty="0" smtClean="0"/>
          </a:p>
          <a:p>
            <a:r>
              <a:rPr lang="en-US" sz="2000" dirty="0" smtClean="0"/>
              <a:t>System limitations, including a low threshold for payments made through the Government Payment Gateway</a:t>
            </a:r>
          </a:p>
          <a:p>
            <a:pPr>
              <a:buNone/>
            </a:pPr>
            <a:endParaRPr lang="en-US" sz="2000" dirty="0" smtClean="0"/>
          </a:p>
          <a:p>
            <a:r>
              <a:rPr lang="en-US" sz="2000" dirty="0" smtClean="0"/>
              <a:t>Trust Fund, through which EC funds were to be administered for Tourism Projects not yet set up.  NAO informed that such Fund to be replaced by a Foundation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dirty="0" smtClean="0"/>
              <a:t>Mater Dei Hospital </a:t>
            </a:r>
            <a:br>
              <a:rPr lang="en-US" sz="4400" dirty="0" smtClean="0"/>
            </a:br>
            <a:r>
              <a:rPr lang="en-US" sz="4400" dirty="0" smtClean="0"/>
              <a:t>Revenue from Foreign Patients</a:t>
            </a:r>
            <a:br>
              <a:rPr lang="en-US" sz="4400" dirty="0" smtClean="0"/>
            </a:br>
            <a:r>
              <a:rPr lang="en-US" sz="3100" dirty="0" smtClean="0"/>
              <a:t>(Ministry for Health)</a:t>
            </a:r>
            <a:endParaRPr lang="en-US" sz="3100" dirty="0"/>
          </a:p>
        </p:txBody>
      </p:sp>
      <p:sp>
        <p:nvSpPr>
          <p:cNvPr id="3" name="Content Placeholder 2"/>
          <p:cNvSpPr>
            <a:spLocks noGrp="1"/>
          </p:cNvSpPr>
          <p:nvPr>
            <p:ph idx="1"/>
          </p:nvPr>
        </p:nvSpPr>
        <p:spPr/>
        <p:txBody>
          <a:bodyPr>
            <a:normAutofit fontScale="47500" lnSpcReduction="20000"/>
          </a:bodyPr>
          <a:lstStyle/>
          <a:p>
            <a:endParaRPr lang="en-US" dirty="0" smtClean="0"/>
          </a:p>
          <a:p>
            <a:pPr>
              <a:buNone/>
            </a:pPr>
            <a:r>
              <a:rPr lang="en-US" sz="4900" b="1" dirty="0" smtClean="0"/>
              <a:t>Billing</a:t>
            </a:r>
          </a:p>
          <a:p>
            <a:endParaRPr lang="en-US" sz="3400" dirty="0" smtClean="0"/>
          </a:p>
          <a:p>
            <a:r>
              <a:rPr lang="en-US" sz="3400" dirty="0" smtClean="0"/>
              <a:t>Information on medical services given to foreign patients at MDH is not interfaced with the billing systems: thus it does not provide the comfort that invoices are exhaustive</a:t>
            </a:r>
          </a:p>
          <a:p>
            <a:pPr>
              <a:buNone/>
            </a:pPr>
            <a:endParaRPr lang="en-US" sz="3400" dirty="0" smtClean="0"/>
          </a:p>
          <a:p>
            <a:r>
              <a:rPr lang="en-US" sz="3400" dirty="0" smtClean="0"/>
              <a:t>Billing officer inputs information from form Return of Foreign Patient prepared by Ward Clerk.  Sometimes they have to ask them verbally for details.</a:t>
            </a:r>
          </a:p>
          <a:p>
            <a:pPr>
              <a:buNone/>
            </a:pPr>
            <a:endParaRPr lang="en-US" sz="3400" dirty="0" smtClean="0"/>
          </a:p>
          <a:p>
            <a:r>
              <a:rPr lang="en-US" sz="3400" dirty="0" smtClean="0"/>
              <a:t>Bed night component always charged but not other procedures</a:t>
            </a:r>
          </a:p>
          <a:p>
            <a:pPr>
              <a:buNone/>
            </a:pPr>
            <a:endParaRPr lang="en-US" sz="3400" dirty="0" smtClean="0"/>
          </a:p>
          <a:p>
            <a:pPr lvl="0"/>
            <a:r>
              <a:rPr lang="en-US" sz="3400" dirty="0" smtClean="0"/>
              <a:t>Medical fees not revised since 2007.  Ambulance at €23.</a:t>
            </a:r>
          </a:p>
          <a:p>
            <a:pPr lvl="0">
              <a:buNone/>
            </a:pPr>
            <a:endParaRPr lang="en-US" sz="3400" dirty="0" smtClean="0"/>
          </a:p>
          <a:p>
            <a:pPr lvl="0"/>
            <a:r>
              <a:rPr lang="en-GB" sz="3400" dirty="0" smtClean="0"/>
              <a:t>Legislation regulating prices subject to interpretation.  Not all services covered.</a:t>
            </a:r>
          </a:p>
          <a:p>
            <a:pPr lvl="0">
              <a:buNone/>
            </a:pPr>
            <a:endParaRPr lang="en-US" sz="3400" dirty="0" smtClean="0"/>
          </a:p>
          <a:p>
            <a:r>
              <a:rPr lang="en-US" sz="3400" dirty="0" smtClean="0"/>
              <a:t>Entitlement to free care if </a:t>
            </a:r>
            <a:r>
              <a:rPr lang="en-US" sz="3400" dirty="0" err="1" smtClean="0"/>
              <a:t>payslip</a:t>
            </a:r>
            <a:r>
              <a:rPr lang="en-US" sz="3400" dirty="0" smtClean="0"/>
              <a:t> presented shows payment of N.I. contribution</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827584" y="2636912"/>
          <a:ext cx="7560839" cy="2867916"/>
        </p:xfrm>
        <a:graphic>
          <a:graphicData uri="http://schemas.openxmlformats.org/drawingml/2006/table">
            <a:tbl>
              <a:tblPr/>
              <a:tblGrid>
                <a:gridCol w="936103"/>
                <a:gridCol w="739185"/>
                <a:gridCol w="965269"/>
                <a:gridCol w="744752"/>
                <a:gridCol w="965269"/>
                <a:gridCol w="639743"/>
                <a:gridCol w="899033"/>
                <a:gridCol w="663373"/>
                <a:gridCol w="1008112"/>
              </a:tblGrid>
              <a:tr h="322927">
                <a:tc>
                  <a:txBody>
                    <a:bodyPr/>
                    <a:lstStyle/>
                    <a:p>
                      <a:pPr marL="0" marR="0" algn="ctr">
                        <a:lnSpc>
                          <a:spcPct val="115000"/>
                        </a:lnSpc>
                        <a:spcBef>
                          <a:spcPts val="0"/>
                        </a:spcBef>
                        <a:spcAft>
                          <a:spcPts val="0"/>
                        </a:spcAft>
                      </a:pPr>
                      <a:r>
                        <a:rPr lang="en-GB" sz="1600" b="1" dirty="0">
                          <a:latin typeface="Calibri"/>
                          <a:ea typeface="Times New Roman"/>
                          <a:cs typeface="Arial"/>
                        </a:rPr>
                        <a:t> </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Invoices Issued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 Invoices Cancelled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 Invoices Paid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 Pending Invoices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22927">
                <a:tc>
                  <a:txBody>
                    <a:bodyPr/>
                    <a:lstStyle/>
                    <a:p>
                      <a:pPr marL="0" marR="0" algn="ctr">
                        <a:lnSpc>
                          <a:spcPct val="115000"/>
                        </a:lnSpc>
                        <a:spcBef>
                          <a:spcPts val="0"/>
                        </a:spcBef>
                        <a:spcAft>
                          <a:spcPts val="0"/>
                        </a:spcAft>
                      </a:pPr>
                      <a:r>
                        <a:rPr lang="en-GB" sz="1600" b="1">
                          <a:latin typeface="Calibri"/>
                          <a:ea typeface="Times New Roman"/>
                          <a:cs typeface="Arial"/>
                        </a:rPr>
                        <a:t> </a:t>
                      </a:r>
                      <a:endParaRPr lang="en-US" sz="160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 QTY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Value (€)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 QTY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 Value (€)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 QTY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Value (€)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 QTY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kumimoji="0" lang="en-GB" sz="1600" b="1" kern="1200" dirty="0">
                          <a:solidFill>
                            <a:schemeClr val="tx1"/>
                          </a:solidFill>
                          <a:latin typeface="Calibri"/>
                          <a:ea typeface="Times New Roman"/>
                          <a:cs typeface="Arial"/>
                        </a:rPr>
                        <a:t> Value (€)   </a:t>
                      </a:r>
                      <a:endParaRPr kumimoji="0" lang="en-US" sz="1600" b="1" kern="1200" dirty="0">
                        <a:solidFill>
                          <a:schemeClr val="tx1"/>
                        </a:solidFill>
                        <a:latin typeface="Calibri"/>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2449">
                <a:tc>
                  <a:txBody>
                    <a:bodyPr/>
                    <a:lstStyle/>
                    <a:p>
                      <a:pPr marL="0" marR="0" algn="ctr">
                        <a:lnSpc>
                          <a:spcPct val="115000"/>
                        </a:lnSpc>
                        <a:spcBef>
                          <a:spcPts val="0"/>
                        </a:spcBef>
                        <a:spcAft>
                          <a:spcPts val="0"/>
                        </a:spcAft>
                      </a:pPr>
                      <a:r>
                        <a:rPr lang="en-GB" sz="1600" b="1" dirty="0">
                          <a:latin typeface="Calibri"/>
                          <a:ea typeface="Times New Roman"/>
                          <a:cs typeface="Arial"/>
                        </a:rPr>
                        <a:t> Wards' Patients </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383</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987,119</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46</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93,955</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73</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  225,450 </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264</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667,714</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5854">
                <a:tc>
                  <a:txBody>
                    <a:bodyPr/>
                    <a:lstStyle/>
                    <a:p>
                      <a:pPr marL="0" marR="0" algn="ctr">
                        <a:lnSpc>
                          <a:spcPct val="115000"/>
                        </a:lnSpc>
                        <a:spcBef>
                          <a:spcPts val="0"/>
                        </a:spcBef>
                        <a:spcAft>
                          <a:spcPts val="0"/>
                        </a:spcAft>
                      </a:pPr>
                      <a:r>
                        <a:rPr lang="en-GB" sz="1600" b="1">
                          <a:latin typeface="Calibri"/>
                          <a:ea typeface="Times New Roman"/>
                          <a:cs typeface="Arial"/>
                        </a:rPr>
                        <a:t> A&amp;E Patients </a:t>
                      </a:r>
                      <a:endParaRPr lang="en-US" sz="160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Calibri"/>
                          <a:ea typeface="Times New Roman"/>
                          <a:cs typeface="Arial"/>
                        </a:rPr>
                        <a:t>16,862</a:t>
                      </a:r>
                      <a:endParaRPr lang="en-US" sz="160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a:latin typeface="Calibri"/>
                          <a:ea typeface="Times New Roman"/>
                          <a:cs typeface="Arial"/>
                        </a:rPr>
                        <a:t>1,827,169</a:t>
                      </a:r>
                      <a:endParaRPr lang="en-US" sz="160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12,181</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1,183,210</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746</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  123,450 </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3,935</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dirty="0">
                          <a:latin typeface="Calibri"/>
                          <a:ea typeface="Times New Roman"/>
                          <a:cs typeface="Arial"/>
                        </a:rPr>
                        <a:t>520,509</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5854">
                <a:tc>
                  <a:txBody>
                    <a:bodyPr/>
                    <a:lstStyle/>
                    <a:p>
                      <a:pPr marL="0" marR="0" algn="ctr">
                        <a:lnSpc>
                          <a:spcPct val="115000"/>
                        </a:lnSpc>
                        <a:spcBef>
                          <a:spcPts val="0"/>
                        </a:spcBef>
                        <a:spcAft>
                          <a:spcPts val="0"/>
                        </a:spcAft>
                      </a:pPr>
                      <a:r>
                        <a:rPr lang="en-GB" sz="1600" b="1">
                          <a:latin typeface="Calibri"/>
                          <a:ea typeface="Times New Roman"/>
                          <a:cs typeface="Arial"/>
                        </a:rPr>
                        <a:t> TOTALS </a:t>
                      </a:r>
                      <a:endParaRPr lang="en-US" sz="160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b="1">
                          <a:latin typeface="Calibri"/>
                          <a:ea typeface="Times New Roman"/>
                          <a:cs typeface="Arial"/>
                        </a:rPr>
                        <a:t> 17,245 </a:t>
                      </a:r>
                      <a:endParaRPr lang="en-US" sz="160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b="1" dirty="0">
                          <a:latin typeface="Calibri"/>
                          <a:ea typeface="Times New Roman"/>
                          <a:cs typeface="Arial"/>
                        </a:rPr>
                        <a:t>  2,814,288 </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b="1">
                          <a:latin typeface="Calibri"/>
                          <a:ea typeface="Times New Roman"/>
                          <a:cs typeface="Arial"/>
                        </a:rPr>
                        <a:t>   12,227 </a:t>
                      </a:r>
                      <a:endParaRPr lang="en-US" sz="160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b="1" dirty="0">
                          <a:latin typeface="Calibri"/>
                          <a:ea typeface="Times New Roman"/>
                          <a:cs typeface="Arial"/>
                        </a:rPr>
                        <a:t> 1,277,165 </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b="1" dirty="0">
                          <a:latin typeface="Calibri"/>
                          <a:ea typeface="Times New Roman"/>
                          <a:cs typeface="Arial"/>
                        </a:rPr>
                        <a:t>      819 </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b="1">
                          <a:latin typeface="Calibri"/>
                          <a:ea typeface="Times New Roman"/>
                          <a:cs typeface="Arial"/>
                        </a:rPr>
                        <a:t>  348,900 </a:t>
                      </a:r>
                      <a:endParaRPr lang="en-US" sz="160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b="1">
                          <a:latin typeface="Calibri"/>
                          <a:ea typeface="Times New Roman"/>
                          <a:cs typeface="Arial"/>
                        </a:rPr>
                        <a:t>   4,199 </a:t>
                      </a:r>
                      <a:endParaRPr lang="en-US" sz="160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GB" sz="1600" b="1" dirty="0">
                          <a:latin typeface="Calibri"/>
                          <a:ea typeface="Times New Roman"/>
                          <a:cs typeface="Arial"/>
                        </a:rPr>
                        <a:t> 1,188,223 </a:t>
                      </a:r>
                      <a:endParaRPr lang="en-US" sz="1600" dirty="0">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899592" y="176502"/>
            <a:ext cx="7474111" cy="22159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84632" marR="0" lvl="0" indent="0" algn="ctr" defTabSz="914400" fontAlgn="base">
              <a:lnSpc>
                <a:spcPct val="100000"/>
              </a:lnSpc>
              <a:spcBef>
                <a:spcPct val="0"/>
              </a:spcBef>
              <a:spcAft>
                <a:spcPct val="0"/>
              </a:spcAft>
              <a:buClrTx/>
              <a:buSzTx/>
              <a:tabLst>
                <a:tab pos="1714500" algn="l"/>
              </a:tabLst>
            </a:pPr>
            <a:r>
              <a:rPr lang="en-GB" sz="400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rPr>
              <a:t>Invoices issued to Patients not entitled to Free Medical Treatment</a:t>
            </a:r>
            <a:endParaRPr lang="en-US" sz="400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endParaRPr>
          </a:p>
          <a:p>
            <a:pPr marL="0" marR="0" lvl="0" indent="0" algn="l" defTabSz="914400" rtl="0" eaLnBrk="0" fontAlgn="base" latinLnBrk="0" hangingPunct="0">
              <a:lnSpc>
                <a:spcPct val="100000"/>
              </a:lnSpc>
              <a:spcBef>
                <a:spcPct val="0"/>
              </a:spcBef>
              <a:spcAft>
                <a:spcPct val="0"/>
              </a:spcAft>
              <a:buClrTx/>
              <a:buSzTx/>
              <a:buFontTx/>
              <a:buNone/>
              <a:tabLst>
                <a:tab pos="17145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Mater Dei Hospital </a:t>
            </a:r>
            <a:br>
              <a:rPr lang="en-US" sz="4000" dirty="0" smtClean="0"/>
            </a:br>
            <a:r>
              <a:rPr lang="en-US" sz="4000" dirty="0" smtClean="0"/>
              <a:t>Revenue from Foreign Patients </a:t>
            </a:r>
            <a:r>
              <a:rPr lang="en-US" sz="2200" dirty="0" smtClean="0"/>
              <a:t>(Ministry for Health)</a:t>
            </a:r>
            <a:endParaRPr lang="en-US" sz="2200" dirty="0"/>
          </a:p>
        </p:txBody>
      </p:sp>
      <p:sp>
        <p:nvSpPr>
          <p:cNvPr id="3" name="Content Placeholder 2"/>
          <p:cNvSpPr>
            <a:spLocks noGrp="1"/>
          </p:cNvSpPr>
          <p:nvPr>
            <p:ph idx="1"/>
          </p:nvPr>
        </p:nvSpPr>
        <p:spPr/>
        <p:txBody>
          <a:bodyPr>
            <a:normAutofit fontScale="55000" lnSpcReduction="20000"/>
          </a:bodyPr>
          <a:lstStyle/>
          <a:p>
            <a:pPr>
              <a:buNone/>
            </a:pPr>
            <a:r>
              <a:rPr lang="en-US" sz="3600" b="1" dirty="0" smtClean="0"/>
              <a:t>Collection</a:t>
            </a:r>
          </a:p>
          <a:p>
            <a:endParaRPr lang="en-US" dirty="0" smtClean="0"/>
          </a:p>
          <a:p>
            <a:r>
              <a:rPr lang="en-US" dirty="0" smtClean="0"/>
              <a:t>Minimum effort to collect Public Dues</a:t>
            </a:r>
          </a:p>
          <a:p>
            <a:pPr>
              <a:buNone/>
            </a:pPr>
            <a:endParaRPr lang="en-US" dirty="0" smtClean="0"/>
          </a:p>
          <a:p>
            <a:r>
              <a:rPr lang="en-US" dirty="0" smtClean="0"/>
              <a:t>Discharged patients are supposedly taken by ward clerk to Billing Section prior to departure, invoice presented and they settle their dues.</a:t>
            </a:r>
          </a:p>
          <a:p>
            <a:pPr>
              <a:buNone/>
            </a:pPr>
            <a:r>
              <a:rPr lang="en-US" dirty="0" smtClean="0"/>
              <a:t>  </a:t>
            </a:r>
          </a:p>
          <a:p>
            <a:r>
              <a:rPr lang="en-US" dirty="0" smtClean="0"/>
              <a:t>Details of overseas address , passport number and next of kin frequently omitted.</a:t>
            </a:r>
          </a:p>
          <a:p>
            <a:pPr>
              <a:buNone/>
            </a:pPr>
            <a:endParaRPr lang="en-US" dirty="0" smtClean="0"/>
          </a:p>
          <a:p>
            <a:r>
              <a:rPr lang="en-US" dirty="0" smtClean="0"/>
              <a:t>From a walkthrough of a sample of 10 invoices, all were found between one and fifteen days after discharge</a:t>
            </a:r>
          </a:p>
          <a:p>
            <a:pPr>
              <a:buNone/>
            </a:pPr>
            <a:endParaRPr lang="en-US" dirty="0" smtClean="0"/>
          </a:p>
          <a:p>
            <a:r>
              <a:rPr lang="en-US" dirty="0" smtClean="0"/>
              <a:t>No reconciliation of bank deposits.  Excel sheets being used to keep details of outstanding debtors with no audit trail kept to trace payment to deposit.</a:t>
            </a:r>
          </a:p>
          <a:p>
            <a:pPr>
              <a:buNone/>
            </a:pPr>
            <a:endParaRPr lang="en-US" dirty="0" smtClean="0"/>
          </a:p>
          <a:p>
            <a:r>
              <a:rPr lang="en-US" dirty="0" smtClean="0"/>
              <a:t>As at 31/12/16 €4,316,681 still due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smtClean="0"/>
              <a:t>Mount Carmel Hospital - Stock of Medicines and Surgical Materials</a:t>
            </a:r>
            <a:br>
              <a:rPr lang="en-US" sz="3600" dirty="0" smtClean="0"/>
            </a:br>
            <a:r>
              <a:rPr lang="en-US" sz="3600" dirty="0" smtClean="0"/>
              <a:t>(Ministry for Health)</a:t>
            </a:r>
            <a:endParaRPr lang="en-US" sz="3600" dirty="0"/>
          </a:p>
        </p:txBody>
      </p:sp>
      <p:sp>
        <p:nvSpPr>
          <p:cNvPr id="3" name="Content Placeholder 2"/>
          <p:cNvSpPr>
            <a:spLocks noGrp="1"/>
          </p:cNvSpPr>
          <p:nvPr>
            <p:ph idx="1"/>
          </p:nvPr>
        </p:nvSpPr>
        <p:spPr/>
        <p:txBody>
          <a:bodyPr>
            <a:normAutofit fontScale="55000" lnSpcReduction="20000"/>
          </a:bodyPr>
          <a:lstStyle/>
          <a:p>
            <a:r>
              <a:rPr lang="en-US" dirty="0" smtClean="0"/>
              <a:t>Inadequate security measures</a:t>
            </a:r>
          </a:p>
          <a:p>
            <a:pPr>
              <a:buNone/>
            </a:pPr>
            <a:endParaRPr lang="en-US" dirty="0" smtClean="0"/>
          </a:p>
          <a:p>
            <a:r>
              <a:rPr lang="en-US" dirty="0" smtClean="0"/>
              <a:t>No Security Cameras, no alarms, lock and signing on sheet</a:t>
            </a:r>
          </a:p>
          <a:p>
            <a:endParaRPr lang="en-US" dirty="0" smtClean="0"/>
          </a:p>
          <a:p>
            <a:r>
              <a:rPr lang="en-US" dirty="0" smtClean="0"/>
              <a:t>System from pharmacy up to ward level is adequate subject to inspections and stock takes</a:t>
            </a:r>
          </a:p>
          <a:p>
            <a:pPr>
              <a:buNone/>
            </a:pPr>
            <a:r>
              <a:rPr lang="en-US" dirty="0" smtClean="0"/>
              <a:t> </a:t>
            </a:r>
          </a:p>
          <a:p>
            <a:r>
              <a:rPr lang="en-US" dirty="0" smtClean="0"/>
              <a:t>No inspection of stocks in wards</a:t>
            </a:r>
          </a:p>
          <a:p>
            <a:pPr>
              <a:buNone/>
            </a:pPr>
            <a:endParaRPr lang="en-US" dirty="0" smtClean="0"/>
          </a:p>
          <a:p>
            <a:r>
              <a:rPr lang="en-US" dirty="0" smtClean="0"/>
              <a:t>Ineffective stock control in wards</a:t>
            </a:r>
          </a:p>
          <a:p>
            <a:pPr>
              <a:buNone/>
            </a:pPr>
            <a:endParaRPr lang="en-US" dirty="0" smtClean="0"/>
          </a:p>
          <a:p>
            <a:pPr>
              <a:buNone/>
            </a:pPr>
            <a:endParaRPr lang="en-US" dirty="0" smtClean="0"/>
          </a:p>
          <a:p>
            <a:r>
              <a:rPr lang="en-US" dirty="0" smtClean="0"/>
              <a:t>No records kept for medicine except for dangerous drugs</a:t>
            </a:r>
          </a:p>
          <a:p>
            <a:pPr>
              <a:buNone/>
            </a:pPr>
            <a:endParaRPr lang="en-US" dirty="0" smtClean="0"/>
          </a:p>
          <a:p>
            <a:r>
              <a:rPr lang="en-US" dirty="0" smtClean="0"/>
              <a:t>Distribution of such medicine to the in-patients not recorded</a:t>
            </a:r>
          </a:p>
          <a:p>
            <a:endParaRPr lang="en-US" dirty="0" smtClean="0"/>
          </a:p>
          <a:p>
            <a:r>
              <a:rPr lang="en-US" dirty="0" smtClean="0"/>
              <a:t>Inadequate Back-up Provision in case of Power Failure (solved)</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Foreign Students at the </a:t>
            </a:r>
            <a:br>
              <a:rPr lang="en-US" sz="4000" dirty="0" smtClean="0"/>
            </a:br>
            <a:r>
              <a:rPr lang="en-US" sz="4000" dirty="0" smtClean="0"/>
              <a:t>University of Malta</a:t>
            </a:r>
            <a:endParaRPr lang="en-US" dirty="0"/>
          </a:p>
        </p:txBody>
      </p:sp>
      <p:sp>
        <p:nvSpPr>
          <p:cNvPr id="3" name="Content Placeholder 2"/>
          <p:cNvSpPr>
            <a:spLocks noGrp="1"/>
          </p:cNvSpPr>
          <p:nvPr>
            <p:ph idx="1"/>
          </p:nvPr>
        </p:nvSpPr>
        <p:spPr/>
        <p:txBody>
          <a:bodyPr>
            <a:normAutofit/>
          </a:bodyPr>
          <a:lstStyle/>
          <a:p>
            <a:pPr>
              <a:buNone/>
            </a:pPr>
            <a:r>
              <a:rPr lang="en-US" b="1" dirty="0" smtClean="0"/>
              <a:t>	</a:t>
            </a:r>
            <a:r>
              <a:rPr lang="en-US" sz="1600" b="1" dirty="0" smtClean="0"/>
              <a:t>Scope of Audit</a:t>
            </a:r>
          </a:p>
          <a:p>
            <a:endParaRPr lang="en-US" sz="1600" dirty="0" smtClean="0"/>
          </a:p>
          <a:p>
            <a:r>
              <a:rPr lang="en-US" sz="1600" dirty="0" smtClean="0"/>
              <a:t>To ensure that foreign students have paid the respective tuition fees</a:t>
            </a:r>
          </a:p>
          <a:p>
            <a:pPr>
              <a:buNone/>
            </a:pPr>
            <a:endParaRPr lang="en-US" sz="1600" dirty="0" smtClean="0"/>
          </a:p>
          <a:p>
            <a:r>
              <a:rPr lang="en-US" sz="1600" dirty="0" smtClean="0"/>
              <a:t>Where applicable waiving of tuition fees are carried out after applying for an exemption from the Exemption Board</a:t>
            </a:r>
          </a:p>
          <a:p>
            <a:pPr>
              <a:buNone/>
            </a:pPr>
            <a:r>
              <a:rPr lang="en-US" sz="1600" dirty="0" smtClean="0"/>
              <a:t> </a:t>
            </a:r>
          </a:p>
          <a:p>
            <a:r>
              <a:rPr lang="en-US" sz="1600" dirty="0" smtClean="0"/>
              <a:t>Foreign students benefitting from Student Maintenance Grants were also verified to ascertain that they have satisfied the eligibility criteria including residence in Malta for the last five years and not working more than 20 hours weekly</a:t>
            </a:r>
          </a:p>
          <a:p>
            <a:pPr>
              <a:buNone/>
            </a:pPr>
            <a:endParaRPr lang="en-US" sz="1600" dirty="0" smtClean="0"/>
          </a:p>
          <a:p>
            <a:r>
              <a:rPr lang="en-US" sz="1600" dirty="0" smtClean="0"/>
              <a:t>Duly provided the required documentation to the SMGB</a:t>
            </a:r>
          </a:p>
          <a:p>
            <a:pPr>
              <a:buNone/>
            </a:pPr>
            <a:endParaRPr lang="en-US" sz="1600" dirty="0" smtClean="0"/>
          </a:p>
          <a:p>
            <a:r>
              <a:rPr lang="en-US" sz="1600" dirty="0" smtClean="0"/>
              <a:t>The Board certified such records prior to processing payments.</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Foreign Students at the </a:t>
            </a:r>
            <a:br>
              <a:rPr lang="en-US" sz="4000" dirty="0" smtClean="0"/>
            </a:br>
            <a:r>
              <a:rPr lang="en-US" sz="4000" dirty="0" smtClean="0"/>
              <a:t>University of Malta</a:t>
            </a:r>
            <a:endParaRPr lang="en-US" dirty="0"/>
          </a:p>
        </p:txBody>
      </p:sp>
      <p:sp>
        <p:nvSpPr>
          <p:cNvPr id="3" name="Content Placeholder 2"/>
          <p:cNvSpPr>
            <a:spLocks noGrp="1"/>
          </p:cNvSpPr>
          <p:nvPr>
            <p:ph idx="1"/>
          </p:nvPr>
        </p:nvSpPr>
        <p:spPr/>
        <p:txBody>
          <a:bodyPr>
            <a:normAutofit/>
          </a:bodyPr>
          <a:lstStyle/>
          <a:p>
            <a:pPr>
              <a:buNone/>
            </a:pPr>
            <a:r>
              <a:rPr lang="en-US" sz="1900" b="1" dirty="0" smtClean="0"/>
              <a:t>	Main findings</a:t>
            </a:r>
          </a:p>
          <a:p>
            <a:endParaRPr lang="en-US" sz="1900" dirty="0" smtClean="0"/>
          </a:p>
          <a:p>
            <a:r>
              <a:rPr lang="en-US" sz="1900" dirty="0" smtClean="0"/>
              <a:t>Approval of exemptions from the payment of tuition fees issued retrospectively by the Exemptions Board</a:t>
            </a:r>
          </a:p>
          <a:p>
            <a:pPr>
              <a:buNone/>
            </a:pPr>
            <a:endParaRPr lang="en-US" sz="1900" dirty="0" smtClean="0"/>
          </a:p>
          <a:p>
            <a:r>
              <a:rPr lang="en-US" sz="1900" dirty="0" smtClean="0"/>
              <a:t>Lack of adequate verifications</a:t>
            </a:r>
          </a:p>
          <a:p>
            <a:pPr>
              <a:buNone/>
            </a:pPr>
            <a:endParaRPr lang="en-US" sz="1900" dirty="0" smtClean="0"/>
          </a:p>
          <a:p>
            <a:r>
              <a:rPr lang="en-US" sz="1900" dirty="0" smtClean="0"/>
              <a:t>Delays in concrete action taken against students who failed to </a:t>
            </a:r>
            <a:r>
              <a:rPr lang="en-US" sz="1900" dirty="0" err="1" smtClean="0"/>
              <a:t>honour</a:t>
            </a:r>
            <a:r>
              <a:rPr lang="en-US" sz="1900" dirty="0" smtClean="0"/>
              <a:t> payment for tuition fees in due time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dirty="0" smtClean="0"/>
              <a:t>EU Presidency</a:t>
            </a:r>
            <a:r>
              <a:rPr lang="en-US" sz="4000" dirty="0" smtClean="0"/>
              <a:t/>
            </a:r>
            <a:br>
              <a:rPr lang="en-US" sz="4000" dirty="0" smtClean="0"/>
            </a:br>
            <a:r>
              <a:rPr lang="en-US" sz="2800" i="1" dirty="0" smtClean="0"/>
              <a:t>(Ministry for European Affairs and Implementation of the Electoral Manifesto)</a:t>
            </a:r>
            <a:r>
              <a:rPr lang="en-US" sz="3600" dirty="0" smtClean="0"/>
              <a:t/>
            </a:r>
            <a:br>
              <a:rPr lang="en-US" sz="3600" dirty="0" smtClean="0"/>
            </a:br>
            <a:endParaRPr lang="en-US" sz="3600" dirty="0"/>
          </a:p>
        </p:txBody>
      </p:sp>
      <p:sp>
        <p:nvSpPr>
          <p:cNvPr id="3" name="Content Placeholder 2"/>
          <p:cNvSpPr>
            <a:spLocks noGrp="1"/>
          </p:cNvSpPr>
          <p:nvPr>
            <p:ph idx="1"/>
          </p:nvPr>
        </p:nvSpPr>
        <p:spPr>
          <a:xfrm>
            <a:off x="457200" y="1700808"/>
            <a:ext cx="8229600" cy="4754000"/>
          </a:xfrm>
        </p:spPr>
        <p:txBody>
          <a:bodyPr>
            <a:normAutofit fontScale="92500" lnSpcReduction="20000"/>
          </a:bodyPr>
          <a:lstStyle/>
          <a:p>
            <a:pPr>
              <a:buNone/>
            </a:pPr>
            <a:r>
              <a:rPr lang="en-US" sz="2200" b="1" dirty="0" smtClean="0"/>
              <a:t>Limitation on Scope of Audit</a:t>
            </a:r>
          </a:p>
          <a:p>
            <a:pPr>
              <a:buNone/>
            </a:pPr>
            <a:endParaRPr lang="en-US" sz="2800" dirty="0" smtClean="0"/>
          </a:p>
          <a:p>
            <a:r>
              <a:rPr lang="en-US" sz="1800" dirty="0" smtClean="0"/>
              <a:t>No assurance on completeness of information which was provided in a staggered manner</a:t>
            </a:r>
          </a:p>
          <a:p>
            <a:pPr>
              <a:buNone/>
            </a:pPr>
            <a:endParaRPr lang="en-US" sz="1800" dirty="0" smtClean="0"/>
          </a:p>
          <a:p>
            <a:r>
              <a:rPr lang="en-US" sz="1800" dirty="0" smtClean="0"/>
              <a:t>Lack of verification and untimely corrective action – related missing documentation and </a:t>
            </a:r>
            <a:r>
              <a:rPr lang="en-US" sz="1800" dirty="0" err="1" smtClean="0"/>
              <a:t>authorisations</a:t>
            </a:r>
            <a:r>
              <a:rPr lang="en-US" sz="1800" dirty="0" smtClean="0"/>
              <a:t> obtained after the occurrence of events</a:t>
            </a:r>
          </a:p>
          <a:p>
            <a:endParaRPr lang="en-US" sz="1000" dirty="0" smtClean="0"/>
          </a:p>
          <a:p>
            <a:pPr>
              <a:buNone/>
            </a:pPr>
            <a:r>
              <a:rPr lang="en-US" sz="2200" b="1" dirty="0" smtClean="0"/>
              <a:t>Transport</a:t>
            </a:r>
          </a:p>
          <a:p>
            <a:pPr>
              <a:buNone/>
            </a:pPr>
            <a:endParaRPr lang="en-US" sz="1800" dirty="0" smtClean="0"/>
          </a:p>
          <a:p>
            <a:r>
              <a:rPr lang="en-US" sz="1800" dirty="0" smtClean="0"/>
              <a:t>Bidder selected despite missing details at bidding stage</a:t>
            </a:r>
          </a:p>
          <a:p>
            <a:pPr>
              <a:buNone/>
            </a:pPr>
            <a:endParaRPr lang="en-US" sz="1800" dirty="0" smtClean="0"/>
          </a:p>
          <a:p>
            <a:r>
              <a:rPr lang="en-US" sz="1800" dirty="0" smtClean="0"/>
              <a:t>Additional transport services requested by Direct Order were already engaged prior to the deadline stipulated for the submission of quotations</a:t>
            </a:r>
          </a:p>
          <a:p>
            <a:pPr>
              <a:buNone/>
            </a:pPr>
            <a:endParaRPr lang="en-US" sz="1800" dirty="0" smtClean="0"/>
          </a:p>
          <a:p>
            <a:r>
              <a:rPr lang="en-US" sz="1800" dirty="0" smtClean="0"/>
              <a:t>Retroactive direct order approvals were requested</a:t>
            </a:r>
            <a:endParaRPr lang="en-US" sz="2800" dirty="0" smtClean="0"/>
          </a:p>
          <a:p>
            <a:endParaRPr lang="en-US" sz="1800"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EU Presidency</a:t>
            </a:r>
            <a:r>
              <a:rPr lang="en-US" sz="2400" dirty="0" smtClean="0"/>
              <a:t/>
            </a:r>
            <a:br>
              <a:rPr lang="en-US" sz="2400" dirty="0" smtClean="0"/>
            </a:br>
            <a:r>
              <a:rPr lang="en-US" sz="2400" i="1" dirty="0" smtClean="0"/>
              <a:t> </a:t>
            </a:r>
            <a:r>
              <a:rPr lang="en-US" sz="2700" i="1" dirty="0" smtClean="0"/>
              <a:t>(Ministry for European Affairs and Implementation of the Electoral Manifesto) – cont.</a:t>
            </a:r>
            <a:r>
              <a:rPr lang="en-US" sz="4800" dirty="0" smtClean="0"/>
              <a:t/>
            </a:r>
            <a:br>
              <a:rPr lang="en-US" sz="4800" dirty="0" smtClean="0"/>
            </a:br>
            <a:endParaRPr lang="en-US" sz="4000" dirty="0"/>
          </a:p>
        </p:txBody>
      </p:sp>
      <p:sp>
        <p:nvSpPr>
          <p:cNvPr id="3" name="Content Placeholder 2"/>
          <p:cNvSpPr>
            <a:spLocks noGrp="1"/>
          </p:cNvSpPr>
          <p:nvPr>
            <p:ph idx="1"/>
          </p:nvPr>
        </p:nvSpPr>
        <p:spPr>
          <a:xfrm>
            <a:off x="457200" y="1556792"/>
            <a:ext cx="8229600" cy="4898016"/>
          </a:xfrm>
        </p:spPr>
        <p:txBody>
          <a:bodyPr>
            <a:normAutofit lnSpcReduction="10000"/>
          </a:bodyPr>
          <a:lstStyle/>
          <a:p>
            <a:pPr>
              <a:buNone/>
            </a:pPr>
            <a:r>
              <a:rPr lang="en-US" sz="2000" b="1" dirty="0" smtClean="0"/>
              <a:t>Transport</a:t>
            </a:r>
          </a:p>
          <a:p>
            <a:pPr>
              <a:buNone/>
            </a:pPr>
            <a:endParaRPr lang="en-US" sz="2000" b="1" dirty="0" smtClean="0"/>
          </a:p>
          <a:p>
            <a:r>
              <a:rPr lang="en-US" sz="2000" dirty="0" smtClean="0"/>
              <a:t>Contract variation approved but exceeded and the excess was never formally </a:t>
            </a:r>
            <a:r>
              <a:rPr lang="en-US" sz="2000" dirty="0" err="1" smtClean="0"/>
              <a:t>authorised</a:t>
            </a:r>
            <a:endParaRPr lang="en-US" sz="2000" dirty="0" smtClean="0"/>
          </a:p>
          <a:p>
            <a:pPr>
              <a:buNone/>
            </a:pPr>
            <a:endParaRPr lang="en-US" sz="2000" dirty="0" smtClean="0"/>
          </a:p>
          <a:p>
            <a:r>
              <a:rPr lang="en-US" sz="2000" dirty="0" smtClean="0"/>
              <a:t>Service provider charged rates which were not as agreed in original contract</a:t>
            </a:r>
          </a:p>
          <a:p>
            <a:pPr>
              <a:buNone/>
            </a:pPr>
            <a:endParaRPr lang="en-US" sz="2000" dirty="0" smtClean="0"/>
          </a:p>
          <a:p>
            <a:r>
              <a:rPr lang="en-US" sz="2000" dirty="0" smtClean="0"/>
              <a:t>Car logs in relation to invoices lacked dates of transportation, hence not verifiable</a:t>
            </a:r>
          </a:p>
          <a:p>
            <a:endParaRPr lang="en-US" sz="1800" dirty="0" smtClean="0"/>
          </a:p>
          <a:p>
            <a:pPr>
              <a:buNone/>
            </a:pPr>
            <a:r>
              <a:rPr lang="en-US" sz="2000" b="1" dirty="0" smtClean="0"/>
              <a:t>Audiovisual Services</a:t>
            </a:r>
          </a:p>
          <a:p>
            <a:pPr>
              <a:buNone/>
            </a:pPr>
            <a:endParaRPr lang="en-US" sz="1800" dirty="0" smtClean="0"/>
          </a:p>
          <a:p>
            <a:r>
              <a:rPr lang="en-US" sz="2000" dirty="0" smtClean="0"/>
              <a:t>No contract agreement entered into following negotiated procedure with a bidder for </a:t>
            </a:r>
            <a:r>
              <a:rPr lang="en-GB" sz="2000" dirty="0" smtClean="0">
                <a:latin typeface="Calibri"/>
                <a:ea typeface="Times New Roman"/>
                <a:cs typeface="Arial"/>
              </a:rPr>
              <a:t>€</a:t>
            </a:r>
            <a:r>
              <a:rPr lang="en-US" sz="2000" dirty="0" smtClean="0"/>
              <a:t>162,718</a:t>
            </a:r>
          </a:p>
          <a:p>
            <a:endParaRPr lang="en-US" sz="2000" dirty="0" smtClean="0"/>
          </a:p>
          <a:p>
            <a:endParaRPr lang="en-US" sz="1800" dirty="0" smtClean="0"/>
          </a:p>
          <a:p>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Arts Council Malta</a:t>
            </a:r>
            <a:br>
              <a:rPr lang="en-US" sz="4400" dirty="0" smtClean="0"/>
            </a:br>
            <a:r>
              <a:rPr lang="en-US" sz="2200" dirty="0" smtClean="0"/>
              <a:t>(Ministry for Justice, Culture and Local Government)</a:t>
            </a:r>
            <a:endParaRPr lang="en-US" sz="2200" dirty="0"/>
          </a:p>
        </p:txBody>
      </p:sp>
      <p:sp>
        <p:nvSpPr>
          <p:cNvPr id="3" name="Content Placeholder 2"/>
          <p:cNvSpPr>
            <a:spLocks noGrp="1"/>
          </p:cNvSpPr>
          <p:nvPr>
            <p:ph idx="1"/>
          </p:nvPr>
        </p:nvSpPr>
        <p:spPr/>
        <p:txBody>
          <a:bodyPr>
            <a:normAutofit fontScale="62500" lnSpcReduction="20000"/>
          </a:bodyPr>
          <a:lstStyle/>
          <a:p>
            <a:r>
              <a:rPr lang="en-US" dirty="0" smtClean="0"/>
              <a:t>The national agency for development and investment in the cultural and creative sectors</a:t>
            </a:r>
          </a:p>
          <a:p>
            <a:endParaRPr lang="en-US" dirty="0" smtClean="0"/>
          </a:p>
          <a:p>
            <a:r>
              <a:rPr lang="en-US" dirty="0" smtClean="0"/>
              <a:t>Total funds	€9,182,000</a:t>
            </a:r>
          </a:p>
          <a:p>
            <a:pPr>
              <a:buNone/>
            </a:pPr>
            <a:endParaRPr lang="en-US" dirty="0" smtClean="0"/>
          </a:p>
          <a:p>
            <a:r>
              <a:rPr lang="en-US" dirty="0" smtClean="0"/>
              <a:t>Financial Statements for last two years not prepared</a:t>
            </a:r>
          </a:p>
          <a:p>
            <a:pPr>
              <a:buNone/>
            </a:pPr>
            <a:endParaRPr lang="en-US" dirty="0" smtClean="0"/>
          </a:p>
          <a:p>
            <a:r>
              <a:rPr lang="en-US" dirty="0" smtClean="0"/>
              <a:t>Considerable procurement habitually effected through the use of direct orders </a:t>
            </a:r>
          </a:p>
          <a:p>
            <a:pPr>
              <a:buNone/>
            </a:pPr>
            <a:r>
              <a:rPr lang="en-US" b="1" dirty="0" smtClean="0"/>
              <a:t>	(224 DOs with a total value of €2,158,038)</a:t>
            </a:r>
          </a:p>
          <a:p>
            <a:pPr>
              <a:buNone/>
            </a:pPr>
            <a:endParaRPr lang="en-US" b="1" dirty="0" smtClean="0"/>
          </a:p>
          <a:p>
            <a:r>
              <a:rPr lang="en-US" dirty="0" smtClean="0"/>
              <a:t>Weak credit control procedures</a:t>
            </a:r>
          </a:p>
          <a:p>
            <a:endParaRPr lang="en-US" dirty="0" smtClean="0"/>
          </a:p>
          <a:p>
            <a:r>
              <a:rPr lang="en-US" dirty="0" smtClean="0"/>
              <a:t>Board meetings not regularly held</a:t>
            </a:r>
          </a:p>
          <a:p>
            <a:pPr>
              <a:buNone/>
            </a:pPr>
            <a:endParaRPr lang="en-US" dirty="0" smtClean="0"/>
          </a:p>
          <a:p>
            <a:r>
              <a:rPr lang="en-US" dirty="0" smtClean="0"/>
              <a:t>Bank reconciliations not prepared on a monthly basis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dirty="0" smtClean="0"/>
              <a:t>Information and Communication Technology</a:t>
            </a:r>
            <a:br>
              <a:rPr lang="en-US" sz="4400" dirty="0" smtClean="0"/>
            </a:br>
            <a:r>
              <a:rPr lang="en-US" sz="2200" dirty="0" smtClean="0"/>
              <a:t>(Ministry for Home Affairs and National Security)</a:t>
            </a:r>
            <a:endParaRPr lang="en-US" sz="2200" dirty="0"/>
          </a:p>
        </p:txBody>
      </p:sp>
      <p:sp>
        <p:nvSpPr>
          <p:cNvPr id="3" name="Content Placeholder 2"/>
          <p:cNvSpPr>
            <a:spLocks noGrp="1"/>
          </p:cNvSpPr>
          <p:nvPr>
            <p:ph idx="1"/>
          </p:nvPr>
        </p:nvSpPr>
        <p:spPr/>
        <p:txBody>
          <a:bodyPr>
            <a:normAutofit fontScale="85000" lnSpcReduction="10000"/>
          </a:bodyPr>
          <a:lstStyle/>
          <a:p>
            <a:r>
              <a:rPr lang="en-US" dirty="0" smtClean="0"/>
              <a:t>Capital Expenditure covering MHAS including AFM, CPD, Correctional Services, Malta Police Force and Parole Services managed by CIO</a:t>
            </a:r>
          </a:p>
          <a:p>
            <a:endParaRPr lang="en-US" dirty="0" smtClean="0"/>
          </a:p>
          <a:p>
            <a:r>
              <a:rPr lang="en-US" dirty="0" smtClean="0"/>
              <a:t>Actual Expenditure €4,351,997</a:t>
            </a:r>
          </a:p>
          <a:p>
            <a:endParaRPr lang="en-US" dirty="0" smtClean="0"/>
          </a:p>
          <a:p>
            <a:pPr>
              <a:buNone/>
            </a:pPr>
            <a:r>
              <a:rPr lang="en-US" b="1" dirty="0" smtClean="0"/>
              <a:t>Limitation of Scope</a:t>
            </a:r>
          </a:p>
          <a:p>
            <a:endParaRPr lang="en-US" dirty="0" smtClean="0"/>
          </a:p>
          <a:p>
            <a:r>
              <a:rPr lang="en-US" dirty="0" smtClean="0"/>
              <a:t>ICT Expenditure amounting to €348,692 pertaining to the Malta Police Force were not made available to NAO</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Information and Communication Technology</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Inadequate Inventory Management</a:t>
            </a:r>
          </a:p>
          <a:p>
            <a:pPr>
              <a:buNone/>
            </a:pPr>
            <a:endParaRPr lang="en-US" b="1" dirty="0" smtClean="0"/>
          </a:p>
          <a:p>
            <a:r>
              <a:rPr lang="en-US" dirty="0" smtClean="0"/>
              <a:t>Fifty desktop computers not recorded on a Fixed Asset Register or inventory database that meet the expected standards.</a:t>
            </a:r>
          </a:p>
          <a:p>
            <a:pPr>
              <a:buNone/>
            </a:pPr>
            <a:endParaRPr lang="en-US" dirty="0" smtClean="0"/>
          </a:p>
          <a:p>
            <a:r>
              <a:rPr lang="en-US" dirty="0" smtClean="0"/>
              <a:t>Room inventory lists not updated</a:t>
            </a:r>
          </a:p>
          <a:p>
            <a:pPr>
              <a:buNone/>
            </a:pPr>
            <a:endParaRPr lang="en-US" dirty="0" smtClean="0"/>
          </a:p>
          <a:p>
            <a:r>
              <a:rPr lang="en-US" dirty="0" smtClean="0"/>
              <a:t>Stock of </a:t>
            </a:r>
            <a:r>
              <a:rPr lang="en-US" dirty="0" err="1" smtClean="0"/>
              <a:t>unutilised</a:t>
            </a:r>
            <a:r>
              <a:rPr lang="en-US" dirty="0" smtClean="0"/>
              <a:t> computers </a:t>
            </a:r>
          </a:p>
          <a:p>
            <a:pPr>
              <a:buNone/>
            </a:pPr>
            <a:endParaRPr lang="en-US" dirty="0" smtClean="0"/>
          </a:p>
          <a:p>
            <a:r>
              <a:rPr lang="en-US" dirty="0" smtClean="0"/>
              <a:t>First computer only assigned after four months after purchase.  Nearly half of them (23) still </a:t>
            </a:r>
            <a:r>
              <a:rPr lang="en-US" dirty="0" err="1" smtClean="0"/>
              <a:t>unutilised</a:t>
            </a:r>
            <a:r>
              <a:rPr lang="en-US" dirty="0" smtClean="0"/>
              <a:t> in stores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smtClean="0"/>
              <a:t>Services rendered to the Elderly and Persons with Disability in Gozo </a:t>
            </a:r>
            <a:br>
              <a:rPr lang="en-US" sz="3600" dirty="0" smtClean="0"/>
            </a:br>
            <a:r>
              <a:rPr lang="en-US" sz="2700" dirty="0" smtClean="0"/>
              <a:t>(Ministry for Gozo)</a:t>
            </a:r>
            <a:endParaRPr lang="en-US" sz="2700"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Home Help Service</a:t>
            </a:r>
          </a:p>
          <a:p>
            <a:endParaRPr lang="en-US" dirty="0" smtClean="0"/>
          </a:p>
          <a:p>
            <a:r>
              <a:rPr lang="en-US" dirty="0" smtClean="0"/>
              <a:t>Proper audit trail provided by each Social Assistant to the beneficiaries is lacking.</a:t>
            </a:r>
          </a:p>
          <a:p>
            <a:endParaRPr lang="en-US" dirty="0" smtClean="0"/>
          </a:p>
          <a:p>
            <a:r>
              <a:rPr lang="en-US" dirty="0" smtClean="0"/>
              <a:t>Limited Home Supervision to ensure adequacy of Home Help Service</a:t>
            </a:r>
          </a:p>
          <a:p>
            <a:endParaRPr lang="en-US" dirty="0" smtClean="0"/>
          </a:p>
          <a:p>
            <a:r>
              <a:rPr lang="en-US" dirty="0" smtClean="0"/>
              <a:t>Lack of verification of attendance sheets before salaries are processed for payment.</a:t>
            </a:r>
          </a:p>
          <a:p>
            <a:endParaRPr lang="en-US" dirty="0" smtClean="0"/>
          </a:p>
          <a:p>
            <a:r>
              <a:rPr lang="en-US" dirty="0" smtClean="0"/>
              <a:t>Vacation leave availed of not adequately recorded</a:t>
            </a:r>
          </a:p>
          <a:p>
            <a:pPr>
              <a:buNone/>
            </a:pP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796</TotalTime>
  <Words>759</Words>
  <Application>Microsoft Office PowerPoint</Application>
  <PresentationFormat>On-screen Show (4:3)</PresentationFormat>
  <Paragraphs>231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Verve</vt:lpstr>
      <vt:lpstr>Foreign Students at the  University of Malta (Ministry of Education and Employment)</vt:lpstr>
      <vt:lpstr>Foreign Students at the  University of Malta</vt:lpstr>
      <vt:lpstr>Foreign Students at the  University of Malta</vt:lpstr>
      <vt:lpstr>EU Presidency (Ministry for European Affairs and Implementation of the Electoral Manifesto) </vt:lpstr>
      <vt:lpstr>EU Presidency  (Ministry for European Affairs and Implementation of the Electoral Manifesto) – cont. </vt:lpstr>
      <vt:lpstr>Arts Council Malta (Ministry for Justice, Culture and Local Government)</vt:lpstr>
      <vt:lpstr>Information and Communication Technology (Ministry for Home Affairs and National Security)</vt:lpstr>
      <vt:lpstr>Information and Communication Technology</vt:lpstr>
      <vt:lpstr>Services rendered to the Elderly and Persons with Disability in Gozo  (Ministry for Gozo)</vt:lpstr>
      <vt:lpstr>Overseas Development Aid and European Development Fund (Ministry for Foreign Affairs and Trade Promotion)</vt:lpstr>
      <vt:lpstr>Commissioner for Revenue: Environmental Contribution (Ministry for Finance)</vt:lpstr>
      <vt:lpstr>Mater Dei Hospital  Revenue from Foreign Patients (Ministry for Health)</vt:lpstr>
      <vt:lpstr>Slide 13</vt:lpstr>
      <vt:lpstr>Mater Dei Hospital  Revenue from Foreign Patients (Ministry for Health)</vt:lpstr>
      <vt:lpstr>Mount Carmel Hospital - Stock of Medicines and Surgical Materials (Ministry for Health)</vt:lpstr>
    </vt:vector>
  </TitlesOfParts>
  <Company>NAO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Ferriggi Maria</dc:creator>
  <cp:lastModifiedBy>Mercieca Tanya</cp:lastModifiedBy>
  <cp:revision>87</cp:revision>
  <dcterms:created xsi:type="dcterms:W3CDTF">2019-01-10T06:35:10Z</dcterms:created>
  <dcterms:modified xsi:type="dcterms:W3CDTF">2019-02-27T13:04:28Z</dcterms:modified>
</cp:coreProperties>
</file>