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4"/>
  </p:sldMasterIdLst>
  <p:sldIdLst>
    <p:sldId id="256" r:id="rId5"/>
    <p:sldId id="295" r:id="rId6"/>
    <p:sldId id="257" r:id="rId7"/>
    <p:sldId id="261" r:id="rId8"/>
    <p:sldId id="262" r:id="rId9"/>
    <p:sldId id="289" r:id="rId10"/>
    <p:sldId id="287" r:id="rId11"/>
    <p:sldId id="264" r:id="rId12"/>
    <p:sldId id="269" r:id="rId13"/>
    <p:sldId id="281" r:id="rId14"/>
    <p:sldId id="292" r:id="rId15"/>
    <p:sldId id="293" r:id="rId16"/>
    <p:sldId id="294" r:id="rId1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nald Mizzi" initials="RM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80" autoAdjust="0"/>
    <p:restoredTop sz="95470"/>
  </p:normalViewPr>
  <p:slideViewPr>
    <p:cSldViewPr snapToGrid="0" snapToObjects="1">
      <p:cViewPr varScale="1">
        <p:scale>
          <a:sx n="68" d="100"/>
          <a:sy n="68" d="100"/>
        </p:scale>
        <p:origin x="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DCB5-A04E-9B40-AC09-08BB6AC1B53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9270-E821-9141-9B78-F3B56D61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367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DCB5-A04E-9B40-AC09-08BB6AC1B53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9270-E821-9141-9B78-F3B56D61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76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DCB5-A04E-9B40-AC09-08BB6AC1B53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9270-E821-9141-9B78-F3B56D61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DCB5-A04E-9B40-AC09-08BB6AC1B53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9270-E821-9141-9B78-F3B56D61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81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DCB5-A04E-9B40-AC09-08BB6AC1B53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9270-E821-9141-9B78-F3B56D61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447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DCB5-A04E-9B40-AC09-08BB6AC1B53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9270-E821-9141-9B78-F3B56D61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93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DCB5-A04E-9B40-AC09-08BB6AC1B53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9270-E821-9141-9B78-F3B56D61F99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17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DCB5-A04E-9B40-AC09-08BB6AC1B53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9270-E821-9141-9B78-F3B56D61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79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DCB5-A04E-9B40-AC09-08BB6AC1B53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9270-E821-9141-9B78-F3B56D61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19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DCB5-A04E-9B40-AC09-08BB6AC1B53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9270-E821-9141-9B78-F3B56D61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754EDCB5-A04E-9B40-AC09-08BB6AC1B53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9270-E821-9141-9B78-F3B56D61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7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54EDCB5-A04E-9B40-AC09-08BB6AC1B53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36C99270-E821-9141-9B78-F3B56D61F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500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644DB-1586-5845-8A3E-7B92B6CCD2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8" y="2474895"/>
            <a:ext cx="6212764" cy="2631797"/>
          </a:xfrm>
          <a:noFill/>
          <a:ln>
            <a:solidFill>
              <a:schemeClr val="tx1"/>
            </a:solidFill>
          </a:ln>
        </p:spPr>
        <p:txBody>
          <a:bodyPr wrap="square">
            <a:normAutofit fontScale="90000"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CORINTHIA site regeneration </a:t>
            </a:r>
            <a:br>
              <a:rPr lang="en-US" sz="4000" dirty="0">
                <a:solidFill>
                  <a:schemeClr val="tx1"/>
                </a:solidFill>
              </a:rPr>
            </a:b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2700" dirty="0" err="1">
                <a:solidFill>
                  <a:schemeClr val="tx1"/>
                </a:solidFill>
              </a:rPr>
              <a:t>st.George’s</a:t>
            </a:r>
            <a:r>
              <a:rPr lang="en-US" sz="2700" dirty="0">
                <a:solidFill>
                  <a:schemeClr val="tx1"/>
                </a:solidFill>
              </a:rPr>
              <a:t> bay – </a:t>
            </a:r>
            <a:br>
              <a:rPr lang="en-US" sz="2700" dirty="0">
                <a:solidFill>
                  <a:schemeClr val="tx1"/>
                </a:solidFill>
              </a:rPr>
            </a:br>
            <a:r>
              <a:rPr lang="en-US" sz="2700" dirty="0" err="1">
                <a:solidFill>
                  <a:schemeClr val="tx1"/>
                </a:solidFill>
              </a:rPr>
              <a:t>st.</a:t>
            </a:r>
            <a:r>
              <a:rPr lang="en-US" sz="2700" dirty="0">
                <a:solidFill>
                  <a:schemeClr val="tx1"/>
                </a:solidFill>
              </a:rPr>
              <a:t> Julian’s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7A82F3-F6C4-4325-8C9C-7DF1AD06B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0"/>
            <a:ext cx="4062128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5F13B7-903D-1A47-96D5-94577593B6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33732" y="2173266"/>
            <a:ext cx="3254408" cy="2511468"/>
          </a:xfrm>
        </p:spPr>
        <p:txBody>
          <a:bodyPr anchor="ctr">
            <a:normAutofit/>
          </a:bodyPr>
          <a:lstStyle/>
          <a:p>
            <a:r>
              <a:rPr lang="en-US" sz="2400" i="1" dirty="0">
                <a:solidFill>
                  <a:schemeClr val="tx2">
                    <a:lumMod val="90000"/>
                  </a:schemeClr>
                </a:solidFill>
              </a:rPr>
              <a:t>Land transfer deed</a:t>
            </a:r>
          </a:p>
          <a:p>
            <a:endParaRPr lang="en-US" sz="2400" i="1" dirty="0">
              <a:solidFill>
                <a:schemeClr val="tx2">
                  <a:lumMod val="90000"/>
                </a:schemeClr>
              </a:solidFill>
            </a:endParaRPr>
          </a:p>
          <a:p>
            <a:r>
              <a:rPr lang="en-US" sz="2400" i="1" dirty="0">
                <a:solidFill>
                  <a:schemeClr val="tx2">
                    <a:lumMod val="90000"/>
                  </a:schemeClr>
                </a:solidFill>
              </a:rPr>
              <a:t>4</a:t>
            </a:r>
            <a:r>
              <a:rPr lang="en-US" sz="2400" i="1" baseline="30000" dirty="0">
                <a:solidFill>
                  <a:schemeClr val="tx2">
                    <a:lumMod val="90000"/>
                  </a:schemeClr>
                </a:solidFill>
              </a:rPr>
              <a:t>th</a:t>
            </a:r>
            <a:r>
              <a:rPr lang="en-US" sz="2400" i="1" dirty="0">
                <a:solidFill>
                  <a:schemeClr val="tx2">
                    <a:lumMod val="90000"/>
                  </a:schemeClr>
                </a:solidFill>
              </a:rPr>
              <a:t> February 2019</a:t>
            </a:r>
          </a:p>
        </p:txBody>
      </p:sp>
    </p:spTree>
    <p:extLst>
      <p:ext uri="{BB962C8B-B14F-4D97-AF65-F5344CB8AC3E}">
        <p14:creationId xmlns:p14="http://schemas.microsoft.com/office/powerpoint/2010/main" val="2431504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D97DD-148A-494F-987F-0DFDF391F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675132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Salient UNDERTAKINGS presented to </a:t>
            </a:r>
            <a:r>
              <a:rPr lang="en-US" dirty="0" err="1"/>
              <a:t>nao</a:t>
            </a:r>
            <a:r>
              <a:rPr lang="en-US" dirty="0"/>
              <a:t> accounts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104E0-F556-D14B-9278-AEDDA2084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286000"/>
            <a:ext cx="7729728" cy="4029559"/>
          </a:xfrm>
        </p:spPr>
        <p:txBody>
          <a:bodyPr>
            <a:normAutofit/>
          </a:bodyPr>
          <a:lstStyle/>
          <a:p>
            <a:pPr algn="just"/>
            <a:r>
              <a:rPr lang="en-GB" dirty="0">
                <a:latin typeface="Calibri"/>
                <a:cs typeface="Calibri"/>
              </a:rPr>
              <a:t>Creation of </a:t>
            </a:r>
            <a:r>
              <a:rPr lang="en-GB" b="1" dirty="0">
                <a:latin typeface="Calibri"/>
                <a:cs typeface="Calibri"/>
              </a:rPr>
              <a:t>2 new hotels </a:t>
            </a:r>
            <a:r>
              <a:rPr lang="en-GB" dirty="0">
                <a:latin typeface="Calibri"/>
                <a:cs typeface="Calibri"/>
              </a:rPr>
              <a:t>having </a:t>
            </a:r>
            <a:r>
              <a:rPr lang="en-GB" b="1" dirty="0">
                <a:latin typeface="Calibri"/>
                <a:cs typeface="Calibri"/>
              </a:rPr>
              <a:t>not less than 375 bedrooms</a:t>
            </a:r>
            <a:r>
              <a:rPr lang="en-GB" dirty="0">
                <a:latin typeface="Calibri"/>
                <a:cs typeface="Calibri"/>
              </a:rPr>
              <a:t>. These will include:</a:t>
            </a:r>
          </a:p>
          <a:p>
            <a:pPr marL="285750" indent="341313" algn="just">
              <a:buFont typeface="Arial"/>
              <a:buChar char="•"/>
            </a:pPr>
            <a:r>
              <a:rPr lang="en-GB" dirty="0">
                <a:latin typeface="Calibri"/>
                <a:cs typeface="Calibri"/>
              </a:rPr>
              <a:t>A </a:t>
            </a:r>
            <a:r>
              <a:rPr lang="en-GB" b="1" dirty="0">
                <a:latin typeface="Calibri"/>
                <a:cs typeface="Calibri"/>
              </a:rPr>
              <a:t>6-star flagship hotel </a:t>
            </a:r>
            <a:r>
              <a:rPr lang="en-GB" dirty="0">
                <a:latin typeface="Calibri"/>
                <a:cs typeface="Calibri"/>
              </a:rPr>
              <a:t>on the site of the current </a:t>
            </a:r>
            <a:r>
              <a:rPr lang="en-GB" dirty="0" err="1">
                <a:latin typeface="Calibri"/>
                <a:cs typeface="Calibri"/>
              </a:rPr>
              <a:t>Corinthia</a:t>
            </a:r>
            <a:r>
              <a:rPr lang="en-GB" dirty="0">
                <a:latin typeface="Calibri"/>
                <a:cs typeface="Calibri"/>
              </a:rPr>
              <a:t> Hotel, albeit with an additional two floors and;</a:t>
            </a:r>
          </a:p>
          <a:p>
            <a:pPr marL="285750" indent="341313" algn="just">
              <a:buFont typeface="Arial"/>
              <a:buChar char="•"/>
            </a:pPr>
            <a:r>
              <a:rPr lang="en-GB" dirty="0">
                <a:latin typeface="Calibri"/>
                <a:cs typeface="Calibri"/>
              </a:rPr>
              <a:t>A </a:t>
            </a:r>
            <a:r>
              <a:rPr lang="en-GB" b="1" dirty="0">
                <a:latin typeface="Calibri"/>
                <a:cs typeface="Calibri"/>
              </a:rPr>
              <a:t>5-star hotel </a:t>
            </a:r>
            <a:r>
              <a:rPr lang="en-GB" dirty="0">
                <a:latin typeface="Calibri"/>
                <a:cs typeface="Calibri"/>
              </a:rPr>
              <a:t>targeted at </a:t>
            </a:r>
            <a:r>
              <a:rPr lang="en-GB" b="1" dirty="0">
                <a:latin typeface="Calibri"/>
                <a:cs typeface="Calibri"/>
              </a:rPr>
              <a:t>business travellers</a:t>
            </a:r>
          </a:p>
          <a:p>
            <a:pPr algn="just"/>
            <a:r>
              <a:rPr lang="en-US" dirty="0"/>
              <a:t>Ceiling on development of residential and commercial facilities of 100,000 </a:t>
            </a:r>
            <a:r>
              <a:rPr lang="en-US" dirty="0" err="1"/>
              <a:t>sq</a:t>
            </a:r>
            <a:r>
              <a:rPr lang="en-US" dirty="0"/>
              <a:t> m (reduced from a minimum of 146,000 </a:t>
            </a:r>
            <a:r>
              <a:rPr lang="en-US" dirty="0" err="1"/>
              <a:t>sqm</a:t>
            </a:r>
            <a:r>
              <a:rPr lang="en-US" dirty="0"/>
              <a:t> in 2015 MOU)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/>
              <a:t>CSR payment of €100,000 annually for a period of 10 years to the Pembroke and St. Julian’s Local Councils to be utilised for projects of benefit to the surrounding communities.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/>
              <a:t>Declassification of foreshore will not be pursued.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algn="just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494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DEFC2-AEFB-8D4A-92F4-B0E1254FA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4051" y="964692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Salient UNDERTAKINGS presented to </a:t>
            </a:r>
            <a:r>
              <a:rPr lang="en-US" dirty="0" err="1"/>
              <a:t>nao</a:t>
            </a:r>
            <a:r>
              <a:rPr lang="en-US" dirty="0"/>
              <a:t> Accounts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46ECA-F22C-EB46-9BB6-A7CD3A244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3"/>
            <a:ext cx="7729728" cy="372299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Project to be carried out in phases;</a:t>
            </a:r>
          </a:p>
          <a:p>
            <a:pPr algn="just"/>
            <a:r>
              <a:rPr lang="en-US" dirty="0"/>
              <a:t>Minimum investment in first phase of €100,000,000;</a:t>
            </a:r>
          </a:p>
          <a:p>
            <a:pPr algn="just"/>
            <a:r>
              <a:rPr lang="en-US" dirty="0"/>
              <a:t>Minimum overall investment of €300,000,000;</a:t>
            </a:r>
          </a:p>
          <a:p>
            <a:pPr algn="just"/>
            <a:r>
              <a:rPr lang="en-US" dirty="0"/>
              <a:t>99 year concession (reduced from 125 years in 2015 MOU)</a:t>
            </a:r>
          </a:p>
          <a:p>
            <a:pPr algn="just"/>
            <a:r>
              <a:rPr lang="en-US" dirty="0"/>
              <a:t>Compensation for waiver of restrictive condition of €51.4 million (increased from 38.7m in 2015 MOU)</a:t>
            </a:r>
          </a:p>
          <a:p>
            <a:pPr algn="just"/>
            <a:r>
              <a:rPr lang="en-US" dirty="0"/>
              <a:t>Payment of premium of €17 million (increased from €12 million in 2015 MOU)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46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DEFC2-AEFB-8D4A-92F4-B0E1254FA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developments further to ongoing negotiations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46ECA-F22C-EB46-9BB6-A7CD3A244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3"/>
            <a:ext cx="7729728" cy="372299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No land reclamation;</a:t>
            </a:r>
          </a:p>
          <a:p>
            <a:pPr algn="just"/>
            <a:r>
              <a:rPr lang="en-US" dirty="0"/>
              <a:t>At least 50 % of the site to remain focused on tourism-related development, hard and soft landscaping and other open areas thereby ensuring that the p</a:t>
            </a:r>
            <a:r>
              <a:rPr lang="en-GB" dirty="0" err="1">
                <a:latin typeface="Calibri"/>
                <a:cs typeface="Calibri"/>
              </a:rPr>
              <a:t>roject</a:t>
            </a:r>
            <a:r>
              <a:rPr lang="en-GB" dirty="0">
                <a:latin typeface="Calibri"/>
                <a:cs typeface="Calibri"/>
              </a:rPr>
              <a:t> will feature a </a:t>
            </a:r>
            <a:r>
              <a:rPr lang="en-GB" b="1" dirty="0">
                <a:latin typeface="Calibri"/>
                <a:cs typeface="Calibri"/>
              </a:rPr>
              <a:t>high degree of external, landscaped areas;</a:t>
            </a:r>
          </a:p>
          <a:p>
            <a:pPr algn="just"/>
            <a:r>
              <a:rPr lang="en-US" dirty="0"/>
              <a:t>Increased ground mechanism triggered by </a:t>
            </a:r>
            <a:r>
              <a:rPr lang="en-US" dirty="0" err="1"/>
              <a:t>GoM</a:t>
            </a:r>
            <a:r>
              <a:rPr lang="en-US" dirty="0"/>
              <a:t>;</a:t>
            </a:r>
          </a:p>
          <a:p>
            <a:pPr algn="just"/>
            <a:r>
              <a:rPr lang="en-US" dirty="0"/>
              <a:t>Volume of residential property that may be released on to the market at any point capped at 25,000 </a:t>
            </a:r>
            <a:r>
              <a:rPr lang="en-US" dirty="0" err="1"/>
              <a:t>sq</a:t>
            </a:r>
            <a:r>
              <a:rPr lang="en-US" dirty="0"/>
              <a:t> m;</a:t>
            </a:r>
          </a:p>
          <a:p>
            <a:pPr algn="just"/>
            <a:r>
              <a:rPr lang="en-US" dirty="0" err="1"/>
              <a:t>GoM</a:t>
            </a:r>
            <a:r>
              <a:rPr lang="en-US" dirty="0"/>
              <a:t> consent required for any transfer of unfulfilled development obligations;</a:t>
            </a:r>
          </a:p>
          <a:p>
            <a:pPr algn="just"/>
            <a:r>
              <a:rPr lang="en-US" dirty="0"/>
              <a:t>Joint project monitoring committee to be set up to oversee project deliverables;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95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Negotiations are currently ongoing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915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Rationale of the project</a:t>
            </a:r>
          </a:p>
          <a:p>
            <a:r>
              <a:rPr lang="en-US" dirty="0"/>
              <a:t>Vision</a:t>
            </a:r>
          </a:p>
          <a:p>
            <a:r>
              <a:rPr lang="en-US" dirty="0"/>
              <a:t>2015 developments</a:t>
            </a:r>
          </a:p>
          <a:p>
            <a:r>
              <a:rPr lang="en-US" dirty="0"/>
              <a:t>Existing rights of IHI</a:t>
            </a:r>
          </a:p>
          <a:p>
            <a:r>
              <a:rPr lang="en-US" dirty="0"/>
              <a:t>Undertakings presented to NAO Accounts Committee</a:t>
            </a:r>
          </a:p>
          <a:p>
            <a:r>
              <a:rPr lang="en-US" dirty="0"/>
              <a:t>Outcome of further negotiations</a:t>
            </a:r>
          </a:p>
          <a:p>
            <a:r>
              <a:rPr lang="en-US" dirty="0"/>
              <a:t>Next steps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492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7894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0A5E1C-1724-2844-BD48-218E8FEA9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344" y="1586484"/>
            <a:ext cx="3685032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3000">
                <a:solidFill>
                  <a:srgbClr val="FFFFFF"/>
                </a:solidFill>
              </a:rPr>
              <a:t>Tourism in malta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5436DB-4E8B-43A5-AE55-1C527B62E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18743" y="797433"/>
            <a:ext cx="5934456" cy="526313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83335" y="960120"/>
            <a:ext cx="5605272" cy="4937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F6B2B-A1C4-6940-9C44-D9DB8002B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9551" y="1444752"/>
            <a:ext cx="4652840" cy="39684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404040"/>
                </a:solidFill>
              </a:rPr>
              <a:t>2018 PROJECTIONS</a:t>
            </a:r>
          </a:p>
          <a:p>
            <a:pPr marL="0" indent="0">
              <a:buNone/>
            </a:pPr>
            <a:endParaRPr lang="en-US" sz="2400" dirty="0">
              <a:solidFill>
                <a:srgbClr val="404040"/>
              </a:solidFill>
            </a:endParaRPr>
          </a:p>
          <a:p>
            <a:r>
              <a:rPr lang="en-US" sz="2400">
                <a:solidFill>
                  <a:srgbClr val="404040"/>
                </a:solidFill>
              </a:rPr>
              <a:t>Over 2.6M </a:t>
            </a:r>
            <a:r>
              <a:rPr lang="en-US" sz="2400" dirty="0">
                <a:solidFill>
                  <a:srgbClr val="404040"/>
                </a:solidFill>
              </a:rPr>
              <a:t>tourist arrivals </a:t>
            </a:r>
            <a:r>
              <a:rPr lang="en-US" sz="2400">
                <a:solidFill>
                  <a:srgbClr val="404040"/>
                </a:solidFill>
              </a:rPr>
              <a:t>(</a:t>
            </a:r>
            <a:r>
              <a:rPr lang="en-US" sz="2400">
                <a:solidFill>
                  <a:schemeClr val="tx1"/>
                </a:solidFill>
              </a:rPr>
              <a:t>+13%</a:t>
            </a:r>
            <a:r>
              <a:rPr lang="en-US" sz="2400">
                <a:solidFill>
                  <a:srgbClr val="404040"/>
                </a:solidFill>
              </a:rPr>
              <a:t>)</a:t>
            </a:r>
            <a:endParaRPr lang="en-US" sz="2400" dirty="0">
              <a:solidFill>
                <a:srgbClr val="404040"/>
              </a:solidFill>
            </a:endParaRPr>
          </a:p>
          <a:p>
            <a:r>
              <a:rPr lang="en-US" sz="2400" dirty="0">
                <a:solidFill>
                  <a:srgbClr val="404040"/>
                </a:solidFill>
              </a:rPr>
              <a:t>18M bed nights (+1.5m)</a:t>
            </a:r>
          </a:p>
          <a:p>
            <a:r>
              <a:rPr lang="en-US" sz="2400" dirty="0">
                <a:solidFill>
                  <a:srgbClr val="404040"/>
                </a:solidFill>
              </a:rPr>
              <a:t>€2.1Bn tourism expenditure (+10.5%)</a:t>
            </a:r>
          </a:p>
          <a:p>
            <a:pPr marL="0" indent="0">
              <a:buNone/>
            </a:pP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1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1839C-0565-EE49-B7EB-35236D4E3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CONNECTIVITY IN MALTA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3A11-E5ED-5145-BB26-89FF4FE27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Connectivity in Malta has increased from 91 routes to </a:t>
            </a:r>
            <a:r>
              <a:rPr lang="en-US" b="1" dirty="0"/>
              <a:t>110 routes </a:t>
            </a:r>
            <a:r>
              <a:rPr lang="en-US" dirty="0"/>
              <a:t>during 2018</a:t>
            </a:r>
          </a:p>
          <a:p>
            <a:r>
              <a:rPr lang="en-US" dirty="0"/>
              <a:t>Malta has now </a:t>
            </a:r>
            <a:r>
              <a:rPr lang="en-US" b="1" dirty="0"/>
              <a:t>more connections </a:t>
            </a:r>
            <a:r>
              <a:rPr lang="en-US" dirty="0"/>
              <a:t>to Europe than Heathrow</a:t>
            </a:r>
          </a:p>
          <a:p>
            <a:r>
              <a:rPr lang="en-US" dirty="0"/>
              <a:t>Increased presence by both </a:t>
            </a:r>
            <a:r>
              <a:rPr lang="en-US" b="1" dirty="0"/>
              <a:t>legacy carriers and low-cost carriers</a:t>
            </a:r>
            <a:endParaRPr lang="en-US" dirty="0"/>
          </a:p>
          <a:p>
            <a:r>
              <a:rPr lang="en-US" dirty="0"/>
              <a:t>Government’s vision is to attract </a:t>
            </a:r>
            <a:r>
              <a:rPr lang="en-US" b="1" dirty="0"/>
              <a:t>higher-spending</a:t>
            </a:r>
            <a:r>
              <a:rPr lang="en-US" dirty="0"/>
              <a:t> tourists</a:t>
            </a:r>
          </a:p>
          <a:p>
            <a:r>
              <a:rPr lang="en-US" dirty="0"/>
              <a:t>Target the </a:t>
            </a:r>
            <a:r>
              <a:rPr lang="en-US" b="1" dirty="0"/>
              <a:t>U.S., South America and Asian </a:t>
            </a:r>
            <a:r>
              <a:rPr lang="en-US" dirty="0"/>
              <a:t>markets (China, S. Korea, Japan and India).</a:t>
            </a:r>
          </a:p>
          <a:p>
            <a:r>
              <a:rPr lang="en-US" dirty="0"/>
              <a:t>Arrivals from the </a:t>
            </a:r>
            <a:r>
              <a:rPr lang="en-US" b="1" dirty="0"/>
              <a:t>U.S. has increased by 30.9% </a:t>
            </a:r>
            <a:r>
              <a:rPr lang="en-US" dirty="0"/>
              <a:t>in 2018 and offers significant </a:t>
            </a:r>
            <a:r>
              <a:rPr lang="en-US" dirty="0" err="1"/>
              <a:t>protential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907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84BCA-9429-144D-8E62-4B797FA61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TOURISM STRATEGY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49E18-F9DB-EB42-8689-F7121AF11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406369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2300" dirty="0"/>
              <a:t>Sustainable growth </a:t>
            </a:r>
            <a:r>
              <a:rPr lang="en-US" sz="2300" b="1" dirty="0"/>
              <a:t>spread across the year</a:t>
            </a:r>
          </a:p>
          <a:p>
            <a:pPr algn="just"/>
            <a:r>
              <a:rPr lang="en-US" sz="2300" b="1" dirty="0"/>
              <a:t>Diversification</a:t>
            </a:r>
            <a:r>
              <a:rPr lang="en-US" sz="2300" dirty="0"/>
              <a:t> of source markets</a:t>
            </a:r>
          </a:p>
          <a:p>
            <a:pPr algn="just"/>
            <a:r>
              <a:rPr lang="en-US" sz="2300" b="1" dirty="0"/>
              <a:t>Medium-haul</a:t>
            </a:r>
            <a:r>
              <a:rPr lang="en-US" sz="2300" dirty="0"/>
              <a:t> and </a:t>
            </a:r>
            <a:r>
              <a:rPr lang="en-US" sz="2300" b="1" dirty="0"/>
              <a:t>Longer-haul</a:t>
            </a:r>
            <a:r>
              <a:rPr lang="en-US" sz="2300" dirty="0"/>
              <a:t> connectivity</a:t>
            </a:r>
          </a:p>
          <a:p>
            <a:pPr algn="just"/>
            <a:r>
              <a:rPr lang="en-US" sz="2300" dirty="0"/>
              <a:t>Repositioning towards a </a:t>
            </a:r>
            <a:r>
              <a:rPr lang="en-US" sz="2300" b="1" dirty="0"/>
              <a:t>higher end offering </a:t>
            </a:r>
            <a:r>
              <a:rPr lang="en-US" sz="2300" dirty="0"/>
              <a:t>over a seven-year period.</a:t>
            </a:r>
          </a:p>
          <a:p>
            <a:pPr algn="just"/>
            <a:r>
              <a:rPr lang="en-US" sz="2300" dirty="0"/>
              <a:t>Quantum leap in tourism </a:t>
            </a:r>
            <a:r>
              <a:rPr lang="en-US" sz="2300" b="1" dirty="0"/>
              <a:t>product</a:t>
            </a:r>
            <a:r>
              <a:rPr lang="en-US" sz="2300" dirty="0"/>
              <a:t> and experience</a:t>
            </a:r>
          </a:p>
          <a:p>
            <a:pPr algn="just"/>
            <a:r>
              <a:rPr lang="en-US" sz="2300" dirty="0"/>
              <a:t>Improved </a:t>
            </a:r>
            <a:r>
              <a:rPr lang="en-US" sz="2300" b="1" dirty="0"/>
              <a:t>infrastructure</a:t>
            </a:r>
            <a:r>
              <a:rPr lang="en-US" sz="2300" dirty="0"/>
              <a:t> through the </a:t>
            </a:r>
            <a:r>
              <a:rPr lang="en-US" sz="2300" dirty="0" err="1"/>
              <a:t>Paceville</a:t>
            </a:r>
            <a:r>
              <a:rPr lang="en-US" sz="2300" dirty="0"/>
              <a:t> Embellishment </a:t>
            </a:r>
            <a:r>
              <a:rPr lang="en-US" sz="2300" dirty="0" err="1"/>
              <a:t>Programme</a:t>
            </a:r>
            <a:r>
              <a:rPr lang="en-US" sz="2300" dirty="0"/>
              <a:t>, Valletta and Three Cities regeneration, and regeneration of niche areas</a:t>
            </a:r>
          </a:p>
          <a:p>
            <a:pPr algn="just"/>
            <a:r>
              <a:rPr lang="en-US" sz="2300" dirty="0"/>
              <a:t>World class </a:t>
            </a:r>
            <a:r>
              <a:rPr lang="en-US" sz="2300" b="1" dirty="0"/>
              <a:t>events</a:t>
            </a:r>
            <a:r>
              <a:rPr lang="en-US" sz="2300" dirty="0"/>
              <a:t> (theatre, culture, music, kids, sports </a:t>
            </a:r>
            <a:r>
              <a:rPr lang="en-US" sz="2300" dirty="0" err="1"/>
              <a:t>etc</a:t>
            </a:r>
            <a:r>
              <a:rPr lang="en-US" sz="2300" dirty="0"/>
              <a:t>)</a:t>
            </a:r>
          </a:p>
          <a:p>
            <a:pPr algn="just"/>
            <a:r>
              <a:rPr lang="en-US" sz="2300" b="1" dirty="0"/>
              <a:t>Private investment </a:t>
            </a:r>
            <a:r>
              <a:rPr lang="en-US" sz="2300" dirty="0"/>
              <a:t>in hotels, retail and entertainment venues</a:t>
            </a:r>
          </a:p>
          <a:p>
            <a:pPr algn="just"/>
            <a:r>
              <a:rPr lang="en-US" sz="2300" dirty="0"/>
              <a:t>Creation of family </a:t>
            </a:r>
            <a:r>
              <a:rPr lang="en-US" sz="2300" b="1" dirty="0"/>
              <a:t>entertainment venues </a:t>
            </a:r>
            <a:r>
              <a:rPr lang="en-US" sz="2300" dirty="0"/>
              <a:t>and </a:t>
            </a:r>
            <a:r>
              <a:rPr lang="en-US" sz="2300" b="1" dirty="0"/>
              <a:t>attractions</a:t>
            </a:r>
            <a:r>
              <a:rPr lang="en-US" sz="2300" dirty="0"/>
              <a:t> all year-round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458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8FBBF-7E85-B74F-BA80-01746846B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International Hotel investments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CEA87-20E7-4347-881D-E572DDAC4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4306766"/>
          </a:xfrm>
        </p:spPr>
        <p:txBody>
          <a:bodyPr>
            <a:normAutofit fontScale="85000" lnSpcReduction="20000"/>
          </a:bodyPr>
          <a:lstStyle/>
          <a:p>
            <a:pPr marL="285750" indent="-285750" algn="just" defTabSz="609582">
              <a:spcBef>
                <a:spcPct val="0"/>
              </a:spcBef>
              <a:buFont typeface="Arial" charset="0"/>
              <a:buChar char="•"/>
              <a:defRPr/>
            </a:pPr>
            <a:r>
              <a:rPr lang="en-GB" dirty="0">
                <a:cs typeface="Calibri" panose="020F0502020204030204" pitchFamily="34" charset="0"/>
              </a:rPr>
              <a:t>IHI is one of </a:t>
            </a:r>
            <a:r>
              <a:rPr lang="en-GB" b="1" dirty="0">
                <a:cs typeface="Calibri" panose="020F0502020204030204" pitchFamily="34" charset="0"/>
              </a:rPr>
              <a:t>Malta’s foremost international hotel </a:t>
            </a:r>
            <a:r>
              <a:rPr lang="en-GB" dirty="0">
                <a:cs typeface="Calibri" panose="020F0502020204030204" pitchFamily="34" charset="0"/>
              </a:rPr>
              <a:t>and real-estate investor, developer and operator, which commenced </a:t>
            </a:r>
            <a:r>
              <a:rPr lang="en-GB" altLang="x-none" dirty="0">
                <a:ea typeface="ＭＳ Ｐゴシック" charset="-128"/>
                <a:cs typeface="Calibri" panose="020F0502020204030204" pitchFamily="34" charset="0"/>
              </a:rPr>
              <a:t>business in Malta, in 1962, and has since continued to develop and operate luxury hotels and commercial real estate across three continents, in </a:t>
            </a:r>
            <a:r>
              <a:rPr lang="en-GB" altLang="x-none" b="1" dirty="0">
                <a:ea typeface="ＭＳ Ｐゴシック" charset="-128"/>
                <a:cs typeface="Calibri" panose="020F0502020204030204" pitchFamily="34" charset="0"/>
              </a:rPr>
              <a:t>Europe, the Middle East and Africa</a:t>
            </a:r>
          </a:p>
          <a:p>
            <a:pPr algn="just" defTabSz="609582">
              <a:spcBef>
                <a:spcPct val="0"/>
              </a:spcBef>
              <a:defRPr/>
            </a:pPr>
            <a:endParaRPr lang="en-GB" altLang="x-none" dirty="0">
              <a:ea typeface="ＭＳ Ｐゴシック" charset="-128"/>
              <a:cs typeface="Calibri" panose="020F0502020204030204" pitchFamily="34" charset="0"/>
            </a:endParaRPr>
          </a:p>
          <a:p>
            <a:pPr marL="285750" indent="-285750" algn="just" defTabSz="609582">
              <a:spcBef>
                <a:spcPct val="0"/>
              </a:spcBef>
              <a:buFont typeface="Arial" charset="0"/>
              <a:buChar char="•"/>
              <a:defRPr/>
            </a:pPr>
            <a:r>
              <a:rPr lang="en-GB" dirty="0">
                <a:cs typeface="Calibri" panose="020F0502020204030204" pitchFamily="34" charset="0"/>
              </a:rPr>
              <a:t>IHI was listed on the </a:t>
            </a:r>
            <a:r>
              <a:rPr lang="en-GB" b="1" dirty="0">
                <a:cs typeface="Calibri" panose="020F0502020204030204" pitchFamily="34" charset="0"/>
              </a:rPr>
              <a:t>Maltese Stock Exchange </a:t>
            </a:r>
            <a:r>
              <a:rPr lang="en-GB" dirty="0">
                <a:cs typeface="Calibri" panose="020F0502020204030204" pitchFamily="34" charset="0"/>
              </a:rPr>
              <a:t>in April 2000. The company is the successor to the original </a:t>
            </a:r>
            <a:r>
              <a:rPr lang="en-GB" dirty="0" err="1">
                <a:cs typeface="Calibri" panose="020F0502020204030204" pitchFamily="34" charset="0"/>
              </a:rPr>
              <a:t>Corinthia</a:t>
            </a:r>
            <a:r>
              <a:rPr lang="en-GB" dirty="0">
                <a:cs typeface="Calibri" panose="020F0502020204030204" pitchFamily="34" charset="0"/>
              </a:rPr>
              <a:t> company established in </a:t>
            </a:r>
            <a:r>
              <a:rPr lang="en-GB" b="1" dirty="0">
                <a:cs typeface="Calibri" panose="020F0502020204030204" pitchFamily="34" charset="0"/>
              </a:rPr>
              <a:t>1962</a:t>
            </a:r>
            <a:r>
              <a:rPr lang="en-GB" dirty="0">
                <a:cs typeface="Calibri" panose="020F0502020204030204" pitchFamily="34" charset="0"/>
              </a:rPr>
              <a:t> as a private company</a:t>
            </a:r>
          </a:p>
          <a:p>
            <a:pPr algn="just" defTabSz="609582">
              <a:spcBef>
                <a:spcPct val="0"/>
              </a:spcBef>
              <a:defRPr/>
            </a:pPr>
            <a:endParaRPr lang="en-GB" dirty="0">
              <a:cs typeface="Calibri" panose="020F0502020204030204" pitchFamily="34" charset="0"/>
            </a:endParaRPr>
          </a:p>
          <a:p>
            <a:pPr marL="285750" indent="-285750" algn="just" defTabSz="609582">
              <a:spcBef>
                <a:spcPct val="0"/>
              </a:spcBef>
              <a:buFont typeface="Arial" charset="0"/>
              <a:buChar char="•"/>
              <a:defRPr/>
            </a:pPr>
            <a:r>
              <a:rPr lang="en-GB" dirty="0">
                <a:cs typeface="Calibri" panose="020F0502020204030204" pitchFamily="34" charset="0"/>
              </a:rPr>
              <a:t>IHI has since built a strong investor base of around </a:t>
            </a:r>
            <a:r>
              <a:rPr lang="en-GB" b="1" dirty="0">
                <a:cs typeface="Calibri" panose="020F0502020204030204" pitchFamily="34" charset="0"/>
              </a:rPr>
              <a:t>15,000 Maltese shareholders and bondholders</a:t>
            </a:r>
            <a:r>
              <a:rPr lang="en-GB" dirty="0">
                <a:cs typeface="Calibri" panose="020F0502020204030204" pitchFamily="34" charset="0"/>
              </a:rPr>
              <a:t>, in addition to its founding family shareholder, the Pisani family, and two international sovereign funds which have been invested in the company since 1974 and 2008 respectively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en-GB" dirty="0">
                <a:cs typeface="Calibri" panose="020F0502020204030204" pitchFamily="34" charset="0"/>
              </a:rPr>
              <a:t>IHI has an issued capital of €615 million and an asset valuation of </a:t>
            </a:r>
            <a:r>
              <a:rPr lang="en-GB" b="1" dirty="0">
                <a:cs typeface="Calibri" panose="020F0502020204030204" pitchFamily="34" charset="0"/>
              </a:rPr>
              <a:t>€1.6 billion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en-GB" dirty="0" err="1">
                <a:cs typeface="Calibri"/>
              </a:rPr>
              <a:t>Corinthia</a:t>
            </a:r>
            <a:r>
              <a:rPr lang="en-GB" dirty="0">
                <a:cs typeface="Calibri"/>
              </a:rPr>
              <a:t> has a global marketing footprint through proprietary websites and social media capabilities, as well as a network of owned international offices and </a:t>
            </a:r>
            <a:r>
              <a:rPr lang="en-GB" b="1" dirty="0">
                <a:cs typeface="Calibri"/>
              </a:rPr>
              <a:t>marketing partnerships </a:t>
            </a:r>
            <a:r>
              <a:rPr lang="en-GB" dirty="0">
                <a:cs typeface="Calibri"/>
              </a:rPr>
              <a:t>in London, Beverly Hills, New York, various European capitals and Hong Kong amongst others.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en-GB" dirty="0" err="1">
                <a:cs typeface="Calibri"/>
              </a:rPr>
              <a:t>Corinthia</a:t>
            </a:r>
            <a:r>
              <a:rPr lang="en-GB" dirty="0">
                <a:cs typeface="Calibri"/>
              </a:rPr>
              <a:t> is also a shareholder and lead partner in the </a:t>
            </a:r>
            <a:r>
              <a:rPr lang="en-GB" b="1" dirty="0">
                <a:cs typeface="Calibri"/>
              </a:rPr>
              <a:t>Global Hotel Alliance</a:t>
            </a:r>
            <a:r>
              <a:rPr lang="en-GB" dirty="0">
                <a:cs typeface="Calibri"/>
              </a:rPr>
              <a:t>, a marketing and distribution platform shared by 26 of the world’s best known hotels and technology brands spanning the globe</a:t>
            </a:r>
          </a:p>
          <a:p>
            <a:pPr marL="285750" indent="-285750" algn="just"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0571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8FBBF-7E85-B74F-BA80-01746846B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discussions and </a:t>
            </a:r>
            <a:r>
              <a:rPr lang="en-US" dirty="0" err="1"/>
              <a:t>mou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CEA87-20E7-4347-881D-E572DDAC4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49619"/>
            <a:ext cx="7729728" cy="3959526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Since 2015</a:t>
            </a:r>
            <a:r>
              <a:rPr lang="en-US" dirty="0"/>
              <a:t>, the Government has been in discussions with IHI with a view to regenerate the area currently occupied by the </a:t>
            </a:r>
            <a:r>
              <a:rPr lang="en-US" dirty="0" err="1"/>
              <a:t>Corinthia</a:t>
            </a:r>
            <a:r>
              <a:rPr lang="en-US" dirty="0"/>
              <a:t> and Marina Hotels at St. George’s Bay as well as the area occupied by the Radisson Blu Hotel, having been recently acquired by the </a:t>
            </a:r>
            <a:r>
              <a:rPr lang="en-US" dirty="0" err="1"/>
              <a:t>Corinthia</a:t>
            </a:r>
            <a:r>
              <a:rPr lang="en-US" dirty="0"/>
              <a:t> Group.</a:t>
            </a:r>
          </a:p>
          <a:p>
            <a:pPr algn="just"/>
            <a:r>
              <a:rPr lang="en-US" dirty="0"/>
              <a:t>IHI expressed intention to consolidate the whole of the St. George’s Bay site in order to develop a </a:t>
            </a:r>
            <a:r>
              <a:rPr lang="en-US" b="1" dirty="0"/>
              <a:t>holistic qualitative project of a six-star h</a:t>
            </a:r>
            <a:r>
              <a:rPr lang="en-US" dirty="0"/>
              <a:t>otel.</a:t>
            </a:r>
          </a:p>
          <a:p>
            <a:pPr algn="just"/>
            <a:r>
              <a:rPr lang="en-US" dirty="0"/>
              <a:t>It is acknowledged that the development of a luxury hotel requires significant investment, including the re-development of the whole area to ensure a suitable and complementary environment.</a:t>
            </a:r>
          </a:p>
          <a:p>
            <a:pPr algn="just"/>
            <a:r>
              <a:rPr lang="en-US" b="1" dirty="0"/>
              <a:t>MOU </a:t>
            </a:r>
            <a:r>
              <a:rPr lang="en-US" dirty="0"/>
              <a:t>signed between the </a:t>
            </a:r>
            <a:r>
              <a:rPr lang="en-US" dirty="0" err="1"/>
              <a:t>GoM</a:t>
            </a:r>
            <a:r>
              <a:rPr lang="en-US" dirty="0"/>
              <a:t> and </a:t>
            </a:r>
            <a:r>
              <a:rPr lang="en-US" dirty="0" err="1"/>
              <a:t>Corinthia</a:t>
            </a:r>
            <a:r>
              <a:rPr lang="en-US" dirty="0"/>
              <a:t> Group in 2015.</a:t>
            </a:r>
          </a:p>
        </p:txBody>
      </p:sp>
    </p:spTree>
    <p:extLst>
      <p:ext uri="{BB962C8B-B14F-4D97-AF65-F5344CB8AC3E}">
        <p14:creationId xmlns:p14="http://schemas.microsoft.com/office/powerpoint/2010/main" val="1119859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52F75-FD37-D245-A302-8B17789B8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 rights for </a:t>
            </a:r>
            <a:r>
              <a:rPr lang="en-US" dirty="0" err="1"/>
              <a:t>ihi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9B89A-9142-C54C-9B2C-DDBDC9336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901652"/>
          </a:xfrm>
        </p:spPr>
        <p:txBody>
          <a:bodyPr>
            <a:normAutofit/>
          </a:bodyPr>
          <a:lstStyle/>
          <a:p>
            <a:pPr algn="just"/>
            <a:r>
              <a:rPr lang="en-GB" dirty="0"/>
              <a:t>IHI, already </a:t>
            </a:r>
            <a:r>
              <a:rPr lang="en-GB" b="1" dirty="0"/>
              <a:t>holds </a:t>
            </a:r>
            <a:r>
              <a:rPr lang="en-GB" b="1" dirty="0" err="1"/>
              <a:t>emphyteutical</a:t>
            </a:r>
            <a:r>
              <a:rPr lang="en-GB" b="1" dirty="0"/>
              <a:t> title </a:t>
            </a:r>
            <a:r>
              <a:rPr lang="en-GB" dirty="0"/>
              <a:t>to the land on which these three hotels are built (circa 70,334 </a:t>
            </a:r>
            <a:r>
              <a:rPr lang="en-GB" dirty="0" err="1"/>
              <a:t>sq</a:t>
            </a:r>
            <a:r>
              <a:rPr lang="en-GB" dirty="0"/>
              <a:t> m)</a:t>
            </a:r>
          </a:p>
          <a:p>
            <a:pPr algn="just"/>
            <a:r>
              <a:rPr lang="en-GB" dirty="0"/>
              <a:t>Deeds entered into with the Government during the </a:t>
            </a:r>
            <a:r>
              <a:rPr lang="en-GB" b="1" dirty="0"/>
              <a:t>early nineties </a:t>
            </a:r>
            <a:r>
              <a:rPr lang="en-GB" dirty="0"/>
              <a:t>include the right to develop and construct real estate commercial projects </a:t>
            </a:r>
            <a:r>
              <a:rPr lang="en-GB" b="1" dirty="0"/>
              <a:t>without any limitation on volumes</a:t>
            </a:r>
            <a:r>
              <a:rPr lang="en-GB" dirty="0"/>
              <a:t> and subject however to the condition that such developments are intended for </a:t>
            </a:r>
            <a:r>
              <a:rPr lang="en-GB" b="1" dirty="0"/>
              <a:t>touristic purposes</a:t>
            </a:r>
          </a:p>
          <a:p>
            <a:pPr algn="just"/>
            <a:r>
              <a:rPr lang="en-GB" dirty="0" err="1"/>
              <a:t>Corinthia’s</a:t>
            </a:r>
            <a:r>
              <a:rPr lang="en-GB" dirty="0"/>
              <a:t> interest in undertaking this project is </a:t>
            </a:r>
            <a:r>
              <a:rPr lang="en-GB" b="1" dirty="0"/>
              <a:t>conditional upon this restriction being waived </a:t>
            </a:r>
            <a:r>
              <a:rPr lang="en-GB" dirty="0"/>
              <a:t>and the term of the </a:t>
            </a:r>
            <a:r>
              <a:rPr lang="en-GB" dirty="0" err="1"/>
              <a:t>emphyteutical</a:t>
            </a:r>
            <a:r>
              <a:rPr lang="en-GB" dirty="0"/>
              <a:t> deed be extended</a:t>
            </a:r>
            <a:endParaRPr lang="en-US" dirty="0"/>
          </a:p>
          <a:p>
            <a:pPr algn="just"/>
            <a:r>
              <a:rPr lang="en-GB" dirty="0"/>
              <a:t>Government is amenable to the waiver of the existing restrictive condition and to the extension of the </a:t>
            </a:r>
            <a:r>
              <a:rPr lang="en-GB" dirty="0" err="1"/>
              <a:t>emphyteutical</a:t>
            </a:r>
            <a:r>
              <a:rPr lang="en-GB" dirty="0"/>
              <a:t> term.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18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1F41D-2A60-194F-A3C0-A7B4C6E07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361235"/>
            <a:ext cx="7729728" cy="449676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Government, having considered :</a:t>
            </a:r>
          </a:p>
          <a:p>
            <a:pPr marL="514350" lvl="1" indent="-285750" algn="just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That the project tallies with its vision </a:t>
            </a:r>
            <a:r>
              <a:rPr lang="en-GB" dirty="0"/>
              <a:t>to head towards a more qualitative level of tourism based on value rather than volume,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through the creation of a six-star luxury environment, so necessary for Malta</a:t>
            </a:r>
            <a:endParaRPr lang="en-GB" dirty="0"/>
          </a:p>
          <a:p>
            <a:pPr marL="514350" lvl="1" indent="-285750" algn="just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The significant investment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being undertaken by IHI</a:t>
            </a:r>
          </a:p>
          <a:p>
            <a:pPr marL="514350" lvl="1" indent="-285750" algn="just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significantly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increased direct and indirect income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to the Government arising from the development, which would otherwise remain locked at current levels as per current title deeds</a:t>
            </a:r>
          </a:p>
          <a:p>
            <a:pPr marL="514350" lvl="1" indent="-285750" algn="just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That t</a:t>
            </a:r>
            <a:r>
              <a:rPr lang="en-GB" dirty="0"/>
              <a:t>here will be multiple </a:t>
            </a:r>
            <a:r>
              <a:rPr lang="en-GB" b="1" dirty="0"/>
              <a:t>tangible benefits </a:t>
            </a:r>
            <a:r>
              <a:rPr lang="en-GB" dirty="0"/>
              <a:t>to Malta as a direct result of this development and the project will attract </a:t>
            </a:r>
            <a:r>
              <a:rPr lang="en-GB" b="1" dirty="0"/>
              <a:t>a new level of visitor </a:t>
            </a:r>
            <a:r>
              <a:rPr lang="en-GB" dirty="0"/>
              <a:t>to Malta. Such clients will demand a level of quality</a:t>
            </a:r>
          </a:p>
          <a:p>
            <a:pPr marL="514350" lvl="1" indent="-285750" algn="just"/>
            <a:r>
              <a:rPr lang="en-GB" dirty="0"/>
              <a:t>That the project is comparable to other high-end Mediterranean destinations and resorts</a:t>
            </a:r>
          </a:p>
          <a:p>
            <a:pPr marL="514350" lvl="1" indent="-285750" algn="just"/>
            <a:r>
              <a:rPr lang="en-GB" dirty="0"/>
              <a:t>The two new operations will have a </a:t>
            </a:r>
            <a:r>
              <a:rPr lang="en-GB" b="1" dirty="0"/>
              <a:t>staff-to-bedroom ratio of 1.5:1</a:t>
            </a:r>
            <a:r>
              <a:rPr lang="en-GB" dirty="0"/>
              <a:t> to provide the levels of service necessary to achieve the desired room rates. This implies some </a:t>
            </a:r>
            <a:r>
              <a:rPr lang="en-GB" b="1" dirty="0"/>
              <a:t>600 full-time employment </a:t>
            </a:r>
            <a:r>
              <a:rPr lang="en-GB" dirty="0"/>
              <a:t>opportunities as well as substantial investment in training and development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Has therefore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agreed to the revised terms of IHI’s ownership rights including a revised term of 99 years.</a:t>
            </a:r>
            <a:endParaRPr lang="en-US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2D083E2-1A74-4045-8870-27365752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GOVERNMENT VISION</a:t>
            </a:r>
          </a:p>
        </p:txBody>
      </p:sp>
    </p:spTree>
    <p:extLst>
      <p:ext uri="{BB962C8B-B14F-4D97-AF65-F5344CB8AC3E}">
        <p14:creationId xmlns:p14="http://schemas.microsoft.com/office/powerpoint/2010/main" val="335915893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Override1.xml><?xml version="1.0" encoding="utf-8"?>
<a:themeOverride xmlns:a="http://schemas.openxmlformats.org/drawingml/2006/main">
  <a:clrScheme name="Parcel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E003413D716B4EBE15A523B5F1CAA3" ma:contentTypeVersion="1" ma:contentTypeDescription="Create a new document." ma:contentTypeScope="" ma:versionID="85865a53c6bcb499dca49116f2f7c3c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3c29ae4ca400ac5c08079795251353e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F3AD4D-CFBD-40E3-8DEF-02D9317F8C08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AF1FAF0-F1E6-46FD-B1FC-2CE6945840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ED511E-401A-48D7-B85B-BECFF436F7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2635</TotalTime>
  <Words>1167</Words>
  <Application>Microsoft Office PowerPoint</Application>
  <PresentationFormat>Widescreen</PresentationFormat>
  <Paragraphs>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ＭＳ Ｐゴシック</vt:lpstr>
      <vt:lpstr>Arial</vt:lpstr>
      <vt:lpstr>Calibri</vt:lpstr>
      <vt:lpstr>Gill Sans MT</vt:lpstr>
      <vt:lpstr>Parcel</vt:lpstr>
      <vt:lpstr>CORINTHIA site regeneration   st.George’s bay –  st. Julian’s</vt:lpstr>
      <vt:lpstr>overview</vt:lpstr>
      <vt:lpstr>Tourism in malta</vt:lpstr>
      <vt:lpstr>CONNECTIVITY IN MALTA</vt:lpstr>
      <vt:lpstr>TOURISM STRATEGY</vt:lpstr>
      <vt:lpstr>International Hotel investments</vt:lpstr>
      <vt:lpstr>Early discussions and mou</vt:lpstr>
      <vt:lpstr>Existing rights for ihi</vt:lpstr>
      <vt:lpstr>GOVERNMENT VISION</vt:lpstr>
      <vt:lpstr>Salient UNDERTAKINGS presented to nao accounts committee</vt:lpstr>
      <vt:lpstr>Salient UNDERTAKINGS presented to nao Accounts committee</vt:lpstr>
      <vt:lpstr>New developments further to ongoing negotiations</vt:lpstr>
      <vt:lpstr>Negotiations are currently ongoing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CORINTHIA 6 STAR PROJECT</dc:title>
  <dc:creator>Cutajar Alexander at MOT</dc:creator>
  <cp:lastModifiedBy>Decelis Claire at MOT</cp:lastModifiedBy>
  <cp:revision>68</cp:revision>
  <cp:lastPrinted>2019-02-04T11:53:52Z</cp:lastPrinted>
  <dcterms:created xsi:type="dcterms:W3CDTF">2018-12-10T18:48:44Z</dcterms:created>
  <dcterms:modified xsi:type="dcterms:W3CDTF">2019-02-04T12:00:38Z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0x010100A9E003413D716B4EBE15A523B5F1CAA3</vt:lpwstr>
  </property>
</Properties>
</file>