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309" r:id="rId4"/>
    <p:sldId id="304" r:id="rId5"/>
    <p:sldId id="310" r:id="rId6"/>
    <p:sldId id="313" r:id="rId7"/>
    <p:sldId id="314" r:id="rId8"/>
    <p:sldId id="316" r:id="rId9"/>
    <p:sldId id="318" r:id="rId10"/>
    <p:sldId id="320" r:id="rId11"/>
    <p:sldId id="321" r:id="rId12"/>
    <p:sldId id="322" r:id="rId13"/>
    <p:sldId id="291" r:id="rId14"/>
    <p:sldId id="323" r:id="rId15"/>
    <p:sldId id="324" r:id="rId16"/>
    <p:sldId id="326" r:id="rId17"/>
    <p:sldId id="329" r:id="rId18"/>
    <p:sldId id="327" r:id="rId19"/>
    <p:sldId id="303" r:id="rId20"/>
    <p:sldId id="300" r:id="rId21"/>
    <p:sldId id="330" r:id="rId22"/>
    <p:sldId id="328" r:id="rId2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-16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F7822-E200-4A09-9C20-95155BF8446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181832-FD2A-411C-939D-C4DE3063EFCF}">
      <dgm:prSet phldrT="[Text]" custT="1"/>
      <dgm:spPr/>
      <dgm:t>
        <a:bodyPr/>
        <a:lstStyle/>
        <a:p>
          <a:r>
            <a:rPr lang="en-US" sz="2000" b="1" dirty="0" smtClean="0"/>
            <a:t>Good Governance</a:t>
          </a:r>
          <a:endParaRPr lang="en-US" sz="2000" b="1" dirty="0"/>
        </a:p>
      </dgm:t>
    </dgm:pt>
    <dgm:pt modelId="{5E9A1A19-30D1-4A0D-8FB4-5A5BCAD64490}" type="parTrans" cxnId="{E4ACD88C-C2CB-4779-AA82-CDCB573BDBDF}">
      <dgm:prSet/>
      <dgm:spPr/>
      <dgm:t>
        <a:bodyPr/>
        <a:lstStyle/>
        <a:p>
          <a:endParaRPr lang="en-US"/>
        </a:p>
      </dgm:t>
    </dgm:pt>
    <dgm:pt modelId="{C342583A-E0AD-49B1-BD9F-38FD9A17DF29}" type="sibTrans" cxnId="{E4ACD88C-C2CB-4779-AA82-CDCB573BDBDF}">
      <dgm:prSet/>
      <dgm:spPr/>
      <dgm:t>
        <a:bodyPr/>
        <a:lstStyle/>
        <a:p>
          <a:endParaRPr lang="en-US"/>
        </a:p>
      </dgm:t>
    </dgm:pt>
    <dgm:pt modelId="{80E5F719-98B0-4DD6-8A0C-82A49387F603}">
      <dgm:prSet phldrT="[Text]" custT="1"/>
      <dgm:spPr/>
      <dgm:t>
        <a:bodyPr/>
        <a:lstStyle/>
        <a:p>
          <a:r>
            <a:rPr lang="en-US" sz="2000" b="1" dirty="0" smtClean="0"/>
            <a:t>Transparency</a:t>
          </a:r>
          <a:endParaRPr lang="en-US" sz="2000" b="1" dirty="0"/>
        </a:p>
      </dgm:t>
    </dgm:pt>
    <dgm:pt modelId="{F18CB420-3C8D-49D0-B676-7A2BE8B12C0F}" type="parTrans" cxnId="{3A502183-7D9A-4A32-8B61-B503F210D47C}">
      <dgm:prSet/>
      <dgm:spPr/>
      <dgm:t>
        <a:bodyPr/>
        <a:lstStyle/>
        <a:p>
          <a:endParaRPr lang="en-US"/>
        </a:p>
      </dgm:t>
    </dgm:pt>
    <dgm:pt modelId="{9B4B9764-0C8B-429E-9FD2-5556522BD767}" type="sibTrans" cxnId="{3A502183-7D9A-4A32-8B61-B503F210D47C}">
      <dgm:prSet/>
      <dgm:spPr/>
      <dgm:t>
        <a:bodyPr/>
        <a:lstStyle/>
        <a:p>
          <a:endParaRPr lang="en-US"/>
        </a:p>
      </dgm:t>
    </dgm:pt>
    <dgm:pt modelId="{81815CB5-E0B6-4EBC-8F7E-07907AE846DF}">
      <dgm:prSet phldrT="[Text]" custT="1"/>
      <dgm:spPr/>
      <dgm:t>
        <a:bodyPr/>
        <a:lstStyle/>
        <a:p>
          <a:r>
            <a:rPr lang="en-US" sz="2000" b="1" dirty="0" smtClean="0"/>
            <a:t>Political Pressure</a:t>
          </a:r>
          <a:endParaRPr lang="en-US" sz="2000" b="1" dirty="0"/>
        </a:p>
      </dgm:t>
    </dgm:pt>
    <dgm:pt modelId="{9774C4C5-5436-40E7-A771-ED71724D8D3D}" type="parTrans" cxnId="{3F2CB9E4-7CD2-4214-BA2D-3B9CF74B6A99}">
      <dgm:prSet/>
      <dgm:spPr/>
      <dgm:t>
        <a:bodyPr/>
        <a:lstStyle/>
        <a:p>
          <a:endParaRPr lang="en-US"/>
        </a:p>
      </dgm:t>
    </dgm:pt>
    <dgm:pt modelId="{4094D70E-AB10-434C-AE33-2FFF8BE403F4}" type="sibTrans" cxnId="{3F2CB9E4-7CD2-4214-BA2D-3B9CF74B6A99}">
      <dgm:prSet/>
      <dgm:spPr/>
      <dgm:t>
        <a:bodyPr/>
        <a:lstStyle/>
        <a:p>
          <a:endParaRPr lang="en-US"/>
        </a:p>
      </dgm:t>
    </dgm:pt>
    <dgm:pt modelId="{DE01C0B5-6795-4A50-BC31-9FF9598D5DFE}">
      <dgm:prSet phldrT="[Text]" custT="1"/>
      <dgm:spPr/>
      <dgm:t>
        <a:bodyPr/>
        <a:lstStyle/>
        <a:p>
          <a:r>
            <a:rPr lang="en-US" sz="2000" b="1" dirty="0" smtClean="0"/>
            <a:t>Accountability</a:t>
          </a:r>
          <a:endParaRPr lang="en-US" sz="2000" b="1" dirty="0"/>
        </a:p>
      </dgm:t>
    </dgm:pt>
    <dgm:pt modelId="{89A333E2-DD5B-449B-A86E-635E4D14072F}" type="parTrans" cxnId="{F095F08F-317A-46F4-86C9-F444F3917792}">
      <dgm:prSet/>
      <dgm:spPr/>
      <dgm:t>
        <a:bodyPr/>
        <a:lstStyle/>
        <a:p>
          <a:endParaRPr lang="en-US"/>
        </a:p>
      </dgm:t>
    </dgm:pt>
    <dgm:pt modelId="{E1C79867-9666-40D3-BBD6-E920F2DF29D4}" type="sibTrans" cxnId="{F095F08F-317A-46F4-86C9-F444F3917792}">
      <dgm:prSet/>
      <dgm:spPr/>
      <dgm:t>
        <a:bodyPr/>
        <a:lstStyle/>
        <a:p>
          <a:endParaRPr lang="en-US"/>
        </a:p>
      </dgm:t>
    </dgm:pt>
    <dgm:pt modelId="{30825DE8-49DF-4855-946D-0E0956F5E817}">
      <dgm:prSet phldrT="[Text]" custT="1"/>
      <dgm:spPr/>
      <dgm:t>
        <a:bodyPr/>
        <a:lstStyle/>
        <a:p>
          <a:r>
            <a:rPr lang="en-US" sz="2000" b="1" dirty="0" smtClean="0"/>
            <a:t>Value for Money</a:t>
          </a:r>
          <a:endParaRPr lang="en-US" sz="2000" b="1" dirty="0"/>
        </a:p>
      </dgm:t>
    </dgm:pt>
    <dgm:pt modelId="{97BE859F-14D1-4BB3-B4C0-0AB12A87EC76}" type="parTrans" cxnId="{AEC674AA-61AD-4421-A3AE-E5922E3CABB7}">
      <dgm:prSet/>
      <dgm:spPr/>
      <dgm:t>
        <a:bodyPr/>
        <a:lstStyle/>
        <a:p>
          <a:endParaRPr lang="en-US"/>
        </a:p>
      </dgm:t>
    </dgm:pt>
    <dgm:pt modelId="{B52C9944-A8BC-4020-B9AF-034D26FB033B}" type="sibTrans" cxnId="{AEC674AA-61AD-4421-A3AE-E5922E3CABB7}">
      <dgm:prSet/>
      <dgm:spPr/>
      <dgm:t>
        <a:bodyPr/>
        <a:lstStyle/>
        <a:p>
          <a:endParaRPr lang="en-US"/>
        </a:p>
      </dgm:t>
    </dgm:pt>
    <dgm:pt modelId="{3E7DF4B5-B222-4DCF-927F-3F40A2E02233}" type="pres">
      <dgm:prSet presAssocID="{7B8F7822-E200-4A09-9C20-95155BF8446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C21797-82E4-460C-A583-1F8114CA3981}" type="pres">
      <dgm:prSet presAssocID="{E8181832-FD2A-411C-939D-C4DE3063EFCF}" presName="node" presStyleLbl="node1" presStyleIdx="0" presStyleCnt="5" custScaleX="1332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A1B058-A065-4593-BAB6-7C6975E5F8E7}" type="pres">
      <dgm:prSet presAssocID="{E8181832-FD2A-411C-939D-C4DE3063EFCF}" presName="spNode" presStyleCnt="0"/>
      <dgm:spPr/>
    </dgm:pt>
    <dgm:pt modelId="{2B7C2AC5-71A7-4899-A3DA-C00EE1A2DA07}" type="pres">
      <dgm:prSet presAssocID="{C342583A-E0AD-49B1-BD9F-38FD9A17DF29}" presName="sibTrans" presStyleLbl="sibTrans1D1" presStyleIdx="0" presStyleCnt="5"/>
      <dgm:spPr/>
      <dgm:t>
        <a:bodyPr/>
        <a:lstStyle/>
        <a:p>
          <a:endParaRPr lang="en-US"/>
        </a:p>
      </dgm:t>
    </dgm:pt>
    <dgm:pt modelId="{50006EB8-A4D3-4F48-9546-8CC37F1ED458}" type="pres">
      <dgm:prSet presAssocID="{80E5F719-98B0-4DD6-8A0C-82A49387F603}" presName="node" presStyleLbl="node1" presStyleIdx="1" presStyleCnt="5" custScaleX="1274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A08AD-033C-4CC1-BFA0-28A2CDF35FD2}" type="pres">
      <dgm:prSet presAssocID="{80E5F719-98B0-4DD6-8A0C-82A49387F603}" presName="spNode" presStyleCnt="0"/>
      <dgm:spPr/>
    </dgm:pt>
    <dgm:pt modelId="{47242DED-1237-4F7B-9D3C-D002939A57B2}" type="pres">
      <dgm:prSet presAssocID="{9B4B9764-0C8B-429E-9FD2-5556522BD767}" presName="sibTrans" presStyleLbl="sibTrans1D1" presStyleIdx="1" presStyleCnt="5"/>
      <dgm:spPr/>
      <dgm:t>
        <a:bodyPr/>
        <a:lstStyle/>
        <a:p>
          <a:endParaRPr lang="en-US"/>
        </a:p>
      </dgm:t>
    </dgm:pt>
    <dgm:pt modelId="{FBD68BB8-0242-43D8-9D85-F3F310D074E8}" type="pres">
      <dgm:prSet presAssocID="{81815CB5-E0B6-4EBC-8F7E-07907AE846DF}" presName="node" presStyleLbl="node1" presStyleIdx="2" presStyleCnt="5" custScaleX="1497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BAF3E7-2273-4ADA-BC01-F4FAB253A689}" type="pres">
      <dgm:prSet presAssocID="{81815CB5-E0B6-4EBC-8F7E-07907AE846DF}" presName="spNode" presStyleCnt="0"/>
      <dgm:spPr/>
    </dgm:pt>
    <dgm:pt modelId="{B113BF34-20E6-42FC-8931-E4006FAD2649}" type="pres">
      <dgm:prSet presAssocID="{4094D70E-AB10-434C-AE33-2FFF8BE403F4}" presName="sibTrans" presStyleLbl="sibTrans1D1" presStyleIdx="2" presStyleCnt="5"/>
      <dgm:spPr/>
      <dgm:t>
        <a:bodyPr/>
        <a:lstStyle/>
        <a:p>
          <a:endParaRPr lang="en-US"/>
        </a:p>
      </dgm:t>
    </dgm:pt>
    <dgm:pt modelId="{059B1459-885C-400F-8F90-B9F824504265}" type="pres">
      <dgm:prSet presAssocID="{DE01C0B5-6795-4A50-BC31-9FF9598D5DFE}" presName="node" presStyleLbl="node1" presStyleIdx="3" presStyleCnt="5" custScaleX="139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0F94FB-43A6-418E-A0C6-96F5C12AC3A6}" type="pres">
      <dgm:prSet presAssocID="{DE01C0B5-6795-4A50-BC31-9FF9598D5DFE}" presName="spNode" presStyleCnt="0"/>
      <dgm:spPr/>
    </dgm:pt>
    <dgm:pt modelId="{6B12AACE-8951-49A2-ABE4-2EBA5A43A1D8}" type="pres">
      <dgm:prSet presAssocID="{E1C79867-9666-40D3-BBD6-E920F2DF29D4}" presName="sibTrans" presStyleLbl="sibTrans1D1" presStyleIdx="3" presStyleCnt="5"/>
      <dgm:spPr/>
      <dgm:t>
        <a:bodyPr/>
        <a:lstStyle/>
        <a:p>
          <a:endParaRPr lang="en-US"/>
        </a:p>
      </dgm:t>
    </dgm:pt>
    <dgm:pt modelId="{443E647C-A79E-48C1-A3BD-97FD14AD1BF9}" type="pres">
      <dgm:prSet presAssocID="{30825DE8-49DF-4855-946D-0E0956F5E817}" presName="node" presStyleLbl="node1" presStyleIdx="4" presStyleCnt="5" custScaleX="131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45C429-7A6A-4514-9F79-C4224A3B3634}" type="pres">
      <dgm:prSet presAssocID="{30825DE8-49DF-4855-946D-0E0956F5E817}" presName="spNode" presStyleCnt="0"/>
      <dgm:spPr/>
    </dgm:pt>
    <dgm:pt modelId="{ED0F69F6-7CCA-4516-920F-8CE1144A4AE8}" type="pres">
      <dgm:prSet presAssocID="{B52C9944-A8BC-4020-B9AF-034D26FB033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3A502183-7D9A-4A32-8B61-B503F210D47C}" srcId="{7B8F7822-E200-4A09-9C20-95155BF84462}" destId="{80E5F719-98B0-4DD6-8A0C-82A49387F603}" srcOrd="1" destOrd="0" parTransId="{F18CB420-3C8D-49D0-B676-7A2BE8B12C0F}" sibTransId="{9B4B9764-0C8B-429E-9FD2-5556522BD767}"/>
    <dgm:cxn modelId="{AADC8450-4CE7-4801-9A9E-C25250B360FF}" type="presOf" srcId="{E1C79867-9666-40D3-BBD6-E920F2DF29D4}" destId="{6B12AACE-8951-49A2-ABE4-2EBA5A43A1D8}" srcOrd="0" destOrd="0" presId="urn:microsoft.com/office/officeart/2005/8/layout/cycle6"/>
    <dgm:cxn modelId="{F095F08F-317A-46F4-86C9-F444F3917792}" srcId="{7B8F7822-E200-4A09-9C20-95155BF84462}" destId="{DE01C0B5-6795-4A50-BC31-9FF9598D5DFE}" srcOrd="3" destOrd="0" parTransId="{89A333E2-DD5B-449B-A86E-635E4D14072F}" sibTransId="{E1C79867-9666-40D3-BBD6-E920F2DF29D4}"/>
    <dgm:cxn modelId="{25DC868F-A0DC-4552-BB02-F6526BBC4D1D}" type="presOf" srcId="{30825DE8-49DF-4855-946D-0E0956F5E817}" destId="{443E647C-A79E-48C1-A3BD-97FD14AD1BF9}" srcOrd="0" destOrd="0" presId="urn:microsoft.com/office/officeart/2005/8/layout/cycle6"/>
    <dgm:cxn modelId="{AEC674AA-61AD-4421-A3AE-E5922E3CABB7}" srcId="{7B8F7822-E200-4A09-9C20-95155BF84462}" destId="{30825DE8-49DF-4855-946D-0E0956F5E817}" srcOrd="4" destOrd="0" parTransId="{97BE859F-14D1-4BB3-B4C0-0AB12A87EC76}" sibTransId="{B52C9944-A8BC-4020-B9AF-034D26FB033B}"/>
    <dgm:cxn modelId="{78A4BDDE-3E53-412A-A5FB-28488AF92672}" type="presOf" srcId="{4094D70E-AB10-434C-AE33-2FFF8BE403F4}" destId="{B113BF34-20E6-42FC-8931-E4006FAD2649}" srcOrd="0" destOrd="0" presId="urn:microsoft.com/office/officeart/2005/8/layout/cycle6"/>
    <dgm:cxn modelId="{2B7AE344-9B6E-4281-A922-379A8A70F927}" type="presOf" srcId="{E8181832-FD2A-411C-939D-C4DE3063EFCF}" destId="{36C21797-82E4-460C-A583-1F8114CA3981}" srcOrd="0" destOrd="0" presId="urn:microsoft.com/office/officeart/2005/8/layout/cycle6"/>
    <dgm:cxn modelId="{04EEEE61-D6E2-4A88-A2F8-469FF0EFBE1F}" type="presOf" srcId="{9B4B9764-0C8B-429E-9FD2-5556522BD767}" destId="{47242DED-1237-4F7B-9D3C-D002939A57B2}" srcOrd="0" destOrd="0" presId="urn:microsoft.com/office/officeart/2005/8/layout/cycle6"/>
    <dgm:cxn modelId="{1F1C217D-17E4-4E0C-A67C-464D312210A8}" type="presOf" srcId="{C342583A-E0AD-49B1-BD9F-38FD9A17DF29}" destId="{2B7C2AC5-71A7-4899-A3DA-C00EE1A2DA07}" srcOrd="0" destOrd="0" presId="urn:microsoft.com/office/officeart/2005/8/layout/cycle6"/>
    <dgm:cxn modelId="{0EE5705B-32D8-463F-96FD-F73CA638C841}" type="presOf" srcId="{B52C9944-A8BC-4020-B9AF-034D26FB033B}" destId="{ED0F69F6-7CCA-4516-920F-8CE1144A4AE8}" srcOrd="0" destOrd="0" presId="urn:microsoft.com/office/officeart/2005/8/layout/cycle6"/>
    <dgm:cxn modelId="{E4ACD88C-C2CB-4779-AA82-CDCB573BDBDF}" srcId="{7B8F7822-E200-4A09-9C20-95155BF84462}" destId="{E8181832-FD2A-411C-939D-C4DE3063EFCF}" srcOrd="0" destOrd="0" parTransId="{5E9A1A19-30D1-4A0D-8FB4-5A5BCAD64490}" sibTransId="{C342583A-E0AD-49B1-BD9F-38FD9A17DF29}"/>
    <dgm:cxn modelId="{3F2CB9E4-7CD2-4214-BA2D-3B9CF74B6A99}" srcId="{7B8F7822-E200-4A09-9C20-95155BF84462}" destId="{81815CB5-E0B6-4EBC-8F7E-07907AE846DF}" srcOrd="2" destOrd="0" parTransId="{9774C4C5-5436-40E7-A771-ED71724D8D3D}" sibTransId="{4094D70E-AB10-434C-AE33-2FFF8BE403F4}"/>
    <dgm:cxn modelId="{0E7BECBD-5371-48D3-8E5F-866CB8C58C74}" type="presOf" srcId="{7B8F7822-E200-4A09-9C20-95155BF84462}" destId="{3E7DF4B5-B222-4DCF-927F-3F40A2E02233}" srcOrd="0" destOrd="0" presId="urn:microsoft.com/office/officeart/2005/8/layout/cycle6"/>
    <dgm:cxn modelId="{B346D76C-697A-4831-8562-56778EDF4E3B}" type="presOf" srcId="{80E5F719-98B0-4DD6-8A0C-82A49387F603}" destId="{50006EB8-A4D3-4F48-9546-8CC37F1ED458}" srcOrd="0" destOrd="0" presId="urn:microsoft.com/office/officeart/2005/8/layout/cycle6"/>
    <dgm:cxn modelId="{243B5AF1-FACA-4505-B0EA-F52F93A4BBE4}" type="presOf" srcId="{81815CB5-E0B6-4EBC-8F7E-07907AE846DF}" destId="{FBD68BB8-0242-43D8-9D85-F3F310D074E8}" srcOrd="0" destOrd="0" presId="urn:microsoft.com/office/officeart/2005/8/layout/cycle6"/>
    <dgm:cxn modelId="{226DF4FE-EBE9-4189-BA98-D7DF5579A06C}" type="presOf" srcId="{DE01C0B5-6795-4A50-BC31-9FF9598D5DFE}" destId="{059B1459-885C-400F-8F90-B9F824504265}" srcOrd="0" destOrd="0" presId="urn:microsoft.com/office/officeart/2005/8/layout/cycle6"/>
    <dgm:cxn modelId="{589259B4-BDAD-4466-97E3-31CF813FDA3A}" type="presParOf" srcId="{3E7DF4B5-B222-4DCF-927F-3F40A2E02233}" destId="{36C21797-82E4-460C-A583-1F8114CA3981}" srcOrd="0" destOrd="0" presId="urn:microsoft.com/office/officeart/2005/8/layout/cycle6"/>
    <dgm:cxn modelId="{1F7298B3-2EF2-40F2-8081-58B4F112114E}" type="presParOf" srcId="{3E7DF4B5-B222-4DCF-927F-3F40A2E02233}" destId="{3CA1B058-A065-4593-BAB6-7C6975E5F8E7}" srcOrd="1" destOrd="0" presId="urn:microsoft.com/office/officeart/2005/8/layout/cycle6"/>
    <dgm:cxn modelId="{B9B94455-7067-4EFF-9D00-9A6ED12BBE12}" type="presParOf" srcId="{3E7DF4B5-B222-4DCF-927F-3F40A2E02233}" destId="{2B7C2AC5-71A7-4899-A3DA-C00EE1A2DA07}" srcOrd="2" destOrd="0" presId="urn:microsoft.com/office/officeart/2005/8/layout/cycle6"/>
    <dgm:cxn modelId="{8A2993A7-8AEB-452A-88EE-23596295D3A4}" type="presParOf" srcId="{3E7DF4B5-B222-4DCF-927F-3F40A2E02233}" destId="{50006EB8-A4D3-4F48-9546-8CC37F1ED458}" srcOrd="3" destOrd="0" presId="urn:microsoft.com/office/officeart/2005/8/layout/cycle6"/>
    <dgm:cxn modelId="{3D88D7BF-628E-4BD0-BBA2-5EF5C0646D13}" type="presParOf" srcId="{3E7DF4B5-B222-4DCF-927F-3F40A2E02233}" destId="{EA4A08AD-033C-4CC1-BFA0-28A2CDF35FD2}" srcOrd="4" destOrd="0" presId="urn:microsoft.com/office/officeart/2005/8/layout/cycle6"/>
    <dgm:cxn modelId="{E6C1E2AA-1E93-466D-9D81-498D7C1F704D}" type="presParOf" srcId="{3E7DF4B5-B222-4DCF-927F-3F40A2E02233}" destId="{47242DED-1237-4F7B-9D3C-D002939A57B2}" srcOrd="5" destOrd="0" presId="urn:microsoft.com/office/officeart/2005/8/layout/cycle6"/>
    <dgm:cxn modelId="{A675215E-E0D1-4753-8C6D-40ED85721261}" type="presParOf" srcId="{3E7DF4B5-B222-4DCF-927F-3F40A2E02233}" destId="{FBD68BB8-0242-43D8-9D85-F3F310D074E8}" srcOrd="6" destOrd="0" presId="urn:microsoft.com/office/officeart/2005/8/layout/cycle6"/>
    <dgm:cxn modelId="{81A682B7-C086-4304-9F71-B54E3E2B83DA}" type="presParOf" srcId="{3E7DF4B5-B222-4DCF-927F-3F40A2E02233}" destId="{FFBAF3E7-2273-4ADA-BC01-F4FAB253A689}" srcOrd="7" destOrd="0" presId="urn:microsoft.com/office/officeart/2005/8/layout/cycle6"/>
    <dgm:cxn modelId="{0BB71929-03A9-4D71-864C-631DC810E744}" type="presParOf" srcId="{3E7DF4B5-B222-4DCF-927F-3F40A2E02233}" destId="{B113BF34-20E6-42FC-8931-E4006FAD2649}" srcOrd="8" destOrd="0" presId="urn:microsoft.com/office/officeart/2005/8/layout/cycle6"/>
    <dgm:cxn modelId="{2984FD70-E85A-4845-9471-8D9C5CC20ED7}" type="presParOf" srcId="{3E7DF4B5-B222-4DCF-927F-3F40A2E02233}" destId="{059B1459-885C-400F-8F90-B9F824504265}" srcOrd="9" destOrd="0" presId="urn:microsoft.com/office/officeart/2005/8/layout/cycle6"/>
    <dgm:cxn modelId="{110A8EF2-9D7B-44CD-97E6-5FA0FF8C6697}" type="presParOf" srcId="{3E7DF4B5-B222-4DCF-927F-3F40A2E02233}" destId="{EC0F94FB-43A6-418E-A0C6-96F5C12AC3A6}" srcOrd="10" destOrd="0" presId="urn:microsoft.com/office/officeart/2005/8/layout/cycle6"/>
    <dgm:cxn modelId="{8E83D247-C7D2-4F01-884A-2A3FBA01CEB9}" type="presParOf" srcId="{3E7DF4B5-B222-4DCF-927F-3F40A2E02233}" destId="{6B12AACE-8951-49A2-ABE4-2EBA5A43A1D8}" srcOrd="11" destOrd="0" presId="urn:microsoft.com/office/officeart/2005/8/layout/cycle6"/>
    <dgm:cxn modelId="{E46731F0-2F0C-4153-B035-D0B94DF9A3FC}" type="presParOf" srcId="{3E7DF4B5-B222-4DCF-927F-3F40A2E02233}" destId="{443E647C-A79E-48C1-A3BD-97FD14AD1BF9}" srcOrd="12" destOrd="0" presId="urn:microsoft.com/office/officeart/2005/8/layout/cycle6"/>
    <dgm:cxn modelId="{EC57A7B8-4AA9-42D0-B150-A1DDECFE602F}" type="presParOf" srcId="{3E7DF4B5-B222-4DCF-927F-3F40A2E02233}" destId="{A945C429-7A6A-4514-9F79-C4224A3B3634}" srcOrd="13" destOrd="0" presId="urn:microsoft.com/office/officeart/2005/8/layout/cycle6"/>
    <dgm:cxn modelId="{0C62C4F6-CF43-4B71-8295-A74E96DC728F}" type="presParOf" srcId="{3E7DF4B5-B222-4DCF-927F-3F40A2E02233}" destId="{ED0F69F6-7CCA-4516-920F-8CE1144A4AE8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27E085-7756-447D-95D5-F2D9D6EE613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B6602A6F-E7EF-4BF5-B183-013D7CC08316}">
      <dgm:prSet phldrT="[Text]"/>
      <dgm:spPr/>
      <dgm:t>
        <a:bodyPr/>
        <a:lstStyle/>
        <a:p>
          <a:r>
            <a:rPr lang="en-US" dirty="0" smtClean="0"/>
            <a:t>Interviews</a:t>
          </a:r>
          <a:endParaRPr lang="en-US" dirty="0"/>
        </a:p>
      </dgm:t>
    </dgm:pt>
    <dgm:pt modelId="{98CFB5D8-CDCD-465D-A7B9-47F7E1B78105}" type="parTrans" cxnId="{2EE1BC2D-82A9-4070-9A3C-1E527795C532}">
      <dgm:prSet/>
      <dgm:spPr/>
      <dgm:t>
        <a:bodyPr/>
        <a:lstStyle/>
        <a:p>
          <a:endParaRPr lang="en-US"/>
        </a:p>
      </dgm:t>
    </dgm:pt>
    <dgm:pt modelId="{7E9F9091-CFC0-44C3-9480-131A416DA195}" type="sibTrans" cxnId="{2EE1BC2D-82A9-4070-9A3C-1E527795C532}">
      <dgm:prSet/>
      <dgm:spPr/>
      <dgm:t>
        <a:bodyPr/>
        <a:lstStyle/>
        <a:p>
          <a:endParaRPr lang="en-US"/>
        </a:p>
      </dgm:t>
    </dgm:pt>
    <dgm:pt modelId="{FEBD133C-D782-4C8A-8664-E615660645C5}">
      <dgm:prSet phldrT="[Text]"/>
      <dgm:spPr/>
      <dgm:t>
        <a:bodyPr/>
        <a:lstStyle/>
        <a:p>
          <a:r>
            <a:rPr lang="en-US" dirty="0" smtClean="0"/>
            <a:t>Clarifications/queries</a:t>
          </a:r>
          <a:endParaRPr lang="en-US" dirty="0"/>
        </a:p>
      </dgm:t>
    </dgm:pt>
    <dgm:pt modelId="{111B0A4D-FF9C-4B0F-A53B-D5A43EE1659C}" type="parTrans" cxnId="{2731EA2C-D3FC-43CD-913F-864E8E093B5C}">
      <dgm:prSet/>
      <dgm:spPr/>
      <dgm:t>
        <a:bodyPr/>
        <a:lstStyle/>
        <a:p>
          <a:endParaRPr lang="en-US"/>
        </a:p>
      </dgm:t>
    </dgm:pt>
    <dgm:pt modelId="{0D45D2EF-1032-4EA7-BEA3-7680F47EB83A}" type="sibTrans" cxnId="{2731EA2C-D3FC-43CD-913F-864E8E093B5C}">
      <dgm:prSet/>
      <dgm:spPr/>
      <dgm:t>
        <a:bodyPr/>
        <a:lstStyle/>
        <a:p>
          <a:endParaRPr lang="en-US"/>
        </a:p>
      </dgm:t>
    </dgm:pt>
    <dgm:pt modelId="{FE729352-FFAC-4188-B0CD-A0CC71059458}">
      <dgm:prSet phldrT="[Text]"/>
      <dgm:spPr/>
      <dgm:t>
        <a:bodyPr/>
        <a:lstStyle/>
        <a:p>
          <a:r>
            <a:rPr lang="en-US" dirty="0" smtClean="0"/>
            <a:t>Documentation, incl. IAID report </a:t>
          </a:r>
          <a:endParaRPr lang="en-US" dirty="0"/>
        </a:p>
      </dgm:t>
    </dgm:pt>
    <dgm:pt modelId="{64961C44-FB35-43F1-A2A8-218D93F28EBD}" type="parTrans" cxnId="{9A0B740A-F578-4A13-868F-A80C1D719439}">
      <dgm:prSet/>
      <dgm:spPr/>
      <dgm:t>
        <a:bodyPr/>
        <a:lstStyle/>
        <a:p>
          <a:endParaRPr lang="en-US"/>
        </a:p>
      </dgm:t>
    </dgm:pt>
    <dgm:pt modelId="{945D3853-F34C-4FB9-B958-9FE222710E92}" type="sibTrans" cxnId="{9A0B740A-F578-4A13-868F-A80C1D719439}">
      <dgm:prSet/>
      <dgm:spPr/>
      <dgm:t>
        <a:bodyPr/>
        <a:lstStyle/>
        <a:p>
          <a:endParaRPr lang="en-US"/>
        </a:p>
      </dgm:t>
    </dgm:pt>
    <dgm:pt modelId="{E8555BCB-AA35-42BC-A1A1-20E555BC1C83}" type="pres">
      <dgm:prSet presAssocID="{B827E085-7756-447D-95D5-F2D9D6EE613E}" presName="compositeShape" presStyleCnt="0">
        <dgm:presLayoutVars>
          <dgm:dir/>
          <dgm:resizeHandles/>
        </dgm:presLayoutVars>
      </dgm:prSet>
      <dgm:spPr/>
    </dgm:pt>
    <dgm:pt modelId="{7B9C850C-7391-4A7F-B60B-B8768EE7F089}" type="pres">
      <dgm:prSet presAssocID="{B827E085-7756-447D-95D5-F2D9D6EE613E}" presName="pyramid" presStyleLbl="node1" presStyleIdx="0" presStyleCnt="1"/>
      <dgm:spPr/>
    </dgm:pt>
    <dgm:pt modelId="{622376E6-37F6-481D-A7B0-FE8A391520B0}" type="pres">
      <dgm:prSet presAssocID="{B827E085-7756-447D-95D5-F2D9D6EE613E}" presName="theList" presStyleCnt="0"/>
      <dgm:spPr/>
    </dgm:pt>
    <dgm:pt modelId="{1CDC9E4D-CCA2-4680-8236-C537FDF32C30}" type="pres">
      <dgm:prSet presAssocID="{B6602A6F-E7EF-4BF5-B183-013D7CC08316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5644CE-6F8B-46E9-B194-2C249A2AC394}" type="pres">
      <dgm:prSet presAssocID="{B6602A6F-E7EF-4BF5-B183-013D7CC08316}" presName="aSpace" presStyleCnt="0"/>
      <dgm:spPr/>
    </dgm:pt>
    <dgm:pt modelId="{6A75A00A-D9C2-4614-966D-28A8842F5106}" type="pres">
      <dgm:prSet presAssocID="{FEBD133C-D782-4C8A-8664-E615660645C5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B79765-E671-48FD-8F75-84B9F6EAF3FB}" type="pres">
      <dgm:prSet presAssocID="{FEBD133C-D782-4C8A-8664-E615660645C5}" presName="aSpace" presStyleCnt="0"/>
      <dgm:spPr/>
    </dgm:pt>
    <dgm:pt modelId="{7F91A8BB-4894-4DFD-998F-8F51DD617053}" type="pres">
      <dgm:prSet presAssocID="{FE729352-FFAC-4188-B0CD-A0CC7105945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D6BC10-B032-4B56-9B31-E6FAB7307617}" type="pres">
      <dgm:prSet presAssocID="{FE729352-FFAC-4188-B0CD-A0CC71059458}" presName="aSpace" presStyleCnt="0"/>
      <dgm:spPr/>
    </dgm:pt>
  </dgm:ptLst>
  <dgm:cxnLst>
    <dgm:cxn modelId="{FDE72B4D-5A65-4635-B655-7B721B57546C}" type="presOf" srcId="{B6602A6F-E7EF-4BF5-B183-013D7CC08316}" destId="{1CDC9E4D-CCA2-4680-8236-C537FDF32C30}" srcOrd="0" destOrd="0" presId="urn:microsoft.com/office/officeart/2005/8/layout/pyramid2"/>
    <dgm:cxn modelId="{2731EA2C-D3FC-43CD-913F-864E8E093B5C}" srcId="{B827E085-7756-447D-95D5-F2D9D6EE613E}" destId="{FEBD133C-D782-4C8A-8664-E615660645C5}" srcOrd="1" destOrd="0" parTransId="{111B0A4D-FF9C-4B0F-A53B-D5A43EE1659C}" sibTransId="{0D45D2EF-1032-4EA7-BEA3-7680F47EB83A}"/>
    <dgm:cxn modelId="{CC6AD32D-ED19-4923-BF0D-93E87820BC0D}" type="presOf" srcId="{FEBD133C-D782-4C8A-8664-E615660645C5}" destId="{6A75A00A-D9C2-4614-966D-28A8842F5106}" srcOrd="0" destOrd="0" presId="urn:microsoft.com/office/officeart/2005/8/layout/pyramid2"/>
    <dgm:cxn modelId="{2EE1BC2D-82A9-4070-9A3C-1E527795C532}" srcId="{B827E085-7756-447D-95D5-F2D9D6EE613E}" destId="{B6602A6F-E7EF-4BF5-B183-013D7CC08316}" srcOrd="0" destOrd="0" parTransId="{98CFB5D8-CDCD-465D-A7B9-47F7E1B78105}" sibTransId="{7E9F9091-CFC0-44C3-9480-131A416DA195}"/>
    <dgm:cxn modelId="{5C37FA0A-A319-4487-96F5-258DDF323162}" type="presOf" srcId="{B827E085-7756-447D-95D5-F2D9D6EE613E}" destId="{E8555BCB-AA35-42BC-A1A1-20E555BC1C83}" srcOrd="0" destOrd="0" presId="urn:microsoft.com/office/officeart/2005/8/layout/pyramid2"/>
    <dgm:cxn modelId="{CAF152F2-461D-48E7-B1E4-24951286C59D}" type="presOf" srcId="{FE729352-FFAC-4188-B0CD-A0CC71059458}" destId="{7F91A8BB-4894-4DFD-998F-8F51DD617053}" srcOrd="0" destOrd="0" presId="urn:microsoft.com/office/officeart/2005/8/layout/pyramid2"/>
    <dgm:cxn modelId="{9A0B740A-F578-4A13-868F-A80C1D719439}" srcId="{B827E085-7756-447D-95D5-F2D9D6EE613E}" destId="{FE729352-FFAC-4188-B0CD-A0CC71059458}" srcOrd="2" destOrd="0" parTransId="{64961C44-FB35-43F1-A2A8-218D93F28EBD}" sibTransId="{945D3853-F34C-4FB9-B958-9FE222710E92}"/>
    <dgm:cxn modelId="{C4B2CE52-94B4-4B5B-AB35-C9DB041C68D9}" type="presParOf" srcId="{E8555BCB-AA35-42BC-A1A1-20E555BC1C83}" destId="{7B9C850C-7391-4A7F-B60B-B8768EE7F089}" srcOrd="0" destOrd="0" presId="urn:microsoft.com/office/officeart/2005/8/layout/pyramid2"/>
    <dgm:cxn modelId="{9C0A03B4-EB96-47FA-A2E4-BABDB3F2D825}" type="presParOf" srcId="{E8555BCB-AA35-42BC-A1A1-20E555BC1C83}" destId="{622376E6-37F6-481D-A7B0-FE8A391520B0}" srcOrd="1" destOrd="0" presId="urn:microsoft.com/office/officeart/2005/8/layout/pyramid2"/>
    <dgm:cxn modelId="{D33C009E-6928-4265-847F-4F2CAA043665}" type="presParOf" srcId="{622376E6-37F6-481D-A7B0-FE8A391520B0}" destId="{1CDC9E4D-CCA2-4680-8236-C537FDF32C30}" srcOrd="0" destOrd="0" presId="urn:microsoft.com/office/officeart/2005/8/layout/pyramid2"/>
    <dgm:cxn modelId="{CAD92BC8-8E19-4EAE-9CB1-BE683F359BDF}" type="presParOf" srcId="{622376E6-37F6-481D-A7B0-FE8A391520B0}" destId="{BE5644CE-6F8B-46E9-B194-2C249A2AC394}" srcOrd="1" destOrd="0" presId="urn:microsoft.com/office/officeart/2005/8/layout/pyramid2"/>
    <dgm:cxn modelId="{4A031D6B-D685-47E9-B4DB-2D41658A8800}" type="presParOf" srcId="{622376E6-37F6-481D-A7B0-FE8A391520B0}" destId="{6A75A00A-D9C2-4614-966D-28A8842F5106}" srcOrd="2" destOrd="0" presId="urn:microsoft.com/office/officeart/2005/8/layout/pyramid2"/>
    <dgm:cxn modelId="{62D2E258-B3C9-4A3F-89DE-3435C8D016B0}" type="presParOf" srcId="{622376E6-37F6-481D-A7B0-FE8A391520B0}" destId="{5AB79765-E671-48FD-8F75-84B9F6EAF3FB}" srcOrd="3" destOrd="0" presId="urn:microsoft.com/office/officeart/2005/8/layout/pyramid2"/>
    <dgm:cxn modelId="{49260A81-078C-49C0-BCAE-B95FD913AB0C}" type="presParOf" srcId="{622376E6-37F6-481D-A7B0-FE8A391520B0}" destId="{7F91A8BB-4894-4DFD-998F-8F51DD617053}" srcOrd="4" destOrd="0" presId="urn:microsoft.com/office/officeart/2005/8/layout/pyramid2"/>
    <dgm:cxn modelId="{FFA6FB03-8B55-4951-B65F-CF46462A7668}" type="presParOf" srcId="{622376E6-37F6-481D-A7B0-FE8A391520B0}" destId="{28D6BC10-B032-4B56-9B31-E6FAB730761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AFE392-4658-4508-98BA-99CF03E7576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B40BC8-4DFA-430C-9A46-87637069EF4E}">
      <dgm:prSet phldrT="[Text]"/>
      <dgm:spPr/>
      <dgm:t>
        <a:bodyPr/>
        <a:lstStyle/>
        <a:p>
          <a:r>
            <a:rPr lang="en-US" b="1" dirty="0" smtClean="0"/>
            <a:t>Public Purpose</a:t>
          </a:r>
          <a:endParaRPr lang="en-US" b="1" dirty="0"/>
        </a:p>
      </dgm:t>
    </dgm:pt>
    <dgm:pt modelId="{E65EC58B-1278-4289-8BEC-AE930D419687}" type="parTrans" cxnId="{8C8B0975-EA9D-454D-A7EB-B255286835A5}">
      <dgm:prSet/>
      <dgm:spPr/>
      <dgm:t>
        <a:bodyPr/>
        <a:lstStyle/>
        <a:p>
          <a:endParaRPr lang="en-US"/>
        </a:p>
      </dgm:t>
    </dgm:pt>
    <dgm:pt modelId="{FE2ACEDA-EEB2-4676-95FB-001F346AA281}" type="sibTrans" cxnId="{8C8B0975-EA9D-454D-A7EB-B255286835A5}">
      <dgm:prSet/>
      <dgm:spPr/>
      <dgm:t>
        <a:bodyPr/>
        <a:lstStyle/>
        <a:p>
          <a:endParaRPr lang="en-US"/>
        </a:p>
      </dgm:t>
    </dgm:pt>
    <dgm:pt modelId="{3DA7DC5F-4D7C-42E1-BAE2-661F040EA616}">
      <dgm:prSet phldrT="[Text]"/>
      <dgm:spPr/>
      <dgm:t>
        <a:bodyPr/>
        <a:lstStyle/>
        <a:p>
          <a:r>
            <a:rPr lang="en-US" b="1" dirty="0" smtClean="0"/>
            <a:t>Governance</a:t>
          </a:r>
        </a:p>
      </dgm:t>
    </dgm:pt>
    <dgm:pt modelId="{74638797-E915-47AE-94BA-0886441E1870}" type="parTrans" cxnId="{9DB452D5-7DB1-4BFB-B161-D9492819F95B}">
      <dgm:prSet/>
      <dgm:spPr/>
      <dgm:t>
        <a:bodyPr/>
        <a:lstStyle/>
        <a:p>
          <a:endParaRPr lang="en-US"/>
        </a:p>
      </dgm:t>
    </dgm:pt>
    <dgm:pt modelId="{1251700F-D202-4C71-B668-943F6B1C6506}" type="sibTrans" cxnId="{9DB452D5-7DB1-4BFB-B161-D9492819F95B}">
      <dgm:prSet/>
      <dgm:spPr/>
      <dgm:t>
        <a:bodyPr/>
        <a:lstStyle/>
        <a:p>
          <a:endParaRPr lang="en-US"/>
        </a:p>
      </dgm:t>
    </dgm:pt>
    <dgm:pt modelId="{1DBEE3FE-97D3-4FB0-A21F-F2B6A2B2539F}">
      <dgm:prSet phldrT="[Text]"/>
      <dgm:spPr/>
      <dgm:t>
        <a:bodyPr/>
        <a:lstStyle/>
        <a:p>
          <a:r>
            <a:rPr lang="en-US" b="1" dirty="0" smtClean="0"/>
            <a:t>Arbitration</a:t>
          </a:r>
          <a:endParaRPr lang="en-US" b="1" dirty="0"/>
        </a:p>
      </dgm:t>
    </dgm:pt>
    <dgm:pt modelId="{5EE0351E-B626-4E5C-B647-F128002F6CC9}" type="parTrans" cxnId="{C460D5D9-8067-4AB9-B273-0D8739931E68}">
      <dgm:prSet/>
      <dgm:spPr/>
      <dgm:t>
        <a:bodyPr/>
        <a:lstStyle/>
        <a:p>
          <a:endParaRPr lang="en-US"/>
        </a:p>
      </dgm:t>
    </dgm:pt>
    <dgm:pt modelId="{74324818-6A64-47F9-BA79-6A118978992E}" type="sibTrans" cxnId="{C460D5D9-8067-4AB9-B273-0D8739931E68}">
      <dgm:prSet/>
      <dgm:spPr/>
      <dgm:t>
        <a:bodyPr/>
        <a:lstStyle/>
        <a:p>
          <a:endParaRPr lang="en-US"/>
        </a:p>
      </dgm:t>
    </dgm:pt>
    <dgm:pt modelId="{E8DA40E8-D9D9-4690-AF0F-25E6348AC666}">
      <dgm:prSet phldrT="[Text]"/>
      <dgm:spPr/>
      <dgm:t>
        <a:bodyPr/>
        <a:lstStyle/>
        <a:p>
          <a:r>
            <a:rPr lang="en-US" b="1" dirty="0" smtClean="0"/>
            <a:t>Prudence</a:t>
          </a:r>
          <a:endParaRPr lang="en-US" b="1" dirty="0"/>
        </a:p>
      </dgm:t>
    </dgm:pt>
    <dgm:pt modelId="{D3E83300-412E-418E-A93B-CE6D4E6C44BB}" type="parTrans" cxnId="{22821C34-C178-4257-81A0-A6AE7B984717}">
      <dgm:prSet/>
      <dgm:spPr/>
      <dgm:t>
        <a:bodyPr/>
        <a:lstStyle/>
        <a:p>
          <a:endParaRPr lang="en-US"/>
        </a:p>
      </dgm:t>
    </dgm:pt>
    <dgm:pt modelId="{0FAC15F0-BA13-48A5-977C-367DFDCA4F32}" type="sibTrans" cxnId="{22821C34-C178-4257-81A0-A6AE7B984717}">
      <dgm:prSet/>
      <dgm:spPr/>
      <dgm:t>
        <a:bodyPr/>
        <a:lstStyle/>
        <a:p>
          <a:endParaRPr lang="en-US"/>
        </a:p>
      </dgm:t>
    </dgm:pt>
    <dgm:pt modelId="{CF23B5A9-AF0A-458C-89C5-6C16D01DA2E7}">
      <dgm:prSet phldrT="[Text]"/>
      <dgm:spPr/>
      <dgm:t>
        <a:bodyPr/>
        <a:lstStyle/>
        <a:p>
          <a:r>
            <a:rPr lang="en-US" b="1" dirty="0" smtClean="0"/>
            <a:t>Price and Value for Money</a:t>
          </a:r>
          <a:endParaRPr lang="en-US" b="1" dirty="0"/>
        </a:p>
      </dgm:t>
    </dgm:pt>
    <dgm:pt modelId="{6D023919-738F-41A3-B49A-422FA4133FB7}" type="parTrans" cxnId="{CBF77962-6DF8-4358-9245-C3E617908A04}">
      <dgm:prSet/>
      <dgm:spPr/>
      <dgm:t>
        <a:bodyPr/>
        <a:lstStyle/>
        <a:p>
          <a:endParaRPr lang="en-US"/>
        </a:p>
      </dgm:t>
    </dgm:pt>
    <dgm:pt modelId="{67C07A0B-6205-48CC-9FEA-9448B9D8B22A}" type="sibTrans" cxnId="{CBF77962-6DF8-4358-9245-C3E617908A04}">
      <dgm:prSet/>
      <dgm:spPr/>
      <dgm:t>
        <a:bodyPr/>
        <a:lstStyle/>
        <a:p>
          <a:endParaRPr lang="en-US"/>
        </a:p>
      </dgm:t>
    </dgm:pt>
    <dgm:pt modelId="{E6BED1BC-C507-475E-92FF-74AFA50B2C36}" type="pres">
      <dgm:prSet presAssocID="{38AFE392-4658-4508-98BA-99CF03E7576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586FC7-0D5D-477F-BCAC-2F66200E365C}" type="pres">
      <dgm:prSet presAssocID="{4DB40BC8-4DFA-430C-9A46-87637069EF4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60410C-D151-40FA-9ADD-3AE56372B527}" type="pres">
      <dgm:prSet presAssocID="{FE2ACEDA-EEB2-4676-95FB-001F346AA281}" presName="sibTrans" presStyleCnt="0"/>
      <dgm:spPr/>
    </dgm:pt>
    <dgm:pt modelId="{A511AA6A-FB3D-426E-8EA3-0BDA9BF03367}" type="pres">
      <dgm:prSet presAssocID="{3DA7DC5F-4D7C-42E1-BAE2-661F040EA61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5655C-9F42-46B8-A24B-30F8F67D3337}" type="pres">
      <dgm:prSet presAssocID="{1251700F-D202-4C71-B668-943F6B1C6506}" presName="sibTrans" presStyleCnt="0"/>
      <dgm:spPr/>
    </dgm:pt>
    <dgm:pt modelId="{03C2F320-5661-4DD5-B037-DBD2E0BD997C}" type="pres">
      <dgm:prSet presAssocID="{1DBEE3FE-97D3-4FB0-A21F-F2B6A2B2539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17932-5898-49AE-8028-7F4F712AAE28}" type="pres">
      <dgm:prSet presAssocID="{74324818-6A64-47F9-BA79-6A118978992E}" presName="sibTrans" presStyleCnt="0"/>
      <dgm:spPr/>
    </dgm:pt>
    <dgm:pt modelId="{5A2A35D5-9193-492B-8F64-EBDB3A79FCAA}" type="pres">
      <dgm:prSet presAssocID="{E8DA40E8-D9D9-4690-AF0F-25E6348AC666}" presName="node" presStyleLbl="node1" presStyleIdx="3" presStyleCnt="5" custLinFactNeighborX="-125" custLinFactNeighborY="-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0688B-5DB4-400F-8F0A-5102759EEDC2}" type="pres">
      <dgm:prSet presAssocID="{0FAC15F0-BA13-48A5-977C-367DFDCA4F32}" presName="sibTrans" presStyleCnt="0"/>
      <dgm:spPr/>
    </dgm:pt>
    <dgm:pt modelId="{547AF3FD-4542-4DAA-9EE3-31BB09FD5ED0}" type="pres">
      <dgm:prSet presAssocID="{CF23B5A9-AF0A-458C-89C5-6C16D01DA2E7}" presName="node" presStyleLbl="node1" presStyleIdx="4" presStyleCnt="5" custLinFactNeighborX="-639" custLinFactNeighborY="-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D25BE6-5828-4C1D-96D4-5402E93D0DAF}" type="presOf" srcId="{3DA7DC5F-4D7C-42E1-BAE2-661F040EA616}" destId="{A511AA6A-FB3D-426E-8EA3-0BDA9BF03367}" srcOrd="0" destOrd="0" presId="urn:microsoft.com/office/officeart/2005/8/layout/default"/>
    <dgm:cxn modelId="{CBF77962-6DF8-4358-9245-C3E617908A04}" srcId="{38AFE392-4658-4508-98BA-99CF03E7576D}" destId="{CF23B5A9-AF0A-458C-89C5-6C16D01DA2E7}" srcOrd="4" destOrd="0" parTransId="{6D023919-738F-41A3-B49A-422FA4133FB7}" sibTransId="{67C07A0B-6205-48CC-9FEA-9448B9D8B22A}"/>
    <dgm:cxn modelId="{8C8B0975-EA9D-454D-A7EB-B255286835A5}" srcId="{38AFE392-4658-4508-98BA-99CF03E7576D}" destId="{4DB40BC8-4DFA-430C-9A46-87637069EF4E}" srcOrd="0" destOrd="0" parTransId="{E65EC58B-1278-4289-8BEC-AE930D419687}" sibTransId="{FE2ACEDA-EEB2-4676-95FB-001F346AA281}"/>
    <dgm:cxn modelId="{820B9E89-C9EE-4B79-9134-1F35D551E87A}" type="presOf" srcId="{4DB40BC8-4DFA-430C-9A46-87637069EF4E}" destId="{39586FC7-0D5D-477F-BCAC-2F66200E365C}" srcOrd="0" destOrd="0" presId="urn:microsoft.com/office/officeart/2005/8/layout/default"/>
    <dgm:cxn modelId="{BEF9621F-EBFC-44AF-90B0-73C50A1F469C}" type="presOf" srcId="{38AFE392-4658-4508-98BA-99CF03E7576D}" destId="{E6BED1BC-C507-475E-92FF-74AFA50B2C36}" srcOrd="0" destOrd="0" presId="urn:microsoft.com/office/officeart/2005/8/layout/default"/>
    <dgm:cxn modelId="{5933EA3F-AE3E-4B2D-909A-419768DB37EB}" type="presOf" srcId="{E8DA40E8-D9D9-4690-AF0F-25E6348AC666}" destId="{5A2A35D5-9193-492B-8F64-EBDB3A79FCAA}" srcOrd="0" destOrd="0" presId="urn:microsoft.com/office/officeart/2005/8/layout/default"/>
    <dgm:cxn modelId="{22821C34-C178-4257-81A0-A6AE7B984717}" srcId="{38AFE392-4658-4508-98BA-99CF03E7576D}" destId="{E8DA40E8-D9D9-4690-AF0F-25E6348AC666}" srcOrd="3" destOrd="0" parTransId="{D3E83300-412E-418E-A93B-CE6D4E6C44BB}" sibTransId="{0FAC15F0-BA13-48A5-977C-367DFDCA4F32}"/>
    <dgm:cxn modelId="{9DB452D5-7DB1-4BFB-B161-D9492819F95B}" srcId="{38AFE392-4658-4508-98BA-99CF03E7576D}" destId="{3DA7DC5F-4D7C-42E1-BAE2-661F040EA616}" srcOrd="1" destOrd="0" parTransId="{74638797-E915-47AE-94BA-0886441E1870}" sibTransId="{1251700F-D202-4C71-B668-943F6B1C6506}"/>
    <dgm:cxn modelId="{A1D985C4-F44C-4061-978D-9B076168745E}" type="presOf" srcId="{CF23B5A9-AF0A-458C-89C5-6C16D01DA2E7}" destId="{547AF3FD-4542-4DAA-9EE3-31BB09FD5ED0}" srcOrd="0" destOrd="0" presId="urn:microsoft.com/office/officeart/2005/8/layout/default"/>
    <dgm:cxn modelId="{C460D5D9-8067-4AB9-B273-0D8739931E68}" srcId="{38AFE392-4658-4508-98BA-99CF03E7576D}" destId="{1DBEE3FE-97D3-4FB0-A21F-F2B6A2B2539F}" srcOrd="2" destOrd="0" parTransId="{5EE0351E-B626-4E5C-B647-F128002F6CC9}" sibTransId="{74324818-6A64-47F9-BA79-6A118978992E}"/>
    <dgm:cxn modelId="{607F2795-8B6C-4DD9-9D95-7C7F54A0BCBD}" type="presOf" srcId="{1DBEE3FE-97D3-4FB0-A21F-F2B6A2B2539F}" destId="{03C2F320-5661-4DD5-B037-DBD2E0BD997C}" srcOrd="0" destOrd="0" presId="urn:microsoft.com/office/officeart/2005/8/layout/default"/>
    <dgm:cxn modelId="{2B26D20D-04DF-4671-8008-91AC991C7985}" type="presParOf" srcId="{E6BED1BC-C507-475E-92FF-74AFA50B2C36}" destId="{39586FC7-0D5D-477F-BCAC-2F66200E365C}" srcOrd="0" destOrd="0" presId="urn:microsoft.com/office/officeart/2005/8/layout/default"/>
    <dgm:cxn modelId="{B20DC761-657F-49DC-B8EF-FE57EBC3EDAB}" type="presParOf" srcId="{E6BED1BC-C507-475E-92FF-74AFA50B2C36}" destId="{0360410C-D151-40FA-9ADD-3AE56372B527}" srcOrd="1" destOrd="0" presId="urn:microsoft.com/office/officeart/2005/8/layout/default"/>
    <dgm:cxn modelId="{4C906509-A821-44AF-A2D2-8BF48142CC0D}" type="presParOf" srcId="{E6BED1BC-C507-475E-92FF-74AFA50B2C36}" destId="{A511AA6A-FB3D-426E-8EA3-0BDA9BF03367}" srcOrd="2" destOrd="0" presId="urn:microsoft.com/office/officeart/2005/8/layout/default"/>
    <dgm:cxn modelId="{94517D54-67BC-4A92-BB2E-3C669020B0EC}" type="presParOf" srcId="{E6BED1BC-C507-475E-92FF-74AFA50B2C36}" destId="{0BD5655C-9F42-46B8-A24B-30F8F67D3337}" srcOrd="3" destOrd="0" presId="urn:microsoft.com/office/officeart/2005/8/layout/default"/>
    <dgm:cxn modelId="{4C7A5039-492C-49E8-9640-5F69871A3492}" type="presParOf" srcId="{E6BED1BC-C507-475E-92FF-74AFA50B2C36}" destId="{03C2F320-5661-4DD5-B037-DBD2E0BD997C}" srcOrd="4" destOrd="0" presId="urn:microsoft.com/office/officeart/2005/8/layout/default"/>
    <dgm:cxn modelId="{CAB1D7BB-A2FE-43C1-B4C3-648C4EC057A2}" type="presParOf" srcId="{E6BED1BC-C507-475E-92FF-74AFA50B2C36}" destId="{03B17932-5898-49AE-8028-7F4F712AAE28}" srcOrd="5" destOrd="0" presId="urn:microsoft.com/office/officeart/2005/8/layout/default"/>
    <dgm:cxn modelId="{6687E0FC-0499-4DCF-98F3-F344F0A52FAA}" type="presParOf" srcId="{E6BED1BC-C507-475E-92FF-74AFA50B2C36}" destId="{5A2A35D5-9193-492B-8F64-EBDB3A79FCAA}" srcOrd="6" destOrd="0" presId="urn:microsoft.com/office/officeart/2005/8/layout/default"/>
    <dgm:cxn modelId="{EC247A01-AB6E-467F-8E47-A07DDEBCE23F}" type="presParOf" srcId="{E6BED1BC-C507-475E-92FF-74AFA50B2C36}" destId="{D310688B-5DB4-400F-8F0A-5102759EEDC2}" srcOrd="7" destOrd="0" presId="urn:microsoft.com/office/officeart/2005/8/layout/default"/>
    <dgm:cxn modelId="{B464E1AF-3763-4883-836E-702B16AFB375}" type="presParOf" srcId="{E6BED1BC-C507-475E-92FF-74AFA50B2C36}" destId="{547AF3FD-4542-4DAA-9EE3-31BB09FD5ED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B651D5-DB5C-4B3A-A939-7CF7D525E1A3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501C12-C351-487D-8696-1DF774D70886}">
      <dgm:prSet phldrT="[Text]" custT="1"/>
      <dgm:spPr/>
      <dgm:t>
        <a:bodyPr/>
        <a:lstStyle/>
        <a:p>
          <a:endParaRPr lang="en-GB" sz="1700" dirty="0" smtClean="0"/>
        </a:p>
        <a:p>
          <a:r>
            <a:rPr lang="en-GB" sz="1800" dirty="0" smtClean="0"/>
            <a:t>1. no set procedure for appointment of members on the AC.</a:t>
          </a:r>
        </a:p>
        <a:p>
          <a:r>
            <a:rPr lang="en-GB" sz="1800" dirty="0" smtClean="0"/>
            <a:t>2. unclear/no formal terms of reference.</a:t>
          </a:r>
        </a:p>
        <a:p>
          <a:r>
            <a:rPr lang="en-GB" sz="1800" dirty="0" smtClean="0"/>
            <a:t>3. decision to adopt the mean of the valuations of the San </a:t>
          </a:r>
          <a:r>
            <a:rPr lang="en-GB" sz="1800" dirty="0" err="1" smtClean="0"/>
            <a:t>Ġwann</a:t>
          </a:r>
          <a:r>
            <a:rPr lang="en-GB" sz="1800" dirty="0" smtClean="0"/>
            <a:t> site despite the Chair deeming the Government valuation more realistic. </a:t>
          </a:r>
        </a:p>
        <a:p>
          <a:r>
            <a:rPr lang="en-GB" sz="1800" dirty="0" smtClean="0"/>
            <a:t>4. gaps in documentation.</a:t>
          </a:r>
        </a:p>
        <a:p>
          <a:r>
            <a:rPr lang="en-GB" sz="1400" dirty="0" smtClean="0"/>
            <a:t> </a:t>
          </a:r>
        </a:p>
        <a:p>
          <a:endParaRPr lang="en-US" sz="1400" dirty="0"/>
        </a:p>
      </dgm:t>
    </dgm:pt>
    <dgm:pt modelId="{F1036CDD-E18A-4A72-8DEB-A2E063AA911E}" type="parTrans" cxnId="{108DF91A-2C6B-4897-B677-6F8F8D4D540A}">
      <dgm:prSet/>
      <dgm:spPr/>
      <dgm:t>
        <a:bodyPr/>
        <a:lstStyle/>
        <a:p>
          <a:endParaRPr lang="en-US"/>
        </a:p>
      </dgm:t>
    </dgm:pt>
    <dgm:pt modelId="{98C72581-EFC5-42F3-ABEF-23DA732227F4}" type="sibTrans" cxnId="{108DF91A-2C6B-4897-B677-6F8F8D4D540A}">
      <dgm:prSet/>
      <dgm:spPr/>
      <dgm:t>
        <a:bodyPr/>
        <a:lstStyle/>
        <a:p>
          <a:endParaRPr lang="en-US"/>
        </a:p>
      </dgm:t>
    </dgm:pt>
    <dgm:pt modelId="{4927D5D7-3901-4BA1-851E-DA7A33572A8E}">
      <dgm:prSet phldrT="[Text]" custT="1"/>
      <dgm:spPr/>
      <dgm:t>
        <a:bodyPr/>
        <a:lstStyle/>
        <a:p>
          <a:r>
            <a:rPr lang="en-GB" sz="1800" dirty="0" smtClean="0"/>
            <a:t>1. pragmatic course of action to address the disagreement, particularly in view of the indicated budgetary constraints. </a:t>
          </a:r>
        </a:p>
        <a:p>
          <a:r>
            <a:rPr lang="en-GB" sz="1800" dirty="0" smtClean="0"/>
            <a:t>2. GPD maintained control over the arbitration process. </a:t>
          </a:r>
        </a:p>
        <a:p>
          <a:r>
            <a:rPr lang="en-GB" sz="1800" dirty="0" smtClean="0"/>
            <a:t>3. ensured resolution within the intended timeframe. </a:t>
          </a:r>
          <a:endParaRPr lang="en-US" sz="1800" dirty="0"/>
        </a:p>
      </dgm:t>
    </dgm:pt>
    <dgm:pt modelId="{676A2E5D-49F9-408B-ABB9-D2766EF8BD4B}" type="parTrans" cxnId="{38793842-F918-42C3-B77A-573B7660681F}">
      <dgm:prSet/>
      <dgm:spPr/>
      <dgm:t>
        <a:bodyPr/>
        <a:lstStyle/>
        <a:p>
          <a:endParaRPr lang="en-US"/>
        </a:p>
      </dgm:t>
    </dgm:pt>
    <dgm:pt modelId="{710763E1-DE7E-4D92-AE81-688787BDAEBB}" type="sibTrans" cxnId="{38793842-F918-42C3-B77A-573B7660681F}">
      <dgm:prSet/>
      <dgm:spPr/>
      <dgm:t>
        <a:bodyPr/>
        <a:lstStyle/>
        <a:p>
          <a:endParaRPr lang="en-US"/>
        </a:p>
      </dgm:t>
    </dgm:pt>
    <dgm:pt modelId="{BD399724-B604-48FC-8AF0-E18502898104}" type="pres">
      <dgm:prSet presAssocID="{47B651D5-DB5C-4B3A-A939-7CF7D525E1A3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3EE9BA-62F1-4739-A2DE-DBA90D2609C0}" type="pres">
      <dgm:prSet presAssocID="{47B651D5-DB5C-4B3A-A939-7CF7D525E1A3}" presName="divider" presStyleLbl="fgShp" presStyleIdx="0" presStyleCnt="1"/>
      <dgm:spPr/>
    </dgm:pt>
    <dgm:pt modelId="{3E6DA297-CD44-4168-8021-A91119732D4A}" type="pres">
      <dgm:prSet presAssocID="{2E501C12-C351-487D-8696-1DF774D70886}" presName="downArrow" presStyleLbl="node1" presStyleIdx="0" presStyleCnt="2" custScaleX="87913"/>
      <dgm:spPr/>
    </dgm:pt>
    <dgm:pt modelId="{6318BCDB-7318-48C1-9C50-4E018B14C9B4}" type="pres">
      <dgm:prSet presAssocID="{2E501C12-C351-487D-8696-1DF774D70886}" presName="downArrowText" presStyleLbl="revTx" presStyleIdx="0" presStyleCnt="2" custAng="0" custScaleX="185923" custScaleY="125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7A8C6-A3D9-478A-A70B-2826B907C630}" type="pres">
      <dgm:prSet presAssocID="{4927D5D7-3901-4BA1-851E-DA7A33572A8E}" presName="upArrow" presStyleLbl="node1" presStyleIdx="1" presStyleCnt="2"/>
      <dgm:spPr/>
    </dgm:pt>
    <dgm:pt modelId="{7149F11F-8584-46A3-99BB-6E478841371F}" type="pres">
      <dgm:prSet presAssocID="{4927D5D7-3901-4BA1-851E-DA7A33572A8E}" presName="upArrowText" presStyleLbl="revTx" presStyleIdx="1" presStyleCnt="2" custScaleX="1881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4805D3-19A8-4144-86B8-EC2640C8DBAA}" type="presOf" srcId="{4927D5D7-3901-4BA1-851E-DA7A33572A8E}" destId="{7149F11F-8584-46A3-99BB-6E478841371F}" srcOrd="0" destOrd="0" presId="urn:microsoft.com/office/officeart/2005/8/layout/arrow3"/>
    <dgm:cxn modelId="{38793842-F918-42C3-B77A-573B7660681F}" srcId="{47B651D5-DB5C-4B3A-A939-7CF7D525E1A3}" destId="{4927D5D7-3901-4BA1-851E-DA7A33572A8E}" srcOrd="1" destOrd="0" parTransId="{676A2E5D-49F9-408B-ABB9-D2766EF8BD4B}" sibTransId="{710763E1-DE7E-4D92-AE81-688787BDAEBB}"/>
    <dgm:cxn modelId="{108DF91A-2C6B-4897-B677-6F8F8D4D540A}" srcId="{47B651D5-DB5C-4B3A-A939-7CF7D525E1A3}" destId="{2E501C12-C351-487D-8696-1DF774D70886}" srcOrd="0" destOrd="0" parTransId="{F1036CDD-E18A-4A72-8DEB-A2E063AA911E}" sibTransId="{98C72581-EFC5-42F3-ABEF-23DA732227F4}"/>
    <dgm:cxn modelId="{10F5B7EC-0F76-4543-B5B7-CB5063E09E70}" type="presOf" srcId="{47B651D5-DB5C-4B3A-A939-7CF7D525E1A3}" destId="{BD399724-B604-48FC-8AF0-E18502898104}" srcOrd="0" destOrd="0" presId="urn:microsoft.com/office/officeart/2005/8/layout/arrow3"/>
    <dgm:cxn modelId="{44716AB8-0235-43B7-A846-753E65BD4E5C}" type="presOf" srcId="{2E501C12-C351-487D-8696-1DF774D70886}" destId="{6318BCDB-7318-48C1-9C50-4E018B14C9B4}" srcOrd="0" destOrd="0" presId="urn:microsoft.com/office/officeart/2005/8/layout/arrow3"/>
    <dgm:cxn modelId="{72DB2ABB-766E-44BC-8BC5-E0277CBB5D42}" type="presParOf" srcId="{BD399724-B604-48FC-8AF0-E18502898104}" destId="{D13EE9BA-62F1-4739-A2DE-DBA90D2609C0}" srcOrd="0" destOrd="0" presId="urn:microsoft.com/office/officeart/2005/8/layout/arrow3"/>
    <dgm:cxn modelId="{716C64B4-4A80-4863-A65F-123239153270}" type="presParOf" srcId="{BD399724-B604-48FC-8AF0-E18502898104}" destId="{3E6DA297-CD44-4168-8021-A91119732D4A}" srcOrd="1" destOrd="0" presId="urn:microsoft.com/office/officeart/2005/8/layout/arrow3"/>
    <dgm:cxn modelId="{B1178F24-AAE6-4FEB-A877-A743EDC95688}" type="presParOf" srcId="{BD399724-B604-48FC-8AF0-E18502898104}" destId="{6318BCDB-7318-48C1-9C50-4E018B14C9B4}" srcOrd="2" destOrd="0" presId="urn:microsoft.com/office/officeart/2005/8/layout/arrow3"/>
    <dgm:cxn modelId="{A5C36EF8-701A-4AB9-903E-076A6EB132B5}" type="presParOf" srcId="{BD399724-B604-48FC-8AF0-E18502898104}" destId="{5E27A8C6-A3D9-478A-A70B-2826B907C630}" srcOrd="3" destOrd="0" presId="urn:microsoft.com/office/officeart/2005/8/layout/arrow3"/>
    <dgm:cxn modelId="{AC12DC71-4201-4A91-976B-51BF90586A6F}" type="presParOf" srcId="{BD399724-B604-48FC-8AF0-E18502898104}" destId="{7149F11F-8584-46A3-99BB-6E478841371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9CBE12-0C17-4BB9-99A8-1571205BA087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32270B-5688-47CA-A0D6-96C8AFD3BA95}">
      <dgm:prSet phldrT="[Text]"/>
      <dgm:spPr/>
      <dgm:t>
        <a:bodyPr/>
        <a:lstStyle/>
        <a:p>
          <a:r>
            <a:rPr lang="en-GB" dirty="0" smtClean="0"/>
            <a:t>This Office acknowledges the validity of arguments supporting prudence under the circumstances of the case. </a:t>
          </a:r>
          <a:endParaRPr lang="en-US" dirty="0"/>
        </a:p>
      </dgm:t>
    </dgm:pt>
    <dgm:pt modelId="{34AAE2AC-F0A2-49B3-8E73-4C048E580621}" type="parTrans" cxnId="{EA62F92F-C9B1-45EE-8BC2-BD8C52F8A697}">
      <dgm:prSet/>
      <dgm:spPr/>
      <dgm:t>
        <a:bodyPr/>
        <a:lstStyle/>
        <a:p>
          <a:endParaRPr lang="en-US"/>
        </a:p>
      </dgm:t>
    </dgm:pt>
    <dgm:pt modelId="{688801C4-E9B1-476B-B1C1-CBA88AE265C9}" type="sibTrans" cxnId="{EA62F92F-C9B1-45EE-8BC2-BD8C52F8A697}">
      <dgm:prSet/>
      <dgm:spPr/>
      <dgm:t>
        <a:bodyPr/>
        <a:lstStyle/>
        <a:p>
          <a:endParaRPr lang="en-US"/>
        </a:p>
      </dgm:t>
    </dgm:pt>
    <dgm:pt modelId="{F6668094-237A-4D2A-916E-408CBC474A87}">
      <dgm:prSet phldrT="[Text]"/>
      <dgm:spPr/>
      <dgm:t>
        <a:bodyPr/>
        <a:lstStyle/>
        <a:p>
          <a:r>
            <a:rPr lang="en-GB" dirty="0" smtClean="0"/>
            <a:t>However, the NAO similarly deems valid the drive to conclude a process that had long been outstanding. </a:t>
          </a:r>
        </a:p>
        <a:p>
          <a:endParaRPr lang="en-GB" dirty="0" smtClean="0"/>
        </a:p>
        <a:p>
          <a:r>
            <a:rPr lang="en-GB" dirty="0" smtClean="0"/>
            <a:t>No legal stipulation of what functions of government come to a halt, and when, once an election is announced.</a:t>
          </a:r>
          <a:endParaRPr lang="en-US" dirty="0"/>
        </a:p>
      </dgm:t>
    </dgm:pt>
    <dgm:pt modelId="{7CE3F1DC-E0DA-4C49-BD0B-EDDA2A67E146}" type="parTrans" cxnId="{2BF054FF-AE7B-44FA-B5C3-1CDB63BE1BF6}">
      <dgm:prSet/>
      <dgm:spPr/>
      <dgm:t>
        <a:bodyPr/>
        <a:lstStyle/>
        <a:p>
          <a:endParaRPr lang="en-US"/>
        </a:p>
      </dgm:t>
    </dgm:pt>
    <dgm:pt modelId="{52831A34-8B63-4AF9-AEEA-498190D8DF87}" type="sibTrans" cxnId="{2BF054FF-AE7B-44FA-B5C3-1CDB63BE1BF6}">
      <dgm:prSet/>
      <dgm:spPr/>
      <dgm:t>
        <a:bodyPr/>
        <a:lstStyle/>
        <a:p>
          <a:endParaRPr lang="en-US"/>
        </a:p>
      </dgm:t>
    </dgm:pt>
    <dgm:pt modelId="{6CBF504F-A47F-40CB-9098-EE738E904EDC}" type="pres">
      <dgm:prSet presAssocID="{219CBE12-0C17-4BB9-99A8-1571205BA08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ECBABF-7298-4D99-A320-D6C78754CC1E}" type="pres">
      <dgm:prSet presAssocID="{0532270B-5688-47CA-A0D6-96C8AFD3BA95}" presName="arrow" presStyleLbl="node1" presStyleIdx="0" presStyleCnt="2" custScaleX="1483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15DC4D-0F10-411F-A50E-49485D147504}" type="pres">
      <dgm:prSet presAssocID="{F6668094-237A-4D2A-916E-408CBC474A87}" presName="arrow" presStyleLbl="node1" presStyleIdx="1" presStyleCnt="2" custScaleX="1483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32A38A-3BC7-4CCE-A113-811C18C029A0}" type="presOf" srcId="{F6668094-237A-4D2A-916E-408CBC474A87}" destId="{F415DC4D-0F10-411F-A50E-49485D147504}" srcOrd="0" destOrd="0" presId="urn:microsoft.com/office/officeart/2005/8/layout/arrow5"/>
    <dgm:cxn modelId="{2BF054FF-AE7B-44FA-B5C3-1CDB63BE1BF6}" srcId="{219CBE12-0C17-4BB9-99A8-1571205BA087}" destId="{F6668094-237A-4D2A-916E-408CBC474A87}" srcOrd="1" destOrd="0" parTransId="{7CE3F1DC-E0DA-4C49-BD0B-EDDA2A67E146}" sibTransId="{52831A34-8B63-4AF9-AEEA-498190D8DF87}"/>
    <dgm:cxn modelId="{B4529D1F-4D05-4B2D-BF2E-D2D92E68D7BC}" type="presOf" srcId="{219CBE12-0C17-4BB9-99A8-1571205BA087}" destId="{6CBF504F-A47F-40CB-9098-EE738E904EDC}" srcOrd="0" destOrd="0" presId="urn:microsoft.com/office/officeart/2005/8/layout/arrow5"/>
    <dgm:cxn modelId="{9631D3B1-3ACD-4FF3-94C6-728EA05B6D37}" type="presOf" srcId="{0532270B-5688-47CA-A0D6-96C8AFD3BA95}" destId="{B9ECBABF-7298-4D99-A320-D6C78754CC1E}" srcOrd="0" destOrd="0" presId="urn:microsoft.com/office/officeart/2005/8/layout/arrow5"/>
    <dgm:cxn modelId="{EA62F92F-C9B1-45EE-8BC2-BD8C52F8A697}" srcId="{219CBE12-0C17-4BB9-99A8-1571205BA087}" destId="{0532270B-5688-47CA-A0D6-96C8AFD3BA95}" srcOrd="0" destOrd="0" parTransId="{34AAE2AC-F0A2-49B3-8E73-4C048E580621}" sibTransId="{688801C4-E9B1-476B-B1C1-CBA88AE265C9}"/>
    <dgm:cxn modelId="{E64F2A96-AC1C-4B82-A4A9-931F6C2535EB}" type="presParOf" srcId="{6CBF504F-A47F-40CB-9098-EE738E904EDC}" destId="{B9ECBABF-7298-4D99-A320-D6C78754CC1E}" srcOrd="0" destOrd="0" presId="urn:microsoft.com/office/officeart/2005/8/layout/arrow5"/>
    <dgm:cxn modelId="{CD8F7B00-3AC5-4454-9A50-348A3BCE4170}" type="presParOf" srcId="{6CBF504F-A47F-40CB-9098-EE738E904EDC}" destId="{F415DC4D-0F10-411F-A50E-49485D14750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DFFA07-50C2-4009-977D-B97BE9DBD9B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CFAAEA03-55B6-47AC-AA15-23C6CFDE29FB}">
      <dgm:prSet/>
      <dgm:spPr/>
      <dgm:t>
        <a:bodyPr/>
        <a:lstStyle/>
        <a:p>
          <a:r>
            <a:rPr lang="en-GB" dirty="0" smtClean="0"/>
            <a:t>Fekruna Bay property was valued at €4,972,007. Lands in San </a:t>
          </a:r>
          <a:r>
            <a:rPr lang="en-GB" dirty="0" err="1" smtClean="0"/>
            <a:t>Ġwann</a:t>
          </a:r>
          <a:r>
            <a:rPr lang="en-GB" dirty="0" smtClean="0"/>
            <a:t> and </a:t>
          </a:r>
          <a:r>
            <a:rPr lang="en-GB" dirty="0" err="1" smtClean="0"/>
            <a:t>Swieqi</a:t>
          </a:r>
          <a:r>
            <a:rPr lang="en-GB" dirty="0" smtClean="0"/>
            <a:t> were valued at €4,271,583.</a:t>
          </a:r>
        </a:p>
      </dgm:t>
    </dgm:pt>
    <dgm:pt modelId="{1169B4D1-650A-4040-8521-22BE3B3126BC}" type="parTrans" cxnId="{7564913C-88EF-4026-B9F2-37CB06AD8C7A}">
      <dgm:prSet/>
      <dgm:spPr/>
      <dgm:t>
        <a:bodyPr/>
        <a:lstStyle/>
        <a:p>
          <a:endParaRPr lang="en-US"/>
        </a:p>
      </dgm:t>
    </dgm:pt>
    <dgm:pt modelId="{A2A9286C-7D53-4E00-B219-CA0AA671EA44}" type="sibTrans" cxnId="{7564913C-88EF-4026-B9F2-37CB06AD8C7A}">
      <dgm:prSet/>
      <dgm:spPr/>
      <dgm:t>
        <a:bodyPr/>
        <a:lstStyle/>
        <a:p>
          <a:endParaRPr lang="en-US"/>
        </a:p>
      </dgm:t>
    </dgm:pt>
    <dgm:pt modelId="{BC91CD12-AC61-44FA-8BBE-E494B3011ACF}">
      <dgm:prSet/>
      <dgm:spPr/>
      <dgm:t>
        <a:bodyPr/>
        <a:lstStyle/>
        <a:p>
          <a:r>
            <a:rPr lang="en-GB" dirty="0" smtClean="0"/>
            <a:t>The difference (€700,424) was offset against amounts due by the Company for tax and duty (€721,544). </a:t>
          </a:r>
        </a:p>
      </dgm:t>
    </dgm:pt>
    <dgm:pt modelId="{F5B26399-EE73-4A77-8E26-F54B96B14BEB}" type="parTrans" cxnId="{89D6C1E3-5F47-444C-9715-76277DFF02DD}">
      <dgm:prSet/>
      <dgm:spPr/>
      <dgm:t>
        <a:bodyPr/>
        <a:lstStyle/>
        <a:p>
          <a:endParaRPr lang="en-US"/>
        </a:p>
      </dgm:t>
    </dgm:pt>
    <dgm:pt modelId="{7E5D496C-8629-4925-B9FF-7DBCBA132B4A}" type="sibTrans" cxnId="{89D6C1E3-5F47-444C-9715-76277DFF02DD}">
      <dgm:prSet/>
      <dgm:spPr/>
      <dgm:t>
        <a:bodyPr/>
        <a:lstStyle/>
        <a:p>
          <a:endParaRPr lang="en-US"/>
        </a:p>
      </dgm:t>
    </dgm:pt>
    <dgm:pt modelId="{9F228D2D-218B-4E18-AC95-EF205C5D1171}">
      <dgm:prSet/>
      <dgm:spPr/>
      <dgm:t>
        <a:bodyPr/>
        <a:lstStyle/>
        <a:p>
          <a:r>
            <a:rPr lang="en-GB" dirty="0" smtClean="0"/>
            <a:t>Government should recoup the overpayment (€21,119). </a:t>
          </a:r>
        </a:p>
      </dgm:t>
    </dgm:pt>
    <dgm:pt modelId="{485E4679-F48C-493D-8ACE-7961B4FA15B3}" type="parTrans" cxnId="{BD76D70D-2776-4CB8-8559-0263D799B456}">
      <dgm:prSet/>
      <dgm:spPr/>
      <dgm:t>
        <a:bodyPr/>
        <a:lstStyle/>
        <a:p>
          <a:endParaRPr lang="en-US"/>
        </a:p>
      </dgm:t>
    </dgm:pt>
    <dgm:pt modelId="{070C81E9-229F-4552-866F-031DBDD14361}" type="sibTrans" cxnId="{BD76D70D-2776-4CB8-8559-0263D799B456}">
      <dgm:prSet/>
      <dgm:spPr/>
      <dgm:t>
        <a:bodyPr/>
        <a:lstStyle/>
        <a:p>
          <a:endParaRPr lang="en-US"/>
        </a:p>
      </dgm:t>
    </dgm:pt>
    <dgm:pt modelId="{2E502717-F020-4325-A64C-0D52BEBEDCA9}" type="pres">
      <dgm:prSet presAssocID="{9CDFFA07-50C2-4009-977D-B97BE9DBD9BE}" presName="compositeShape" presStyleCnt="0">
        <dgm:presLayoutVars>
          <dgm:dir/>
          <dgm:resizeHandles/>
        </dgm:presLayoutVars>
      </dgm:prSet>
      <dgm:spPr/>
    </dgm:pt>
    <dgm:pt modelId="{5F163315-970A-4F55-AA0B-7DDC5D82D433}" type="pres">
      <dgm:prSet presAssocID="{9CDFFA07-50C2-4009-977D-B97BE9DBD9BE}" presName="pyramid" presStyleLbl="node1" presStyleIdx="0" presStyleCnt="1"/>
      <dgm:spPr/>
    </dgm:pt>
    <dgm:pt modelId="{B48B1E15-D028-4373-9653-ECD73C7AAD2C}" type="pres">
      <dgm:prSet presAssocID="{9CDFFA07-50C2-4009-977D-B97BE9DBD9BE}" presName="theList" presStyleCnt="0"/>
      <dgm:spPr/>
    </dgm:pt>
    <dgm:pt modelId="{7CAA3586-1640-47A9-86E4-D77DEC56C9BE}" type="pres">
      <dgm:prSet presAssocID="{CFAAEA03-55B6-47AC-AA15-23C6CFDE29FB}" presName="aNode" presStyleLbl="fgAcc1" presStyleIdx="0" presStyleCnt="3" custScaleY="118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900B9-26A2-459F-8C39-A673068BD029}" type="pres">
      <dgm:prSet presAssocID="{CFAAEA03-55B6-47AC-AA15-23C6CFDE29FB}" presName="aSpace" presStyleCnt="0"/>
      <dgm:spPr/>
    </dgm:pt>
    <dgm:pt modelId="{10FE1E23-45CD-40E0-8586-B85397550BBB}" type="pres">
      <dgm:prSet presAssocID="{BC91CD12-AC61-44FA-8BBE-E494B3011ACF}" presName="aNode" presStyleLbl="fgAcc1" presStyleIdx="1" presStyleCnt="3" custScaleY="117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2611EA-B236-4989-AFFA-1AE53A92E323}" type="pres">
      <dgm:prSet presAssocID="{BC91CD12-AC61-44FA-8BBE-E494B3011ACF}" presName="aSpace" presStyleCnt="0"/>
      <dgm:spPr/>
    </dgm:pt>
    <dgm:pt modelId="{8425F721-B4E3-44B8-9D64-CDB250DFF8DC}" type="pres">
      <dgm:prSet presAssocID="{9F228D2D-218B-4E18-AC95-EF205C5D1171}" presName="aNode" presStyleLbl="fgAcc1" presStyleIdx="2" presStyleCnt="3" custScaleY="1177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827212-207F-4E00-B117-0E9C58F7ED0E}" type="pres">
      <dgm:prSet presAssocID="{9F228D2D-218B-4E18-AC95-EF205C5D1171}" presName="aSpace" presStyleCnt="0"/>
      <dgm:spPr/>
    </dgm:pt>
  </dgm:ptLst>
  <dgm:cxnLst>
    <dgm:cxn modelId="{7564913C-88EF-4026-B9F2-37CB06AD8C7A}" srcId="{9CDFFA07-50C2-4009-977D-B97BE9DBD9BE}" destId="{CFAAEA03-55B6-47AC-AA15-23C6CFDE29FB}" srcOrd="0" destOrd="0" parTransId="{1169B4D1-650A-4040-8521-22BE3B3126BC}" sibTransId="{A2A9286C-7D53-4E00-B219-CA0AA671EA44}"/>
    <dgm:cxn modelId="{DD64FDF2-0918-41D9-9A7E-0B3F381E64C8}" type="presOf" srcId="{9CDFFA07-50C2-4009-977D-B97BE9DBD9BE}" destId="{2E502717-F020-4325-A64C-0D52BEBEDCA9}" srcOrd="0" destOrd="0" presId="urn:microsoft.com/office/officeart/2005/8/layout/pyramid2"/>
    <dgm:cxn modelId="{89D6C1E3-5F47-444C-9715-76277DFF02DD}" srcId="{9CDFFA07-50C2-4009-977D-B97BE9DBD9BE}" destId="{BC91CD12-AC61-44FA-8BBE-E494B3011ACF}" srcOrd="1" destOrd="0" parTransId="{F5B26399-EE73-4A77-8E26-F54B96B14BEB}" sibTransId="{7E5D496C-8629-4925-B9FF-7DBCBA132B4A}"/>
    <dgm:cxn modelId="{C7E28700-0F03-450A-8AA9-6DCACECEE832}" type="presOf" srcId="{9F228D2D-218B-4E18-AC95-EF205C5D1171}" destId="{8425F721-B4E3-44B8-9D64-CDB250DFF8DC}" srcOrd="0" destOrd="0" presId="urn:microsoft.com/office/officeart/2005/8/layout/pyramid2"/>
    <dgm:cxn modelId="{BD76D70D-2776-4CB8-8559-0263D799B456}" srcId="{9CDFFA07-50C2-4009-977D-B97BE9DBD9BE}" destId="{9F228D2D-218B-4E18-AC95-EF205C5D1171}" srcOrd="2" destOrd="0" parTransId="{485E4679-F48C-493D-8ACE-7961B4FA15B3}" sibTransId="{070C81E9-229F-4552-866F-031DBDD14361}"/>
    <dgm:cxn modelId="{F626BC22-3EC3-406E-91F5-7F4B288B979C}" type="presOf" srcId="{CFAAEA03-55B6-47AC-AA15-23C6CFDE29FB}" destId="{7CAA3586-1640-47A9-86E4-D77DEC56C9BE}" srcOrd="0" destOrd="0" presId="urn:microsoft.com/office/officeart/2005/8/layout/pyramid2"/>
    <dgm:cxn modelId="{08545525-8666-4724-9338-DC0B74E354CA}" type="presOf" srcId="{BC91CD12-AC61-44FA-8BBE-E494B3011ACF}" destId="{10FE1E23-45CD-40E0-8586-B85397550BBB}" srcOrd="0" destOrd="0" presId="urn:microsoft.com/office/officeart/2005/8/layout/pyramid2"/>
    <dgm:cxn modelId="{2B18FD6D-1D9A-4D6C-8F1A-D3B81F9CE2C8}" type="presParOf" srcId="{2E502717-F020-4325-A64C-0D52BEBEDCA9}" destId="{5F163315-970A-4F55-AA0B-7DDC5D82D433}" srcOrd="0" destOrd="0" presId="urn:microsoft.com/office/officeart/2005/8/layout/pyramid2"/>
    <dgm:cxn modelId="{310F120B-F21B-4523-A839-0592F51479C3}" type="presParOf" srcId="{2E502717-F020-4325-A64C-0D52BEBEDCA9}" destId="{B48B1E15-D028-4373-9653-ECD73C7AAD2C}" srcOrd="1" destOrd="0" presId="urn:microsoft.com/office/officeart/2005/8/layout/pyramid2"/>
    <dgm:cxn modelId="{F344D1E8-814B-4074-BE31-6566D863F994}" type="presParOf" srcId="{B48B1E15-D028-4373-9653-ECD73C7AAD2C}" destId="{7CAA3586-1640-47A9-86E4-D77DEC56C9BE}" srcOrd="0" destOrd="0" presId="urn:microsoft.com/office/officeart/2005/8/layout/pyramid2"/>
    <dgm:cxn modelId="{2DA207B2-0D9F-418F-8F4B-F9D1A408D372}" type="presParOf" srcId="{B48B1E15-D028-4373-9653-ECD73C7AAD2C}" destId="{8E7900B9-26A2-459F-8C39-A673068BD029}" srcOrd="1" destOrd="0" presId="urn:microsoft.com/office/officeart/2005/8/layout/pyramid2"/>
    <dgm:cxn modelId="{0E9DDCEB-D8EB-41BA-BEFE-653381E7AE98}" type="presParOf" srcId="{B48B1E15-D028-4373-9653-ECD73C7AAD2C}" destId="{10FE1E23-45CD-40E0-8586-B85397550BBB}" srcOrd="2" destOrd="0" presId="urn:microsoft.com/office/officeart/2005/8/layout/pyramid2"/>
    <dgm:cxn modelId="{506734D9-B7F7-46E1-9B70-6B10E84E5AD1}" type="presParOf" srcId="{B48B1E15-D028-4373-9653-ECD73C7AAD2C}" destId="{022611EA-B236-4989-AFFA-1AE53A92E323}" srcOrd="3" destOrd="0" presId="urn:microsoft.com/office/officeart/2005/8/layout/pyramid2"/>
    <dgm:cxn modelId="{DF70EA44-B147-4DA8-9930-F067FAAE674B}" type="presParOf" srcId="{B48B1E15-D028-4373-9653-ECD73C7AAD2C}" destId="{8425F721-B4E3-44B8-9D64-CDB250DFF8DC}" srcOrd="4" destOrd="0" presId="urn:microsoft.com/office/officeart/2005/8/layout/pyramid2"/>
    <dgm:cxn modelId="{EA04D209-6316-41AF-B1E8-BAE66E3A1977}" type="presParOf" srcId="{B48B1E15-D028-4373-9653-ECD73C7AAD2C}" destId="{80827212-207F-4E00-B117-0E9C58F7ED0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C21797-82E4-460C-A583-1F8114CA3981}">
      <dsp:nvSpPr>
        <dsp:cNvPr id="0" name=""/>
        <dsp:cNvSpPr/>
      </dsp:nvSpPr>
      <dsp:spPr>
        <a:xfrm>
          <a:off x="2615069" y="1740"/>
          <a:ext cx="1966010" cy="959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Good Governance</a:t>
          </a:r>
          <a:endParaRPr lang="en-US" sz="2000" b="1" kern="1200" dirty="0"/>
        </a:p>
      </dsp:txBody>
      <dsp:txXfrm>
        <a:off x="2615069" y="1740"/>
        <a:ext cx="1966010" cy="959353"/>
      </dsp:txXfrm>
    </dsp:sp>
    <dsp:sp modelId="{2B7C2AC5-71A7-4899-A3DA-C00EE1A2DA07}">
      <dsp:nvSpPr>
        <dsp:cNvPr id="0" name=""/>
        <dsp:cNvSpPr/>
      </dsp:nvSpPr>
      <dsp:spPr>
        <a:xfrm>
          <a:off x="1680308" y="481417"/>
          <a:ext cx="3835530" cy="3835530"/>
        </a:xfrm>
        <a:custGeom>
          <a:avLst/>
          <a:gdLst/>
          <a:ahLst/>
          <a:cxnLst/>
          <a:rect l="0" t="0" r="0" b="0"/>
          <a:pathLst>
            <a:path>
              <a:moveTo>
                <a:pt x="2907936" y="275393"/>
              </a:moveTo>
              <a:arcTo wR="1917765" hR="1917765" stAng="18065124" swAng="1480117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06EB8-A4D3-4F48-9546-8CC37F1ED458}">
      <dsp:nvSpPr>
        <dsp:cNvPr id="0" name=""/>
        <dsp:cNvSpPr/>
      </dsp:nvSpPr>
      <dsp:spPr>
        <a:xfrm>
          <a:off x="4481397" y="1326883"/>
          <a:ext cx="1881159" cy="959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Transparency</a:t>
          </a:r>
          <a:endParaRPr lang="en-US" sz="2000" b="1" kern="1200" dirty="0"/>
        </a:p>
      </dsp:txBody>
      <dsp:txXfrm>
        <a:off x="4481397" y="1326883"/>
        <a:ext cx="1881159" cy="959353"/>
      </dsp:txXfrm>
    </dsp:sp>
    <dsp:sp modelId="{47242DED-1237-4F7B-9D3C-D002939A57B2}">
      <dsp:nvSpPr>
        <dsp:cNvPr id="0" name=""/>
        <dsp:cNvSpPr/>
      </dsp:nvSpPr>
      <dsp:spPr>
        <a:xfrm>
          <a:off x="1680308" y="481417"/>
          <a:ext cx="3835530" cy="3835530"/>
        </a:xfrm>
        <a:custGeom>
          <a:avLst/>
          <a:gdLst/>
          <a:ahLst/>
          <a:cxnLst/>
          <a:rect l="0" t="0" r="0" b="0"/>
          <a:pathLst>
            <a:path>
              <a:moveTo>
                <a:pt x="3832886" y="1817084"/>
              </a:moveTo>
              <a:arcTo wR="1917765" hR="1917765" stAng="21419438" swAng="2197305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68BB8-0242-43D8-9D85-F3F310D074E8}">
      <dsp:nvSpPr>
        <dsp:cNvPr id="0" name=""/>
        <dsp:cNvSpPr/>
      </dsp:nvSpPr>
      <dsp:spPr>
        <a:xfrm>
          <a:off x="3620502" y="3471010"/>
          <a:ext cx="2209612" cy="959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Political Pressure</a:t>
          </a:r>
          <a:endParaRPr lang="en-US" sz="2000" b="1" kern="1200" dirty="0"/>
        </a:p>
      </dsp:txBody>
      <dsp:txXfrm>
        <a:off x="3620502" y="3471010"/>
        <a:ext cx="2209612" cy="959353"/>
      </dsp:txXfrm>
    </dsp:sp>
    <dsp:sp modelId="{B113BF34-20E6-42FC-8931-E4006FAD2649}">
      <dsp:nvSpPr>
        <dsp:cNvPr id="0" name=""/>
        <dsp:cNvSpPr/>
      </dsp:nvSpPr>
      <dsp:spPr>
        <a:xfrm>
          <a:off x="1680308" y="481417"/>
          <a:ext cx="3835530" cy="3835530"/>
        </a:xfrm>
        <a:custGeom>
          <a:avLst/>
          <a:gdLst/>
          <a:ahLst/>
          <a:cxnLst/>
          <a:rect l="0" t="0" r="0" b="0"/>
          <a:pathLst>
            <a:path>
              <a:moveTo>
                <a:pt x="1938974" y="3835413"/>
              </a:moveTo>
              <a:arcTo wR="1917765" hR="1917765" stAng="5361980" swAng="214120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B1459-885C-400F-8F90-B9F824504265}">
      <dsp:nvSpPr>
        <dsp:cNvPr id="0" name=""/>
        <dsp:cNvSpPr/>
      </dsp:nvSpPr>
      <dsp:spPr>
        <a:xfrm>
          <a:off x="1443018" y="3471010"/>
          <a:ext cx="2055643" cy="959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Accountability</a:t>
          </a:r>
          <a:endParaRPr lang="en-US" sz="2000" b="1" kern="1200" dirty="0"/>
        </a:p>
      </dsp:txBody>
      <dsp:txXfrm>
        <a:off x="1443018" y="3471010"/>
        <a:ext cx="2055643" cy="959353"/>
      </dsp:txXfrm>
    </dsp:sp>
    <dsp:sp modelId="{6B12AACE-8951-49A2-ABE4-2EBA5A43A1D8}">
      <dsp:nvSpPr>
        <dsp:cNvPr id="0" name=""/>
        <dsp:cNvSpPr/>
      </dsp:nvSpPr>
      <dsp:spPr>
        <a:xfrm>
          <a:off x="1680308" y="481417"/>
          <a:ext cx="3835530" cy="3835530"/>
        </a:xfrm>
        <a:custGeom>
          <a:avLst/>
          <a:gdLst/>
          <a:ahLst/>
          <a:cxnLst/>
          <a:rect l="0" t="0" r="0" b="0"/>
          <a:pathLst>
            <a:path>
              <a:moveTo>
                <a:pt x="320647" y="2979385"/>
              </a:moveTo>
              <a:arcTo wR="1917765" hR="1917765" stAng="8783257" swAng="2197305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E647C-A79E-48C1-A3BD-97FD14AD1BF9}">
      <dsp:nvSpPr>
        <dsp:cNvPr id="0" name=""/>
        <dsp:cNvSpPr/>
      </dsp:nvSpPr>
      <dsp:spPr>
        <a:xfrm>
          <a:off x="800242" y="1326883"/>
          <a:ext cx="1947856" cy="959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Value for Money</a:t>
          </a:r>
          <a:endParaRPr lang="en-US" sz="2000" b="1" kern="1200" dirty="0"/>
        </a:p>
      </dsp:txBody>
      <dsp:txXfrm>
        <a:off x="800242" y="1326883"/>
        <a:ext cx="1947856" cy="959353"/>
      </dsp:txXfrm>
    </dsp:sp>
    <dsp:sp modelId="{ED0F69F6-7CCA-4516-920F-8CE1144A4AE8}">
      <dsp:nvSpPr>
        <dsp:cNvPr id="0" name=""/>
        <dsp:cNvSpPr/>
      </dsp:nvSpPr>
      <dsp:spPr>
        <a:xfrm>
          <a:off x="1680308" y="481417"/>
          <a:ext cx="3835530" cy="3835530"/>
        </a:xfrm>
        <a:custGeom>
          <a:avLst/>
          <a:gdLst/>
          <a:ahLst/>
          <a:cxnLst/>
          <a:rect l="0" t="0" r="0" b="0"/>
          <a:pathLst>
            <a:path>
              <a:moveTo>
                <a:pt x="332484" y="838548"/>
              </a:moveTo>
              <a:arcTo wR="1917765" hR="1917765" stAng="12854759" swAng="1480117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9C850C-7391-4A7F-B60B-B8768EE7F089}">
      <dsp:nvSpPr>
        <dsp:cNvPr id="0" name=""/>
        <dsp:cNvSpPr/>
      </dsp:nvSpPr>
      <dsp:spPr>
        <a:xfrm>
          <a:off x="1491614" y="0"/>
          <a:ext cx="4495800" cy="44958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DC9E4D-CCA2-4680-8236-C537FDF32C30}">
      <dsp:nvSpPr>
        <dsp:cNvPr id="0" name=""/>
        <dsp:cNvSpPr/>
      </dsp:nvSpPr>
      <dsp:spPr>
        <a:xfrm>
          <a:off x="3739514" y="451994"/>
          <a:ext cx="2922270" cy="106424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Interviews</a:t>
          </a:r>
          <a:endParaRPr lang="en-US" sz="2200" kern="1200" dirty="0"/>
        </a:p>
      </dsp:txBody>
      <dsp:txXfrm>
        <a:off x="3739514" y="451994"/>
        <a:ext cx="2922270" cy="1064240"/>
      </dsp:txXfrm>
    </dsp:sp>
    <dsp:sp modelId="{6A75A00A-D9C2-4614-966D-28A8842F5106}">
      <dsp:nvSpPr>
        <dsp:cNvPr id="0" name=""/>
        <dsp:cNvSpPr/>
      </dsp:nvSpPr>
      <dsp:spPr>
        <a:xfrm>
          <a:off x="3739514" y="1649264"/>
          <a:ext cx="2922270" cy="106424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Clarifications/queries</a:t>
          </a:r>
          <a:endParaRPr lang="en-US" sz="2200" kern="1200" dirty="0"/>
        </a:p>
      </dsp:txBody>
      <dsp:txXfrm>
        <a:off x="3739514" y="1649264"/>
        <a:ext cx="2922270" cy="1064240"/>
      </dsp:txXfrm>
    </dsp:sp>
    <dsp:sp modelId="{7F91A8BB-4894-4DFD-998F-8F51DD617053}">
      <dsp:nvSpPr>
        <dsp:cNvPr id="0" name=""/>
        <dsp:cNvSpPr/>
      </dsp:nvSpPr>
      <dsp:spPr>
        <a:xfrm>
          <a:off x="3739514" y="2846535"/>
          <a:ext cx="2922270" cy="106424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Documentation, incl. IAID report </a:t>
          </a:r>
          <a:endParaRPr lang="en-US" sz="2200" kern="1200" dirty="0"/>
        </a:p>
      </dsp:txBody>
      <dsp:txXfrm>
        <a:off x="3739514" y="2846535"/>
        <a:ext cx="2922270" cy="10642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4AF78DB1-2AA6-4790-B71C-77FAA7E78DBE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4B3DE0EE-0985-429A-B547-477A6DD579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5A60CF8C-5984-4A68-8931-C0AAD2B4D64A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1825808A-9278-45DD-AE3B-B673710BB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25808A-9278-45DD-AE3B-B673710BB9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25808A-9278-45DD-AE3B-B673710BB9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25808A-9278-45DD-AE3B-B673710BB91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2590800"/>
            <a:ext cx="7162800" cy="33528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An Investigation of Property Transfers between 2006 and 2013: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GB" sz="3200" dirty="0" smtClean="0"/>
              <a:t>The Expropriation of the property at Fekruna Bay, </a:t>
            </a:r>
            <a:r>
              <a:rPr lang="en-GB" sz="3200" dirty="0" err="1" smtClean="0"/>
              <a:t>st</a:t>
            </a:r>
            <a:r>
              <a:rPr lang="en-GB" sz="3200" dirty="0" smtClean="0"/>
              <a:t> Paul’s Bay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096000"/>
            <a:ext cx="2667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Special Audits &amp; </a:t>
            </a:r>
            <a:r>
              <a:rPr lang="en-US" sz="2000" dirty="0" smtClean="0">
                <a:latin typeface="Calibri" pitchFamily="34" charset="0"/>
              </a:rPr>
              <a:t>Investigations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6324600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00201"/>
          <a:ext cx="8305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1"/>
                <a:gridCol w="6857999"/>
              </a:tblGrid>
              <a:tr h="414196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Date</a:t>
                      </a:r>
                      <a:r>
                        <a:rPr lang="en-US" sz="2000" baseline="0" dirty="0" smtClean="0"/>
                        <a:t> (</a:t>
                      </a:r>
                      <a:r>
                        <a:rPr lang="en-US" sz="2000" dirty="0" smtClean="0"/>
                        <a:t>2013)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</a:tr>
              <a:tr h="7093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11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January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In correspondence to Minister MTCE, 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indicated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that a formal request was to be made for the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expropriation.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57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16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January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letter dated 11 January 2013 was acknowledged by the Private Secretary to Minister MTCE; however, no formal request by the Minister MTCE was made.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582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27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February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CoL, through the DG GPD, requested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MFCC’s approval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for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acquisition of the property at </a:t>
                      </a:r>
                      <a:r>
                        <a:rPr kumimoji="0" lang="en-GB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Fekruna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Bay for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€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5,000,000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by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absolute purchase.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00200"/>
          <a:ext cx="8305800" cy="3622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1"/>
                <a:gridCol w="6857999"/>
              </a:tblGrid>
              <a:tr h="455131"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Date (2013)</a:t>
                      </a:r>
                      <a:endParaRPr kumimoji="0" lang="en-US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  <a:endParaRPr kumimoji="0" lang="en-US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930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27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February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granted approval.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30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February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MFCC granted approval.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23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February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Fekruna Ltd informed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that the Company was willing to accept the sites at San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Gwann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and Swieqi as valued by the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AC.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85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February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In correspondence addressed to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MFCC,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expressed concern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over the imprudence of concluding the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expropriation given the proximity of the general election.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599310"/>
          <a:ext cx="8305800" cy="4420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6934200"/>
              </a:tblGrid>
              <a:tr h="420901"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Date (2013)</a:t>
                      </a:r>
                      <a:endParaRPr kumimoji="0" lang="en-US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  <a:endParaRPr kumimoji="0" lang="en-US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016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February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MFCC instructed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to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proceed, stating that the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case dated back several years and that the process to identify the lands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to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be exchanged had commenced in 2010.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Furthermore,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delay in sourcing funds was not attributable to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or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MFCC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there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was an evident public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purpose. 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67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4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March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President’s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declaration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was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published in the Government Gazette.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48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5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March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Contract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of exchange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between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Government and Fekruna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Ltd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12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15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March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Demolition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of the property at Fekruna Bay commenced.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Public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/>
          </a:bodyPr>
          <a:lstStyle/>
          <a:p>
            <a:pPr lvl="0" algn="just"/>
            <a:r>
              <a:rPr lang="en-GB" sz="2000" dirty="0" smtClean="0"/>
              <a:t>Public purpose tied to Government’s efforts to acquire land outside development boundaries to:</a:t>
            </a:r>
          </a:p>
          <a:p>
            <a:pPr lvl="1" algn="just"/>
            <a:r>
              <a:rPr lang="en-GB" sz="1700" dirty="0" smtClean="0"/>
              <a:t>return it to its original state, </a:t>
            </a:r>
          </a:p>
          <a:p>
            <a:pPr lvl="1" algn="just"/>
            <a:r>
              <a:rPr lang="en-GB" sz="1700" dirty="0" smtClean="0"/>
              <a:t>ensure better public access, and </a:t>
            </a:r>
          </a:p>
          <a:p>
            <a:pPr lvl="1" algn="just"/>
            <a:r>
              <a:rPr lang="en-GB" sz="1700" dirty="0" smtClean="0"/>
              <a:t>preserve it for future generations. </a:t>
            </a:r>
          </a:p>
          <a:p>
            <a:pPr lvl="0" algn="just"/>
            <a:endParaRPr lang="en-GB" sz="2000" dirty="0" smtClean="0"/>
          </a:p>
          <a:p>
            <a:pPr lvl="0" algn="just"/>
            <a:r>
              <a:rPr lang="en-GB" sz="2000" dirty="0" smtClean="0"/>
              <a:t>Other sites had been identified by OPM and MEPA, but negotiations for their acquisition had stalled. </a:t>
            </a:r>
          </a:p>
          <a:p>
            <a:pPr lvl="0" algn="just"/>
            <a:endParaRPr lang="en-GB" sz="2000" dirty="0" smtClean="0"/>
          </a:p>
          <a:p>
            <a:pPr lvl="0" algn="just"/>
            <a:r>
              <a:rPr lang="en-GB" sz="2000" dirty="0" smtClean="0"/>
              <a:t>Although the property was within development boundaries, the expropriation served the intended public purpose. 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en-GB" sz="2000" dirty="0" smtClean="0"/>
              <a:t>The NAO considers the setting up of the PEC as a positive development, shifting negotiations from individual GPD officials to a committee. </a:t>
            </a:r>
          </a:p>
          <a:p>
            <a:pPr lvl="0" algn="just"/>
            <a:endParaRPr lang="en-GB" sz="2000" dirty="0" smtClean="0"/>
          </a:p>
          <a:p>
            <a:pPr lvl="0" algn="just"/>
            <a:r>
              <a:rPr lang="en-GB" sz="2000" dirty="0" smtClean="0"/>
              <a:t>The PEC retained adequate records of its meetings, allowing the NAO to verify key developments.</a:t>
            </a:r>
          </a:p>
          <a:p>
            <a:pPr lvl="0" algn="just">
              <a:buNone/>
            </a:pPr>
            <a:endParaRPr lang="en-GB" sz="2000" dirty="0" smtClean="0"/>
          </a:p>
          <a:p>
            <a:pPr algn="just"/>
            <a:r>
              <a:rPr lang="en-GB" sz="2000" dirty="0" smtClean="0"/>
              <a:t>The property was within development boundaries and was included within a specific development zone in July 2006:</a:t>
            </a:r>
          </a:p>
          <a:p>
            <a:pPr lvl="1" algn="just"/>
            <a:r>
              <a:rPr lang="en-GB" sz="1700" dirty="0" smtClean="0"/>
              <a:t>residential as well as commercial use, </a:t>
            </a:r>
          </a:p>
          <a:p>
            <a:pPr lvl="1" algn="just"/>
            <a:r>
              <a:rPr lang="en-GB" sz="1700" dirty="0" smtClean="0"/>
              <a:t>increase in property value. </a:t>
            </a:r>
          </a:p>
          <a:p>
            <a:pPr lvl="1" algn="just"/>
            <a:endParaRPr lang="en-GB" sz="1700" dirty="0" smtClean="0"/>
          </a:p>
          <a:p>
            <a:pPr algn="just"/>
            <a:r>
              <a:rPr lang="en-GB" sz="2000" dirty="0" smtClean="0"/>
              <a:t>Developments in 2007 regarding the expropriation were deemed incongruent with the new classification and a shortcoming in good governance. </a:t>
            </a:r>
            <a:endParaRPr lang="en-US" sz="2000" dirty="0" smtClean="0"/>
          </a:p>
          <a:p>
            <a:pPr lvl="0" algn="just"/>
            <a:endParaRPr lang="en-GB" sz="2000" dirty="0" smtClean="0"/>
          </a:p>
          <a:p>
            <a:pPr lvl="0" algn="just"/>
            <a:endParaRPr lang="en-US" sz="2000" dirty="0" smtClean="0"/>
          </a:p>
          <a:p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26552" cy="495300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GB" sz="8000" dirty="0" smtClean="0"/>
              <a:t>Decision to acquire property through amicable settlement differed from GPD standard procedure.</a:t>
            </a:r>
          </a:p>
          <a:p>
            <a:pPr algn="just"/>
            <a:endParaRPr lang="en-GB" sz="8000" dirty="0" smtClean="0"/>
          </a:p>
          <a:p>
            <a:pPr algn="just"/>
            <a:r>
              <a:rPr lang="en-GB" sz="8000" dirty="0" smtClean="0"/>
              <a:t>While somewhat anomalous, this was not in breach of statutory provisions. </a:t>
            </a:r>
          </a:p>
          <a:p>
            <a:pPr lvl="1" algn="just"/>
            <a:endParaRPr lang="en-GB" sz="7700" dirty="0" smtClean="0"/>
          </a:p>
          <a:p>
            <a:pPr lvl="0" algn="just"/>
            <a:r>
              <a:rPr lang="en-GB" sz="8000" dirty="0" smtClean="0"/>
              <a:t>Budgetary limitations lead to the resort to an amicable agreement and conditioned it to adopt different procedures. </a:t>
            </a:r>
          </a:p>
          <a:p>
            <a:pPr lvl="0" algn="just"/>
            <a:endParaRPr lang="en-GB" sz="8000" dirty="0" smtClean="0"/>
          </a:p>
          <a:p>
            <a:pPr lvl="0" algn="just"/>
            <a:r>
              <a:rPr lang="en-GB" sz="8000" dirty="0" smtClean="0"/>
              <a:t>Documentation for October 2010-January 2012 did not include any records of:</a:t>
            </a:r>
          </a:p>
          <a:p>
            <a:pPr lvl="1" algn="just"/>
            <a:r>
              <a:rPr lang="en-GB" sz="8000" dirty="0" smtClean="0"/>
              <a:t>meetings held between the DG GPD and the Director Fekruna Ltd, </a:t>
            </a:r>
          </a:p>
          <a:p>
            <a:pPr lvl="1" algn="just"/>
            <a:r>
              <a:rPr lang="en-GB" sz="8000" dirty="0" smtClean="0"/>
              <a:t>the identification of government-owned lands for exchange, </a:t>
            </a:r>
          </a:p>
          <a:p>
            <a:pPr lvl="1" algn="just"/>
            <a:r>
              <a:rPr lang="en-GB" sz="8000" dirty="0" smtClean="0"/>
              <a:t>how the Director Fekruna Ltd was informed of these sites, and</a:t>
            </a:r>
          </a:p>
          <a:p>
            <a:pPr lvl="1" algn="just"/>
            <a:r>
              <a:rPr lang="en-GB" sz="8000" dirty="0" smtClean="0"/>
              <a:t>initial negotiations on the valuation of the government-owned lands.  </a:t>
            </a:r>
          </a:p>
          <a:p>
            <a:pPr lvl="1" algn="just">
              <a:buNone/>
            </a:pPr>
            <a:endParaRPr lang="en-GB" sz="8000" dirty="0" smtClean="0"/>
          </a:p>
          <a:p>
            <a:pPr lvl="0" algn="just"/>
            <a:endParaRPr lang="en-GB" sz="8000" dirty="0" smtClean="0"/>
          </a:p>
          <a:p>
            <a:pPr lvl="0" algn="just"/>
            <a:endParaRPr lang="en-GB" sz="8000" dirty="0" smtClean="0"/>
          </a:p>
          <a:p>
            <a:pPr lvl="1" algn="just">
              <a:buNone/>
            </a:pPr>
            <a:endParaRPr lang="en-GB" sz="8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Arbitration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764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Resort to Arbitration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Autofit/>
          </a:bodyPr>
          <a:lstStyle/>
          <a:p>
            <a:pPr lvl="0" algn="just"/>
            <a:r>
              <a:rPr lang="en-GB" sz="2000" dirty="0" smtClean="0"/>
              <a:t>The NAO maintains serious reservations regarding the resort to arbitration.</a:t>
            </a:r>
          </a:p>
          <a:p>
            <a:pPr lvl="0" algn="just"/>
            <a:r>
              <a:rPr lang="en-GB" sz="2000" dirty="0" smtClean="0"/>
              <a:t>The Land Acquisition (Public Purposes) Ordinance allows agreement to be reached on expropriated land, but does not refer to the valuation of government-owned lands given in exchange.</a:t>
            </a:r>
          </a:p>
          <a:p>
            <a:pPr lvl="0" algn="just"/>
            <a:r>
              <a:rPr lang="en-GB" sz="2000" dirty="0" smtClean="0"/>
              <a:t>The only provision regulating the exchange of government land is Article 13 of the Schedule (Article 3) of the Disposal of Government Land Act, which does not address this matter. </a:t>
            </a:r>
          </a:p>
          <a:p>
            <a:pPr lvl="0" algn="just"/>
            <a:r>
              <a:rPr lang="en-GB" sz="2000" dirty="0" smtClean="0"/>
              <a:t>Arbitration, if any, was to be resorted to in the establishment of value of the Fekruna Bay property. </a:t>
            </a:r>
          </a:p>
          <a:p>
            <a:pPr lvl="0" algn="just"/>
            <a:r>
              <a:rPr lang="en-GB" sz="2000" dirty="0" smtClean="0"/>
              <a:t>Negotiations on the value of government-owned land present an added and unwarranted risk to Government. </a:t>
            </a:r>
            <a:endParaRPr lang="en-US" sz="2000" dirty="0" smtClean="0"/>
          </a:p>
          <a:p>
            <a:pPr lvl="0"/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Prudence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09600"/>
          </a:xfrm>
        </p:spPr>
        <p:txBody>
          <a:bodyPr>
            <a:normAutofit fontScale="62500" lnSpcReduction="20000"/>
          </a:bodyPr>
          <a:lstStyle/>
          <a:p>
            <a:pPr lvl="0" algn="just">
              <a:buNone/>
            </a:pPr>
            <a:endParaRPr lang="en-GB" sz="6200" dirty="0" smtClean="0"/>
          </a:p>
          <a:p>
            <a:pPr lvl="0" algn="just">
              <a:buNone/>
            </a:pPr>
            <a:endParaRPr lang="en-GB" sz="6200" dirty="0" smtClean="0"/>
          </a:p>
          <a:p>
            <a:pPr lvl="0" algn="just"/>
            <a:endParaRPr lang="en-GB" sz="8000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914400" y="1752600"/>
          <a:ext cx="72390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8153400" cy="4800600"/>
          </a:xfrm>
        </p:spPr>
        <p:txBody>
          <a:bodyPr>
            <a:normAutofit/>
          </a:bodyPr>
          <a:lstStyle/>
          <a:p>
            <a:pPr lvl="1" algn="just"/>
            <a:r>
              <a:rPr lang="en-US" sz="2000" dirty="0" smtClean="0"/>
              <a:t>In 1996, Government expropriated foreshore of 1,347sqm to ensure public access to Fekruna Bay following residents’ concerns.</a:t>
            </a:r>
          </a:p>
          <a:p>
            <a:pPr lvl="1" algn="just"/>
            <a:endParaRPr lang="en-US" sz="2000" dirty="0" smtClean="0"/>
          </a:p>
          <a:p>
            <a:pPr lvl="1" algn="just"/>
            <a:r>
              <a:rPr lang="en-GB" sz="2000" dirty="0" smtClean="0"/>
              <a:t>The directors of Fekruna Ltd filed an application in the Constitutional Court against the </a:t>
            </a:r>
            <a:r>
              <a:rPr lang="en-GB" sz="2000" dirty="0" err="1" smtClean="0"/>
              <a:t>CoL</a:t>
            </a:r>
            <a:r>
              <a:rPr lang="en-GB" sz="2000" dirty="0" smtClean="0"/>
              <a:t> on 24 July 1996, citing that the expropriation breached their fundamental human rights. </a:t>
            </a:r>
          </a:p>
          <a:p>
            <a:pPr lvl="1" algn="just"/>
            <a:endParaRPr lang="en-GB" sz="2000" dirty="0" smtClean="0"/>
          </a:p>
          <a:p>
            <a:pPr lvl="1" algn="just"/>
            <a:r>
              <a:rPr lang="en-GB" sz="2000" dirty="0" smtClean="0"/>
              <a:t>The Court declared the expropriation as null.</a:t>
            </a:r>
            <a:endParaRPr lang="en-US" sz="2000" dirty="0" smtClean="0"/>
          </a:p>
          <a:p>
            <a:pPr lvl="1" algn="just">
              <a:buNone/>
            </a:pPr>
            <a:endParaRPr lang="en-US" sz="2000" dirty="0" smtClean="0"/>
          </a:p>
          <a:p>
            <a:pPr lvl="1" algn="just">
              <a:lnSpc>
                <a:spcPct val="115000"/>
              </a:lnSpc>
            </a:pPr>
            <a:r>
              <a:rPr lang="en-US" sz="2000" dirty="0" smtClean="0"/>
              <a:t>Following the resolution of the court case through an appeal in 2004, whereby the former decision was revoked, Government acquired the foreshore through a contract dated 30 May 2007 for €1,174,046.</a:t>
            </a:r>
          </a:p>
          <a:p>
            <a:pPr lvl="1" algn="just">
              <a:buNone/>
            </a:pPr>
            <a:endParaRPr lang="en-US" sz="2000" dirty="0" smtClean="0"/>
          </a:p>
          <a:p>
            <a:pPr lvl="1" algn="just"/>
            <a:endParaRPr lang="en-US" sz="2000" dirty="0" smtClean="0"/>
          </a:p>
          <a:p>
            <a:pPr lvl="1" algn="just"/>
            <a:endParaRPr lang="en-US" sz="2000" dirty="0" smtClean="0"/>
          </a:p>
          <a:p>
            <a:pPr lvl="1" algn="just"/>
            <a:endParaRPr lang="en-US" sz="2000" dirty="0" smtClean="0"/>
          </a:p>
          <a:p>
            <a:pPr lvl="1" algn="just"/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Price and Value for Money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67200"/>
          </a:xfrm>
        </p:spPr>
        <p:txBody>
          <a:bodyPr>
            <a:normAutofit/>
          </a:bodyPr>
          <a:lstStyle/>
          <a:p>
            <a:pPr lvl="0" algn="just"/>
            <a:endParaRPr lang="en-GB" sz="2000" dirty="0" smtClean="0"/>
          </a:p>
          <a:p>
            <a:pPr lvl="0" algn="just"/>
            <a:endParaRPr lang="en-GB" sz="2000" dirty="0" smtClean="0"/>
          </a:p>
          <a:p>
            <a:pPr lvl="0" algn="just"/>
            <a:endParaRPr lang="en-GB" sz="2000" dirty="0" smtClean="0"/>
          </a:p>
          <a:p>
            <a:pPr lvl="0" algn="just"/>
            <a:endParaRPr lang="en-GB" sz="2000" dirty="0" smtClean="0"/>
          </a:p>
          <a:p>
            <a:pPr lvl="0" algn="just"/>
            <a:endParaRPr lang="en-GB" sz="2000" dirty="0" smtClean="0"/>
          </a:p>
          <a:p>
            <a:pPr algn="just">
              <a:buNone/>
            </a:pPr>
            <a:endParaRPr lang="en-GB" dirty="0" smtClean="0"/>
          </a:p>
          <a:p>
            <a:pPr lvl="0" algn="just"/>
            <a:endParaRPr lang="en-GB" dirty="0" smtClean="0"/>
          </a:p>
          <a:p>
            <a:pPr lvl="0" algn="just"/>
            <a:endParaRPr lang="en-GB" sz="3600" dirty="0" smtClean="0"/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609600" y="1600200"/>
          <a:ext cx="7924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Price and Value for Money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85800" y="1752601"/>
          <a:ext cx="80772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106553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Property / Land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IAID report values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(€)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Contract of exchange values (€)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Difference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(€)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Impact on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public funds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702610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Fekruna Bay, St Paul’s Bay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4,097,000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4,972,007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(875,007)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against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26620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 Ġwann 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2,310,000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2,465,000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155,000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favour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26620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Swieqi	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2,214,000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1,806,583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(407,417)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against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26620">
                <a:tc gridSpan="3"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Overall Impact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(1,127,424)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against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62000" y="4953000"/>
            <a:ext cx="8001000" cy="1720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indent="-320040" algn="just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GB" sz="2000" dirty="0" smtClean="0"/>
              <a:t>In the case of the Fekruna property, subjectivity could have been mitigated by not providing the architects engaged with the valuations. </a:t>
            </a:r>
          </a:p>
          <a:p>
            <a:pPr lvl="0" algn="just"/>
            <a:endParaRPr lang="en-GB" sz="2000" dirty="0" smtClean="0"/>
          </a:p>
          <a:p>
            <a:pPr marL="320040" lvl="0" indent="-320040" algn="just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GB" sz="2000" dirty="0" smtClean="0"/>
              <a:t>The variance for the Swieqi site was partly attributable to the applicable development policies.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Price and Value for Money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/>
          </a:bodyPr>
          <a:lstStyle/>
          <a:p>
            <a:pPr lvl="0" algn="just"/>
            <a:r>
              <a:rPr lang="en-GB" sz="2000" dirty="0" smtClean="0"/>
              <a:t>Public purpose in comparison to outlay by Government.</a:t>
            </a:r>
          </a:p>
          <a:p>
            <a:pPr lvl="0" algn="just"/>
            <a:endParaRPr lang="en-GB" sz="2000" dirty="0" smtClean="0"/>
          </a:p>
          <a:p>
            <a:pPr lvl="0" algn="just"/>
            <a:r>
              <a:rPr lang="en-GB" sz="2000" dirty="0" smtClean="0"/>
              <a:t>Concerns emerge when one considers the adverse overall impact on public funds of €1,127,424, equivalent to 22.5 per cent of the €5,000,000 transaction.</a:t>
            </a:r>
          </a:p>
          <a:p>
            <a:pPr lvl="0" algn="just"/>
            <a:endParaRPr lang="en-GB" sz="2000" dirty="0" smtClean="0"/>
          </a:p>
          <a:p>
            <a:pPr lvl="0" algn="just"/>
            <a:r>
              <a:rPr lang="en-GB" sz="2000" dirty="0" smtClean="0"/>
              <a:t>Negotiating constraints imposed on the GPD rendering the ascertaining of whether value for money was secured by Government as debatable:</a:t>
            </a:r>
          </a:p>
          <a:p>
            <a:pPr lvl="1" algn="just"/>
            <a:r>
              <a:rPr lang="en-GB" sz="1700" dirty="0" smtClean="0"/>
              <a:t>the political commitment to achieve the objective of returning private land to the public, </a:t>
            </a:r>
          </a:p>
          <a:p>
            <a:pPr lvl="1" algn="just"/>
            <a:r>
              <a:rPr lang="en-GB" sz="1700" dirty="0" smtClean="0"/>
              <a:t>the timeframe within which this was to be attained, and </a:t>
            </a:r>
          </a:p>
          <a:p>
            <a:pPr lvl="1" algn="just"/>
            <a:r>
              <a:rPr lang="en-GB" sz="1700" dirty="0" smtClean="0"/>
              <a:t>that compensation was to be settled amicably through the exchange of land. </a:t>
            </a:r>
            <a:endParaRPr lang="en-US" sz="17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6"/>
            <a:ext cx="4343400" cy="4811234"/>
          </a:xfrm>
        </p:spPr>
        <p:txBody>
          <a:bodyPr>
            <a:normAutofit/>
          </a:bodyPr>
          <a:lstStyle/>
          <a:p>
            <a:pPr marL="320040" lvl="1" indent="-320040">
              <a:lnSpc>
                <a:spcPct val="15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000" dirty="0" smtClean="0"/>
              <a:t>On 5 March 2013, Government and Fekruna Ltd entered into a contract of exchange whereby Government acquired the rest of the property at Fekruna Bay, valued at €4,972,007, and transferred land in San Gwann and Swieqi valued at €4,271,583 to Fekruna Ltd as compensation. </a:t>
            </a:r>
          </a:p>
          <a:p>
            <a:endParaRPr lang="en-US" dirty="0"/>
          </a:p>
        </p:txBody>
      </p:sp>
      <p:pic>
        <p:nvPicPr>
          <p:cNvPr id="5" name="Content Placeholder 3" descr="figure 3.jpg"/>
          <p:cNvPicPr>
            <a:picLocks noGrp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524000"/>
            <a:ext cx="3886200" cy="2325019"/>
          </a:xfrm>
          <a:prstGeom prst="rect">
            <a:avLst/>
          </a:prstGeom>
        </p:spPr>
      </p:pic>
      <p:pic>
        <p:nvPicPr>
          <p:cNvPr id="6" name="Picture 5" descr="figure 2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3000" y="3886200"/>
            <a:ext cx="3886200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t-MT" b="1" dirty="0" smtClean="0"/>
              <a:t>Terms of Reference</a:t>
            </a:r>
            <a:endParaRPr lang="en-US" b="1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066800" y="1828800"/>
          <a:ext cx="71628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Methodology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1" y="1600200"/>
          <a:ext cx="8305800" cy="5096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9"/>
                <a:gridCol w="6858001"/>
              </a:tblGrid>
              <a:tr h="414045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Date (2010)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</a:tr>
              <a:tr h="1075390"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January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informed Fekruna Ltd that Government was considering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acquiring its property for a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public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purpose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through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amicable agreement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requested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it to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submit a valuation. 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GPD also noted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that a committee (PEC) had been set up to carry out negotiations.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5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6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February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Fekruna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Ltd stated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it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was willing to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negotiate, submitted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 valuation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of €6,750,000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and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indicated its willingness to exchange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property with other government-owned lands or accept part exchange and part compensation.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25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9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June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Fekruna Ltd updated its valuation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following a meeting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with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PEC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to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between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€6,750,000 and €7,500,000.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25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June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Following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 review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of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Fekruna Ltd’s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revised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valuation, Adviser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PS Revenues and Land estimated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property’s value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at €5,000,000.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1" y="1600200"/>
          <a:ext cx="8305800" cy="4693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9"/>
                <a:gridCol w="6858001"/>
              </a:tblGrid>
              <a:tr h="35556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Date (2010)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</a:tr>
              <a:tr h="60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June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In view of the considerable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disparity, the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PEC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agreed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to seek another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valuation from an independent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architect.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91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10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July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Architect D estimated the value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at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€5,000,000.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13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July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PEC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requested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Architect 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to provide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another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valuation of the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property.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27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July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Architect E valued the property at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€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5,100,000.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3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August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Secretary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PEC informed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MFEI, through PS Revenues and Land, that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three architects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had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all independently valued the property at €5,000,000. Authorisation to proceed with negotiations was requested.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October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MFEI and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PS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Revenues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&amp;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Land authorised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request.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00200"/>
          <a:ext cx="8305800" cy="4490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1"/>
                <a:gridCol w="6857999"/>
              </a:tblGrid>
              <a:tr h="35556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Date (2012)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</a:tr>
              <a:tr h="60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undated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Government-owned lands in San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Gwann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, San Pawl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tat-</a:t>
                      </a:r>
                      <a:r>
                        <a:rPr kumimoji="0" lang="en-GB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Targa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and Swieqi were identified for possible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exchange.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21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January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Architect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D’s estimate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of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freehold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value of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San Gwann site: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€2,635,000.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23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January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Architect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D’s estimate of freehold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value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of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Swieqi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site: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€2,500,000.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April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In a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meeting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held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between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and Director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Fekruna Ltd,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issue of payment of capital gains tax was raised.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undated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file office note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indicated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that Director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Fekruna Ltd deemed the valuations of the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San </a:t>
                      </a:r>
                      <a:r>
                        <a:rPr kumimoji="0" lang="en-GB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Gwann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kumimoji="0" lang="en-GB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Swieqi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sites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as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too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high.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proposed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setting up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of an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arbitration committee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(AC)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00200"/>
          <a:ext cx="8305800" cy="4510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6781800"/>
              </a:tblGrid>
              <a:tr h="35556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Date (2012)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Details</a:t>
                      </a:r>
                      <a:endParaRPr lang="en-US" dirty="0"/>
                    </a:p>
                  </a:txBody>
                  <a:tcPr/>
                </a:tc>
              </a:tr>
              <a:tr h="6089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November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AC submitted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its valuation report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to 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GPD.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San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Gwann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site was valued at €2,465,000, while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Swieqi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site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was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valued at €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1,806,583.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A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ggregate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value of €4,271,583.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27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December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DG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referred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AC report to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MFCC. Ministerial authorisation was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requested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for: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GPD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to obtain a written request from the competent Ministry to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expropriate;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exchange of the San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Gwann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and Swieqi sites; and the lodgement of a request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to MFEI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for €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725,000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the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remaining balance of compensation due to Fekruna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Ltd)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which would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be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immediately paid to the CIR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for capital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gains tax and duty on documents.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28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December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Minister 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MFCC granted </a:t>
                      </a: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approval</a:t>
                      </a:r>
                      <a:r>
                        <a:rPr kumimoji="0" lang="en-GB" sz="2000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. 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">
      <a:dk1>
        <a:sysClr val="windowText" lastClr="000000"/>
      </a:dk1>
      <a:lt1>
        <a:sysClr val="window" lastClr="FFFFFF"/>
      </a:lt1>
      <a:dk2>
        <a:srgbClr val="595959"/>
      </a:dk2>
      <a:lt2>
        <a:srgbClr val="FFFFFF"/>
      </a:lt2>
      <a:accent1>
        <a:srgbClr val="395750"/>
      </a:accent1>
      <a:accent2>
        <a:srgbClr val="7F7F7F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595959"/>
    </a:dk2>
    <a:lt2>
      <a:srgbClr val="FFFFFF"/>
    </a:lt2>
    <a:accent1>
      <a:srgbClr val="395750"/>
    </a:accent1>
    <a:accent2>
      <a:srgbClr val="7F7F7F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6447</TotalTime>
  <Words>1733</Words>
  <Application>Microsoft Office PowerPoint</Application>
  <PresentationFormat>On-screen Show (4:3)</PresentationFormat>
  <Paragraphs>226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An Investigation of Property Transfers between 2006 and 2013: The Expropriation of the property at Fekruna Bay, st Paul’s Bay </vt:lpstr>
      <vt:lpstr>Background</vt:lpstr>
      <vt:lpstr>Background</vt:lpstr>
      <vt:lpstr>Terms of Reference</vt:lpstr>
      <vt:lpstr>Methodology</vt:lpstr>
      <vt:lpstr>Timeline</vt:lpstr>
      <vt:lpstr>Timeline</vt:lpstr>
      <vt:lpstr>Timeline</vt:lpstr>
      <vt:lpstr>Timeline</vt:lpstr>
      <vt:lpstr>Timeline</vt:lpstr>
      <vt:lpstr>Timeline</vt:lpstr>
      <vt:lpstr>Timeline</vt:lpstr>
      <vt:lpstr>Conclusions</vt:lpstr>
      <vt:lpstr>Public Purpose</vt:lpstr>
      <vt:lpstr>Governance</vt:lpstr>
      <vt:lpstr>Governance</vt:lpstr>
      <vt:lpstr>Arbitration Process</vt:lpstr>
      <vt:lpstr>Resort to Arbitration</vt:lpstr>
      <vt:lpstr>Prudence</vt:lpstr>
      <vt:lpstr>Price and Value for Money</vt:lpstr>
      <vt:lpstr>Price and Value for Money</vt:lpstr>
      <vt:lpstr>Price and Value for Money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Investigation of Property Transfers between 2006 and 2013: The Acquisition of 233, 236 and 237 Republic Street, Valletta</dc:title>
  <dc:creator>Maressa Zahra</dc:creator>
  <cp:lastModifiedBy>Caroline Fenech </cp:lastModifiedBy>
  <cp:revision>455</cp:revision>
  <dcterms:created xsi:type="dcterms:W3CDTF">2006-08-16T00:00:00Z</dcterms:created>
  <dcterms:modified xsi:type="dcterms:W3CDTF">2018-11-15T13:14:53Z</dcterms:modified>
</cp:coreProperties>
</file>