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66" r:id="rId2"/>
    <p:sldId id="310" r:id="rId3"/>
    <p:sldId id="275" r:id="rId4"/>
    <p:sldId id="308" r:id="rId5"/>
    <p:sldId id="314" r:id="rId6"/>
    <p:sldId id="313" r:id="rId7"/>
    <p:sldId id="315" r:id="rId8"/>
    <p:sldId id="316" r:id="rId9"/>
    <p:sldId id="317" r:id="rId10"/>
    <p:sldId id="312" r:id="rId11"/>
    <p:sldId id="318" r:id="rId12"/>
    <p:sldId id="319" r:id="rId13"/>
    <p:sldId id="320" r:id="rId14"/>
    <p:sldId id="311" r:id="rId1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203B7-C862-4470-A4D0-D45940F1F08A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1637-3CF5-475D-AE5B-0A8CF1403B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AB74A9-927A-4DC3-88DC-7F2F62F7B11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AB74A9-927A-4DC3-88DC-7F2F62F7B11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AC604D-0FD3-42CD-9D42-CE1E826AB0FF}" type="datetimeFigureOut">
              <a:rPr lang="en-US" smtClean="0"/>
              <a:pPr/>
              <a:t>5/24/2018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5DD879-3329-4BD8-8D57-FCEA43147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1520" y="5673442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1475" indent="-371475" algn="ctr" eaLnBrk="1" hangingPunct="1"/>
            <a:r>
              <a:rPr lang="en-GB" sz="2000" b="1" dirty="0" smtClean="0">
                <a:solidFill>
                  <a:srgbClr val="002060"/>
                </a:solidFill>
                <a:latin typeface="Arial" charset="0"/>
              </a:rPr>
              <a:t>Standing Committee on the Environment and Development Planning</a:t>
            </a:r>
            <a:r>
              <a:rPr lang="mt-MT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en-GB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mt-MT" sz="2000" b="1" dirty="0" smtClean="0">
                <a:solidFill>
                  <a:srgbClr val="002060"/>
                </a:solidFill>
                <a:latin typeface="Arial" charset="0"/>
              </a:rPr>
              <a:t>Meeting</a:t>
            </a:r>
            <a:r>
              <a:rPr lang="en-GB" sz="2000" b="1" dirty="0" smtClean="0">
                <a:solidFill>
                  <a:srgbClr val="002060"/>
                </a:solidFill>
                <a:latin typeface="Arial" charset="0"/>
              </a:rPr>
              <a:t> 28</a:t>
            </a:r>
            <a:r>
              <a:rPr lang="en-GB" sz="2000" b="1" baseline="30000" dirty="0" smtClean="0">
                <a:solidFill>
                  <a:srgbClr val="002060"/>
                </a:solidFill>
                <a:latin typeface="Arial" charset="0"/>
              </a:rPr>
              <a:t>th</a:t>
            </a:r>
            <a:r>
              <a:rPr lang="en-GB" sz="2000" b="1" dirty="0" smtClean="0">
                <a:solidFill>
                  <a:srgbClr val="002060"/>
                </a:solidFill>
                <a:latin typeface="Arial" charset="0"/>
              </a:rPr>
              <a:t> May 2018</a:t>
            </a:r>
            <a:endParaRPr lang="en-GB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l="21880" t="23907" r="21535" b="28476"/>
          <a:stretch>
            <a:fillRect/>
          </a:stretch>
        </p:blipFill>
        <p:spPr bwMode="auto">
          <a:xfrm>
            <a:off x="2857488" y="3357562"/>
            <a:ext cx="339471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543451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1475" indent="-371475" algn="ctr" eaLnBrk="1" hangingPunct="1"/>
            <a:r>
              <a:rPr lang="mt-MT" sz="2800" b="1" dirty="0" smtClean="0">
                <a:solidFill>
                  <a:srgbClr val="002060"/>
                </a:solidFill>
                <a:latin typeface="Arial" charset="0"/>
              </a:rPr>
              <a:t>Partial Review</a:t>
            </a:r>
            <a:r>
              <a:rPr lang="en-GB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mt-MT" sz="2800" b="1" dirty="0">
                <a:solidFill>
                  <a:srgbClr val="002060"/>
                </a:solidFill>
                <a:latin typeface="Arial" charset="0"/>
              </a:rPr>
              <a:t>to </a:t>
            </a:r>
            <a:r>
              <a:rPr lang="mt-MT" sz="2800" b="1" dirty="0" smtClean="0">
                <a:solidFill>
                  <a:srgbClr val="002060"/>
                </a:solidFill>
                <a:latin typeface="Arial" charset="0"/>
              </a:rPr>
              <a:t>C</a:t>
            </a:r>
            <a:r>
              <a:rPr lang="en-GB" sz="2800" b="1" dirty="0" smtClean="0">
                <a:solidFill>
                  <a:srgbClr val="002060"/>
                </a:solidFill>
                <a:latin typeface="Arial" charset="0"/>
              </a:rPr>
              <a:t>MLP </a:t>
            </a:r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(2006)</a:t>
            </a:r>
          </a:p>
          <a:p>
            <a:pPr marL="371475" indent="-371475" algn="ctr" eaLnBrk="1" hangingPunct="1"/>
            <a:endParaRPr lang="en-GB" sz="28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en-GB" sz="3200" b="1" dirty="0" smtClean="0">
                <a:solidFill>
                  <a:srgbClr val="002060"/>
                </a:solidFill>
                <a:latin typeface="Arial" charset="0"/>
              </a:rPr>
              <a:t>Rationalisation Site at Is-</a:t>
            </a:r>
            <a:r>
              <a:rPr lang="en-GB" sz="3200" b="1" dirty="0" err="1" smtClean="0">
                <a:solidFill>
                  <a:srgbClr val="002060"/>
                </a:solidFill>
                <a:latin typeface="Arial" charset="0"/>
              </a:rPr>
              <a:t>Sghajtar</a:t>
            </a:r>
            <a:r>
              <a:rPr lang="en-GB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marL="371475" indent="-371475" algn="ctr" eaLnBrk="1" hangingPunct="1"/>
            <a:r>
              <a:rPr lang="en-GB" sz="3200" b="1" dirty="0" err="1" smtClean="0">
                <a:solidFill>
                  <a:srgbClr val="002060"/>
                </a:solidFill>
                <a:latin typeface="Arial" charset="0"/>
              </a:rPr>
              <a:t>Mosta</a:t>
            </a:r>
            <a:endParaRPr lang="en-GB" sz="2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710" y="332656"/>
            <a:ext cx="6072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Policy proposals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Land use: Residential Area and Commercial Area  as per local plan policies CG07 and CG14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Developable Area: around 12,300sqm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Public Open Space: around 3,400sqm</a:t>
            </a:r>
          </a:p>
          <a:p>
            <a:pPr marL="400050" indent="-400050"/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Building Heights: 17.5m as per </a:t>
            </a:r>
            <a:r>
              <a:rPr lang="en-GB" b="1" dirty="0" smtClean="0">
                <a:solidFill>
                  <a:srgbClr val="002060"/>
                </a:solidFill>
              </a:rPr>
              <a:t>DC15</a:t>
            </a:r>
          </a:p>
          <a:p>
            <a:pPr marL="400050" indent="-400050"/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Transport: Local roads, improved access onto </a:t>
            </a:r>
            <a:r>
              <a:rPr lang="en-GB" b="1" dirty="0" smtClean="0">
                <a:solidFill>
                  <a:srgbClr val="002060"/>
                </a:solidFill>
              </a:rPr>
              <a:t>by-pass as shown in layout </a:t>
            </a:r>
            <a:r>
              <a:rPr lang="en-GB" b="1" dirty="0" smtClean="0">
                <a:solidFill>
                  <a:srgbClr val="002060"/>
                </a:solidFill>
              </a:rPr>
              <a:t>scheme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Planning Gain: Monetary contribution to the Planning Fund towards the public open spaces at 55euros per </a:t>
            </a:r>
            <a:r>
              <a:rPr lang="en-GB" b="1" dirty="0" err="1" smtClean="0">
                <a:solidFill>
                  <a:srgbClr val="002060"/>
                </a:solidFill>
              </a:rPr>
              <a:t>sqm</a:t>
            </a:r>
            <a:r>
              <a:rPr lang="en-GB" b="1" dirty="0" smtClean="0">
                <a:solidFill>
                  <a:srgbClr val="002060"/>
                </a:solidFill>
              </a:rPr>
              <a:t> of </a:t>
            </a:r>
            <a:r>
              <a:rPr lang="en-GB" b="1" smtClean="0">
                <a:solidFill>
                  <a:srgbClr val="002060"/>
                </a:solidFill>
              </a:rPr>
              <a:t>developed footprint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88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710" y="332656"/>
            <a:ext cx="6072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Public Consultation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Consultation open till 2</a:t>
            </a:r>
            <a:r>
              <a:rPr lang="en-GB" b="1" baseline="30000" dirty="0" smtClean="0">
                <a:solidFill>
                  <a:srgbClr val="002060"/>
                </a:solidFill>
              </a:rPr>
              <a:t>nd</a:t>
            </a:r>
            <a:r>
              <a:rPr lang="en-GB" b="1" dirty="0" smtClean="0">
                <a:solidFill>
                  <a:srgbClr val="002060"/>
                </a:solidFill>
              </a:rPr>
              <a:t> July 2018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Submissions can be made  to: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dirty="0" smtClean="0"/>
              <a:t>The Director of Planning</a:t>
            </a:r>
            <a:br>
              <a:rPr lang="en-GB" dirty="0" smtClean="0"/>
            </a:br>
            <a:r>
              <a:rPr lang="en-GB" dirty="0" smtClean="0"/>
              <a:t>Planning Authority</a:t>
            </a:r>
            <a:br>
              <a:rPr lang="en-GB" dirty="0" smtClean="0"/>
            </a:br>
            <a:r>
              <a:rPr lang="en-GB" dirty="0" smtClean="0"/>
              <a:t>Partial Local Plan Review of the Central Malta Local Plan (2006)</a:t>
            </a:r>
            <a:br>
              <a:rPr lang="en-GB" dirty="0" smtClean="0"/>
            </a:br>
            <a:r>
              <a:rPr lang="en-GB" dirty="0" smtClean="0"/>
              <a:t>Is-</a:t>
            </a:r>
            <a:r>
              <a:rPr lang="en-GB" dirty="0" err="1" smtClean="0"/>
              <a:t>Sgħajtar</a:t>
            </a:r>
            <a:r>
              <a:rPr lang="en-GB" dirty="0" smtClean="0"/>
              <a:t> Site</a:t>
            </a:r>
            <a:br>
              <a:rPr lang="en-GB" dirty="0" smtClean="0"/>
            </a:br>
            <a:r>
              <a:rPr lang="en-GB" dirty="0" smtClean="0"/>
              <a:t>St. Francis </a:t>
            </a:r>
            <a:r>
              <a:rPr lang="en-GB" dirty="0" err="1" smtClean="0"/>
              <a:t>Ravelin</a:t>
            </a:r>
            <a:r>
              <a:rPr lang="en-GB" dirty="0" smtClean="0"/>
              <a:t>, </a:t>
            </a:r>
            <a:r>
              <a:rPr lang="en-GB" dirty="0" err="1" smtClean="0"/>
              <a:t>Floriana</a:t>
            </a:r>
            <a:r>
              <a:rPr lang="en-GB" dirty="0" smtClean="0"/>
              <a:t>, FRN </a:t>
            </a:r>
            <a:r>
              <a:rPr lang="en-GB" dirty="0" smtClean="0"/>
              <a:t>1230</a:t>
            </a:r>
          </a:p>
          <a:p>
            <a:pPr marL="400050" indent="-40005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</a:t>
            </a:r>
          </a:p>
          <a:p>
            <a:pPr marL="400050" indent="-40005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mosta.sghajtar@pa.org.mt </a:t>
            </a:r>
            <a:br>
              <a:rPr lang="en-GB" dirty="0" smtClean="0"/>
            </a:br>
            <a:endParaRPr lang="en-GB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1520" y="5673442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1475" indent="-371475" algn="ctr" eaLnBrk="1" hangingPunct="1"/>
            <a:r>
              <a:rPr lang="en-GB" sz="2000" b="1" dirty="0" smtClean="0">
                <a:solidFill>
                  <a:srgbClr val="002060"/>
                </a:solidFill>
                <a:latin typeface="Arial" charset="0"/>
              </a:rPr>
              <a:t>Standing Committee on the Environment and Development Planning</a:t>
            </a:r>
            <a:r>
              <a:rPr lang="mt-MT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en-GB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mt-MT" sz="2000" b="1" dirty="0" smtClean="0">
                <a:solidFill>
                  <a:srgbClr val="002060"/>
                </a:solidFill>
                <a:latin typeface="Arial" charset="0"/>
              </a:rPr>
              <a:t>Meeting</a:t>
            </a:r>
            <a:r>
              <a:rPr lang="en-GB" sz="2000" b="1" dirty="0" smtClean="0">
                <a:solidFill>
                  <a:srgbClr val="002060"/>
                </a:solidFill>
                <a:latin typeface="Arial" charset="0"/>
              </a:rPr>
              <a:t> 28</a:t>
            </a:r>
            <a:r>
              <a:rPr lang="en-GB" sz="2000" b="1" baseline="30000" dirty="0" smtClean="0">
                <a:solidFill>
                  <a:srgbClr val="002060"/>
                </a:solidFill>
                <a:latin typeface="Arial" charset="0"/>
              </a:rPr>
              <a:t>th</a:t>
            </a:r>
            <a:r>
              <a:rPr lang="en-GB" sz="2000" b="1" dirty="0" smtClean="0">
                <a:solidFill>
                  <a:srgbClr val="002060"/>
                </a:solidFill>
                <a:latin typeface="Arial" charset="0"/>
              </a:rPr>
              <a:t> May 2018</a:t>
            </a:r>
            <a:endParaRPr lang="en-GB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l="21880" t="23907" r="21535" b="28476"/>
          <a:stretch>
            <a:fillRect/>
          </a:stretch>
        </p:blipFill>
        <p:spPr bwMode="auto">
          <a:xfrm>
            <a:off x="2857488" y="3357562"/>
            <a:ext cx="339471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543451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1475" indent="-371475" algn="ctr" eaLnBrk="1" hangingPunct="1"/>
            <a:r>
              <a:rPr lang="mt-MT" sz="2800" b="1" dirty="0" smtClean="0">
                <a:solidFill>
                  <a:srgbClr val="002060"/>
                </a:solidFill>
                <a:latin typeface="Arial" charset="0"/>
              </a:rPr>
              <a:t>Partial Review</a:t>
            </a:r>
            <a:r>
              <a:rPr lang="en-GB" sz="28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mt-MT" sz="2800" b="1" dirty="0">
                <a:solidFill>
                  <a:srgbClr val="002060"/>
                </a:solidFill>
                <a:latin typeface="Arial" charset="0"/>
              </a:rPr>
              <a:t>to </a:t>
            </a:r>
            <a:r>
              <a:rPr lang="mt-MT" sz="2800" b="1" dirty="0" smtClean="0">
                <a:solidFill>
                  <a:srgbClr val="002060"/>
                </a:solidFill>
                <a:latin typeface="Arial" charset="0"/>
              </a:rPr>
              <a:t>C</a:t>
            </a:r>
            <a:r>
              <a:rPr lang="en-GB" sz="2800" b="1" dirty="0" smtClean="0">
                <a:solidFill>
                  <a:srgbClr val="002060"/>
                </a:solidFill>
                <a:latin typeface="Arial" charset="0"/>
              </a:rPr>
              <a:t>MLP </a:t>
            </a:r>
            <a:r>
              <a:rPr lang="en-GB" sz="2800" b="1" dirty="0">
                <a:solidFill>
                  <a:srgbClr val="002060"/>
                </a:solidFill>
                <a:latin typeface="Arial" charset="0"/>
              </a:rPr>
              <a:t>(2006)</a:t>
            </a:r>
          </a:p>
          <a:p>
            <a:pPr marL="371475" indent="-371475" algn="ctr" eaLnBrk="1" hangingPunct="1"/>
            <a:endParaRPr lang="en-GB" sz="2800" b="1" dirty="0">
              <a:solidFill>
                <a:srgbClr val="002060"/>
              </a:solidFill>
              <a:latin typeface="Arial" charset="0"/>
            </a:endParaRPr>
          </a:p>
          <a:p>
            <a:pPr marL="371475" indent="-371475" algn="ctr" eaLnBrk="1" hangingPunct="1"/>
            <a:r>
              <a:rPr lang="en-GB" sz="3200" b="1" dirty="0" smtClean="0">
                <a:solidFill>
                  <a:srgbClr val="002060"/>
                </a:solidFill>
                <a:latin typeface="Arial" charset="0"/>
              </a:rPr>
              <a:t>Rationalisation Site at Is-</a:t>
            </a:r>
            <a:r>
              <a:rPr lang="en-GB" sz="3200" b="1" dirty="0" err="1" smtClean="0">
                <a:solidFill>
                  <a:srgbClr val="002060"/>
                </a:solidFill>
                <a:latin typeface="Arial" charset="0"/>
              </a:rPr>
              <a:t>Sghajtar</a:t>
            </a:r>
            <a:r>
              <a:rPr lang="en-GB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marL="371475" indent="-371475" algn="ctr" eaLnBrk="1" hangingPunct="1"/>
            <a:r>
              <a:rPr lang="en-GB" sz="3200" b="1" dirty="0" err="1" smtClean="0">
                <a:solidFill>
                  <a:srgbClr val="002060"/>
                </a:solidFill>
                <a:latin typeface="Arial" charset="0"/>
              </a:rPr>
              <a:t>Mosta</a:t>
            </a:r>
            <a:endParaRPr lang="en-GB" sz="24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1355" t="15972" b="4166"/>
          <a:stretch>
            <a:fillRect/>
          </a:stretch>
        </p:blipFill>
        <p:spPr bwMode="auto">
          <a:xfrm>
            <a:off x="0" y="500042"/>
            <a:ext cx="9144000" cy="493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374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3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Objective of this Partial Local Plan Review has been set as follows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lvl="0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• To establish building height, zoning and road alignments for the</a:t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rationalization site. </a:t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The public consultation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was carried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out from 24th November to 16th December 2016. </a:t>
            </a: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 3 submissions were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received</a:t>
            </a: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332656"/>
            <a:ext cx="374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3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Public comments as follows:</a:t>
            </a:r>
          </a:p>
          <a:p>
            <a:pPr>
              <a:buFont typeface="Arial" pitchFamily="34" charset="0"/>
              <a:buChar char="•"/>
            </a:pP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The allocation of a mixed-use area to serve as a transition from the</a:t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commercial zoning to the residential zoning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•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objection to access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from Valletta Road </a:t>
            </a:r>
            <a:endParaRPr lang="en-GB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•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adequate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infrastructure and waste management facilities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are to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form part of the development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•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allocation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of public open green space within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the proposed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scheme</a:t>
            </a:r>
            <a:r>
              <a:rPr lang="en-GB" dirty="0" smtClean="0"/>
              <a:t>;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710" y="332656"/>
            <a:ext cx="6072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Policy Context - SPED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Policy TO1.7 requires the management of available space  in a sustainable manner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Policies UO3.5, 3.6 , 3.7 and 3.9 control the proximity of non-residential uses in urban areas, building heights and densities and require  protection and greening of open spaces</a:t>
            </a: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710" y="332656"/>
            <a:ext cx="6072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Policy Context – Local Plan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2006 Rationalisation of Development Boundaries Exercise allocated site as part of the development zone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2006 CMLP policy MO03 and Map MOB4 earmarked the land adjacent to the </a:t>
            </a:r>
            <a:r>
              <a:rPr lang="en-GB" b="1" dirty="0" err="1" smtClean="0">
                <a:solidFill>
                  <a:srgbClr val="002060"/>
                </a:solidFill>
              </a:rPr>
              <a:t>Mosta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Technopark</a:t>
            </a:r>
            <a:r>
              <a:rPr lang="en-GB" b="1" dirty="0" smtClean="0">
                <a:solidFill>
                  <a:srgbClr val="002060"/>
                </a:solidFill>
              </a:rPr>
              <a:t> for predominantly residential development</a:t>
            </a: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Policy MO03 required a 6m landscaping buffer on the perimeter of the </a:t>
            </a:r>
            <a:r>
              <a:rPr lang="en-GB" b="1" dirty="0" err="1" smtClean="0">
                <a:solidFill>
                  <a:srgbClr val="002060"/>
                </a:solidFill>
              </a:rPr>
              <a:t>Mosta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Technopark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400050" indent="-4000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Surroundings designated as a Residential Area with a building height limitation of 17.5m as per DC15</a:t>
            </a:r>
            <a:endParaRPr lang="en-GB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386633" cy="627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51" y="428604"/>
            <a:ext cx="9202851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9144001" cy="445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1660</TotalTime>
  <Words>290</Words>
  <Application>Microsoft Office PowerPoint</Application>
  <PresentationFormat>On-screen Show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Maghtab Aerial 2012</dc:title>
  <dc:creator>matta</dc:creator>
  <cp:lastModifiedBy>jscal</cp:lastModifiedBy>
  <cp:revision>149</cp:revision>
  <dcterms:created xsi:type="dcterms:W3CDTF">2016-06-13T10:02:40Z</dcterms:created>
  <dcterms:modified xsi:type="dcterms:W3CDTF">2018-05-24T15:52:56Z</dcterms:modified>
</cp:coreProperties>
</file>