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6"/>
  </p:notesMasterIdLst>
  <p:sldIdLst>
    <p:sldId id="266" r:id="rId2"/>
    <p:sldId id="305" r:id="rId3"/>
    <p:sldId id="275" r:id="rId4"/>
    <p:sldId id="264" r:id="rId5"/>
    <p:sldId id="284" r:id="rId6"/>
    <p:sldId id="306" r:id="rId7"/>
    <p:sldId id="307" r:id="rId8"/>
    <p:sldId id="301" r:id="rId9"/>
    <p:sldId id="302" r:id="rId10"/>
    <p:sldId id="303" r:id="rId11"/>
    <p:sldId id="278" r:id="rId12"/>
    <p:sldId id="267" r:id="rId13"/>
    <p:sldId id="281" r:id="rId14"/>
    <p:sldId id="297" r:id="rId15"/>
    <p:sldId id="282" r:id="rId16"/>
    <p:sldId id="298" r:id="rId17"/>
    <p:sldId id="283" r:id="rId18"/>
    <p:sldId id="296" r:id="rId19"/>
    <p:sldId id="285" r:id="rId20"/>
    <p:sldId id="294" r:id="rId21"/>
    <p:sldId id="287" r:id="rId22"/>
    <p:sldId id="295" r:id="rId23"/>
    <p:sldId id="288" r:id="rId24"/>
    <p:sldId id="304" r:id="rId2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0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038" y="0"/>
            <a:ext cx="2951162" cy="496888"/>
          </a:xfrm>
          <a:prstGeom prst="rect">
            <a:avLst/>
          </a:prstGeom>
        </p:spPr>
        <p:txBody>
          <a:bodyPr vert="horz" lIns="91440" tIns="45720" rIns="91440" bIns="45720" rtlCol="0"/>
          <a:lstStyle>
            <a:lvl1pPr algn="r">
              <a:defRPr sz="1200"/>
            </a:lvl1pPr>
          </a:lstStyle>
          <a:p>
            <a:fld id="{488203B7-C862-4470-A4D0-D45940F1F08A}" type="datetimeFigureOut">
              <a:rPr lang="en-US" smtClean="0"/>
              <a:pPr/>
              <a:t>5/24/2018</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21225"/>
            <a:ext cx="5446712" cy="44735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038" y="9442450"/>
            <a:ext cx="2951162" cy="496888"/>
          </a:xfrm>
          <a:prstGeom prst="rect">
            <a:avLst/>
          </a:prstGeom>
        </p:spPr>
        <p:txBody>
          <a:bodyPr vert="horz" lIns="91440" tIns="45720" rIns="91440" bIns="45720" rtlCol="0" anchor="b"/>
          <a:lstStyle>
            <a:lvl1pPr algn="r">
              <a:defRPr sz="1200"/>
            </a:lvl1pPr>
          </a:lstStyle>
          <a:p>
            <a:fld id="{BC3A1637-3CF5-475D-AE5B-0A8CF1403B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AB74A9-927A-4DC3-88DC-7F2F62F7B11F}"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AB74A9-927A-4DC3-88DC-7F2F62F7B11F}" type="slidenum">
              <a:rPr lang="en-US" smtClean="0"/>
              <a:pPr/>
              <a:t>24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1AC604D-0FD3-42CD-9D42-CE1E826AB0FF}" type="datetimeFigureOut">
              <a:rPr lang="en-US" smtClean="0"/>
              <a:pPr/>
              <a:t>5/24/2018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15DD879-3329-4BD8-8D57-FCEA43147F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AC604D-0FD3-42CD-9D42-CE1E826AB0FF}" type="datetimeFigureOut">
              <a:rPr lang="en-US" smtClean="0"/>
              <a:pPr/>
              <a:t>5/24/2018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5DD879-3329-4BD8-8D57-FCEA43147F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AC604D-0FD3-42CD-9D42-CE1E826AB0FF}" type="datetimeFigureOut">
              <a:rPr lang="en-US" smtClean="0"/>
              <a:pPr/>
              <a:t>5/24/2018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5DD879-3329-4BD8-8D57-FCEA43147F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AC604D-0FD3-42CD-9D42-CE1E826AB0FF}" type="datetimeFigureOut">
              <a:rPr lang="en-US" smtClean="0"/>
              <a:pPr/>
              <a:t>5/24/2018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5DD879-3329-4BD8-8D57-FCEA43147FA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1AC604D-0FD3-42CD-9D42-CE1E826AB0FF}" type="datetimeFigureOut">
              <a:rPr lang="en-US" smtClean="0"/>
              <a:pPr/>
              <a:t>5/24/2018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5DD879-3329-4BD8-8D57-FCEA43147FA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AC604D-0FD3-42CD-9D42-CE1E826AB0FF}" type="datetimeFigureOut">
              <a:rPr lang="en-US" smtClean="0"/>
              <a:pPr/>
              <a:t>5/24/2018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15DD879-3329-4BD8-8D57-FCEA43147FA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1AC604D-0FD3-42CD-9D42-CE1E826AB0FF}" type="datetimeFigureOut">
              <a:rPr lang="en-US" smtClean="0"/>
              <a:pPr/>
              <a:t>5/24/2018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15DD879-3329-4BD8-8D57-FCEA43147FA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1AC604D-0FD3-42CD-9D42-CE1E826AB0FF}" type="datetimeFigureOut">
              <a:rPr lang="en-US" smtClean="0"/>
              <a:pPr/>
              <a:t>5/24/2018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15DD879-3329-4BD8-8D57-FCEA43147FA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1AC604D-0FD3-42CD-9D42-CE1E826AB0FF}" type="datetimeFigureOut">
              <a:rPr lang="en-US" smtClean="0"/>
              <a:pPr/>
              <a:t>5/24/2018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15DD879-3329-4BD8-8D57-FCEA43147F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1AC604D-0FD3-42CD-9D42-CE1E826AB0FF}" type="datetimeFigureOut">
              <a:rPr lang="en-US" smtClean="0"/>
              <a:pPr/>
              <a:t>5/24/2018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15DD879-3329-4BD8-8D57-FCEA43147FA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AC604D-0FD3-42CD-9D42-CE1E826AB0FF}" type="datetimeFigureOut">
              <a:rPr lang="en-US" smtClean="0"/>
              <a:pPr/>
              <a:t>5/24/2018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15DD879-3329-4BD8-8D57-FCEA43147FA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1AC604D-0FD3-42CD-9D42-CE1E826AB0FF}" type="datetimeFigureOut">
              <a:rPr lang="en-US" smtClean="0"/>
              <a:pPr/>
              <a:t>5/24/2018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15DD879-3329-4BD8-8D57-FCEA43147F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51520" y="5673442"/>
            <a:ext cx="8763000" cy="707886"/>
          </a:xfrm>
          <a:prstGeom prst="rect">
            <a:avLst/>
          </a:prstGeom>
          <a:noFill/>
          <a:ln w="9525">
            <a:noFill/>
            <a:miter lim="800000"/>
            <a:headEnd/>
            <a:tailEnd/>
          </a:ln>
        </p:spPr>
        <p:txBody>
          <a:bodyPr wrap="square">
            <a:spAutoFit/>
          </a:bodyPr>
          <a:lstStyle/>
          <a:p>
            <a:pPr marL="371475" indent="-371475" algn="ctr" eaLnBrk="1" hangingPunct="1"/>
            <a:r>
              <a:rPr lang="en-GB" sz="2000" b="1" dirty="0" smtClean="0">
                <a:solidFill>
                  <a:srgbClr val="002060"/>
                </a:solidFill>
                <a:latin typeface="Arial" charset="0"/>
              </a:rPr>
              <a:t>Standing Committee on the Environment and Development Planning</a:t>
            </a:r>
            <a:r>
              <a:rPr lang="mt-MT" sz="2000" b="1" dirty="0" smtClean="0">
                <a:solidFill>
                  <a:srgbClr val="002060"/>
                </a:solidFill>
                <a:latin typeface="Arial" charset="0"/>
              </a:rPr>
              <a:t> </a:t>
            </a:r>
            <a:endParaRPr lang="en-GB" sz="2000" b="1" dirty="0" smtClean="0">
              <a:solidFill>
                <a:srgbClr val="002060"/>
              </a:solidFill>
              <a:latin typeface="Arial" charset="0"/>
            </a:endParaRPr>
          </a:p>
          <a:p>
            <a:pPr marL="371475" indent="-371475" algn="ctr" eaLnBrk="1" hangingPunct="1"/>
            <a:r>
              <a:rPr lang="mt-MT" sz="2000" b="1" dirty="0" smtClean="0">
                <a:solidFill>
                  <a:srgbClr val="002060"/>
                </a:solidFill>
                <a:latin typeface="Arial" charset="0"/>
              </a:rPr>
              <a:t>Meeting</a:t>
            </a:r>
            <a:r>
              <a:rPr lang="en-GB" sz="2000" b="1" dirty="0" smtClean="0">
                <a:solidFill>
                  <a:srgbClr val="002060"/>
                </a:solidFill>
                <a:latin typeface="Arial" charset="0"/>
              </a:rPr>
              <a:t> 28</a:t>
            </a:r>
            <a:r>
              <a:rPr lang="en-GB" sz="2000" b="1" baseline="30000" dirty="0" smtClean="0">
                <a:solidFill>
                  <a:srgbClr val="002060"/>
                </a:solidFill>
                <a:latin typeface="Arial" charset="0"/>
              </a:rPr>
              <a:t>th</a:t>
            </a:r>
            <a:r>
              <a:rPr lang="en-GB" sz="2000" b="1" dirty="0" smtClean="0">
                <a:solidFill>
                  <a:srgbClr val="002060"/>
                </a:solidFill>
                <a:latin typeface="Arial" charset="0"/>
              </a:rPr>
              <a:t> May 2018</a:t>
            </a:r>
            <a:endParaRPr lang="en-GB" sz="2000" b="1" dirty="0">
              <a:solidFill>
                <a:srgbClr val="002060"/>
              </a:solidFill>
              <a:latin typeface="Arial" charset="0"/>
            </a:endParaRPr>
          </a:p>
        </p:txBody>
      </p:sp>
      <p:pic>
        <p:nvPicPr>
          <p:cNvPr id="3" name="Picture 2"/>
          <p:cNvPicPr/>
          <p:nvPr/>
        </p:nvPicPr>
        <p:blipFill>
          <a:blip r:embed="rId3" cstate="print"/>
          <a:srcRect l="21880" t="23907" r="21535" b="28476"/>
          <a:stretch>
            <a:fillRect/>
          </a:stretch>
        </p:blipFill>
        <p:spPr bwMode="auto">
          <a:xfrm>
            <a:off x="2857488" y="3357562"/>
            <a:ext cx="3394710" cy="1600200"/>
          </a:xfrm>
          <a:prstGeom prst="rect">
            <a:avLst/>
          </a:prstGeom>
          <a:ln>
            <a:noFill/>
          </a:ln>
          <a:effectLst>
            <a:softEdge rad="112500"/>
          </a:effectLst>
        </p:spPr>
      </p:pic>
      <p:sp>
        <p:nvSpPr>
          <p:cNvPr id="4" name="Text Box 2"/>
          <p:cNvSpPr txBox="1">
            <a:spLocks noChangeArrowheads="1"/>
          </p:cNvSpPr>
          <p:nvPr/>
        </p:nvSpPr>
        <p:spPr bwMode="auto">
          <a:xfrm>
            <a:off x="179512" y="543451"/>
            <a:ext cx="8763000" cy="1877437"/>
          </a:xfrm>
          <a:prstGeom prst="rect">
            <a:avLst/>
          </a:prstGeom>
          <a:noFill/>
          <a:ln w="9525">
            <a:noFill/>
            <a:miter lim="800000"/>
            <a:headEnd/>
            <a:tailEnd/>
          </a:ln>
        </p:spPr>
        <p:txBody>
          <a:bodyPr wrap="square">
            <a:spAutoFit/>
          </a:bodyPr>
          <a:lstStyle/>
          <a:p>
            <a:pPr marL="371475" indent="-371475" algn="ctr" eaLnBrk="1" hangingPunct="1"/>
            <a:r>
              <a:rPr lang="mt-MT" sz="2800" b="1" dirty="0" smtClean="0">
                <a:solidFill>
                  <a:srgbClr val="002060"/>
                </a:solidFill>
                <a:latin typeface="Arial" charset="0"/>
              </a:rPr>
              <a:t>Partial Review</a:t>
            </a:r>
            <a:r>
              <a:rPr lang="en-GB" sz="2800" b="1" dirty="0" smtClean="0">
                <a:solidFill>
                  <a:srgbClr val="002060"/>
                </a:solidFill>
                <a:latin typeface="Arial" charset="0"/>
              </a:rPr>
              <a:t> </a:t>
            </a:r>
            <a:r>
              <a:rPr lang="mt-MT" sz="2800" b="1" dirty="0">
                <a:solidFill>
                  <a:srgbClr val="002060"/>
                </a:solidFill>
                <a:latin typeface="Arial" charset="0"/>
              </a:rPr>
              <a:t>to </a:t>
            </a:r>
            <a:r>
              <a:rPr lang="mt-MT" sz="2800" b="1" dirty="0" smtClean="0">
                <a:solidFill>
                  <a:srgbClr val="002060"/>
                </a:solidFill>
                <a:latin typeface="Arial" charset="0"/>
              </a:rPr>
              <a:t>C</a:t>
            </a:r>
            <a:r>
              <a:rPr lang="en-GB" sz="2800" b="1" dirty="0" smtClean="0">
                <a:solidFill>
                  <a:srgbClr val="002060"/>
                </a:solidFill>
                <a:latin typeface="Arial" charset="0"/>
              </a:rPr>
              <a:t>MLP </a:t>
            </a:r>
            <a:r>
              <a:rPr lang="en-GB" sz="2800" b="1" dirty="0">
                <a:solidFill>
                  <a:srgbClr val="002060"/>
                </a:solidFill>
                <a:latin typeface="Arial" charset="0"/>
              </a:rPr>
              <a:t>(2006)</a:t>
            </a:r>
          </a:p>
          <a:p>
            <a:pPr marL="371475" indent="-371475" algn="ctr" eaLnBrk="1" hangingPunct="1"/>
            <a:r>
              <a:rPr lang="en-GB" sz="2800" b="1" dirty="0">
                <a:solidFill>
                  <a:srgbClr val="002060"/>
                </a:solidFill>
                <a:latin typeface="Arial" charset="0"/>
              </a:rPr>
              <a:t>Policy </a:t>
            </a:r>
            <a:r>
              <a:rPr lang="en-GB" sz="2800" b="1" dirty="0" smtClean="0">
                <a:solidFill>
                  <a:srgbClr val="002060"/>
                </a:solidFill>
                <a:latin typeface="Arial" charset="0"/>
              </a:rPr>
              <a:t>C</a:t>
            </a:r>
            <a:r>
              <a:rPr lang="mt-MT" sz="2800" b="1" dirty="0" smtClean="0">
                <a:solidFill>
                  <a:srgbClr val="002060"/>
                </a:solidFill>
                <a:latin typeface="Arial" charset="0"/>
              </a:rPr>
              <a:t>G04</a:t>
            </a:r>
            <a:endParaRPr lang="en-GB" sz="2800" b="1" dirty="0">
              <a:solidFill>
                <a:srgbClr val="002060"/>
              </a:solidFill>
              <a:latin typeface="Arial" charset="0"/>
            </a:endParaRPr>
          </a:p>
          <a:p>
            <a:pPr marL="371475" indent="-371475" algn="ctr" eaLnBrk="1" hangingPunct="1"/>
            <a:endParaRPr lang="en-GB" sz="2800" b="1" dirty="0">
              <a:solidFill>
                <a:srgbClr val="002060"/>
              </a:solidFill>
              <a:latin typeface="Arial" charset="0"/>
            </a:endParaRPr>
          </a:p>
          <a:p>
            <a:pPr marL="371475" indent="-371475" algn="ctr" eaLnBrk="1" hangingPunct="1"/>
            <a:r>
              <a:rPr lang="mt-MT" sz="3200" b="1" dirty="0" smtClean="0">
                <a:solidFill>
                  <a:srgbClr val="002060"/>
                </a:solidFill>
                <a:latin typeface="Arial" charset="0"/>
              </a:rPr>
              <a:t>Maghtab Planning Strategy Area</a:t>
            </a:r>
            <a:endParaRPr lang="en-GB" sz="2400" b="1" dirty="0">
              <a:solidFill>
                <a:srgbClr val="002060"/>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67830" y="6300028"/>
            <a:ext cx="1452642" cy="369332"/>
          </a:xfrm>
          <a:prstGeom prst="rect">
            <a:avLst/>
          </a:prstGeom>
          <a:noFill/>
        </p:spPr>
        <p:txBody>
          <a:bodyPr wrap="none" rtlCol="0">
            <a:spAutoFit/>
          </a:bodyPr>
          <a:lstStyle/>
          <a:p>
            <a:r>
              <a:rPr lang="en-GB" dirty="0" smtClean="0">
                <a:solidFill>
                  <a:srgbClr val="002060"/>
                </a:solidFill>
              </a:rPr>
              <a:t>CMLP 2006</a:t>
            </a:r>
            <a:endParaRPr lang="en-US" dirty="0">
              <a:solidFill>
                <a:srgbClr val="002060"/>
              </a:solidFill>
            </a:endParaRPr>
          </a:p>
        </p:txBody>
      </p:sp>
      <p:pic>
        <p:nvPicPr>
          <p:cNvPr id="2" name="Picture 2"/>
          <p:cNvPicPr>
            <a:picLocks noChangeAspect="1" noChangeArrowheads="1"/>
          </p:cNvPicPr>
          <p:nvPr/>
        </p:nvPicPr>
        <p:blipFill>
          <a:blip r:embed="rId2" cstate="print"/>
          <a:srcRect l="10185" t="8267" r="52022" b="10751"/>
          <a:stretch>
            <a:fillRect/>
          </a:stretch>
        </p:blipFill>
        <p:spPr bwMode="auto">
          <a:xfrm>
            <a:off x="467544" y="332656"/>
            <a:ext cx="8383968"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32656"/>
            <a:ext cx="7819232" cy="646331"/>
          </a:xfrm>
          <a:prstGeom prst="rect">
            <a:avLst/>
          </a:prstGeom>
        </p:spPr>
        <p:txBody>
          <a:bodyPr wrap="square">
            <a:spAutoFit/>
          </a:bodyPr>
          <a:lstStyle/>
          <a:p>
            <a:pPr>
              <a:spcBef>
                <a:spcPct val="0"/>
              </a:spcBef>
              <a:defRPr/>
            </a:pPr>
            <a:r>
              <a:rPr lang="en-GB" b="1" dirty="0" smtClean="0">
                <a:solidFill>
                  <a:schemeClr val="accent1">
                    <a:lumMod val="75000"/>
                  </a:schemeClr>
                </a:solidFill>
              </a:rPr>
              <a:t>CMMB 01 The </a:t>
            </a:r>
            <a:r>
              <a:rPr lang="en-GB" b="1" dirty="0" err="1" smtClean="0">
                <a:solidFill>
                  <a:schemeClr val="accent1">
                    <a:lumMod val="75000"/>
                  </a:schemeClr>
                </a:solidFill>
              </a:rPr>
              <a:t>Maghtab</a:t>
            </a:r>
            <a:r>
              <a:rPr lang="en-GB" b="1" dirty="0" smtClean="0">
                <a:solidFill>
                  <a:schemeClr val="accent1">
                    <a:lumMod val="75000"/>
                  </a:schemeClr>
                </a:solidFill>
              </a:rPr>
              <a:t> Planning Strategy Area </a:t>
            </a:r>
          </a:p>
          <a:p>
            <a:pPr lvl="0">
              <a:spcBef>
                <a:spcPct val="0"/>
              </a:spcBef>
              <a:defRPr/>
            </a:pPr>
            <a:endParaRPr lang="en-US" b="1" dirty="0">
              <a:solidFill>
                <a:schemeClr val="accent1">
                  <a:lumMod val="75000"/>
                </a:schemeClr>
              </a:solidFill>
            </a:endParaRPr>
          </a:p>
        </p:txBody>
      </p:sp>
      <p:sp>
        <p:nvSpPr>
          <p:cNvPr id="5" name="TextBox 4"/>
          <p:cNvSpPr txBox="1"/>
          <p:nvPr/>
        </p:nvSpPr>
        <p:spPr>
          <a:xfrm>
            <a:off x="467544" y="908720"/>
            <a:ext cx="8280920" cy="5632311"/>
          </a:xfrm>
          <a:prstGeom prst="rect">
            <a:avLst/>
          </a:prstGeom>
          <a:noFill/>
        </p:spPr>
        <p:txBody>
          <a:bodyPr wrap="square" rtlCol="0">
            <a:spAutoFit/>
          </a:bodyPr>
          <a:lstStyle/>
          <a:p>
            <a:r>
              <a:rPr lang="en-GB" b="1" dirty="0" smtClean="0">
                <a:solidFill>
                  <a:srgbClr val="002060"/>
                </a:solidFill>
              </a:rPr>
              <a:t>The Strategy Area is subdivided into five main zones:</a:t>
            </a:r>
          </a:p>
          <a:p>
            <a:r>
              <a:rPr lang="en-GB" sz="1400" b="1" dirty="0" smtClean="0">
                <a:solidFill>
                  <a:srgbClr val="002060"/>
                </a:solidFill>
              </a:rPr>
              <a:t> </a:t>
            </a:r>
          </a:p>
          <a:p>
            <a:pPr marL="342900" indent="-342900">
              <a:lnSpc>
                <a:spcPct val="150000"/>
              </a:lnSpc>
            </a:pPr>
            <a:r>
              <a:rPr lang="en-GB" b="1" dirty="0" smtClean="0">
                <a:solidFill>
                  <a:srgbClr val="002060"/>
                </a:solidFill>
              </a:rPr>
              <a:t>A) Animal Husbandry Area</a:t>
            </a:r>
          </a:p>
          <a:p>
            <a:pPr>
              <a:lnSpc>
                <a:spcPct val="150000"/>
              </a:lnSpc>
            </a:pPr>
            <a:r>
              <a:rPr lang="en-GB" b="1" dirty="0" smtClean="0">
                <a:solidFill>
                  <a:srgbClr val="002060"/>
                </a:solidFill>
              </a:rPr>
              <a:t>B) (</a:t>
            </a:r>
            <a:r>
              <a:rPr lang="en-GB" b="1" dirty="0" err="1" smtClean="0">
                <a:solidFill>
                  <a:srgbClr val="002060"/>
                </a:solidFill>
              </a:rPr>
              <a:t>i</a:t>
            </a:r>
            <a:r>
              <a:rPr lang="en-GB" b="1" dirty="0" smtClean="0">
                <a:solidFill>
                  <a:srgbClr val="002060"/>
                </a:solidFill>
              </a:rPr>
              <a:t>) Arable Farming Areas</a:t>
            </a:r>
          </a:p>
          <a:p>
            <a:pPr>
              <a:lnSpc>
                <a:spcPct val="150000"/>
              </a:lnSpc>
            </a:pPr>
            <a:r>
              <a:rPr lang="en-GB" b="1" dirty="0" smtClean="0">
                <a:solidFill>
                  <a:srgbClr val="002060"/>
                </a:solidFill>
              </a:rPr>
              <a:t>    (ii) An Arable Farming Buffer Area </a:t>
            </a:r>
          </a:p>
          <a:p>
            <a:pPr marL="342900" indent="-342900">
              <a:lnSpc>
                <a:spcPct val="150000"/>
              </a:lnSpc>
            </a:pPr>
            <a:r>
              <a:rPr lang="en-GB" b="1" dirty="0" smtClean="0">
                <a:solidFill>
                  <a:srgbClr val="002060"/>
                </a:solidFill>
              </a:rPr>
              <a:t>C) </a:t>
            </a:r>
            <a:r>
              <a:rPr lang="en-GB" b="1" dirty="0" err="1" smtClean="0">
                <a:solidFill>
                  <a:srgbClr val="002060"/>
                </a:solidFill>
              </a:rPr>
              <a:t>Maghtab</a:t>
            </a:r>
            <a:r>
              <a:rPr lang="en-GB" b="1" dirty="0" smtClean="0">
                <a:solidFill>
                  <a:srgbClr val="002060"/>
                </a:solidFill>
              </a:rPr>
              <a:t> Residential Settlement Area</a:t>
            </a:r>
          </a:p>
          <a:p>
            <a:pPr>
              <a:lnSpc>
                <a:spcPct val="150000"/>
              </a:lnSpc>
            </a:pPr>
            <a:r>
              <a:rPr lang="en-GB" b="1" dirty="0" smtClean="0">
                <a:solidFill>
                  <a:srgbClr val="002060"/>
                </a:solidFill>
              </a:rPr>
              <a:t>D) Industrial Clusters and </a:t>
            </a:r>
          </a:p>
          <a:p>
            <a:pPr>
              <a:lnSpc>
                <a:spcPct val="150000"/>
              </a:lnSpc>
            </a:pPr>
            <a:r>
              <a:rPr lang="en-GB" b="1" dirty="0" smtClean="0">
                <a:solidFill>
                  <a:srgbClr val="002060"/>
                </a:solidFill>
              </a:rPr>
              <a:t>E) Waste Management Utility Area</a:t>
            </a:r>
          </a:p>
          <a:p>
            <a:endParaRPr lang="en-GB" b="1" dirty="0" smtClean="0">
              <a:solidFill>
                <a:srgbClr val="002060"/>
              </a:solidFill>
            </a:endParaRPr>
          </a:p>
          <a:p>
            <a:r>
              <a:rPr lang="en-GB" b="1" dirty="0" smtClean="0">
                <a:solidFill>
                  <a:srgbClr val="002060"/>
                </a:solidFill>
              </a:rPr>
              <a:t>In cases of existing developments, the provisions of the Rural Policy and Design Guidance, 2014 (RPDG) shall be applicable.  </a:t>
            </a:r>
          </a:p>
          <a:p>
            <a:endParaRPr lang="en-GB" b="1" dirty="0" smtClean="0">
              <a:solidFill>
                <a:srgbClr val="002060"/>
              </a:solidFill>
            </a:endParaRPr>
          </a:p>
          <a:p>
            <a:r>
              <a:rPr lang="en-GB" b="1" u="sng" dirty="0" smtClean="0">
                <a:solidFill>
                  <a:srgbClr val="002060"/>
                </a:solidFill>
              </a:rPr>
              <a:t>Not Applicable to this area</a:t>
            </a:r>
            <a:endParaRPr lang="en-GB" u="sng" dirty="0" smtClean="0">
              <a:solidFill>
                <a:srgbClr val="002060"/>
              </a:solidFill>
            </a:endParaRPr>
          </a:p>
          <a:p>
            <a:r>
              <a:rPr lang="en-GB" b="1" dirty="0" smtClean="0">
                <a:solidFill>
                  <a:srgbClr val="002060"/>
                </a:solidFill>
              </a:rPr>
              <a:t> </a:t>
            </a:r>
            <a:endParaRPr lang="en-GB" dirty="0" smtClean="0">
              <a:solidFill>
                <a:srgbClr val="002060"/>
              </a:solidFill>
            </a:endParaRPr>
          </a:p>
          <a:p>
            <a:pPr lvl="0">
              <a:buFont typeface="Arial" pitchFamily="34" charset="0"/>
              <a:buChar char="•"/>
            </a:pPr>
            <a:r>
              <a:rPr lang="en-GB" b="1" dirty="0" smtClean="0">
                <a:solidFill>
                  <a:srgbClr val="002060"/>
                </a:solidFill>
              </a:rPr>
              <a:t>Fireworks Factory Complexes Policy, 2014</a:t>
            </a:r>
          </a:p>
          <a:p>
            <a:pPr lvl="0">
              <a:buFont typeface="Arial" pitchFamily="34" charset="0"/>
              <a:buChar char="•"/>
            </a:pPr>
            <a:endParaRPr lang="en-GB" dirty="0" smtClean="0">
              <a:solidFill>
                <a:srgbClr val="002060"/>
              </a:solidFill>
            </a:endParaRPr>
          </a:p>
          <a:p>
            <a:pPr lvl="0">
              <a:buFont typeface="Arial" pitchFamily="34" charset="0"/>
              <a:buChar char="•"/>
            </a:pPr>
            <a:r>
              <a:rPr lang="en-GB" b="1" dirty="0" smtClean="0">
                <a:solidFill>
                  <a:srgbClr val="002060"/>
                </a:solidFill>
              </a:rPr>
              <a:t>Fuel Service Stations Policy, 2015</a:t>
            </a:r>
            <a:endParaRPr lang="en-GB" dirty="0" smtClean="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htab Zoning Jan17.jpg"/>
          <p:cNvPicPr>
            <a:picLocks noChangeAspect="1"/>
          </p:cNvPicPr>
          <p:nvPr/>
        </p:nvPicPr>
        <p:blipFill>
          <a:blip r:embed="rId2" cstate="print"/>
          <a:stretch>
            <a:fillRect/>
          </a:stretch>
        </p:blipFill>
        <p:spPr>
          <a:xfrm>
            <a:off x="0" y="193842"/>
            <a:ext cx="9144000" cy="647031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88640"/>
            <a:ext cx="5369803" cy="923330"/>
          </a:xfrm>
          <a:prstGeom prst="rect">
            <a:avLst/>
          </a:prstGeom>
        </p:spPr>
        <p:txBody>
          <a:bodyPr wrap="square">
            <a:spAutoFit/>
          </a:bodyPr>
          <a:lstStyle/>
          <a:p>
            <a:pPr>
              <a:spcBef>
                <a:spcPct val="0"/>
              </a:spcBef>
              <a:defRPr/>
            </a:pPr>
            <a:r>
              <a:rPr lang="en-GB" b="1" dirty="0" smtClean="0">
                <a:solidFill>
                  <a:schemeClr val="accent1">
                    <a:lumMod val="75000"/>
                  </a:schemeClr>
                </a:solidFill>
              </a:rPr>
              <a:t>CMMB 02	Animal Husbandry Area</a:t>
            </a:r>
          </a:p>
          <a:p>
            <a:pPr>
              <a:spcBef>
                <a:spcPct val="0"/>
              </a:spcBef>
              <a:defRPr/>
            </a:pPr>
            <a:r>
              <a:rPr lang="en-GB" b="1" dirty="0" smtClean="0">
                <a:solidFill>
                  <a:schemeClr val="accent2">
                    <a:lumMod val="60000"/>
                    <a:lumOff val="40000"/>
                  </a:schemeClr>
                </a:solidFill>
              </a:rPr>
              <a:t> </a:t>
            </a:r>
          </a:p>
          <a:p>
            <a:pPr lvl="0">
              <a:spcBef>
                <a:spcPct val="0"/>
              </a:spcBef>
              <a:defRPr/>
            </a:pPr>
            <a:endParaRPr lang="en-US" b="1" dirty="0">
              <a:solidFill>
                <a:schemeClr val="accent2">
                  <a:lumMod val="60000"/>
                  <a:lumOff val="40000"/>
                </a:schemeClr>
              </a:solidFill>
            </a:endParaRPr>
          </a:p>
        </p:txBody>
      </p:sp>
      <p:sp>
        <p:nvSpPr>
          <p:cNvPr id="5" name="TextBox 4"/>
          <p:cNvSpPr txBox="1"/>
          <p:nvPr/>
        </p:nvSpPr>
        <p:spPr>
          <a:xfrm>
            <a:off x="395536" y="821025"/>
            <a:ext cx="8748464" cy="6309420"/>
          </a:xfrm>
          <a:prstGeom prst="rect">
            <a:avLst/>
          </a:prstGeom>
          <a:noFill/>
        </p:spPr>
        <p:txBody>
          <a:bodyPr wrap="square" rtlCol="0">
            <a:spAutoFit/>
          </a:bodyPr>
          <a:lstStyle/>
          <a:p>
            <a:r>
              <a:rPr lang="en-GB" b="1" dirty="0" smtClean="0">
                <a:solidFill>
                  <a:srgbClr val="002060"/>
                </a:solidFill>
              </a:rPr>
              <a:t>Consolidation, improvement, promotion and sustaining of the Animal Husbandry Area is through the upgrading of and extensions to existing and new Animal Husbandry Farms. Overarching requirements for upgrading, improvements and mitigation measures.</a:t>
            </a:r>
          </a:p>
          <a:p>
            <a:endParaRPr lang="en-GB" dirty="0" smtClean="0">
              <a:solidFill>
                <a:srgbClr val="002060"/>
              </a:solidFill>
            </a:endParaRPr>
          </a:p>
          <a:p>
            <a:r>
              <a:rPr lang="en-GB" b="1" u="sng" dirty="0" smtClean="0">
                <a:solidFill>
                  <a:srgbClr val="002060"/>
                </a:solidFill>
              </a:rPr>
              <a:t>Applicable RPDG 2014 uses:</a:t>
            </a:r>
          </a:p>
          <a:p>
            <a:endParaRPr lang="en-GB" b="1" dirty="0" smtClean="0">
              <a:solidFill>
                <a:srgbClr val="002060"/>
              </a:solidFill>
            </a:endParaRPr>
          </a:p>
          <a:p>
            <a:r>
              <a:rPr lang="en-GB" b="1" dirty="0" smtClean="0">
                <a:solidFill>
                  <a:srgbClr val="002060"/>
                </a:solidFill>
              </a:rPr>
              <a:t> </a:t>
            </a:r>
            <a:r>
              <a:rPr lang="en-GB" sz="1600" b="1" dirty="0" smtClean="0">
                <a:solidFill>
                  <a:srgbClr val="002060"/>
                </a:solidFill>
              </a:rPr>
              <a:t>Policy 2.2A	New farm dwellings for dairy or swine livestock </a:t>
            </a:r>
            <a:endParaRPr lang="en-GB" sz="1600" dirty="0" smtClean="0">
              <a:solidFill>
                <a:srgbClr val="002060"/>
              </a:solidFill>
            </a:endParaRPr>
          </a:p>
          <a:p>
            <a:r>
              <a:rPr lang="en-GB" sz="1600" b="1" dirty="0" smtClean="0">
                <a:solidFill>
                  <a:srgbClr val="002060"/>
                </a:solidFill>
              </a:rPr>
              <a:t>		farmers</a:t>
            </a:r>
          </a:p>
          <a:p>
            <a:endParaRPr lang="en-GB" sz="1600" dirty="0" smtClean="0">
              <a:solidFill>
                <a:srgbClr val="002060"/>
              </a:solidFill>
            </a:endParaRPr>
          </a:p>
          <a:p>
            <a:r>
              <a:rPr lang="en-GB" sz="1600" b="1" dirty="0" smtClean="0">
                <a:solidFill>
                  <a:srgbClr val="002060"/>
                </a:solidFill>
              </a:rPr>
              <a:t>Policy 2.3A: 	Existing Livestock Farm Units (Including pre-1994 Farms)</a:t>
            </a:r>
          </a:p>
          <a:p>
            <a:endParaRPr lang="en-GB" sz="1600" dirty="0" smtClean="0">
              <a:solidFill>
                <a:srgbClr val="002060"/>
              </a:solidFill>
            </a:endParaRPr>
          </a:p>
          <a:p>
            <a:r>
              <a:rPr lang="en-GB" sz="1600" b="1" dirty="0" smtClean="0">
                <a:solidFill>
                  <a:srgbClr val="002060"/>
                </a:solidFill>
              </a:rPr>
              <a:t>Policy 2.3B: 	New or relocated Livestock Farms</a:t>
            </a:r>
          </a:p>
          <a:p>
            <a:endParaRPr lang="en-GB" sz="1600" dirty="0" smtClean="0">
              <a:solidFill>
                <a:srgbClr val="002060"/>
              </a:solidFill>
            </a:endParaRPr>
          </a:p>
          <a:p>
            <a:r>
              <a:rPr lang="en-GB" sz="1600" b="1" dirty="0" smtClean="0">
                <a:solidFill>
                  <a:srgbClr val="002060"/>
                </a:solidFill>
              </a:rPr>
              <a:t>Policy 2.4: 	Slaughterhouse development within operational livestock 			farms (rabbits and poultry only)</a:t>
            </a:r>
          </a:p>
          <a:p>
            <a:endParaRPr lang="en-GB" sz="1600" dirty="0" smtClean="0">
              <a:solidFill>
                <a:srgbClr val="002060"/>
              </a:solidFill>
            </a:endParaRPr>
          </a:p>
          <a:p>
            <a:r>
              <a:rPr lang="en-GB" sz="1600" b="1" dirty="0" smtClean="0">
                <a:solidFill>
                  <a:srgbClr val="002060"/>
                </a:solidFill>
              </a:rPr>
              <a:t>Policy 2.11	Small scale Photo voltaic Panels</a:t>
            </a:r>
          </a:p>
          <a:p>
            <a:endParaRPr lang="en-GB" sz="1600" dirty="0" smtClean="0">
              <a:solidFill>
                <a:srgbClr val="002060"/>
              </a:solidFill>
            </a:endParaRPr>
          </a:p>
          <a:p>
            <a:r>
              <a:rPr lang="en-GB" sz="1600" b="1" dirty="0" smtClean="0">
                <a:solidFill>
                  <a:srgbClr val="002060"/>
                </a:solidFill>
              </a:rPr>
              <a:t>Part 5:		Animal Sanctuaries, Enclosures, Stables and Horse Riding/Sports 		Establishments</a:t>
            </a:r>
          </a:p>
          <a:p>
            <a:endParaRPr lang="en-GB" sz="1600" b="1" dirty="0" smtClean="0">
              <a:solidFill>
                <a:srgbClr val="002060"/>
              </a:solidFill>
            </a:endParaRPr>
          </a:p>
          <a:p>
            <a:endParaRPr lang="en-GB" b="1" dirty="0" smtClean="0">
              <a:solidFill>
                <a:srgbClr val="002060"/>
              </a:solidFill>
            </a:endParaRPr>
          </a:p>
          <a:p>
            <a:endParaRPr lang="en-GB" dirty="0" smtClean="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htab Zoning Jan17.jpg"/>
          <p:cNvPicPr>
            <a:picLocks noChangeAspect="1"/>
          </p:cNvPicPr>
          <p:nvPr/>
        </p:nvPicPr>
        <p:blipFill>
          <a:blip r:embed="rId2" cstate="print"/>
          <a:stretch>
            <a:fillRect/>
          </a:stretch>
        </p:blipFill>
        <p:spPr>
          <a:xfrm>
            <a:off x="0" y="193842"/>
            <a:ext cx="9144000" cy="647031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6405"/>
            <a:ext cx="7704856" cy="646331"/>
          </a:xfrm>
          <a:prstGeom prst="rect">
            <a:avLst/>
          </a:prstGeom>
        </p:spPr>
        <p:txBody>
          <a:bodyPr wrap="square">
            <a:spAutoFit/>
          </a:bodyPr>
          <a:lstStyle/>
          <a:p>
            <a:pPr>
              <a:spcBef>
                <a:spcPct val="0"/>
              </a:spcBef>
              <a:defRPr/>
            </a:pPr>
            <a:r>
              <a:rPr lang="en-GB" b="1" dirty="0" smtClean="0">
                <a:solidFill>
                  <a:schemeClr val="accent1">
                    <a:lumMod val="75000"/>
                  </a:schemeClr>
                </a:solidFill>
              </a:rPr>
              <a:t>CMMB 03	Arable Farming Areas/Animal Farming Buffer Area</a:t>
            </a:r>
          </a:p>
          <a:p>
            <a:pPr lvl="0">
              <a:spcBef>
                <a:spcPct val="0"/>
              </a:spcBef>
              <a:defRPr/>
            </a:pPr>
            <a:endParaRPr lang="en-US" b="1" dirty="0">
              <a:solidFill>
                <a:schemeClr val="accent2">
                  <a:lumMod val="60000"/>
                  <a:lumOff val="40000"/>
                </a:schemeClr>
              </a:solidFill>
            </a:endParaRPr>
          </a:p>
        </p:txBody>
      </p:sp>
      <p:sp>
        <p:nvSpPr>
          <p:cNvPr id="5" name="TextBox 4"/>
          <p:cNvSpPr txBox="1"/>
          <p:nvPr/>
        </p:nvSpPr>
        <p:spPr>
          <a:xfrm>
            <a:off x="323528" y="1268760"/>
            <a:ext cx="8280920" cy="3139321"/>
          </a:xfrm>
          <a:prstGeom prst="rect">
            <a:avLst/>
          </a:prstGeom>
          <a:noFill/>
        </p:spPr>
        <p:txBody>
          <a:bodyPr wrap="square" rtlCol="0">
            <a:spAutoFit/>
          </a:bodyPr>
          <a:lstStyle/>
          <a:p>
            <a:r>
              <a:rPr lang="en-GB" b="1" dirty="0" smtClean="0">
                <a:solidFill>
                  <a:srgbClr val="002060"/>
                </a:solidFill>
              </a:rPr>
              <a:t>Improvement of land for arable and horticultural purposes in the Arable Farming Areas</a:t>
            </a:r>
          </a:p>
          <a:p>
            <a:endParaRPr lang="en-GB" b="1" dirty="0" smtClean="0">
              <a:solidFill>
                <a:srgbClr val="002060"/>
              </a:solidFill>
            </a:endParaRPr>
          </a:p>
          <a:p>
            <a:r>
              <a:rPr lang="en-GB" b="1" u="sng" dirty="0" smtClean="0">
                <a:solidFill>
                  <a:srgbClr val="002060"/>
                </a:solidFill>
              </a:rPr>
              <a:t>Applicable RPDG 2014 uses:</a:t>
            </a:r>
          </a:p>
          <a:p>
            <a:endParaRPr lang="en-GB" b="1" u="sng" dirty="0" smtClean="0">
              <a:solidFill>
                <a:srgbClr val="002060"/>
              </a:solidFill>
            </a:endParaRPr>
          </a:p>
          <a:p>
            <a:pPr marL="358775" indent="-358775">
              <a:buFont typeface="Arial" pitchFamily="34" charset="0"/>
              <a:buChar char="•"/>
            </a:pPr>
            <a:r>
              <a:rPr lang="en-GB" b="1" dirty="0" smtClean="0">
                <a:solidFill>
                  <a:srgbClr val="002060"/>
                </a:solidFill>
              </a:rPr>
              <a:t>Part 2 and Part 3 </a:t>
            </a:r>
          </a:p>
          <a:p>
            <a:pPr marL="358775" indent="-358775">
              <a:buFont typeface="Arial" pitchFamily="34" charset="0"/>
              <a:buChar char="•"/>
            </a:pPr>
            <a:endParaRPr lang="en-GB" b="1" u="sng" dirty="0" smtClean="0">
              <a:solidFill>
                <a:srgbClr val="002060"/>
              </a:solidFill>
            </a:endParaRPr>
          </a:p>
          <a:p>
            <a:pPr marL="358775" indent="-358775">
              <a:buFont typeface="Arial" pitchFamily="34" charset="0"/>
              <a:buChar char="•"/>
            </a:pPr>
            <a:r>
              <a:rPr lang="en-GB" b="1" dirty="0" smtClean="0">
                <a:solidFill>
                  <a:srgbClr val="002060"/>
                </a:solidFill>
              </a:rPr>
              <a:t>excluding the land uses relating to the policies and parts listed under Policy CMMB 02 - Animal Husbandry Area</a:t>
            </a:r>
          </a:p>
          <a:p>
            <a:pPr marL="358775" indent="-358775">
              <a:buFont typeface="Arial" pitchFamily="34" charset="0"/>
              <a:buChar char="•"/>
            </a:pPr>
            <a:endParaRPr lang="en-GB" b="1" dirty="0" smtClean="0">
              <a:solidFill>
                <a:srgbClr val="002060"/>
              </a:solidFill>
            </a:endParaRPr>
          </a:p>
          <a:p>
            <a:pPr marL="358775" indent="-358775">
              <a:buFont typeface="Arial" pitchFamily="34" charset="0"/>
              <a:buChar char="•"/>
            </a:pPr>
            <a:r>
              <a:rPr lang="en-GB" b="1" dirty="0" smtClean="0">
                <a:solidFill>
                  <a:srgbClr val="002060"/>
                </a:solidFill>
              </a:rPr>
              <a:t>No new animal farms or extensions within the Buffer Area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htab Zoning Jan17.jpg"/>
          <p:cNvPicPr>
            <a:picLocks noChangeAspect="1"/>
          </p:cNvPicPr>
          <p:nvPr/>
        </p:nvPicPr>
        <p:blipFill>
          <a:blip r:embed="rId2" cstate="print"/>
          <a:stretch>
            <a:fillRect/>
          </a:stretch>
        </p:blipFill>
        <p:spPr>
          <a:xfrm>
            <a:off x="0" y="193842"/>
            <a:ext cx="9144000" cy="647031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6405"/>
            <a:ext cx="7704856" cy="369332"/>
          </a:xfrm>
          <a:prstGeom prst="rect">
            <a:avLst/>
          </a:prstGeom>
        </p:spPr>
        <p:txBody>
          <a:bodyPr wrap="square">
            <a:spAutoFit/>
          </a:bodyPr>
          <a:lstStyle/>
          <a:p>
            <a:pPr>
              <a:spcBef>
                <a:spcPct val="0"/>
              </a:spcBef>
              <a:defRPr/>
            </a:pPr>
            <a:r>
              <a:rPr lang="en-GB" b="1" dirty="0" smtClean="0">
                <a:solidFill>
                  <a:schemeClr val="accent1">
                    <a:lumMod val="75000"/>
                  </a:schemeClr>
                </a:solidFill>
              </a:rPr>
              <a:t>CMMB 04	</a:t>
            </a:r>
            <a:r>
              <a:rPr lang="en-GB" b="1" dirty="0" err="1" smtClean="0">
                <a:solidFill>
                  <a:schemeClr val="accent1">
                    <a:lumMod val="75000"/>
                  </a:schemeClr>
                </a:solidFill>
              </a:rPr>
              <a:t>Maghtab</a:t>
            </a:r>
            <a:r>
              <a:rPr lang="en-GB" b="1" dirty="0" smtClean="0">
                <a:solidFill>
                  <a:schemeClr val="accent1">
                    <a:lumMod val="75000"/>
                  </a:schemeClr>
                </a:solidFill>
              </a:rPr>
              <a:t> Residential Settlement  Area</a:t>
            </a:r>
            <a:endParaRPr lang="en-US" b="1" dirty="0">
              <a:solidFill>
                <a:schemeClr val="accent1">
                  <a:lumMod val="75000"/>
                </a:schemeClr>
              </a:solidFill>
            </a:endParaRPr>
          </a:p>
        </p:txBody>
      </p:sp>
      <p:sp>
        <p:nvSpPr>
          <p:cNvPr id="5" name="TextBox 4"/>
          <p:cNvSpPr txBox="1"/>
          <p:nvPr/>
        </p:nvSpPr>
        <p:spPr>
          <a:xfrm>
            <a:off x="285720" y="1857364"/>
            <a:ext cx="8280920" cy="2031325"/>
          </a:xfrm>
          <a:prstGeom prst="rect">
            <a:avLst/>
          </a:prstGeom>
          <a:noFill/>
        </p:spPr>
        <p:txBody>
          <a:bodyPr wrap="square" rtlCol="0">
            <a:spAutoFit/>
          </a:bodyPr>
          <a:lstStyle/>
          <a:p>
            <a:r>
              <a:rPr lang="en-GB" b="1" dirty="0" smtClean="0">
                <a:solidFill>
                  <a:srgbClr val="002060"/>
                </a:solidFill>
              </a:rPr>
              <a:t>Designated as a Category 2 Rural ODZ Settlement  where the provisions of CMLP (2006) General Policy </a:t>
            </a:r>
            <a:r>
              <a:rPr lang="en-GB" b="1" dirty="0" smtClean="0">
                <a:solidFill>
                  <a:srgbClr val="002060"/>
                </a:solidFill>
              </a:rPr>
              <a:t>CG04 apply excluding Sections </a:t>
            </a:r>
            <a:r>
              <a:rPr lang="en-GB" b="1" dirty="0" smtClean="0">
                <a:solidFill>
                  <a:srgbClr val="002060"/>
                </a:solidFill>
              </a:rPr>
              <a:t>B and </a:t>
            </a:r>
            <a:r>
              <a:rPr lang="en-GB" b="1" dirty="0" smtClean="0">
                <a:solidFill>
                  <a:srgbClr val="002060"/>
                </a:solidFill>
              </a:rPr>
              <a:t>C</a:t>
            </a:r>
            <a:endParaRPr lang="en-GB" b="1" dirty="0" smtClean="0">
              <a:solidFill>
                <a:srgbClr val="002060"/>
              </a:solidFill>
            </a:endParaRPr>
          </a:p>
          <a:p>
            <a:endParaRPr lang="en-GB" b="1" dirty="0" smtClean="0">
              <a:solidFill>
                <a:srgbClr val="002060"/>
              </a:solidFill>
            </a:endParaRPr>
          </a:p>
          <a:p>
            <a:endParaRPr lang="en-GB" b="1" dirty="0" smtClean="0">
              <a:solidFill>
                <a:srgbClr val="002060"/>
              </a:solidFill>
            </a:endParaRPr>
          </a:p>
          <a:p>
            <a:r>
              <a:rPr lang="en-GB" b="1" dirty="0" smtClean="0">
                <a:solidFill>
                  <a:srgbClr val="002060"/>
                </a:solidFill>
              </a:rPr>
              <a:t>Encroachments within the Arable Farming Areas shall only be considered provided the overall footprint of the proposed building does not exceed the 150 </a:t>
            </a:r>
            <a:r>
              <a:rPr lang="en-GB" b="1" dirty="0" err="1" smtClean="0">
                <a:solidFill>
                  <a:srgbClr val="002060"/>
                </a:solidFill>
              </a:rPr>
              <a:t>sqm</a:t>
            </a:r>
            <a:r>
              <a:rPr lang="en-GB" b="1" dirty="0" smtClean="0">
                <a:solidFill>
                  <a:srgbClr val="002060"/>
                </a:solidFill>
              </a:rPr>
              <a:t> in line with the provisions of Policy CG04.</a:t>
            </a:r>
            <a:endParaRPr lang="en-GB"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htab Zoning Jan17.jpg"/>
          <p:cNvPicPr>
            <a:picLocks noChangeAspect="1"/>
          </p:cNvPicPr>
          <p:nvPr/>
        </p:nvPicPr>
        <p:blipFill>
          <a:blip r:embed="rId2" cstate="print"/>
          <a:stretch>
            <a:fillRect/>
          </a:stretch>
        </p:blipFill>
        <p:spPr>
          <a:xfrm>
            <a:off x="0" y="193842"/>
            <a:ext cx="9144000" cy="647031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06405"/>
            <a:ext cx="7704856" cy="646331"/>
          </a:xfrm>
          <a:prstGeom prst="rect">
            <a:avLst/>
          </a:prstGeom>
        </p:spPr>
        <p:txBody>
          <a:bodyPr wrap="square">
            <a:spAutoFit/>
          </a:bodyPr>
          <a:lstStyle/>
          <a:p>
            <a:pPr>
              <a:spcBef>
                <a:spcPct val="0"/>
              </a:spcBef>
              <a:defRPr/>
            </a:pPr>
            <a:r>
              <a:rPr lang="en-GB" b="1" dirty="0" smtClean="0">
                <a:solidFill>
                  <a:schemeClr val="accent1">
                    <a:lumMod val="75000"/>
                  </a:schemeClr>
                </a:solidFill>
              </a:rPr>
              <a:t>CMMB 05	Industrial Clusters</a:t>
            </a:r>
          </a:p>
          <a:p>
            <a:pPr>
              <a:spcBef>
                <a:spcPct val="0"/>
              </a:spcBef>
              <a:defRPr/>
            </a:pPr>
            <a:endParaRPr lang="en-US" b="1" dirty="0">
              <a:solidFill>
                <a:schemeClr val="accent2">
                  <a:lumMod val="60000"/>
                  <a:lumOff val="40000"/>
                </a:schemeClr>
              </a:solidFill>
            </a:endParaRPr>
          </a:p>
        </p:txBody>
      </p:sp>
      <p:sp>
        <p:nvSpPr>
          <p:cNvPr id="5" name="TextBox 4"/>
          <p:cNvSpPr txBox="1"/>
          <p:nvPr/>
        </p:nvSpPr>
        <p:spPr>
          <a:xfrm>
            <a:off x="323528" y="1124744"/>
            <a:ext cx="8280920" cy="5078313"/>
          </a:xfrm>
          <a:prstGeom prst="rect">
            <a:avLst/>
          </a:prstGeom>
          <a:noFill/>
        </p:spPr>
        <p:txBody>
          <a:bodyPr wrap="square" rtlCol="0">
            <a:spAutoFit/>
          </a:bodyPr>
          <a:lstStyle/>
          <a:p>
            <a:r>
              <a:rPr lang="en-GB" b="1" dirty="0" smtClean="0">
                <a:solidFill>
                  <a:srgbClr val="002060"/>
                </a:solidFill>
              </a:rPr>
              <a:t>Class 5A Light Industry</a:t>
            </a:r>
          </a:p>
          <a:p>
            <a:r>
              <a:rPr lang="en-GB" b="1" dirty="0" smtClean="0">
                <a:solidFill>
                  <a:srgbClr val="002060"/>
                </a:solidFill>
              </a:rPr>
              <a:t>Class 5B General industry and </a:t>
            </a:r>
          </a:p>
          <a:p>
            <a:r>
              <a:rPr lang="en-GB" b="1" dirty="0" smtClean="0">
                <a:solidFill>
                  <a:srgbClr val="002060"/>
                </a:solidFill>
              </a:rPr>
              <a:t>Class 6A Warehousing and Open Storage</a:t>
            </a:r>
          </a:p>
          <a:p>
            <a:endParaRPr lang="en-GB" b="1" dirty="0" smtClean="0">
              <a:solidFill>
                <a:srgbClr val="002060"/>
              </a:solidFill>
            </a:endParaRPr>
          </a:p>
          <a:p>
            <a:r>
              <a:rPr lang="en-GB" b="1" dirty="0" smtClean="0">
                <a:solidFill>
                  <a:srgbClr val="002060"/>
                </a:solidFill>
              </a:rPr>
              <a:t>The range of allowable industrial land uses within sites which already accommodate industrial activity shall be considered on a case by case. </a:t>
            </a:r>
          </a:p>
          <a:p>
            <a:endParaRPr lang="en-GB" b="1" dirty="0" smtClean="0">
              <a:solidFill>
                <a:srgbClr val="002060"/>
              </a:solidFill>
            </a:endParaRPr>
          </a:p>
          <a:p>
            <a:r>
              <a:rPr lang="en-GB" b="1" u="sng" dirty="0" smtClean="0">
                <a:solidFill>
                  <a:srgbClr val="002060"/>
                </a:solidFill>
              </a:rPr>
              <a:t>Further development</a:t>
            </a:r>
          </a:p>
          <a:p>
            <a:pPr marL="179388" indent="-179388">
              <a:buFont typeface="Arial" pitchFamily="34" charset="0"/>
              <a:buChar char="•"/>
            </a:pPr>
            <a:r>
              <a:rPr lang="en-GB" b="1" dirty="0" smtClean="0">
                <a:solidFill>
                  <a:srgbClr val="002060"/>
                </a:solidFill>
              </a:rPr>
              <a:t>Seeks to improve industrial activities and to reduce deleterious impacts on surrounding land uses.</a:t>
            </a:r>
            <a:endParaRPr lang="en-GB" dirty="0" smtClean="0">
              <a:solidFill>
                <a:srgbClr val="002060"/>
              </a:solidFill>
            </a:endParaRPr>
          </a:p>
          <a:p>
            <a:r>
              <a:rPr lang="en-GB" b="1" dirty="0" smtClean="0">
                <a:solidFill>
                  <a:srgbClr val="002060"/>
                </a:solidFill>
              </a:rPr>
              <a:t> </a:t>
            </a:r>
            <a:endParaRPr lang="en-GB" dirty="0" smtClean="0">
              <a:solidFill>
                <a:srgbClr val="002060"/>
              </a:solidFill>
            </a:endParaRPr>
          </a:p>
          <a:p>
            <a:r>
              <a:rPr lang="en-GB" b="1" u="sng" dirty="0" smtClean="0">
                <a:solidFill>
                  <a:srgbClr val="002060"/>
                </a:solidFill>
              </a:rPr>
              <a:t>Redevelopment or intensification </a:t>
            </a:r>
          </a:p>
          <a:p>
            <a:pPr marL="179388" indent="-179388">
              <a:buFont typeface="Arial" pitchFamily="34" charset="0"/>
              <a:buChar char="•"/>
            </a:pPr>
            <a:r>
              <a:rPr lang="en-GB" b="1" dirty="0" smtClean="0">
                <a:solidFill>
                  <a:srgbClr val="002060"/>
                </a:solidFill>
              </a:rPr>
              <a:t>Leads to a general improvement in the site </a:t>
            </a:r>
          </a:p>
          <a:p>
            <a:pPr marL="179388" indent="-179388">
              <a:buFont typeface="Arial" pitchFamily="34" charset="0"/>
              <a:buChar char="•"/>
            </a:pPr>
            <a:r>
              <a:rPr lang="en-GB" b="1" dirty="0" smtClean="0">
                <a:solidFill>
                  <a:srgbClr val="002060"/>
                </a:solidFill>
              </a:rPr>
              <a:t>The scale shall be considered within the context of existing development within the site and its immediate surroundings.</a:t>
            </a:r>
            <a:endParaRPr lang="en-GB" dirty="0" smtClean="0">
              <a:solidFill>
                <a:srgbClr val="002060"/>
              </a:solidFill>
            </a:endParaRPr>
          </a:p>
          <a:p>
            <a:r>
              <a:rPr lang="en-GB" b="1" dirty="0" smtClean="0">
                <a:solidFill>
                  <a:srgbClr val="002060"/>
                </a:solidFill>
              </a:rPr>
              <a:t> </a:t>
            </a:r>
            <a:endParaRPr lang="en-GB" dirty="0" smtClean="0">
              <a:solidFill>
                <a:srgbClr val="002060"/>
              </a:solidFill>
            </a:endParaRPr>
          </a:p>
          <a:p>
            <a:r>
              <a:rPr lang="en-GB" b="1" dirty="0" smtClean="0">
                <a:solidFill>
                  <a:srgbClr val="002060"/>
                </a:solidFill>
              </a:rPr>
              <a:t>Introduction of mitigation measures to reduce impacts on adjacent residential land, including a 3m green landscaping buffer space.</a:t>
            </a:r>
            <a:endParaRPr lang="en-GB"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428604"/>
            <a:ext cx="6786610" cy="523220"/>
          </a:xfrm>
          <a:prstGeom prst="rect">
            <a:avLst/>
          </a:prstGeom>
        </p:spPr>
        <p:txBody>
          <a:bodyPr wrap="square">
            <a:spAutoFit/>
          </a:bodyPr>
          <a:lstStyle/>
          <a:p>
            <a:pPr lvl="0">
              <a:spcBef>
                <a:spcPct val="0"/>
              </a:spcBef>
              <a:defRPr/>
            </a:pPr>
            <a:r>
              <a:rPr lang="en-GB" sz="2800" b="1" dirty="0" smtClean="0">
                <a:solidFill>
                  <a:schemeClr val="accent1">
                    <a:lumMod val="75000"/>
                  </a:schemeClr>
                </a:solidFill>
              </a:rPr>
              <a:t>Plan Adoption Process</a:t>
            </a:r>
            <a:endParaRPr lang="en-US" sz="2800" b="1" dirty="0">
              <a:solidFill>
                <a:schemeClr val="accent1">
                  <a:lumMod val="75000"/>
                </a:schemeClr>
              </a:solidFill>
            </a:endParaRPr>
          </a:p>
        </p:txBody>
      </p:sp>
      <p:sp>
        <p:nvSpPr>
          <p:cNvPr id="5" name="TextBox 4"/>
          <p:cNvSpPr txBox="1"/>
          <p:nvPr/>
        </p:nvSpPr>
        <p:spPr>
          <a:xfrm>
            <a:off x="467544" y="1196752"/>
            <a:ext cx="8280920" cy="4801314"/>
          </a:xfrm>
          <a:prstGeom prst="rect">
            <a:avLst/>
          </a:prstGeom>
          <a:noFill/>
        </p:spPr>
        <p:txBody>
          <a:bodyPr wrap="square" rtlCol="0">
            <a:spAutoFit/>
          </a:bodyPr>
          <a:lstStyle/>
          <a:p>
            <a:pPr marL="342900" lvl="0" indent="-342900">
              <a:buAutoNum type="arabicPeriod"/>
            </a:pPr>
            <a:r>
              <a:rPr lang="en-GB" sz="1600" b="1" dirty="0" smtClean="0">
                <a:solidFill>
                  <a:srgbClr val="002060"/>
                </a:solidFill>
              </a:rPr>
              <a:t>Objectives received from Minister to prepare plan </a:t>
            </a:r>
            <a:r>
              <a:rPr lang="en-GB" sz="1600" b="1" dirty="0" smtClean="0">
                <a:solidFill>
                  <a:srgbClr val="002060"/>
                </a:solidFill>
              </a:rPr>
              <a:t>for </a:t>
            </a:r>
            <a:r>
              <a:rPr lang="en-GB" sz="1600" b="1" dirty="0" err="1" smtClean="0">
                <a:solidFill>
                  <a:srgbClr val="002060"/>
                </a:solidFill>
              </a:rPr>
              <a:t>Maghtab</a:t>
            </a:r>
            <a:r>
              <a:rPr lang="en-GB" sz="1600" b="1" dirty="0" smtClean="0">
                <a:solidFill>
                  <a:srgbClr val="002060"/>
                </a:solidFill>
              </a:rPr>
              <a:t> </a:t>
            </a:r>
            <a:r>
              <a:rPr lang="en-GB" sz="1600" b="1" dirty="0" smtClean="0">
                <a:solidFill>
                  <a:srgbClr val="002060"/>
                </a:solidFill>
              </a:rPr>
              <a:t>in August 2016;</a:t>
            </a:r>
          </a:p>
          <a:p>
            <a:pPr marL="342900" lvl="0" indent="-342900"/>
            <a:endParaRPr lang="en-GB" sz="1600" b="1" dirty="0" smtClean="0">
              <a:solidFill>
                <a:srgbClr val="002060"/>
              </a:solidFill>
            </a:endParaRPr>
          </a:p>
          <a:p>
            <a:pPr marL="342900" lvl="0" indent="-342900"/>
            <a:r>
              <a:rPr lang="en-GB" sz="1600" b="1" dirty="0" smtClean="0">
                <a:solidFill>
                  <a:srgbClr val="002060"/>
                </a:solidFill>
              </a:rPr>
              <a:t>2. Objectives published for consultation for three weeks in September 2016;</a:t>
            </a:r>
          </a:p>
          <a:p>
            <a:pPr marL="342900" lvl="0" indent="-342900"/>
            <a:endParaRPr lang="en-GB" sz="1600" b="1" dirty="0" smtClean="0">
              <a:solidFill>
                <a:srgbClr val="002060"/>
              </a:solidFill>
            </a:endParaRPr>
          </a:p>
          <a:p>
            <a:pPr marL="342900" lvl="0" indent="-342900"/>
            <a:r>
              <a:rPr lang="en-GB" sz="1600" b="1" dirty="0" smtClean="0">
                <a:solidFill>
                  <a:srgbClr val="002060"/>
                </a:solidFill>
              </a:rPr>
              <a:t>3. Draft Strategy published for consultation for six weeks in February 2017;</a:t>
            </a:r>
          </a:p>
          <a:p>
            <a:pPr marL="342900" lvl="0" indent="-342900"/>
            <a:endParaRPr lang="en-GB" sz="1600" b="1" dirty="0" smtClean="0">
              <a:solidFill>
                <a:srgbClr val="002060"/>
              </a:solidFill>
            </a:endParaRPr>
          </a:p>
          <a:p>
            <a:pPr marL="342900" lvl="0" indent="-342900"/>
            <a:r>
              <a:rPr lang="en-GB" sz="1600" b="1" dirty="0" smtClean="0">
                <a:solidFill>
                  <a:srgbClr val="002060"/>
                </a:solidFill>
              </a:rPr>
              <a:t>4. Parliamentary Standing Committee discussed strategy in March 2017;</a:t>
            </a:r>
          </a:p>
          <a:p>
            <a:pPr marL="342900" lvl="0" indent="-342900"/>
            <a:endParaRPr lang="en-GB" sz="1600" b="1" dirty="0" smtClean="0">
              <a:solidFill>
                <a:srgbClr val="002060"/>
              </a:solidFill>
            </a:endParaRPr>
          </a:p>
          <a:p>
            <a:pPr marL="342900" lvl="0" indent="-342900"/>
            <a:r>
              <a:rPr lang="en-GB" sz="1600" b="1" dirty="0" smtClean="0">
                <a:solidFill>
                  <a:srgbClr val="002060"/>
                </a:solidFill>
              </a:rPr>
              <a:t>5. Strategy approved by Executive Council </a:t>
            </a:r>
            <a:r>
              <a:rPr lang="en-GB" sz="1600" b="1" dirty="0" smtClean="0">
                <a:solidFill>
                  <a:srgbClr val="002060"/>
                </a:solidFill>
              </a:rPr>
              <a:t>without </a:t>
            </a:r>
            <a:r>
              <a:rPr lang="en-GB" sz="1600" b="1" dirty="0" smtClean="0">
                <a:solidFill>
                  <a:srgbClr val="002060"/>
                </a:solidFill>
              </a:rPr>
              <a:t>any amendments in May 2017;</a:t>
            </a:r>
          </a:p>
          <a:p>
            <a:pPr marL="342900" lvl="0" indent="-342900"/>
            <a:endParaRPr lang="en-GB" sz="1600" b="1" dirty="0" smtClean="0">
              <a:solidFill>
                <a:srgbClr val="002060"/>
              </a:solidFill>
            </a:endParaRPr>
          </a:p>
          <a:p>
            <a:pPr marL="342900" lvl="0" indent="-342900"/>
            <a:r>
              <a:rPr lang="en-GB" sz="1600" b="1" dirty="0" smtClean="0">
                <a:solidFill>
                  <a:srgbClr val="002060"/>
                </a:solidFill>
              </a:rPr>
              <a:t>6. Minister direction to carry out SEA Screening provided in August 2017;</a:t>
            </a:r>
          </a:p>
          <a:p>
            <a:pPr marL="342900" lvl="0" indent="-342900"/>
            <a:endParaRPr lang="en-GB" sz="1600" b="1" dirty="0" smtClean="0">
              <a:solidFill>
                <a:srgbClr val="002060"/>
              </a:solidFill>
            </a:endParaRPr>
          </a:p>
          <a:p>
            <a:pPr marL="342900" lvl="0" indent="-342900"/>
            <a:r>
              <a:rPr lang="en-GB" sz="1600" b="1" dirty="0" smtClean="0">
                <a:solidFill>
                  <a:srgbClr val="002060"/>
                </a:solidFill>
              </a:rPr>
              <a:t>7. SEA Screening process concluded </a:t>
            </a:r>
            <a:r>
              <a:rPr lang="en-GB" sz="1600" b="1" dirty="0" smtClean="0">
                <a:solidFill>
                  <a:srgbClr val="002060"/>
                </a:solidFill>
              </a:rPr>
              <a:t>no </a:t>
            </a:r>
            <a:r>
              <a:rPr lang="en-GB" sz="1600" b="1" dirty="0" smtClean="0">
                <a:solidFill>
                  <a:srgbClr val="002060"/>
                </a:solidFill>
              </a:rPr>
              <a:t>SEA is </a:t>
            </a:r>
            <a:r>
              <a:rPr lang="en-GB" sz="1600" b="1" dirty="0" smtClean="0">
                <a:solidFill>
                  <a:srgbClr val="002060"/>
                </a:solidFill>
              </a:rPr>
              <a:t>required in </a:t>
            </a:r>
            <a:r>
              <a:rPr lang="en-GB" sz="1600" b="1" dirty="0" smtClean="0">
                <a:solidFill>
                  <a:srgbClr val="002060"/>
                </a:solidFill>
              </a:rPr>
              <a:t>January 2018 </a:t>
            </a:r>
            <a:r>
              <a:rPr lang="en-GB" sz="1600" b="1" dirty="0" smtClean="0">
                <a:solidFill>
                  <a:srgbClr val="002060"/>
                </a:solidFill>
              </a:rPr>
              <a:t>;</a:t>
            </a:r>
            <a:endParaRPr lang="en-GB" sz="1600" b="1" dirty="0" smtClean="0">
              <a:solidFill>
                <a:srgbClr val="002060"/>
              </a:solidFill>
            </a:endParaRPr>
          </a:p>
          <a:p>
            <a:pPr marL="342900" lvl="0" indent="-342900"/>
            <a:endParaRPr lang="en-GB" sz="1600" b="1" dirty="0" smtClean="0">
              <a:solidFill>
                <a:srgbClr val="002060"/>
              </a:solidFill>
            </a:endParaRPr>
          </a:p>
          <a:p>
            <a:pPr marL="342900" lvl="0" indent="-342900"/>
            <a:r>
              <a:rPr lang="en-GB" sz="1600" b="1" dirty="0" smtClean="0">
                <a:solidFill>
                  <a:srgbClr val="002060"/>
                </a:solidFill>
              </a:rPr>
              <a:t>8. Discussion at Standing Committee  - May 2018</a:t>
            </a:r>
          </a:p>
          <a:p>
            <a:pPr marL="342900" lvl="0" indent="-342900"/>
            <a:endParaRPr lang="en-GB" sz="1600" b="1" dirty="0" smtClean="0">
              <a:solidFill>
                <a:srgbClr val="002060"/>
              </a:solidFill>
            </a:endParaRPr>
          </a:p>
          <a:p>
            <a:pPr marL="342900" lvl="0" indent="-342900"/>
            <a:r>
              <a:rPr lang="en-GB" sz="1600" b="1" dirty="0" smtClean="0">
                <a:solidFill>
                  <a:srgbClr val="002060"/>
                </a:solidFill>
              </a:rPr>
              <a:t>9. Final Approval by Minister – to be provided</a:t>
            </a:r>
            <a:endParaRPr lang="en-GB" dirty="0" smtClean="0"/>
          </a:p>
          <a:p>
            <a:pPr>
              <a:buFont typeface="Arial" pitchFamily="34" charset="0"/>
              <a:buChar char="•"/>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htab Zoning Jan17.jpg"/>
          <p:cNvPicPr>
            <a:picLocks noChangeAspect="1"/>
          </p:cNvPicPr>
          <p:nvPr/>
        </p:nvPicPr>
        <p:blipFill>
          <a:blip r:embed="rId2" cstate="print"/>
          <a:stretch>
            <a:fillRect/>
          </a:stretch>
        </p:blipFill>
        <p:spPr>
          <a:xfrm>
            <a:off x="0" y="193842"/>
            <a:ext cx="9144000" cy="647031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06405"/>
            <a:ext cx="7704856" cy="369332"/>
          </a:xfrm>
          <a:prstGeom prst="rect">
            <a:avLst/>
          </a:prstGeom>
        </p:spPr>
        <p:txBody>
          <a:bodyPr wrap="square">
            <a:spAutoFit/>
          </a:bodyPr>
          <a:lstStyle/>
          <a:p>
            <a:pPr>
              <a:spcBef>
                <a:spcPct val="0"/>
              </a:spcBef>
              <a:defRPr/>
            </a:pPr>
            <a:r>
              <a:rPr lang="en-GB" b="1" dirty="0" smtClean="0">
                <a:solidFill>
                  <a:schemeClr val="accent1">
                    <a:lumMod val="75000"/>
                  </a:schemeClr>
                </a:solidFill>
              </a:rPr>
              <a:t>CMMB 06 	Site Specific Considerations</a:t>
            </a:r>
            <a:endParaRPr lang="en-US" b="1" dirty="0">
              <a:solidFill>
                <a:schemeClr val="accent1">
                  <a:lumMod val="75000"/>
                </a:schemeClr>
              </a:solidFill>
            </a:endParaRPr>
          </a:p>
        </p:txBody>
      </p:sp>
      <p:sp>
        <p:nvSpPr>
          <p:cNvPr id="5" name="TextBox 4"/>
          <p:cNvSpPr txBox="1"/>
          <p:nvPr/>
        </p:nvSpPr>
        <p:spPr>
          <a:xfrm>
            <a:off x="323528" y="1052737"/>
            <a:ext cx="8568952" cy="5355312"/>
          </a:xfrm>
          <a:prstGeom prst="rect">
            <a:avLst/>
          </a:prstGeom>
          <a:noFill/>
        </p:spPr>
        <p:txBody>
          <a:bodyPr wrap="square" rtlCol="0">
            <a:spAutoFit/>
          </a:bodyPr>
          <a:lstStyle/>
          <a:p>
            <a:r>
              <a:rPr lang="en-GB" sz="1600" b="1" dirty="0" smtClean="0">
                <a:solidFill>
                  <a:srgbClr val="002060"/>
                </a:solidFill>
              </a:rPr>
              <a:t>Sites A, B and C are identified for site specific consideration as sites that require comprehensive redevelopment due to their incompatibility with the proposed Residential Settlement</a:t>
            </a:r>
          </a:p>
          <a:p>
            <a:endParaRPr lang="en-GB" sz="1600" b="1" dirty="0" smtClean="0">
              <a:solidFill>
                <a:srgbClr val="002060"/>
              </a:solidFill>
            </a:endParaRPr>
          </a:p>
          <a:p>
            <a:r>
              <a:rPr lang="en-GB" sz="1600" b="1" u="sng" dirty="0" smtClean="0">
                <a:solidFill>
                  <a:srgbClr val="002060"/>
                </a:solidFill>
              </a:rPr>
              <a:t>The following conditions apply: </a:t>
            </a:r>
            <a:endParaRPr lang="en-GB" sz="1600" u="sng" dirty="0" smtClean="0">
              <a:solidFill>
                <a:srgbClr val="002060"/>
              </a:solidFill>
            </a:endParaRPr>
          </a:p>
          <a:p>
            <a:r>
              <a:rPr lang="en-GB" sz="1600" b="1" dirty="0" smtClean="0">
                <a:solidFill>
                  <a:srgbClr val="002060"/>
                </a:solidFill>
              </a:rPr>
              <a:t> </a:t>
            </a:r>
            <a:endParaRPr lang="en-GB" sz="1600" dirty="0" smtClean="0">
              <a:solidFill>
                <a:srgbClr val="002060"/>
              </a:solidFill>
            </a:endParaRPr>
          </a:p>
          <a:p>
            <a:pPr marL="179388" lvl="0" indent="-179388">
              <a:buFont typeface="Arial" pitchFamily="34" charset="0"/>
              <a:buChar char="•"/>
            </a:pPr>
            <a:r>
              <a:rPr lang="en-GB" sz="1600" b="1" dirty="0" smtClean="0">
                <a:solidFill>
                  <a:srgbClr val="002060"/>
                </a:solidFill>
              </a:rPr>
              <a:t>Comprehensive planning</a:t>
            </a:r>
            <a:endParaRPr lang="en-GB" sz="1600" dirty="0" smtClean="0">
              <a:solidFill>
                <a:srgbClr val="002060"/>
              </a:solidFill>
            </a:endParaRPr>
          </a:p>
          <a:p>
            <a:pPr marL="179388" indent="-179388"/>
            <a:r>
              <a:rPr lang="en-GB" sz="1600" b="1" dirty="0" smtClean="0">
                <a:solidFill>
                  <a:srgbClr val="002060"/>
                </a:solidFill>
              </a:rPr>
              <a:t> </a:t>
            </a:r>
            <a:endParaRPr lang="en-GB" sz="1600" dirty="0" smtClean="0">
              <a:solidFill>
                <a:srgbClr val="002060"/>
              </a:solidFill>
            </a:endParaRPr>
          </a:p>
          <a:p>
            <a:pPr marL="179388" lvl="0" indent="-179388">
              <a:buFont typeface="Arial" pitchFamily="34" charset="0"/>
              <a:buChar char="•"/>
            </a:pPr>
            <a:r>
              <a:rPr lang="en-GB" sz="1600" b="1" dirty="0" smtClean="0">
                <a:solidFill>
                  <a:srgbClr val="002060"/>
                </a:solidFill>
              </a:rPr>
              <a:t>Redevelopment for residential development provided that each unit complies with  Policy CMMB 04 in terms of footprint and </a:t>
            </a:r>
            <a:r>
              <a:rPr lang="en-GB" sz="1600" b="1" dirty="0" err="1" smtClean="0">
                <a:solidFill>
                  <a:srgbClr val="002060"/>
                </a:solidFill>
              </a:rPr>
              <a:t>floorspace</a:t>
            </a:r>
            <a:endParaRPr lang="en-GB" sz="1600" dirty="0" smtClean="0">
              <a:solidFill>
                <a:srgbClr val="002060"/>
              </a:solidFill>
            </a:endParaRPr>
          </a:p>
          <a:p>
            <a:pPr marL="179388" indent="-179388"/>
            <a:r>
              <a:rPr lang="en-GB" sz="1600" b="1" dirty="0" smtClean="0">
                <a:solidFill>
                  <a:srgbClr val="002060"/>
                </a:solidFill>
              </a:rPr>
              <a:t> </a:t>
            </a:r>
            <a:endParaRPr lang="en-GB" sz="1600" dirty="0" smtClean="0">
              <a:solidFill>
                <a:srgbClr val="002060"/>
              </a:solidFill>
            </a:endParaRPr>
          </a:p>
          <a:p>
            <a:pPr marL="179388" lvl="0" indent="-179388">
              <a:buFont typeface="Arial" pitchFamily="34" charset="0"/>
              <a:buChar char="•"/>
            </a:pPr>
            <a:r>
              <a:rPr lang="en-GB" sz="1600" b="1" dirty="0" smtClean="0">
                <a:solidFill>
                  <a:srgbClr val="002060"/>
                </a:solidFill>
              </a:rPr>
              <a:t>Site coverage is not to exceed 40% of the site area. The remaining 60% of the footprint is to be planned for access requirements, open space provision and green boundary landscaping treatment with tree planting</a:t>
            </a:r>
            <a:endParaRPr lang="en-GB" sz="1600" dirty="0" smtClean="0">
              <a:solidFill>
                <a:srgbClr val="002060"/>
              </a:solidFill>
            </a:endParaRPr>
          </a:p>
          <a:p>
            <a:pPr marL="179388" indent="-179388"/>
            <a:r>
              <a:rPr lang="en-GB" sz="1600" b="1" dirty="0" smtClean="0">
                <a:solidFill>
                  <a:srgbClr val="002060"/>
                </a:solidFill>
              </a:rPr>
              <a:t> </a:t>
            </a:r>
            <a:endParaRPr lang="en-GB" sz="1600" dirty="0" smtClean="0">
              <a:solidFill>
                <a:srgbClr val="002060"/>
              </a:solidFill>
            </a:endParaRPr>
          </a:p>
          <a:p>
            <a:pPr marL="179388" lvl="0" indent="-179388">
              <a:buFont typeface="Arial" pitchFamily="34" charset="0"/>
              <a:buChar char="•"/>
            </a:pPr>
            <a:r>
              <a:rPr lang="en-GB" sz="1600" b="1" dirty="0" smtClean="0">
                <a:solidFill>
                  <a:srgbClr val="002060"/>
                </a:solidFill>
              </a:rPr>
              <a:t>Overall height does not exceed two floors without semi basement</a:t>
            </a:r>
            <a:endParaRPr lang="en-GB" sz="1600" dirty="0" smtClean="0">
              <a:solidFill>
                <a:srgbClr val="002060"/>
              </a:solidFill>
            </a:endParaRPr>
          </a:p>
          <a:p>
            <a:pPr marL="179388" indent="-179388"/>
            <a:r>
              <a:rPr lang="en-GB" sz="1600" b="1" dirty="0" smtClean="0">
                <a:solidFill>
                  <a:srgbClr val="002060"/>
                </a:solidFill>
              </a:rPr>
              <a:t> </a:t>
            </a:r>
            <a:endParaRPr lang="en-GB" sz="1600" dirty="0" smtClean="0">
              <a:solidFill>
                <a:srgbClr val="002060"/>
              </a:solidFill>
            </a:endParaRPr>
          </a:p>
          <a:p>
            <a:pPr marL="179388" lvl="0" indent="-179388">
              <a:buFont typeface="Arial" pitchFamily="34" charset="0"/>
              <a:buChar char="•"/>
            </a:pPr>
            <a:r>
              <a:rPr lang="en-GB" sz="1600" b="1" dirty="0" smtClean="0">
                <a:solidFill>
                  <a:srgbClr val="002060"/>
                </a:solidFill>
              </a:rPr>
              <a:t>Development is to introduce rural design features within the new dwelling design</a:t>
            </a:r>
            <a:endParaRPr lang="en-GB" sz="1600" dirty="0" smtClean="0">
              <a:solidFill>
                <a:srgbClr val="002060"/>
              </a:solidFill>
            </a:endParaRPr>
          </a:p>
          <a:p>
            <a:pPr marL="179388" indent="-179388"/>
            <a:r>
              <a:rPr lang="en-GB" b="1" dirty="0" smtClean="0">
                <a:solidFill>
                  <a:srgbClr val="002060"/>
                </a:solidFill>
              </a:rPr>
              <a:t> </a:t>
            </a:r>
            <a:endParaRPr lang="en-GB" dirty="0" smtClean="0">
              <a:solidFill>
                <a:srgbClr val="002060"/>
              </a:solidFill>
            </a:endParaRPr>
          </a:p>
          <a:p>
            <a:pPr marL="179388" lvl="0" indent="-179388">
              <a:buFont typeface="Arial" pitchFamily="34" charset="0"/>
              <a:buChar char="•"/>
            </a:pPr>
            <a:r>
              <a:rPr lang="en-GB" b="1" dirty="0" smtClean="0">
                <a:solidFill>
                  <a:srgbClr val="002060"/>
                </a:solidFill>
              </a:rPr>
              <a:t>Underground development shall be restricted to the footprint of the building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htab Zoning Jan17.jpg"/>
          <p:cNvPicPr>
            <a:picLocks noChangeAspect="1"/>
          </p:cNvPicPr>
          <p:nvPr/>
        </p:nvPicPr>
        <p:blipFill>
          <a:blip r:embed="rId2" cstate="print"/>
          <a:srcRect l="21650" t="56677" r="50000" b="14387"/>
          <a:stretch>
            <a:fillRect/>
          </a:stretch>
        </p:blipFill>
        <p:spPr>
          <a:xfrm>
            <a:off x="395536" y="332656"/>
            <a:ext cx="7776864" cy="5616624"/>
          </a:xfrm>
          <a:prstGeom prst="rect">
            <a:avLst/>
          </a:prstGeom>
        </p:spPr>
      </p:pic>
      <p:sp>
        <p:nvSpPr>
          <p:cNvPr id="3" name="Rectangle 2"/>
          <p:cNvSpPr/>
          <p:nvPr/>
        </p:nvSpPr>
        <p:spPr>
          <a:xfrm>
            <a:off x="4786314" y="5572140"/>
            <a:ext cx="3390646" cy="369332"/>
          </a:xfrm>
          <a:prstGeom prst="rect">
            <a:avLst/>
          </a:prstGeom>
        </p:spPr>
        <p:txBody>
          <a:bodyPr wrap="square">
            <a:spAutoFit/>
          </a:bodyPr>
          <a:lstStyle/>
          <a:p>
            <a:pPr>
              <a:spcBef>
                <a:spcPct val="0"/>
              </a:spcBef>
              <a:defRPr/>
            </a:pPr>
            <a:r>
              <a:rPr lang="en-GB" b="1" dirty="0" smtClean="0">
                <a:solidFill>
                  <a:schemeClr val="accent1">
                    <a:lumMod val="75000"/>
                  </a:schemeClr>
                </a:solidFill>
              </a:rPr>
              <a:t>Site Specific Considerations</a:t>
            </a: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513253"/>
            <a:ext cx="7704856" cy="369332"/>
          </a:xfrm>
          <a:prstGeom prst="rect">
            <a:avLst/>
          </a:prstGeom>
        </p:spPr>
        <p:txBody>
          <a:bodyPr wrap="square">
            <a:spAutoFit/>
          </a:bodyPr>
          <a:lstStyle/>
          <a:p>
            <a:r>
              <a:rPr lang="en-GB" b="1" dirty="0" smtClean="0">
                <a:solidFill>
                  <a:schemeClr val="accent1">
                    <a:lumMod val="75000"/>
                  </a:schemeClr>
                </a:solidFill>
              </a:rPr>
              <a:t>CMMB 07	Waste Management Utilities Area</a:t>
            </a:r>
            <a:endParaRPr lang="en-GB" b="1" dirty="0">
              <a:solidFill>
                <a:schemeClr val="accent1">
                  <a:lumMod val="75000"/>
                </a:schemeClr>
              </a:solidFill>
            </a:endParaRPr>
          </a:p>
        </p:txBody>
      </p:sp>
      <p:sp>
        <p:nvSpPr>
          <p:cNvPr id="5" name="TextBox 4"/>
          <p:cNvSpPr txBox="1"/>
          <p:nvPr/>
        </p:nvSpPr>
        <p:spPr>
          <a:xfrm>
            <a:off x="251520" y="1159584"/>
            <a:ext cx="8568952" cy="646331"/>
          </a:xfrm>
          <a:prstGeom prst="rect">
            <a:avLst/>
          </a:prstGeom>
          <a:noFill/>
        </p:spPr>
        <p:txBody>
          <a:bodyPr wrap="square" rtlCol="0">
            <a:spAutoFit/>
          </a:bodyPr>
          <a:lstStyle/>
          <a:p>
            <a:r>
              <a:rPr lang="en-GB" b="1" dirty="0" smtClean="0">
                <a:solidFill>
                  <a:srgbClr val="002060"/>
                </a:solidFill>
              </a:rPr>
              <a:t>Extension, improvement and upgrading of existing and new waste management facilities, including the existing </a:t>
            </a:r>
            <a:r>
              <a:rPr lang="en-GB" b="1" dirty="0" err="1" smtClean="0">
                <a:solidFill>
                  <a:srgbClr val="002060"/>
                </a:solidFill>
              </a:rPr>
              <a:t>Maghtab</a:t>
            </a:r>
            <a:r>
              <a:rPr lang="en-GB" b="1" dirty="0" smtClean="0">
                <a:solidFill>
                  <a:srgbClr val="002060"/>
                </a:solidFill>
              </a:rPr>
              <a:t> Civic Amenity Site, will be supported</a:t>
            </a:r>
          </a:p>
        </p:txBody>
      </p:sp>
      <p:sp>
        <p:nvSpPr>
          <p:cNvPr id="6" name="Rectangle 5"/>
          <p:cNvSpPr/>
          <p:nvPr/>
        </p:nvSpPr>
        <p:spPr>
          <a:xfrm>
            <a:off x="251520" y="2438886"/>
            <a:ext cx="5040560" cy="369332"/>
          </a:xfrm>
          <a:prstGeom prst="rect">
            <a:avLst/>
          </a:prstGeom>
        </p:spPr>
        <p:txBody>
          <a:bodyPr wrap="square">
            <a:spAutoFit/>
          </a:bodyPr>
          <a:lstStyle/>
          <a:p>
            <a:r>
              <a:rPr lang="en-GB" b="1" dirty="0" smtClean="0">
                <a:solidFill>
                  <a:schemeClr val="accent1">
                    <a:lumMod val="75000"/>
                  </a:schemeClr>
                </a:solidFill>
              </a:rPr>
              <a:t>CMMB 08	Transport Access Improvements</a:t>
            </a:r>
            <a:endParaRPr lang="en-GB" b="1" dirty="0">
              <a:solidFill>
                <a:schemeClr val="accent1">
                  <a:lumMod val="75000"/>
                </a:schemeClr>
              </a:solidFill>
            </a:endParaRPr>
          </a:p>
        </p:txBody>
      </p:sp>
      <p:sp>
        <p:nvSpPr>
          <p:cNvPr id="7" name="TextBox 6"/>
          <p:cNvSpPr txBox="1"/>
          <p:nvPr/>
        </p:nvSpPr>
        <p:spPr>
          <a:xfrm>
            <a:off x="251520" y="3086958"/>
            <a:ext cx="5040560" cy="2308324"/>
          </a:xfrm>
          <a:prstGeom prst="rect">
            <a:avLst/>
          </a:prstGeom>
          <a:noFill/>
        </p:spPr>
        <p:txBody>
          <a:bodyPr wrap="square" rtlCol="0">
            <a:spAutoFit/>
          </a:bodyPr>
          <a:lstStyle/>
          <a:p>
            <a:r>
              <a:rPr lang="en-GB" b="1" dirty="0" smtClean="0">
                <a:solidFill>
                  <a:srgbClr val="002060"/>
                </a:solidFill>
              </a:rPr>
              <a:t>Improve road access within the </a:t>
            </a:r>
            <a:r>
              <a:rPr lang="en-GB" b="1" dirty="0" err="1" smtClean="0">
                <a:solidFill>
                  <a:srgbClr val="002060"/>
                </a:solidFill>
              </a:rPr>
              <a:t>Maghtab</a:t>
            </a:r>
            <a:r>
              <a:rPr lang="en-GB" b="1" dirty="0" smtClean="0">
                <a:solidFill>
                  <a:srgbClr val="002060"/>
                </a:solidFill>
              </a:rPr>
              <a:t> Planning Strategy Area:</a:t>
            </a:r>
          </a:p>
          <a:p>
            <a:endParaRPr lang="en-GB" b="1" dirty="0" smtClean="0">
              <a:solidFill>
                <a:srgbClr val="002060"/>
              </a:solidFill>
            </a:endParaRPr>
          </a:p>
          <a:p>
            <a:pPr marL="358775" indent="-358775">
              <a:buFont typeface="Arial" pitchFamily="34" charset="0"/>
              <a:buChar char="•"/>
            </a:pPr>
            <a:r>
              <a:rPr lang="en-GB" b="1" dirty="0" err="1" smtClean="0">
                <a:solidFill>
                  <a:srgbClr val="002060"/>
                </a:solidFill>
              </a:rPr>
              <a:t>Sqaq</a:t>
            </a:r>
            <a:r>
              <a:rPr lang="en-GB" b="1" dirty="0" smtClean="0">
                <a:solidFill>
                  <a:srgbClr val="002060"/>
                </a:solidFill>
              </a:rPr>
              <a:t> </a:t>
            </a:r>
            <a:r>
              <a:rPr lang="en-GB" b="1" dirty="0" err="1" smtClean="0">
                <a:solidFill>
                  <a:srgbClr val="002060"/>
                </a:solidFill>
              </a:rPr>
              <a:t>Habel</a:t>
            </a:r>
            <a:r>
              <a:rPr lang="en-GB" b="1" dirty="0" smtClean="0">
                <a:solidFill>
                  <a:srgbClr val="002060"/>
                </a:solidFill>
              </a:rPr>
              <a:t> </a:t>
            </a:r>
            <a:r>
              <a:rPr lang="en-GB" b="1" dirty="0" err="1" smtClean="0">
                <a:solidFill>
                  <a:srgbClr val="002060"/>
                </a:solidFill>
              </a:rPr>
              <a:t>Zwejra</a:t>
            </a:r>
            <a:r>
              <a:rPr lang="en-GB" b="1" dirty="0" smtClean="0">
                <a:solidFill>
                  <a:srgbClr val="002060"/>
                </a:solidFill>
              </a:rPr>
              <a:t> and its connection to </a:t>
            </a:r>
            <a:r>
              <a:rPr lang="en-GB" b="1" dirty="0" err="1" smtClean="0">
                <a:solidFill>
                  <a:srgbClr val="002060"/>
                </a:solidFill>
              </a:rPr>
              <a:t>Triq</a:t>
            </a:r>
            <a:r>
              <a:rPr lang="en-GB" b="1" dirty="0" smtClean="0">
                <a:solidFill>
                  <a:srgbClr val="002060"/>
                </a:solidFill>
              </a:rPr>
              <a:t> </a:t>
            </a:r>
            <a:r>
              <a:rPr lang="en-GB" b="1" dirty="0" err="1" smtClean="0">
                <a:solidFill>
                  <a:srgbClr val="002060"/>
                </a:solidFill>
              </a:rPr>
              <a:t>ir-Ramla</a:t>
            </a:r>
            <a:r>
              <a:rPr lang="en-GB" b="1" dirty="0" smtClean="0">
                <a:solidFill>
                  <a:srgbClr val="002060"/>
                </a:solidFill>
              </a:rPr>
              <a:t> to introduce a more efficient circulation and access between the Animal Farming Area and the Waste Management Facilities and arterial road network</a:t>
            </a:r>
          </a:p>
        </p:txBody>
      </p:sp>
      <p:pic>
        <p:nvPicPr>
          <p:cNvPr id="8" name="Picture 7" descr="Maghtab Zoning Jan17.jpg"/>
          <p:cNvPicPr>
            <a:picLocks noChangeAspect="1"/>
          </p:cNvPicPr>
          <p:nvPr/>
        </p:nvPicPr>
        <p:blipFill>
          <a:blip r:embed="rId2" cstate="print"/>
          <a:srcRect l="9051" t="24403" r="56300" b="33307"/>
          <a:stretch>
            <a:fillRect/>
          </a:stretch>
        </p:blipFill>
        <p:spPr>
          <a:xfrm>
            <a:off x="5508104" y="2636912"/>
            <a:ext cx="3168352" cy="273630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51520" y="5673442"/>
            <a:ext cx="8763000" cy="707886"/>
          </a:xfrm>
          <a:prstGeom prst="rect">
            <a:avLst/>
          </a:prstGeom>
          <a:noFill/>
          <a:ln w="9525">
            <a:noFill/>
            <a:miter lim="800000"/>
            <a:headEnd/>
            <a:tailEnd/>
          </a:ln>
        </p:spPr>
        <p:txBody>
          <a:bodyPr wrap="square">
            <a:spAutoFit/>
          </a:bodyPr>
          <a:lstStyle/>
          <a:p>
            <a:pPr marL="371475" indent="-371475" algn="ctr" eaLnBrk="1" hangingPunct="1"/>
            <a:r>
              <a:rPr lang="en-GB" sz="2000" b="1" dirty="0" smtClean="0">
                <a:solidFill>
                  <a:srgbClr val="002060"/>
                </a:solidFill>
                <a:latin typeface="Arial" charset="0"/>
              </a:rPr>
              <a:t>Standing Committee on the Environment and Development Planning</a:t>
            </a:r>
            <a:r>
              <a:rPr lang="mt-MT" sz="2000" b="1" dirty="0" smtClean="0">
                <a:solidFill>
                  <a:srgbClr val="002060"/>
                </a:solidFill>
                <a:latin typeface="Arial" charset="0"/>
              </a:rPr>
              <a:t> </a:t>
            </a:r>
            <a:endParaRPr lang="en-GB" sz="2000" b="1" dirty="0" smtClean="0">
              <a:solidFill>
                <a:srgbClr val="002060"/>
              </a:solidFill>
              <a:latin typeface="Arial" charset="0"/>
            </a:endParaRPr>
          </a:p>
          <a:p>
            <a:pPr marL="371475" indent="-371475" algn="ctr" eaLnBrk="1" hangingPunct="1"/>
            <a:r>
              <a:rPr lang="mt-MT" sz="2000" b="1" dirty="0" smtClean="0">
                <a:solidFill>
                  <a:srgbClr val="002060"/>
                </a:solidFill>
                <a:latin typeface="Arial" charset="0"/>
              </a:rPr>
              <a:t>Meeting</a:t>
            </a:r>
            <a:r>
              <a:rPr lang="en-GB" sz="2000" b="1" dirty="0" smtClean="0">
                <a:solidFill>
                  <a:srgbClr val="002060"/>
                </a:solidFill>
                <a:latin typeface="Arial" charset="0"/>
              </a:rPr>
              <a:t> 28</a:t>
            </a:r>
            <a:r>
              <a:rPr lang="en-GB" sz="2000" b="1" baseline="30000" dirty="0" smtClean="0">
                <a:solidFill>
                  <a:srgbClr val="002060"/>
                </a:solidFill>
                <a:latin typeface="Arial" charset="0"/>
              </a:rPr>
              <a:t>th</a:t>
            </a:r>
            <a:r>
              <a:rPr lang="en-GB" sz="2000" b="1" dirty="0" smtClean="0">
                <a:solidFill>
                  <a:srgbClr val="002060"/>
                </a:solidFill>
                <a:latin typeface="Arial" charset="0"/>
              </a:rPr>
              <a:t> May 2018</a:t>
            </a:r>
            <a:endParaRPr lang="en-GB" sz="2000" b="1" dirty="0">
              <a:solidFill>
                <a:srgbClr val="002060"/>
              </a:solidFill>
              <a:latin typeface="Arial" charset="0"/>
            </a:endParaRPr>
          </a:p>
        </p:txBody>
      </p:sp>
      <p:pic>
        <p:nvPicPr>
          <p:cNvPr id="3" name="Picture 2"/>
          <p:cNvPicPr/>
          <p:nvPr/>
        </p:nvPicPr>
        <p:blipFill>
          <a:blip r:embed="rId3" cstate="print"/>
          <a:srcRect l="21880" t="23907" r="21535" b="28476"/>
          <a:stretch>
            <a:fillRect/>
          </a:stretch>
        </p:blipFill>
        <p:spPr bwMode="auto">
          <a:xfrm>
            <a:off x="2857488" y="3357562"/>
            <a:ext cx="3394710" cy="1600200"/>
          </a:xfrm>
          <a:prstGeom prst="rect">
            <a:avLst/>
          </a:prstGeom>
          <a:ln>
            <a:noFill/>
          </a:ln>
          <a:effectLst>
            <a:softEdge rad="112500"/>
          </a:effectLst>
        </p:spPr>
      </p:pic>
      <p:sp>
        <p:nvSpPr>
          <p:cNvPr id="4" name="Text Box 2"/>
          <p:cNvSpPr txBox="1">
            <a:spLocks noChangeArrowheads="1"/>
          </p:cNvSpPr>
          <p:nvPr/>
        </p:nvSpPr>
        <p:spPr bwMode="auto">
          <a:xfrm>
            <a:off x="179512" y="543451"/>
            <a:ext cx="8763000" cy="1877437"/>
          </a:xfrm>
          <a:prstGeom prst="rect">
            <a:avLst/>
          </a:prstGeom>
          <a:noFill/>
          <a:ln w="9525">
            <a:noFill/>
            <a:miter lim="800000"/>
            <a:headEnd/>
            <a:tailEnd/>
          </a:ln>
        </p:spPr>
        <p:txBody>
          <a:bodyPr wrap="square">
            <a:spAutoFit/>
          </a:bodyPr>
          <a:lstStyle/>
          <a:p>
            <a:pPr marL="371475" indent="-371475" algn="ctr" eaLnBrk="1" hangingPunct="1"/>
            <a:r>
              <a:rPr lang="mt-MT" sz="2800" b="1" dirty="0" smtClean="0">
                <a:solidFill>
                  <a:srgbClr val="002060"/>
                </a:solidFill>
                <a:latin typeface="Arial" charset="0"/>
              </a:rPr>
              <a:t>Partial Review</a:t>
            </a:r>
            <a:r>
              <a:rPr lang="en-GB" sz="2800" b="1" dirty="0" smtClean="0">
                <a:solidFill>
                  <a:srgbClr val="002060"/>
                </a:solidFill>
                <a:latin typeface="Arial" charset="0"/>
              </a:rPr>
              <a:t> </a:t>
            </a:r>
            <a:r>
              <a:rPr lang="mt-MT" sz="2800" b="1" dirty="0">
                <a:solidFill>
                  <a:srgbClr val="002060"/>
                </a:solidFill>
                <a:latin typeface="Arial" charset="0"/>
              </a:rPr>
              <a:t>to </a:t>
            </a:r>
            <a:r>
              <a:rPr lang="mt-MT" sz="2800" b="1" dirty="0" smtClean="0">
                <a:solidFill>
                  <a:srgbClr val="002060"/>
                </a:solidFill>
                <a:latin typeface="Arial" charset="0"/>
              </a:rPr>
              <a:t>C</a:t>
            </a:r>
            <a:r>
              <a:rPr lang="en-GB" sz="2800" b="1" dirty="0" smtClean="0">
                <a:solidFill>
                  <a:srgbClr val="002060"/>
                </a:solidFill>
                <a:latin typeface="Arial" charset="0"/>
              </a:rPr>
              <a:t>MLP </a:t>
            </a:r>
            <a:r>
              <a:rPr lang="en-GB" sz="2800" b="1" dirty="0">
                <a:solidFill>
                  <a:srgbClr val="002060"/>
                </a:solidFill>
                <a:latin typeface="Arial" charset="0"/>
              </a:rPr>
              <a:t>(2006)</a:t>
            </a:r>
          </a:p>
          <a:p>
            <a:pPr marL="371475" indent="-371475" algn="ctr" eaLnBrk="1" hangingPunct="1"/>
            <a:r>
              <a:rPr lang="en-GB" sz="2800" b="1" dirty="0">
                <a:solidFill>
                  <a:srgbClr val="002060"/>
                </a:solidFill>
                <a:latin typeface="Arial" charset="0"/>
              </a:rPr>
              <a:t>Policy </a:t>
            </a:r>
            <a:r>
              <a:rPr lang="en-GB" sz="2800" b="1" dirty="0" smtClean="0">
                <a:solidFill>
                  <a:srgbClr val="002060"/>
                </a:solidFill>
                <a:latin typeface="Arial" charset="0"/>
              </a:rPr>
              <a:t>C</a:t>
            </a:r>
            <a:r>
              <a:rPr lang="mt-MT" sz="2800" b="1" dirty="0" smtClean="0">
                <a:solidFill>
                  <a:srgbClr val="002060"/>
                </a:solidFill>
                <a:latin typeface="Arial" charset="0"/>
              </a:rPr>
              <a:t>G04</a:t>
            </a:r>
            <a:endParaRPr lang="en-GB" sz="2800" b="1" dirty="0">
              <a:solidFill>
                <a:srgbClr val="002060"/>
              </a:solidFill>
              <a:latin typeface="Arial" charset="0"/>
            </a:endParaRPr>
          </a:p>
          <a:p>
            <a:pPr marL="371475" indent="-371475" algn="ctr" eaLnBrk="1" hangingPunct="1"/>
            <a:endParaRPr lang="en-GB" sz="2800" b="1" dirty="0">
              <a:solidFill>
                <a:srgbClr val="002060"/>
              </a:solidFill>
              <a:latin typeface="Arial" charset="0"/>
            </a:endParaRPr>
          </a:p>
          <a:p>
            <a:pPr marL="371475" indent="-371475" algn="ctr" eaLnBrk="1" hangingPunct="1"/>
            <a:r>
              <a:rPr lang="mt-MT" sz="3200" b="1" dirty="0" smtClean="0">
                <a:solidFill>
                  <a:srgbClr val="002060"/>
                </a:solidFill>
                <a:latin typeface="Arial" charset="0"/>
              </a:rPr>
              <a:t>Maghtab Planning Strategy Area</a:t>
            </a:r>
            <a:endParaRPr lang="en-GB" sz="2400" b="1" dirty="0">
              <a:solidFill>
                <a:srgbClr val="002060"/>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332656"/>
            <a:ext cx="3746696" cy="523220"/>
          </a:xfrm>
          <a:prstGeom prst="rect">
            <a:avLst/>
          </a:prstGeom>
        </p:spPr>
        <p:txBody>
          <a:bodyPr wrap="square">
            <a:spAutoFit/>
          </a:bodyPr>
          <a:lstStyle/>
          <a:p>
            <a:pPr lvl="0">
              <a:spcBef>
                <a:spcPct val="0"/>
              </a:spcBef>
              <a:defRPr/>
            </a:pPr>
            <a:r>
              <a:rPr lang="en-GB" sz="2800" b="1" dirty="0" smtClean="0">
                <a:solidFill>
                  <a:schemeClr val="accent1">
                    <a:lumMod val="75000"/>
                  </a:schemeClr>
                </a:solidFill>
              </a:rPr>
              <a:t>Objectives</a:t>
            </a:r>
            <a:endParaRPr lang="en-US" sz="2800" b="1" dirty="0">
              <a:solidFill>
                <a:schemeClr val="accent1">
                  <a:lumMod val="75000"/>
                </a:schemeClr>
              </a:solidFill>
            </a:endParaRPr>
          </a:p>
        </p:txBody>
      </p:sp>
      <p:sp>
        <p:nvSpPr>
          <p:cNvPr id="5" name="TextBox 4"/>
          <p:cNvSpPr txBox="1"/>
          <p:nvPr/>
        </p:nvSpPr>
        <p:spPr>
          <a:xfrm>
            <a:off x="571472" y="1214422"/>
            <a:ext cx="8280920" cy="5078313"/>
          </a:xfrm>
          <a:prstGeom prst="rect">
            <a:avLst/>
          </a:prstGeom>
          <a:noFill/>
        </p:spPr>
        <p:txBody>
          <a:bodyPr wrap="square" rtlCol="0">
            <a:spAutoFit/>
          </a:bodyPr>
          <a:lstStyle/>
          <a:p>
            <a:pPr lvl="0"/>
            <a:r>
              <a:rPr lang="en-GB" b="1" dirty="0" smtClean="0">
                <a:solidFill>
                  <a:srgbClr val="002060"/>
                </a:solidFill>
              </a:rPr>
              <a:t>A) To define the boundary for a </a:t>
            </a:r>
            <a:r>
              <a:rPr lang="en-GB" b="1" dirty="0" err="1" smtClean="0">
                <a:solidFill>
                  <a:srgbClr val="002060"/>
                </a:solidFill>
              </a:rPr>
              <a:t>Maghtab</a:t>
            </a:r>
            <a:r>
              <a:rPr lang="en-GB" b="1" dirty="0" smtClean="0">
                <a:solidFill>
                  <a:srgbClr val="002060"/>
                </a:solidFill>
              </a:rPr>
              <a:t> Planning Strategy;</a:t>
            </a:r>
            <a:endParaRPr lang="en-GB" dirty="0" smtClean="0">
              <a:solidFill>
                <a:srgbClr val="002060"/>
              </a:solidFill>
            </a:endParaRPr>
          </a:p>
          <a:p>
            <a:r>
              <a:rPr lang="en-GB" b="1" dirty="0" smtClean="0">
                <a:solidFill>
                  <a:srgbClr val="002060"/>
                </a:solidFill>
              </a:rPr>
              <a:t> </a:t>
            </a:r>
            <a:endParaRPr lang="en-GB" dirty="0" smtClean="0">
              <a:solidFill>
                <a:srgbClr val="002060"/>
              </a:solidFill>
            </a:endParaRPr>
          </a:p>
          <a:p>
            <a:pPr lvl="0"/>
            <a:r>
              <a:rPr lang="en-GB" b="1" dirty="0" smtClean="0">
                <a:solidFill>
                  <a:srgbClr val="002060"/>
                </a:solidFill>
              </a:rPr>
              <a:t>B) To prepare a land use framework which designates distinctive  character areas within </a:t>
            </a:r>
            <a:r>
              <a:rPr lang="en-GB" b="1" dirty="0" err="1" smtClean="0">
                <a:solidFill>
                  <a:srgbClr val="002060"/>
                </a:solidFill>
              </a:rPr>
              <a:t>Maghtab</a:t>
            </a:r>
            <a:r>
              <a:rPr lang="en-GB" b="1" dirty="0" smtClean="0">
                <a:solidFill>
                  <a:srgbClr val="002060"/>
                </a:solidFill>
              </a:rPr>
              <a:t> to address conflicting land uses;</a:t>
            </a:r>
            <a:endParaRPr lang="en-GB" dirty="0" smtClean="0">
              <a:solidFill>
                <a:srgbClr val="002060"/>
              </a:solidFill>
            </a:endParaRPr>
          </a:p>
          <a:p>
            <a:r>
              <a:rPr lang="en-GB" b="1" dirty="0" smtClean="0">
                <a:solidFill>
                  <a:srgbClr val="002060"/>
                </a:solidFill>
              </a:rPr>
              <a:t> </a:t>
            </a:r>
            <a:endParaRPr lang="en-GB" dirty="0" smtClean="0">
              <a:solidFill>
                <a:srgbClr val="002060"/>
              </a:solidFill>
            </a:endParaRPr>
          </a:p>
          <a:p>
            <a:pPr lvl="0"/>
            <a:r>
              <a:rPr lang="en-GB" b="1" dirty="0" smtClean="0">
                <a:solidFill>
                  <a:srgbClr val="002060"/>
                </a:solidFill>
              </a:rPr>
              <a:t>C) To prepare a policy framework for each character area which seeks to:</a:t>
            </a:r>
            <a:endParaRPr lang="en-GB" dirty="0" smtClean="0">
              <a:solidFill>
                <a:srgbClr val="002060"/>
              </a:solidFill>
            </a:endParaRPr>
          </a:p>
          <a:p>
            <a:pPr marL="400050" lvl="0" indent="-400050">
              <a:buFont typeface="+mj-lt"/>
              <a:buAutoNum type="romanLcPeriod"/>
            </a:pPr>
            <a:r>
              <a:rPr lang="en-GB" b="1" dirty="0" smtClean="0">
                <a:solidFill>
                  <a:srgbClr val="002060"/>
                </a:solidFill>
              </a:rPr>
              <a:t>	Contain urban sprawl;</a:t>
            </a:r>
            <a:endParaRPr lang="en-GB" dirty="0" smtClean="0">
              <a:solidFill>
                <a:srgbClr val="002060"/>
              </a:solidFill>
            </a:endParaRPr>
          </a:p>
          <a:p>
            <a:pPr marL="400050" lvl="0" indent="-400050">
              <a:buFont typeface="+mj-lt"/>
              <a:buAutoNum type="romanLcPeriod"/>
            </a:pPr>
            <a:r>
              <a:rPr lang="en-GB" b="1" dirty="0" smtClean="0">
                <a:solidFill>
                  <a:srgbClr val="002060"/>
                </a:solidFill>
              </a:rPr>
              <a:t>	Protect the environment;</a:t>
            </a:r>
            <a:endParaRPr lang="en-GB" dirty="0" smtClean="0">
              <a:solidFill>
                <a:srgbClr val="002060"/>
              </a:solidFill>
            </a:endParaRPr>
          </a:p>
          <a:p>
            <a:pPr marL="400050" lvl="0" indent="-400050">
              <a:buFont typeface="+mj-lt"/>
              <a:buAutoNum type="romanLcPeriod"/>
            </a:pPr>
            <a:r>
              <a:rPr lang="en-GB" b="1" dirty="0" smtClean="0">
                <a:solidFill>
                  <a:srgbClr val="002060"/>
                </a:solidFill>
              </a:rPr>
              <a:t>	Strengthen agricultural activities; </a:t>
            </a:r>
            <a:endParaRPr lang="en-GB" dirty="0" smtClean="0">
              <a:solidFill>
                <a:srgbClr val="002060"/>
              </a:solidFill>
            </a:endParaRPr>
          </a:p>
          <a:p>
            <a:pPr marL="400050" lvl="0" indent="-400050">
              <a:buFont typeface="+mj-lt"/>
              <a:buAutoNum type="romanLcPeriod"/>
            </a:pPr>
            <a:r>
              <a:rPr lang="en-GB" b="1" dirty="0" smtClean="0">
                <a:solidFill>
                  <a:srgbClr val="002060"/>
                </a:solidFill>
              </a:rPr>
              <a:t>	Enhance residential amenity; and</a:t>
            </a:r>
            <a:endParaRPr lang="en-GB" dirty="0" smtClean="0">
              <a:solidFill>
                <a:srgbClr val="002060"/>
              </a:solidFill>
            </a:endParaRPr>
          </a:p>
          <a:p>
            <a:pPr marL="400050" lvl="0" indent="-400050">
              <a:buFont typeface="+mj-lt"/>
              <a:buAutoNum type="romanLcPeriod"/>
            </a:pPr>
            <a:r>
              <a:rPr lang="en-GB" b="1" dirty="0" smtClean="0">
                <a:solidFill>
                  <a:srgbClr val="002060"/>
                </a:solidFill>
              </a:rPr>
              <a:t>	Contain and regulate existing industrial and or commercial 	activities.</a:t>
            </a:r>
            <a:endParaRPr lang="en-GB" dirty="0" smtClean="0">
              <a:solidFill>
                <a:srgbClr val="002060"/>
              </a:solidFill>
            </a:endParaRPr>
          </a:p>
          <a:p>
            <a:r>
              <a:rPr lang="en-GB" b="1" dirty="0" smtClean="0">
                <a:solidFill>
                  <a:srgbClr val="002060"/>
                </a:solidFill>
              </a:rPr>
              <a:t> </a:t>
            </a:r>
            <a:endParaRPr lang="en-GB" dirty="0" smtClean="0">
              <a:solidFill>
                <a:srgbClr val="002060"/>
              </a:solidFill>
            </a:endParaRPr>
          </a:p>
          <a:p>
            <a:pPr lvl="0"/>
            <a:r>
              <a:rPr lang="en-GB" b="1" dirty="0" smtClean="0">
                <a:solidFill>
                  <a:srgbClr val="002060"/>
                </a:solidFill>
              </a:rPr>
              <a:t>D) Identify additional measures to protect and enhance the character of the </a:t>
            </a:r>
            <a:r>
              <a:rPr lang="en-GB" b="1" dirty="0" err="1" smtClean="0">
                <a:solidFill>
                  <a:srgbClr val="002060"/>
                </a:solidFill>
              </a:rPr>
              <a:t>Maghtab</a:t>
            </a:r>
            <a:r>
              <a:rPr lang="en-GB" b="1" dirty="0" smtClean="0">
                <a:solidFill>
                  <a:srgbClr val="002060"/>
                </a:solidFill>
              </a:rPr>
              <a:t> Planning Strategy Area.</a:t>
            </a:r>
            <a:endParaRPr lang="en-GB" dirty="0" smtClean="0">
              <a:solidFill>
                <a:srgbClr val="002060"/>
              </a:solidFill>
            </a:endParaRPr>
          </a:p>
          <a:p>
            <a:pPr>
              <a:buFont typeface="Arial" pitchFamily="34" charset="0"/>
              <a:buChar char="•"/>
            </a:pPr>
            <a:endParaRPr lang="en-GB" dirty="0" smtClean="0"/>
          </a:p>
          <a:p>
            <a:pPr>
              <a:buFont typeface="Arial" pitchFamily="34" charset="0"/>
              <a:buChar char="•"/>
            </a:pPr>
            <a:endParaRPr lang="en-GB" dirty="0" smtClean="0"/>
          </a:p>
          <a:p>
            <a:pPr>
              <a:buFont typeface="Arial" pitchFamily="34" charset="0"/>
              <a:buChar char="•"/>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ghtab Planning Area.jpg"/>
          <p:cNvPicPr>
            <a:picLocks noGrp="1" noChangeAspect="1"/>
          </p:cNvPicPr>
          <p:nvPr>
            <p:ph idx="1"/>
          </p:nvPr>
        </p:nvPicPr>
        <p:blipFill>
          <a:blip r:embed="rId2" cstate="print"/>
          <a:srcRect l="18500" t="4322" r="21126" b="6800"/>
          <a:stretch>
            <a:fillRect/>
          </a:stretch>
        </p:blipFill>
        <p:spPr>
          <a:xfrm>
            <a:off x="539552" y="1196752"/>
            <a:ext cx="7763363" cy="5400600"/>
          </a:xfrm>
        </p:spPr>
      </p:pic>
      <p:sp>
        <p:nvSpPr>
          <p:cNvPr id="5" name="Title 1"/>
          <p:cNvSpPr txBox="1">
            <a:spLocks/>
          </p:cNvSpPr>
          <p:nvPr/>
        </p:nvSpPr>
        <p:spPr>
          <a:xfrm>
            <a:off x="727458" y="410958"/>
            <a:ext cx="5500726" cy="785794"/>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mt-MT" sz="3200" b="0" i="0" u="none" strike="noStrike" kern="1200" cap="none" spc="0" normalizeH="0" baseline="0" noProof="0" dirty="0" smtClean="0">
                <a:ln>
                  <a:noFill/>
                </a:ln>
                <a:solidFill>
                  <a:srgbClr val="002060"/>
                </a:solidFill>
                <a:effectLst/>
                <a:uLnTx/>
                <a:uFillTx/>
                <a:latin typeface="+mj-lt"/>
                <a:ea typeface="+mj-ea"/>
                <a:cs typeface="+mj-cs"/>
              </a:rPr>
              <a:t>Maghtab Planning</a:t>
            </a:r>
            <a:r>
              <a:rPr kumimoji="0" lang="mt-MT" sz="3200" b="0" i="0" u="none" strike="noStrike" kern="1200" cap="none" spc="0" normalizeH="0" noProof="0" dirty="0" smtClean="0">
                <a:ln>
                  <a:noFill/>
                </a:ln>
                <a:solidFill>
                  <a:srgbClr val="002060"/>
                </a:solidFill>
                <a:effectLst/>
                <a:uLnTx/>
                <a:uFillTx/>
                <a:latin typeface="+mj-lt"/>
                <a:ea typeface="+mj-ea"/>
                <a:cs typeface="+mj-cs"/>
              </a:rPr>
              <a:t> Area </a:t>
            </a:r>
            <a:endParaRPr kumimoji="0" lang="en-US" sz="32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0710" y="332656"/>
            <a:ext cx="6072991" cy="523220"/>
          </a:xfrm>
          <a:prstGeom prst="rect">
            <a:avLst/>
          </a:prstGeom>
        </p:spPr>
        <p:txBody>
          <a:bodyPr wrap="square">
            <a:spAutoFit/>
          </a:bodyPr>
          <a:lstStyle/>
          <a:p>
            <a:pPr lvl="0">
              <a:spcBef>
                <a:spcPct val="0"/>
              </a:spcBef>
              <a:defRPr/>
            </a:pPr>
            <a:r>
              <a:rPr lang="en-GB" sz="2800" b="1" dirty="0" smtClean="0">
                <a:solidFill>
                  <a:schemeClr val="accent1">
                    <a:lumMod val="75000"/>
                  </a:schemeClr>
                </a:solidFill>
              </a:rPr>
              <a:t>Public Consultation on Objectives</a:t>
            </a:r>
            <a:endParaRPr lang="en-US" sz="2800" b="1" dirty="0">
              <a:solidFill>
                <a:schemeClr val="accent1">
                  <a:lumMod val="75000"/>
                </a:schemeClr>
              </a:solidFill>
            </a:endParaRPr>
          </a:p>
        </p:txBody>
      </p:sp>
      <p:sp>
        <p:nvSpPr>
          <p:cNvPr id="5" name="TextBox 4"/>
          <p:cNvSpPr txBox="1"/>
          <p:nvPr/>
        </p:nvSpPr>
        <p:spPr>
          <a:xfrm>
            <a:off x="467544" y="1196752"/>
            <a:ext cx="8280920" cy="3970318"/>
          </a:xfrm>
          <a:prstGeom prst="rect">
            <a:avLst/>
          </a:prstGeom>
          <a:noFill/>
        </p:spPr>
        <p:txBody>
          <a:bodyPr wrap="square" rtlCol="0">
            <a:spAutoFit/>
          </a:bodyPr>
          <a:lstStyle/>
          <a:p>
            <a:pPr marL="400050" indent="-400050">
              <a:buFont typeface="Arial" pitchFamily="34" charset="0"/>
              <a:buChar char="•"/>
            </a:pPr>
            <a:r>
              <a:rPr lang="en-GB" b="1" dirty="0" smtClean="0">
                <a:solidFill>
                  <a:srgbClr val="002060"/>
                </a:solidFill>
              </a:rPr>
              <a:t>Between the 19th September to 7th October 2016, </a:t>
            </a:r>
          </a:p>
          <a:p>
            <a:pPr marL="400050" indent="-400050">
              <a:buFont typeface="Arial" pitchFamily="34" charset="0"/>
              <a:buChar char="•"/>
            </a:pPr>
            <a:endParaRPr lang="en-GB" b="1" dirty="0" smtClean="0">
              <a:solidFill>
                <a:srgbClr val="002060"/>
              </a:solidFill>
            </a:endParaRPr>
          </a:p>
          <a:p>
            <a:pPr marL="400050" indent="-400050">
              <a:buFont typeface="Arial" pitchFamily="34" charset="0"/>
              <a:buChar char="•"/>
            </a:pPr>
            <a:r>
              <a:rPr lang="en-GB" b="1" dirty="0" smtClean="0">
                <a:solidFill>
                  <a:srgbClr val="002060"/>
                </a:solidFill>
              </a:rPr>
              <a:t> 5 submissions received:</a:t>
            </a:r>
          </a:p>
          <a:p>
            <a:pPr marL="400050" indent="-400050">
              <a:buFont typeface="Arial" pitchFamily="34" charset="0"/>
              <a:buChar char="•"/>
            </a:pPr>
            <a:endParaRPr lang="en-GB" b="1" dirty="0" smtClean="0">
              <a:solidFill>
                <a:srgbClr val="002060"/>
              </a:solidFill>
            </a:endParaRPr>
          </a:p>
          <a:p>
            <a:pPr marL="400050" indent="-400050">
              <a:buFont typeface="Arial" pitchFamily="34" charset="0"/>
              <a:buChar char="•"/>
            </a:pPr>
            <a:r>
              <a:rPr lang="en-GB" b="1" dirty="0" smtClean="0">
                <a:solidFill>
                  <a:srgbClr val="002060"/>
                </a:solidFill>
              </a:rPr>
              <a:t>3 submissions </a:t>
            </a:r>
            <a:r>
              <a:rPr lang="en-GB" b="1" dirty="0" smtClean="0">
                <a:solidFill>
                  <a:srgbClr val="002060"/>
                </a:solidFill>
              </a:rPr>
              <a:t>from an SME garage industry </a:t>
            </a:r>
            <a:r>
              <a:rPr lang="en-GB" b="1" dirty="0" smtClean="0">
                <a:solidFill>
                  <a:srgbClr val="002060"/>
                </a:solidFill>
              </a:rPr>
              <a:t>and the </a:t>
            </a:r>
            <a:r>
              <a:rPr lang="en-GB" b="1" dirty="0" err="1" smtClean="0">
                <a:solidFill>
                  <a:srgbClr val="002060"/>
                </a:solidFill>
              </a:rPr>
              <a:t>Maghtab</a:t>
            </a:r>
            <a:r>
              <a:rPr lang="en-GB" b="1" dirty="0" smtClean="0">
                <a:solidFill>
                  <a:srgbClr val="002060"/>
                </a:solidFill>
              </a:rPr>
              <a:t> Residents Association </a:t>
            </a:r>
            <a:r>
              <a:rPr lang="en-GB" b="1" dirty="0" smtClean="0">
                <a:solidFill>
                  <a:srgbClr val="002060"/>
                </a:solidFill>
              </a:rPr>
              <a:t>showing </a:t>
            </a:r>
            <a:r>
              <a:rPr lang="en-GB" b="1" dirty="0" smtClean="0">
                <a:solidFill>
                  <a:srgbClr val="002060"/>
                </a:solidFill>
              </a:rPr>
              <a:t>an interest in the public consultation</a:t>
            </a:r>
          </a:p>
          <a:p>
            <a:pPr marL="400050" indent="-400050">
              <a:buFont typeface="Arial" pitchFamily="34" charset="0"/>
              <a:buChar char="•"/>
            </a:pPr>
            <a:endParaRPr lang="en-GB" b="1" dirty="0" smtClean="0">
              <a:solidFill>
                <a:srgbClr val="002060"/>
              </a:solidFill>
            </a:endParaRPr>
          </a:p>
          <a:p>
            <a:pPr marL="400050" indent="-400050">
              <a:buFont typeface="Arial" pitchFamily="34" charset="0"/>
              <a:buChar char="•"/>
            </a:pPr>
            <a:r>
              <a:rPr lang="en-GB" b="1" dirty="0" smtClean="0">
                <a:solidFill>
                  <a:srgbClr val="002060"/>
                </a:solidFill>
              </a:rPr>
              <a:t>1 submission relating to a large agricultural farming </a:t>
            </a:r>
            <a:r>
              <a:rPr lang="en-GB" b="1" dirty="0" err="1" smtClean="0">
                <a:solidFill>
                  <a:srgbClr val="002060"/>
                </a:solidFill>
              </a:rPr>
              <a:t>brownfield</a:t>
            </a:r>
            <a:r>
              <a:rPr lang="en-GB" b="1" dirty="0" smtClean="0">
                <a:solidFill>
                  <a:srgbClr val="002060"/>
                </a:solidFill>
              </a:rPr>
              <a:t> site requesting a change of use to light industrial and warehousing </a:t>
            </a:r>
          </a:p>
          <a:p>
            <a:pPr marL="400050" indent="-400050">
              <a:buFont typeface="Arial" pitchFamily="34" charset="0"/>
              <a:buChar char="•"/>
            </a:pPr>
            <a:endParaRPr lang="en-GB" b="1" dirty="0" smtClean="0">
              <a:solidFill>
                <a:srgbClr val="002060"/>
              </a:solidFill>
            </a:endParaRPr>
          </a:p>
          <a:p>
            <a:pPr marL="400050" indent="-400050">
              <a:buFont typeface="Arial" pitchFamily="34" charset="0"/>
              <a:buChar char="•"/>
            </a:pPr>
            <a:r>
              <a:rPr lang="en-GB" b="1" dirty="0" smtClean="0">
                <a:solidFill>
                  <a:srgbClr val="002060"/>
                </a:solidFill>
              </a:rPr>
              <a:t> </a:t>
            </a:r>
            <a:r>
              <a:rPr lang="en-GB" b="1" dirty="0" smtClean="0">
                <a:solidFill>
                  <a:srgbClr val="002060"/>
                </a:solidFill>
              </a:rPr>
              <a:t>1 submission that relates to a site outside the boundary of the area</a:t>
            </a:r>
          </a:p>
          <a:p>
            <a:pPr>
              <a:buFont typeface="Arial" pitchFamily="34" charset="0"/>
              <a:buChar char="•"/>
            </a:pPr>
            <a:endParaRPr lang="en-GB" dirty="0" smtClean="0">
              <a:solidFill>
                <a:srgbClr val="002060"/>
              </a:solidFill>
            </a:endParaRPr>
          </a:p>
          <a:p>
            <a:pPr>
              <a:buFont typeface="Arial" pitchFamily="34" charset="0"/>
              <a:buChar char="•"/>
            </a:pPr>
            <a:endParaRPr lang="en-GB" dirty="0" smtClean="0">
              <a:solidFill>
                <a:srgbClr val="002060"/>
              </a:solidFill>
            </a:endParaRPr>
          </a:p>
          <a:p>
            <a:pPr>
              <a:buFont typeface="Arial" pitchFamily="34" charset="0"/>
              <a:buChar char="•"/>
            </a:pPr>
            <a:endParaRPr lang="en-GB"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0710" y="332656"/>
            <a:ext cx="7215999" cy="523220"/>
          </a:xfrm>
          <a:prstGeom prst="rect">
            <a:avLst/>
          </a:prstGeom>
        </p:spPr>
        <p:txBody>
          <a:bodyPr wrap="square">
            <a:spAutoFit/>
          </a:bodyPr>
          <a:lstStyle/>
          <a:p>
            <a:pPr lvl="0">
              <a:spcBef>
                <a:spcPct val="0"/>
              </a:spcBef>
              <a:defRPr/>
            </a:pPr>
            <a:r>
              <a:rPr lang="en-GB" sz="2800" b="1" dirty="0" smtClean="0">
                <a:solidFill>
                  <a:schemeClr val="accent1">
                    <a:lumMod val="75000"/>
                  </a:schemeClr>
                </a:solidFill>
              </a:rPr>
              <a:t>Public Consultation on Draft Strategy</a:t>
            </a:r>
            <a:endParaRPr lang="en-US" sz="2800" b="1" dirty="0">
              <a:solidFill>
                <a:schemeClr val="accent1">
                  <a:lumMod val="75000"/>
                </a:schemeClr>
              </a:solidFill>
            </a:endParaRPr>
          </a:p>
        </p:txBody>
      </p:sp>
      <p:sp>
        <p:nvSpPr>
          <p:cNvPr id="5" name="TextBox 4"/>
          <p:cNvSpPr txBox="1"/>
          <p:nvPr/>
        </p:nvSpPr>
        <p:spPr>
          <a:xfrm>
            <a:off x="467544" y="1196752"/>
            <a:ext cx="8280920" cy="6186309"/>
          </a:xfrm>
          <a:prstGeom prst="rect">
            <a:avLst/>
          </a:prstGeom>
          <a:noFill/>
        </p:spPr>
        <p:txBody>
          <a:bodyPr wrap="square" rtlCol="0">
            <a:spAutoFit/>
          </a:bodyPr>
          <a:lstStyle/>
          <a:p>
            <a:pPr marL="400050" indent="-400050">
              <a:buFont typeface="Arial" pitchFamily="34" charset="0"/>
              <a:buChar char="•"/>
            </a:pPr>
            <a:r>
              <a:rPr lang="en-GB" b="1" dirty="0" smtClean="0">
                <a:solidFill>
                  <a:srgbClr val="002060"/>
                </a:solidFill>
              </a:rPr>
              <a:t>Between the 14</a:t>
            </a:r>
            <a:r>
              <a:rPr lang="en-GB" b="1" baseline="30000" dirty="0" smtClean="0">
                <a:solidFill>
                  <a:srgbClr val="002060"/>
                </a:solidFill>
              </a:rPr>
              <a:t>th</a:t>
            </a:r>
            <a:r>
              <a:rPr lang="en-GB" b="1" dirty="0" smtClean="0">
                <a:solidFill>
                  <a:srgbClr val="002060"/>
                </a:solidFill>
              </a:rPr>
              <a:t> February 2017 and 30</a:t>
            </a:r>
            <a:r>
              <a:rPr lang="en-GB" b="1" baseline="30000" dirty="0" smtClean="0">
                <a:solidFill>
                  <a:srgbClr val="002060"/>
                </a:solidFill>
              </a:rPr>
              <a:t>th</a:t>
            </a:r>
            <a:r>
              <a:rPr lang="en-GB" b="1" dirty="0" smtClean="0">
                <a:solidFill>
                  <a:srgbClr val="002060"/>
                </a:solidFill>
              </a:rPr>
              <a:t> March 2017. </a:t>
            </a:r>
          </a:p>
          <a:p>
            <a:pPr marL="400050" indent="-400050">
              <a:buFont typeface="Arial" pitchFamily="34" charset="0"/>
              <a:buChar char="•"/>
            </a:pPr>
            <a:endParaRPr lang="en-GB" b="1" dirty="0" smtClean="0">
              <a:solidFill>
                <a:srgbClr val="002060"/>
              </a:solidFill>
            </a:endParaRPr>
          </a:p>
          <a:p>
            <a:pPr marL="400050" indent="-400050">
              <a:buFont typeface="Arial" pitchFamily="34" charset="0"/>
              <a:buChar char="•"/>
            </a:pPr>
            <a:r>
              <a:rPr lang="en-GB" b="1" dirty="0" smtClean="0">
                <a:solidFill>
                  <a:srgbClr val="002060"/>
                </a:solidFill>
              </a:rPr>
              <a:t> 15 submissions received – 14 individuals and ERA</a:t>
            </a:r>
          </a:p>
          <a:p>
            <a:pPr marL="400050" indent="-400050">
              <a:buFont typeface="Arial" pitchFamily="34" charset="0"/>
              <a:buChar char="•"/>
            </a:pPr>
            <a:endParaRPr lang="en-GB" b="1" dirty="0" smtClean="0">
              <a:solidFill>
                <a:srgbClr val="002060"/>
              </a:solidFill>
            </a:endParaRPr>
          </a:p>
          <a:p>
            <a:pPr marL="400050" indent="-400050">
              <a:buFont typeface="Arial" pitchFamily="34" charset="0"/>
              <a:buChar char="•"/>
            </a:pPr>
            <a:r>
              <a:rPr lang="en-GB" b="1" dirty="0" smtClean="0">
                <a:solidFill>
                  <a:srgbClr val="002060"/>
                </a:solidFill>
              </a:rPr>
              <a:t>11 submissions requesting further residential and industrial development;</a:t>
            </a:r>
          </a:p>
          <a:p>
            <a:pPr marL="400050" indent="-400050">
              <a:buFont typeface="Arial" pitchFamily="34" charset="0"/>
              <a:buChar char="•"/>
            </a:pPr>
            <a:endParaRPr lang="en-GB" b="1" dirty="0" smtClean="0">
              <a:solidFill>
                <a:srgbClr val="002060"/>
              </a:solidFill>
            </a:endParaRPr>
          </a:p>
          <a:p>
            <a:pPr marL="400050" indent="-400050">
              <a:buFont typeface="Arial" pitchFamily="34" charset="0"/>
              <a:buChar char="•"/>
            </a:pPr>
            <a:r>
              <a:rPr lang="en-GB" b="1" dirty="0" smtClean="0">
                <a:solidFill>
                  <a:srgbClr val="002060"/>
                </a:solidFill>
              </a:rPr>
              <a:t>2 submissions objecting to designation of animal husbandry area in close proximity to residences;</a:t>
            </a:r>
          </a:p>
          <a:p>
            <a:pPr marL="400050" indent="-400050">
              <a:buFont typeface="Arial" pitchFamily="34" charset="0"/>
              <a:buChar char="•"/>
            </a:pPr>
            <a:endParaRPr lang="en-GB" b="1" dirty="0" smtClean="0">
              <a:solidFill>
                <a:srgbClr val="002060"/>
              </a:solidFill>
            </a:endParaRPr>
          </a:p>
          <a:p>
            <a:pPr marL="400050" indent="-400050">
              <a:buFont typeface="Arial" pitchFamily="34" charset="0"/>
              <a:buChar char="•"/>
            </a:pPr>
            <a:r>
              <a:rPr lang="en-GB" b="1" dirty="0" smtClean="0">
                <a:solidFill>
                  <a:srgbClr val="002060"/>
                </a:solidFill>
              </a:rPr>
              <a:t>1 submission detailing landscaping requirements;</a:t>
            </a:r>
          </a:p>
          <a:p>
            <a:pPr marL="400050" indent="-400050">
              <a:buFont typeface="Arial" pitchFamily="34" charset="0"/>
              <a:buChar char="•"/>
            </a:pPr>
            <a:endParaRPr lang="en-GB" b="1" dirty="0" smtClean="0">
              <a:solidFill>
                <a:srgbClr val="002060"/>
              </a:solidFill>
            </a:endParaRPr>
          </a:p>
          <a:p>
            <a:pPr marL="400050" indent="-400050">
              <a:buFont typeface="Arial" pitchFamily="34" charset="0"/>
              <a:buChar char="•"/>
            </a:pPr>
            <a:r>
              <a:rPr lang="en-GB" b="1" dirty="0" smtClean="0">
                <a:solidFill>
                  <a:srgbClr val="002060"/>
                </a:solidFill>
              </a:rPr>
              <a:t>1 submission (ERA) mentions need to retain existing agricultural uses, clear illegal dumping, assess impacts from landfill on food production areas, mitigate noise and air pollution and detailed comments on individual policy provisions.</a:t>
            </a:r>
          </a:p>
          <a:p>
            <a:pPr marL="400050" indent="-400050">
              <a:buFont typeface="Arial" pitchFamily="34" charset="0"/>
              <a:buChar char="•"/>
            </a:pPr>
            <a:endParaRPr lang="en-GB" b="1" dirty="0" smtClean="0">
              <a:solidFill>
                <a:srgbClr val="002060"/>
              </a:solidFill>
            </a:endParaRPr>
          </a:p>
          <a:p>
            <a:pPr marL="400050" indent="-400050"/>
            <a:endParaRPr lang="en-GB" b="1" dirty="0" smtClean="0">
              <a:solidFill>
                <a:srgbClr val="002060"/>
              </a:solidFill>
            </a:endParaRPr>
          </a:p>
          <a:p>
            <a:pPr marL="400050" indent="-400050">
              <a:buFont typeface="Arial" pitchFamily="34" charset="0"/>
              <a:buChar char="•"/>
            </a:pPr>
            <a:endParaRPr lang="en-GB" b="1" dirty="0" smtClean="0">
              <a:solidFill>
                <a:srgbClr val="002060"/>
              </a:solidFill>
            </a:endParaRPr>
          </a:p>
          <a:p>
            <a:endParaRPr lang="en-GB" dirty="0" smtClean="0">
              <a:solidFill>
                <a:srgbClr val="002060"/>
              </a:solidFill>
            </a:endParaRPr>
          </a:p>
          <a:p>
            <a:pPr>
              <a:buFont typeface="Arial" pitchFamily="34" charset="0"/>
              <a:buChar char="•"/>
            </a:pPr>
            <a:endParaRPr lang="en-GB" dirty="0" smtClean="0">
              <a:solidFill>
                <a:srgbClr val="002060"/>
              </a:solidFill>
            </a:endParaRPr>
          </a:p>
          <a:p>
            <a:pPr>
              <a:buFont typeface="Arial" pitchFamily="34" charset="0"/>
              <a:buChar char="•"/>
            </a:pPr>
            <a:endParaRPr lang="en-GB"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4588" y="285727"/>
            <a:ext cx="8999412" cy="63891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92696"/>
            <a:ext cx="8032976" cy="800219"/>
          </a:xfrm>
          <a:prstGeom prst="rect">
            <a:avLst/>
          </a:prstGeom>
        </p:spPr>
        <p:txBody>
          <a:bodyPr wrap="square">
            <a:spAutoFit/>
          </a:bodyPr>
          <a:lstStyle/>
          <a:p>
            <a:pPr>
              <a:spcBef>
                <a:spcPct val="0"/>
              </a:spcBef>
              <a:defRPr/>
            </a:pPr>
            <a:r>
              <a:rPr lang="en-GB" sz="2800" b="1" dirty="0" smtClean="0">
                <a:solidFill>
                  <a:schemeClr val="accent1">
                    <a:lumMod val="75000"/>
                  </a:schemeClr>
                </a:solidFill>
              </a:rPr>
              <a:t>The </a:t>
            </a:r>
            <a:r>
              <a:rPr lang="en-GB" sz="2800" b="1" dirty="0" err="1" smtClean="0">
                <a:solidFill>
                  <a:schemeClr val="accent1">
                    <a:lumMod val="75000"/>
                  </a:schemeClr>
                </a:solidFill>
              </a:rPr>
              <a:t>Maghtab</a:t>
            </a:r>
            <a:r>
              <a:rPr lang="en-GB" sz="2800" b="1" dirty="0" smtClean="0">
                <a:solidFill>
                  <a:schemeClr val="accent1">
                    <a:lumMod val="75000"/>
                  </a:schemeClr>
                </a:solidFill>
              </a:rPr>
              <a:t> Planning Strategy Area - Issues</a:t>
            </a:r>
          </a:p>
          <a:p>
            <a:pPr lvl="0">
              <a:spcBef>
                <a:spcPct val="0"/>
              </a:spcBef>
              <a:defRPr/>
            </a:pPr>
            <a:endParaRPr lang="en-US" b="1" dirty="0">
              <a:solidFill>
                <a:schemeClr val="accent1">
                  <a:lumMod val="75000"/>
                </a:schemeClr>
              </a:solidFill>
            </a:endParaRPr>
          </a:p>
        </p:txBody>
      </p:sp>
      <p:sp>
        <p:nvSpPr>
          <p:cNvPr id="5" name="TextBox 4"/>
          <p:cNvSpPr txBox="1"/>
          <p:nvPr/>
        </p:nvSpPr>
        <p:spPr>
          <a:xfrm>
            <a:off x="539552" y="1700808"/>
            <a:ext cx="8280920" cy="2585323"/>
          </a:xfrm>
          <a:prstGeom prst="rect">
            <a:avLst/>
          </a:prstGeom>
          <a:noFill/>
        </p:spPr>
        <p:txBody>
          <a:bodyPr wrap="square" rtlCol="0">
            <a:spAutoFit/>
          </a:bodyPr>
          <a:lstStyle/>
          <a:p>
            <a:r>
              <a:rPr lang="en-GB" b="1" dirty="0" smtClean="0">
                <a:solidFill>
                  <a:srgbClr val="002060"/>
                </a:solidFill>
              </a:rPr>
              <a:t>Lack of focused policy to address area specific issues</a:t>
            </a:r>
          </a:p>
          <a:p>
            <a:endParaRPr lang="en-GB" b="1" dirty="0" smtClean="0">
              <a:solidFill>
                <a:srgbClr val="002060"/>
              </a:solidFill>
            </a:endParaRPr>
          </a:p>
          <a:p>
            <a:r>
              <a:rPr lang="en-GB" b="1" dirty="0" smtClean="0">
                <a:solidFill>
                  <a:srgbClr val="002060"/>
                </a:solidFill>
              </a:rPr>
              <a:t>Conflicting land uses – animal farming, animal husbandry, residential, industrial</a:t>
            </a:r>
          </a:p>
          <a:p>
            <a:endParaRPr lang="en-GB" b="1" dirty="0" smtClean="0">
              <a:solidFill>
                <a:srgbClr val="002060"/>
              </a:solidFill>
            </a:endParaRPr>
          </a:p>
          <a:p>
            <a:r>
              <a:rPr lang="en-GB" b="1" dirty="0" smtClean="0">
                <a:solidFill>
                  <a:srgbClr val="002060"/>
                </a:solidFill>
              </a:rPr>
              <a:t>Deterioration of the rural landscape</a:t>
            </a:r>
          </a:p>
          <a:p>
            <a:endParaRPr lang="en-GB" b="1" dirty="0" smtClean="0">
              <a:solidFill>
                <a:srgbClr val="002060"/>
              </a:solidFill>
            </a:endParaRPr>
          </a:p>
          <a:p>
            <a:r>
              <a:rPr lang="en-GB" b="1" dirty="0" smtClean="0">
                <a:solidFill>
                  <a:srgbClr val="002060"/>
                </a:solidFill>
              </a:rPr>
              <a:t>Deterioration of residential amenity</a:t>
            </a:r>
          </a:p>
          <a:p>
            <a:endParaRPr lang="en-GB" b="1" dirty="0" smtClean="0">
              <a:solidFill>
                <a:srgbClr val="002060"/>
              </a:solidFill>
            </a:endParaRPr>
          </a:p>
          <a:p>
            <a:r>
              <a:rPr lang="en-GB" b="1" dirty="0" smtClean="0">
                <a:solidFill>
                  <a:srgbClr val="002060"/>
                </a:solidFill>
              </a:rPr>
              <a:t>Traffic and access</a:t>
            </a:r>
            <a:endParaRPr lang="en-GB" dirty="0" smtClean="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42918"/>
            <a:ext cx="8175852" cy="1231106"/>
          </a:xfrm>
          <a:prstGeom prst="rect">
            <a:avLst/>
          </a:prstGeom>
        </p:spPr>
        <p:txBody>
          <a:bodyPr wrap="square">
            <a:spAutoFit/>
          </a:bodyPr>
          <a:lstStyle/>
          <a:p>
            <a:pPr>
              <a:spcBef>
                <a:spcPct val="0"/>
              </a:spcBef>
              <a:defRPr/>
            </a:pPr>
            <a:r>
              <a:rPr lang="en-GB" sz="2800" b="1" dirty="0" smtClean="0">
                <a:solidFill>
                  <a:schemeClr val="accent1">
                    <a:lumMod val="75000"/>
                  </a:schemeClr>
                </a:solidFill>
              </a:rPr>
              <a:t>The </a:t>
            </a:r>
            <a:r>
              <a:rPr lang="en-GB" sz="2800" b="1" dirty="0" err="1" smtClean="0">
                <a:solidFill>
                  <a:schemeClr val="accent1">
                    <a:lumMod val="75000"/>
                  </a:schemeClr>
                </a:solidFill>
              </a:rPr>
              <a:t>Maghtab</a:t>
            </a:r>
            <a:r>
              <a:rPr lang="en-GB" sz="2800" b="1" dirty="0" smtClean="0">
                <a:solidFill>
                  <a:schemeClr val="accent1">
                    <a:lumMod val="75000"/>
                  </a:schemeClr>
                </a:solidFill>
              </a:rPr>
              <a:t> Planning Strategy Area – Policy Context</a:t>
            </a:r>
          </a:p>
          <a:p>
            <a:pPr lvl="0">
              <a:spcBef>
                <a:spcPct val="0"/>
              </a:spcBef>
              <a:defRPr/>
            </a:pPr>
            <a:endParaRPr lang="en-US" b="1" dirty="0">
              <a:solidFill>
                <a:schemeClr val="accent1">
                  <a:lumMod val="75000"/>
                </a:schemeClr>
              </a:solidFill>
            </a:endParaRPr>
          </a:p>
        </p:txBody>
      </p:sp>
      <p:sp>
        <p:nvSpPr>
          <p:cNvPr id="5" name="TextBox 4"/>
          <p:cNvSpPr txBox="1"/>
          <p:nvPr/>
        </p:nvSpPr>
        <p:spPr>
          <a:xfrm>
            <a:off x="539552" y="1700808"/>
            <a:ext cx="8280920" cy="3077766"/>
          </a:xfrm>
          <a:prstGeom prst="rect">
            <a:avLst/>
          </a:prstGeom>
          <a:noFill/>
        </p:spPr>
        <p:txBody>
          <a:bodyPr wrap="square" rtlCol="0">
            <a:spAutoFit/>
          </a:bodyPr>
          <a:lstStyle/>
          <a:p>
            <a:r>
              <a:rPr lang="en-GB" b="1" dirty="0" smtClean="0">
                <a:solidFill>
                  <a:srgbClr val="002060"/>
                </a:solidFill>
              </a:rPr>
              <a:t>SPED  Thematic Policies which safeguard</a:t>
            </a:r>
            <a:r>
              <a:rPr lang="en-GB" sz="1600" b="1" dirty="0" smtClean="0">
                <a:solidFill>
                  <a:srgbClr val="002060"/>
                </a:solidFill>
              </a:rPr>
              <a:t> rural areas from exploitation, control location design and operation of development,  and seek mitigation of pollution </a:t>
            </a:r>
          </a:p>
          <a:p>
            <a:endParaRPr lang="en-GB" sz="1600" b="1" dirty="0" smtClean="0">
              <a:solidFill>
                <a:srgbClr val="002060"/>
              </a:solidFill>
            </a:endParaRPr>
          </a:p>
          <a:p>
            <a:r>
              <a:rPr lang="en-GB" sz="1600" b="1" dirty="0" smtClean="0">
                <a:solidFill>
                  <a:srgbClr val="002060"/>
                </a:solidFill>
              </a:rPr>
              <a:t>SPED Spatial Policies which protect good quality agricultural land, support agricultural development in rural areas, allow consideration of other development types, support the designations of rural settlements. </a:t>
            </a:r>
          </a:p>
          <a:p>
            <a:endParaRPr lang="en-GB" sz="1600" b="1" dirty="0" smtClean="0">
              <a:solidFill>
                <a:srgbClr val="002060"/>
              </a:solidFill>
            </a:endParaRPr>
          </a:p>
          <a:p>
            <a:r>
              <a:rPr lang="en-GB" sz="1600" b="1" dirty="0" smtClean="0">
                <a:solidFill>
                  <a:srgbClr val="002060"/>
                </a:solidFill>
              </a:rPr>
              <a:t>Central Malta Local Plan Policy CG04 for rural settlements</a:t>
            </a:r>
          </a:p>
          <a:p>
            <a:endParaRPr lang="en-GB" sz="1600" b="1" dirty="0" smtClean="0">
              <a:solidFill>
                <a:srgbClr val="002060"/>
              </a:solidFill>
            </a:endParaRPr>
          </a:p>
          <a:p>
            <a:r>
              <a:rPr lang="en-GB" sz="1600" b="1" dirty="0" smtClean="0">
                <a:solidFill>
                  <a:srgbClr val="002060"/>
                </a:solidFill>
              </a:rPr>
              <a:t>Rural Policy and Design Guidance 2014 provisions on agricultural and other development</a:t>
            </a:r>
          </a:p>
          <a:p>
            <a:endParaRPr lang="en-GB" sz="1600" b="1" dirty="0" smtClean="0">
              <a:solidFill>
                <a:srgbClr val="002060"/>
              </a:solidFill>
            </a:endParaRPr>
          </a:p>
          <a:p>
            <a:endParaRPr lang="en-GB" sz="1600" dirty="0" smtClean="0">
              <a:solidFill>
                <a:srgbClr val="00206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1593</TotalTime>
  <Words>887</Words>
  <Application>Microsoft Office PowerPoint</Application>
  <PresentationFormat>On-screen Show (4:3)</PresentationFormat>
  <Paragraphs>182</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Maghtab Aerial 2012</dc:title>
  <dc:creator>matta</dc:creator>
  <cp:lastModifiedBy>jscal</cp:lastModifiedBy>
  <cp:revision>140</cp:revision>
  <dcterms:created xsi:type="dcterms:W3CDTF">2016-06-13T10:02:40Z</dcterms:created>
  <dcterms:modified xsi:type="dcterms:W3CDTF">2018-05-24T10:07:05Z</dcterms:modified>
</cp:coreProperties>
</file>