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4039" r:id="rId6"/>
  </p:sldMasterIdLst>
  <p:notesMasterIdLst>
    <p:notesMasterId r:id="rId18"/>
  </p:notesMasterIdLst>
  <p:handoutMasterIdLst>
    <p:handoutMasterId r:id="rId19"/>
  </p:handoutMasterIdLst>
  <p:sldIdLst>
    <p:sldId id="365" r:id="rId7"/>
    <p:sldId id="399" r:id="rId8"/>
    <p:sldId id="415" r:id="rId9"/>
    <p:sldId id="412" r:id="rId10"/>
    <p:sldId id="414" r:id="rId11"/>
    <p:sldId id="423" r:id="rId12"/>
    <p:sldId id="427" r:id="rId13"/>
    <p:sldId id="424" r:id="rId14"/>
    <p:sldId id="425" r:id="rId15"/>
    <p:sldId id="426" r:id="rId16"/>
    <p:sldId id="421" r:id="rId17"/>
  </p:sldIdLst>
  <p:sldSz cx="9144000" cy="5143500" type="screen16x9"/>
  <p:notesSz cx="6797675" cy="9928225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Pro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Pro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Pro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Pro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12">
          <p15:clr>
            <a:srgbClr val="A4A3A4"/>
          </p15:clr>
        </p15:guide>
        <p15:guide id="2" orient="horz" pos="1790">
          <p15:clr>
            <a:srgbClr val="A4A3A4"/>
          </p15:clr>
        </p15:guide>
        <p15:guide id="3" orient="horz" pos="1722">
          <p15:clr>
            <a:srgbClr val="A4A3A4"/>
          </p15:clr>
        </p15:guide>
        <p15:guide id="4" orient="horz" pos="2981">
          <p15:clr>
            <a:srgbClr val="A4A3A4"/>
          </p15:clr>
        </p15:guide>
        <p15:guide id="5" orient="horz" pos="395">
          <p15:clr>
            <a:srgbClr val="A4A3A4"/>
          </p15:clr>
        </p15:guide>
        <p15:guide id="6" orient="horz" pos="225">
          <p15:clr>
            <a:srgbClr val="A4A3A4"/>
          </p15:clr>
        </p15:guide>
        <p15:guide id="7" orient="horz" pos="3151">
          <p15:clr>
            <a:srgbClr val="A4A3A4"/>
          </p15:clr>
        </p15:guide>
        <p15:guide id="8" orient="horz" pos="668">
          <p15:clr>
            <a:srgbClr val="A4A3A4"/>
          </p15:clr>
        </p15:guide>
        <p15:guide id="9" pos="5465">
          <p15:clr>
            <a:srgbClr val="A4A3A4"/>
          </p15:clr>
        </p15:guide>
        <p15:guide id="10" pos="368">
          <p15:clr>
            <a:srgbClr val="A4A3A4"/>
          </p15:clr>
        </p15:guide>
        <p15:guide id="11" pos="2947">
          <p15:clr>
            <a:srgbClr val="A4A3A4"/>
          </p15:clr>
        </p15:guide>
        <p15:guide id="12" pos="28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K ROGERSON" initials="M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34"/>
    <a:srgbClr val="B5B900"/>
    <a:srgbClr val="EDE9DF"/>
    <a:srgbClr val="7D9DD2"/>
    <a:srgbClr val="00697F"/>
    <a:srgbClr val="00BCCC"/>
    <a:srgbClr val="038748"/>
    <a:srgbClr val="20409A"/>
    <a:srgbClr val="585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29" autoAdjust="0"/>
  </p:normalViewPr>
  <p:slideViewPr>
    <p:cSldViewPr showGuides="1">
      <p:cViewPr varScale="1">
        <p:scale>
          <a:sx n="112" d="100"/>
          <a:sy n="112" d="100"/>
        </p:scale>
        <p:origin x="102" y="462"/>
      </p:cViewPr>
      <p:guideLst>
        <p:guide orient="horz" pos="1212"/>
        <p:guide orient="horz" pos="1790"/>
        <p:guide orient="horz" pos="1722"/>
        <p:guide orient="horz" pos="2981"/>
        <p:guide orient="horz" pos="395"/>
        <p:guide orient="horz" pos="225"/>
        <p:guide orient="horz" pos="3151"/>
        <p:guide orient="horz" pos="668"/>
        <p:guide pos="5465"/>
        <p:guide pos="368"/>
        <p:guide pos="2947"/>
        <p:guide pos="287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9" d="100"/>
          <a:sy n="79" d="100"/>
        </p:scale>
        <p:origin x="-3930" y="-8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1" y="0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/>
          <a:lstStyle>
            <a:lvl1pPr algn="r">
              <a:defRPr sz="1200"/>
            </a:lvl1pPr>
          </a:lstStyle>
          <a:p>
            <a:pPr>
              <a:defRPr/>
            </a:pPr>
            <a:fld id="{95B2559B-C338-4C48-8A07-644A07145727}" type="datetimeFigureOut">
              <a:rPr lang="en-GB"/>
              <a:pPr>
                <a:defRPr/>
              </a:pPr>
              <a:t>02/01/2018</a:t>
            </a:fld>
            <a:endParaRPr lang="mt-M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219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1" y="9430219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 anchor="b"/>
          <a:lstStyle>
            <a:lvl1pPr algn="r">
              <a:defRPr sz="1200"/>
            </a:lvl1pPr>
          </a:lstStyle>
          <a:p>
            <a:pPr>
              <a:defRPr/>
            </a:pPr>
            <a:fld id="{0A72D4E2-566B-4811-9DEC-9049334EF75D}" type="slidenum">
              <a:rPr lang="en-GB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640059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91" y="0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FA42B9-B6E0-4D49-AF9B-69D5EC832698}" type="datetimeFigureOut">
              <a:rPr lang="en-GB"/>
              <a:pPr>
                <a:defRPr/>
              </a:pPr>
              <a:t>02/01/2018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2950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5" tIns="45890" rIns="91785" bIns="4589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3" y="4715109"/>
            <a:ext cx="5438775" cy="4469298"/>
          </a:xfrm>
          <a:prstGeom prst="rect">
            <a:avLst/>
          </a:prstGeom>
        </p:spPr>
        <p:txBody>
          <a:bodyPr vert="horz" lIns="91785" tIns="45890" rIns="91785" bIns="4589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219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91" y="9430219"/>
            <a:ext cx="2946400" cy="496412"/>
          </a:xfrm>
          <a:prstGeom prst="rect">
            <a:avLst/>
          </a:prstGeom>
        </p:spPr>
        <p:txBody>
          <a:bodyPr vert="horz" lIns="91785" tIns="45890" rIns="91785" bIns="4589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007F52-C664-463C-A924-6A144E9B8602}" type="slidenum">
              <a:rPr lang="en-GB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75027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313" y="742950"/>
            <a:ext cx="6623050" cy="3725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1007F52-C664-463C-A924-6A144E9B8602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667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3389" y="1570087"/>
            <a:ext cx="1931987" cy="6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00" y="1539000"/>
            <a:ext cx="5220000" cy="6480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00" y="2214000"/>
            <a:ext cx="5220000" cy="702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576000" y="486000"/>
            <a:ext cx="5220000" cy="27027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9B6CB-5509-4A79-BD49-534C1A01638B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F80309B9-2322-4042-AD0A-9D9A8AE7B41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90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679950" y="1207294"/>
            <a:ext cx="381635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576263" y="1207294"/>
            <a:ext cx="381635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39728"/>
            <a:ext cx="8064000" cy="324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26000"/>
            <a:ext cx="3960000" cy="216000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000" y="1289484"/>
            <a:ext cx="3960000" cy="3402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0000" y="1026000"/>
            <a:ext cx="3960000" cy="216000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0000" y="1289484"/>
            <a:ext cx="3960000" cy="3402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3E20F-0CC3-400C-997D-DF2D5B6CE9A6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03E4BDF9-1497-4ADD-8399-52B0AD1D09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746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026000"/>
            <a:ext cx="3960000" cy="1674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0000" y="1026000"/>
            <a:ext cx="3960000" cy="1674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6000" y="2875500"/>
            <a:ext cx="3960000" cy="1674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80000" y="2875500"/>
            <a:ext cx="3960000" cy="1674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C01A6-9C98-4ED4-888A-564F2C65D29A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43065AE8-0A37-40AE-A40B-3827E2C191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027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4679950" y="1168004"/>
            <a:ext cx="388778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4679950" y="3014663"/>
            <a:ext cx="388778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576264" y="1168004"/>
            <a:ext cx="388778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76264" y="3014663"/>
            <a:ext cx="3887787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3"/>
          </p:nvPr>
        </p:nvSpPr>
        <p:spPr>
          <a:xfrm>
            <a:off x="576000" y="1282500"/>
            <a:ext cx="3960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576000" y="1026000"/>
            <a:ext cx="3960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hart Placeholder 10"/>
          <p:cNvSpPr>
            <a:spLocks noGrp="1"/>
          </p:cNvSpPr>
          <p:nvPr>
            <p:ph type="chart" sz="quarter" idx="15"/>
          </p:nvPr>
        </p:nvSpPr>
        <p:spPr>
          <a:xfrm>
            <a:off x="576000" y="3132000"/>
            <a:ext cx="3960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576000" y="2875500"/>
            <a:ext cx="3960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4680000" y="1282500"/>
            <a:ext cx="3960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680000" y="1026000"/>
            <a:ext cx="3960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4680000" y="3132000"/>
            <a:ext cx="3960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4680000" y="2875500"/>
            <a:ext cx="3960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Date Placeholder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F0B93-AA94-4B45-853C-ADC461020040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24" name="Footer Placeholder 5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" name="Slide Number Placeholder 6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EE0FD01F-A2DD-4F9F-9199-CD88EF5142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643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Horizont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025999"/>
            <a:ext cx="8064000" cy="1674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27038" indent="-234950">
              <a:defRPr sz="1400"/>
            </a:lvl2pPr>
            <a:lvl3pPr marL="657225" indent="-228600">
              <a:defRPr sz="1400"/>
            </a:lvl3pPr>
            <a:lvl4pPr marL="874713" indent="-228600">
              <a:defRPr sz="1400"/>
            </a:lvl4pPr>
            <a:lvl5pPr marL="1068388" indent="-180975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6000" y="2808000"/>
            <a:ext cx="8064000" cy="1674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27038" indent="-234950">
              <a:defRPr sz="1400"/>
            </a:lvl2pPr>
            <a:lvl3pPr marL="657225" indent="-228600">
              <a:defRPr sz="1400"/>
            </a:lvl3pPr>
            <a:lvl4pPr marL="874713" indent="-228600">
              <a:defRPr sz="1400"/>
            </a:lvl4pPr>
            <a:lvl5pPr marL="1068388" indent="-180975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D0276-2EA1-42D0-92AF-BFAA06042125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EDED8AAB-2444-4C44-A334-CD8002CA76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864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026000"/>
            <a:ext cx="2592000" cy="367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7700" indent="-228600">
              <a:defRPr sz="1400"/>
            </a:lvl3pPr>
            <a:lvl4pPr marL="866775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6920" y="1026000"/>
            <a:ext cx="5328000" cy="367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57225" indent="-22860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202EE-5FC5-4597-A55B-E67537A76B32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D379E50D-ED7C-4A6C-94FF-1721718A73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939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Rever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048000" y="1025999"/>
            <a:ext cx="2592000" cy="367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358775" indent="-174625">
              <a:defRPr sz="1400"/>
            </a:lvl2pPr>
            <a:lvl3pPr marL="647700" indent="-228600">
              <a:defRPr sz="1400"/>
            </a:lvl3pPr>
            <a:lvl4pPr marL="866775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576000" y="1025999"/>
            <a:ext cx="5328000" cy="367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358775" indent="-174625">
              <a:defRPr sz="1400"/>
            </a:lvl2pPr>
            <a:lvl3pPr marL="657225" indent="-22860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6577B-7E2F-47D6-9365-25B8743BD918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066440BB-5FC2-4922-ACD8-0F6D24EB16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324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4679951" y="1168004"/>
            <a:ext cx="3960813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79951" y="3014663"/>
            <a:ext cx="3960813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025999"/>
            <a:ext cx="3960000" cy="353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4680000" y="1277100"/>
            <a:ext cx="3960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680000" y="1026000"/>
            <a:ext cx="3960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4680000" y="3126798"/>
            <a:ext cx="3960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4680000" y="2875314"/>
            <a:ext cx="3960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96102-4014-4E06-8E20-26D4269E43FB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23"/>
          </p:nvPr>
        </p:nvSpPr>
        <p:spPr>
          <a:xfrm>
            <a:off x="6840539" y="4817269"/>
            <a:ext cx="1800225" cy="18811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6E6EAB5A-2521-42AD-8625-A3AB19F43D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260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Text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3311525" y="1168004"/>
            <a:ext cx="532923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3311525" y="3014663"/>
            <a:ext cx="532923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026000"/>
            <a:ext cx="2592000" cy="3537000"/>
          </a:xfrm>
        </p:spPr>
        <p:txBody>
          <a:bodyPr>
            <a:normAutofit/>
          </a:bodyPr>
          <a:lstStyle>
            <a:lvl1pPr>
              <a:defRPr sz="1400"/>
            </a:lvl1pPr>
            <a:lvl2pPr marL="444500" indent="-166688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3312000" y="1277100"/>
            <a:ext cx="5328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3312000" y="1026000"/>
            <a:ext cx="5328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3312000" y="3126798"/>
            <a:ext cx="5328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3312000" y="2875314"/>
            <a:ext cx="5328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921D6-88D5-4577-BB66-47AFF5296C14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595C5407-E8FA-4A53-84CB-895E3A38E7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294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Text and Two Charts Rever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 userDrawn="1"/>
        </p:nvCxnSpPr>
        <p:spPr>
          <a:xfrm>
            <a:off x="576263" y="1168004"/>
            <a:ext cx="532765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576263" y="3014663"/>
            <a:ext cx="532765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8000" y="1026000"/>
            <a:ext cx="2592000" cy="3537000"/>
          </a:xfrm>
        </p:spPr>
        <p:txBody>
          <a:bodyPr>
            <a:normAutofit/>
          </a:bodyPr>
          <a:lstStyle>
            <a:lvl1pPr>
              <a:defRPr sz="1400"/>
            </a:lvl1pPr>
            <a:lvl2pPr marL="444500" indent="-166688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576000" y="1277100"/>
            <a:ext cx="5328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576000" y="1026000"/>
            <a:ext cx="5328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576000" y="3126798"/>
            <a:ext cx="5328000" cy="1431000"/>
          </a:xfrm>
        </p:spPr>
        <p:txBody>
          <a:bodyPr rtlCol="0">
            <a:normAutofit/>
          </a:bodyPr>
          <a:lstStyle>
            <a:lvl1pPr>
              <a:defRPr sz="1100"/>
            </a:lvl1pPr>
          </a:lstStyle>
          <a:p>
            <a:pPr lvl="0"/>
            <a:endParaRPr lang="en-GB" noProof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576000" y="2875314"/>
            <a:ext cx="5328000" cy="189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56F06-3EC0-4534-A83E-5C6222BE4ACA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498B0772-CD6B-4C54-BC1A-5ED40EDF82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288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025999"/>
            <a:ext cx="2592000" cy="367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 defTabSz="939800"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3312000" y="1025999"/>
            <a:ext cx="2592000" cy="367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6048000" y="1025999"/>
            <a:ext cx="2592000" cy="367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E6D09-48C7-4BD3-BFA8-13D32E665D0C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98676E4A-172E-4D24-9C08-5C42B3B491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62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00" y="1539000"/>
            <a:ext cx="8064000" cy="6480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00" y="2214000"/>
            <a:ext cx="4032000" cy="702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576000" y="486000"/>
            <a:ext cx="8064000" cy="27027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3E2AC-CCA3-4020-BAA8-22BAB9A83A29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 </a:t>
            </a:r>
            <a:fld id="{74162547-A0C9-4700-845F-04698929466D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3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1801" y="3341340"/>
            <a:ext cx="2022649" cy="675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8713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025999"/>
            <a:ext cx="1908000" cy="367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2628000" y="1025999"/>
            <a:ext cx="1908000" cy="367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680000" y="1025999"/>
            <a:ext cx="1908000" cy="367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5"/>
          </p:nvPr>
        </p:nvSpPr>
        <p:spPr>
          <a:xfrm>
            <a:off x="6732000" y="1025999"/>
            <a:ext cx="1908000" cy="367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168C7-A0A7-4AA5-B718-8020B902FD26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71D37A32-B700-468E-B85B-F01775F2FD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3677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Cont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76000" y="1026000"/>
            <a:ext cx="2592000" cy="1674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 defTabSz="939800"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3312000" y="1026000"/>
            <a:ext cx="2592000" cy="1674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6048000" y="1026000"/>
            <a:ext cx="2592000" cy="1674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5"/>
          </p:nvPr>
        </p:nvSpPr>
        <p:spPr>
          <a:xfrm>
            <a:off x="576000" y="2875314"/>
            <a:ext cx="2592000" cy="1674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 defTabSz="939800">
              <a:tabLst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Content Placeholder 2"/>
          <p:cNvSpPr>
            <a:spLocks noGrp="1"/>
          </p:cNvSpPr>
          <p:nvPr>
            <p:ph idx="16"/>
          </p:nvPr>
        </p:nvSpPr>
        <p:spPr>
          <a:xfrm>
            <a:off x="3312000" y="2875314"/>
            <a:ext cx="2592000" cy="1674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idx="17"/>
          </p:nvPr>
        </p:nvSpPr>
        <p:spPr>
          <a:xfrm>
            <a:off x="6048000" y="2875314"/>
            <a:ext cx="2592000" cy="1674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8FA27-3F81-4F9A-BAE1-2BBAB081F143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EF636F35-799B-43EC-8DDA-893F75FCE5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903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76000" y="1025999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2628080" y="1025999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680160" y="1025999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5"/>
          </p:nvPr>
        </p:nvSpPr>
        <p:spPr>
          <a:xfrm>
            <a:off x="6732240" y="1025999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Content Placeholder 2"/>
          <p:cNvSpPr>
            <a:spLocks noGrp="1"/>
          </p:cNvSpPr>
          <p:nvPr>
            <p:ph idx="16"/>
          </p:nvPr>
        </p:nvSpPr>
        <p:spPr>
          <a:xfrm>
            <a:off x="576000" y="2875314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idx="17"/>
          </p:nvPr>
        </p:nvSpPr>
        <p:spPr>
          <a:xfrm>
            <a:off x="2628080" y="2875314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Content Placeholder 2"/>
          <p:cNvSpPr>
            <a:spLocks noGrp="1"/>
          </p:cNvSpPr>
          <p:nvPr>
            <p:ph idx="18"/>
          </p:nvPr>
        </p:nvSpPr>
        <p:spPr>
          <a:xfrm>
            <a:off x="4680160" y="2875314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Content Placeholder 2"/>
          <p:cNvSpPr>
            <a:spLocks noGrp="1"/>
          </p:cNvSpPr>
          <p:nvPr>
            <p:ph idx="19"/>
          </p:nvPr>
        </p:nvSpPr>
        <p:spPr>
          <a:xfrm>
            <a:off x="6732240" y="2875314"/>
            <a:ext cx="1908000" cy="1674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DDB94-BAA4-436B-A082-DCE41C76E5EB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BFA9D773-7393-4D07-BE71-E70C3067E4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7598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e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9"/>
          <p:cNvGrpSpPr>
            <a:grpSpLocks/>
          </p:cNvGrpSpPr>
          <p:nvPr userDrawn="1"/>
        </p:nvGrpSpPr>
        <p:grpSpPr bwMode="auto">
          <a:xfrm>
            <a:off x="576263" y="1835944"/>
            <a:ext cx="8064500" cy="0"/>
            <a:chOff x="576000" y="2448499"/>
            <a:chExt cx="8064000" cy="0"/>
          </a:xfrm>
        </p:grpSpPr>
        <p:cxnSp>
          <p:nvCxnSpPr>
            <p:cNvPr id="39" name="Straight Connector 38"/>
            <p:cNvCxnSpPr/>
            <p:nvPr userDrawn="1"/>
          </p:nvCxnSpPr>
          <p:spPr>
            <a:xfrm>
              <a:off x="576000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 userDrawn="1"/>
          </p:nvCxnSpPr>
          <p:spPr>
            <a:xfrm>
              <a:off x="2628510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 userDrawn="1"/>
          </p:nvCxnSpPr>
          <p:spPr>
            <a:xfrm>
              <a:off x="4679433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 userDrawn="1"/>
          </p:nvCxnSpPr>
          <p:spPr>
            <a:xfrm>
              <a:off x="6731943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Group 15"/>
          <p:cNvGrpSpPr>
            <a:grpSpLocks/>
          </p:cNvGrpSpPr>
          <p:nvPr userDrawn="1"/>
        </p:nvGrpSpPr>
        <p:grpSpPr bwMode="auto">
          <a:xfrm>
            <a:off x="582613" y="3693319"/>
            <a:ext cx="8064500" cy="0"/>
            <a:chOff x="576000" y="2448499"/>
            <a:chExt cx="8064000" cy="0"/>
          </a:xfrm>
        </p:grpSpPr>
        <p:cxnSp>
          <p:nvCxnSpPr>
            <p:cNvPr id="44" name="Straight Connector 43"/>
            <p:cNvCxnSpPr/>
            <p:nvPr userDrawn="1"/>
          </p:nvCxnSpPr>
          <p:spPr>
            <a:xfrm>
              <a:off x="576000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 userDrawn="1"/>
          </p:nvCxnSpPr>
          <p:spPr>
            <a:xfrm>
              <a:off x="2628510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 userDrawn="1"/>
          </p:nvCxnSpPr>
          <p:spPr>
            <a:xfrm>
              <a:off x="4679433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 userDrawn="1"/>
          </p:nvCxnSpPr>
          <p:spPr>
            <a:xfrm>
              <a:off x="6731943" y="2448499"/>
              <a:ext cx="1908057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7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576000" y="1026000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6732000" y="1026000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4680000" y="1026000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2628000" y="1026000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28"/>
          </p:nvPr>
        </p:nvSpPr>
        <p:spPr>
          <a:xfrm>
            <a:off x="576000" y="2881007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30"/>
          </p:nvPr>
        </p:nvSpPr>
        <p:spPr>
          <a:xfrm>
            <a:off x="2628000" y="2881007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34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680000" y="2881007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36" name="Picture Placeholder 6"/>
          <p:cNvSpPr>
            <a:spLocks noGrp="1"/>
          </p:cNvSpPr>
          <p:nvPr>
            <p:ph type="pic" sz="quarter" idx="34"/>
          </p:nvPr>
        </p:nvSpPr>
        <p:spPr>
          <a:xfrm>
            <a:off x="6732000" y="2881007"/>
            <a:ext cx="1908000" cy="810000"/>
          </a:xfrm>
        </p:spPr>
        <p:txBody>
          <a:bodyPr rtlCol="0" anchor="ctr">
            <a:no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39728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76000" y="2005064"/>
            <a:ext cx="1908000" cy="675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>
              <a:spcBef>
                <a:spcPts val="0"/>
              </a:spcBef>
              <a:defRPr sz="1000"/>
            </a:lvl2pPr>
            <a:lvl3pPr marL="573088" indent="-187325">
              <a:spcBef>
                <a:spcPts val="0"/>
              </a:spcBef>
              <a:defRPr sz="1000"/>
            </a:lvl3pPr>
            <a:lvl4pPr marL="717550" indent="-131763">
              <a:spcBef>
                <a:spcPts val="0"/>
              </a:spcBef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2628000" y="2005064"/>
            <a:ext cx="1908000" cy="675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680000" y="2005064"/>
            <a:ext cx="1908000" cy="675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5"/>
          </p:nvPr>
        </p:nvSpPr>
        <p:spPr>
          <a:xfrm>
            <a:off x="6732000" y="2005064"/>
            <a:ext cx="1908000" cy="675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Content Placeholder 2"/>
          <p:cNvSpPr>
            <a:spLocks noGrp="1"/>
          </p:cNvSpPr>
          <p:nvPr>
            <p:ph idx="16"/>
          </p:nvPr>
        </p:nvSpPr>
        <p:spPr>
          <a:xfrm>
            <a:off x="576000" y="3857730"/>
            <a:ext cx="1908000" cy="675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tabLst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idx="17"/>
          </p:nvPr>
        </p:nvSpPr>
        <p:spPr>
          <a:xfrm>
            <a:off x="2628000" y="3857730"/>
            <a:ext cx="1908000" cy="675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Content Placeholder 2"/>
          <p:cNvSpPr>
            <a:spLocks noGrp="1"/>
          </p:cNvSpPr>
          <p:nvPr>
            <p:ph idx="18"/>
          </p:nvPr>
        </p:nvSpPr>
        <p:spPr>
          <a:xfrm>
            <a:off x="4680000" y="3857730"/>
            <a:ext cx="1908000" cy="675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Content Placeholder 2"/>
          <p:cNvSpPr>
            <a:spLocks noGrp="1"/>
          </p:cNvSpPr>
          <p:nvPr>
            <p:ph idx="19"/>
          </p:nvPr>
        </p:nvSpPr>
        <p:spPr>
          <a:xfrm>
            <a:off x="6732000" y="3857730"/>
            <a:ext cx="1908000" cy="675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76000" y="1862455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6732000" y="1862455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4680000" y="1862455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2628000" y="1862455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576000" y="3718546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1"/>
          </p:nvPr>
        </p:nvSpPr>
        <p:spPr>
          <a:xfrm>
            <a:off x="2628000" y="3718546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3"/>
          </p:nvPr>
        </p:nvSpPr>
        <p:spPr>
          <a:xfrm>
            <a:off x="4672246" y="3718546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6732000" y="3718546"/>
            <a:ext cx="1908000" cy="135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3"/>
          <p:cNvSpPr>
            <a:spLocks noGrp="1"/>
          </p:cNvSpPr>
          <p:nvPr>
            <p:ph type="dt" sz="half" idx="3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0776B-34DB-4725-8440-71B74B79253E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49" name="Footer Placeholder 4"/>
          <p:cNvSpPr>
            <a:spLocks noGrp="1"/>
          </p:cNvSpPr>
          <p:nvPr>
            <p:ph type="ftr" sz="quarter" idx="3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" name="Slide Number Placeholder 5"/>
          <p:cNvSpPr>
            <a:spLocks noGrp="1"/>
          </p:cNvSpPr>
          <p:nvPr>
            <p:ph type="sldNum" sz="quarter" idx="3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447E85A5-A260-47A3-9A59-6771850C53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7658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55D67-819C-4889-923B-FE90162B25B9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542E0AB9-A97A-48D3-82AE-A9E0D75ABD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208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481013" y="0"/>
            <a:ext cx="4140200" cy="47315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3960000" cy="3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76000" y="1653778"/>
            <a:ext cx="3960000" cy="16188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576000" y="1869672"/>
            <a:ext cx="3960000" cy="16188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76000" y="2139702"/>
            <a:ext cx="3960000" cy="16188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76000" y="2343037"/>
            <a:ext cx="3960000" cy="16188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576000" y="2636081"/>
            <a:ext cx="3960000" cy="135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46046-D967-486E-8C15-D9DE921E43A2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49577961-E76D-4440-9DB7-93B1CE6D03C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18" name="Picture 4" descr="S:\COS\EXT COMM\Visual Identity\Task B_Logo\Deliverables\All versions\For digital use\Vertical\JPEG\Ver_Full_Colour_JPG\ECA_Ver_Logo_Colour_Outline_Master__Maltese.jpg"/>
          <p:cNvPicPr preferRelativeResize="0">
            <a:picLocks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12" y="4021188"/>
            <a:ext cx="871537" cy="710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901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Details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34020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576001" y="1653778"/>
            <a:ext cx="4043363" cy="16188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576001" y="1869672"/>
            <a:ext cx="4043363" cy="16188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576001" y="2139702"/>
            <a:ext cx="4043363" cy="16188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76001" y="2343037"/>
            <a:ext cx="4043363" cy="16188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576001" y="2636081"/>
            <a:ext cx="4043363" cy="2052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1ED92-1956-47AA-9C30-0D3E36FAAD58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CC0C0350-E5EB-413E-AE2F-EFE9E53D94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1678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3476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7856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Whit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3791" y="4516042"/>
            <a:ext cx="1601706" cy="53459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179678"/>
            <a:ext cx="8064000" cy="405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539000"/>
            <a:ext cx="8064000" cy="270000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E96B0-E0E4-4EC9-9EFC-A1153608B0B4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accent4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</a:t>
            </a:r>
            <a:fld id="{D8E204E0-9E24-48F9-8DF7-90B6D1D999CE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5810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9524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2989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7013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4168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863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7893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5240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5874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09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179678"/>
            <a:ext cx="8064000" cy="405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539000"/>
            <a:ext cx="8064000" cy="270000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30526-3B73-4075-8092-247644B6AE3E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 </a:t>
            </a:r>
            <a:fld id="{574D94B5-E072-4700-83C9-BFD6191A20E9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34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 userDrawn="1"/>
        </p:nvGrpSpPr>
        <p:grpSpPr bwMode="auto">
          <a:xfrm>
            <a:off x="1" y="0"/>
            <a:ext cx="10260013" cy="5143500"/>
            <a:chOff x="0" y="0"/>
            <a:chExt cx="10260632" cy="6858000"/>
          </a:xfrm>
        </p:grpSpPr>
        <p:pic>
          <p:nvPicPr>
            <p:cNvPr id="5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1" r="781" b="-2"/>
            <a:stretch>
              <a:fillRect/>
            </a:stretch>
          </p:blipFill>
          <p:spPr bwMode="auto">
            <a:xfrm>
              <a:off x="1116632" y="0"/>
              <a:ext cx="914400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 userDrawn="1"/>
          </p:nvSpPr>
          <p:spPr>
            <a:xfrm>
              <a:off x="0" y="0"/>
              <a:ext cx="2267087" cy="6858000"/>
            </a:xfrm>
            <a:prstGeom prst="rect">
              <a:avLst/>
            </a:prstGeom>
            <a:solidFill>
              <a:srgbClr val="006D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179678"/>
            <a:ext cx="8064000" cy="405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539000"/>
            <a:ext cx="8064000" cy="270000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F1BFB-3283-49B3-9CD0-16C4A17CA211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 </a:t>
            </a:r>
            <a:fld id="{2A856954-1499-48C7-8D5E-8C959730D563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339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179678"/>
            <a:ext cx="8064000" cy="405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539000"/>
            <a:ext cx="8064000" cy="270000"/>
          </a:xfrm>
        </p:spPr>
        <p:txBody>
          <a:bodyPr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A8BA-38D8-489C-8B14-EB764B568B1C}" type="datetime1">
              <a:rPr lang="en-GB"/>
              <a:pPr>
                <a:defRPr/>
              </a:pPr>
              <a:t>02/01/2018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219CD234-DE79-4A9B-A757-D007C096C6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72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239" y="303610"/>
            <a:ext cx="8064500" cy="32385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512000"/>
            <a:ext cx="8064000" cy="318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76000" y="1026000"/>
            <a:ext cx="8064500" cy="216000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76000" y="1275630"/>
            <a:ext cx="8064500" cy="2160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F225-7BE9-45EC-BF60-C0B66CAA6F75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Slide</a:t>
            </a:r>
            <a:fld id="{2ADAF973-9307-41EF-A5E3-7F5D4FC7FB15}" type="slidenum">
              <a:rPr lang="en-GB" smtClean="0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93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943" y="303610"/>
            <a:ext cx="8064500" cy="32385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263" y="951571"/>
            <a:ext cx="8064500" cy="374663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02FA7-26AF-47A2-B570-ECCE907AFBA3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A8076D91-874E-4C7B-B6EB-82F7F4C1C5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44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112" y="303460"/>
            <a:ext cx="8064000" cy="324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951571"/>
            <a:ext cx="3960000" cy="374642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0000" y="951571"/>
            <a:ext cx="3960000" cy="374642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67520-C67A-489B-817A-C29F3322B1D1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</a:t>
            </a:r>
            <a:fld id="{C78CAF34-5ABE-49DC-92EF-B8501D3BA4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361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7" t="13316" r="1427" b="53680"/>
          <a:stretch>
            <a:fillRect/>
          </a:stretch>
        </p:blipFill>
        <p:spPr bwMode="auto">
          <a:xfrm>
            <a:off x="7164388" y="4513660"/>
            <a:ext cx="1979612" cy="629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 userDrawn="1"/>
        </p:nvCxnSpPr>
        <p:spPr>
          <a:xfrm>
            <a:off x="576264" y="4907756"/>
            <a:ext cx="6732587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576263" y="339329"/>
            <a:ext cx="80645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6263" y="1026319"/>
            <a:ext cx="8064500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1439863" y="4914246"/>
            <a:ext cx="10795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88E4B0-A9FA-43A9-AADD-798E1013C76F}" type="datetime1">
              <a:rPr lang="en-GB"/>
              <a:pPr>
                <a:defRPr/>
              </a:pPr>
              <a:t>02/01/2018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-2700338" y="4914246"/>
            <a:ext cx="10795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40539" y="4817269"/>
            <a:ext cx="1800225" cy="18931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Page </a:t>
            </a:r>
            <a:fld id="{3F05591A-8D7D-41D3-B110-C4D78D67E6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3" name="Picture 10"/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0838" y="4704160"/>
            <a:ext cx="1212874" cy="4048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6" r:id="rId1"/>
    <p:sldLayoutId id="2147484027" r:id="rId2"/>
    <p:sldLayoutId id="2147484028" r:id="rId3"/>
    <p:sldLayoutId id="2147484029" r:id="rId4"/>
    <p:sldLayoutId id="2147484030" r:id="rId5"/>
    <p:sldLayoutId id="2147484031" r:id="rId6"/>
    <p:sldLayoutId id="2147484013" r:id="rId7"/>
    <p:sldLayoutId id="2147484014" r:id="rId8"/>
    <p:sldLayoutId id="2147484015" r:id="rId9"/>
    <p:sldLayoutId id="2147484032" r:id="rId10"/>
    <p:sldLayoutId id="2147484016" r:id="rId11"/>
    <p:sldLayoutId id="2147484033" r:id="rId12"/>
    <p:sldLayoutId id="2147484017" r:id="rId13"/>
    <p:sldLayoutId id="2147484018" r:id="rId14"/>
    <p:sldLayoutId id="2147484019" r:id="rId15"/>
    <p:sldLayoutId id="2147484034" r:id="rId16"/>
    <p:sldLayoutId id="2147484035" r:id="rId17"/>
    <p:sldLayoutId id="2147484036" r:id="rId18"/>
    <p:sldLayoutId id="2147484020" r:id="rId19"/>
    <p:sldLayoutId id="2147484021" r:id="rId20"/>
    <p:sldLayoutId id="2147484022" r:id="rId21"/>
    <p:sldLayoutId id="2147484023" r:id="rId22"/>
    <p:sldLayoutId id="2147484037" r:id="rId23"/>
    <p:sldLayoutId id="2147484024" r:id="rId24"/>
    <p:sldLayoutId id="2147484038" r:id="rId25"/>
    <p:sldLayoutId id="2147484025" r:id="rId26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Myriad Pro"/>
        </a:defRPr>
      </a:lvl9pPr>
    </p:titleStyle>
    <p:bodyStyle>
      <a:lvl1pPr marL="265113" indent="-26511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kern="1200">
          <a:solidFill>
            <a:srgbClr val="58595B"/>
          </a:solidFill>
          <a:latin typeface="+mn-lt"/>
          <a:ea typeface="+mn-ea"/>
          <a:cs typeface="+mn-cs"/>
        </a:defRPr>
      </a:lvl1pPr>
      <a:lvl2pPr marL="512763" indent="-234950" algn="l" rtl="0" eaLnBrk="0" fontAlgn="base" hangingPunct="0">
        <a:lnSpc>
          <a:spcPct val="90000"/>
        </a:lnSpc>
        <a:spcBef>
          <a:spcPts val="4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kern="1200">
          <a:solidFill>
            <a:srgbClr val="58595B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lnSpc>
          <a:spcPct val="90000"/>
        </a:lnSpc>
        <a:spcBef>
          <a:spcPts val="20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kern="1200">
          <a:solidFill>
            <a:srgbClr val="58595B"/>
          </a:solidFill>
          <a:latin typeface="+mn-lt"/>
          <a:ea typeface="+mn-ea"/>
          <a:cs typeface="+mn-cs"/>
        </a:defRPr>
      </a:lvl3pPr>
      <a:lvl4pPr marL="993775" indent="-228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kern="1200">
          <a:solidFill>
            <a:srgbClr val="58595B"/>
          </a:solidFill>
          <a:latin typeface="+mn-lt"/>
          <a:ea typeface="+mn-ea"/>
          <a:cs typeface="+mn-cs"/>
        </a:defRPr>
      </a:lvl4pPr>
      <a:lvl5pPr marL="1219200" indent="-228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chemeClr val="accent1"/>
        </a:buClr>
        <a:buSzPct val="100000"/>
        <a:buFont typeface="Arial" pitchFamily="34" charset="0"/>
        <a:buChar char="•"/>
        <a:defRPr kern="1200">
          <a:solidFill>
            <a:srgbClr val="58595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0F947-33F5-4963-A358-AD8ED11AC6B3}" type="datetimeFigureOut">
              <a:rPr lang="en-GB" smtClean="0"/>
              <a:t>02/01/2018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A73D1-32F3-4B28-8B42-41E607993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34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1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323529" y="1545637"/>
            <a:ext cx="5903913" cy="1512168"/>
          </a:xfrm>
        </p:spPr>
        <p:txBody>
          <a:bodyPr anchor="t"/>
          <a:lstStyle/>
          <a:p>
            <a:pPr eaLnBrk="1" hangingPunct="1">
              <a:lnSpc>
                <a:spcPct val="100000"/>
              </a:lnSpc>
            </a:pPr>
            <a:r>
              <a:rPr lang="mt-MT" sz="4400" dirty="0"/>
              <a:t>Rapport Annwali</a:t>
            </a:r>
            <a:r>
              <a:rPr lang="en-GB" sz="4400" dirty="0"/>
              <a:t> </a:t>
            </a:r>
            <a:r>
              <a:rPr lang="mt-MT" sz="4400" dirty="0"/>
              <a:t>2016</a:t>
            </a:r>
            <a:br>
              <a:rPr sz="4400" dirty="0"/>
            </a:br>
            <a:r>
              <a:rPr lang="mt-MT" sz="4400" dirty="0"/>
              <a:t>tal-awdituri tal-UE</a:t>
            </a:r>
          </a:p>
        </p:txBody>
      </p:sp>
      <p:sp>
        <p:nvSpPr>
          <p:cNvPr id="15363" name="Subtitle 5"/>
          <p:cNvSpPr>
            <a:spLocks noGrp="1"/>
          </p:cNvSpPr>
          <p:nvPr>
            <p:ph type="subTitle" idx="1"/>
          </p:nvPr>
        </p:nvSpPr>
        <p:spPr>
          <a:xfrm>
            <a:off x="323850" y="3219450"/>
            <a:ext cx="5435600" cy="648891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0"/>
              </a:spcBef>
            </a:pPr>
            <a:r>
              <a:rPr lang="fr-CH" dirty="0"/>
              <a:t>Leo </a:t>
            </a:r>
            <a:r>
              <a:rPr lang="fr-CH" dirty="0" err="1"/>
              <a:t>Brincat</a:t>
            </a:r>
            <a:r>
              <a:rPr lang="fr-CH" dirty="0"/>
              <a:t>, </a:t>
            </a:r>
            <a:r>
              <a:rPr lang="mt-MT" dirty="0"/>
              <a:t>Membru tal-QEA</a:t>
            </a:r>
          </a:p>
          <a:p>
            <a:pPr eaLnBrk="1" hangingPunct="1">
              <a:spcBef>
                <a:spcPct val="0"/>
              </a:spcBef>
            </a:pPr>
            <a:r>
              <a:rPr lang="fr-CH" dirty="0" err="1"/>
              <a:t>Diċembru</a:t>
            </a:r>
            <a:r>
              <a:rPr lang="fr-CH" dirty="0"/>
              <a:t> 2017, </a:t>
            </a:r>
            <a:r>
              <a:rPr lang="fr-CH" dirty="0" err="1"/>
              <a:t>Valletta</a:t>
            </a:r>
            <a:endParaRPr lang="mt-MT" altLang="en-US" dirty="0"/>
          </a:p>
        </p:txBody>
      </p:sp>
      <p:sp>
        <p:nvSpPr>
          <p:cNvPr id="1536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03225" y="485776"/>
            <a:ext cx="5219700" cy="270272"/>
          </a:xfrm>
        </p:spPr>
        <p:txBody>
          <a:bodyPr/>
          <a:lstStyle/>
          <a:p>
            <a:pPr eaLnBrk="1" hangingPunct="1"/>
            <a:r>
              <a:rPr lang="fr-CH" dirty="0"/>
              <a:t>19 ta’ </a:t>
            </a:r>
            <a:r>
              <a:rPr lang="fr-CH" dirty="0" err="1"/>
              <a:t>Diċembru</a:t>
            </a:r>
            <a:r>
              <a:rPr lang="fr-CH" dirty="0"/>
              <a:t>, 2017</a:t>
            </a:r>
            <a:endParaRPr lang="mt-M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92237" y="411696"/>
            <a:ext cx="8064500" cy="323850"/>
          </a:xfrm>
        </p:spPr>
        <p:txBody>
          <a:bodyPr/>
          <a:lstStyle/>
          <a:p>
            <a:pPr eaLnBrk="1" hangingPunct="1"/>
            <a:r>
              <a:rPr lang="mt-MT" dirty="0"/>
              <a:t>Il-Ħidma tal-Uffiċju tiegħi </a:t>
            </a:r>
            <a:r>
              <a:rPr lang="en-GB" dirty="0"/>
              <a:t>fil-QEA</a:t>
            </a:r>
            <a:endParaRPr lang="mt-M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383618"/>
            <a:ext cx="8064128" cy="2484276"/>
          </a:xfrm>
        </p:spPr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GB" dirty="0"/>
              <a:t>	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 err="1"/>
              <a:t>għar</a:t>
            </a:r>
            <a:r>
              <a:rPr lang="en-GB" dirty="0"/>
              <a:t>-Rapport </a:t>
            </a:r>
            <a:r>
              <a:rPr lang="en-GB" dirty="0" err="1"/>
              <a:t>Annwali</a:t>
            </a:r>
            <a:r>
              <a:rPr lang="en-GB" dirty="0"/>
              <a:t> </a:t>
            </a:r>
            <a:r>
              <a:rPr lang="en-GB" dirty="0" err="1"/>
              <a:t>dwar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id-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dħul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tal-baġit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-UE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 err="1"/>
              <a:t>għal</a:t>
            </a:r>
            <a:r>
              <a:rPr lang="en-GB" dirty="0"/>
              <a:t>-</a:t>
            </a:r>
            <a:r>
              <a:rPr lang="en-GB" i="1" dirty="0"/>
              <a:t>Landscape Review </a:t>
            </a:r>
            <a:r>
              <a:rPr lang="en-GB" dirty="0" err="1"/>
              <a:t>dwar</a:t>
            </a:r>
            <a:r>
              <a:rPr lang="en-GB" dirty="0"/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il-monitoraġ</a:t>
            </a:r>
            <a:r>
              <a:rPr lang="en-GB" sz="1700" b="1" dirty="0" err="1">
                <a:solidFill>
                  <a:schemeClr val="accent1"/>
                </a:solidFill>
              </a:rPr>
              <a:t>ġ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u l-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implimentazzjoni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</a:t>
            </a:r>
          </a:p>
          <a:p>
            <a:pPr marL="277813" lvl="1" indent="0" eaLnBrk="1" fontAlgn="auto" hangingPunct="1">
              <a:spcAft>
                <a:spcPts val="0"/>
              </a:spcAft>
              <a:buNone/>
              <a:defRPr/>
            </a:pP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  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legiżlazzjoni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Ewropea</a:t>
            </a:r>
            <a:endParaRPr lang="en-GB" sz="17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 err="1"/>
              <a:t>għal</a:t>
            </a:r>
            <a:r>
              <a:rPr lang="en-GB" dirty="0"/>
              <a:t>-Rapport </a:t>
            </a:r>
            <a:r>
              <a:rPr lang="en-GB" dirty="0" err="1"/>
              <a:t>Speċjali</a:t>
            </a:r>
            <a:r>
              <a:rPr lang="en-GB" dirty="0"/>
              <a:t> </a:t>
            </a:r>
            <a:r>
              <a:rPr lang="en-GB" dirty="0" err="1"/>
              <a:t>dwar</a:t>
            </a:r>
            <a:r>
              <a:rPr lang="en-GB" dirty="0"/>
              <a:t> 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l-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implimentazzjoni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tal-programm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700" b="1" i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Customs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2020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GB" dirty="0" err="1"/>
              <a:t>għal</a:t>
            </a:r>
            <a:r>
              <a:rPr lang="en-GB" dirty="0"/>
              <a:t>-Rapport </a:t>
            </a:r>
            <a:r>
              <a:rPr lang="en-GB" dirty="0" err="1"/>
              <a:t>Speċjali</a:t>
            </a:r>
            <a:r>
              <a:rPr lang="en-GB" dirty="0"/>
              <a:t> </a:t>
            </a:r>
            <a:r>
              <a:rPr lang="en-GB" dirty="0" err="1"/>
              <a:t>dwar</a:t>
            </a:r>
            <a:r>
              <a:rPr lang="en-GB" dirty="0"/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jekk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l-EFSI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tindirizzax</a:t>
            </a:r>
            <a:r>
              <a:rPr lang="en-GB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</a:t>
            </a:r>
            <a:r>
              <a:rPr lang="it-IT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l-</a:t>
            </a:r>
            <a:r>
              <a:rPr lang="it-IT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ħtieġa</a:t>
            </a:r>
            <a:r>
              <a:rPr lang="it-IT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li </a:t>
            </a:r>
            <a:r>
              <a:rPr lang="it-IT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jiġu</a:t>
            </a:r>
            <a:r>
              <a:rPr lang="it-IT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it-IT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appoġġjati</a:t>
            </a:r>
            <a:r>
              <a:rPr lang="it-IT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l-</a:t>
            </a:r>
          </a:p>
          <a:p>
            <a:pPr marL="277813" lvl="1" indent="0" eaLnBrk="1" fontAlgn="auto" hangingPunct="1">
              <a:spcAft>
                <a:spcPts val="0"/>
              </a:spcAft>
              <a:buNone/>
              <a:defRPr/>
            </a:pPr>
            <a:r>
              <a:rPr lang="it-IT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    investimenti </a:t>
            </a:r>
            <a:r>
              <a:rPr lang="it-IT" sz="17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fl</a:t>
            </a:r>
            <a:r>
              <a:rPr lang="it-IT" sz="17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-UE</a:t>
            </a:r>
            <a:endParaRPr lang="en-GB" sz="1700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lvl="1"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GB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62F24191-2F91-4BEB-9DA1-7B63A9EDC7C7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mt-MT" altLang="en-US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539552" y="951756"/>
            <a:ext cx="80645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accent1"/>
                </a:solidFill>
                <a:latin typeface="Myriad Pro"/>
              </a:defRPr>
            </a:lvl9pPr>
          </a:lstStyle>
          <a:p>
            <a:pPr eaLnBrk="1" hangingPunct="1"/>
            <a:r>
              <a:rPr lang="en-GB" sz="2200" dirty="0" err="1">
                <a:solidFill>
                  <a:srgbClr val="58595B"/>
                </a:solidFill>
                <a:latin typeface="+mn-lt"/>
                <a:ea typeface="+mn-ea"/>
                <a:cs typeface="+mn-cs"/>
              </a:rPr>
              <a:t>Membru</a:t>
            </a:r>
            <a:r>
              <a:rPr lang="en-GB" sz="2200" dirty="0">
                <a:solidFill>
                  <a:srgbClr val="58595B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2200" dirty="0" err="1">
                <a:solidFill>
                  <a:srgbClr val="58595B"/>
                </a:solidFill>
                <a:latin typeface="+mn-lt"/>
                <a:ea typeface="+mn-ea"/>
                <a:cs typeface="+mn-cs"/>
              </a:rPr>
              <a:t>Rapportatur</a:t>
            </a:r>
            <a:endParaRPr lang="mt-MT" sz="2200" dirty="0">
              <a:solidFill>
                <a:srgbClr val="58595B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02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576264" y="340519"/>
            <a:ext cx="3959225" cy="323850"/>
          </a:xfrm>
        </p:spPr>
        <p:txBody>
          <a:bodyPr/>
          <a:lstStyle/>
          <a:p>
            <a:pPr algn="ctr" eaLnBrk="1" hangingPunct="1"/>
            <a:r>
              <a:rPr lang="en-GB" altLang="en-US" sz="2200" dirty="0" err="1"/>
              <a:t>Grazzi</a:t>
            </a:r>
            <a:r>
              <a:rPr lang="en-GB" altLang="en-US" sz="2200" dirty="0"/>
              <a:t> </a:t>
            </a:r>
            <a:r>
              <a:rPr lang="en-GB" altLang="en-US" sz="2200" dirty="0" err="1"/>
              <a:t>tal-attenzjoni</a:t>
            </a:r>
            <a:r>
              <a:rPr lang="en-GB" altLang="en-US" sz="2200" dirty="0"/>
              <a:t>!</a:t>
            </a:r>
            <a:endParaRPr lang="mt-MT" sz="2200" dirty="0"/>
          </a:p>
        </p:txBody>
      </p:sp>
      <p:sp>
        <p:nvSpPr>
          <p:cNvPr id="3584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576264" y="2636044"/>
            <a:ext cx="3959225" cy="135016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spcBef>
                <a:spcPct val="0"/>
              </a:spcBef>
            </a:pPr>
            <a:r>
              <a:rPr lang="mt-MT"/>
              <a:t>Il-Qorti Ewropea tal-Awdituri</a:t>
            </a:r>
          </a:p>
          <a:p>
            <a:pPr eaLnBrk="1" hangingPunct="1">
              <a:spcBef>
                <a:spcPct val="0"/>
              </a:spcBef>
            </a:pPr>
            <a:r>
              <a:rPr lang="mt-MT"/>
              <a:t>12, Alcide de Gasperi</a:t>
            </a:r>
          </a:p>
          <a:p>
            <a:pPr eaLnBrk="1" hangingPunct="1">
              <a:spcBef>
                <a:spcPct val="0"/>
              </a:spcBef>
            </a:pPr>
            <a:r>
              <a:rPr lang="mt-MT"/>
              <a:t>1615 Luxembourg</a:t>
            </a:r>
          </a:p>
          <a:p>
            <a:pPr eaLnBrk="1" hangingPunct="1">
              <a:spcBef>
                <a:spcPct val="0"/>
              </a:spcBef>
            </a:pPr>
            <a:endParaRPr lang="mt-MT" altLang="en-US" dirty="0"/>
          </a:p>
          <a:p>
            <a:pPr eaLnBrk="1" hangingPunct="1">
              <a:spcBef>
                <a:spcPct val="0"/>
              </a:spcBef>
            </a:pPr>
            <a:r>
              <a:rPr lang="mt-MT" altLang="en-US" b="1" dirty="0"/>
              <a:t>eca.europa.eu</a:t>
            </a:r>
          </a:p>
          <a:p>
            <a:pPr eaLnBrk="1" hangingPunct="1">
              <a:spcBef>
                <a:spcPct val="0"/>
              </a:spcBef>
            </a:pPr>
            <a:r>
              <a:rPr lang="mt-MT"/>
              <a:t>eca-info@eca.europa.eu</a:t>
            </a:r>
          </a:p>
          <a:p>
            <a:pPr eaLnBrk="1" hangingPunct="1">
              <a:spcBef>
                <a:spcPct val="0"/>
              </a:spcBef>
            </a:pPr>
            <a:r>
              <a:rPr lang="mt-MT"/>
              <a:t>@EUAuditors</a:t>
            </a:r>
            <a:endParaRPr lang="mt-MT" altLang="en-US" dirty="0"/>
          </a:p>
        </p:txBody>
      </p:sp>
      <p:sp>
        <p:nvSpPr>
          <p:cNvPr id="39944" name="Slide Number Placeholder 8"/>
          <p:cNvSpPr>
            <a:spLocks noGrp="1"/>
          </p:cNvSpPr>
          <p:nvPr>
            <p:ph type="sldNum" sz="quarter" idx="2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schemeClr val="bg1"/>
                </a:solidFill>
              </a:rPr>
              <a:t>Slajd </a:t>
            </a:r>
            <a:fld id="{A6236A6F-7899-4FBA-9059-C837DC465766}" type="slidenum">
              <a:rPr lang="en-GB" altLang="en-US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mt-MT" altLang="en-US" dirty="0">
              <a:solidFill>
                <a:schemeClr val="bg1"/>
              </a:solidFill>
            </a:endParaRP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539553" y="1491240"/>
            <a:ext cx="3959225" cy="702469"/>
          </a:xfrm>
        </p:spPr>
        <p:txBody>
          <a:bodyPr rtlCol="0">
            <a:noAutofit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defRPr/>
            </a:pPr>
            <a:r>
              <a:rPr lang="fr-FR" altLang="en-US" sz="1400" b="1" dirty="0">
                <a:solidFill>
                  <a:srgbClr val="026938"/>
                </a:solidFill>
                <a:ea typeface="+mj-ea"/>
                <a:cs typeface="+mj-cs"/>
              </a:rPr>
              <a:t>www.eca.europa.eu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defRPr/>
            </a:pPr>
            <a:r>
              <a:rPr lang="fr-FR" altLang="en-US" sz="1400" b="1" dirty="0">
                <a:solidFill>
                  <a:srgbClr val="026938"/>
                </a:solidFill>
                <a:ea typeface="+mj-ea"/>
                <a:cs typeface="+mj-cs"/>
              </a:rPr>
              <a:t>eca-info@eca.europa.eu</a:t>
            </a:r>
            <a:endParaRPr lang="en-GB" altLang="en-US" sz="1400" b="1" dirty="0">
              <a:solidFill>
                <a:srgbClr val="026938"/>
              </a:solidFill>
              <a:ea typeface="+mj-ea"/>
              <a:cs typeface="+mj-cs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defRPr/>
            </a:pPr>
            <a:r>
              <a:rPr lang="fr-FR" altLang="en-US" sz="1400" b="1" dirty="0">
                <a:solidFill>
                  <a:srgbClr val="026938"/>
                </a:solidFill>
                <a:ea typeface="+mj-ea"/>
                <a:cs typeface="+mj-cs"/>
              </a:rPr>
              <a:t>@</a:t>
            </a:r>
            <a:r>
              <a:rPr lang="fr-FR" altLang="en-US" sz="1400" b="1" dirty="0" err="1">
                <a:solidFill>
                  <a:srgbClr val="026938"/>
                </a:solidFill>
                <a:ea typeface="+mj-ea"/>
                <a:cs typeface="+mj-cs"/>
              </a:rPr>
              <a:t>EUauditorsECA</a:t>
            </a:r>
            <a:endParaRPr lang="fr-FR" altLang="en-US" sz="1400" b="1" dirty="0">
              <a:solidFill>
                <a:srgbClr val="026938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29655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1560" y="411510"/>
            <a:ext cx="8172450" cy="323850"/>
          </a:xfrm>
        </p:spPr>
        <p:txBody>
          <a:bodyPr/>
          <a:lstStyle/>
          <a:p>
            <a:pPr eaLnBrk="1" hangingPunct="1"/>
            <a:br>
              <a:rPr lang="en-GB" dirty="0"/>
            </a:br>
            <a:br>
              <a:rPr lang="en-GB" dirty="0"/>
            </a:br>
            <a:r>
              <a:rPr lang="mt-MT" dirty="0"/>
              <a:t>Rapporti Annwali 2016 - Sejbiet prinċipali </a:t>
            </a:r>
            <a:r>
              <a:rPr lang="en-US" dirty="0"/>
              <a:t>		</a:t>
            </a:r>
            <a:r>
              <a:rPr lang="mt-MT" dirty="0"/>
              <a:t>                  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9656"/>
            <a:ext cx="8172202" cy="345631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mt-MT" dirty="0">
                <a:solidFill>
                  <a:schemeClr val="accent4"/>
                </a:solidFill>
              </a:rPr>
              <a:t>Il-Qorti Ewropea tal-Awdituri tagħti opinjoni favorevoli dwar l-</a:t>
            </a:r>
            <a:r>
              <a:rPr lang="mt-MT" b="1" dirty="0">
                <a:solidFill>
                  <a:schemeClr val="accent4"/>
                </a:solidFill>
              </a:rPr>
              <a:t>affidabbiltà tal-kontijiet</a:t>
            </a:r>
            <a:r>
              <a:rPr lang="mt-MT" dirty="0">
                <a:solidFill>
                  <a:schemeClr val="accent4"/>
                </a:solidFill>
              </a:rPr>
              <a:t> tal-Unjoni Ewropea </a:t>
            </a:r>
            <a:r>
              <a:rPr lang="mt-MT" b="1" dirty="0">
                <a:solidFill>
                  <a:schemeClr val="accent4"/>
                </a:solidFill>
              </a:rPr>
              <a:t>għall-2016</a:t>
            </a:r>
            <a:r>
              <a:rPr lang="mt-MT" dirty="0">
                <a:solidFill>
                  <a:schemeClr val="accent4"/>
                </a:solidFill>
              </a:rPr>
              <a:t>.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mt-MT"/>
              <a:t>Id-</a:t>
            </a:r>
            <a:r>
              <a:rPr lang="mt-MT" b="1" dirty="0">
                <a:solidFill>
                  <a:schemeClr val="accent4"/>
                </a:solidFill>
              </a:rPr>
              <a:t>dħul</a:t>
            </a:r>
            <a:r>
              <a:rPr lang="mt-MT"/>
              <a:t> għall-2016, meħud fl-intier tiegħu, kien </a:t>
            </a:r>
            <a:r>
              <a:rPr lang="mt-MT" b="1" dirty="0">
                <a:solidFill>
                  <a:schemeClr val="accent4"/>
                </a:solidFill>
              </a:rPr>
              <a:t>legali</a:t>
            </a:r>
            <a:r>
              <a:rPr lang="mt-MT"/>
              <a:t> u </a:t>
            </a:r>
            <a:r>
              <a:rPr lang="mt-MT" b="1" dirty="0">
                <a:solidFill>
                  <a:schemeClr val="accent4"/>
                </a:solidFill>
              </a:rPr>
              <a:t>regolari</a:t>
            </a:r>
            <a:r>
              <a:rPr lang="mt-MT"/>
              <a:t>, bħal fis-snin preċedenti.</a:t>
            </a:r>
          </a:p>
          <a:p>
            <a:pPr marL="0" indent="0" eaLnBrk="1" fontAlgn="auto" hangingPunct="1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mt-MT" dirty="0">
                <a:solidFill>
                  <a:schemeClr val="accent4"/>
                </a:solidFill>
              </a:rPr>
              <a:t>Kien hemm </a:t>
            </a:r>
            <a:r>
              <a:rPr lang="mt-MT" b="1" dirty="0">
                <a:solidFill>
                  <a:schemeClr val="accent4"/>
                </a:solidFill>
              </a:rPr>
              <a:t>titjib sostnut</a:t>
            </a:r>
            <a:r>
              <a:rPr lang="mt-MT" dirty="0">
                <a:solidFill>
                  <a:schemeClr val="accent4"/>
                </a:solidFill>
              </a:rPr>
              <a:t> fil-livell ta’ żball stmat fil-pagamenti li saru mill-baġit tal-UE matul dawn l-aħħar ftit snin: 2016: 3.1 %, 2015: 3.8 % u 2014: 4.4 %. Barra minn hekk, fl-2016, parti sinifikanti mill-infiq awditjat - </a:t>
            </a:r>
            <a:r>
              <a:rPr lang="mt-MT" b="1" i="1" dirty="0">
                <a:solidFill>
                  <a:schemeClr val="accent4"/>
                </a:solidFill>
              </a:rPr>
              <a:t>pagamenti bbażati fuq drittijiet</a:t>
            </a:r>
            <a:r>
              <a:rPr lang="mt-MT" dirty="0">
                <a:solidFill>
                  <a:schemeClr val="accent4"/>
                </a:solidFill>
              </a:rPr>
              <a:t> - </a:t>
            </a:r>
            <a:r>
              <a:rPr lang="mt-MT" b="1" dirty="0">
                <a:solidFill>
                  <a:schemeClr val="accent4"/>
                </a:solidFill>
              </a:rPr>
              <a:t>ma kinitx milquta minn livell materjali ta’ żball</a:t>
            </a:r>
            <a:r>
              <a:rPr lang="mt-MT" dirty="0">
                <a:solidFill>
                  <a:schemeClr val="accent4"/>
                </a:solidFill>
              </a:rPr>
              <a:t>. </a:t>
            </a:r>
            <a:r>
              <a:rPr lang="mt-MT"/>
              <a:t>Għalhekk, għall-</a:t>
            </a:r>
            <a:r>
              <a:rPr lang="mt-MT" b="1" dirty="0">
                <a:solidFill>
                  <a:schemeClr val="accent4"/>
                </a:solidFill>
              </a:rPr>
              <a:t>ewwel darba</a:t>
            </a:r>
            <a:r>
              <a:rPr lang="mt-MT"/>
              <a:t> minn meta bdejna nipprovdu dikjarazzjoni ta’ assigurazzjoni fl-1994, aħna qed noħorġu </a:t>
            </a:r>
            <a:r>
              <a:rPr lang="mt-MT" b="1" dirty="0">
                <a:solidFill>
                  <a:schemeClr val="accent4"/>
                </a:solidFill>
              </a:rPr>
              <a:t>opinjoni kwalifikata (minflok opinjoni avversa) dwar il-pagamenti għall-2016</a:t>
            </a:r>
            <a:r>
              <a:rPr lang="mt-MT"/>
              <a:t>.</a:t>
            </a:r>
            <a:endParaRPr lang="mt-MT" dirty="0">
              <a:solidFill>
                <a:schemeClr val="accent4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mt-MT" dirty="0">
              <a:solidFill>
                <a:schemeClr val="accent4"/>
              </a:solidFill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0BD421E2-4023-4A10-864F-D1370C4B8926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mt-MT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61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92237" y="303610"/>
            <a:ext cx="8064500" cy="323850"/>
          </a:xfrm>
        </p:spPr>
        <p:txBody>
          <a:bodyPr/>
          <a:lstStyle/>
          <a:p>
            <a:pPr eaLnBrk="1" hangingPunct="1"/>
            <a:r>
              <a:rPr lang="mt-MT"/>
              <a:t>Sejbiet prinċipali: tranżazzjonijiet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9656"/>
            <a:ext cx="8064128" cy="356432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mt-MT" b="1" i="1" dirty="0">
                <a:solidFill>
                  <a:schemeClr val="accent4"/>
                </a:solidFill>
              </a:rPr>
              <a:t>Pagamenti bbażati fuq drittijiet</a:t>
            </a:r>
            <a:r>
              <a:rPr lang="mt-MT" dirty="0">
                <a:solidFill>
                  <a:schemeClr val="accent4"/>
                </a:solidFill>
              </a:rPr>
              <a:t> jirrappreżentaw madwar nofs l-infiq awditjat fl-2016 u jinkludu:</a:t>
            </a: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lvl="2" eaLnBrk="1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defRPr/>
            </a:pPr>
            <a:r>
              <a:rPr lang="mt-MT" b="1" dirty="0">
                <a:solidFill>
                  <a:schemeClr val="accent4"/>
                </a:solidFill>
              </a:rPr>
              <a:t>għajnuna diretta lill-bdiewa</a:t>
            </a:r>
            <a:r>
              <a:rPr lang="mt-MT" dirty="0">
                <a:solidFill>
                  <a:schemeClr val="accent4"/>
                </a:solidFill>
              </a:rPr>
              <a:t>, l-akbar parti tal-infiq taħt “Riżorsi Naturali: Appoġġ tas-suq u għajnuna diretta” (b’livell ta’ żball stmat ta’ 1.7 %) u </a:t>
            </a:r>
          </a:p>
          <a:p>
            <a:pPr lvl="2" eaLnBrk="1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defRPr/>
            </a:pPr>
            <a:r>
              <a:rPr lang="mt-MT" dirty="0">
                <a:solidFill>
                  <a:schemeClr val="accent4"/>
                </a:solidFill>
              </a:rPr>
              <a:t>“</a:t>
            </a:r>
            <a:r>
              <a:rPr lang="mt-MT" b="1" dirty="0">
                <a:solidFill>
                  <a:schemeClr val="accent4"/>
                </a:solidFill>
              </a:rPr>
              <a:t>Amministrazzjoni</a:t>
            </a:r>
            <a:r>
              <a:rPr lang="mt-MT" dirty="0">
                <a:solidFill>
                  <a:schemeClr val="accent4"/>
                </a:solidFill>
              </a:rPr>
              <a:t>” (0.2 %)</a:t>
            </a:r>
          </a:p>
          <a:p>
            <a:pPr lvl="2" eaLnBrk="1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mt-MT" dirty="0">
                <a:solidFill>
                  <a:schemeClr val="accent4"/>
                </a:solidFill>
              </a:rPr>
              <a:t>Dawn iż-żewġ oqsma kellhom livell ta’ żball stmat </a:t>
            </a:r>
            <a:r>
              <a:rPr lang="mt-MT" b="1" dirty="0">
                <a:solidFill>
                  <a:schemeClr val="accent4"/>
                </a:solidFill>
              </a:rPr>
              <a:t>li kien taħt is-soll ta' materjalità ta’ 2 %</a:t>
            </a:r>
            <a:r>
              <a:rPr lang="mt-MT" dirty="0">
                <a:solidFill>
                  <a:schemeClr val="accent4"/>
                </a:solidFill>
              </a:rPr>
              <a:t>. </a:t>
            </a: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mt-MT" dirty="0">
                <a:solidFill>
                  <a:schemeClr val="accent4"/>
                </a:solidFill>
              </a:rPr>
              <a:t>Attivitajiet oħra ffinanzjati permezz ta’ pagamenti bbażati fuq drittijiet huma fellowships għall-istudenti u għar-riċerka, u miżuri agroambjentali.</a:t>
            </a:r>
          </a:p>
          <a:p>
            <a:pPr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  <a:p>
            <a:pPr marL="0" indent="0" eaLnBrk="1" fontAlgn="auto" hangingPunct="1">
              <a:lnSpc>
                <a:spcPct val="10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mt-MT" dirty="0">
              <a:solidFill>
                <a:schemeClr val="accent4"/>
              </a:solidFill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62F24191-2F91-4BEB-9DA1-7B63A9EDC7C7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mt-MT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5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97694" y="177484"/>
            <a:ext cx="8064500" cy="594066"/>
          </a:xfrm>
        </p:spPr>
        <p:txBody>
          <a:bodyPr/>
          <a:lstStyle/>
          <a:p>
            <a:pPr eaLnBrk="1" hangingPunct="1"/>
            <a:r>
              <a:rPr lang="mt-MT" dirty="0"/>
              <a:t>Livell ta' żball stmat għall-baġit tal-UE fl-intier tiegħu (2014 sa 2016)</a:t>
            </a: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D7097226-50B4-4894-9E1E-A39BB6AB0A30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mt-MT" altLang="en-US" dirty="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89552"/>
            <a:ext cx="7488832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6565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357187"/>
            <a:ext cx="8064500" cy="539558"/>
          </a:xfrm>
        </p:spPr>
        <p:txBody>
          <a:bodyPr/>
          <a:lstStyle/>
          <a:p>
            <a:r>
              <a:rPr lang="mt-MT"/>
              <a:t>Tqabbil bejn il-livelli ta' żball stmati, skont l-oqsma ta' nfiq tal-UE (2014 - 2016)</a:t>
            </a:r>
            <a:endParaRPr lang="mt-M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>
              <a:defRPr/>
            </a:pPr>
            <a:r>
              <a:rPr lang="mt-MT" dirty="0"/>
              <a:t>Slajd</a:t>
            </a:r>
            <a:r>
              <a:rPr lang="fr-CH"/>
              <a:t> </a:t>
            </a:r>
            <a:fld id="{2ADAF973-9307-41EF-A5E3-7F5D4FC7FB15}" type="slidenum">
              <a:rPr lang="en-GB" smtClean="0"/>
              <a:pPr>
                <a:defRPr/>
              </a:pPr>
              <a:t>5</a:t>
            </a:fld>
            <a:endParaRPr lang="mt-MT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253" y="974705"/>
            <a:ext cx="7144220" cy="37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520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92237" y="519708"/>
            <a:ext cx="8064500" cy="323850"/>
          </a:xfrm>
        </p:spPr>
        <p:txBody>
          <a:bodyPr/>
          <a:lstStyle/>
          <a:p>
            <a:pPr eaLnBrk="1" hangingPunct="1"/>
            <a:r>
              <a:rPr lang="en-GB" dirty="0"/>
              <a:t>Performance Auditing </a:t>
            </a:r>
            <a:br>
              <a:rPr lang="en-GB" i="1" dirty="0"/>
            </a:br>
            <a:endParaRPr lang="mt-M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328" y="843558"/>
            <a:ext cx="8064128" cy="356439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GB" b="1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Element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importanti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fl-istrateġija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2018-2020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-QEA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biex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b="1" dirty="0"/>
          </a:p>
          <a:p>
            <a:pPr marL="530225" lvl="2" indent="0" eaLnBrk="1" fontAlgn="auto" hangingPunct="1">
              <a:spcAft>
                <a:spcPts val="0"/>
              </a:spcAft>
              <a:buNone/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62F24191-2F91-4BEB-9DA1-7B63A9EDC7C7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mt-MT" altLang="en-US" dirty="0">
              <a:solidFill>
                <a:prstClr val="white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573528"/>
            <a:ext cx="3214318" cy="1619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51520" y="1836204"/>
            <a:ext cx="6839992" cy="2733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5113" indent="-265113" algn="l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1pPr>
            <a:lvl2pPr marL="512763" indent="-234950" algn="l" rtl="0" eaLnBrk="0" fontAlgn="base" hangingPunct="0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2pPr>
            <a:lvl3pPr marL="758825" indent="-228600" algn="l" rtl="0" eaLnBrk="0" fontAlgn="base" hangingPunct="0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3pPr>
            <a:lvl4pPr marL="993775" indent="-228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4pPr>
            <a:lvl5pPr marL="1219200" indent="-228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itchFamily="34" charset="0"/>
              <a:buChar char="•"/>
              <a:defRPr kern="1200">
                <a:solidFill>
                  <a:srgbClr val="58595B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b="1" dirty="0"/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GB" b="1" dirty="0" err="1"/>
              <a:t>Insaħħu</a:t>
            </a:r>
            <a:r>
              <a:rPr lang="en-GB" b="1" dirty="0"/>
              <a:t> l-</a:t>
            </a:r>
            <a:r>
              <a:rPr lang="en-GB" b="1" dirty="0" err="1"/>
              <a:t>fiduċja</a:t>
            </a:r>
            <a:r>
              <a:rPr lang="en-GB" b="1" dirty="0"/>
              <a:t> </a:t>
            </a:r>
            <a:r>
              <a:rPr lang="en-GB" b="1" dirty="0" err="1"/>
              <a:t>taċ-ċittadini</a:t>
            </a:r>
            <a:r>
              <a:rPr lang="en-GB" b="1" dirty="0"/>
              <a:t> </a:t>
            </a:r>
            <a:r>
              <a:rPr lang="en-GB" b="1" dirty="0" err="1"/>
              <a:t>fl-istituzzjonijiet</a:t>
            </a:r>
            <a:r>
              <a:rPr lang="en-GB" b="1" dirty="0"/>
              <a:t> </a:t>
            </a:r>
          </a:p>
          <a:p>
            <a:pPr marL="530225" lvl="2" indent="0" eaLnBrk="1" fontAlgn="auto" hangingPunct="1">
              <a:spcAft>
                <a:spcPts val="0"/>
              </a:spcAft>
              <a:buNone/>
              <a:defRPr/>
            </a:pPr>
            <a:r>
              <a:rPr lang="en-GB" b="1" dirty="0"/>
              <a:t>    </a:t>
            </a:r>
            <a:r>
              <a:rPr lang="en-GB" b="1" dirty="0" err="1"/>
              <a:t>Ewropej</a:t>
            </a:r>
            <a:endParaRPr lang="en-GB" b="1" dirty="0"/>
          </a:p>
          <a:p>
            <a:pPr marL="530225" lvl="2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b="1" dirty="0"/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GB" b="1" dirty="0" err="1"/>
              <a:t>Niżguraw</a:t>
            </a:r>
            <a:r>
              <a:rPr lang="en-GB" b="1" dirty="0"/>
              <a:t> li t-</a:t>
            </a:r>
            <a:r>
              <a:rPr lang="en-GB" b="1" i="1" dirty="0"/>
              <a:t>taxpayers</a:t>
            </a:r>
            <a:r>
              <a:rPr lang="en-GB" b="1" dirty="0"/>
              <a:t> </a:t>
            </a:r>
            <a:r>
              <a:rPr lang="en-GB" b="1" dirty="0" err="1"/>
              <a:t>jieħdu</a:t>
            </a:r>
            <a:r>
              <a:rPr lang="en-GB" b="1" dirty="0"/>
              <a:t> </a:t>
            </a:r>
            <a:r>
              <a:rPr lang="en-GB" b="1" dirty="0" err="1"/>
              <a:t>il-valur</a:t>
            </a:r>
            <a:r>
              <a:rPr lang="en-GB" b="1" dirty="0"/>
              <a:t> </a:t>
            </a:r>
            <a:r>
              <a:rPr lang="en-GB" b="1" dirty="0" err="1"/>
              <a:t>sħiħ</a:t>
            </a:r>
            <a:r>
              <a:rPr lang="en-GB" b="1" dirty="0"/>
              <a:t> ta’ </a:t>
            </a:r>
            <a:r>
              <a:rPr lang="en-GB" b="1" dirty="0" err="1"/>
              <a:t>flushom</a:t>
            </a:r>
            <a:endParaRPr lang="en-GB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b="1" dirty="0"/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GB" b="1" dirty="0" err="1"/>
              <a:t>Insaħħu</a:t>
            </a:r>
            <a:r>
              <a:rPr lang="en-GB" b="1" dirty="0"/>
              <a:t> l-</a:t>
            </a:r>
            <a:r>
              <a:rPr lang="en-GB" b="1" dirty="0" err="1"/>
              <a:t>valur</a:t>
            </a:r>
            <a:r>
              <a:rPr lang="en-GB" b="1" dirty="0"/>
              <a:t> </a:t>
            </a:r>
            <a:r>
              <a:rPr lang="en-GB" b="1" dirty="0" err="1"/>
              <a:t>miżjud</a:t>
            </a:r>
            <a:r>
              <a:rPr lang="en-GB" b="1" dirty="0"/>
              <a:t> </a:t>
            </a:r>
            <a:r>
              <a:rPr lang="en-GB" b="1" dirty="0" err="1"/>
              <a:t>fuq</a:t>
            </a:r>
            <a:r>
              <a:rPr lang="en-GB" b="1" dirty="0"/>
              <a:t> </a:t>
            </a:r>
            <a:r>
              <a:rPr lang="en-GB" b="1" dirty="0" err="1"/>
              <a:t>livell</a:t>
            </a:r>
            <a:r>
              <a:rPr lang="en-GB" b="1" dirty="0"/>
              <a:t> </a:t>
            </a:r>
            <a:r>
              <a:rPr lang="en-GB" b="1" dirty="0" err="1"/>
              <a:t>Ewropew</a:t>
            </a:r>
            <a:endParaRPr lang="en-GB" b="1" dirty="0"/>
          </a:p>
          <a:p>
            <a:pPr eaLnBrk="1" fontAlgn="auto" hangingPunct="1"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592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33458"/>
            <a:ext cx="4126804" cy="208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92237" y="33468"/>
            <a:ext cx="8064500" cy="323850"/>
          </a:xfrm>
        </p:spPr>
        <p:txBody>
          <a:bodyPr/>
          <a:lstStyle/>
          <a:p>
            <a:pPr eaLnBrk="1" hangingPunct="1"/>
            <a:r>
              <a:rPr lang="mt-MT" dirty="0"/>
              <a:t>Riforma u Strateġija tal-Q</a:t>
            </a:r>
            <a:r>
              <a:rPr lang="en-GB" dirty="0"/>
              <a:t>EA</a:t>
            </a:r>
            <a:r>
              <a:rPr lang="mt-MT" dirty="0"/>
              <a:t> 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62F24191-2F91-4BEB-9DA1-7B63A9EDC7C7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mt-MT" altLang="en-US" dirty="0">
              <a:solidFill>
                <a:prstClr val="white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5" y="2444011"/>
            <a:ext cx="3351659" cy="2071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7" y="594870"/>
            <a:ext cx="2365251" cy="1544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419" y="2522871"/>
            <a:ext cx="2241453" cy="1453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6936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92237" y="411696"/>
            <a:ext cx="8064500" cy="323850"/>
          </a:xfrm>
        </p:spPr>
        <p:txBody>
          <a:bodyPr/>
          <a:lstStyle/>
          <a:p>
            <a:pPr eaLnBrk="1" hangingPunct="1"/>
            <a:r>
              <a:rPr lang="en-GB" dirty="0" err="1"/>
              <a:t>Referenzi</a:t>
            </a:r>
            <a:r>
              <a:rPr lang="en-GB" dirty="0"/>
              <a:t> </a:t>
            </a:r>
            <a:r>
              <a:rPr lang="en-GB" dirty="0" err="1"/>
              <a:t>ghall</a:t>
            </a:r>
            <a:r>
              <a:rPr lang="en-GB" dirty="0"/>
              <a:t>-Malta fir-Rapport </a:t>
            </a:r>
            <a:r>
              <a:rPr lang="en-GB" dirty="0" err="1"/>
              <a:t>Annwali</a:t>
            </a:r>
            <a:endParaRPr lang="mt-M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37624"/>
            <a:ext cx="8064128" cy="2538282"/>
          </a:xfrm>
        </p:spPr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900" dirty="0"/>
              <a:t>Malta</a:t>
            </a:r>
            <a:r>
              <a:rPr lang="en-GB" sz="1900" dirty="0">
                <a:solidFill>
                  <a:schemeClr val="accent4"/>
                </a:solidFill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m’għamlitx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użu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mill-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fondi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ta’ l-’EFSI’</a:t>
            </a:r>
            <a:r>
              <a:rPr lang="en-GB" sz="19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dirty="0" err="1"/>
              <a:t>fis-sena</a:t>
            </a:r>
            <a:r>
              <a:rPr lang="en-GB" sz="1900" dirty="0"/>
              <a:t> 2016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1900" dirty="0">
              <a:solidFill>
                <a:schemeClr val="accent4"/>
              </a:solidFill>
            </a:endParaRPr>
          </a:p>
          <a:p>
            <a:pPr eaLnBrk="1" fontAlgn="auto" hangingPunct="1">
              <a:lnSpc>
                <a:spcPct val="120000"/>
              </a:lnSpc>
              <a:spcAft>
                <a:spcPts val="600"/>
              </a:spcAft>
              <a:defRPr/>
            </a:pPr>
            <a:r>
              <a:rPr lang="en-GB" sz="1900" dirty="0"/>
              <a:t>Malta </a:t>
            </a:r>
            <a:r>
              <a:rPr lang="en-GB" sz="1900" dirty="0" err="1"/>
              <a:t>ġiet</a:t>
            </a:r>
            <a:r>
              <a:rPr lang="en-GB" sz="1900" dirty="0"/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ikklassifikata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fit-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tnax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il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post ta’ l-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ogħla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impenji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pendenti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dirty="0"/>
              <a:t>(</a:t>
            </a:r>
            <a:r>
              <a:rPr lang="en-GB" sz="1900" i="1" dirty="0"/>
              <a:t>ESI Funds</a:t>
            </a:r>
            <a:r>
              <a:rPr lang="en-GB" sz="1900" dirty="0"/>
              <a:t>)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1900" dirty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GB" sz="1900" dirty="0"/>
              <a:t>Malta </a:t>
            </a:r>
            <a:r>
              <a:rPr lang="en-GB" sz="1900" dirty="0" err="1"/>
              <a:t>hija</a:t>
            </a:r>
            <a:r>
              <a:rPr lang="en-GB" sz="1900" dirty="0"/>
              <a:t> </a:t>
            </a:r>
            <a:r>
              <a:rPr lang="en-GB" sz="1900" dirty="0" err="1"/>
              <a:t>waħda</a:t>
            </a:r>
            <a:r>
              <a:rPr lang="en-GB" sz="1900" dirty="0"/>
              <a:t> </a:t>
            </a:r>
            <a:r>
              <a:rPr lang="en-GB" sz="1900" dirty="0" err="1"/>
              <a:t>minn</a:t>
            </a:r>
            <a:r>
              <a:rPr lang="en-GB" sz="1900" dirty="0"/>
              <a:t> </a:t>
            </a:r>
            <a:r>
              <a:rPr lang="en-GB" sz="1900" dirty="0" err="1"/>
              <a:t>sittax</a:t>
            </a:r>
            <a:r>
              <a:rPr lang="en-GB" sz="1900" dirty="0"/>
              <a:t> </a:t>
            </a:r>
            <a:r>
              <a:rPr lang="en-GB" sz="1900" dirty="0" err="1"/>
              <a:t>Stati</a:t>
            </a:r>
            <a:r>
              <a:rPr lang="en-GB" sz="1900" dirty="0"/>
              <a:t> </a:t>
            </a:r>
            <a:r>
              <a:rPr lang="en-GB" sz="1900" dirty="0" err="1"/>
              <a:t>Membri</a:t>
            </a:r>
            <a:r>
              <a:rPr lang="en-GB" sz="1900" dirty="0"/>
              <a:t> </a:t>
            </a:r>
            <a:r>
              <a:rPr lang="en-GB" sz="1900" dirty="0" err="1"/>
              <a:t>fejn</a:t>
            </a:r>
            <a:r>
              <a:rPr lang="en-GB" sz="1900" dirty="0"/>
              <a:t>,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il-fondi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-UE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kienu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ogħla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minn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5 %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tal-Formazzjoni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Grossa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tal-Kapital</a:t>
            </a:r>
            <a:r>
              <a:rPr lang="en-GB" sz="1900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Fiss</a:t>
            </a:r>
            <a:r>
              <a:rPr lang="en-GB" sz="19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sz="1900" dirty="0"/>
              <a:t>(FGKF) </a:t>
            </a:r>
            <a:r>
              <a:rPr lang="en-GB" sz="1900" dirty="0" err="1"/>
              <a:t>matul</a:t>
            </a:r>
            <a:r>
              <a:rPr lang="en-GB" sz="1900" dirty="0"/>
              <a:t> </a:t>
            </a:r>
            <a:r>
              <a:rPr lang="en-GB" sz="1900" dirty="0" err="1"/>
              <a:t>il-perjodu</a:t>
            </a:r>
            <a:r>
              <a:rPr lang="en-GB" sz="1900" dirty="0"/>
              <a:t> 2007-2015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sz="1900" dirty="0"/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GB" sz="1900" dirty="0"/>
              <a:t>Malta </a:t>
            </a:r>
            <a:r>
              <a:rPr lang="en-GB" sz="1900" dirty="0" err="1"/>
              <a:t>kellha</a:t>
            </a:r>
            <a:r>
              <a:rPr lang="en-GB" sz="1900" dirty="0"/>
              <a:t> </a:t>
            </a:r>
            <a:r>
              <a:rPr lang="en-GB" sz="1900" dirty="0" err="1"/>
              <a:t>zewġ</a:t>
            </a:r>
            <a:r>
              <a:rPr lang="en-GB" sz="1900" dirty="0"/>
              <a:t> ‘open points’ fil-</a:t>
            </a:r>
            <a:r>
              <a:rPr lang="en-GB" sz="1900" dirty="0" err="1"/>
              <a:t>kuntest</a:t>
            </a:r>
            <a:r>
              <a:rPr lang="en-GB" sz="1900" dirty="0"/>
              <a:t> ta’ ‘</a:t>
            </a:r>
            <a:r>
              <a:rPr lang="en-GB" sz="1900" i="1" dirty="0"/>
              <a:t>Traditional Own Resources</a:t>
            </a:r>
            <a:r>
              <a:rPr lang="en-GB" sz="1900" dirty="0"/>
              <a:t>’,  </a:t>
            </a:r>
            <a:r>
              <a:rPr lang="en-GB" sz="1900" dirty="0" err="1"/>
              <a:t>rigward</a:t>
            </a:r>
            <a:r>
              <a:rPr lang="en-GB" sz="1900" dirty="0"/>
              <a:t> xi </a:t>
            </a:r>
            <a:r>
              <a:rPr lang="en-GB" sz="1900" dirty="0" err="1"/>
              <a:t>nuqqasijiet</a:t>
            </a:r>
            <a:r>
              <a:rPr lang="en-GB" sz="1900" dirty="0"/>
              <a:t> </a:t>
            </a:r>
            <a:r>
              <a:rPr lang="en-GB" sz="1900" dirty="0" err="1"/>
              <a:t>fis-sistema</a:t>
            </a:r>
            <a:r>
              <a:rPr lang="en-GB" sz="1900" dirty="0"/>
              <a:t> ta’ </a:t>
            </a:r>
            <a:r>
              <a:rPr lang="en-GB" sz="1900" dirty="0" err="1"/>
              <a:t>kontroll</a:t>
            </a:r>
            <a:r>
              <a:rPr lang="en-GB" sz="1900" dirty="0"/>
              <a:t> intern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62F24191-2F91-4BEB-9DA1-7B63A9EDC7C7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mt-MT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158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92237" y="123478"/>
            <a:ext cx="8064500" cy="323850"/>
          </a:xfrm>
        </p:spPr>
        <p:txBody>
          <a:bodyPr/>
          <a:lstStyle/>
          <a:p>
            <a:pPr eaLnBrk="1" hangingPunct="1"/>
            <a:r>
              <a:rPr lang="en-GB" dirty="0" err="1"/>
              <a:t>Referenzi</a:t>
            </a:r>
            <a:r>
              <a:rPr lang="en-GB" dirty="0"/>
              <a:t> </a:t>
            </a:r>
            <a:r>
              <a:rPr lang="en-GB" dirty="0" err="1"/>
              <a:t>ghall</a:t>
            </a:r>
            <a:r>
              <a:rPr lang="en-GB" dirty="0"/>
              <a:t>-Malta fir-Rapport </a:t>
            </a:r>
            <a:r>
              <a:rPr lang="en-GB" dirty="0" err="1"/>
              <a:t>Annwali</a:t>
            </a:r>
            <a:endParaRPr lang="mt-M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555526"/>
            <a:ext cx="8064128" cy="3132348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GB" dirty="0"/>
              <a:t>Malta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tibbenefika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mill-Fond ta’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Koeżjoni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dirty="0" err="1"/>
              <a:t>fost</a:t>
            </a:r>
            <a:r>
              <a:rPr lang="en-GB" dirty="0"/>
              <a:t> </a:t>
            </a:r>
            <a:r>
              <a:rPr lang="en-GB" dirty="0" err="1"/>
              <a:t>Stati</a:t>
            </a:r>
            <a:r>
              <a:rPr lang="en-GB" dirty="0"/>
              <a:t> </a:t>
            </a:r>
            <a:r>
              <a:rPr lang="en-GB" dirty="0" err="1"/>
              <a:t>Membri</a:t>
            </a:r>
            <a:r>
              <a:rPr lang="en-GB" dirty="0"/>
              <a:t> </a:t>
            </a:r>
            <a:r>
              <a:rPr lang="en-GB" dirty="0" err="1"/>
              <a:t>oħrajn</a:t>
            </a:r>
            <a:r>
              <a:rPr lang="en-GB" dirty="0"/>
              <a:t> b’ ‘GNI’ per capita ta’ </a:t>
            </a:r>
            <a:r>
              <a:rPr lang="en-GB" dirty="0" err="1"/>
              <a:t>inqas</a:t>
            </a:r>
            <a:r>
              <a:rPr lang="en-GB" dirty="0"/>
              <a:t> </a:t>
            </a:r>
            <a:r>
              <a:rPr lang="en-GB" dirty="0" err="1"/>
              <a:t>minn</a:t>
            </a:r>
            <a:r>
              <a:rPr lang="en-GB" dirty="0"/>
              <a:t> 90% </a:t>
            </a:r>
            <a:r>
              <a:rPr lang="en-GB" dirty="0" err="1"/>
              <a:t>tal-medja</a:t>
            </a:r>
            <a:r>
              <a:rPr lang="en-GB" dirty="0"/>
              <a:t> </a:t>
            </a:r>
            <a:r>
              <a:rPr lang="en-GB" dirty="0" err="1"/>
              <a:t>tal</a:t>
            </a:r>
            <a:r>
              <a:rPr lang="en-GB" dirty="0"/>
              <a:t>-UE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GB" dirty="0"/>
              <a:t>Malta </a:t>
            </a:r>
            <a:r>
              <a:rPr lang="en-GB" dirty="0" err="1"/>
              <a:t>kienet</a:t>
            </a:r>
            <a:r>
              <a:rPr lang="en-GB" dirty="0"/>
              <a:t> </a:t>
            </a:r>
            <a:r>
              <a:rPr lang="en-GB" dirty="0" err="1"/>
              <a:t>fost</a:t>
            </a:r>
            <a:r>
              <a:rPr lang="en-GB" dirty="0"/>
              <a:t> </a:t>
            </a:r>
            <a:r>
              <a:rPr lang="en-GB" dirty="0" err="1"/>
              <a:t>sbatax-il</a:t>
            </a:r>
            <a:r>
              <a:rPr lang="en-GB" dirty="0"/>
              <a:t> Stat </a:t>
            </a:r>
            <a:r>
              <a:rPr lang="en-GB" dirty="0" err="1"/>
              <a:t>Membru</a:t>
            </a:r>
            <a:r>
              <a:rPr lang="en-GB" dirty="0"/>
              <a:t> li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addottat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id-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direttivi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dirty="0" err="1"/>
              <a:t>bħala</a:t>
            </a:r>
            <a:r>
              <a:rPr lang="en-GB" dirty="0"/>
              <a:t> </a:t>
            </a:r>
            <a:r>
              <a:rPr lang="en-GB" dirty="0" err="1"/>
              <a:t>parti</a:t>
            </a:r>
            <a:r>
              <a:rPr lang="en-GB" dirty="0"/>
              <a:t> mill-</a:t>
            </a:r>
            <a:r>
              <a:rPr lang="en-GB" dirty="0" err="1"/>
              <a:t>leġizlazzjoni</a:t>
            </a:r>
            <a:r>
              <a:rPr lang="en-GB" dirty="0"/>
              <a:t> </a:t>
            </a:r>
            <a:r>
              <a:rPr lang="en-GB" dirty="0" err="1"/>
              <a:t>nazzjonali</a:t>
            </a:r>
            <a:r>
              <a:rPr lang="en-GB" dirty="0"/>
              <a:t>, 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fil-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proċeduri</a:t>
            </a:r>
            <a:r>
              <a:rPr lang="en-GB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ta’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akkwist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pubbliku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dirty="0"/>
              <a:t>(simplification of public procurement procedures)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Ir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-rata ta’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żborżament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dirty="0"/>
              <a:t>fil- 31 ta’ </a:t>
            </a:r>
            <a:r>
              <a:rPr lang="en-GB" dirty="0" err="1"/>
              <a:t>Diċembru</a:t>
            </a:r>
            <a:r>
              <a:rPr lang="en-GB" dirty="0"/>
              <a:t> 2015, </a:t>
            </a:r>
            <a:r>
              <a:rPr lang="en-GB" dirty="0" err="1"/>
              <a:t>għall-istrumenti</a:t>
            </a:r>
            <a:r>
              <a:rPr lang="en-GB" dirty="0"/>
              <a:t> </a:t>
            </a:r>
            <a:r>
              <a:rPr lang="en-GB" dirty="0" err="1"/>
              <a:t>finanzjarji</a:t>
            </a:r>
            <a:r>
              <a:rPr lang="en-GB" dirty="0"/>
              <a:t> fil-</a:t>
            </a:r>
            <a:r>
              <a:rPr lang="en-GB" dirty="0" err="1"/>
              <a:t>Koeżjoni</a:t>
            </a:r>
            <a:r>
              <a:rPr lang="en-GB" dirty="0"/>
              <a:t> </a:t>
            </a:r>
            <a:r>
              <a:rPr lang="en-GB" dirty="0" err="1"/>
              <a:t>għal</a:t>
            </a:r>
            <a:r>
              <a:rPr lang="en-GB" dirty="0"/>
              <a:t> Malta,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tammonta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għal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89%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endParaRPr lang="en-GB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Infiq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b="1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ineliġibbli</a:t>
            </a:r>
            <a:r>
              <a:rPr lang="en-GB" b="1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GB" dirty="0" err="1"/>
              <a:t>fuq</a:t>
            </a:r>
            <a:r>
              <a:rPr lang="en-GB" dirty="0"/>
              <a:t> </a:t>
            </a:r>
            <a:r>
              <a:rPr lang="en-GB" dirty="0" err="1"/>
              <a:t>proġett</a:t>
            </a:r>
            <a:r>
              <a:rPr lang="en-GB" dirty="0"/>
              <a:t> </a:t>
            </a:r>
            <a:r>
              <a:rPr lang="en-GB" dirty="0" err="1"/>
              <a:t>taħt</a:t>
            </a:r>
            <a:r>
              <a:rPr lang="en-GB" dirty="0"/>
              <a:t> </a:t>
            </a:r>
            <a:r>
              <a:rPr lang="en-GB" dirty="0" err="1"/>
              <a:t>il</a:t>
            </a:r>
            <a:r>
              <a:rPr lang="en-GB" dirty="0"/>
              <a:t>-Fond ta’ </a:t>
            </a:r>
            <a:r>
              <a:rPr lang="en-GB" dirty="0" err="1"/>
              <a:t>Koeżjoni</a:t>
            </a:r>
            <a:r>
              <a:rPr lang="en-GB" dirty="0"/>
              <a:t> </a:t>
            </a:r>
            <a:r>
              <a:rPr lang="en-GB" dirty="0" err="1"/>
              <a:t>f’Malta</a:t>
            </a:r>
            <a:r>
              <a:rPr lang="en-GB" dirty="0"/>
              <a:t> - </a:t>
            </a:r>
            <a:r>
              <a:rPr lang="en-GB" dirty="0" err="1"/>
              <a:t>applikazzjoni</a:t>
            </a:r>
            <a:r>
              <a:rPr lang="en-GB" dirty="0"/>
              <a:t> ta </a:t>
            </a:r>
            <a:r>
              <a:rPr lang="en-GB" dirty="0" err="1"/>
              <a:t>korrezjoni</a:t>
            </a:r>
            <a:r>
              <a:rPr lang="en-GB" dirty="0"/>
              <a:t> </a:t>
            </a:r>
            <a:r>
              <a:rPr lang="en-GB" dirty="0" err="1"/>
              <a:t>finanzjarja</a:t>
            </a:r>
            <a:r>
              <a:rPr lang="en-GB" dirty="0"/>
              <a:t> </a:t>
            </a:r>
            <a:r>
              <a:rPr lang="en-GB" dirty="0" err="1"/>
              <a:t>b’mod</a:t>
            </a:r>
            <a:r>
              <a:rPr lang="en-GB" dirty="0"/>
              <a:t> </a:t>
            </a:r>
            <a:r>
              <a:rPr lang="en-GB" dirty="0" err="1"/>
              <a:t>zbaljat</a:t>
            </a: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GB" b="1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GB" dirty="0"/>
          </a:p>
          <a:p>
            <a:pPr eaLnBrk="1" fontAlgn="auto" hangingPunct="1">
              <a:spcAft>
                <a:spcPts val="0"/>
              </a:spcAft>
              <a:defRPr/>
            </a:pPr>
            <a:endParaRPr lang="mt-MT" dirty="0">
              <a:solidFill>
                <a:schemeClr val="accent4"/>
              </a:solidFill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Myriad Pro"/>
              </a:defRPr>
            </a:lvl1pPr>
            <a:lvl2pPr marL="742950" indent="-285750">
              <a:defRPr>
                <a:solidFill>
                  <a:schemeClr val="tx1"/>
                </a:solidFill>
                <a:latin typeface="Myriad Pro"/>
              </a:defRPr>
            </a:lvl2pPr>
            <a:lvl3pPr marL="1143000" indent="-228600">
              <a:defRPr>
                <a:solidFill>
                  <a:schemeClr val="tx1"/>
                </a:solidFill>
                <a:latin typeface="Myriad Pro"/>
              </a:defRPr>
            </a:lvl3pPr>
            <a:lvl4pPr marL="1600200" indent="-228600">
              <a:defRPr>
                <a:solidFill>
                  <a:schemeClr val="tx1"/>
                </a:solidFill>
                <a:latin typeface="Myriad Pro"/>
              </a:defRPr>
            </a:lvl4pPr>
            <a:lvl5pPr marL="2057400" indent="-228600">
              <a:defRPr>
                <a:solidFill>
                  <a:schemeClr val="tx1"/>
                </a:solidFill>
                <a:latin typeface="Myriad Pro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Myriad Pro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mt-MT" altLang="en-US" dirty="0">
                <a:solidFill>
                  <a:prstClr val="white"/>
                </a:solidFill>
              </a:rPr>
              <a:t>Slajd </a:t>
            </a:r>
            <a:fld id="{62F24191-2F91-4BEB-9DA1-7B63A9EDC7C7}" type="slidenum">
              <a:rPr lang="en-GB" altLang="en-US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mt-MT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419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74624f11eefedd6cc846ddded61b0157faf"/>
</p:tagLst>
</file>

<file path=ppt/theme/theme1.xml><?xml version="1.0" encoding="utf-8"?>
<a:theme xmlns:a="http://schemas.openxmlformats.org/drawingml/2006/main" name="Office Theme">
  <a:themeElements>
    <a:clrScheme name="EC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026938"/>
      </a:accent1>
      <a:accent2>
        <a:srgbClr val="CDDC29"/>
      </a:accent2>
      <a:accent3>
        <a:srgbClr val="C2C3C6"/>
      </a:accent3>
      <a:accent4>
        <a:srgbClr val="58595B"/>
      </a:accent4>
      <a:accent5>
        <a:srgbClr val="20409A"/>
      </a:accent5>
      <a:accent6>
        <a:srgbClr val="7D9DD2"/>
      </a:accent6>
      <a:hlink>
        <a:srgbClr val="9454C3"/>
      </a:hlink>
      <a:folHlink>
        <a:srgbClr val="3EBBF0"/>
      </a:folHlink>
    </a:clrScheme>
    <a:fontScheme name="Myrai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6BB8429D3F2D4B90397BDAE08B1EA3" ma:contentTypeVersion="0" ma:contentTypeDescription="Create a new document." ma:contentTypeScope="" ma:versionID="45a44fdd51d5ca618fc574fc4db950fd">
  <xsd:schema xmlns:xsd="http://www.w3.org/2001/XMLSchema" xmlns:xs="http://www.w3.org/2001/XMLSchema" xmlns:p="http://schemas.microsoft.com/office/2006/metadata/properties" xmlns:ns2="192064a5-2386-4711-9645-fc7efad62054" targetNamespace="http://schemas.microsoft.com/office/2006/metadata/properties" ma:root="true" ma:fieldsID="f02ec3b8a7039b4add953a1937b612f6" ns2:_="">
    <xsd:import namespace="192064a5-2386-4711-9645-fc7efad6205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064a5-2386-4711-9645-fc7efad6205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92064a5-2386-4711-9645-fc7efad62054">5NNTHXNKNENN-450013856-16</_dlc_DocId>
    <_dlc_DocIdUrl xmlns="192064a5-2386-4711-9645-fc7efad62054">
      <Url>https://workplace.eca.eu/DOP/AR2016_2/_layouts/15/DocIdRedir.aspx?ID=5NNTHXNKNENN-450013856-16</Url>
      <Description>5NNTHXNKNENN-450013856-16</Description>
    </_dlc_DocIdUrl>
  </documentManagement>
</p:properties>
</file>

<file path=customXml/itemProps1.xml><?xml version="1.0" encoding="utf-8"?>
<ds:datastoreItem xmlns:ds="http://schemas.openxmlformats.org/officeDocument/2006/customXml" ds:itemID="{5060D8F0-9417-42ED-ADC5-BF3560526CE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E00499-F865-4B03-9972-DDF2A4A72F04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55F3D92-A7A4-493E-AE74-46FF09C04E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064a5-2386-4711-9645-fc7efad620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B14D502-45BD-40FD-BD98-57CD664A8D39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192064a5-2386-4711-9645-fc7efad6205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5544</TotalTime>
  <Words>395</Words>
  <Application>Microsoft Office PowerPoint</Application>
  <PresentationFormat>On-screen Show (16:9)</PresentationFormat>
  <Paragraphs>94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Myriad Pro</vt:lpstr>
      <vt:lpstr>Office Theme</vt:lpstr>
      <vt:lpstr>Custom Design</vt:lpstr>
      <vt:lpstr>Rapport Annwali 2016 tal-awdituri tal-UE</vt:lpstr>
      <vt:lpstr>  Rapporti Annwali 2016 - Sejbiet prinċipali                       </vt:lpstr>
      <vt:lpstr>Sejbiet prinċipali: tranżazzjonijiet</vt:lpstr>
      <vt:lpstr>Livell ta' żball stmat għall-baġit tal-UE fl-intier tiegħu (2014 sa 2016)</vt:lpstr>
      <vt:lpstr>Tqabbil bejn il-livelli ta' żball stmati, skont l-oqsma ta' nfiq tal-UE (2014 - 2016)</vt:lpstr>
      <vt:lpstr>Performance Auditing  </vt:lpstr>
      <vt:lpstr>Riforma u Strateġija tal-QEA </vt:lpstr>
      <vt:lpstr>Referenzi ghall-Malta fir-Rapport Annwali</vt:lpstr>
      <vt:lpstr>Referenzi ghall-Malta fir-Rapport Annwali</vt:lpstr>
      <vt:lpstr>Il-Ħidma tal-Uffiċju tiegħi fil-QEA</vt:lpstr>
      <vt:lpstr>Grazzi tal-attenzjoni!</vt:lpstr>
    </vt:vector>
  </TitlesOfParts>
  <Company>Emperor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RA_PRESENTATION</dc:title>
  <dc:creator>Victoria Creswell</dc:creator>
  <dc:description>RA_PRESENTATION</dc:description>
  <cp:lastModifiedBy>John Vella</cp:lastModifiedBy>
  <cp:revision>378</cp:revision>
  <cp:lastPrinted>2017-11-23T12:04:42Z</cp:lastPrinted>
  <dcterms:created xsi:type="dcterms:W3CDTF">2013-08-06T13:50:03Z</dcterms:created>
  <dcterms:modified xsi:type="dcterms:W3CDTF">2018-01-02T10:14:01Z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0x0101000E6BB8429D3F2D4B90397BDAE08B1EA3</vt:lpwstr>
  </property>
  <property fmtid="{D5CDD505-2E9C-101B-9397-08002B2CF9AE}" pid="3" name="Eca_OrganisationTaxHTField0">
    <vt:lpwstr>European Court of Auditors|723c3162-adba-4aed-b99f-6e3e3f369d74</vt:lpwstr>
  </property>
  <property fmtid="{D5CDD505-2E9C-101B-9397-08002B2CF9AE}" pid="4" name="Eca_ConfidentialityLevelTaxHTField0">
    <vt:lpwstr>Internal|7394ceda-a5ec-41d6-a3a2-3d61019f25a3</vt:lpwstr>
  </property>
  <property fmtid="{D5CDD505-2E9C-101B-9397-08002B2CF9AE}" pid="5" name="termstore_sfDiv">
    <vt:lpwstr>150;#Directorate of the Presidency|a3f77e99-9212-46ff-8cee-52670a2f0846</vt:lpwstr>
  </property>
  <property fmtid="{D5CDD505-2E9C-101B-9397-08002B2CF9AE}" pid="6" name="Eca_Organisation">
    <vt:lpwstr>2;#European Court of Auditors|723c3162-adba-4aed-b99f-6e3e3f369d74</vt:lpwstr>
  </property>
  <property fmtid="{D5CDD505-2E9C-101B-9397-08002B2CF9AE}" pid="7" name="termstore_sfLang">
    <vt:lpwstr>109;#MT - Maltese|9c46147c-540a-41de-b736-831df403be86</vt:lpwstr>
  </property>
  <property fmtid="{D5CDD505-2E9C-101B-9397-08002B2CF9AE}" pid="8" name="Eca_Doc_Topics">
    <vt:lpwstr/>
  </property>
  <property fmtid="{D5CDD505-2E9C-101B-9397-08002B2CF9AE}" pid="9" name="Eca_CoreKeywordsDoc">
    <vt:lpwstr/>
  </property>
  <property fmtid="{D5CDD505-2E9C-101B-9397-08002B2CF9AE}" pid="10" name="Eca_ConfidentialityLevel">
    <vt:lpwstr>1;#Internal|7394ceda-a5ec-41d6-a3a2-3d61019f25a3</vt:lpwstr>
  </property>
  <property fmtid="{D5CDD505-2E9C-101B-9397-08002B2CF9AE}" pid="11" name="Eca_Doc_Confidentiality_Levels">
    <vt:lpwstr>1;#Internal|7394ceda-a5ec-41d6-a3a2-3d61019f25a3</vt:lpwstr>
  </property>
  <property fmtid="{D5CDD505-2E9C-101B-9397-08002B2CF9AE}" pid="12" name="termstore_sfCategory">
    <vt:lpwstr>4;#Other|55fb0063-9bf0-4abb-9086-362d7641cacf</vt:lpwstr>
  </property>
  <property fmtid="{D5CDD505-2E9C-101B-9397-08002B2CF9AE}" pid="13" name="Eca_Doc_Organisation">
    <vt:lpwstr>2;#European Court of Auditors|723c3162-adba-4aed-b99f-6e3e3f369d74</vt:lpwstr>
  </property>
  <property fmtid="{D5CDD505-2E9C-101B-9397-08002B2CF9AE}" pid="14" name="Eca_Doc_Auditee">
    <vt:lpwstr/>
  </property>
  <property fmtid="{D5CDD505-2E9C-101B-9397-08002B2CF9AE}" pid="15" name="termstore_sfGaDec">
    <vt:lpwstr/>
  </property>
  <property fmtid="{D5CDD505-2E9C-101B-9397-08002B2CF9AE}" pid="16" name="termstore_sfStatut">
    <vt:lpwstr>19;#Main text|5f451bac-2385-465d-8382-8c0255fcf9fa</vt:lpwstr>
  </property>
  <property fmtid="{D5CDD505-2E9C-101B-9397-08002B2CF9AE}" pid="17" name="Eca_Doc_ProcedureStage">
    <vt:lpwstr/>
  </property>
  <property fmtid="{D5CDD505-2E9C-101B-9397-08002B2CF9AE}" pid="18" name="Eca_Doc_AuditType">
    <vt:lpwstr/>
  </property>
  <property fmtid="{D5CDD505-2E9C-101B-9397-08002B2CF9AE}" pid="19" name="Eca_Doc_FileFormat">
    <vt:lpwstr/>
  </property>
  <property fmtid="{D5CDD505-2E9C-101B-9397-08002B2CF9AE}" pid="20" name="Eca_Doc_BusinessGrouping">
    <vt:lpwstr/>
  </property>
  <property fmtid="{D5CDD505-2E9C-101B-9397-08002B2CF9AE}" pid="21" name="Eca_Doc_ProcedureStep">
    <vt:lpwstr/>
  </property>
  <property fmtid="{D5CDD505-2E9C-101B-9397-08002B2CF9AE}" pid="22" name="Eca_Doc_ReportingMember">
    <vt:lpwstr/>
  </property>
  <property fmtid="{D5CDD505-2E9C-101B-9397-08002B2CF9AE}" pid="23" name="Eca_Doc_Country">
    <vt:lpwstr/>
  </property>
  <property fmtid="{D5CDD505-2E9C-101B-9397-08002B2CF9AE}" pid="24" name="termstore_sfGaDecDiffusion">
    <vt:lpwstr/>
  </property>
  <property fmtid="{D5CDD505-2E9C-101B-9397-08002B2CF9AE}" pid="25" name="Eca_Doc_Procedure">
    <vt:lpwstr/>
  </property>
  <property fmtid="{D5CDD505-2E9C-101B-9397-08002B2CF9AE}" pid="26" name="termstore_sfVersion">
    <vt:lpwstr>93;#Translation|4e8ddf2d-e6a3-4dd1-b141-507d44e56be2</vt:lpwstr>
  </property>
  <property fmtid="{D5CDD505-2E9C-101B-9397-08002B2CF9AE}" pid="27" name="Eca_DocSetCountryTaxHTField0">
    <vt:lpwstr/>
  </property>
  <property fmtid="{D5CDD505-2E9C-101B-9397-08002B2CF9AE}" pid="28" name="Eca_UnitTaxHTField0">
    <vt:lpwstr/>
  </property>
  <property fmtid="{D5CDD505-2E9C-101B-9397-08002B2CF9AE}" pid="29" name="Eca_MeetingTypeTaxHTField0">
    <vt:lpwstr/>
  </property>
  <property fmtid="{D5CDD505-2E9C-101B-9397-08002B2CF9AE}" pid="30" name="Eca_DocSet_ProcedureStage">
    <vt:lpwstr/>
  </property>
  <property fmtid="{D5CDD505-2E9C-101B-9397-08002B2CF9AE}" pid="31" name="Eca_Unit">
    <vt:lpwstr/>
  </property>
  <property fmtid="{D5CDD505-2E9C-101B-9397-08002B2CF9AE}" pid="32" name="Eca_DocSet_ProcedureStepTaxHTField0">
    <vt:lpwstr/>
  </property>
  <property fmtid="{D5CDD505-2E9C-101B-9397-08002B2CF9AE}" pid="33" name="Eca_DocumentTypeTaxHTField0">
    <vt:lpwstr/>
  </property>
  <property fmtid="{D5CDD505-2E9C-101B-9397-08002B2CF9AE}" pid="34" name="Eca_MeetingType">
    <vt:lpwstr/>
  </property>
  <property fmtid="{D5CDD505-2E9C-101B-9397-08002B2CF9AE}" pid="35" name="Eca_DocSetAuditeeTaxHTField0">
    <vt:lpwstr/>
  </property>
  <property fmtid="{D5CDD505-2E9C-101B-9397-08002B2CF9AE}" pid="36" name="Eca_DocSetAuditType">
    <vt:lpwstr/>
  </property>
  <property fmtid="{D5CDD505-2E9C-101B-9397-08002B2CF9AE}" pid="37" name="Eca_DocSet_ProcedureStep">
    <vt:lpwstr/>
  </property>
  <property fmtid="{D5CDD505-2E9C-101B-9397-08002B2CF9AE}" pid="38" name="Eca_DocSetCountry">
    <vt:lpwstr/>
  </property>
  <property fmtid="{D5CDD505-2E9C-101B-9397-08002B2CF9AE}" pid="39" name="Eca_DocSet_BusinessGroupingTaxHTField0">
    <vt:lpwstr/>
  </property>
  <property fmtid="{D5CDD505-2E9C-101B-9397-08002B2CF9AE}" pid="40" name="Eca_OrgLanguageTaxHTField0">
    <vt:lpwstr/>
  </property>
  <property fmtid="{D5CDD505-2E9C-101B-9397-08002B2CF9AE}" pid="41" name="Eca_DistributionCodeTaxHTField0">
    <vt:lpwstr/>
  </property>
  <property fmtid="{D5CDD505-2E9C-101B-9397-08002B2CF9AE}" pid="42" name="Eca_Membres_rapporteursTaxHTField0">
    <vt:lpwstr/>
  </property>
  <property fmtid="{D5CDD505-2E9C-101B-9397-08002B2CF9AE}" pid="43" name="Eca_Membres_rapporteurs">
    <vt:lpwstr/>
  </property>
  <property fmtid="{D5CDD505-2E9C-101B-9397-08002B2CF9AE}" pid="44" name="Eca_DocSet_ProcedureStageTaxHTField0">
    <vt:lpwstr/>
  </property>
  <property fmtid="{D5CDD505-2E9C-101B-9397-08002B2CF9AE}" pid="45" name="Eca_DocSetAuditee">
    <vt:lpwstr/>
  </property>
  <property fmtid="{D5CDD505-2E9C-101B-9397-08002B2CF9AE}" pid="46" name="Eca_Perspectives">
    <vt:lpwstr/>
  </property>
  <property fmtid="{D5CDD505-2E9C-101B-9397-08002B2CF9AE}" pid="47" name="Eca_OrgLanguage">
    <vt:lpwstr/>
  </property>
  <property fmtid="{D5CDD505-2E9C-101B-9397-08002B2CF9AE}" pid="48" name="Eca_DocSetAuditTypeTaxHTField0">
    <vt:lpwstr/>
  </property>
  <property fmtid="{D5CDD505-2E9C-101B-9397-08002B2CF9AE}" pid="49" name="Eca_KeywordsTaxHTField0">
    <vt:lpwstr/>
  </property>
  <property fmtid="{D5CDD505-2E9C-101B-9397-08002B2CF9AE}" pid="50" name="Eca_DocSet_BusinessGrouping">
    <vt:lpwstr/>
  </property>
  <property fmtid="{D5CDD505-2E9C-101B-9397-08002B2CF9AE}" pid="51" name="Eca_DocumentType">
    <vt:lpwstr/>
  </property>
  <property fmtid="{D5CDD505-2E9C-101B-9397-08002B2CF9AE}" pid="52" name="Eca_CoreKeywordsTaxHTField0">
    <vt:lpwstr/>
  </property>
  <property fmtid="{D5CDD505-2E9C-101B-9397-08002B2CF9AE}" pid="53" name="Eca_CoreKeywords">
    <vt:lpwstr/>
  </property>
  <property fmtid="{D5CDD505-2E9C-101B-9397-08002B2CF9AE}" pid="54" name="Eca_Keywords">
    <vt:lpwstr/>
  </property>
  <property fmtid="{D5CDD505-2E9C-101B-9397-08002B2CF9AE}" pid="55" name="Eca_PerspectivesTaxHTField0">
    <vt:lpwstr/>
  </property>
  <property fmtid="{D5CDD505-2E9C-101B-9397-08002B2CF9AE}" pid="56" name="Eca_DistributionCode">
    <vt:lpwstr/>
  </property>
  <property fmtid="{D5CDD505-2E9C-101B-9397-08002B2CF9AE}" pid="57" name="Eca_VersionCode">
    <vt:lpwstr/>
  </property>
  <property fmtid="{D5CDD505-2E9C-101B-9397-08002B2CF9AE}" pid="58" name="DcsId">
    <vt:lpwstr>3b83d1d0-727e-466e-bccf-d40d37074938</vt:lpwstr>
  </property>
  <property fmtid="{D5CDD505-2E9C-101B-9397-08002B2CF9AE}" pid="59" name="Eca_DocSet_Procedure">
    <vt:lpwstr/>
  </property>
  <property fmtid="{D5CDD505-2E9C-101B-9397-08002B2CF9AE}" pid="60" name="Eca_VersionCodeTaxHTField0">
    <vt:lpwstr/>
  </property>
  <property fmtid="{D5CDD505-2E9C-101B-9397-08002B2CF9AE}" pid="61" name="Eca_DocSet_ProcedureTaxHTField0">
    <vt:lpwstr/>
  </property>
  <property fmtid="{D5CDD505-2E9C-101B-9397-08002B2CF9AE}" pid="62" name="_dlc_DocIdItemGuid">
    <vt:lpwstr>e6eb98f2-e902-40da-9e5c-a1a2ba052440</vt:lpwstr>
  </property>
</Properties>
</file>