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view3D>
      <c:perspective val="30"/>
    </c:view3D>
    <c:plotArea>
      <c:layout/>
      <c:area3DChart>
        <c:grouping val="standard"/>
        <c:ser>
          <c:idx val="0"/>
          <c:order val="0"/>
          <c:tx>
            <c:strRef>
              <c:f>Sheet2!$A$7</c:f>
              <c:strCache>
                <c:ptCount val="1"/>
                <c:pt idx="0">
                  <c:v>Salaries &amp; Administration</c:v>
                </c:pt>
              </c:strCache>
            </c:strRef>
          </c:tx>
          <c:cat>
            <c:numRef>
              <c:f>Sheet2!$B$6:$I$6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Sheet2!$B$7:$I$7</c:f>
              <c:numCache>
                <c:formatCode>#,##0</c:formatCode>
                <c:ptCount val="8"/>
                <c:pt idx="0" formatCode="General">
                  <c:v>668</c:v>
                </c:pt>
                <c:pt idx="1">
                  <c:v>1018</c:v>
                </c:pt>
                <c:pt idx="2">
                  <c:v>1038</c:v>
                </c:pt>
                <c:pt idx="3">
                  <c:v>1164</c:v>
                </c:pt>
                <c:pt idx="4">
                  <c:v>1229</c:v>
                </c:pt>
                <c:pt idx="5">
                  <c:v>1334</c:v>
                </c:pt>
                <c:pt idx="6" formatCode="General">
                  <c:v>813</c:v>
                </c:pt>
                <c:pt idx="7" formatCode="General">
                  <c:v>433</c:v>
                </c:pt>
              </c:numCache>
            </c:numRef>
          </c:val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Marketing &amp; Communications</c:v>
                </c:pt>
              </c:strCache>
            </c:strRef>
          </c:tx>
          <c:cat>
            <c:numRef>
              <c:f>Sheet2!$B$6:$I$6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Sheet2!$B$8:$I$8</c:f>
              <c:numCache>
                <c:formatCode>General</c:formatCode>
                <c:ptCount val="8"/>
                <c:pt idx="0">
                  <c:v>132</c:v>
                </c:pt>
                <c:pt idx="1">
                  <c:v>240</c:v>
                </c:pt>
                <c:pt idx="2">
                  <c:v>520</c:v>
                </c:pt>
                <c:pt idx="3">
                  <c:v>970</c:v>
                </c:pt>
                <c:pt idx="4" formatCode="#,##0">
                  <c:v>1270</c:v>
                </c:pt>
                <c:pt idx="5" formatCode="#,##0">
                  <c:v>1850</c:v>
                </c:pt>
                <c:pt idx="6">
                  <c:v>310</c:v>
                </c:pt>
                <c:pt idx="7">
                  <c:v>110</c:v>
                </c:pt>
              </c:numCache>
            </c:numRef>
          </c:val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Programming</c:v>
                </c:pt>
              </c:strCache>
            </c:strRef>
          </c:tx>
          <c:cat>
            <c:numRef>
              <c:f>Sheet2!$B$6:$I$6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Sheet2!$B$9:$I$9</c:f>
              <c:numCache>
                <c:formatCode>General</c:formatCode>
                <c:ptCount val="8"/>
                <c:pt idx="0">
                  <c:v>341</c:v>
                </c:pt>
                <c:pt idx="1">
                  <c:v>881</c:v>
                </c:pt>
                <c:pt idx="2" formatCode="#,##0">
                  <c:v>2395</c:v>
                </c:pt>
                <c:pt idx="3" formatCode="#,##0">
                  <c:v>4165</c:v>
                </c:pt>
                <c:pt idx="4" formatCode="#,##0">
                  <c:v>7595</c:v>
                </c:pt>
                <c:pt idx="5" formatCode="#,##0">
                  <c:v>15734</c:v>
                </c:pt>
                <c:pt idx="6" formatCode="#,##0">
                  <c:v>3561</c:v>
                </c:pt>
                <c:pt idx="7">
                  <c:v>904</c:v>
                </c:pt>
              </c:numCache>
            </c:numRef>
          </c:val>
        </c:ser>
        <c:dLbls/>
        <c:axId val="56894976"/>
        <c:axId val="56896512"/>
        <c:axId val="49386816"/>
      </c:area3DChart>
      <c:catAx>
        <c:axId val="56894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2400">
                <a:latin typeface="Gulim" pitchFamily="34" charset="-127"/>
                <a:ea typeface="Gulim" pitchFamily="34" charset="-127"/>
              </a:defRPr>
            </a:pPr>
            <a:endParaRPr lang="en-US"/>
          </a:p>
        </c:txPr>
        <c:crossAx val="56896512"/>
        <c:crosses val="autoZero"/>
        <c:auto val="1"/>
        <c:lblAlgn val="ctr"/>
        <c:lblOffset val="100"/>
      </c:catAx>
      <c:valAx>
        <c:axId val="56896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 sz="1200">
                <a:latin typeface="Gulim" pitchFamily="34" charset="-127"/>
                <a:ea typeface="Gulim" pitchFamily="34" charset="-127"/>
              </a:defRPr>
            </a:pPr>
            <a:endParaRPr lang="en-US"/>
          </a:p>
        </c:txPr>
        <c:crossAx val="56894976"/>
        <c:crosses val="autoZero"/>
        <c:crossBetween val="midCat"/>
      </c:valAx>
      <c:serAx>
        <c:axId val="49386816"/>
        <c:scaling>
          <c:orientation val="minMax"/>
        </c:scaling>
        <c:delete val="1"/>
        <c:axPos val="b"/>
        <c:tickLblPos val="none"/>
        <c:crossAx val="56896512"/>
        <c:crosses val="autoZero"/>
      </c:serAx>
    </c:plotArea>
    <c:legend>
      <c:legendPos val="r"/>
      <c:layout>
        <c:manualLayout>
          <c:xMode val="edge"/>
          <c:yMode val="edge"/>
          <c:x val="0.72602995053235064"/>
          <c:y val="0.35553054491529928"/>
          <c:w val="0.26522446372171532"/>
          <c:h val="0.44230351217014546"/>
        </c:manualLayout>
      </c:layout>
      <c:txPr>
        <a:bodyPr/>
        <a:lstStyle/>
        <a:p>
          <a:pPr>
            <a:defRPr lang="en-GB" sz="1600" b="1">
              <a:latin typeface="Gulim" pitchFamily="34" charset="-127"/>
              <a:ea typeface="Gulim" pitchFamily="34" charset="-127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ABAE-FDD0-41D3-BB29-456A5E99D633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9ECA-D2D9-4967-A193-BDDD624748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600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F86F-5F44-4A1E-A7F6-095A412598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464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F86F-5F44-4A1E-A7F6-095A412598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11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8904" indent="-238904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F86F-5F44-4A1E-A7F6-095A412598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56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8904" indent="-238904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F86F-5F44-4A1E-A7F6-095A412598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56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Valletta, and hence Malta, has a unique geographical </a:t>
            </a:r>
            <a:r>
              <a:rPr lang="en-US" dirty="0" smtClean="0"/>
              <a:t>positioning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Our bid is carefully designed to be inclusive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all of Malta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25C1-8888-4125-8AF3-29B9F7179A5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4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189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8861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177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081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429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8614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711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397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0234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241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338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34943-BB69-466D-BC4C-9C2E47D18798}" type="datetimeFigureOut">
              <a:rPr lang="en-GB" smtClean="0"/>
              <a:pPr/>
              <a:t>08/11/2012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7C0E3-49DF-41BA-A217-364A53D334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3328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8-BB2-final-cover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36" t="13683" r="31516" b="2095"/>
          <a:stretch/>
        </p:blipFill>
        <p:spPr>
          <a:xfrm>
            <a:off x="2011082" y="116632"/>
            <a:ext cx="5081198" cy="65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7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5900" y="7779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0" lvl="1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sz="2200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Making Careers of Culture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Growing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Internationally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from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the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World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within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us</a:t>
            </a:r>
            <a:endParaRPr lang="mt-MT" sz="2200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Establishing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Valletta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as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a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Creative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City</a:t>
            </a:r>
            <a:endParaRPr lang="mt-MT" sz="2200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Nurturing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Sustainable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Relationships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with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our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Environment</a:t>
            </a:r>
            <a:endParaRPr lang="en-US" sz="22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3000" b="1" dirty="0" smtClean="0">
                <a:solidFill>
                  <a:schemeClr val="accent2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OBJECTIVES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ocuments\ECOC\2011\Bid Book\IMAGING\Photos\2nd SELECTION\KA_c_6.jp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0" y="3977680"/>
            <a:ext cx="9144000" cy="233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38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757200"/>
            <a:ext cx="8208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0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Engaging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with public</a:t>
            </a:r>
          </a:p>
          <a:p>
            <a:pPr marR="0" lvl="0" indent="0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Bottom-up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approach  </a:t>
            </a:r>
          </a:p>
          <a:p>
            <a:pPr marR="0" lvl="0" indent="0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Thematic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Area Coordinators</a:t>
            </a:r>
          </a:p>
          <a:p>
            <a:pPr marR="0" lvl="0" indent="0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University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of Malta</a:t>
            </a:r>
          </a:p>
          <a:p>
            <a:pPr marR="0" lvl="0" indent="0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Developing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skills</a:t>
            </a:r>
          </a:p>
          <a:p>
            <a:pPr marR="0" lvl="0" indent="0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MCAST</a:t>
            </a: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R="0" lvl="0" indent="0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Young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Creatives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THE PROCESS TO FINAL SELECTION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6386" name="Picture 2" descr="New heights for V.18"/>
          <p:cNvPicPr>
            <a:picLocks noChangeAspect="1" noChangeArrowheads="1"/>
          </p:cNvPicPr>
          <p:nvPr/>
        </p:nvPicPr>
        <p:blipFill>
          <a:blip r:embed="rId2" cstate="screen">
            <a:grayscl/>
          </a:blip>
          <a:srcRect/>
          <a:stretch>
            <a:fillRect/>
          </a:stretch>
        </p:blipFill>
        <p:spPr bwMode="auto">
          <a:xfrm>
            <a:off x="0" y="3977680"/>
            <a:ext cx="9144000" cy="2331640"/>
          </a:xfrm>
          <a:prstGeom prst="rect">
            <a:avLst/>
          </a:prstGeom>
          <a:noFill/>
        </p:spPr>
      </p:pic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98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5900" y="3068960"/>
            <a:ext cx="9558668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Creative theatre artist and practitioner, </a:t>
            </a:r>
            <a:r>
              <a:rPr lang="en-US" sz="2200" b="1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Marc Cabourdin</a:t>
            </a:r>
            <a:endParaRPr lang="en-GB" sz="2200" b="1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Writer, actor, drama teacher and director, </a:t>
            </a:r>
            <a:r>
              <a:rPr lang="en-US" sz="2200" b="1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Coryse Borg</a:t>
            </a:r>
            <a:endParaRPr lang="en-GB" sz="2200" b="1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Lecturer &amp; Artistic Director of the Malta Arts Festival, </a:t>
            </a:r>
            <a:r>
              <a:rPr lang="en-US" sz="2200" b="1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Mario Frendo</a:t>
            </a:r>
            <a:endParaRPr lang="en-GB" sz="2200" b="1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Trans-media writer, producer and lecturer, </a:t>
            </a:r>
            <a:r>
              <a:rPr lang="en-GB" sz="2200" b="1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Jean Pierre Magro</a:t>
            </a:r>
          </a:p>
          <a:p>
            <a:pPr>
              <a:spcBef>
                <a:spcPts val="600"/>
              </a:spcBef>
              <a:defRPr/>
            </a:pP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Active theatre maker and actor, </a:t>
            </a:r>
            <a:r>
              <a:rPr lang="en-US" sz="2200" b="1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Paul Portelli</a:t>
            </a:r>
            <a:endParaRPr lang="en-GB" sz="2200" b="1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Visual artist, author, lecturer and curator, </a:t>
            </a:r>
            <a:r>
              <a:rPr lang="en-US" sz="2200" b="1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Raphael Vella</a:t>
            </a:r>
            <a:endParaRPr lang="en-GB" sz="2200" b="1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Composer, musician &amp; Artistic Director of Għanafest, </a:t>
            </a:r>
            <a:r>
              <a:rPr lang="en-US" sz="2200" b="1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Ruben Zahra</a:t>
            </a:r>
            <a:endParaRPr lang="en-GB" sz="2200" b="1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US" sz="22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ARTISTIC DIRECTION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C:\Users\user\Documents\ECOC\2012\Presentation 03.08.2012\DSC_0036 b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908720"/>
            <a:ext cx="2064603" cy="20162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836712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latin typeface="Gulim" pitchFamily="34" charset="-127"/>
                <a:ea typeface="Gulim" pitchFamily="34" charset="-127"/>
              </a:rPr>
              <a:t>Internationally renowned conductor </a:t>
            </a:r>
            <a:r>
              <a:rPr lang="en-US" sz="2600" b="1" dirty="0" smtClean="0">
                <a:latin typeface="Gulim" pitchFamily="34" charset="-127"/>
                <a:ea typeface="Gulim" pitchFamily="34" charset="-127"/>
              </a:rPr>
              <a:t>Wayne Marshall </a:t>
            </a:r>
            <a:r>
              <a:rPr lang="en-US" sz="2600" dirty="0" smtClean="0">
                <a:latin typeface="Gulim" pitchFamily="34" charset="-127"/>
                <a:ea typeface="Gulim" pitchFamily="34" charset="-127"/>
              </a:rPr>
              <a:t>appointed as  ARTISTIC DIRECTOR</a:t>
            </a:r>
            <a:endParaRPr lang="en-US" sz="2600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0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13320" y="7779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Engaging with the 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Public</a:t>
            </a: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Inclusive not 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Selective</a:t>
            </a: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Merging of better ideas to develop 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Potential</a:t>
            </a: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Focus on European D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imension</a:t>
            </a: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Balance between 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Projects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and 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Overall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Programme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THE PROGRAMME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8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ocuments\ECOC\2012\Presentation 03.08.2012\PPT_BB2_120730\CULTURAL_PROGRAMME\V2018-01.jpeg"/>
          <p:cNvPicPr>
            <a:picLocks noChangeAspect="1" noChangeArrowheads="1"/>
          </p:cNvPicPr>
          <p:nvPr/>
        </p:nvPicPr>
        <p:blipFill>
          <a:blip r:embed="rId3" cstate="screen">
            <a:lum bright="-10000" contrast="-10000"/>
          </a:blip>
          <a:srcRect r="-11"/>
          <a:stretch>
            <a:fillRect/>
          </a:stretch>
        </p:blipFill>
        <p:spPr bwMode="auto">
          <a:xfrm>
            <a:off x="-1016" y="4077072"/>
            <a:ext cx="9145016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81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5900" y="1089819"/>
            <a:ext cx="8229600" cy="2262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2600" b="1" dirty="0" smtClean="0">
                <a:solidFill>
                  <a:srgbClr val="FF6600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Generations</a:t>
            </a:r>
          </a:p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2600" b="1" dirty="0" smtClean="0">
                <a:solidFill>
                  <a:srgbClr val="00B050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Routes</a:t>
            </a:r>
          </a:p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2600" b="1" dirty="0" smtClean="0">
                <a:solidFill>
                  <a:srgbClr val="FF0066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Cities</a:t>
            </a:r>
          </a:p>
          <a:p>
            <a:pPr>
              <a:spcBef>
                <a:spcPct val="20000"/>
              </a:spcBef>
              <a:spcAft>
                <a:spcPts val="1800"/>
              </a:spcAft>
            </a:pPr>
            <a:r>
              <a:rPr lang="en-US" sz="2600" b="1" dirty="0" smtClean="0">
                <a:solidFill>
                  <a:srgbClr val="00B0F0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Islands</a:t>
            </a:r>
            <a:endParaRPr lang="en-US" sz="2600" b="1" dirty="0">
              <a:solidFill>
                <a:srgbClr val="00B0F0"/>
              </a:solidFill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THEMES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ine 18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0" y="4005064"/>
            <a:ext cx="9144000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81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ORGANISATION &amp; GOVERNANCE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28663"/>
            <a:ext cx="7306004" cy="55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78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FINANCE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3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V18-BB2-final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0" t="31305" r="31364" b="31646"/>
          <a:stretch/>
        </p:blipFill>
        <p:spPr>
          <a:xfrm>
            <a:off x="179512" y="1764798"/>
            <a:ext cx="8568952" cy="3042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32398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Web Pro" pitchFamily="34" charset="0"/>
              </a:rPr>
              <a:t>Sources of Income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Myriad Web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797152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</a:rPr>
              <a:t>Total Income</a:t>
            </a:r>
            <a:endParaRPr lang="en-GB" sz="15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0359" y="4797152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</a:rPr>
              <a:t>49,565</a:t>
            </a:r>
            <a:endParaRPr lang="en-GB" sz="15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7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FINANCE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3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/>
        </p:nvGraphicFramePr>
        <p:xfrm>
          <a:off x="179512" y="1052736"/>
          <a:ext cx="871296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309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CULTURAL INFRASTRUCTURE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4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V18-BB2-final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6" t="18301" r="43031" b="10056"/>
          <a:stretch/>
        </p:blipFill>
        <p:spPr>
          <a:xfrm>
            <a:off x="323528" y="1052736"/>
            <a:ext cx="6336704" cy="5218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1" y="692696"/>
            <a:ext cx="698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Web Pro" pitchFamily="34" charset="0"/>
              </a:rPr>
              <a:t>Cultural Infrastructure Projects Proposed and Supported by V.18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Myriad Web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COMMUNICATION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119068" y="7324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0" fontAlgn="auto"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Vision Revisited</a:t>
            </a:r>
          </a:p>
          <a:p>
            <a:pPr marR="0" lvl="0" indent="0" fontAlgn="auto"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National and EU dimensions</a:t>
            </a:r>
          </a:p>
          <a:p>
            <a:pPr marR="0" lvl="0" indent="0" fontAlgn="auto"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Artistic Direction</a:t>
            </a:r>
          </a:p>
          <a:p>
            <a:pPr marR="0" lvl="0" indent="0" fontAlgn="auto"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Links with Education</a:t>
            </a:r>
          </a:p>
          <a:p>
            <a:pPr marR="0" lvl="0" indent="0" fontAlgn="auto"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Public Goodwill and Participation</a:t>
            </a:r>
          </a:p>
          <a:p>
            <a:pPr marR="0" lvl="0" indent="0" fontAlgn="auto"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Media</a:t>
            </a:r>
          </a:p>
          <a:p>
            <a:pPr marR="0" lvl="0" indent="0" fontAlgn="auto"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Online and Social Web</a:t>
            </a:r>
          </a:p>
          <a:p>
            <a:pPr marR="0" lvl="0" indent="0" fontAlgn="auto"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Infrastructure Projects</a:t>
            </a: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screen"/>
          <a:srcRect t="9491" b="22556"/>
          <a:stretch>
            <a:fillRect/>
          </a:stretch>
        </p:blipFill>
        <p:spPr bwMode="auto">
          <a:xfrm>
            <a:off x="2808312" y="3939556"/>
            <a:ext cx="6300192" cy="236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225" y="5085184"/>
            <a:ext cx="389871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2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</a:rPr>
              <a:t>THE EUROPEAN CAPITAL OF CULTURE</a:t>
            </a:r>
            <a:endParaRPr lang="en-US" sz="3000" b="1" dirty="0">
              <a:solidFill>
                <a:srgbClr val="C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360803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>
                <a:latin typeface="Gulim" pitchFamily="34" charset="-127"/>
                <a:ea typeface="Gulim" pitchFamily="34" charset="-127"/>
                <a:cs typeface="Tahoma" pitchFamily="34" charset="0"/>
              </a:rPr>
              <a:t>One of the most </a:t>
            </a:r>
            <a:r>
              <a:rPr lang="en-US" sz="2200" b="1" dirty="0">
                <a:latin typeface="Gulim" pitchFamily="34" charset="-127"/>
                <a:ea typeface="Gulim" pitchFamily="34" charset="-127"/>
                <a:cs typeface="Tahoma" pitchFamily="34" charset="0"/>
              </a:rPr>
              <a:t>prestigious and high-profile cultural events</a:t>
            </a:r>
            <a:r>
              <a:rPr lang="en-US" sz="2200" dirty="0">
                <a:latin typeface="Gulim" pitchFamily="34" charset="-127"/>
                <a:ea typeface="Gulim" pitchFamily="34" charset="-127"/>
                <a:cs typeface="Tahoma" pitchFamily="34" charset="0"/>
              </a:rPr>
              <a:t> in Europe.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BE" sz="2200" dirty="0">
                <a:latin typeface="Gulim" pitchFamily="34" charset="-127"/>
                <a:ea typeface="Gulim" pitchFamily="34" charset="-127"/>
              </a:rPr>
              <a:t>Title awarded to </a:t>
            </a:r>
            <a:r>
              <a:rPr lang="fr-BE" sz="2200" b="1" dirty="0">
                <a:latin typeface="Gulim" pitchFamily="34" charset="-127"/>
                <a:ea typeface="Gulim" pitchFamily="34" charset="-127"/>
              </a:rPr>
              <a:t>one city </a:t>
            </a:r>
            <a:r>
              <a:rPr lang="fr-BE" sz="2200" dirty="0">
                <a:latin typeface="Gulim" pitchFamily="34" charset="-127"/>
                <a:ea typeface="Gulim" pitchFamily="34" charset="-127"/>
              </a:rPr>
              <a:t>in 2 Member States each year.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BE" sz="2200" dirty="0">
                <a:latin typeface="Gulim" pitchFamily="34" charset="-127"/>
                <a:ea typeface="Gulim" pitchFamily="34" charset="-127"/>
              </a:rPr>
              <a:t>Cities can choose to include a surrounding region to amplify its impacts.</a:t>
            </a: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  <a:cs typeface="Tahoma" pitchFamily="34" charset="0"/>
              </a:rPr>
              <a:t>Selection </a:t>
            </a:r>
            <a:r>
              <a:rPr lang="en-US" sz="2200" dirty="0">
                <a:latin typeface="Gulim" pitchFamily="34" charset="-127"/>
                <a:ea typeface="Gulim" pitchFamily="34" charset="-127"/>
                <a:cs typeface="Tahoma" pitchFamily="34" charset="0"/>
              </a:rPr>
              <a:t>based on the </a:t>
            </a:r>
            <a:r>
              <a:rPr lang="en-US" sz="2200" b="1" dirty="0">
                <a:latin typeface="Gulim" pitchFamily="34" charset="-127"/>
                <a:ea typeface="Gulim" pitchFamily="34" charset="-127"/>
                <a:cs typeface="Tahoma" pitchFamily="34" charset="0"/>
              </a:rPr>
              <a:t>European dimension </a:t>
            </a:r>
            <a:r>
              <a:rPr lang="en-US" sz="2200" dirty="0">
                <a:latin typeface="Gulim" pitchFamily="34" charset="-127"/>
                <a:ea typeface="Gulim" pitchFamily="34" charset="-127"/>
                <a:cs typeface="Tahoma" pitchFamily="34" charset="0"/>
              </a:rPr>
              <a:t>and </a:t>
            </a:r>
            <a:r>
              <a:rPr lang="en-US" sz="2200" b="1" dirty="0">
                <a:latin typeface="Gulim" pitchFamily="34" charset="-127"/>
                <a:ea typeface="Gulim" pitchFamily="34" charset="-127"/>
                <a:cs typeface="Tahoma" pitchFamily="34" charset="0"/>
              </a:rPr>
              <a:t>city and </a:t>
            </a:r>
            <a:r>
              <a:rPr lang="en-US" sz="2200" b="1" dirty="0" smtClean="0">
                <a:latin typeface="Gulim" pitchFamily="34" charset="-127"/>
                <a:ea typeface="Gulim" pitchFamily="34" charset="-127"/>
                <a:cs typeface="Tahoma" pitchFamily="34" charset="0"/>
              </a:rPr>
              <a:t>   citizens dimension.</a:t>
            </a:r>
            <a:endParaRPr lang="en-US" sz="2200" b="1" dirty="0">
              <a:latin typeface="Gulim" pitchFamily="34" charset="-127"/>
              <a:ea typeface="Gulim" pitchFamily="34" charset="-127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cuments\ECOC\2012\Presentation 03.08.2012\Resources\PreSelection_Banner_1.jp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 bwMode="auto">
          <a:xfrm>
            <a:off x="0" y="4077072"/>
            <a:ext cx="9144000" cy="230425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46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748" y="791208"/>
            <a:ext cx="90952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Long-term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evaluation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European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networks support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Building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on best practice and established 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models</a:t>
            </a: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Collaboration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with University of Tilburg through  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Eindhoven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candidacy for 2018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Local </a:t>
            </a:r>
            <a:r>
              <a:rPr lang="en-US" sz="2600" dirty="0">
                <a:latin typeface="Gulim" pitchFamily="34" charset="-127"/>
                <a:ea typeface="Gulim" pitchFamily="34" charset="-127"/>
                <a:cs typeface="Calibri" pitchFamily="34" charset="0"/>
              </a:rPr>
              <a:t>networking and 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maximi</a:t>
            </a:r>
            <a:r>
              <a:rPr lang="mt-MT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z</a:t>
            </a: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ing resources</a:t>
            </a: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EVALUATION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" y="3990109"/>
            <a:ext cx="9144000" cy="23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76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GB" sz="3000" b="1" noProof="0" dirty="0" smtClean="0">
                <a:solidFill>
                  <a:schemeClr val="accent2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ROADMAP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268" y="791209"/>
            <a:ext cx="9443932" cy="3018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latin typeface="Gulim" pitchFamily="34" charset="-127"/>
                <a:ea typeface="Gulim" pitchFamily="34" charset="-127"/>
              </a:rPr>
              <a:t>May 2013 – Official Designation by the EU Council of Ministers</a:t>
            </a:r>
          </a:p>
          <a:p>
            <a:endParaRPr lang="en-US" sz="1050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2400" dirty="0" smtClean="0">
                <a:latin typeface="Gulim" pitchFamily="34" charset="-127"/>
                <a:ea typeface="Gulim" pitchFamily="34" charset="-127"/>
              </a:rPr>
              <a:t>2014-2017 </a:t>
            </a:r>
            <a:r>
              <a:rPr lang="en-US" sz="2400" dirty="0">
                <a:latin typeface="Gulim" pitchFamily="34" charset="-127"/>
                <a:ea typeface="Gulim" pitchFamily="34" charset="-127"/>
              </a:rPr>
              <a:t>– Two Monitoring Meetings</a:t>
            </a:r>
          </a:p>
          <a:p>
            <a:endParaRPr lang="en-US" sz="1050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2400" dirty="0" smtClean="0">
                <a:latin typeface="Gulim" pitchFamily="34" charset="-127"/>
                <a:ea typeface="Gulim" pitchFamily="34" charset="-127"/>
              </a:rPr>
              <a:t>2016 </a:t>
            </a:r>
            <a:r>
              <a:rPr lang="en-US" sz="2400" dirty="0">
                <a:latin typeface="Gulim" pitchFamily="34" charset="-127"/>
                <a:ea typeface="Gulim" pitchFamily="34" charset="-127"/>
              </a:rPr>
              <a:t>– Valletta 450</a:t>
            </a:r>
            <a:r>
              <a:rPr lang="en-US" sz="2400" baseline="30000" dirty="0">
                <a:latin typeface="Gulim" pitchFamily="34" charset="-127"/>
                <a:ea typeface="Gulim" pitchFamily="34" charset="-127"/>
              </a:rPr>
              <a:t>th</a:t>
            </a:r>
            <a:r>
              <a:rPr lang="en-US" sz="2400" dirty="0">
                <a:latin typeface="Gulim" pitchFamily="34" charset="-127"/>
                <a:ea typeface="Gulim" pitchFamily="34" charset="-127"/>
              </a:rPr>
              <a:t> Anniversary</a:t>
            </a:r>
          </a:p>
          <a:p>
            <a:endParaRPr lang="en-US" sz="1050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2400" dirty="0" smtClean="0">
                <a:latin typeface="Gulim" pitchFamily="34" charset="-127"/>
                <a:ea typeface="Gulim" pitchFamily="34" charset="-127"/>
              </a:rPr>
              <a:t>2017 </a:t>
            </a:r>
            <a:r>
              <a:rPr lang="en-US" sz="2400" dirty="0">
                <a:latin typeface="Gulim" pitchFamily="34" charset="-127"/>
                <a:ea typeface="Gulim" pitchFamily="34" charset="-127"/>
              </a:rPr>
              <a:t>– EU Presidency, 1</a:t>
            </a:r>
            <a:r>
              <a:rPr lang="en-US" sz="2400" baseline="30000" dirty="0">
                <a:latin typeface="Gulim" pitchFamily="34" charset="-127"/>
                <a:ea typeface="Gulim" pitchFamily="34" charset="-127"/>
              </a:rPr>
              <a:t>st</a:t>
            </a:r>
            <a:r>
              <a:rPr lang="en-US" sz="2400" dirty="0">
                <a:latin typeface="Gulim" pitchFamily="34" charset="-127"/>
                <a:ea typeface="Gulim" pitchFamily="34" charset="-127"/>
              </a:rPr>
              <a:t> semester</a:t>
            </a:r>
          </a:p>
          <a:p>
            <a:endParaRPr lang="en-US" sz="1050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2400" dirty="0" smtClean="0">
                <a:latin typeface="Gulim" pitchFamily="34" charset="-127"/>
                <a:ea typeface="Gulim" pitchFamily="34" charset="-127"/>
              </a:rPr>
              <a:t>2018 </a:t>
            </a:r>
            <a:r>
              <a:rPr lang="en-US" sz="2400" dirty="0">
                <a:latin typeface="Gulim" pitchFamily="34" charset="-127"/>
                <a:ea typeface="Gulim" pitchFamily="34" charset="-127"/>
              </a:rPr>
              <a:t>– Valletta 2018</a:t>
            </a:r>
          </a:p>
          <a:p>
            <a:endParaRPr lang="en-US" sz="1050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2400" dirty="0" smtClean="0">
                <a:latin typeface="Gulim" pitchFamily="34" charset="-127"/>
                <a:ea typeface="Gulim" pitchFamily="34" charset="-127"/>
              </a:rPr>
              <a:t>Post </a:t>
            </a:r>
            <a:r>
              <a:rPr lang="en-US" sz="2400" dirty="0">
                <a:latin typeface="Gulim" pitchFamily="34" charset="-127"/>
                <a:ea typeface="Gulim" pitchFamily="34" charset="-127"/>
              </a:rPr>
              <a:t>2018 – Strategy for Legacy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ocuments\ECOC\2011\Bid Book\IMAGING\Photos\2nd SELECTION\KA_MSEA07_KA_2386A.jp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0" y="4005064"/>
            <a:ext cx="9144000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22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Utsaah" pitchFamily="34" charset="0"/>
              </a:rPr>
              <a:t>2013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Utsaah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9200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ulim" pitchFamily="34" charset="-127"/>
                <a:ea typeface="Gulim" pitchFamily="34" charset="-127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ocuments\ECOC\2011\Bid Book\IMAGING\Photos\2nd SELECTION\KA_MSEA07_KA_2386A.jp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0" y="4005064"/>
            <a:ext cx="9144000" cy="230425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" y="792000"/>
            <a:ext cx="8686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2013 is an ‘extra’ year</a:t>
            </a:r>
          </a:p>
          <a:p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First </a:t>
            </a:r>
            <a:r>
              <a:rPr lang="en-GB" sz="2400" dirty="0"/>
              <a:t>steps towards revision and definition of Cultural </a:t>
            </a:r>
            <a:r>
              <a:rPr lang="en-GB" sz="2400" dirty="0" smtClean="0"/>
              <a:t>Programme</a:t>
            </a:r>
          </a:p>
          <a:p>
            <a:endParaRPr lang="en-GB" sz="105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This </a:t>
            </a:r>
            <a:r>
              <a:rPr lang="en-GB" sz="2400" dirty="0"/>
              <a:t>process will be driven by the Artistic Direction Team, but structured by Executive </a:t>
            </a:r>
            <a:r>
              <a:rPr lang="en-GB" sz="2400" dirty="0" smtClean="0"/>
              <a:t>Team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1389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252" y="830788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definition of the Cultural Programme during this period will take place in direct relation </a:t>
            </a:r>
            <a:r>
              <a:rPr lang="en-GB" sz="2400" b="1" dirty="0" smtClean="0"/>
              <a:t>to</a:t>
            </a:r>
          </a:p>
          <a:p>
            <a:endParaRPr lang="en-GB" sz="105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coordination of activities at local council </a:t>
            </a:r>
            <a:r>
              <a:rPr lang="en-GB" sz="2400" dirty="0" smtClean="0"/>
              <a:t>level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05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mapping and development of cultural infrastructure </a:t>
            </a:r>
            <a:r>
              <a:rPr lang="en-GB" sz="2400" dirty="0" smtClean="0"/>
              <a:t>projects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05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submission for, evaluation of and implementation of plans for Structural Funds-supported </a:t>
            </a:r>
            <a:r>
              <a:rPr lang="en-GB" sz="2400" dirty="0" smtClean="0"/>
              <a:t>projects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05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development of synergised education </a:t>
            </a:r>
            <a:r>
              <a:rPr lang="en-GB" sz="2400" dirty="0" smtClean="0"/>
              <a:t>projects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05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development of synergised community </a:t>
            </a:r>
            <a:r>
              <a:rPr lang="en-GB" sz="2400" dirty="0" smtClean="0"/>
              <a:t>projects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05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consolidation of the cultural framework in Malta in terms of governance, legal initiatives, economic and financial interventions, the establishment of Creative Europe and cultural practices and programming in general.</a:t>
            </a:r>
          </a:p>
        </p:txBody>
      </p:sp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accent2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2013 - 2015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9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5488" y="381001"/>
            <a:ext cx="8513712" cy="335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 b="1" dirty="0">
                <a:latin typeface="Gulim" pitchFamily="34" charset="-127"/>
                <a:ea typeface="Gulim" pitchFamily="34" charset="-127"/>
              </a:rPr>
              <a:t>Intensive coordination will allow for the devising of projects in the Cultural Programme along three main strands</a:t>
            </a:r>
            <a:r>
              <a:rPr lang="en-GB" sz="2000" b="1" dirty="0" smtClean="0">
                <a:latin typeface="Gulim" pitchFamily="34" charset="-127"/>
                <a:ea typeface="Gulim" pitchFamily="34" charset="-127"/>
              </a:rPr>
              <a:t>:</a:t>
            </a:r>
          </a:p>
          <a:p>
            <a:endParaRPr lang="en-GB" sz="1050" dirty="0">
              <a:latin typeface="Gulim" pitchFamily="34" charset="-127"/>
              <a:ea typeface="Gulim" pitchFamily="34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Gulim" pitchFamily="34" charset="-127"/>
                <a:ea typeface="Gulim" pitchFamily="34" charset="-127"/>
              </a:rPr>
              <a:t>Projects </a:t>
            </a:r>
            <a:r>
              <a:rPr lang="en-GB" sz="2000" dirty="0">
                <a:latin typeface="Gulim" pitchFamily="34" charset="-127"/>
                <a:ea typeface="Gulim" pitchFamily="34" charset="-127"/>
              </a:rPr>
              <a:t>commissioned by the Foundation on a national and international </a:t>
            </a:r>
            <a:r>
              <a:rPr lang="en-GB" sz="2000" dirty="0" smtClean="0">
                <a:latin typeface="Gulim" pitchFamily="34" charset="-127"/>
                <a:ea typeface="Gulim" pitchFamily="34" charset="-127"/>
              </a:rPr>
              <a:t>level</a:t>
            </a:r>
          </a:p>
          <a:p>
            <a:endParaRPr lang="en-GB" sz="1050" dirty="0">
              <a:latin typeface="Gulim" pitchFamily="34" charset="-127"/>
              <a:ea typeface="Gulim" pitchFamily="34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Gulim" pitchFamily="34" charset="-127"/>
                <a:ea typeface="Gulim" pitchFamily="34" charset="-127"/>
              </a:rPr>
              <a:t>Projects </a:t>
            </a:r>
            <a:r>
              <a:rPr lang="en-GB" sz="2000" dirty="0">
                <a:latin typeface="Gulim" pitchFamily="34" charset="-127"/>
                <a:ea typeface="Gulim" pitchFamily="34" charset="-127"/>
              </a:rPr>
              <a:t>submitted for evaluation, joint development and selection by the artists, cultural operators, civil society organisations (CSOs) and cultural institutions to the </a:t>
            </a:r>
            <a:r>
              <a:rPr lang="en-GB" sz="2000" dirty="0" smtClean="0">
                <a:latin typeface="Gulim" pitchFamily="34" charset="-127"/>
                <a:ea typeface="Gulim" pitchFamily="34" charset="-127"/>
              </a:rPr>
              <a:t>Foundation</a:t>
            </a:r>
          </a:p>
          <a:p>
            <a:endParaRPr lang="en-GB" sz="1050" dirty="0">
              <a:latin typeface="Gulim" pitchFamily="34" charset="-127"/>
              <a:ea typeface="Gulim" pitchFamily="34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Gulim" pitchFamily="34" charset="-127"/>
                <a:ea typeface="Gulim" pitchFamily="34" charset="-127"/>
              </a:rPr>
              <a:t>Projects </a:t>
            </a:r>
            <a:r>
              <a:rPr lang="en-GB" sz="2000" dirty="0">
                <a:latin typeface="Gulim" pitchFamily="34" charset="-127"/>
                <a:ea typeface="Gulim" pitchFamily="34" charset="-127"/>
              </a:rPr>
              <a:t>commissioned by the Foundation on a local and micro level</a:t>
            </a:r>
            <a:r>
              <a:rPr lang="en-GB" sz="2000" dirty="0" smtClean="0">
                <a:latin typeface="Gulim" pitchFamily="34" charset="-127"/>
                <a:ea typeface="Gulim" pitchFamily="34" charset="-127"/>
              </a:rPr>
              <a:t>.</a:t>
            </a:r>
            <a:endParaRPr lang="en-GB" sz="2000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6386" name="Picture 2" descr="New heights for V.18"/>
          <p:cNvPicPr>
            <a:picLocks noChangeAspect="1" noChangeArrowheads="1"/>
          </p:cNvPicPr>
          <p:nvPr/>
        </p:nvPicPr>
        <p:blipFill>
          <a:blip r:embed="rId2" cstate="screen">
            <a:grayscl/>
          </a:blip>
          <a:srcRect/>
          <a:stretch>
            <a:fillRect/>
          </a:stretch>
        </p:blipFill>
        <p:spPr bwMode="auto">
          <a:xfrm>
            <a:off x="0" y="3977680"/>
            <a:ext cx="9144000" cy="2331640"/>
          </a:xfrm>
          <a:prstGeom prst="rect">
            <a:avLst/>
          </a:prstGeom>
          <a:noFill/>
        </p:spPr>
      </p:pic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C:\Users\user\Documents\ECOC\2011\Bid Book\IMAGING\Photos\2nd SELECTION\AF_Unknown014909a.JP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 bwMode="auto">
          <a:xfrm>
            <a:off x="10008" y="4005064"/>
            <a:ext cx="9144000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45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5900" y="854156"/>
            <a:ext cx="8229600" cy="318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 dirty="0" smtClean="0">
                <a:latin typeface="Gulim" pitchFamily="34" charset="-127"/>
                <a:ea typeface="Gulim" pitchFamily="34" charset="-127"/>
              </a:rPr>
              <a:t>Final </a:t>
            </a:r>
            <a:r>
              <a:rPr lang="en-GB" sz="2400" dirty="0">
                <a:latin typeface="Gulim" pitchFamily="34" charset="-127"/>
                <a:ea typeface="Gulim" pitchFamily="34" charset="-127"/>
              </a:rPr>
              <a:t>phase of review of plans for Cultural Programme</a:t>
            </a:r>
          </a:p>
          <a:p>
            <a:endParaRPr lang="en-GB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GB" dirty="0" smtClean="0">
                <a:latin typeface="Gulim" pitchFamily="34" charset="-127"/>
                <a:ea typeface="Gulim" pitchFamily="34" charset="-127"/>
              </a:rPr>
              <a:t>Review, development and finalisation will take place on </a:t>
            </a:r>
            <a:r>
              <a:rPr lang="en-GB" dirty="0">
                <a:latin typeface="Gulim" pitchFamily="34" charset="-127"/>
                <a:ea typeface="Gulim" pitchFamily="34" charset="-127"/>
              </a:rPr>
              <a:t>the basis of the evaluation and assessment of the projects already </a:t>
            </a:r>
            <a:r>
              <a:rPr lang="en-GB" dirty="0" smtClean="0">
                <a:latin typeface="Gulim" pitchFamily="34" charset="-127"/>
                <a:ea typeface="Gulim" pitchFamily="34" charset="-127"/>
              </a:rPr>
              <a:t>established</a:t>
            </a:r>
          </a:p>
          <a:p>
            <a:endParaRPr lang="en-US" dirty="0">
              <a:latin typeface="Gulim" pitchFamily="34" charset="-127"/>
              <a:ea typeface="Gulim" pitchFamily="34" charset="-127"/>
            </a:endParaRPr>
          </a:p>
          <a:p>
            <a:r>
              <a:rPr lang="en-US" dirty="0" smtClean="0">
                <a:latin typeface="Gulim" pitchFamily="34" charset="-127"/>
                <a:ea typeface="Gulim" pitchFamily="34" charset="-127"/>
              </a:rPr>
              <a:t>2016 Support the celebrations for 450</a:t>
            </a:r>
            <a:r>
              <a:rPr lang="en-US" baseline="30000" dirty="0" smtClean="0">
                <a:latin typeface="Gulim" pitchFamily="34" charset="-127"/>
                <a:ea typeface="Gulim" pitchFamily="34" charset="-127"/>
              </a:rPr>
              <a:t>th</a:t>
            </a:r>
            <a:r>
              <a:rPr lang="en-US" dirty="0" smtClean="0">
                <a:latin typeface="Gulim" pitchFamily="34" charset="-127"/>
                <a:ea typeface="Gulim" pitchFamily="34" charset="-127"/>
              </a:rPr>
              <a:t> Anniversary of the founding of Valletta</a:t>
            </a:r>
          </a:p>
          <a:p>
            <a:endParaRPr lang="en-US" dirty="0">
              <a:latin typeface="Gulim" pitchFamily="34" charset="-127"/>
              <a:ea typeface="Gulim" pitchFamily="34" charset="-127"/>
            </a:endParaRPr>
          </a:p>
          <a:p>
            <a:r>
              <a:rPr lang="en-US" dirty="0" smtClean="0">
                <a:latin typeface="Gulim" pitchFamily="34" charset="-127"/>
                <a:ea typeface="Gulim" pitchFamily="34" charset="-127"/>
              </a:rPr>
              <a:t>2017 Participate in the cultural programme marking the Presidency of Malta of the EU</a:t>
            </a:r>
            <a:endParaRPr lang="en-GB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accent2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2016 - 2018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ocuments\ECOC\2011\Bid Book\IMAGING\Photos\2nd SELECTION\KA_c_6.jp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0" y="3977680"/>
            <a:ext cx="9144000" cy="2331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2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2019 - 2020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96047" y="4869160"/>
            <a:ext cx="440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ulim" pitchFamily="34" charset="-127"/>
                <a:ea typeface="Gulim" pitchFamily="34" charset="-127"/>
              </a:rPr>
              <a:t>BORDERS</a:t>
            </a:r>
          </a:p>
        </p:txBody>
      </p:sp>
      <p:pic>
        <p:nvPicPr>
          <p:cNvPr id="1026" name="Picture 2" descr="C:\Users\user\Documents\ECOC\2012\Presentation 03.08.2012\PPT_BB2_120730\CULTURAL_PROGRAMME\V2018-01.jpeg"/>
          <p:cNvPicPr>
            <a:picLocks noChangeAspect="1" noChangeArrowheads="1"/>
          </p:cNvPicPr>
          <p:nvPr/>
        </p:nvPicPr>
        <p:blipFill>
          <a:blip r:embed="rId3" cstate="screen">
            <a:lum bright="-10000" contrast="-10000"/>
          </a:blip>
          <a:srcRect r="-11"/>
          <a:stretch>
            <a:fillRect/>
          </a:stretch>
        </p:blipFill>
        <p:spPr bwMode="auto">
          <a:xfrm>
            <a:off x="-1016" y="4077072"/>
            <a:ext cx="9145016" cy="2232248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19068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indent="0" fontAlgn="auto"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R="0" lvl="0" indent="0" fontAlgn="auto"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The legacy phase is crucial to the success of Valletta 2018 over the long term. </a:t>
            </a:r>
          </a:p>
        </p:txBody>
      </p:sp>
    </p:spTree>
    <p:extLst>
      <p:ext uri="{BB962C8B-B14F-4D97-AF65-F5344CB8AC3E}">
        <p14:creationId xmlns:p14="http://schemas.microsoft.com/office/powerpoint/2010/main" xmlns="" val="14860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GB" sz="3000" b="1" dirty="0" smtClean="0">
                <a:solidFill>
                  <a:schemeClr val="accent2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 MALTA TO HOST ECOC IN 2031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268" y="791209"/>
            <a:ext cx="8377132" cy="126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Malta will be hosting the title of European Capital of Culture in 2031 together with Spain.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ocuments\ECOC\2011\Bid Book\IMAGING\Photos\2nd SELECTION\KA_MSEA07_KA_2386A.jp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0" y="4005064"/>
            <a:ext cx="9144000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83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</a:rPr>
              <a:t>WHAT MAKES A SUCCESSFUL ECoC?</a:t>
            </a:r>
            <a:endParaRPr lang="en-US" sz="3200" b="1" dirty="0">
              <a:solidFill>
                <a:srgbClr val="C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BE" sz="2200" b="1" dirty="0" smtClean="0">
              <a:solidFill>
                <a:srgbClr val="CC0000"/>
              </a:solidFill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  <a:defRPr/>
            </a:pPr>
            <a:r>
              <a:rPr lang="fr-BE" sz="2200" b="1" dirty="0" smtClean="0">
                <a:solidFill>
                  <a:srgbClr val="CC0000"/>
                </a:solidFill>
                <a:latin typeface="Gulim" pitchFamily="34" charset="-127"/>
                <a:ea typeface="Gulim" pitchFamily="34" charset="-127"/>
              </a:rPr>
              <a:t>BENEFITS </a:t>
            </a:r>
            <a:r>
              <a:rPr lang="fr-BE" sz="2200" b="1" dirty="0">
                <a:solidFill>
                  <a:srgbClr val="CC0000"/>
                </a:solidFill>
                <a:latin typeface="Gulim" pitchFamily="34" charset="-127"/>
                <a:ea typeface="Gulim" pitchFamily="34" charset="-127"/>
              </a:rPr>
              <a:t>&amp; RISKS</a:t>
            </a:r>
            <a:endParaRPr lang="en-GB" sz="2200" b="1" dirty="0">
              <a:solidFill>
                <a:srgbClr val="CC0000"/>
              </a:solidFill>
              <a:latin typeface="Gulim" pitchFamily="34" charset="-127"/>
              <a:ea typeface="Gulim" pitchFamily="34" charset="-127"/>
            </a:endParaRPr>
          </a:p>
          <a:p>
            <a:pPr>
              <a:defRPr/>
            </a:pPr>
            <a:r>
              <a:rPr lang="en-US" sz="2200" dirty="0">
                <a:latin typeface="Gulim" pitchFamily="34" charset="-127"/>
                <a:ea typeface="Gulim" pitchFamily="34" charset="-127"/>
              </a:rPr>
              <a:t>Cultural, Economic and Social Benefits </a:t>
            </a:r>
          </a:p>
          <a:p>
            <a:pPr>
              <a:defRPr/>
            </a:pPr>
            <a:r>
              <a:rPr lang="fr-BE" sz="2200" b="1" dirty="0">
                <a:latin typeface="Gulim" pitchFamily="34" charset="-127"/>
                <a:ea typeface="Gulim" pitchFamily="34" charset="-127"/>
              </a:rPr>
              <a:t>Needs excellent concept and planning, time, money, political consensus, continuity…</a:t>
            </a:r>
          </a:p>
          <a:p>
            <a:pPr>
              <a:defRPr/>
            </a:pPr>
            <a:endParaRPr lang="fr-BE" sz="2200" b="1" dirty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  <a:defRPr/>
            </a:pPr>
            <a:r>
              <a:rPr lang="fr-BE" sz="2200" b="1" dirty="0">
                <a:solidFill>
                  <a:srgbClr val="CC0000"/>
                </a:solidFill>
                <a:latin typeface="Gulim" pitchFamily="34" charset="-127"/>
                <a:ea typeface="Gulim" pitchFamily="34" charset="-127"/>
              </a:rPr>
              <a:t>THE CHALLENGES</a:t>
            </a:r>
            <a:endParaRPr lang="fr-BE" sz="2200" b="1" dirty="0">
              <a:latin typeface="Gulim" pitchFamily="34" charset="-127"/>
              <a:ea typeface="Gulim" pitchFamily="34" charset="-127"/>
            </a:endParaRPr>
          </a:p>
          <a:p>
            <a:pPr>
              <a:defRPr/>
            </a:pPr>
            <a:r>
              <a:rPr lang="fr-BE" sz="2200" dirty="0">
                <a:latin typeface="Gulim" pitchFamily="34" charset="-127"/>
                <a:ea typeface="Gulim" pitchFamily="34" charset="-127"/>
              </a:rPr>
              <a:t>To make every Capital a success</a:t>
            </a:r>
          </a:p>
          <a:p>
            <a:pPr>
              <a:defRPr/>
            </a:pPr>
            <a:r>
              <a:rPr lang="fr-BE" sz="2200" dirty="0">
                <a:latin typeface="Gulim" pitchFamily="34" charset="-127"/>
                <a:ea typeface="Gulim" pitchFamily="34" charset="-127"/>
              </a:rPr>
              <a:t>For each Capital to leave a </a:t>
            </a:r>
            <a:r>
              <a:rPr lang="fr-BE" sz="2200" b="1" dirty="0">
                <a:latin typeface="Gulim" pitchFamily="34" charset="-127"/>
                <a:ea typeface="Gulim" pitchFamily="34" charset="-127"/>
              </a:rPr>
              <a:t>legacy</a:t>
            </a:r>
            <a:endParaRPr lang="fr-BE" sz="2200" dirty="0">
              <a:latin typeface="Gulim" pitchFamily="34" charset="-127"/>
              <a:ea typeface="Gulim" pitchFamily="34" charset="-127"/>
            </a:endParaRPr>
          </a:p>
          <a:p>
            <a:pPr>
              <a:defRPr/>
            </a:pPr>
            <a:endParaRPr lang="en-GB" sz="2200" b="1" dirty="0">
              <a:latin typeface="Gulim" pitchFamily="34" charset="-127"/>
              <a:ea typeface="Gulim" pitchFamily="34" charset="-127"/>
            </a:endParaRPr>
          </a:p>
          <a:p>
            <a:endParaRPr lang="en-US" sz="2200" dirty="0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95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1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</a:rPr>
              <a:t>VALLETTA 2018</a:t>
            </a:r>
            <a:endParaRPr lang="en-US" sz="2000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52" y="908720"/>
            <a:ext cx="8229600" cy="4525963"/>
          </a:xfrm>
        </p:spPr>
        <p:txBody>
          <a:bodyPr>
            <a:normAutofit/>
          </a:bodyPr>
          <a:lstStyle/>
          <a:p>
            <a:endParaRPr lang="en-US" sz="2200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The Inter-Ministerial Commission for the ECoC was set up in 2009 </a:t>
            </a: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Charter signed by all Local Councils in December 2010</a:t>
            </a:r>
          </a:p>
          <a:p>
            <a:r>
              <a:rPr lang="en-US" sz="2200" dirty="0">
                <a:latin typeface="Gulim" pitchFamily="34" charset="-127"/>
                <a:ea typeface="Gulim" pitchFamily="34" charset="-127"/>
              </a:rPr>
              <a:t>The V.18 bid includes all of the Maltese Islands </a:t>
            </a:r>
            <a:endParaRPr lang="en-US" sz="2200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One year ahead of process</a:t>
            </a:r>
          </a:p>
          <a:p>
            <a:endParaRPr lang="en-US" sz="2200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496" y="6453336"/>
            <a:ext cx="97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S:\Logos\V18-logo_high_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cuments\ECOC\2011\Bid Book\INSERTS total\INSERTS\2nd SELECTION high res\RENE ROSSIGNAUD Valletta Harbor 2009 00016.jp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 t="43201" b="19610"/>
          <a:stretch>
            <a:fillRect/>
          </a:stretch>
        </p:blipFill>
        <p:spPr bwMode="auto">
          <a:xfrm>
            <a:off x="8964" y="4188136"/>
            <a:ext cx="9135035" cy="2204582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3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1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</a:rPr>
              <a:t>VALLETTA 2018</a:t>
            </a:r>
            <a:endParaRPr lang="en-US" sz="2000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52" y="908720"/>
            <a:ext cx="8229600" cy="4525963"/>
          </a:xfrm>
        </p:spPr>
        <p:txBody>
          <a:bodyPr>
            <a:normAutofit/>
          </a:bodyPr>
          <a:lstStyle/>
          <a:p>
            <a:endParaRPr lang="en-US" sz="2200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V.18 passed through Pre Selection in January 2012</a:t>
            </a: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In October 2012, V.18 passed through the Final Selection Stage</a:t>
            </a: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It will be officially declared an ECoC in May 2013</a:t>
            </a: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Valletta will be one of the southernmost ECoCs ever</a:t>
            </a: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A unique European and Mediterranean dimension</a:t>
            </a:r>
          </a:p>
          <a:p>
            <a:endParaRPr lang="en-US" sz="2200" dirty="0" smtClean="0">
              <a:latin typeface="Gulim" pitchFamily="34" charset="-127"/>
              <a:ea typeface="Gulim" pitchFamily="34" charset="-127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496" y="6453336"/>
            <a:ext cx="97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S:\Logos\V18-logo_high_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cuments\ECOC\2011\Bid Book\INSERTS total\INSERTS\2nd SELECTION high res\RENE ROSSIGNAUD Valletta Harbor 2009 00016.jp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 t="43201" b="19610"/>
          <a:stretch>
            <a:fillRect/>
          </a:stretch>
        </p:blipFill>
        <p:spPr bwMode="auto">
          <a:xfrm>
            <a:off x="8964" y="4188136"/>
            <a:ext cx="9135035" cy="2204582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4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alta_AerialView"/>
          <p:cNvPicPr>
            <a:picLocks noChangeAspect="1" noChangeArrowheads="1"/>
          </p:cNvPicPr>
          <p:nvPr/>
        </p:nvPicPr>
        <p:blipFill rotWithShape="1">
          <a:blip r:embed="rId3" cstate="screen"/>
          <a:srcRect t="6636"/>
          <a:stretch/>
        </p:blipFill>
        <p:spPr bwMode="auto">
          <a:xfrm>
            <a:off x="0" y="-1"/>
            <a:ext cx="9144000" cy="64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Oval 4"/>
          <p:cNvSpPr>
            <a:spLocks noChangeArrowheads="1"/>
          </p:cNvSpPr>
          <p:nvPr/>
        </p:nvSpPr>
        <p:spPr bwMode="auto">
          <a:xfrm>
            <a:off x="5219700" y="2278063"/>
            <a:ext cx="3744913" cy="1727200"/>
          </a:xfrm>
          <a:prstGeom prst="ellipse">
            <a:avLst/>
          </a:prstGeom>
          <a:solidFill>
            <a:srgbClr val="FFE999">
              <a:alpha val="34901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671" y="5301208"/>
            <a:ext cx="374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3574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The V.18 </a:t>
            </a:r>
            <a:r>
              <a:rPr lang="en-US" sz="2200" dirty="0">
                <a:latin typeface="Gulim" pitchFamily="34" charset="-127"/>
                <a:ea typeface="Gulim" pitchFamily="34" charset="-127"/>
              </a:rPr>
              <a:t>bid is carefully designed to be inclusive </a:t>
            </a:r>
            <a:endParaRPr lang="en-US" sz="2200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2200" dirty="0" smtClean="0">
                <a:latin typeface="Gulim" pitchFamily="34" charset="-127"/>
                <a:ea typeface="Gulim" pitchFamily="34" charset="-127"/>
              </a:rPr>
              <a:t>of </a:t>
            </a:r>
            <a:r>
              <a:rPr lang="en-US" sz="2200" b="1" dirty="0">
                <a:latin typeface="Gulim" pitchFamily="34" charset="-127"/>
                <a:ea typeface="Gulim" pitchFamily="34" charset="-127"/>
              </a:rPr>
              <a:t>all of Malta</a:t>
            </a:r>
            <a:r>
              <a:rPr lang="en-US" dirty="0">
                <a:latin typeface="+mj-lt"/>
              </a:rPr>
              <a:t>.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6453336"/>
            <a:ext cx="97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S:\Logos\V18-logo_high_re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65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4252" y="794245"/>
            <a:ext cx="90497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An </a:t>
            </a:r>
            <a:r>
              <a:rPr lang="en-US" sz="2200" dirty="0">
                <a:latin typeface="Gulim" pitchFamily="34" charset="-127"/>
                <a:ea typeface="Gulim" pitchFamily="34" charset="-127"/>
                <a:cs typeface="Calibri" pitchFamily="34" charset="0"/>
              </a:rPr>
              <a:t>Environment of </a:t>
            </a: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Exchange through Culture-Led Regeneration </a:t>
            </a:r>
            <a:endParaRPr lang="en-US" sz="22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L="342900" marR="0" lvl="0" indent="-3429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Valletta and Malta as </a:t>
            </a:r>
            <a:r>
              <a:rPr lang="en-US" sz="2200" dirty="0">
                <a:latin typeface="Gulim" pitchFamily="34" charset="-127"/>
                <a:ea typeface="Gulim" pitchFamily="34" charset="-127"/>
                <a:cs typeface="Calibri" pitchFamily="34" charset="0"/>
              </a:rPr>
              <a:t>a lab for communication &amp;</a:t>
            </a: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creative expression</a:t>
            </a:r>
            <a:endParaRPr lang="en-US" sz="22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L="342900" marR="0" lvl="0" indent="-3429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>
                <a:latin typeface="Gulim" pitchFamily="34" charset="-127"/>
                <a:ea typeface="Gulim" pitchFamily="34" charset="-127"/>
                <a:cs typeface="Calibri" pitchFamily="34" charset="0"/>
              </a:rPr>
              <a:t>Building on existing initiatives, policy and infrastructure</a:t>
            </a:r>
          </a:p>
          <a:p>
            <a:pPr marL="342900" marR="0" lvl="0" indent="-3429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>
                <a:latin typeface="Gulim" pitchFamily="34" charset="-127"/>
                <a:ea typeface="Gulim" pitchFamily="34" charset="-127"/>
                <a:cs typeface="Calibri" pitchFamily="34" charset="0"/>
              </a:rPr>
              <a:t>To cause change in our cultural, economic and social landscape</a:t>
            </a:r>
          </a:p>
          <a:p>
            <a:pPr marL="342900" marR="0" lvl="0" indent="-3429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>
                <a:latin typeface="Gulim" pitchFamily="34" charset="-127"/>
                <a:ea typeface="Gulim" pitchFamily="34" charset="-127"/>
                <a:cs typeface="Calibri" pitchFamily="34" charset="0"/>
              </a:rPr>
              <a:t>Strategic and sustained </a:t>
            </a:r>
            <a:r>
              <a:rPr lang="en-US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change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Gulim" pitchFamily="34" charset="-127"/>
                <a:ea typeface="Gulim" pitchFamily="34" charset="-127"/>
                <a:cs typeface="Calibri" pitchFamily="34" charset="0"/>
              </a:rPr>
              <a:t>Establish a legacy for as many people as possible</a:t>
            </a:r>
          </a:p>
          <a:p>
            <a:pPr marR="0" lvl="0" indent="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3111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OVERALL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VISION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user\Documents\ECOC\2012\Presentation 03.08.2012\Resources\380223_302830203135911_979778003_n.jp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0" y="4005064"/>
            <a:ext cx="9144000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18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252" y="764704"/>
            <a:ext cx="8712968" cy="312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3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Promote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a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mentality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shift</a:t>
            </a:r>
            <a:endParaRPr lang="mt-MT" sz="2200" dirty="0" smtClean="0">
              <a:latin typeface="Gulim" pitchFamily="34" charset="-127"/>
              <a:ea typeface="Gulim" pitchFamily="34" charset="-127"/>
            </a:endParaRPr>
          </a:p>
          <a:p>
            <a:pPr marL="457200" indent="-457200">
              <a:lnSpc>
                <a:spcPts val="23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Encourage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people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to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experiment</a:t>
            </a:r>
            <a:endParaRPr lang="mt-MT" sz="2200" dirty="0" smtClean="0">
              <a:latin typeface="Gulim" pitchFamily="34" charset="-127"/>
              <a:ea typeface="Gulim" pitchFamily="34" charset="-127"/>
            </a:endParaRPr>
          </a:p>
          <a:p>
            <a:pPr marL="457200" indent="-457200">
              <a:lnSpc>
                <a:spcPts val="23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Break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through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insularity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and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isolation</a:t>
            </a:r>
            <a:endParaRPr lang="mt-MT" sz="2200" dirty="0" smtClean="0">
              <a:latin typeface="Gulim" pitchFamily="34" charset="-127"/>
              <a:ea typeface="Gulim" pitchFamily="34" charset="-127"/>
            </a:endParaRPr>
          </a:p>
          <a:p>
            <a:pPr marL="457200" indent="-457200">
              <a:lnSpc>
                <a:spcPts val="23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Develop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a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programme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of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excellence</a:t>
            </a:r>
            <a:endParaRPr lang="mt-MT" sz="2200" dirty="0" smtClean="0">
              <a:latin typeface="Gulim" pitchFamily="34" charset="-127"/>
              <a:ea typeface="Gulim" pitchFamily="34" charset="-127"/>
            </a:endParaRPr>
          </a:p>
          <a:p>
            <a:pPr marL="457200" indent="-457200">
              <a:lnSpc>
                <a:spcPts val="23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Engage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with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everyone</a:t>
            </a:r>
            <a:endParaRPr lang="mt-MT" sz="2200" dirty="0" smtClean="0">
              <a:latin typeface="Gulim" pitchFamily="34" charset="-127"/>
              <a:ea typeface="Gulim" pitchFamily="34" charset="-127"/>
            </a:endParaRPr>
          </a:p>
          <a:p>
            <a:pPr marL="457200" indent="-457200">
              <a:lnSpc>
                <a:spcPts val="23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Be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of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relevance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to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European</a:t>
            </a:r>
            <a:r>
              <a:rPr lang="mt-MT" sz="2200" dirty="0" smtClean="0">
                <a:latin typeface="Gulim" pitchFamily="34" charset="-127"/>
                <a:ea typeface="Gulim" pitchFamily="34" charset="-127"/>
              </a:rPr>
              <a:t> partners &amp;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</a:rPr>
              <a:t>audiences</a:t>
            </a:r>
            <a:endParaRPr lang="en-US" sz="2200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5362" name="Picture 2" descr="E:\Collaboration with MCAST\MCAST\presentations\Snap M\Extra Photos\IMG_1827.JPG"/>
          <p:cNvPicPr>
            <a:picLocks noChangeAspect="1" noChangeArrowheads="1"/>
          </p:cNvPicPr>
          <p:nvPr/>
        </p:nvPicPr>
        <p:blipFill>
          <a:blip r:embed="rId2" cstate="screen">
            <a:grayscl/>
          </a:blip>
          <a:srcRect/>
          <a:stretch>
            <a:fillRect/>
          </a:stretch>
        </p:blipFill>
        <p:spPr bwMode="auto">
          <a:xfrm>
            <a:off x="0" y="4005064"/>
            <a:ext cx="9144000" cy="230425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kumimoji="0" lang="mt-MT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CONCEPT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52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757200"/>
            <a:ext cx="8208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fontAlgn="auto">
              <a:lnSpc>
                <a:spcPct val="200000"/>
              </a:lnSpc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Capacity Building</a:t>
            </a:r>
          </a:p>
          <a:p>
            <a:pPr marL="457200" marR="0" lvl="0" indent="-457200" fontAlgn="auto">
              <a:lnSpc>
                <a:spcPct val="200000"/>
              </a:lnSpc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Built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Infrastructure</a:t>
            </a:r>
            <a:endParaRPr lang="mt-MT" sz="2200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L="457200" marR="0" lvl="0" indent="-457200" fontAlgn="auto">
              <a:lnSpc>
                <a:spcPct val="200000"/>
              </a:lnSpc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Digital</a:t>
            </a:r>
            <a:r>
              <a:rPr lang="mt-MT" sz="2200" dirty="0" smtClean="0"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2200" dirty="0" err="1" smtClean="0">
                <a:latin typeface="Gulim" pitchFamily="34" charset="-127"/>
                <a:ea typeface="Gulim" pitchFamily="34" charset="-127"/>
                <a:cs typeface="Calibri" pitchFamily="34" charset="0"/>
              </a:rPr>
              <a:t>Infrastructure</a:t>
            </a:r>
            <a:endParaRPr lang="mt-MT" sz="2200" dirty="0" smtClean="0">
              <a:latin typeface="Gulim" pitchFamily="34" charset="-127"/>
              <a:ea typeface="Gulim" pitchFamily="34" charset="-127"/>
              <a:cs typeface="Calibri" pitchFamily="34" charset="0"/>
            </a:endParaRPr>
          </a:p>
          <a:p>
            <a:pPr marL="457200" marR="0" lvl="0" indent="-457200" fontAlgn="auto">
              <a:lnSpc>
                <a:spcPct val="100000"/>
              </a:lnSpc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dirty="0"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Calibri" pitchFamily="34" charset="0"/>
              </a:rPr>
              <a:t> </a:t>
            </a:r>
            <a:r>
              <a:rPr lang="mt-MT" sz="3000" b="1" dirty="0" smtClean="0">
                <a:solidFill>
                  <a:schemeClr val="accent2"/>
                </a:solidFill>
                <a:latin typeface="Gulim" pitchFamily="34" charset="-127"/>
                <a:ea typeface="Gulim" pitchFamily="34" charset="-127"/>
                <a:cs typeface="Calibri" pitchFamily="34" charset="0"/>
              </a:rPr>
              <a:t>CHALLENGES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16386" name="Picture 2" descr="New heights for V.18"/>
          <p:cNvPicPr>
            <a:picLocks noChangeAspect="1" noChangeArrowheads="1"/>
          </p:cNvPicPr>
          <p:nvPr/>
        </p:nvPicPr>
        <p:blipFill>
          <a:blip r:embed="rId2" cstate="screen">
            <a:grayscl/>
          </a:blip>
          <a:srcRect/>
          <a:stretch>
            <a:fillRect/>
          </a:stretch>
        </p:blipFill>
        <p:spPr bwMode="auto">
          <a:xfrm>
            <a:off x="0" y="3977680"/>
            <a:ext cx="9144000" cy="2331640"/>
          </a:xfrm>
          <a:prstGeom prst="rect">
            <a:avLst/>
          </a:prstGeom>
          <a:noFill/>
        </p:spPr>
      </p:pic>
      <p:pic>
        <p:nvPicPr>
          <p:cNvPr id="6" name="Picture 2" descr="S:\Logos\V18-logo_high_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904" y="6392718"/>
            <a:ext cx="864096" cy="4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VALLETTA</a:t>
            </a:r>
            <a:r>
              <a:rPr lang="en-GB" dirty="0" smtClean="0"/>
              <a:t> </a:t>
            </a:r>
            <a:r>
              <a:rPr lang="en-GB" spc="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CANDIDATE CITY EUROPEAN CAPITAL OF CULTURE 2018</a:t>
            </a:r>
            <a:endParaRPr lang="en-US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62328"/>
            <a:ext cx="9144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C:\Users\user\Documents\ECOC\2011\Bid Book\IMAGING\Photos\2nd SELECTION\AF_Unknown014909a.JP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 bwMode="auto">
          <a:xfrm>
            <a:off x="10008" y="4005064"/>
            <a:ext cx="9144000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1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1123</Words>
  <Application>Microsoft Office PowerPoint</Application>
  <PresentationFormat>On-screen Show (4:3)</PresentationFormat>
  <Paragraphs>192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THE EUROPEAN CAPITAL OF CULTURE</vt:lpstr>
      <vt:lpstr>WHAT MAKES A SUCCESSFUL ECoC?</vt:lpstr>
      <vt:lpstr>VALLETTA 2018</vt:lpstr>
      <vt:lpstr>VALLETTA 2018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Margerita Pule</dc:creator>
  <cp:lastModifiedBy>Office</cp:lastModifiedBy>
  <cp:revision>5</cp:revision>
  <dcterms:created xsi:type="dcterms:W3CDTF">2012-11-07T11:37:21Z</dcterms:created>
  <dcterms:modified xsi:type="dcterms:W3CDTF">2012-11-08T12:39:13Z</dcterms:modified>
</cp:coreProperties>
</file>