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TT Chocolates Bold" charset="1" panose="02000803020000020003"/>
      <p:regular r:id="rId16"/>
    </p:embeddedFont>
    <p:embeddedFont>
      <p:font typeface="TT Chocolates" charset="1" panose="02000503020000020003"/>
      <p:regular r:id="rId17"/>
    </p:embeddedFont>
    <p:embeddedFont>
      <p:font typeface="Canva Sans" charset="1" panose="020B0503030501040103"/>
      <p:regular r:id="rId18"/>
    </p:embeddedFont>
    <p:embeddedFont>
      <p:font typeface="Canva Sans Bold" charset="1" panose="020B0803030501040103"/>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6.jpeg" Type="http://schemas.openxmlformats.org/officeDocument/2006/relationships/image"/><Relationship Id="rId4" Target="../media/image7.png" Type="http://schemas.openxmlformats.org/officeDocument/2006/relationships/image"/><Relationship Id="rId5"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CFDFC"/>
        </a:solidFill>
      </p:bgPr>
    </p:bg>
    <p:spTree>
      <p:nvGrpSpPr>
        <p:cNvPr id="1" name=""/>
        <p:cNvGrpSpPr/>
        <p:nvPr/>
      </p:nvGrpSpPr>
      <p:grpSpPr>
        <a:xfrm>
          <a:off x="0" y="0"/>
          <a:ext cx="0" cy="0"/>
          <a:chOff x="0" y="0"/>
          <a:chExt cx="0" cy="0"/>
        </a:xfrm>
      </p:grpSpPr>
      <p:sp>
        <p:nvSpPr>
          <p:cNvPr name="TextBox 2" id="2"/>
          <p:cNvSpPr txBox="true"/>
          <p:nvPr/>
        </p:nvSpPr>
        <p:spPr>
          <a:xfrm rot="0">
            <a:off x="8801882" y="5081378"/>
            <a:ext cx="684237" cy="105194"/>
          </a:xfrm>
          <a:prstGeom prst="rect">
            <a:avLst/>
          </a:prstGeom>
        </p:spPr>
        <p:txBody>
          <a:bodyPr anchor="t" rtlCol="false" tIns="0" lIns="0" bIns="0" rIns="0">
            <a:spAutoFit/>
          </a:bodyPr>
          <a:lstStyle/>
          <a:p>
            <a:pPr algn="ctr">
              <a:lnSpc>
                <a:spcPts val="808"/>
              </a:lnSpc>
              <a:spcBef>
                <a:spcPct val="0"/>
              </a:spcBef>
            </a:pPr>
            <a:r>
              <a:rPr lang="en-US" b="true" sz="577" spc="-21">
                <a:solidFill>
                  <a:srgbClr val="FFFFFF"/>
                </a:solidFill>
                <a:latin typeface="TT Chocolates Bold"/>
                <a:ea typeface="TT Chocolates Bold"/>
                <a:cs typeface="TT Chocolates Bold"/>
                <a:sym typeface="TT Chocolates Bold"/>
              </a:rPr>
              <a:t>LITTLE BITS AND BOBS</a:t>
            </a:r>
          </a:p>
        </p:txBody>
      </p:sp>
      <p:sp>
        <p:nvSpPr>
          <p:cNvPr name="Freeform 3" id="3"/>
          <p:cNvSpPr/>
          <p:nvPr/>
        </p:nvSpPr>
        <p:spPr>
          <a:xfrm flipH="false" flipV="false" rot="0">
            <a:off x="9486118" y="0"/>
            <a:ext cx="8801882" cy="11735842"/>
          </a:xfrm>
          <a:custGeom>
            <a:avLst/>
            <a:gdLst/>
            <a:ahLst/>
            <a:cxnLst/>
            <a:rect r="r" b="b" t="t" l="l"/>
            <a:pathLst>
              <a:path h="11735842" w="8801882">
                <a:moveTo>
                  <a:pt x="0" y="0"/>
                </a:moveTo>
                <a:lnTo>
                  <a:pt x="8801882" y="0"/>
                </a:lnTo>
                <a:lnTo>
                  <a:pt x="8801882" y="11735842"/>
                </a:lnTo>
                <a:lnTo>
                  <a:pt x="0" y="11735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121417" y="2021032"/>
            <a:ext cx="7961273" cy="2145693"/>
          </a:xfrm>
          <a:prstGeom prst="rect">
            <a:avLst/>
          </a:prstGeom>
        </p:spPr>
        <p:txBody>
          <a:bodyPr anchor="t" rtlCol="false" tIns="0" lIns="0" bIns="0" rIns="0">
            <a:spAutoFit/>
          </a:bodyPr>
          <a:lstStyle/>
          <a:p>
            <a:pPr algn="l">
              <a:lnSpc>
                <a:spcPts val="8120"/>
              </a:lnSpc>
            </a:pPr>
            <a:r>
              <a:rPr lang="en-US" b="true" sz="8923" spc="-330">
                <a:solidFill>
                  <a:srgbClr val="CB6B27"/>
                </a:solidFill>
                <a:latin typeface="TT Chocolates Bold"/>
                <a:ea typeface="TT Chocolates Bold"/>
                <a:cs typeface="TT Chocolates Bold"/>
                <a:sym typeface="TT Chocolates Bold"/>
              </a:rPr>
              <a:t>CONNECTING THE DOTS</a:t>
            </a:r>
          </a:p>
        </p:txBody>
      </p:sp>
      <p:sp>
        <p:nvSpPr>
          <p:cNvPr name="Freeform 5" id="5"/>
          <p:cNvSpPr/>
          <p:nvPr/>
        </p:nvSpPr>
        <p:spPr>
          <a:xfrm flipH="false" flipV="false" rot="0">
            <a:off x="7778573" y="8575586"/>
            <a:ext cx="1365427" cy="1365427"/>
          </a:xfrm>
          <a:custGeom>
            <a:avLst/>
            <a:gdLst/>
            <a:ahLst/>
            <a:cxnLst/>
            <a:rect r="r" b="b" t="t" l="l"/>
            <a:pathLst>
              <a:path h="1365427" w="1365427">
                <a:moveTo>
                  <a:pt x="0" y="0"/>
                </a:moveTo>
                <a:lnTo>
                  <a:pt x="1365427" y="0"/>
                </a:lnTo>
                <a:lnTo>
                  <a:pt x="1365427" y="1365428"/>
                </a:lnTo>
                <a:lnTo>
                  <a:pt x="0" y="1365428"/>
                </a:lnTo>
                <a:lnTo>
                  <a:pt x="0" y="0"/>
                </a:lnTo>
                <a:close/>
              </a:path>
            </a:pathLst>
          </a:custGeom>
          <a:blipFill>
            <a:blip r:embed="rId4"/>
            <a:stretch>
              <a:fillRect l="0" t="0" r="0" b="0"/>
            </a:stretch>
          </a:blipFill>
        </p:spPr>
      </p:sp>
      <p:sp>
        <p:nvSpPr>
          <p:cNvPr name="TextBox 6" id="6"/>
          <p:cNvSpPr txBox="true"/>
          <p:nvPr/>
        </p:nvSpPr>
        <p:spPr>
          <a:xfrm rot="0">
            <a:off x="1121417" y="4347700"/>
            <a:ext cx="7680464" cy="4074602"/>
          </a:xfrm>
          <a:prstGeom prst="rect">
            <a:avLst/>
          </a:prstGeom>
        </p:spPr>
        <p:txBody>
          <a:bodyPr anchor="t" rtlCol="false" tIns="0" lIns="0" bIns="0" rIns="0">
            <a:spAutoFit/>
          </a:bodyPr>
          <a:lstStyle/>
          <a:p>
            <a:pPr algn="l">
              <a:lnSpc>
                <a:spcPts val="6302"/>
              </a:lnSpc>
            </a:pPr>
            <a:r>
              <a:rPr lang="en-US" sz="6925" spc="-256">
                <a:solidFill>
                  <a:srgbClr val="CF5E18"/>
                </a:solidFill>
                <a:latin typeface="TT Chocolates"/>
                <a:ea typeface="TT Chocolates"/>
                <a:cs typeface="TT Chocolates"/>
                <a:sym typeface="TT Chocolates"/>
              </a:rPr>
              <a:t>The holistic service uniting all fronts in the fight against </a:t>
            </a:r>
            <a:r>
              <a:rPr lang="en-US" b="true" sz="6925" spc="-256">
                <a:solidFill>
                  <a:srgbClr val="CF5E18"/>
                </a:solidFill>
                <a:latin typeface="TT Chocolates Bold"/>
                <a:ea typeface="TT Chocolates Bold"/>
                <a:cs typeface="TT Chocolates Bold"/>
                <a:sym typeface="TT Chocolates Bold"/>
              </a:rPr>
              <a:t>gender-based violence</a:t>
            </a:r>
          </a:p>
          <a:p>
            <a:pPr algn="l">
              <a:lnSpc>
                <a:spcPts val="6302"/>
              </a:lnSpc>
            </a:pP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CFDFC"/>
        </a:solidFill>
      </p:bgPr>
    </p:bg>
    <p:spTree>
      <p:nvGrpSpPr>
        <p:cNvPr id="1" name=""/>
        <p:cNvGrpSpPr/>
        <p:nvPr/>
      </p:nvGrpSpPr>
      <p:grpSpPr>
        <a:xfrm>
          <a:off x="0" y="0"/>
          <a:ext cx="0" cy="0"/>
          <a:chOff x="0" y="0"/>
          <a:chExt cx="0" cy="0"/>
        </a:xfrm>
      </p:grpSpPr>
      <p:sp>
        <p:nvSpPr>
          <p:cNvPr name="TextBox 2" id="2"/>
          <p:cNvSpPr txBox="true"/>
          <p:nvPr/>
        </p:nvSpPr>
        <p:spPr>
          <a:xfrm rot="0">
            <a:off x="1028700" y="1314450"/>
            <a:ext cx="12730051" cy="6317655"/>
          </a:xfrm>
          <a:prstGeom prst="rect">
            <a:avLst/>
          </a:prstGeom>
        </p:spPr>
        <p:txBody>
          <a:bodyPr anchor="t" rtlCol="false" tIns="0" lIns="0" bIns="0" rIns="0">
            <a:spAutoFit/>
          </a:bodyPr>
          <a:lstStyle/>
          <a:p>
            <a:pPr algn="l">
              <a:lnSpc>
                <a:spcPts val="9800"/>
              </a:lnSpc>
            </a:pPr>
            <a:r>
              <a:rPr lang="en-US" b="true" sz="10769" spc="-398">
                <a:solidFill>
                  <a:srgbClr val="CF5E18"/>
                </a:solidFill>
                <a:latin typeface="TT Chocolates Bold"/>
                <a:ea typeface="TT Chocolates Bold"/>
                <a:cs typeface="TT Chocolates Bold"/>
                <a:sym typeface="TT Chocolates Bold"/>
              </a:rPr>
              <a:t>“YOU CAN EXPLAIN IT A THOUSAND WAYS, BUT YOU ONLY START TO UNDERSTAND BY LIVING IT.”</a:t>
            </a:r>
          </a:p>
        </p:txBody>
      </p:sp>
      <p:sp>
        <p:nvSpPr>
          <p:cNvPr name="TextBox 3" id="3"/>
          <p:cNvSpPr txBox="true"/>
          <p:nvPr/>
        </p:nvSpPr>
        <p:spPr>
          <a:xfrm rot="0">
            <a:off x="9819701" y="8161653"/>
            <a:ext cx="7439599" cy="1096647"/>
          </a:xfrm>
          <a:prstGeom prst="rect">
            <a:avLst/>
          </a:prstGeom>
        </p:spPr>
        <p:txBody>
          <a:bodyPr anchor="t" rtlCol="false" tIns="0" lIns="0" bIns="0" rIns="0">
            <a:spAutoFit/>
          </a:bodyPr>
          <a:lstStyle/>
          <a:p>
            <a:pPr algn="r">
              <a:lnSpc>
                <a:spcPts val="8854"/>
              </a:lnSpc>
              <a:spcBef>
                <a:spcPct val="0"/>
              </a:spcBef>
            </a:pPr>
            <a:r>
              <a:rPr lang="en-US" b="true" sz="6324" spc="-234">
                <a:solidFill>
                  <a:srgbClr val="E0925A"/>
                </a:solidFill>
                <a:latin typeface="TT Chocolates Bold"/>
                <a:ea typeface="TT Chocolates Bold"/>
                <a:cs typeface="TT Chocolates Bold"/>
                <a:sym typeface="TT Chocolates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0A477"/>
        </a:solidFill>
      </p:bgPr>
    </p:bg>
    <p:spTree>
      <p:nvGrpSpPr>
        <p:cNvPr id="1" name=""/>
        <p:cNvGrpSpPr/>
        <p:nvPr/>
      </p:nvGrpSpPr>
      <p:grpSpPr>
        <a:xfrm>
          <a:off x="0" y="0"/>
          <a:ext cx="0" cy="0"/>
          <a:chOff x="0" y="0"/>
          <a:chExt cx="0" cy="0"/>
        </a:xfrm>
      </p:grpSpPr>
      <p:sp>
        <p:nvSpPr>
          <p:cNvPr name="Freeform 2" id="2"/>
          <p:cNvSpPr/>
          <p:nvPr/>
        </p:nvSpPr>
        <p:spPr>
          <a:xfrm flipH="false" flipV="false" rot="0">
            <a:off x="0" y="-3729837"/>
            <a:ext cx="18532935" cy="21351664"/>
          </a:xfrm>
          <a:custGeom>
            <a:avLst/>
            <a:gdLst/>
            <a:ahLst/>
            <a:cxnLst/>
            <a:rect r="r" b="b" t="t" l="l"/>
            <a:pathLst>
              <a:path h="21351664" w="18532935">
                <a:moveTo>
                  <a:pt x="0" y="0"/>
                </a:moveTo>
                <a:lnTo>
                  <a:pt x="18532935" y="0"/>
                </a:lnTo>
                <a:lnTo>
                  <a:pt x="18532935" y="21351664"/>
                </a:lnTo>
                <a:lnTo>
                  <a:pt x="0" y="21351664"/>
                </a:lnTo>
                <a:lnTo>
                  <a:pt x="0" y="0"/>
                </a:lnTo>
                <a:close/>
              </a:path>
            </a:pathLst>
          </a:custGeom>
          <a:blipFill>
            <a:blip r:embed="rId2">
              <a:alphaModFix amt="10999"/>
            </a:blip>
            <a:stretch>
              <a:fillRect l="-2136" t="-9101" r="0" b="-9101"/>
            </a:stretch>
          </a:blipFill>
        </p:spPr>
      </p:sp>
      <p:grpSp>
        <p:nvGrpSpPr>
          <p:cNvPr name="Group 3" id="3"/>
          <p:cNvGrpSpPr/>
          <p:nvPr/>
        </p:nvGrpSpPr>
        <p:grpSpPr>
          <a:xfrm rot="0">
            <a:off x="1028700" y="4964423"/>
            <a:ext cx="7953863" cy="6165512"/>
            <a:chOff x="0" y="0"/>
            <a:chExt cx="2094845" cy="1623839"/>
          </a:xfrm>
        </p:grpSpPr>
        <p:sp>
          <p:nvSpPr>
            <p:cNvPr name="Freeform 4" id="4"/>
            <p:cNvSpPr/>
            <p:nvPr/>
          </p:nvSpPr>
          <p:spPr>
            <a:xfrm flipH="false" flipV="false" rot="0">
              <a:off x="0" y="0"/>
              <a:ext cx="2094845" cy="1623839"/>
            </a:xfrm>
            <a:custGeom>
              <a:avLst/>
              <a:gdLst/>
              <a:ahLst/>
              <a:cxnLst/>
              <a:rect r="r" b="b" t="t" l="l"/>
              <a:pathLst>
                <a:path h="1623839" w="2094845">
                  <a:moveTo>
                    <a:pt x="49641" y="0"/>
                  </a:moveTo>
                  <a:lnTo>
                    <a:pt x="2045204" y="0"/>
                  </a:lnTo>
                  <a:cubicBezTo>
                    <a:pt x="2058369" y="0"/>
                    <a:pt x="2070996" y="5230"/>
                    <a:pt x="2080305" y="14540"/>
                  </a:cubicBezTo>
                  <a:cubicBezTo>
                    <a:pt x="2089615" y="23849"/>
                    <a:pt x="2094845" y="36475"/>
                    <a:pt x="2094845" y="49641"/>
                  </a:cubicBezTo>
                  <a:lnTo>
                    <a:pt x="2094845" y="1574198"/>
                  </a:lnTo>
                  <a:cubicBezTo>
                    <a:pt x="2094845" y="1587363"/>
                    <a:pt x="2089615" y="1599990"/>
                    <a:pt x="2080305" y="1609299"/>
                  </a:cubicBezTo>
                  <a:cubicBezTo>
                    <a:pt x="2070996" y="1618609"/>
                    <a:pt x="2058369" y="1623839"/>
                    <a:pt x="2045204" y="1623839"/>
                  </a:cubicBezTo>
                  <a:lnTo>
                    <a:pt x="49641" y="1623839"/>
                  </a:lnTo>
                  <a:cubicBezTo>
                    <a:pt x="36475" y="1623839"/>
                    <a:pt x="23849" y="1618609"/>
                    <a:pt x="14540" y="1609299"/>
                  </a:cubicBezTo>
                  <a:cubicBezTo>
                    <a:pt x="5230" y="1599990"/>
                    <a:pt x="0" y="1587363"/>
                    <a:pt x="0" y="1574198"/>
                  </a:cubicBezTo>
                  <a:lnTo>
                    <a:pt x="0" y="49641"/>
                  </a:lnTo>
                  <a:cubicBezTo>
                    <a:pt x="0" y="36475"/>
                    <a:pt x="5230" y="23849"/>
                    <a:pt x="14540" y="14540"/>
                  </a:cubicBezTo>
                  <a:cubicBezTo>
                    <a:pt x="23849" y="5230"/>
                    <a:pt x="36475" y="0"/>
                    <a:pt x="49641" y="0"/>
                  </a:cubicBezTo>
                  <a:close/>
                </a:path>
              </a:pathLst>
            </a:custGeom>
            <a:solidFill>
              <a:srgbClr val="456647"/>
            </a:solidFill>
          </p:spPr>
        </p:sp>
        <p:sp>
          <p:nvSpPr>
            <p:cNvPr name="TextBox 5" id="5"/>
            <p:cNvSpPr txBox="true"/>
            <p:nvPr/>
          </p:nvSpPr>
          <p:spPr>
            <a:xfrm>
              <a:off x="0" y="-47625"/>
              <a:ext cx="2094845" cy="1671464"/>
            </a:xfrm>
            <a:prstGeom prst="rect">
              <a:avLst/>
            </a:prstGeom>
          </p:spPr>
          <p:txBody>
            <a:bodyPr anchor="ctr" rtlCol="false" tIns="50800" lIns="50800" bIns="50800" rIns="50800"/>
            <a:lstStyle/>
            <a:p>
              <a:pPr algn="ctr">
                <a:lnSpc>
                  <a:spcPts val="3010"/>
                </a:lnSpc>
              </a:pPr>
            </a:p>
          </p:txBody>
        </p:sp>
      </p:grpSp>
      <p:grpSp>
        <p:nvGrpSpPr>
          <p:cNvPr name="Group 6" id="6"/>
          <p:cNvGrpSpPr/>
          <p:nvPr/>
        </p:nvGrpSpPr>
        <p:grpSpPr>
          <a:xfrm rot="0">
            <a:off x="1028700" y="2175238"/>
            <a:ext cx="7953863" cy="2612046"/>
            <a:chOff x="0" y="0"/>
            <a:chExt cx="2094845" cy="687946"/>
          </a:xfrm>
        </p:grpSpPr>
        <p:sp>
          <p:nvSpPr>
            <p:cNvPr name="Freeform 7" id="7"/>
            <p:cNvSpPr/>
            <p:nvPr/>
          </p:nvSpPr>
          <p:spPr>
            <a:xfrm flipH="false" flipV="false" rot="0">
              <a:off x="0" y="0"/>
              <a:ext cx="2094845" cy="687946"/>
            </a:xfrm>
            <a:custGeom>
              <a:avLst/>
              <a:gdLst/>
              <a:ahLst/>
              <a:cxnLst/>
              <a:rect r="r" b="b" t="t" l="l"/>
              <a:pathLst>
                <a:path h="687946" w="2094845">
                  <a:moveTo>
                    <a:pt x="49641" y="0"/>
                  </a:moveTo>
                  <a:lnTo>
                    <a:pt x="2045204" y="0"/>
                  </a:lnTo>
                  <a:cubicBezTo>
                    <a:pt x="2058369" y="0"/>
                    <a:pt x="2070996" y="5230"/>
                    <a:pt x="2080305" y="14540"/>
                  </a:cubicBezTo>
                  <a:cubicBezTo>
                    <a:pt x="2089615" y="23849"/>
                    <a:pt x="2094845" y="36475"/>
                    <a:pt x="2094845" y="49641"/>
                  </a:cubicBezTo>
                  <a:lnTo>
                    <a:pt x="2094845" y="638305"/>
                  </a:lnTo>
                  <a:cubicBezTo>
                    <a:pt x="2094845" y="651471"/>
                    <a:pt x="2089615" y="664097"/>
                    <a:pt x="2080305" y="673407"/>
                  </a:cubicBezTo>
                  <a:cubicBezTo>
                    <a:pt x="2070996" y="682716"/>
                    <a:pt x="2058369" y="687946"/>
                    <a:pt x="2045204" y="687946"/>
                  </a:cubicBezTo>
                  <a:lnTo>
                    <a:pt x="49641" y="687946"/>
                  </a:lnTo>
                  <a:cubicBezTo>
                    <a:pt x="36475" y="687946"/>
                    <a:pt x="23849" y="682716"/>
                    <a:pt x="14540" y="673407"/>
                  </a:cubicBezTo>
                  <a:cubicBezTo>
                    <a:pt x="5230" y="664097"/>
                    <a:pt x="0" y="651471"/>
                    <a:pt x="0" y="638305"/>
                  </a:cubicBezTo>
                  <a:lnTo>
                    <a:pt x="0" y="49641"/>
                  </a:lnTo>
                  <a:cubicBezTo>
                    <a:pt x="0" y="36475"/>
                    <a:pt x="5230" y="23849"/>
                    <a:pt x="14540" y="14540"/>
                  </a:cubicBezTo>
                  <a:cubicBezTo>
                    <a:pt x="23849" y="5230"/>
                    <a:pt x="36475" y="0"/>
                    <a:pt x="49641" y="0"/>
                  </a:cubicBezTo>
                  <a:close/>
                </a:path>
              </a:pathLst>
            </a:custGeom>
            <a:solidFill>
              <a:srgbClr val="456647"/>
            </a:solidFill>
          </p:spPr>
        </p:sp>
        <p:sp>
          <p:nvSpPr>
            <p:cNvPr name="TextBox 8" id="8"/>
            <p:cNvSpPr txBox="true"/>
            <p:nvPr/>
          </p:nvSpPr>
          <p:spPr>
            <a:xfrm>
              <a:off x="0" y="-47625"/>
              <a:ext cx="2094845" cy="735571"/>
            </a:xfrm>
            <a:prstGeom prst="rect">
              <a:avLst/>
            </a:prstGeom>
          </p:spPr>
          <p:txBody>
            <a:bodyPr anchor="ctr" rtlCol="false" tIns="50800" lIns="50800" bIns="50800" rIns="50800"/>
            <a:lstStyle/>
            <a:p>
              <a:pPr algn="ctr">
                <a:lnSpc>
                  <a:spcPts val="3010"/>
                </a:lnSpc>
              </a:pPr>
            </a:p>
          </p:txBody>
        </p:sp>
      </p:grpSp>
      <p:sp>
        <p:nvSpPr>
          <p:cNvPr name="TextBox 9" id="9"/>
          <p:cNvSpPr txBox="true"/>
          <p:nvPr/>
        </p:nvSpPr>
        <p:spPr>
          <a:xfrm rot="0">
            <a:off x="1382776" y="933450"/>
            <a:ext cx="7599788" cy="7909546"/>
          </a:xfrm>
          <a:prstGeom prst="rect">
            <a:avLst/>
          </a:prstGeom>
        </p:spPr>
        <p:txBody>
          <a:bodyPr anchor="t" rtlCol="false" tIns="0" lIns="0" bIns="0" rIns="0">
            <a:spAutoFit/>
          </a:bodyPr>
          <a:lstStyle/>
          <a:p>
            <a:pPr algn="just">
              <a:lnSpc>
                <a:spcPts val="10501"/>
              </a:lnSpc>
              <a:spcBef>
                <a:spcPct val="0"/>
              </a:spcBef>
            </a:pPr>
            <a:r>
              <a:rPr lang="en-US" b="true" sz="7501" spc="-277">
                <a:solidFill>
                  <a:srgbClr val="FFFFFF"/>
                </a:solidFill>
                <a:latin typeface="TT Chocolates Bold"/>
                <a:ea typeface="TT Chocolates Bold"/>
                <a:cs typeface="TT Chocolates Bold"/>
                <a:sym typeface="TT Chocolates Bold"/>
              </a:rPr>
              <a:t>Who we </a:t>
            </a:r>
            <a:r>
              <a:rPr lang="en-US" b="true" sz="7501" spc="-277">
                <a:solidFill>
                  <a:srgbClr val="FFFFFF"/>
                </a:solidFill>
                <a:latin typeface="TT Chocolates Bold"/>
                <a:ea typeface="TT Chocolates Bold"/>
                <a:cs typeface="TT Chocolates Bold"/>
                <a:sym typeface="TT Chocolates Bold"/>
              </a:rPr>
              <a:t>are</a:t>
            </a:r>
            <a:r>
              <a:rPr lang="en-US" b="true" sz="7501" spc="-277">
                <a:solidFill>
                  <a:srgbClr val="FFFFFF"/>
                </a:solidFill>
                <a:latin typeface="TT Chocolates Bold"/>
                <a:ea typeface="TT Chocolates Bold"/>
                <a:cs typeface="TT Chocolates Bold"/>
                <a:sym typeface="TT Chocolates Bold"/>
              </a:rPr>
              <a:t>?</a:t>
            </a:r>
            <a:r>
              <a:rPr lang="en-US" b="true" sz="7501" spc="-277">
                <a:solidFill>
                  <a:srgbClr val="FFFFFF"/>
                </a:solidFill>
                <a:latin typeface="TT Chocolates Bold"/>
                <a:ea typeface="TT Chocolates Bold"/>
                <a:cs typeface="TT Chocolates Bold"/>
                <a:sym typeface="TT Chocolates Bold"/>
              </a:rPr>
              <a:t> </a:t>
            </a:r>
          </a:p>
          <a:p>
            <a:pPr algn="l">
              <a:lnSpc>
                <a:spcPts val="5600"/>
              </a:lnSpc>
              <a:spcBef>
                <a:spcPct val="0"/>
              </a:spcBef>
            </a:pPr>
            <a:r>
              <a:rPr lang="en-US" sz="4000" spc="-148">
                <a:solidFill>
                  <a:srgbClr val="FFFFFF"/>
                </a:solidFill>
                <a:latin typeface="TT Chocolates"/>
                <a:ea typeface="TT Chocolates"/>
                <a:cs typeface="TT Chocolates"/>
                <a:sym typeface="TT Chocolates"/>
              </a:rPr>
              <a:t>A</a:t>
            </a:r>
            <a:r>
              <a:rPr lang="en-US" sz="4000" spc="-148">
                <a:solidFill>
                  <a:srgbClr val="FFFFFF"/>
                </a:solidFill>
                <a:latin typeface="TT Chocolates"/>
                <a:ea typeface="TT Chocolates"/>
                <a:cs typeface="TT Chocolates"/>
                <a:sym typeface="TT Chocolates"/>
              </a:rPr>
              <a:t> </a:t>
            </a:r>
            <a:r>
              <a:rPr lang="en-US" sz="4000" spc="-148">
                <a:solidFill>
                  <a:srgbClr val="FFFFFF"/>
                </a:solidFill>
                <a:latin typeface="TT Chocolates"/>
                <a:ea typeface="TT Chocolates"/>
                <a:cs typeface="TT Chocolates"/>
                <a:sym typeface="TT Chocolates"/>
              </a:rPr>
              <a:t>g</a:t>
            </a:r>
            <a:r>
              <a:rPr lang="en-US" sz="4000" spc="-148">
                <a:solidFill>
                  <a:srgbClr val="FFFFFF"/>
                </a:solidFill>
                <a:latin typeface="TT Chocolates"/>
                <a:ea typeface="TT Chocolates"/>
                <a:cs typeface="TT Chocolates"/>
                <a:sym typeface="TT Chocolates"/>
              </a:rPr>
              <a:t>r</a:t>
            </a:r>
            <a:r>
              <a:rPr lang="en-US" sz="4000" spc="-148">
                <a:solidFill>
                  <a:srgbClr val="FFFFFF"/>
                </a:solidFill>
                <a:latin typeface="TT Chocolates"/>
                <a:ea typeface="TT Chocolates"/>
                <a:cs typeface="TT Chocolates"/>
                <a:sym typeface="TT Chocolates"/>
              </a:rPr>
              <a:t>o</a:t>
            </a:r>
            <a:r>
              <a:rPr lang="en-US" sz="4000" spc="-148">
                <a:solidFill>
                  <a:srgbClr val="FFFFFF"/>
                </a:solidFill>
                <a:latin typeface="TT Chocolates"/>
                <a:ea typeface="TT Chocolates"/>
                <a:cs typeface="TT Chocolates"/>
                <a:sym typeface="TT Chocolates"/>
              </a:rPr>
              <a:t>u</a:t>
            </a:r>
            <a:r>
              <a:rPr lang="en-US" sz="4000" spc="-148">
                <a:solidFill>
                  <a:srgbClr val="FFFFFF"/>
                </a:solidFill>
                <a:latin typeface="TT Chocolates"/>
                <a:ea typeface="TT Chocolates"/>
                <a:cs typeface="TT Chocolates"/>
                <a:sym typeface="TT Chocolates"/>
              </a:rPr>
              <a:t>p</a:t>
            </a:r>
            <a:r>
              <a:rPr lang="en-US" sz="4000" spc="-148">
                <a:solidFill>
                  <a:srgbClr val="FFFFFF"/>
                </a:solidFill>
                <a:latin typeface="TT Chocolates"/>
                <a:ea typeface="TT Chocolates"/>
                <a:cs typeface="TT Chocolates"/>
                <a:sym typeface="TT Chocolates"/>
              </a:rPr>
              <a:t> of professionals</a:t>
            </a:r>
            <a:r>
              <a:rPr lang="en-US" sz="4000" spc="-148">
                <a:solidFill>
                  <a:srgbClr val="FFFFFF"/>
                </a:solidFill>
                <a:latin typeface="TT Chocolates"/>
                <a:ea typeface="TT Chocolates"/>
                <a:cs typeface="TT Chocolates"/>
                <a:sym typeface="TT Chocolates"/>
              </a:rPr>
              <a:t>,</a:t>
            </a:r>
            <a:r>
              <a:rPr lang="en-US" sz="4000" spc="-148">
                <a:solidFill>
                  <a:srgbClr val="FFFFFF"/>
                </a:solidFill>
                <a:latin typeface="TT Chocolates"/>
                <a:ea typeface="TT Chocolates"/>
                <a:cs typeface="TT Chocolates"/>
                <a:sym typeface="TT Chocolates"/>
              </a:rPr>
              <a:t> </a:t>
            </a:r>
            <a:r>
              <a:rPr lang="en-US" sz="4000" spc="-148">
                <a:solidFill>
                  <a:srgbClr val="FFFFFF"/>
                </a:solidFill>
                <a:latin typeface="TT Chocolates"/>
                <a:ea typeface="TT Chocolates"/>
                <a:cs typeface="TT Chocolates"/>
                <a:sym typeface="TT Chocolates"/>
              </a:rPr>
              <a:t>su</a:t>
            </a:r>
            <a:r>
              <a:rPr lang="en-US" sz="4000" spc="-148">
                <a:solidFill>
                  <a:srgbClr val="FFFFFF"/>
                </a:solidFill>
                <a:latin typeface="TT Chocolates"/>
                <a:ea typeface="TT Chocolates"/>
                <a:cs typeface="TT Chocolates"/>
                <a:sym typeface="TT Chocolates"/>
              </a:rPr>
              <a:t>r</a:t>
            </a:r>
            <a:r>
              <a:rPr lang="en-US" sz="4000" spc="-148">
                <a:solidFill>
                  <a:srgbClr val="FFFFFF"/>
                </a:solidFill>
                <a:latin typeface="TT Chocolates"/>
                <a:ea typeface="TT Chocolates"/>
                <a:cs typeface="TT Chocolates"/>
                <a:sym typeface="TT Chocolates"/>
              </a:rPr>
              <a:t>v</a:t>
            </a:r>
            <a:r>
              <a:rPr lang="en-US" sz="4000" spc="-148">
                <a:solidFill>
                  <a:srgbClr val="FFFFFF"/>
                </a:solidFill>
                <a:latin typeface="TT Chocolates"/>
                <a:ea typeface="TT Chocolates"/>
                <a:cs typeface="TT Chocolates"/>
                <a:sym typeface="TT Chocolates"/>
              </a:rPr>
              <a:t>i</a:t>
            </a:r>
            <a:r>
              <a:rPr lang="en-US" sz="4000" spc="-148">
                <a:solidFill>
                  <a:srgbClr val="FFFFFF"/>
                </a:solidFill>
                <a:latin typeface="TT Chocolates"/>
                <a:ea typeface="TT Chocolates"/>
                <a:cs typeface="TT Chocolates"/>
                <a:sym typeface="TT Chocolates"/>
              </a:rPr>
              <a:t>vo</a:t>
            </a:r>
            <a:r>
              <a:rPr lang="en-US" sz="4000" spc="-148">
                <a:solidFill>
                  <a:srgbClr val="FFFFFF"/>
                </a:solidFill>
                <a:latin typeface="TT Chocolates"/>
                <a:ea typeface="TT Chocolates"/>
                <a:cs typeface="TT Chocolates"/>
                <a:sym typeface="TT Chocolates"/>
              </a:rPr>
              <a:t>rs and </a:t>
            </a:r>
            <a:r>
              <a:rPr lang="en-US" sz="4000" spc="-148">
                <a:solidFill>
                  <a:srgbClr val="FFFFFF"/>
                </a:solidFill>
                <a:latin typeface="TT Chocolates"/>
                <a:ea typeface="TT Chocolates"/>
                <a:cs typeface="TT Chocolates"/>
                <a:sym typeface="TT Chocolates"/>
              </a:rPr>
              <a:t>ac</a:t>
            </a:r>
            <a:r>
              <a:rPr lang="en-US" sz="4000" spc="-148">
                <a:solidFill>
                  <a:srgbClr val="FFFFFF"/>
                </a:solidFill>
                <a:latin typeface="TT Chocolates"/>
                <a:ea typeface="TT Chocolates"/>
                <a:cs typeface="TT Chocolates"/>
                <a:sym typeface="TT Chocolates"/>
              </a:rPr>
              <a:t>ti</a:t>
            </a:r>
            <a:r>
              <a:rPr lang="en-US" sz="4000" spc="-148">
                <a:solidFill>
                  <a:srgbClr val="FFFFFF"/>
                </a:solidFill>
                <a:latin typeface="TT Chocolates"/>
                <a:ea typeface="TT Chocolates"/>
                <a:cs typeface="TT Chocolates"/>
                <a:sym typeface="TT Chocolates"/>
              </a:rPr>
              <a:t>v</a:t>
            </a:r>
            <a:r>
              <a:rPr lang="en-US" sz="4000" spc="-148">
                <a:solidFill>
                  <a:srgbClr val="FFFFFF"/>
                </a:solidFill>
                <a:latin typeface="TT Chocolates"/>
                <a:ea typeface="TT Chocolates"/>
                <a:cs typeface="TT Chocolates"/>
                <a:sym typeface="TT Chocolates"/>
              </a:rPr>
              <a:t>is</a:t>
            </a:r>
            <a:r>
              <a:rPr lang="en-US" sz="4000" spc="-148">
                <a:solidFill>
                  <a:srgbClr val="FFFFFF"/>
                </a:solidFill>
                <a:latin typeface="TT Chocolates"/>
                <a:ea typeface="TT Chocolates"/>
                <a:cs typeface="TT Chocolates"/>
                <a:sym typeface="TT Chocolates"/>
              </a:rPr>
              <a:t>t</a:t>
            </a:r>
            <a:r>
              <a:rPr lang="en-US" sz="4000" spc="-148">
                <a:solidFill>
                  <a:srgbClr val="FFFFFF"/>
                </a:solidFill>
                <a:latin typeface="TT Chocolates"/>
                <a:ea typeface="TT Chocolates"/>
                <a:cs typeface="TT Chocolates"/>
                <a:sym typeface="TT Chocolates"/>
              </a:rPr>
              <a:t>s </a:t>
            </a:r>
            <a:r>
              <a:rPr lang="en-US" sz="4000" spc="-148">
                <a:solidFill>
                  <a:srgbClr val="FFFFFF"/>
                </a:solidFill>
                <a:latin typeface="TT Chocolates"/>
                <a:ea typeface="TT Chocolates"/>
                <a:cs typeface="TT Chocolates"/>
                <a:sym typeface="TT Chocolates"/>
              </a:rPr>
              <a:t>wh</a:t>
            </a:r>
            <a:r>
              <a:rPr lang="en-US" sz="4000" spc="-148">
                <a:solidFill>
                  <a:srgbClr val="FFFFFF"/>
                </a:solidFill>
                <a:latin typeface="TT Chocolates"/>
                <a:ea typeface="TT Chocolates"/>
                <a:cs typeface="TT Chocolates"/>
                <a:sym typeface="TT Chocolates"/>
              </a:rPr>
              <a:t>o </a:t>
            </a:r>
            <a:r>
              <a:rPr lang="en-US" sz="4000" spc="-148">
                <a:solidFill>
                  <a:srgbClr val="FFFFFF"/>
                </a:solidFill>
                <a:latin typeface="TT Chocolates"/>
                <a:ea typeface="TT Chocolates"/>
                <a:cs typeface="TT Chocolates"/>
                <a:sym typeface="TT Chocolates"/>
              </a:rPr>
              <a:t>s</a:t>
            </a:r>
            <a:r>
              <a:rPr lang="en-US" sz="4000" spc="-148">
                <a:solidFill>
                  <a:srgbClr val="FFFFFF"/>
                </a:solidFill>
                <a:latin typeface="TT Chocolates"/>
                <a:ea typeface="TT Chocolates"/>
                <a:cs typeface="TT Chocolates"/>
                <a:sym typeface="TT Chocolates"/>
              </a:rPr>
              <a:t>ee </a:t>
            </a:r>
            <a:r>
              <a:rPr lang="en-US" sz="4000" spc="-148">
                <a:solidFill>
                  <a:srgbClr val="FFFFFF"/>
                </a:solidFill>
                <a:latin typeface="TT Chocolates"/>
                <a:ea typeface="TT Chocolates"/>
                <a:cs typeface="TT Chocolates"/>
                <a:sym typeface="TT Chocolates"/>
              </a:rPr>
              <a:t>s</a:t>
            </a:r>
            <a:r>
              <a:rPr lang="en-US" sz="4000" spc="-148">
                <a:solidFill>
                  <a:srgbClr val="FFFFFF"/>
                </a:solidFill>
                <a:latin typeface="TT Chocolates"/>
                <a:ea typeface="TT Chocolates"/>
                <a:cs typeface="TT Chocolates"/>
                <a:sym typeface="TT Chocolates"/>
              </a:rPr>
              <a:t>o</a:t>
            </a:r>
            <a:r>
              <a:rPr lang="en-US" sz="4000" spc="-148">
                <a:solidFill>
                  <a:srgbClr val="FFFFFF"/>
                </a:solidFill>
                <a:latin typeface="TT Chocolates"/>
                <a:ea typeface="TT Chocolates"/>
                <a:cs typeface="TT Chocolates"/>
                <a:sym typeface="TT Chocolates"/>
              </a:rPr>
              <a:t>lu</a:t>
            </a:r>
            <a:r>
              <a:rPr lang="en-US" sz="4000" spc="-148">
                <a:solidFill>
                  <a:srgbClr val="FFFFFF"/>
                </a:solidFill>
                <a:latin typeface="TT Chocolates"/>
                <a:ea typeface="TT Chocolates"/>
                <a:cs typeface="TT Chocolates"/>
                <a:sym typeface="TT Chocolates"/>
              </a:rPr>
              <a:t>tion</a:t>
            </a:r>
            <a:r>
              <a:rPr lang="en-US" sz="4000" spc="-148">
                <a:solidFill>
                  <a:srgbClr val="FFFFFF"/>
                </a:solidFill>
                <a:latin typeface="TT Chocolates"/>
                <a:ea typeface="TT Chocolates"/>
                <a:cs typeface="TT Chocolates"/>
                <a:sym typeface="TT Chocolates"/>
              </a:rPr>
              <a:t>s,</a:t>
            </a:r>
            <a:r>
              <a:rPr lang="en-US" sz="4000" spc="-148">
                <a:solidFill>
                  <a:srgbClr val="FFFFFF"/>
                </a:solidFill>
                <a:latin typeface="TT Chocolates"/>
                <a:ea typeface="TT Chocolates"/>
                <a:cs typeface="TT Chocolates"/>
                <a:sym typeface="TT Chocolates"/>
              </a:rPr>
              <a:t> </a:t>
            </a:r>
            <a:r>
              <a:rPr lang="en-US" sz="4000" spc="-148">
                <a:solidFill>
                  <a:srgbClr val="FFFFFF"/>
                </a:solidFill>
                <a:latin typeface="TT Chocolates"/>
                <a:ea typeface="TT Chocolates"/>
                <a:cs typeface="TT Chocolates"/>
                <a:sym typeface="TT Chocolates"/>
              </a:rPr>
              <a:t>no</a:t>
            </a:r>
            <a:r>
              <a:rPr lang="en-US" sz="4000" spc="-148">
                <a:solidFill>
                  <a:srgbClr val="FFFFFF"/>
                </a:solidFill>
                <a:latin typeface="TT Chocolates"/>
                <a:ea typeface="TT Chocolates"/>
                <a:cs typeface="TT Chocolates"/>
                <a:sym typeface="TT Chocolates"/>
              </a:rPr>
              <a:t>t </a:t>
            </a:r>
            <a:r>
              <a:rPr lang="en-US" sz="4000" spc="-148">
                <a:solidFill>
                  <a:srgbClr val="FFFFFF"/>
                </a:solidFill>
                <a:latin typeface="TT Chocolates"/>
                <a:ea typeface="TT Chocolates"/>
                <a:cs typeface="TT Chocolates"/>
                <a:sym typeface="TT Chocolates"/>
              </a:rPr>
              <a:t>on</a:t>
            </a:r>
            <a:r>
              <a:rPr lang="en-US" sz="4000" spc="-148">
                <a:solidFill>
                  <a:srgbClr val="FFFFFF"/>
                </a:solidFill>
                <a:latin typeface="TT Chocolates"/>
                <a:ea typeface="TT Chocolates"/>
                <a:cs typeface="TT Chocolates"/>
                <a:sym typeface="TT Chocolates"/>
              </a:rPr>
              <a:t>ly </a:t>
            </a:r>
            <a:r>
              <a:rPr lang="en-US" sz="4000" spc="-148">
                <a:solidFill>
                  <a:srgbClr val="FFFFFF"/>
                </a:solidFill>
                <a:latin typeface="TT Chocolates"/>
                <a:ea typeface="TT Chocolates"/>
                <a:cs typeface="TT Chocolates"/>
                <a:sym typeface="TT Chocolates"/>
              </a:rPr>
              <a:t>ch</a:t>
            </a:r>
            <a:r>
              <a:rPr lang="en-US" sz="4000" spc="-148">
                <a:solidFill>
                  <a:srgbClr val="FFFFFF"/>
                </a:solidFill>
                <a:latin typeface="TT Chocolates"/>
                <a:ea typeface="TT Chocolates"/>
                <a:cs typeface="TT Chocolates"/>
                <a:sym typeface="TT Chocolates"/>
              </a:rPr>
              <a:t>a</a:t>
            </a:r>
            <a:r>
              <a:rPr lang="en-US" sz="4000" spc="-148">
                <a:solidFill>
                  <a:srgbClr val="FFFFFF"/>
                </a:solidFill>
                <a:latin typeface="TT Chocolates"/>
                <a:ea typeface="TT Chocolates"/>
                <a:cs typeface="TT Chocolates"/>
                <a:sym typeface="TT Chocolates"/>
              </a:rPr>
              <a:t>l</a:t>
            </a:r>
            <a:r>
              <a:rPr lang="en-US" sz="4000" spc="-148">
                <a:solidFill>
                  <a:srgbClr val="FFFFFF"/>
                </a:solidFill>
                <a:latin typeface="TT Chocolates"/>
                <a:ea typeface="TT Chocolates"/>
                <a:cs typeface="TT Chocolates"/>
                <a:sym typeface="TT Chocolates"/>
              </a:rPr>
              <a:t>le</a:t>
            </a:r>
            <a:r>
              <a:rPr lang="en-US" sz="4000" spc="-148">
                <a:solidFill>
                  <a:srgbClr val="FFFFFF"/>
                </a:solidFill>
                <a:latin typeface="TT Chocolates"/>
                <a:ea typeface="TT Chocolates"/>
                <a:cs typeface="TT Chocolates"/>
                <a:sym typeface="TT Chocolates"/>
              </a:rPr>
              <a:t>nges</a:t>
            </a:r>
            <a:r>
              <a:rPr lang="en-US" sz="4000" spc="-148">
                <a:solidFill>
                  <a:srgbClr val="FFFFFF"/>
                </a:solidFill>
                <a:latin typeface="TT Chocolates"/>
                <a:ea typeface="TT Chocolates"/>
                <a:cs typeface="TT Chocolates"/>
                <a:sym typeface="TT Chocolates"/>
              </a:rPr>
              <a:t> </a:t>
            </a:r>
          </a:p>
          <a:p>
            <a:pPr algn="l">
              <a:lnSpc>
                <a:spcPts val="5880"/>
              </a:lnSpc>
              <a:spcBef>
                <a:spcPct val="0"/>
              </a:spcBef>
            </a:pPr>
          </a:p>
          <a:p>
            <a:pPr algn="l">
              <a:lnSpc>
                <a:spcPts val="5880"/>
              </a:lnSpc>
              <a:spcBef>
                <a:spcPct val="0"/>
              </a:spcBef>
            </a:pPr>
            <a:r>
              <a:rPr lang="en-US" b="true" sz="4200" spc="-155">
                <a:solidFill>
                  <a:srgbClr val="FFFFFF"/>
                </a:solidFill>
                <a:latin typeface="TT Chocolates Bold"/>
                <a:ea typeface="TT Chocolates Bold"/>
                <a:cs typeface="TT Chocolates Bold"/>
                <a:sym typeface="TT Chocolates Bold"/>
              </a:rPr>
              <a:t>Wha</a:t>
            </a:r>
            <a:r>
              <a:rPr lang="en-US" b="true" sz="4200" spc="-155">
                <a:solidFill>
                  <a:srgbClr val="FFFFFF"/>
                </a:solidFill>
                <a:latin typeface="TT Chocolates Bold"/>
                <a:ea typeface="TT Chocolates Bold"/>
                <a:cs typeface="TT Chocolates Bold"/>
                <a:sym typeface="TT Chocolates Bold"/>
              </a:rPr>
              <a:t>t </a:t>
            </a:r>
            <a:r>
              <a:rPr lang="en-US" b="true" sz="4200" spc="-155">
                <a:solidFill>
                  <a:srgbClr val="FFFFFF"/>
                </a:solidFill>
                <a:latin typeface="TT Chocolates Bold"/>
                <a:ea typeface="TT Chocolates Bold"/>
                <a:cs typeface="TT Chocolates Bold"/>
                <a:sym typeface="TT Chocolates Bold"/>
              </a:rPr>
              <a:t>b</a:t>
            </a:r>
            <a:r>
              <a:rPr lang="en-US" b="true" sz="4200" spc="-155">
                <a:solidFill>
                  <a:srgbClr val="FFFFFF"/>
                </a:solidFill>
                <a:latin typeface="TT Chocolates Bold"/>
                <a:ea typeface="TT Chocolates Bold"/>
                <a:cs typeface="TT Chocolates Bold"/>
                <a:sym typeface="TT Chocolates Bold"/>
              </a:rPr>
              <a:t>r</a:t>
            </a:r>
            <a:r>
              <a:rPr lang="en-US" b="true" sz="4200" spc="-155">
                <a:solidFill>
                  <a:srgbClr val="FFFFFF"/>
                </a:solidFill>
                <a:latin typeface="TT Chocolates Bold"/>
                <a:ea typeface="TT Chocolates Bold"/>
                <a:cs typeface="TT Chocolates Bold"/>
                <a:sym typeface="TT Chocolates Bold"/>
              </a:rPr>
              <a:t>ought</a:t>
            </a:r>
            <a:r>
              <a:rPr lang="en-US" b="true" sz="4200" spc="-155">
                <a:solidFill>
                  <a:srgbClr val="FFFFFF"/>
                </a:solidFill>
                <a:latin typeface="TT Chocolates Bold"/>
                <a:ea typeface="TT Chocolates Bold"/>
                <a:cs typeface="TT Chocolates Bold"/>
                <a:sym typeface="TT Chocolates Bold"/>
              </a:rPr>
              <a:t> </a:t>
            </a:r>
            <a:r>
              <a:rPr lang="en-US" b="true" sz="4200" spc="-155">
                <a:solidFill>
                  <a:srgbClr val="FFFFFF"/>
                </a:solidFill>
                <a:latin typeface="TT Chocolates Bold"/>
                <a:ea typeface="TT Chocolates Bold"/>
                <a:cs typeface="TT Chocolates Bold"/>
                <a:sym typeface="TT Chocolates Bold"/>
              </a:rPr>
              <a:t>u</a:t>
            </a:r>
            <a:r>
              <a:rPr lang="en-US" b="true" sz="4200" spc="-155">
                <a:solidFill>
                  <a:srgbClr val="FFFFFF"/>
                </a:solidFill>
                <a:latin typeface="TT Chocolates Bold"/>
                <a:ea typeface="TT Chocolates Bold"/>
                <a:cs typeface="TT Chocolates Bold"/>
                <a:sym typeface="TT Chocolates Bold"/>
              </a:rPr>
              <a:t>s t</a:t>
            </a:r>
            <a:r>
              <a:rPr lang="en-US" b="true" sz="4200" spc="-155">
                <a:solidFill>
                  <a:srgbClr val="FFFFFF"/>
                </a:solidFill>
                <a:latin typeface="TT Chocolates Bold"/>
                <a:ea typeface="TT Chocolates Bold"/>
                <a:cs typeface="TT Chocolates Bold"/>
                <a:sym typeface="TT Chocolates Bold"/>
              </a:rPr>
              <a:t>og</a:t>
            </a:r>
            <a:r>
              <a:rPr lang="en-US" b="true" sz="4200" spc="-155">
                <a:solidFill>
                  <a:srgbClr val="FFFFFF"/>
                </a:solidFill>
                <a:latin typeface="TT Chocolates Bold"/>
                <a:ea typeface="TT Chocolates Bold"/>
                <a:cs typeface="TT Chocolates Bold"/>
                <a:sym typeface="TT Chocolates Bold"/>
              </a:rPr>
              <a:t>et</a:t>
            </a:r>
            <a:r>
              <a:rPr lang="en-US" b="true" sz="4200" spc="-155">
                <a:solidFill>
                  <a:srgbClr val="FFFFFF"/>
                </a:solidFill>
                <a:latin typeface="TT Chocolates Bold"/>
                <a:ea typeface="TT Chocolates Bold"/>
                <a:cs typeface="TT Chocolates Bold"/>
                <a:sym typeface="TT Chocolates Bold"/>
              </a:rPr>
              <a:t>h</a:t>
            </a:r>
            <a:r>
              <a:rPr lang="en-US" b="true" sz="4200" spc="-155">
                <a:solidFill>
                  <a:srgbClr val="FFFFFF"/>
                </a:solidFill>
                <a:latin typeface="TT Chocolates Bold"/>
                <a:ea typeface="TT Chocolates Bold"/>
                <a:cs typeface="TT Chocolates Bold"/>
                <a:sym typeface="TT Chocolates Bold"/>
              </a:rPr>
              <a:t>er</a:t>
            </a:r>
            <a:r>
              <a:rPr lang="en-US" b="true" sz="4200" spc="-155">
                <a:solidFill>
                  <a:srgbClr val="FFFFFF"/>
                </a:solidFill>
                <a:latin typeface="TT Chocolates Bold"/>
                <a:ea typeface="TT Chocolates Bold"/>
                <a:cs typeface="TT Chocolates Bold"/>
                <a:sym typeface="TT Chocolates Bold"/>
              </a:rPr>
              <a:t>?</a:t>
            </a:r>
            <a:r>
              <a:rPr lang="en-US" b="true" sz="4200" spc="-155">
                <a:solidFill>
                  <a:srgbClr val="FFFFFF"/>
                </a:solidFill>
                <a:latin typeface="TT Chocolates Bold"/>
                <a:ea typeface="TT Chocolates Bold"/>
                <a:cs typeface="TT Chocolates Bold"/>
                <a:sym typeface="TT Chocolates Bold"/>
              </a:rPr>
              <a:t> </a:t>
            </a:r>
          </a:p>
          <a:p>
            <a:pPr algn="l" marL="906780" indent="-453390" lvl="1">
              <a:lnSpc>
                <a:spcPts val="5880"/>
              </a:lnSpc>
              <a:spcBef>
                <a:spcPct val="0"/>
              </a:spcBef>
              <a:buFont typeface="Arial"/>
              <a:buChar char="•"/>
            </a:pPr>
            <a:r>
              <a:rPr lang="en-US" sz="4200" spc="-155">
                <a:solidFill>
                  <a:srgbClr val="FFFFFF"/>
                </a:solidFill>
                <a:latin typeface="TT Chocolates"/>
                <a:ea typeface="TT Chocolates"/>
                <a:cs typeface="TT Chocolates"/>
                <a:sym typeface="TT Chocolates"/>
              </a:rPr>
              <a:t>T</a:t>
            </a:r>
            <a:r>
              <a:rPr lang="en-US" sz="4200" spc="-155">
                <a:solidFill>
                  <a:srgbClr val="FFFFFF"/>
                </a:solidFill>
                <a:latin typeface="TT Chocolates"/>
                <a:ea typeface="TT Chocolates"/>
                <a:cs typeface="TT Chocolates"/>
                <a:sym typeface="TT Chocolates"/>
              </a:rPr>
              <a:t>he</a:t>
            </a:r>
            <a:r>
              <a:rPr lang="en-US" sz="4200" spc="-155">
                <a:solidFill>
                  <a:srgbClr val="FFFFFF"/>
                </a:solidFill>
                <a:latin typeface="TT Chocolates"/>
                <a:ea typeface="TT Chocolates"/>
                <a:cs typeface="TT Chocolates"/>
                <a:sym typeface="TT Chocolates"/>
              </a:rPr>
              <a:t> </a:t>
            </a:r>
            <a:r>
              <a:rPr lang="en-US" sz="4200" spc="-155">
                <a:solidFill>
                  <a:srgbClr val="FFFFFF"/>
                </a:solidFill>
                <a:latin typeface="TT Chocolates"/>
                <a:ea typeface="TT Chocolates"/>
                <a:cs typeface="TT Chocolates"/>
                <a:sym typeface="TT Chocolates"/>
              </a:rPr>
              <a:t>d</a:t>
            </a:r>
            <a:r>
              <a:rPr lang="en-US" sz="4200" spc="-155">
                <a:solidFill>
                  <a:srgbClr val="FFFFFF"/>
                </a:solidFill>
                <a:latin typeface="TT Chocolates"/>
                <a:ea typeface="TT Chocolates"/>
                <a:cs typeface="TT Chocolates"/>
                <a:sym typeface="TT Chocolates"/>
              </a:rPr>
              <a:t>e</a:t>
            </a:r>
            <a:r>
              <a:rPr lang="en-US" sz="4200" spc="-155">
                <a:solidFill>
                  <a:srgbClr val="FFFFFF"/>
                </a:solidFill>
                <a:latin typeface="TT Chocolates"/>
                <a:ea typeface="TT Chocolates"/>
                <a:cs typeface="TT Chocolates"/>
                <a:sym typeface="TT Chocolates"/>
              </a:rPr>
              <a:t>si</a:t>
            </a:r>
            <a:r>
              <a:rPr lang="en-US" sz="4200" spc="-155">
                <a:solidFill>
                  <a:srgbClr val="FFFFFF"/>
                </a:solidFill>
                <a:latin typeface="TT Chocolates"/>
                <a:ea typeface="TT Chocolates"/>
                <a:cs typeface="TT Chocolates"/>
                <a:sym typeface="TT Chocolates"/>
              </a:rPr>
              <a:t>r</a:t>
            </a:r>
            <a:r>
              <a:rPr lang="en-US" sz="4200" spc="-155">
                <a:solidFill>
                  <a:srgbClr val="FFFFFF"/>
                </a:solidFill>
                <a:latin typeface="TT Chocolates"/>
                <a:ea typeface="TT Chocolates"/>
                <a:cs typeface="TT Chocolates"/>
                <a:sym typeface="TT Chocolates"/>
              </a:rPr>
              <a:t>e</a:t>
            </a:r>
            <a:r>
              <a:rPr lang="en-US" sz="4200" spc="-155">
                <a:solidFill>
                  <a:srgbClr val="FFFFFF"/>
                </a:solidFill>
                <a:latin typeface="TT Chocolates"/>
                <a:ea typeface="TT Chocolates"/>
                <a:cs typeface="TT Chocolates"/>
                <a:sym typeface="TT Chocolates"/>
              </a:rPr>
              <a:t> t</a:t>
            </a:r>
            <a:r>
              <a:rPr lang="en-US" sz="4200" spc="-155">
                <a:solidFill>
                  <a:srgbClr val="FFFFFF"/>
                </a:solidFill>
                <a:latin typeface="TT Chocolates"/>
                <a:ea typeface="TT Chocolates"/>
                <a:cs typeface="TT Chocolates"/>
                <a:sym typeface="TT Chocolates"/>
              </a:rPr>
              <a:t>o</a:t>
            </a:r>
            <a:r>
              <a:rPr lang="en-US" sz="4200" spc="-155">
                <a:solidFill>
                  <a:srgbClr val="FFFFFF"/>
                </a:solidFill>
                <a:latin typeface="TT Chocolates"/>
                <a:ea typeface="TT Chocolates"/>
                <a:cs typeface="TT Chocolates"/>
                <a:sym typeface="TT Chocolates"/>
              </a:rPr>
              <a:t> c</a:t>
            </a:r>
            <a:r>
              <a:rPr lang="en-US" sz="4200" spc="-155">
                <a:solidFill>
                  <a:srgbClr val="FFFFFF"/>
                </a:solidFill>
                <a:latin typeface="TT Chocolates"/>
                <a:ea typeface="TT Chocolates"/>
                <a:cs typeface="TT Chocolates"/>
                <a:sym typeface="TT Chocolates"/>
              </a:rPr>
              <a:t>r</a:t>
            </a:r>
            <a:r>
              <a:rPr lang="en-US" sz="4200" spc="-155">
                <a:solidFill>
                  <a:srgbClr val="FFFFFF"/>
                </a:solidFill>
                <a:latin typeface="TT Chocolates"/>
                <a:ea typeface="TT Chocolates"/>
                <a:cs typeface="TT Chocolates"/>
                <a:sym typeface="TT Chocolates"/>
              </a:rPr>
              <a:t>e</a:t>
            </a:r>
            <a:r>
              <a:rPr lang="en-US" sz="4200" spc="-155">
                <a:solidFill>
                  <a:srgbClr val="FFFFFF"/>
                </a:solidFill>
                <a:latin typeface="TT Chocolates"/>
                <a:ea typeface="TT Chocolates"/>
                <a:cs typeface="TT Chocolates"/>
                <a:sym typeface="TT Chocolates"/>
              </a:rPr>
              <a:t>a</a:t>
            </a:r>
            <a:r>
              <a:rPr lang="en-US" sz="4200" spc="-155">
                <a:solidFill>
                  <a:srgbClr val="FFFFFF"/>
                </a:solidFill>
                <a:latin typeface="TT Chocolates"/>
                <a:ea typeface="TT Chocolates"/>
                <a:cs typeface="TT Chocolates"/>
                <a:sym typeface="TT Chocolates"/>
              </a:rPr>
              <a:t>te </a:t>
            </a:r>
            <a:r>
              <a:rPr lang="en-US" sz="4200" spc="-155" u="sng">
                <a:solidFill>
                  <a:srgbClr val="FFFFFF"/>
                </a:solidFill>
                <a:latin typeface="TT Chocolates"/>
                <a:ea typeface="TT Chocolates"/>
                <a:cs typeface="TT Chocolates"/>
                <a:sym typeface="TT Chocolates"/>
              </a:rPr>
              <a:t>a service t</a:t>
            </a:r>
            <a:r>
              <a:rPr lang="en-US" sz="4200" spc="-155" u="sng">
                <a:solidFill>
                  <a:srgbClr val="FFFFFF"/>
                </a:solidFill>
                <a:latin typeface="TT Chocolates"/>
                <a:ea typeface="TT Chocolates"/>
                <a:cs typeface="TT Chocolates"/>
                <a:sym typeface="TT Chocolates"/>
              </a:rPr>
              <a:t>hat</a:t>
            </a:r>
            <a:r>
              <a:rPr lang="en-US" sz="4200" spc="-155" u="sng">
                <a:solidFill>
                  <a:srgbClr val="FFFFFF"/>
                </a:solidFill>
                <a:latin typeface="TT Chocolates"/>
                <a:ea typeface="TT Chocolates"/>
                <a:cs typeface="TT Chocolates"/>
                <a:sym typeface="TT Chocolates"/>
              </a:rPr>
              <a:t> is</a:t>
            </a:r>
            <a:r>
              <a:rPr lang="en-US" sz="4200" spc="-155" u="sng">
                <a:solidFill>
                  <a:srgbClr val="FFFFFF"/>
                </a:solidFill>
                <a:latin typeface="TT Chocolates"/>
                <a:ea typeface="TT Chocolates"/>
                <a:cs typeface="TT Chocolates"/>
                <a:sym typeface="TT Chocolates"/>
              </a:rPr>
              <a:t> tru</a:t>
            </a:r>
            <a:r>
              <a:rPr lang="en-US" sz="4200" spc="-155" u="sng">
                <a:solidFill>
                  <a:srgbClr val="FFFFFF"/>
                </a:solidFill>
                <a:latin typeface="TT Chocolates"/>
                <a:ea typeface="TT Chocolates"/>
                <a:cs typeface="TT Chocolates"/>
                <a:sym typeface="TT Chocolates"/>
              </a:rPr>
              <a:t>ly res</a:t>
            </a:r>
            <a:r>
              <a:rPr lang="en-US" sz="4200" spc="-155" u="sng">
                <a:solidFill>
                  <a:srgbClr val="FFFFFF"/>
                </a:solidFill>
                <a:latin typeface="TT Chocolates"/>
                <a:ea typeface="TT Chocolates"/>
                <a:cs typeface="TT Chocolates"/>
                <a:sym typeface="TT Chocolates"/>
              </a:rPr>
              <a:t>p</a:t>
            </a:r>
            <a:r>
              <a:rPr lang="en-US" sz="4200" spc="-155" u="sng">
                <a:solidFill>
                  <a:srgbClr val="FFFFFF"/>
                </a:solidFill>
                <a:latin typeface="TT Chocolates"/>
                <a:ea typeface="TT Chocolates"/>
                <a:cs typeface="TT Chocolates"/>
                <a:sym typeface="TT Chocolates"/>
              </a:rPr>
              <a:t>o</a:t>
            </a:r>
            <a:r>
              <a:rPr lang="en-US" sz="4200" spc="-155" u="sng">
                <a:solidFill>
                  <a:srgbClr val="FFFFFF"/>
                </a:solidFill>
                <a:latin typeface="TT Chocolates"/>
                <a:ea typeface="TT Chocolates"/>
                <a:cs typeface="TT Chocolates"/>
                <a:sym typeface="TT Chocolates"/>
              </a:rPr>
              <a:t>n</a:t>
            </a:r>
            <a:r>
              <a:rPr lang="en-US" sz="4200" spc="-155" u="sng">
                <a:solidFill>
                  <a:srgbClr val="FFFFFF"/>
                </a:solidFill>
                <a:latin typeface="TT Chocolates"/>
                <a:ea typeface="TT Chocolates"/>
                <a:cs typeface="TT Chocolates"/>
                <a:sym typeface="TT Chocolates"/>
              </a:rPr>
              <a:t>sive</a:t>
            </a:r>
            <a:r>
              <a:rPr lang="en-US" sz="4200" spc="-155">
                <a:solidFill>
                  <a:srgbClr val="FFFFFF"/>
                </a:solidFill>
                <a:latin typeface="TT Chocolates"/>
                <a:ea typeface="TT Chocolates"/>
                <a:cs typeface="TT Chocolates"/>
                <a:sym typeface="TT Chocolates"/>
              </a:rPr>
              <a:t> </a:t>
            </a:r>
          </a:p>
          <a:p>
            <a:pPr algn="l" marL="906780" indent="-453390" lvl="1">
              <a:lnSpc>
                <a:spcPts val="5880"/>
              </a:lnSpc>
              <a:spcBef>
                <a:spcPct val="0"/>
              </a:spcBef>
              <a:buFont typeface="Arial"/>
              <a:buChar char="•"/>
            </a:pPr>
            <a:r>
              <a:rPr lang="en-US" sz="4200" spc="-155">
                <a:solidFill>
                  <a:srgbClr val="FFFFFF"/>
                </a:solidFill>
                <a:latin typeface="TT Chocolates"/>
                <a:ea typeface="TT Chocolates"/>
                <a:cs typeface="TT Chocolates"/>
                <a:sym typeface="TT Chocolates"/>
              </a:rPr>
              <a:t>T</a:t>
            </a:r>
            <a:r>
              <a:rPr lang="en-US" sz="4200" spc="-155">
                <a:solidFill>
                  <a:srgbClr val="FFFFFF"/>
                </a:solidFill>
                <a:latin typeface="TT Chocolates"/>
                <a:ea typeface="TT Chocolates"/>
                <a:cs typeface="TT Chocolates"/>
                <a:sym typeface="TT Chocolates"/>
              </a:rPr>
              <a:t>he</a:t>
            </a:r>
            <a:r>
              <a:rPr lang="en-US" sz="4200" spc="-155">
                <a:solidFill>
                  <a:srgbClr val="FFFFFF"/>
                </a:solidFill>
                <a:latin typeface="TT Chocolates"/>
                <a:ea typeface="TT Chocolates"/>
                <a:cs typeface="TT Chocolates"/>
                <a:sym typeface="TT Chocolates"/>
              </a:rPr>
              <a:t> </a:t>
            </a:r>
            <a:r>
              <a:rPr lang="en-US" sz="4200" spc="-155">
                <a:solidFill>
                  <a:srgbClr val="FFFFFF"/>
                </a:solidFill>
                <a:latin typeface="TT Chocolates"/>
                <a:ea typeface="TT Chocolates"/>
                <a:cs typeface="TT Chocolates"/>
                <a:sym typeface="TT Chocolates"/>
              </a:rPr>
              <a:t>de</a:t>
            </a:r>
            <a:r>
              <a:rPr lang="en-US" sz="4200" spc="-155">
                <a:solidFill>
                  <a:srgbClr val="FFFFFF"/>
                </a:solidFill>
                <a:latin typeface="TT Chocolates"/>
                <a:ea typeface="TT Chocolates"/>
                <a:cs typeface="TT Chocolates"/>
                <a:sym typeface="TT Chocolates"/>
              </a:rPr>
              <a:t>s</a:t>
            </a:r>
            <a:r>
              <a:rPr lang="en-US" sz="4200" spc="-155">
                <a:solidFill>
                  <a:srgbClr val="FFFFFF"/>
                </a:solidFill>
                <a:latin typeface="TT Chocolates"/>
                <a:ea typeface="TT Chocolates"/>
                <a:cs typeface="TT Chocolates"/>
                <a:sym typeface="TT Chocolates"/>
              </a:rPr>
              <a:t>ir</a:t>
            </a:r>
            <a:r>
              <a:rPr lang="en-US" sz="4200" spc="-155">
                <a:solidFill>
                  <a:srgbClr val="FFFFFF"/>
                </a:solidFill>
                <a:latin typeface="TT Chocolates"/>
                <a:ea typeface="TT Chocolates"/>
                <a:cs typeface="TT Chocolates"/>
                <a:sym typeface="TT Chocolates"/>
              </a:rPr>
              <a:t>e </a:t>
            </a:r>
            <a:r>
              <a:rPr lang="en-US" sz="4200" spc="-155">
                <a:solidFill>
                  <a:srgbClr val="FFFFFF"/>
                </a:solidFill>
                <a:latin typeface="TT Chocolates"/>
                <a:ea typeface="TT Chocolates"/>
                <a:cs typeface="TT Chocolates"/>
                <a:sym typeface="TT Chocolates"/>
              </a:rPr>
              <a:t>t</a:t>
            </a:r>
            <a:r>
              <a:rPr lang="en-US" sz="4200" spc="-155">
                <a:solidFill>
                  <a:srgbClr val="FFFFFF"/>
                </a:solidFill>
                <a:latin typeface="TT Chocolates"/>
                <a:ea typeface="TT Chocolates"/>
                <a:cs typeface="TT Chocolates"/>
                <a:sym typeface="TT Chocolates"/>
              </a:rPr>
              <a:t>o </a:t>
            </a:r>
            <a:r>
              <a:rPr lang="en-US" sz="4200" spc="-155">
                <a:solidFill>
                  <a:srgbClr val="FFFFFF"/>
                </a:solidFill>
                <a:latin typeface="TT Chocolates"/>
                <a:ea typeface="TT Chocolates"/>
                <a:cs typeface="TT Chocolates"/>
                <a:sym typeface="TT Chocolates"/>
              </a:rPr>
              <a:t>ch</a:t>
            </a:r>
            <a:r>
              <a:rPr lang="en-US" sz="4200" spc="-155">
                <a:solidFill>
                  <a:srgbClr val="FFFFFF"/>
                </a:solidFill>
                <a:latin typeface="TT Chocolates"/>
                <a:ea typeface="TT Chocolates"/>
                <a:cs typeface="TT Chocolates"/>
                <a:sym typeface="TT Chocolates"/>
              </a:rPr>
              <a:t>ang</a:t>
            </a:r>
            <a:r>
              <a:rPr lang="en-US" sz="4200" spc="-155">
                <a:solidFill>
                  <a:srgbClr val="FFFFFF"/>
                </a:solidFill>
                <a:latin typeface="TT Chocolates"/>
                <a:ea typeface="TT Chocolates"/>
                <a:cs typeface="TT Chocolates"/>
                <a:sym typeface="TT Chocolates"/>
              </a:rPr>
              <a:t>e and</a:t>
            </a:r>
            <a:r>
              <a:rPr lang="en-US" sz="4200" spc="-155">
                <a:solidFill>
                  <a:srgbClr val="FFFFFF"/>
                </a:solidFill>
                <a:latin typeface="TT Chocolates"/>
                <a:ea typeface="TT Chocolates"/>
                <a:cs typeface="TT Chocolates"/>
                <a:sym typeface="TT Chocolates"/>
              </a:rPr>
              <a:t> </a:t>
            </a:r>
            <a:r>
              <a:rPr lang="en-US" sz="4200" spc="-155">
                <a:solidFill>
                  <a:srgbClr val="FFFFFF"/>
                </a:solidFill>
                <a:latin typeface="TT Chocolates"/>
                <a:ea typeface="TT Chocolates"/>
                <a:cs typeface="TT Chocolates"/>
                <a:sym typeface="TT Chocolates"/>
              </a:rPr>
              <a:t>t</a:t>
            </a:r>
            <a:r>
              <a:rPr lang="en-US" sz="4200" spc="-155">
                <a:solidFill>
                  <a:srgbClr val="FFFFFF"/>
                </a:solidFill>
                <a:latin typeface="TT Chocolates"/>
                <a:ea typeface="TT Chocolates"/>
                <a:cs typeface="TT Chocolates"/>
                <a:sym typeface="TT Chocolates"/>
              </a:rPr>
              <a:t>ie </a:t>
            </a:r>
            <a:r>
              <a:rPr lang="en-US" sz="4200" spc="-155">
                <a:solidFill>
                  <a:srgbClr val="FFFFFF"/>
                </a:solidFill>
                <a:latin typeface="TT Chocolates"/>
                <a:ea typeface="TT Chocolates"/>
                <a:cs typeface="TT Chocolates"/>
                <a:sym typeface="TT Chocolates"/>
              </a:rPr>
              <a:t>t</a:t>
            </a:r>
            <a:r>
              <a:rPr lang="en-US" sz="4200" spc="-155">
                <a:solidFill>
                  <a:srgbClr val="FFFFFF"/>
                </a:solidFill>
                <a:latin typeface="TT Chocolates"/>
                <a:ea typeface="TT Chocolates"/>
                <a:cs typeface="TT Chocolates"/>
                <a:sym typeface="TT Chocolates"/>
              </a:rPr>
              <a:t>o</a:t>
            </a:r>
            <a:r>
              <a:rPr lang="en-US" sz="4200" spc="-155">
                <a:solidFill>
                  <a:srgbClr val="FFFFFF"/>
                </a:solidFill>
                <a:latin typeface="TT Chocolates"/>
                <a:ea typeface="TT Chocolates"/>
                <a:cs typeface="TT Chocolates"/>
                <a:sym typeface="TT Chocolates"/>
              </a:rPr>
              <a:t>gethe</a:t>
            </a:r>
            <a:r>
              <a:rPr lang="en-US" sz="4200" spc="-155">
                <a:solidFill>
                  <a:srgbClr val="FFFFFF"/>
                </a:solidFill>
                <a:latin typeface="TT Chocolates"/>
                <a:ea typeface="TT Chocolates"/>
                <a:cs typeface="TT Chocolates"/>
                <a:sym typeface="TT Chocolates"/>
              </a:rPr>
              <a:t>r the e</a:t>
            </a:r>
            <a:r>
              <a:rPr lang="en-US" sz="4200" spc="-155">
                <a:solidFill>
                  <a:srgbClr val="FFFFFF"/>
                </a:solidFill>
                <a:latin typeface="TT Chocolates"/>
                <a:ea typeface="TT Chocolates"/>
                <a:cs typeface="TT Chocolates"/>
                <a:sym typeface="TT Chocolates"/>
              </a:rPr>
              <a:t>xis</a:t>
            </a:r>
            <a:r>
              <a:rPr lang="en-US" sz="4200" spc="-155">
                <a:solidFill>
                  <a:srgbClr val="FFFFFF"/>
                </a:solidFill>
                <a:latin typeface="TT Chocolates"/>
                <a:ea typeface="TT Chocolates"/>
                <a:cs typeface="TT Chocolates"/>
                <a:sym typeface="TT Chocolates"/>
              </a:rPr>
              <a:t>tin</a:t>
            </a:r>
            <a:r>
              <a:rPr lang="en-US" sz="4200" spc="-155">
                <a:solidFill>
                  <a:srgbClr val="FFFFFF"/>
                </a:solidFill>
                <a:latin typeface="TT Chocolates"/>
                <a:ea typeface="TT Chocolates"/>
                <a:cs typeface="TT Chocolates"/>
                <a:sym typeface="TT Chocolates"/>
              </a:rPr>
              <a:t>g</a:t>
            </a:r>
            <a:r>
              <a:rPr lang="en-US" sz="4200" spc="-155">
                <a:solidFill>
                  <a:srgbClr val="FFFFFF"/>
                </a:solidFill>
                <a:latin typeface="TT Chocolates"/>
                <a:ea typeface="TT Chocolates"/>
                <a:cs typeface="TT Chocolates"/>
                <a:sym typeface="TT Chocolates"/>
              </a:rPr>
              <a:t> </a:t>
            </a:r>
            <a:r>
              <a:rPr lang="en-US" sz="4200" spc="-155">
                <a:solidFill>
                  <a:srgbClr val="FFFFFF"/>
                </a:solidFill>
                <a:latin typeface="TT Chocolates"/>
                <a:ea typeface="TT Chocolates"/>
                <a:cs typeface="TT Chocolates"/>
                <a:sym typeface="TT Chocolates"/>
              </a:rPr>
              <a:t>s</a:t>
            </a:r>
            <a:r>
              <a:rPr lang="en-US" sz="4200" spc="-155">
                <a:solidFill>
                  <a:srgbClr val="FFFFFF"/>
                </a:solidFill>
                <a:latin typeface="TT Chocolates"/>
                <a:ea typeface="TT Chocolates"/>
                <a:cs typeface="TT Chocolates"/>
                <a:sym typeface="TT Chocolates"/>
              </a:rPr>
              <a:t>er</a:t>
            </a:r>
            <a:r>
              <a:rPr lang="en-US" sz="4200" spc="-155">
                <a:solidFill>
                  <a:srgbClr val="FFFFFF"/>
                </a:solidFill>
                <a:latin typeface="TT Chocolates"/>
                <a:ea typeface="TT Chocolates"/>
                <a:cs typeface="TT Chocolates"/>
                <a:sym typeface="TT Chocolates"/>
              </a:rPr>
              <a:t>vic</a:t>
            </a:r>
            <a:r>
              <a:rPr lang="en-US" sz="4200" spc="-155">
                <a:solidFill>
                  <a:srgbClr val="FFFFFF"/>
                </a:solidFill>
                <a:latin typeface="TT Chocolates"/>
                <a:ea typeface="TT Chocolates"/>
                <a:cs typeface="TT Chocolates"/>
                <a:sym typeface="TT Chocolates"/>
              </a:rPr>
              <a:t>e</a:t>
            </a:r>
            <a:r>
              <a:rPr lang="en-US" sz="4200" spc="-155">
                <a:solidFill>
                  <a:srgbClr val="FFFFFF"/>
                </a:solidFill>
                <a:latin typeface="TT Chocolates"/>
                <a:ea typeface="TT Chocolates"/>
                <a:cs typeface="TT Chocolates"/>
                <a:sym typeface="TT Chocolates"/>
              </a:rPr>
              <a:t>s</a:t>
            </a:r>
            <a:r>
              <a:rPr lang="en-US" sz="4200" spc="-155">
                <a:solidFill>
                  <a:srgbClr val="FFFFFF"/>
                </a:solidFill>
                <a:latin typeface="TT Chocolates"/>
                <a:ea typeface="TT Chocolates"/>
                <a:cs typeface="TT Chocolates"/>
                <a:sym typeface="TT Chocolates"/>
              </a:rPr>
              <a:t> </a:t>
            </a:r>
          </a:p>
        </p:txBody>
      </p:sp>
      <p:sp>
        <p:nvSpPr>
          <p:cNvPr name="TextBox 10" id="10"/>
          <p:cNvSpPr txBox="true"/>
          <p:nvPr/>
        </p:nvSpPr>
        <p:spPr>
          <a:xfrm rot="0">
            <a:off x="13952289" y="9452058"/>
            <a:ext cx="197056" cy="254206"/>
          </a:xfrm>
          <a:prstGeom prst="rect">
            <a:avLst/>
          </a:prstGeom>
        </p:spPr>
        <p:txBody>
          <a:bodyPr anchor="t" rtlCol="false" tIns="0" lIns="0" bIns="0" rIns="0" wrap="none">
            <a:spAutoFit/>
          </a:bodyPr>
          <a:lstStyle/>
          <a:p>
            <a:pPr algn="ctr">
              <a:lnSpc>
                <a:spcPts val="3620"/>
              </a:lnSpc>
              <a:spcBef>
                <a:spcPct val="0"/>
              </a:spcBef>
            </a:pPr>
            <a:r>
              <a:rPr lang="en-US" sz="2586">
                <a:solidFill>
                  <a:srgbClr val="FFFFFF"/>
                </a:solidFill>
                <a:latin typeface="Canva Sans"/>
                <a:ea typeface="Canva Sans"/>
                <a:cs typeface="Canva Sans"/>
                <a:sym typeface="Canva Sans"/>
              </a:rPr>
              <a:t>2</a:t>
            </a:r>
          </a:p>
        </p:txBody>
      </p:sp>
      <p:grpSp>
        <p:nvGrpSpPr>
          <p:cNvPr name="Group 11" id="11"/>
          <p:cNvGrpSpPr/>
          <p:nvPr/>
        </p:nvGrpSpPr>
        <p:grpSpPr>
          <a:xfrm rot="0">
            <a:off x="9570985" y="532906"/>
            <a:ext cx="10720487" cy="10981484"/>
            <a:chOff x="0" y="0"/>
            <a:chExt cx="2086610" cy="2137410"/>
          </a:xfrm>
        </p:grpSpPr>
        <p:sp>
          <p:nvSpPr>
            <p:cNvPr name="Freeform 12" id="12"/>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2278" t="0" r="-11458"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56647"/>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grpSp>
        <p:nvGrpSpPr>
          <p:cNvPr name="Group 3" id="3"/>
          <p:cNvGrpSpPr/>
          <p:nvPr/>
        </p:nvGrpSpPr>
        <p:grpSpPr>
          <a:xfrm rot="0">
            <a:off x="647686" y="4762076"/>
            <a:ext cx="7572849" cy="6154272"/>
            <a:chOff x="0" y="0"/>
            <a:chExt cx="1994495" cy="1620878"/>
          </a:xfrm>
        </p:grpSpPr>
        <p:sp>
          <p:nvSpPr>
            <p:cNvPr name="Freeform 4" id="4"/>
            <p:cNvSpPr/>
            <p:nvPr/>
          </p:nvSpPr>
          <p:spPr>
            <a:xfrm flipH="false" flipV="false" rot="0">
              <a:off x="0" y="0"/>
              <a:ext cx="1994495" cy="1620878"/>
            </a:xfrm>
            <a:custGeom>
              <a:avLst/>
              <a:gdLst/>
              <a:ahLst/>
              <a:cxnLst/>
              <a:rect r="r" b="b" t="t" l="l"/>
              <a:pathLst>
                <a:path h="1620878" w="1994495">
                  <a:moveTo>
                    <a:pt x="52139" y="0"/>
                  </a:moveTo>
                  <a:lnTo>
                    <a:pt x="1942357" y="0"/>
                  </a:lnTo>
                  <a:cubicBezTo>
                    <a:pt x="1956185" y="0"/>
                    <a:pt x="1969446" y="5493"/>
                    <a:pt x="1979224" y="15271"/>
                  </a:cubicBezTo>
                  <a:cubicBezTo>
                    <a:pt x="1989002" y="25049"/>
                    <a:pt x="1994495" y="38311"/>
                    <a:pt x="1994495" y="52139"/>
                  </a:cubicBezTo>
                  <a:lnTo>
                    <a:pt x="1994495" y="1568740"/>
                  </a:lnTo>
                  <a:cubicBezTo>
                    <a:pt x="1994495" y="1582568"/>
                    <a:pt x="1989002" y="1595829"/>
                    <a:pt x="1979224" y="1605607"/>
                  </a:cubicBezTo>
                  <a:cubicBezTo>
                    <a:pt x="1969446" y="1615385"/>
                    <a:pt x="1956185" y="1620878"/>
                    <a:pt x="1942357" y="1620878"/>
                  </a:cubicBezTo>
                  <a:lnTo>
                    <a:pt x="52139" y="1620878"/>
                  </a:lnTo>
                  <a:cubicBezTo>
                    <a:pt x="23343" y="1620878"/>
                    <a:pt x="0" y="1597535"/>
                    <a:pt x="0" y="1568740"/>
                  </a:cubicBezTo>
                  <a:lnTo>
                    <a:pt x="0" y="52139"/>
                  </a:lnTo>
                  <a:cubicBezTo>
                    <a:pt x="0" y="38311"/>
                    <a:pt x="5493" y="25049"/>
                    <a:pt x="15271" y="15271"/>
                  </a:cubicBezTo>
                  <a:cubicBezTo>
                    <a:pt x="25049" y="5493"/>
                    <a:pt x="38311" y="0"/>
                    <a:pt x="52139" y="0"/>
                  </a:cubicBezTo>
                  <a:close/>
                </a:path>
              </a:pathLst>
            </a:custGeom>
            <a:solidFill>
              <a:srgbClr val="80A477"/>
            </a:solidFill>
          </p:spPr>
        </p:sp>
        <p:sp>
          <p:nvSpPr>
            <p:cNvPr name="TextBox 5" id="5"/>
            <p:cNvSpPr txBox="true"/>
            <p:nvPr/>
          </p:nvSpPr>
          <p:spPr>
            <a:xfrm>
              <a:off x="0" y="-47625"/>
              <a:ext cx="1994495" cy="1668503"/>
            </a:xfrm>
            <a:prstGeom prst="rect">
              <a:avLst/>
            </a:prstGeom>
          </p:spPr>
          <p:txBody>
            <a:bodyPr anchor="ctr" rtlCol="false" tIns="50800" lIns="50800" bIns="50800" rIns="50800"/>
            <a:lstStyle/>
            <a:p>
              <a:pPr algn="ctr">
                <a:lnSpc>
                  <a:spcPts val="3010"/>
                </a:lnSpc>
              </a:pPr>
            </a:p>
          </p:txBody>
        </p:sp>
      </p:grpSp>
      <p:sp>
        <p:nvSpPr>
          <p:cNvPr name="TextBox 6" id="6"/>
          <p:cNvSpPr txBox="true"/>
          <p:nvPr/>
        </p:nvSpPr>
        <p:spPr>
          <a:xfrm rot="0">
            <a:off x="942975" y="944941"/>
            <a:ext cx="7191836" cy="9254795"/>
          </a:xfrm>
          <a:prstGeom prst="rect">
            <a:avLst/>
          </a:prstGeom>
        </p:spPr>
        <p:txBody>
          <a:bodyPr anchor="t" rtlCol="false" tIns="0" lIns="0" bIns="0" rIns="0">
            <a:spAutoFit/>
          </a:bodyPr>
          <a:lstStyle/>
          <a:p>
            <a:pPr algn="l">
              <a:lnSpc>
                <a:spcPts val="6810"/>
              </a:lnSpc>
            </a:pPr>
            <a:r>
              <a:rPr lang="en-US" sz="6191" spc="-229" b="true">
                <a:solidFill>
                  <a:srgbClr val="FFFFFF"/>
                </a:solidFill>
                <a:latin typeface="TT Chocolates Bold"/>
                <a:ea typeface="TT Chocolates Bold"/>
                <a:cs typeface="TT Chocolates Bold"/>
                <a:sym typeface="TT Chocolates Bold"/>
              </a:rPr>
              <a:t>TAMA: A Brief History</a:t>
            </a:r>
          </a:p>
          <a:p>
            <a:pPr algn="l">
              <a:lnSpc>
                <a:spcPts val="4132"/>
              </a:lnSpc>
            </a:pPr>
            <a:r>
              <a:rPr lang="en-US" sz="3756" spc="-138">
                <a:solidFill>
                  <a:srgbClr val="FFFFFF"/>
                </a:solidFill>
                <a:latin typeface="TT Chocolates"/>
                <a:ea typeface="TT Chocolates"/>
                <a:cs typeface="TT Chocolates"/>
                <a:sym typeface="TT Chocolates"/>
              </a:rPr>
              <a:t>S</a:t>
            </a:r>
            <a:r>
              <a:rPr lang="en-US" sz="3756" spc="-138">
                <a:solidFill>
                  <a:srgbClr val="FFFFFF"/>
                </a:solidFill>
                <a:latin typeface="TT Chocolates"/>
                <a:ea typeface="TT Chocolates"/>
                <a:cs typeface="TT Chocolates"/>
                <a:sym typeface="TT Chocolates"/>
              </a:rPr>
              <a:t>tarted in </a:t>
            </a:r>
            <a:r>
              <a:rPr lang="en-US" b="true" sz="3756" spc="-138">
                <a:solidFill>
                  <a:srgbClr val="FFFFFF"/>
                </a:solidFill>
                <a:latin typeface="TT Chocolates Bold"/>
                <a:ea typeface="TT Chocolates Bold"/>
                <a:cs typeface="TT Chocolates Bold"/>
                <a:sym typeface="TT Chocolates Bold"/>
              </a:rPr>
              <a:t>2020</a:t>
            </a:r>
            <a:r>
              <a:rPr lang="en-US" sz="3756" spc="-138">
                <a:solidFill>
                  <a:srgbClr val="FFFFFF"/>
                </a:solidFill>
                <a:latin typeface="TT Chocolates"/>
                <a:ea typeface="TT Chocolates"/>
                <a:cs typeface="TT Chocolates"/>
                <a:sym typeface="TT Chocolates"/>
              </a:rPr>
              <a:t>, after a number of professionals from different NGOs and entities joined forces to create an organization that is truly able to address gaps in the system</a:t>
            </a:r>
          </a:p>
          <a:p>
            <a:pPr algn="l">
              <a:lnSpc>
                <a:spcPts val="4132"/>
              </a:lnSpc>
            </a:pPr>
          </a:p>
          <a:p>
            <a:pPr algn="l">
              <a:lnSpc>
                <a:spcPts val="4132"/>
              </a:lnSpc>
            </a:pPr>
            <a:r>
              <a:rPr lang="en-US" sz="3756" spc="-138">
                <a:solidFill>
                  <a:srgbClr val="FFFFFF"/>
                </a:solidFill>
                <a:latin typeface="TT Chocolates"/>
                <a:ea typeface="TT Chocolates"/>
                <a:cs typeface="TT Chocolates"/>
                <a:sym typeface="TT Chocolates"/>
              </a:rPr>
              <a:t>For f ive years, we have collected data and piloted services: </a:t>
            </a:r>
          </a:p>
          <a:p>
            <a:pPr algn="l" marL="1622106" indent="-540702" lvl="2">
              <a:lnSpc>
                <a:spcPts val="4132"/>
              </a:lnSpc>
              <a:buFont typeface="Arial"/>
              <a:buChar char="⚬"/>
            </a:pPr>
            <a:r>
              <a:rPr lang="en-US" sz="3756" spc="-138">
                <a:solidFill>
                  <a:srgbClr val="FFFFFF"/>
                </a:solidFill>
                <a:latin typeface="TT Chocolates"/>
                <a:ea typeface="TT Chocolates"/>
                <a:cs typeface="TT Chocolates"/>
                <a:sym typeface="TT Chocolates"/>
              </a:rPr>
              <a:t>FGM perceptions </a:t>
            </a:r>
          </a:p>
          <a:p>
            <a:pPr algn="l" marL="1622106" indent="-540702" lvl="2">
              <a:lnSpc>
                <a:spcPts val="4132"/>
              </a:lnSpc>
              <a:buFont typeface="Arial"/>
              <a:buChar char="⚬"/>
            </a:pPr>
            <a:r>
              <a:rPr lang="en-US" sz="3756" spc="-138">
                <a:solidFill>
                  <a:srgbClr val="FFFFFF"/>
                </a:solidFill>
                <a:latin typeface="TT Chocolates"/>
                <a:ea typeface="TT Chocolates"/>
                <a:cs typeface="TT Chocolates"/>
                <a:sym typeface="TT Chocolates"/>
              </a:rPr>
              <a:t>Disability awareness </a:t>
            </a:r>
          </a:p>
          <a:p>
            <a:pPr algn="l" marL="1622106" indent="-540702" lvl="2">
              <a:lnSpc>
                <a:spcPts val="4132"/>
              </a:lnSpc>
              <a:buFont typeface="Arial"/>
              <a:buChar char="⚬"/>
            </a:pPr>
            <a:r>
              <a:rPr lang="en-US" sz="3756" spc="-138">
                <a:solidFill>
                  <a:srgbClr val="FFFFFF"/>
                </a:solidFill>
                <a:latin typeface="TT Chocolates"/>
                <a:ea typeface="TT Chocolates"/>
                <a:cs typeface="TT Chocolates"/>
                <a:sym typeface="TT Chocolates"/>
              </a:rPr>
              <a:t>Holistic, trauma-informed services for survivors of sexual and gender-based violence</a:t>
            </a:r>
          </a:p>
          <a:p>
            <a:pPr algn="l" marL="1622106" indent="-540702" lvl="2">
              <a:lnSpc>
                <a:spcPts val="4132"/>
              </a:lnSpc>
              <a:buFont typeface="Arial"/>
              <a:buChar char="⚬"/>
            </a:pPr>
            <a:r>
              <a:rPr lang="en-US" sz="3756" spc="-138">
                <a:solidFill>
                  <a:srgbClr val="FFFFFF"/>
                </a:solidFill>
                <a:latin typeface="TT Chocolates"/>
                <a:ea typeface="TT Chocolates"/>
                <a:cs typeface="TT Chocolates"/>
                <a:sym typeface="TT Chocolates"/>
              </a:rPr>
              <a:t>Training services for the education department </a:t>
            </a:r>
          </a:p>
          <a:p>
            <a:pPr algn="just">
              <a:lnSpc>
                <a:spcPts val="4132"/>
              </a:lnSpc>
            </a:pPr>
          </a:p>
        </p:txBody>
      </p:sp>
      <p:sp>
        <p:nvSpPr>
          <p:cNvPr name="TextBox 7" id="7"/>
          <p:cNvSpPr txBox="true"/>
          <p:nvPr/>
        </p:nvSpPr>
        <p:spPr>
          <a:xfrm rot="0">
            <a:off x="13952289" y="9452058"/>
            <a:ext cx="197056" cy="254206"/>
          </a:xfrm>
          <a:prstGeom prst="rect">
            <a:avLst/>
          </a:prstGeom>
        </p:spPr>
        <p:txBody>
          <a:bodyPr anchor="t" rtlCol="false" tIns="0" lIns="0" bIns="0" rIns="0" wrap="none">
            <a:spAutoFit/>
          </a:bodyPr>
          <a:lstStyle/>
          <a:p>
            <a:pPr algn="ctr">
              <a:lnSpc>
                <a:spcPts val="3620"/>
              </a:lnSpc>
              <a:spcBef>
                <a:spcPct val="0"/>
              </a:spcBef>
            </a:pPr>
            <a:r>
              <a:rPr lang="en-US" sz="2586">
                <a:solidFill>
                  <a:srgbClr val="FFFFFF"/>
                </a:solidFill>
                <a:latin typeface="Canva Sans"/>
                <a:ea typeface="Canva Sans"/>
                <a:cs typeface="Canva Sans"/>
                <a:sym typeface="Canva Sans"/>
              </a:rPr>
              <a:t>3</a:t>
            </a:r>
          </a:p>
        </p:txBody>
      </p:sp>
      <p:grpSp>
        <p:nvGrpSpPr>
          <p:cNvPr name="Group 8" id="8"/>
          <p:cNvGrpSpPr/>
          <p:nvPr/>
        </p:nvGrpSpPr>
        <p:grpSpPr>
          <a:xfrm rot="0">
            <a:off x="9400463" y="4229694"/>
            <a:ext cx="8014152" cy="8209262"/>
            <a:chOff x="0" y="0"/>
            <a:chExt cx="2086610" cy="2137410"/>
          </a:xfrm>
        </p:grpSpPr>
        <p:sp>
          <p:nvSpPr>
            <p:cNvPr name="Freeform 9" id="9"/>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26868" t="0" r="-26868" b="0"/>
              </a:stretch>
            </a:blipFill>
          </p:spPr>
        </p:sp>
      </p:grpSp>
      <p:grpSp>
        <p:nvGrpSpPr>
          <p:cNvPr name="Group 10" id="10"/>
          <p:cNvGrpSpPr/>
          <p:nvPr/>
        </p:nvGrpSpPr>
        <p:grpSpPr>
          <a:xfrm rot="0">
            <a:off x="13787661" y="425486"/>
            <a:ext cx="5021254" cy="5143500"/>
            <a:chOff x="0" y="0"/>
            <a:chExt cx="2086610" cy="2137410"/>
          </a:xfrm>
        </p:grpSpPr>
        <p:sp>
          <p:nvSpPr>
            <p:cNvPr name="Freeform 11" id="11"/>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stretch>
                <a:fillRect l="-26868" t="0" r="-26868" b="0"/>
              </a:stretch>
            </a:blipFill>
          </p:spPr>
        </p:sp>
      </p:grpSp>
      <p:grpSp>
        <p:nvGrpSpPr>
          <p:cNvPr name="Group 12" id="12"/>
          <p:cNvGrpSpPr/>
          <p:nvPr/>
        </p:nvGrpSpPr>
        <p:grpSpPr>
          <a:xfrm rot="0">
            <a:off x="10098570" y="840166"/>
            <a:ext cx="3308969" cy="3389529"/>
            <a:chOff x="0" y="0"/>
            <a:chExt cx="2086610" cy="2137410"/>
          </a:xfrm>
        </p:grpSpPr>
        <p:sp>
          <p:nvSpPr>
            <p:cNvPr name="Freeform 13" id="13"/>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l="0" t="0" r="-14125" b="-67635"/>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B6B27"/>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sp>
        <p:nvSpPr>
          <p:cNvPr name="TextBox 3" id="3"/>
          <p:cNvSpPr txBox="true"/>
          <p:nvPr/>
        </p:nvSpPr>
        <p:spPr>
          <a:xfrm rot="0">
            <a:off x="1028700" y="923925"/>
            <a:ext cx="9197279" cy="8334375"/>
          </a:xfrm>
          <a:prstGeom prst="rect">
            <a:avLst/>
          </a:prstGeom>
        </p:spPr>
        <p:txBody>
          <a:bodyPr anchor="t" rtlCol="false" tIns="0" lIns="0" bIns="0" rIns="0">
            <a:spAutoFit/>
          </a:bodyPr>
          <a:lstStyle/>
          <a:p>
            <a:pPr algn="l">
              <a:lnSpc>
                <a:spcPts val="7537"/>
              </a:lnSpc>
            </a:pPr>
            <a:r>
              <a:rPr lang="en-US" sz="5383" spc="-199" b="true">
                <a:solidFill>
                  <a:srgbClr val="FFFFFF"/>
                </a:solidFill>
                <a:latin typeface="TT Chocolates Bold"/>
                <a:ea typeface="TT Chocolates Bold"/>
                <a:cs typeface="TT Chocolates Bold"/>
                <a:sym typeface="TT Chocolates Bold"/>
              </a:rPr>
              <a:t>Our Work</a:t>
            </a:r>
          </a:p>
          <a:p>
            <a:pPr algn="l">
              <a:lnSpc>
                <a:spcPts val="4522"/>
              </a:lnSpc>
              <a:spcBef>
                <a:spcPct val="0"/>
              </a:spcBef>
            </a:pPr>
            <a:r>
              <a:rPr lang="en-US" sz="3230" spc="-119">
                <a:solidFill>
                  <a:srgbClr val="FFFFFF"/>
                </a:solidFill>
                <a:latin typeface="TT Chocolates"/>
                <a:ea typeface="TT Chocolates"/>
                <a:cs typeface="TT Chocolates"/>
                <a:sym typeface="TT Chocolates"/>
              </a:rPr>
              <a:t>For four years, we’ve pilo</a:t>
            </a:r>
            <a:r>
              <a:rPr lang="en-US" sz="3230" spc="-119">
                <a:solidFill>
                  <a:srgbClr val="FFFFFF"/>
                </a:solidFill>
                <a:latin typeface="TT Chocolates"/>
                <a:ea typeface="TT Chocolates"/>
                <a:cs typeface="TT Chocolates"/>
                <a:sym typeface="TT Chocolates"/>
              </a:rPr>
              <a:t>ted </a:t>
            </a:r>
            <a:r>
              <a:rPr lang="en-US" sz="3230" spc="-119">
                <a:solidFill>
                  <a:srgbClr val="FFFFFF"/>
                </a:solidFill>
                <a:latin typeface="TT Chocolates"/>
                <a:ea typeface="TT Chocolates"/>
                <a:cs typeface="TT Chocolates"/>
                <a:sym typeface="TT Chocolates"/>
              </a:rPr>
              <a:t>sev</a:t>
            </a:r>
            <a:r>
              <a:rPr lang="en-US" sz="3230" spc="-119">
                <a:solidFill>
                  <a:srgbClr val="FFFFFF"/>
                </a:solidFill>
                <a:latin typeface="TT Chocolates"/>
                <a:ea typeface="TT Chocolates"/>
                <a:cs typeface="TT Chocolates"/>
                <a:sym typeface="TT Chocolates"/>
              </a:rPr>
              <a:t>era</a:t>
            </a:r>
            <a:r>
              <a:rPr lang="en-US" sz="3230" spc="-119">
                <a:solidFill>
                  <a:srgbClr val="FFFFFF"/>
                </a:solidFill>
                <a:latin typeface="TT Chocolates"/>
                <a:ea typeface="TT Chocolates"/>
                <a:cs typeface="TT Chocolates"/>
                <a:sym typeface="TT Chocolates"/>
              </a:rPr>
              <a:t>l</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s</a:t>
            </a:r>
            <a:r>
              <a:rPr lang="en-US" sz="3230" spc="-119">
                <a:solidFill>
                  <a:srgbClr val="FFFFFF"/>
                </a:solidFill>
                <a:latin typeface="TT Chocolates"/>
                <a:ea typeface="TT Chocolates"/>
                <a:cs typeface="TT Chocolates"/>
                <a:sym typeface="TT Chocolates"/>
              </a:rPr>
              <a:t>er</a:t>
            </a:r>
            <a:r>
              <a:rPr lang="en-US" sz="3230" spc="-119">
                <a:solidFill>
                  <a:srgbClr val="FFFFFF"/>
                </a:solidFill>
                <a:latin typeface="TT Chocolates"/>
                <a:ea typeface="TT Chocolates"/>
                <a:cs typeface="TT Chocolates"/>
                <a:sym typeface="TT Chocolates"/>
              </a:rPr>
              <a:t>vices</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and</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a</a:t>
            </a:r>
            <a:r>
              <a:rPr lang="en-US" sz="3230" spc="-119">
                <a:solidFill>
                  <a:srgbClr val="FFFFFF"/>
                </a:solidFill>
                <a:latin typeface="TT Chocolates"/>
                <a:ea typeface="TT Chocolates"/>
                <a:cs typeface="TT Chocolates"/>
                <a:sym typeface="TT Chocolates"/>
              </a:rPr>
              <a:t>reas o</a:t>
            </a:r>
            <a:r>
              <a:rPr lang="en-US" sz="3230" spc="-119">
                <a:solidFill>
                  <a:srgbClr val="FFFFFF"/>
                </a:solidFill>
                <a:latin typeface="TT Chocolates"/>
                <a:ea typeface="TT Chocolates"/>
                <a:cs typeface="TT Chocolates"/>
                <a:sym typeface="TT Chocolates"/>
              </a:rPr>
              <a:t>f</a:t>
            </a:r>
            <a:r>
              <a:rPr lang="en-US" sz="3230" spc="-119">
                <a:solidFill>
                  <a:srgbClr val="FFFFFF"/>
                </a:solidFill>
                <a:latin typeface="TT Chocolates"/>
                <a:ea typeface="TT Chocolates"/>
                <a:cs typeface="TT Chocolates"/>
                <a:sym typeface="TT Chocolates"/>
              </a:rPr>
              <a:t> i</a:t>
            </a:r>
            <a:r>
              <a:rPr lang="en-US" sz="3230" spc="-119">
                <a:solidFill>
                  <a:srgbClr val="FFFFFF"/>
                </a:solidFill>
                <a:latin typeface="TT Chocolates"/>
                <a:ea typeface="TT Chocolates"/>
                <a:cs typeface="TT Chocolates"/>
                <a:sym typeface="TT Chocolates"/>
              </a:rPr>
              <a:t>nt</a:t>
            </a:r>
            <a:r>
              <a:rPr lang="en-US" sz="3230" spc="-119">
                <a:solidFill>
                  <a:srgbClr val="FFFFFF"/>
                </a:solidFill>
                <a:latin typeface="TT Chocolates"/>
                <a:ea typeface="TT Chocolates"/>
                <a:cs typeface="TT Chocolates"/>
                <a:sym typeface="TT Chocolates"/>
              </a:rPr>
              <a:t>ere</a:t>
            </a:r>
            <a:r>
              <a:rPr lang="en-US" sz="3230" spc="-119">
                <a:solidFill>
                  <a:srgbClr val="FFFFFF"/>
                </a:solidFill>
                <a:latin typeface="TT Chocolates"/>
                <a:ea typeface="TT Chocolates"/>
                <a:cs typeface="TT Chocolates"/>
                <a:sym typeface="TT Chocolates"/>
              </a:rPr>
              <a:t>s</a:t>
            </a:r>
            <a:r>
              <a:rPr lang="en-US" sz="3230" spc="-119">
                <a:solidFill>
                  <a:srgbClr val="FFFFFF"/>
                </a:solidFill>
                <a:latin typeface="TT Chocolates"/>
                <a:ea typeface="TT Chocolates"/>
                <a:cs typeface="TT Chocolates"/>
                <a:sym typeface="TT Chocolates"/>
              </a:rPr>
              <a:t>t:</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F</a:t>
            </a:r>
            <a:r>
              <a:rPr lang="en-US" b="true" sz="3230" spc="-119">
                <a:solidFill>
                  <a:srgbClr val="FFFFFF"/>
                </a:solidFill>
                <a:latin typeface="TT Chocolates Bold"/>
                <a:ea typeface="TT Chocolates Bold"/>
                <a:cs typeface="TT Chocolates Bold"/>
                <a:sym typeface="TT Chocolates Bold"/>
              </a:rPr>
              <a:t>G</a:t>
            </a:r>
            <a:r>
              <a:rPr lang="en-US" b="true" sz="3230" spc="-119">
                <a:solidFill>
                  <a:srgbClr val="FFFFFF"/>
                </a:solidFill>
                <a:latin typeface="TT Chocolates Bold"/>
                <a:ea typeface="TT Chocolates Bold"/>
                <a:cs typeface="TT Chocolates Bold"/>
                <a:sym typeface="TT Chocolates Bold"/>
              </a:rPr>
              <a:t>M</a:t>
            </a:r>
            <a:r>
              <a:rPr lang="en-US" sz="3230" spc="-119">
                <a:solidFill>
                  <a:srgbClr val="FFFFFF"/>
                </a:solidFill>
                <a:latin typeface="TT Chocolates"/>
                <a:ea typeface="TT Chocolates"/>
                <a:cs typeface="TT Chocolates"/>
                <a:sym typeface="TT Chocolates"/>
              </a:rPr>
              <a:t> awar</a:t>
            </a:r>
            <a:r>
              <a:rPr lang="en-US" sz="3230" spc="-119">
                <a:solidFill>
                  <a:srgbClr val="FFFFFF"/>
                </a:solidFill>
                <a:latin typeface="TT Chocolates"/>
                <a:ea typeface="TT Chocolates"/>
                <a:cs typeface="TT Chocolates"/>
                <a:sym typeface="TT Chocolates"/>
              </a:rPr>
              <a:t>en</a:t>
            </a:r>
            <a:r>
              <a:rPr lang="en-US" sz="3230" spc="-119">
                <a:solidFill>
                  <a:srgbClr val="FFFFFF"/>
                </a:solidFill>
                <a:latin typeface="TT Chocolates"/>
                <a:ea typeface="TT Chocolates"/>
                <a:cs typeface="TT Chocolates"/>
                <a:sym typeface="TT Chocolates"/>
              </a:rPr>
              <a:t>ess ra</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sing campa</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gn</a:t>
            </a:r>
            <a:r>
              <a:rPr lang="en-US" sz="3230" spc="-119">
                <a:solidFill>
                  <a:srgbClr val="FFFFFF"/>
                </a:solidFill>
                <a:latin typeface="TT Chocolates"/>
                <a:ea typeface="TT Chocolates"/>
                <a:cs typeface="TT Chocolates"/>
                <a:sym typeface="TT Chocolates"/>
              </a:rPr>
              <a:t> in r</a:t>
            </a:r>
            <a:r>
              <a:rPr lang="en-US" sz="3230" spc="-119">
                <a:solidFill>
                  <a:srgbClr val="FFFFFF"/>
                </a:solidFill>
                <a:latin typeface="TT Chocolates"/>
                <a:ea typeface="TT Chocolates"/>
                <a:cs typeface="TT Chocolates"/>
                <a:sym typeface="TT Chocolates"/>
              </a:rPr>
              <a:t>e</a:t>
            </a:r>
            <a:r>
              <a:rPr lang="en-US" sz="3230" spc="-119">
                <a:solidFill>
                  <a:srgbClr val="FFFFFF"/>
                </a:solidFill>
                <a:latin typeface="TT Chocolates"/>
                <a:ea typeface="TT Chocolates"/>
                <a:cs typeface="TT Chocolates"/>
                <a:sym typeface="TT Chocolates"/>
              </a:rPr>
              <a:t>ce</a:t>
            </a:r>
            <a:r>
              <a:rPr lang="en-US" sz="3230" spc="-119">
                <a:solidFill>
                  <a:srgbClr val="FFFFFF"/>
                </a:solidFill>
                <a:latin typeface="TT Chocolates"/>
                <a:ea typeface="TT Chocolates"/>
                <a:cs typeface="TT Chocolates"/>
                <a:sym typeface="TT Chocolates"/>
              </a:rPr>
              <a:t>p</a:t>
            </a:r>
            <a:r>
              <a:rPr lang="en-US" sz="3230" spc="-119">
                <a:solidFill>
                  <a:srgbClr val="FFFFFF"/>
                </a:solidFill>
                <a:latin typeface="TT Chocolates"/>
                <a:ea typeface="TT Chocolates"/>
                <a:cs typeface="TT Chocolates"/>
                <a:sym typeface="TT Chocolates"/>
              </a:rPr>
              <a:t>t</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o</a:t>
            </a:r>
            <a:r>
              <a:rPr lang="en-US" sz="3230" spc="-119">
                <a:solidFill>
                  <a:srgbClr val="FFFFFF"/>
                </a:solidFill>
                <a:latin typeface="TT Chocolates"/>
                <a:ea typeface="TT Chocolates"/>
                <a:cs typeface="TT Chocolates"/>
                <a:sym typeface="TT Chocolates"/>
              </a:rPr>
              <a:t>n</a:t>
            </a:r>
            <a:r>
              <a:rPr lang="en-US" sz="3230" spc="-119">
                <a:solidFill>
                  <a:srgbClr val="FFFFFF"/>
                </a:solidFill>
                <a:latin typeface="TT Chocolates"/>
                <a:ea typeface="TT Chocolates"/>
                <a:cs typeface="TT Chocolates"/>
                <a:sym typeface="TT Chocolates"/>
              </a:rPr>
              <a:t> ce</a:t>
            </a:r>
            <a:r>
              <a:rPr lang="en-US" sz="3230" spc="-119">
                <a:solidFill>
                  <a:srgbClr val="FFFFFF"/>
                </a:solidFill>
                <a:latin typeface="TT Chocolates"/>
                <a:ea typeface="TT Chocolates"/>
                <a:cs typeface="TT Chocolates"/>
                <a:sym typeface="TT Chocolates"/>
              </a:rPr>
              <a:t>n</a:t>
            </a:r>
            <a:r>
              <a:rPr lang="en-US" sz="3230" spc="-119">
                <a:solidFill>
                  <a:srgbClr val="FFFFFF"/>
                </a:solidFill>
                <a:latin typeface="TT Chocolates"/>
                <a:ea typeface="TT Chocolates"/>
                <a:cs typeface="TT Chocolates"/>
                <a:sym typeface="TT Chocolates"/>
              </a:rPr>
              <a:t>te</a:t>
            </a:r>
            <a:r>
              <a:rPr lang="en-US" sz="3230" spc="-119">
                <a:solidFill>
                  <a:srgbClr val="FFFFFF"/>
                </a:solidFill>
                <a:latin typeface="TT Chocolates"/>
                <a:ea typeface="TT Chocolates"/>
                <a:cs typeface="TT Chocolates"/>
                <a:sym typeface="TT Chocolates"/>
              </a:rPr>
              <a:t>rs,</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c</a:t>
            </a:r>
            <a:r>
              <a:rPr lang="en-US" sz="3230" spc="-119">
                <a:solidFill>
                  <a:srgbClr val="FFFFFF"/>
                </a:solidFill>
                <a:latin typeface="TT Chocolates"/>
                <a:ea typeface="TT Chocolates"/>
                <a:cs typeface="TT Chocolates"/>
                <a:sym typeface="TT Chocolates"/>
              </a:rPr>
              <a:t>o</a:t>
            </a:r>
            <a:r>
              <a:rPr lang="en-US" sz="3230" spc="-119">
                <a:solidFill>
                  <a:srgbClr val="FFFFFF"/>
                </a:solidFill>
                <a:latin typeface="TT Chocolates"/>
                <a:ea typeface="TT Chocolates"/>
                <a:cs typeface="TT Chocolates"/>
                <a:sym typeface="TT Chocolates"/>
              </a:rPr>
              <a:t>mmu</a:t>
            </a:r>
            <a:r>
              <a:rPr lang="en-US" sz="3230" spc="-119">
                <a:solidFill>
                  <a:srgbClr val="FFFFFF"/>
                </a:solidFill>
                <a:latin typeface="TT Chocolates"/>
                <a:ea typeface="TT Chocolates"/>
                <a:cs typeface="TT Chocolates"/>
                <a:sym typeface="TT Chocolates"/>
              </a:rPr>
              <a:t>ni</a:t>
            </a:r>
            <a:r>
              <a:rPr lang="en-US" sz="3230" spc="-119">
                <a:solidFill>
                  <a:srgbClr val="FFFFFF"/>
                </a:solidFill>
                <a:latin typeface="TT Chocolates"/>
                <a:ea typeface="TT Chocolates"/>
                <a:cs typeface="TT Chocolates"/>
                <a:sym typeface="TT Chocolates"/>
              </a:rPr>
              <a:t>ty percep</a:t>
            </a:r>
            <a:r>
              <a:rPr lang="en-US" sz="3230" spc="-119">
                <a:solidFill>
                  <a:srgbClr val="FFFFFF"/>
                </a:solidFill>
                <a:latin typeface="TT Chocolates"/>
                <a:ea typeface="TT Chocolates"/>
                <a:cs typeface="TT Chocolates"/>
                <a:sym typeface="TT Chocolates"/>
              </a:rPr>
              <a:t>tion </a:t>
            </a:r>
            <a:r>
              <a:rPr lang="en-US" sz="3230" spc="-119">
                <a:solidFill>
                  <a:srgbClr val="FFFFFF"/>
                </a:solidFill>
                <a:latin typeface="TT Chocolates"/>
                <a:ea typeface="TT Chocolates"/>
                <a:cs typeface="TT Chocolates"/>
                <a:sym typeface="TT Chocolates"/>
              </a:rPr>
              <a:t>survey, </a:t>
            </a:r>
            <a:r>
              <a:rPr lang="en-US" sz="3230" spc="-119">
                <a:solidFill>
                  <a:srgbClr val="FFFFFF"/>
                </a:solidFill>
                <a:latin typeface="TT Chocolates"/>
                <a:ea typeface="TT Chocolates"/>
                <a:cs typeface="TT Chocolates"/>
                <a:sym typeface="TT Chocolates"/>
              </a:rPr>
              <a:t>a</a:t>
            </a:r>
            <a:r>
              <a:rPr lang="en-US" sz="3230" spc="-119">
                <a:solidFill>
                  <a:srgbClr val="FFFFFF"/>
                </a:solidFill>
                <a:latin typeface="TT Chocolates"/>
                <a:ea typeface="TT Chocolates"/>
                <a:cs typeface="TT Chocolates"/>
                <a:sym typeface="TT Chocolates"/>
              </a:rPr>
              <a:t>nd</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a capac</a:t>
            </a:r>
            <a:r>
              <a:rPr lang="en-US" sz="3230" spc="-119">
                <a:solidFill>
                  <a:srgbClr val="FFFFFF"/>
                </a:solidFill>
                <a:latin typeface="TT Chocolates"/>
                <a:ea typeface="TT Chocolates"/>
                <a:cs typeface="TT Chocolates"/>
                <a:sym typeface="TT Chocolates"/>
              </a:rPr>
              <a:t>it</a:t>
            </a:r>
            <a:r>
              <a:rPr lang="en-US" sz="3230" spc="-119">
                <a:solidFill>
                  <a:srgbClr val="FFFFFF"/>
                </a:solidFill>
                <a:latin typeface="TT Chocolates"/>
                <a:ea typeface="TT Chocolates"/>
                <a:cs typeface="TT Chocolates"/>
                <a:sym typeface="TT Chocolates"/>
              </a:rPr>
              <a:t>y b</a:t>
            </a:r>
            <a:r>
              <a:rPr lang="en-US" sz="3230" spc="-119">
                <a:solidFill>
                  <a:srgbClr val="FFFFFF"/>
                </a:solidFill>
                <a:latin typeface="TT Chocolates"/>
                <a:ea typeface="TT Chocolates"/>
                <a:cs typeface="TT Chocolates"/>
                <a:sym typeface="TT Chocolates"/>
              </a:rPr>
              <a:t>u</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l</a:t>
            </a:r>
            <a:r>
              <a:rPr lang="en-US" sz="3230" spc="-119">
                <a:solidFill>
                  <a:srgbClr val="FFFFFF"/>
                </a:solidFill>
                <a:latin typeface="TT Chocolates"/>
                <a:ea typeface="TT Chocolates"/>
                <a:cs typeface="TT Chocolates"/>
                <a:sym typeface="TT Chocolates"/>
              </a:rPr>
              <a:t>ding</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program. </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D</a:t>
            </a:r>
            <a:r>
              <a:rPr lang="en-US" b="true" sz="3230" spc="-119">
                <a:solidFill>
                  <a:srgbClr val="FFFFFF"/>
                </a:solidFill>
                <a:latin typeface="TT Chocolates Bold"/>
                <a:ea typeface="TT Chocolates Bold"/>
                <a:cs typeface="TT Chocolates Bold"/>
                <a:sym typeface="TT Chocolates Bold"/>
              </a:rPr>
              <a:t>is</a:t>
            </a:r>
            <a:r>
              <a:rPr lang="en-US" b="true" sz="3230" spc="-119">
                <a:solidFill>
                  <a:srgbClr val="FFFFFF"/>
                </a:solidFill>
                <a:latin typeface="TT Chocolates Bold"/>
                <a:ea typeface="TT Chocolates Bold"/>
                <a:cs typeface="TT Chocolates Bold"/>
                <a:sym typeface="TT Chocolates Bold"/>
              </a:rPr>
              <a:t>ab</a:t>
            </a:r>
            <a:r>
              <a:rPr lang="en-US" b="true" sz="3230" spc="-119">
                <a:solidFill>
                  <a:srgbClr val="FFFFFF"/>
                </a:solidFill>
                <a:latin typeface="TT Chocolates Bold"/>
                <a:ea typeface="TT Chocolates Bold"/>
                <a:cs typeface="TT Chocolates Bold"/>
                <a:sym typeface="TT Chocolates Bold"/>
              </a:rPr>
              <a:t>i</a:t>
            </a:r>
            <a:r>
              <a:rPr lang="en-US" b="true" sz="3230" spc="-119">
                <a:solidFill>
                  <a:srgbClr val="FFFFFF"/>
                </a:solidFill>
                <a:latin typeface="TT Chocolates Bold"/>
                <a:ea typeface="TT Chocolates Bold"/>
                <a:cs typeface="TT Chocolates Bold"/>
                <a:sym typeface="TT Chocolates Bold"/>
              </a:rPr>
              <a:t>l</a:t>
            </a:r>
            <a:r>
              <a:rPr lang="en-US" b="true" sz="3230" spc="-119">
                <a:solidFill>
                  <a:srgbClr val="FFFFFF"/>
                </a:solidFill>
                <a:latin typeface="TT Chocolates Bold"/>
                <a:ea typeface="TT Chocolates Bold"/>
                <a:cs typeface="TT Chocolates Bold"/>
                <a:sym typeface="TT Chocolates Bold"/>
              </a:rPr>
              <a:t>ity</a:t>
            </a:r>
            <a:r>
              <a:rPr lang="en-US" b="true" sz="3230" spc="-119">
                <a:solidFill>
                  <a:srgbClr val="FFFFFF"/>
                </a:solidFill>
                <a:latin typeface="TT Chocolates Bold"/>
                <a:ea typeface="TT Chocolates Bold"/>
                <a:cs typeface="TT Chocolates Bold"/>
                <a:sym typeface="TT Chocolates Bold"/>
              </a:rPr>
              <a:t> </a:t>
            </a:r>
            <a:r>
              <a:rPr lang="en-US" b="true" sz="3230" spc="-119">
                <a:solidFill>
                  <a:srgbClr val="FFFFFF"/>
                </a:solidFill>
                <a:latin typeface="TT Chocolates Bold"/>
                <a:ea typeface="TT Chocolates Bold"/>
                <a:cs typeface="TT Chocolates Bold"/>
                <a:sym typeface="TT Chocolates Bold"/>
              </a:rPr>
              <a:t>righ</a:t>
            </a:r>
            <a:r>
              <a:rPr lang="en-US" b="true" sz="3230" spc="-119">
                <a:solidFill>
                  <a:srgbClr val="FFFFFF"/>
                </a:solidFill>
                <a:latin typeface="TT Chocolates Bold"/>
                <a:ea typeface="TT Chocolates Bold"/>
                <a:cs typeface="TT Chocolates Bold"/>
                <a:sym typeface="TT Chocolates Bold"/>
              </a:rPr>
              <a:t>t</a:t>
            </a:r>
            <a:r>
              <a:rPr lang="en-US" b="true" sz="3230" spc="-119">
                <a:solidFill>
                  <a:srgbClr val="FFFFFF"/>
                </a:solidFill>
                <a:latin typeface="TT Chocolates Bold"/>
                <a:ea typeface="TT Chocolates Bold"/>
                <a:cs typeface="TT Chocolates Bold"/>
                <a:sym typeface="TT Chocolates Bold"/>
              </a:rPr>
              <a:t>s</a:t>
            </a:r>
            <a:r>
              <a:rPr lang="en-US" sz="3230" spc="-119">
                <a:solidFill>
                  <a:srgbClr val="FFFFFF"/>
                </a:solidFill>
                <a:latin typeface="TT Chocolates"/>
                <a:ea typeface="TT Chocolates"/>
                <a:cs typeface="TT Chocolates"/>
                <a:sym typeface="TT Chocolates"/>
              </a:rPr>
              <a:t> a</a:t>
            </a:r>
            <a:r>
              <a:rPr lang="en-US" sz="3230" spc="-119">
                <a:solidFill>
                  <a:srgbClr val="FFFFFF"/>
                </a:solidFill>
                <a:latin typeface="TT Chocolates"/>
                <a:ea typeface="TT Chocolates"/>
                <a:cs typeface="TT Chocolates"/>
                <a:sym typeface="TT Chocolates"/>
              </a:rPr>
              <a:t>wa</a:t>
            </a:r>
            <a:r>
              <a:rPr lang="en-US" sz="3230" spc="-119">
                <a:solidFill>
                  <a:srgbClr val="FFFFFF"/>
                </a:solidFill>
                <a:latin typeface="TT Chocolates"/>
                <a:ea typeface="TT Chocolates"/>
                <a:cs typeface="TT Chocolates"/>
                <a:sym typeface="TT Chocolates"/>
              </a:rPr>
              <a:t>r</a:t>
            </a:r>
            <a:r>
              <a:rPr lang="en-US" sz="3230" spc="-119">
                <a:solidFill>
                  <a:srgbClr val="FFFFFF"/>
                </a:solidFill>
                <a:latin typeface="TT Chocolates"/>
                <a:ea typeface="TT Chocolates"/>
                <a:cs typeface="TT Chocolates"/>
                <a:sym typeface="TT Chocolates"/>
              </a:rPr>
              <a:t>en</a:t>
            </a:r>
            <a:r>
              <a:rPr lang="en-US" sz="3230" spc="-119">
                <a:solidFill>
                  <a:srgbClr val="FFFFFF"/>
                </a:solidFill>
                <a:latin typeface="TT Chocolates"/>
                <a:ea typeface="TT Chocolates"/>
                <a:cs typeface="TT Chocolates"/>
                <a:sym typeface="TT Chocolates"/>
              </a:rPr>
              <a:t>ess </a:t>
            </a:r>
            <a:r>
              <a:rPr lang="en-US" sz="3230" spc="-119">
                <a:solidFill>
                  <a:srgbClr val="FFFFFF"/>
                </a:solidFill>
                <a:latin typeface="TT Chocolates"/>
                <a:ea typeface="TT Chocolates"/>
                <a:cs typeface="TT Chocolates"/>
                <a:sym typeface="TT Chocolates"/>
              </a:rPr>
              <a:t>r</a:t>
            </a:r>
            <a:r>
              <a:rPr lang="en-US" sz="3230" spc="-119">
                <a:solidFill>
                  <a:srgbClr val="FFFFFF"/>
                </a:solidFill>
                <a:latin typeface="TT Chocolates"/>
                <a:ea typeface="TT Chocolates"/>
                <a:cs typeface="TT Chocolates"/>
                <a:sym typeface="TT Chocolates"/>
              </a:rPr>
              <a:t>a</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sin</a:t>
            </a:r>
            <a:r>
              <a:rPr lang="en-US" sz="3230" spc="-119">
                <a:solidFill>
                  <a:srgbClr val="FFFFFF"/>
                </a:solidFill>
                <a:latin typeface="TT Chocolates"/>
                <a:ea typeface="TT Chocolates"/>
                <a:cs typeface="TT Chocolates"/>
                <a:sym typeface="TT Chocolates"/>
              </a:rPr>
              <a:t>g</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ca</a:t>
            </a:r>
            <a:r>
              <a:rPr lang="en-US" sz="3230" spc="-119">
                <a:solidFill>
                  <a:srgbClr val="FFFFFF"/>
                </a:solidFill>
                <a:latin typeface="TT Chocolates"/>
                <a:ea typeface="TT Chocolates"/>
                <a:cs typeface="TT Chocolates"/>
                <a:sym typeface="TT Chocolates"/>
              </a:rPr>
              <a:t>m</a:t>
            </a:r>
            <a:r>
              <a:rPr lang="en-US" sz="3230" spc="-119">
                <a:solidFill>
                  <a:srgbClr val="FFFFFF"/>
                </a:solidFill>
                <a:latin typeface="TT Chocolates"/>
                <a:ea typeface="TT Chocolates"/>
                <a:cs typeface="TT Chocolates"/>
                <a:sym typeface="TT Chocolates"/>
              </a:rPr>
              <a:t>p</a:t>
            </a:r>
            <a:r>
              <a:rPr lang="en-US" sz="3230" spc="-119">
                <a:solidFill>
                  <a:srgbClr val="FFFFFF"/>
                </a:solidFill>
                <a:latin typeface="TT Chocolates"/>
                <a:ea typeface="TT Chocolates"/>
                <a:cs typeface="TT Chocolates"/>
                <a:sym typeface="TT Chocolates"/>
              </a:rPr>
              <a:t>a</a:t>
            </a:r>
            <a:r>
              <a:rPr lang="en-US" sz="3230" spc="-119">
                <a:solidFill>
                  <a:srgbClr val="FFFFFF"/>
                </a:solidFill>
                <a:latin typeface="TT Chocolates"/>
                <a:ea typeface="TT Chocolates"/>
                <a:cs typeface="TT Chocolates"/>
                <a:sym typeface="TT Chocolates"/>
              </a:rPr>
              <a:t>ign.</a:t>
            </a:r>
            <a:r>
              <a:rPr lang="en-US" sz="3230" spc="-119">
                <a:solidFill>
                  <a:srgbClr val="FFFFFF"/>
                </a:solidFill>
                <a:latin typeface="TT Chocolates"/>
                <a:ea typeface="TT Chocolates"/>
                <a:cs typeface="TT Chocolates"/>
                <a:sym typeface="TT Chocolates"/>
              </a:rPr>
              <a:t> </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SG</a:t>
            </a:r>
            <a:r>
              <a:rPr lang="en-US" b="true" sz="3230" spc="-119">
                <a:solidFill>
                  <a:srgbClr val="FFFFFF"/>
                </a:solidFill>
                <a:latin typeface="TT Chocolates Bold"/>
                <a:ea typeface="TT Chocolates Bold"/>
                <a:cs typeface="TT Chocolates Bold"/>
                <a:sym typeface="TT Chocolates Bold"/>
              </a:rPr>
              <a:t>BV</a:t>
            </a:r>
            <a:r>
              <a:rPr lang="en-US" b="true" sz="3230" spc="-119">
                <a:solidFill>
                  <a:srgbClr val="FFFFFF"/>
                </a:solidFill>
                <a:latin typeface="TT Chocolates Bold"/>
                <a:ea typeface="TT Chocolates Bold"/>
                <a:cs typeface="TT Chocolates Bold"/>
                <a:sym typeface="TT Chocolates Bold"/>
              </a:rPr>
              <a:t> ca</a:t>
            </a:r>
            <a:r>
              <a:rPr lang="en-US" b="true" sz="3230" spc="-119">
                <a:solidFill>
                  <a:srgbClr val="FFFFFF"/>
                </a:solidFill>
                <a:latin typeface="TT Chocolates Bold"/>
                <a:ea typeface="TT Chocolates Bold"/>
                <a:cs typeface="TT Chocolates Bold"/>
                <a:sym typeface="TT Chocolates Bold"/>
              </a:rPr>
              <a:t>mp</a:t>
            </a:r>
            <a:r>
              <a:rPr lang="en-US" b="true" sz="3230" spc="-119">
                <a:solidFill>
                  <a:srgbClr val="FFFFFF"/>
                </a:solidFill>
                <a:latin typeface="TT Chocolates Bold"/>
                <a:ea typeface="TT Chocolates Bold"/>
                <a:cs typeface="TT Chocolates Bold"/>
                <a:sym typeface="TT Chocolates Bold"/>
              </a:rPr>
              <a:t>a</a:t>
            </a:r>
            <a:r>
              <a:rPr lang="en-US" b="true" sz="3230" spc="-119">
                <a:solidFill>
                  <a:srgbClr val="FFFFFF"/>
                </a:solidFill>
                <a:latin typeface="TT Chocolates Bold"/>
                <a:ea typeface="TT Chocolates Bold"/>
                <a:cs typeface="TT Chocolates Bold"/>
                <a:sym typeface="TT Chocolates Bold"/>
              </a:rPr>
              <a:t>igning, awareness raising, </a:t>
            </a:r>
            <a:r>
              <a:rPr lang="en-US" sz="3230" spc="-119">
                <a:solidFill>
                  <a:srgbClr val="FFFFFF"/>
                </a:solidFill>
                <a:latin typeface="TT Chocolates"/>
                <a:ea typeface="TT Chocolates"/>
                <a:cs typeface="TT Chocolates"/>
                <a:sym typeface="TT Chocolates"/>
              </a:rPr>
              <a:t>c</a:t>
            </a:r>
            <a:r>
              <a:rPr lang="en-US" sz="3230" spc="-119">
                <a:solidFill>
                  <a:srgbClr val="FFFFFF"/>
                </a:solidFill>
                <a:latin typeface="TT Chocolates"/>
                <a:ea typeface="TT Chocolates"/>
                <a:cs typeface="TT Chocolates"/>
                <a:sym typeface="TT Chocolates"/>
              </a:rPr>
              <a:t>o</a:t>
            </a:r>
            <a:r>
              <a:rPr lang="en-US" sz="3230" spc="-119">
                <a:solidFill>
                  <a:srgbClr val="FFFFFF"/>
                </a:solidFill>
                <a:latin typeface="TT Chocolates"/>
                <a:ea typeface="TT Chocolates"/>
                <a:cs typeface="TT Chocolates"/>
                <a:sym typeface="TT Chocolates"/>
              </a:rPr>
              <a:t>mmuni</a:t>
            </a:r>
            <a:r>
              <a:rPr lang="en-US" sz="3230" spc="-119">
                <a:solidFill>
                  <a:srgbClr val="FFFFFF"/>
                </a:solidFill>
                <a:latin typeface="TT Chocolates"/>
                <a:ea typeface="TT Chocolates"/>
                <a:cs typeface="TT Chocolates"/>
                <a:sym typeface="TT Chocolates"/>
              </a:rPr>
              <a:t>t</a:t>
            </a:r>
            <a:r>
              <a:rPr lang="en-US" sz="3230" spc="-119">
                <a:solidFill>
                  <a:srgbClr val="FFFFFF"/>
                </a:solidFill>
                <a:latin typeface="TT Chocolates"/>
                <a:ea typeface="TT Chocolates"/>
                <a:cs typeface="TT Chocolates"/>
                <a:sym typeface="TT Chocolates"/>
              </a:rPr>
              <a:t>y</a:t>
            </a:r>
            <a:r>
              <a:rPr lang="en-US" sz="3230" spc="-119">
                <a:solidFill>
                  <a:srgbClr val="FFFFFF"/>
                </a:solidFill>
                <a:latin typeface="TT Chocolates"/>
                <a:ea typeface="TT Chocolates"/>
                <a:cs typeface="TT Chocolates"/>
                <a:sym typeface="TT Chocolates"/>
              </a:rPr>
              <a:t> perception </a:t>
            </a:r>
            <a:r>
              <a:rPr lang="en-US" sz="3230" spc="-119">
                <a:solidFill>
                  <a:srgbClr val="FFFFFF"/>
                </a:solidFill>
                <a:latin typeface="TT Chocolates"/>
                <a:ea typeface="TT Chocolates"/>
                <a:cs typeface="TT Chocolates"/>
                <a:sym typeface="TT Chocolates"/>
              </a:rPr>
              <a:t>gather</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ng and support services.</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SGBV survivor empowerment </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S</a:t>
            </a:r>
            <a:r>
              <a:rPr lang="en-US" b="true" sz="3230" spc="-119">
                <a:solidFill>
                  <a:srgbClr val="FFFFFF"/>
                </a:solidFill>
                <a:latin typeface="TT Chocolates Bold"/>
                <a:ea typeface="TT Chocolates Bold"/>
                <a:cs typeface="TT Chocolates Bold"/>
                <a:sym typeface="TT Chocolates Bold"/>
              </a:rPr>
              <a:t>GBV</a:t>
            </a:r>
            <a:r>
              <a:rPr lang="en-US" sz="3230" spc="-119">
                <a:solidFill>
                  <a:srgbClr val="FFFFFF"/>
                </a:solidFill>
                <a:latin typeface="TT Chocolates"/>
                <a:ea typeface="TT Chocolates"/>
                <a:cs typeface="TT Chocolates"/>
                <a:sym typeface="TT Chocolates"/>
              </a:rPr>
              <a:t> </a:t>
            </a:r>
            <a:r>
              <a:rPr lang="en-US" b="true" sz="3230" spc="-119">
                <a:solidFill>
                  <a:srgbClr val="FFFFFF"/>
                </a:solidFill>
                <a:latin typeface="TT Chocolates Bold"/>
                <a:ea typeface="TT Chocolates Bold"/>
                <a:cs typeface="TT Chocolates Bold"/>
                <a:sym typeface="TT Chocolates Bold"/>
              </a:rPr>
              <a:t>ca</a:t>
            </a:r>
            <a:r>
              <a:rPr lang="en-US" b="true" sz="3230" spc="-119">
                <a:solidFill>
                  <a:srgbClr val="FFFFFF"/>
                </a:solidFill>
                <a:latin typeface="TT Chocolates Bold"/>
                <a:ea typeface="TT Chocolates Bold"/>
                <a:cs typeface="TT Chocolates Bold"/>
                <a:sym typeface="TT Chocolates Bold"/>
              </a:rPr>
              <a:t>s</a:t>
            </a:r>
            <a:r>
              <a:rPr lang="en-US" b="true" sz="3230" spc="-119">
                <a:solidFill>
                  <a:srgbClr val="FFFFFF"/>
                </a:solidFill>
                <a:latin typeface="TT Chocolates Bold"/>
                <a:ea typeface="TT Chocolates Bold"/>
                <a:cs typeface="TT Chocolates Bold"/>
                <a:sym typeface="TT Chocolates Bold"/>
              </a:rPr>
              <a:t>e m</a:t>
            </a:r>
            <a:r>
              <a:rPr lang="en-US" b="true" sz="3230" spc="-119">
                <a:solidFill>
                  <a:srgbClr val="FFFFFF"/>
                </a:solidFill>
                <a:latin typeface="TT Chocolates Bold"/>
                <a:ea typeface="TT Chocolates Bold"/>
                <a:cs typeface="TT Chocolates Bold"/>
                <a:sym typeface="TT Chocolates Bold"/>
              </a:rPr>
              <a:t>a</a:t>
            </a:r>
            <a:r>
              <a:rPr lang="en-US" b="true" sz="3230" spc="-119">
                <a:solidFill>
                  <a:srgbClr val="FFFFFF"/>
                </a:solidFill>
                <a:latin typeface="TT Chocolates Bold"/>
                <a:ea typeface="TT Chocolates Bold"/>
                <a:cs typeface="TT Chocolates Bold"/>
                <a:sym typeface="TT Chocolates Bold"/>
              </a:rPr>
              <a:t>nagement</a:t>
            </a:r>
            <a:r>
              <a:rPr lang="en-US" sz="3230" spc="-119">
                <a:solidFill>
                  <a:srgbClr val="FFFFFF"/>
                </a:solidFill>
                <a:latin typeface="TT Chocolates"/>
                <a:ea typeface="TT Chocolates"/>
                <a:cs typeface="TT Chocolates"/>
                <a:sym typeface="TT Chocolates"/>
              </a:rPr>
              <a:t>,</a:t>
            </a:r>
            <a:r>
              <a:rPr lang="en-US" b="true" sz="3230" spc="-119">
                <a:solidFill>
                  <a:srgbClr val="FFFFFF"/>
                </a:solidFill>
                <a:latin typeface="TT Chocolates Bold"/>
                <a:ea typeface="TT Chocolates Bold"/>
                <a:cs typeface="TT Chocolates Bold"/>
                <a:sym typeface="TT Chocolates Bold"/>
              </a:rPr>
              <a:t> </a:t>
            </a:r>
            <a:r>
              <a:rPr lang="en-US" sz="3230" spc="-119">
                <a:solidFill>
                  <a:srgbClr val="FFFFFF"/>
                </a:solidFill>
                <a:latin typeface="TT Chocolates"/>
                <a:ea typeface="TT Chocolates"/>
                <a:cs typeface="TT Chocolates"/>
                <a:sym typeface="TT Chocolates"/>
              </a:rPr>
              <a:t>i</a:t>
            </a:r>
            <a:r>
              <a:rPr lang="en-US" sz="3230" spc="-119">
                <a:solidFill>
                  <a:srgbClr val="FFFFFF"/>
                </a:solidFill>
                <a:latin typeface="TT Chocolates"/>
                <a:ea typeface="TT Chocolates"/>
                <a:cs typeface="TT Chocolates"/>
                <a:sym typeface="TT Chocolates"/>
              </a:rPr>
              <a:t>n</a:t>
            </a:r>
            <a:r>
              <a:rPr lang="en-US" sz="3230" spc="-119">
                <a:solidFill>
                  <a:srgbClr val="FFFFFF"/>
                </a:solidFill>
                <a:latin typeface="TT Chocolates"/>
                <a:ea typeface="TT Chocolates"/>
                <a:cs typeface="TT Chocolates"/>
                <a:sym typeface="TT Chocolates"/>
              </a:rPr>
              <a:t>it</a:t>
            </a:r>
            <a:r>
              <a:rPr lang="en-US" sz="3230" spc="-119">
                <a:solidFill>
                  <a:srgbClr val="FFFFFF"/>
                </a:solidFill>
                <a:latin typeface="TT Chocolates"/>
                <a:ea typeface="TT Chocolates"/>
                <a:cs typeface="TT Chocolates"/>
                <a:sym typeface="TT Chocolates"/>
              </a:rPr>
              <a:t>iall</a:t>
            </a:r>
            <a:r>
              <a:rPr lang="en-US" sz="3230" spc="-119">
                <a:solidFill>
                  <a:srgbClr val="FFFFFF"/>
                </a:solidFill>
                <a:latin typeface="TT Chocolates"/>
                <a:ea typeface="TT Chocolates"/>
                <a:cs typeface="TT Chocolates"/>
                <a:sym typeface="TT Chocolates"/>
              </a:rPr>
              <a:t>y </a:t>
            </a:r>
            <a:r>
              <a:rPr lang="en-US" sz="3230" spc="-119">
                <a:solidFill>
                  <a:srgbClr val="FFFFFF"/>
                </a:solidFill>
                <a:latin typeface="TT Chocolates"/>
                <a:ea typeface="TT Chocolates"/>
                <a:cs typeface="TT Chocolates"/>
                <a:sym typeface="TT Chocolates"/>
              </a:rPr>
              <a:t>p</a:t>
            </a:r>
            <a:r>
              <a:rPr lang="en-US" sz="3230" spc="-119">
                <a:solidFill>
                  <a:srgbClr val="FFFFFF"/>
                </a:solidFill>
                <a:latin typeface="TT Chocolates"/>
                <a:ea typeface="TT Chocolates"/>
                <a:cs typeface="TT Chocolates"/>
                <a:sym typeface="TT Chocolates"/>
              </a:rPr>
              <a:t>r</a:t>
            </a:r>
            <a:r>
              <a:rPr lang="en-US" sz="3230" spc="-119">
                <a:solidFill>
                  <a:srgbClr val="FFFFFF"/>
                </a:solidFill>
                <a:latin typeface="TT Chocolates"/>
                <a:ea typeface="TT Chocolates"/>
                <a:cs typeface="TT Chocolates"/>
                <a:sym typeface="TT Chocolates"/>
              </a:rPr>
              <a:t>ovidi</a:t>
            </a:r>
            <a:r>
              <a:rPr lang="en-US" sz="3230" spc="-119">
                <a:solidFill>
                  <a:srgbClr val="FFFFFF"/>
                </a:solidFill>
                <a:latin typeface="TT Chocolates"/>
                <a:ea typeface="TT Chocolates"/>
                <a:cs typeface="TT Chocolates"/>
                <a:sym typeface="TT Chocolates"/>
              </a:rPr>
              <a:t>n</a:t>
            </a:r>
            <a:r>
              <a:rPr lang="en-US" sz="3230" spc="-119">
                <a:solidFill>
                  <a:srgbClr val="FFFFFF"/>
                </a:solidFill>
                <a:latin typeface="TT Chocolates"/>
                <a:ea typeface="TT Chocolates"/>
                <a:cs typeface="TT Chocolates"/>
                <a:sym typeface="TT Chocolates"/>
              </a:rPr>
              <a:t>g p</a:t>
            </a:r>
            <a:r>
              <a:rPr lang="en-US" sz="3230" spc="-119">
                <a:solidFill>
                  <a:srgbClr val="FFFFFF"/>
                </a:solidFill>
                <a:latin typeface="TT Chocolates"/>
                <a:ea typeface="TT Chocolates"/>
                <a:cs typeface="TT Chocolates"/>
                <a:sym typeface="TT Chocolates"/>
              </a:rPr>
              <a:t>s</a:t>
            </a:r>
            <a:r>
              <a:rPr lang="en-US" sz="3230" spc="-119">
                <a:solidFill>
                  <a:srgbClr val="FFFFFF"/>
                </a:solidFill>
                <a:latin typeface="TT Chocolates"/>
                <a:ea typeface="TT Chocolates"/>
                <a:cs typeface="TT Chocolates"/>
                <a:sym typeface="TT Chocolates"/>
              </a:rPr>
              <a:t>ych</a:t>
            </a:r>
            <a:r>
              <a:rPr lang="en-US" sz="3230" spc="-119">
                <a:solidFill>
                  <a:srgbClr val="FFFFFF"/>
                </a:solidFill>
                <a:latin typeface="TT Chocolates"/>
                <a:ea typeface="TT Chocolates"/>
                <a:cs typeface="TT Chocolates"/>
                <a:sym typeface="TT Chocolates"/>
              </a:rPr>
              <a:t>ol</a:t>
            </a:r>
            <a:r>
              <a:rPr lang="en-US" sz="3230" spc="-119">
                <a:solidFill>
                  <a:srgbClr val="FFFFFF"/>
                </a:solidFill>
                <a:latin typeface="TT Chocolates"/>
                <a:ea typeface="TT Chocolates"/>
                <a:cs typeface="TT Chocolates"/>
                <a:sym typeface="TT Chocolates"/>
              </a:rPr>
              <a:t>og</a:t>
            </a:r>
            <a:r>
              <a:rPr lang="en-US" sz="3230" spc="-119">
                <a:solidFill>
                  <a:srgbClr val="FFFFFF"/>
                </a:solidFill>
                <a:latin typeface="TT Chocolates"/>
                <a:ea typeface="TT Chocolates"/>
                <a:cs typeface="TT Chocolates"/>
                <a:sym typeface="TT Chocolates"/>
              </a:rPr>
              <a:t>ic</a:t>
            </a:r>
            <a:r>
              <a:rPr lang="en-US" sz="3230" spc="-119">
                <a:solidFill>
                  <a:srgbClr val="FFFFFF"/>
                </a:solidFill>
                <a:latin typeface="TT Chocolates"/>
                <a:ea typeface="TT Chocolates"/>
                <a:cs typeface="TT Chocolates"/>
                <a:sym typeface="TT Chocolates"/>
              </a:rPr>
              <a:t>al</a:t>
            </a:r>
            <a:r>
              <a:rPr lang="en-US" sz="3230" spc="-119">
                <a:solidFill>
                  <a:srgbClr val="FFFFFF"/>
                </a:solidFill>
                <a:latin typeface="TT Chocolates"/>
                <a:ea typeface="TT Chocolates"/>
                <a:cs typeface="TT Chocolates"/>
                <a:sym typeface="TT Chocolates"/>
              </a:rPr>
              <a:t> services </a:t>
            </a:r>
            <a:r>
              <a:rPr lang="en-US" sz="3230" spc="-119">
                <a:solidFill>
                  <a:srgbClr val="FFFFFF"/>
                </a:solidFill>
                <a:latin typeface="TT Chocolates"/>
                <a:ea typeface="TT Chocolates"/>
                <a:cs typeface="TT Chocolates"/>
                <a:sym typeface="TT Chocolates"/>
              </a:rPr>
              <a:t>t</a:t>
            </a:r>
            <a:r>
              <a:rPr lang="en-US" sz="3230" spc="-119">
                <a:solidFill>
                  <a:srgbClr val="FFFFFF"/>
                </a:solidFill>
                <a:latin typeface="TT Chocolates"/>
                <a:ea typeface="TT Chocolates"/>
                <a:cs typeface="TT Chocolates"/>
                <a:sym typeface="TT Chocolates"/>
              </a:rPr>
              <a:t>o</a:t>
            </a:r>
            <a:r>
              <a:rPr lang="en-US" sz="3230" spc="-119">
                <a:solidFill>
                  <a:srgbClr val="FFFFFF"/>
                </a:solidFill>
                <a:latin typeface="TT Chocolates"/>
                <a:ea typeface="TT Chocolates"/>
                <a:cs typeface="TT Chocolates"/>
                <a:sym typeface="TT Chocolates"/>
              </a:rPr>
              <a:t> child</a:t>
            </a:r>
            <a:r>
              <a:rPr lang="en-US" sz="3230" spc="-119">
                <a:solidFill>
                  <a:srgbClr val="FFFFFF"/>
                </a:solidFill>
                <a:latin typeface="TT Chocolates"/>
                <a:ea typeface="TT Chocolates"/>
                <a:cs typeface="TT Chocolates"/>
                <a:sym typeface="TT Chocolates"/>
              </a:rPr>
              <a:t>r</a:t>
            </a:r>
            <a:r>
              <a:rPr lang="en-US" sz="3230" spc="-119">
                <a:solidFill>
                  <a:srgbClr val="FFFFFF"/>
                </a:solidFill>
                <a:latin typeface="TT Chocolates"/>
                <a:ea typeface="TT Chocolates"/>
                <a:cs typeface="TT Chocolates"/>
                <a:sym typeface="TT Chocolates"/>
              </a:rPr>
              <a:t>en</a:t>
            </a:r>
            <a:r>
              <a:rPr lang="en-US" sz="3230" spc="-119">
                <a:solidFill>
                  <a:srgbClr val="FFFFFF"/>
                </a:solidFill>
                <a:latin typeface="TT Chocolates"/>
                <a:ea typeface="TT Chocolates"/>
                <a:cs typeface="TT Chocolates"/>
                <a:sym typeface="TT Chocolates"/>
              </a:rPr>
              <a:t> </a:t>
            </a:r>
            <a:r>
              <a:rPr lang="en-US" sz="3230" spc="-119">
                <a:solidFill>
                  <a:srgbClr val="FFFFFF"/>
                </a:solidFill>
                <a:latin typeface="TT Chocolates"/>
                <a:ea typeface="TT Chocolates"/>
                <a:cs typeface="TT Chocolates"/>
                <a:sym typeface="TT Chocolates"/>
              </a:rPr>
              <a:t>in center</a:t>
            </a:r>
            <a:r>
              <a:rPr lang="en-US" sz="3230" spc="-119">
                <a:solidFill>
                  <a:srgbClr val="FFFFFF"/>
                </a:solidFill>
                <a:latin typeface="TT Chocolates"/>
                <a:ea typeface="TT Chocolates"/>
                <a:cs typeface="TT Chocolates"/>
                <a:sym typeface="TT Chocolates"/>
              </a:rPr>
              <a:t>s</a:t>
            </a:r>
            <a:r>
              <a:rPr lang="en-US" sz="3230" spc="-119">
                <a:solidFill>
                  <a:srgbClr val="FFFFFF"/>
                </a:solidFill>
                <a:latin typeface="TT Chocolates"/>
                <a:ea typeface="TT Chocolates"/>
                <a:cs typeface="TT Chocolates"/>
                <a:sym typeface="TT Chocolates"/>
              </a:rPr>
              <a:t>, th</a:t>
            </a:r>
            <a:r>
              <a:rPr lang="en-US" sz="3230" spc="-119">
                <a:solidFill>
                  <a:srgbClr val="FFFFFF"/>
                </a:solidFill>
                <a:latin typeface="TT Chocolates"/>
                <a:ea typeface="TT Chocolates"/>
                <a:cs typeface="TT Chocolates"/>
                <a:sym typeface="TT Chocolates"/>
              </a:rPr>
              <a:t>e</a:t>
            </a:r>
            <a:r>
              <a:rPr lang="en-US" sz="3230" spc="-119">
                <a:solidFill>
                  <a:srgbClr val="FFFFFF"/>
                </a:solidFill>
                <a:latin typeface="TT Chocolates"/>
                <a:ea typeface="TT Chocolates"/>
                <a:cs typeface="TT Chocolates"/>
                <a:sym typeface="TT Chocolates"/>
              </a:rPr>
              <a:t>n moving</a:t>
            </a:r>
            <a:r>
              <a:rPr lang="en-US" sz="3230" spc="-119">
                <a:solidFill>
                  <a:srgbClr val="FFFFFF"/>
                </a:solidFill>
                <a:latin typeface="TT Chocolates"/>
                <a:ea typeface="TT Chocolates"/>
                <a:cs typeface="TT Chocolates"/>
                <a:sym typeface="TT Chocolates"/>
              </a:rPr>
              <a:t> o</a:t>
            </a:r>
            <a:r>
              <a:rPr lang="en-US" sz="3230" spc="-119">
                <a:solidFill>
                  <a:srgbClr val="FFFFFF"/>
                </a:solidFill>
                <a:latin typeface="TT Chocolates"/>
                <a:ea typeface="TT Chocolates"/>
                <a:cs typeface="TT Chocolates"/>
                <a:sym typeface="TT Chocolates"/>
              </a:rPr>
              <a:t>n to p</a:t>
            </a:r>
            <a:r>
              <a:rPr lang="en-US" sz="3230" spc="-119">
                <a:solidFill>
                  <a:srgbClr val="FFFFFF"/>
                </a:solidFill>
                <a:latin typeface="TT Chocolates"/>
                <a:ea typeface="TT Chocolates"/>
                <a:cs typeface="TT Chocolates"/>
                <a:sym typeface="TT Chocolates"/>
              </a:rPr>
              <a:t>re</a:t>
            </a:r>
            <a:r>
              <a:rPr lang="en-US" sz="3230" spc="-119">
                <a:solidFill>
                  <a:srgbClr val="FFFFFF"/>
                </a:solidFill>
                <a:latin typeface="TT Chocolates"/>
                <a:ea typeface="TT Chocolates"/>
                <a:cs typeface="TT Chocolates"/>
                <a:sym typeface="TT Chocolates"/>
              </a:rPr>
              <a:t>vention and </a:t>
            </a:r>
            <a:r>
              <a:rPr lang="en-US" sz="3230" spc="-119">
                <a:solidFill>
                  <a:srgbClr val="FFFFFF"/>
                </a:solidFill>
                <a:latin typeface="TT Chocolates"/>
                <a:ea typeface="TT Chocolates"/>
                <a:cs typeface="TT Chocolates"/>
                <a:sym typeface="TT Chocolates"/>
              </a:rPr>
              <a:t>r</a:t>
            </a:r>
            <a:r>
              <a:rPr lang="en-US" sz="3230" spc="-119">
                <a:solidFill>
                  <a:srgbClr val="FFFFFF"/>
                </a:solidFill>
                <a:latin typeface="TT Chocolates"/>
                <a:ea typeface="TT Chocolates"/>
                <a:cs typeface="TT Chocolates"/>
                <a:sym typeface="TT Chocolates"/>
              </a:rPr>
              <a:t>e</a:t>
            </a:r>
            <a:r>
              <a:rPr lang="en-US" sz="3230" spc="-119">
                <a:solidFill>
                  <a:srgbClr val="FFFFFF"/>
                </a:solidFill>
                <a:latin typeface="TT Chocolates"/>
                <a:ea typeface="TT Chocolates"/>
                <a:cs typeface="TT Chocolates"/>
                <a:sym typeface="TT Chocolates"/>
              </a:rPr>
              <a:t>s</a:t>
            </a:r>
            <a:r>
              <a:rPr lang="en-US" sz="3230" spc="-119">
                <a:solidFill>
                  <a:srgbClr val="FFFFFF"/>
                </a:solidFill>
                <a:latin typeface="TT Chocolates"/>
                <a:ea typeface="TT Chocolates"/>
                <a:cs typeface="TT Chocolates"/>
                <a:sym typeface="TT Chocolates"/>
              </a:rPr>
              <a:t>ponse.</a:t>
            </a:r>
          </a:p>
          <a:p>
            <a:pPr algn="l" marL="697415" indent="-348707" lvl="1">
              <a:lnSpc>
                <a:spcPts val="4522"/>
              </a:lnSpc>
              <a:buFont typeface="Arial"/>
              <a:buChar char="•"/>
            </a:pPr>
            <a:r>
              <a:rPr lang="en-US" b="true" sz="3230" spc="-119">
                <a:solidFill>
                  <a:srgbClr val="FFFFFF"/>
                </a:solidFill>
                <a:latin typeface="TT Chocolates Bold"/>
                <a:ea typeface="TT Chocolates Bold"/>
                <a:cs typeface="TT Chocolates Bold"/>
                <a:sym typeface="TT Chocolates Bold"/>
              </a:rPr>
              <a:t>Sexual health</a:t>
            </a:r>
            <a:r>
              <a:rPr lang="en-US" sz="3230" spc="-119">
                <a:solidFill>
                  <a:srgbClr val="FFFFFF"/>
                </a:solidFill>
                <a:latin typeface="TT Chocolates"/>
                <a:ea typeface="TT Chocolates"/>
                <a:cs typeface="TT Chocolates"/>
                <a:sym typeface="TT Chocolates"/>
              </a:rPr>
              <a:t> camp</a:t>
            </a:r>
            <a:r>
              <a:rPr lang="en-US" sz="3230" spc="-119">
                <a:solidFill>
                  <a:srgbClr val="FFFFFF"/>
                </a:solidFill>
                <a:latin typeface="TT Chocolates"/>
                <a:ea typeface="TT Chocolates"/>
                <a:cs typeface="TT Chocolates"/>
                <a:sym typeface="TT Chocolates"/>
              </a:rPr>
              <a:t>ai</a:t>
            </a:r>
            <a:r>
              <a:rPr lang="en-US" sz="3230" spc="-119">
                <a:solidFill>
                  <a:srgbClr val="FFFFFF"/>
                </a:solidFill>
                <a:latin typeface="TT Chocolates"/>
                <a:ea typeface="TT Chocolates"/>
                <a:cs typeface="TT Chocolates"/>
                <a:sym typeface="TT Chocolates"/>
              </a:rPr>
              <a:t>g</a:t>
            </a:r>
            <a:r>
              <a:rPr lang="en-US" sz="3230" spc="-119">
                <a:solidFill>
                  <a:srgbClr val="FFFFFF"/>
                </a:solidFill>
                <a:latin typeface="TT Chocolates"/>
                <a:ea typeface="TT Chocolates"/>
                <a:cs typeface="TT Chocolates"/>
                <a:sym typeface="TT Chocolates"/>
              </a:rPr>
              <a:t>ning.</a:t>
            </a:r>
          </a:p>
        </p:txBody>
      </p:sp>
      <p:grpSp>
        <p:nvGrpSpPr>
          <p:cNvPr name="Group 4" id="4"/>
          <p:cNvGrpSpPr>
            <a:grpSpLocks noChangeAspect="true"/>
          </p:cNvGrpSpPr>
          <p:nvPr/>
        </p:nvGrpSpPr>
        <p:grpSpPr>
          <a:xfrm rot="0">
            <a:off x="11586810" y="549151"/>
            <a:ext cx="5672490" cy="10812896"/>
            <a:chOff x="0" y="0"/>
            <a:chExt cx="8624570" cy="16440150"/>
          </a:xfrm>
        </p:grpSpPr>
        <p:sp>
          <p:nvSpPr>
            <p:cNvPr name="Freeform 5" id="5"/>
            <p:cNvSpPr/>
            <p:nvPr/>
          </p:nvSpPr>
          <p:spPr>
            <a:xfrm flipH="false" flipV="false" rot="0">
              <a:off x="410210" y="265430"/>
              <a:ext cx="7753350" cy="15909291"/>
            </a:xfrm>
            <a:custGeom>
              <a:avLst/>
              <a:gdLst/>
              <a:ahLst/>
              <a:cxnLst/>
              <a:rect r="r" b="b" t="t" l="l"/>
              <a:pathLst>
                <a:path h="15909291" w="7753350">
                  <a:moveTo>
                    <a:pt x="7753350" y="792480"/>
                  </a:moveTo>
                  <a:lnTo>
                    <a:pt x="7753350" y="15118081"/>
                  </a:lnTo>
                  <a:cubicBezTo>
                    <a:pt x="7753350" y="15554961"/>
                    <a:pt x="7399020" y="15909291"/>
                    <a:pt x="6962140" y="15909291"/>
                  </a:cubicBezTo>
                  <a:lnTo>
                    <a:pt x="791210" y="15909291"/>
                  </a:lnTo>
                  <a:cubicBezTo>
                    <a:pt x="354330" y="15909291"/>
                    <a:pt x="0" y="15554961"/>
                    <a:pt x="0" y="15118081"/>
                  </a:cubicBezTo>
                  <a:lnTo>
                    <a:pt x="0" y="792480"/>
                  </a:lnTo>
                  <a:cubicBezTo>
                    <a:pt x="0" y="355600"/>
                    <a:pt x="354330" y="1270"/>
                    <a:pt x="791210" y="1270"/>
                  </a:cubicBezTo>
                  <a:lnTo>
                    <a:pt x="6962140" y="1270"/>
                  </a:lnTo>
                  <a:cubicBezTo>
                    <a:pt x="7399020" y="0"/>
                    <a:pt x="7753350" y="354330"/>
                    <a:pt x="7753350" y="792480"/>
                  </a:cubicBezTo>
                  <a:close/>
                </a:path>
              </a:pathLst>
            </a:custGeom>
            <a:blipFill>
              <a:blip r:embed="rId3"/>
              <a:stretch>
                <a:fillRect l="0" t="0" r="-15411" b="0"/>
              </a:stretch>
            </a:blipFill>
          </p:spPr>
        </p:sp>
        <p:sp>
          <p:nvSpPr>
            <p:cNvPr name="Freeform 6" id="6"/>
            <p:cNvSpPr/>
            <p:nvPr/>
          </p:nvSpPr>
          <p:spPr>
            <a:xfrm flipH="false" flipV="false" rot="0">
              <a:off x="0" y="0"/>
              <a:ext cx="8636000" cy="16446500"/>
            </a:xfrm>
            <a:custGeom>
              <a:avLst/>
              <a:gdLst/>
              <a:ahLst/>
              <a:cxnLst/>
              <a:rect r="r" b="b" t="t" l="l"/>
              <a:pathLst>
                <a:path h="16446500" w="8636000">
                  <a:moveTo>
                    <a:pt x="0" y="0"/>
                  </a:moveTo>
                  <a:lnTo>
                    <a:pt x="8636000" y="0"/>
                  </a:lnTo>
                  <a:lnTo>
                    <a:pt x="8636000" y="16446500"/>
                  </a:lnTo>
                  <a:lnTo>
                    <a:pt x="0" y="16446500"/>
                  </a:lnTo>
                  <a:close/>
                </a:path>
              </a:pathLst>
            </a:custGeom>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0925A"/>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grpSp>
        <p:nvGrpSpPr>
          <p:cNvPr name="Group 3" id="3"/>
          <p:cNvGrpSpPr/>
          <p:nvPr/>
        </p:nvGrpSpPr>
        <p:grpSpPr>
          <a:xfrm rot="0">
            <a:off x="0" y="4590875"/>
            <a:ext cx="21047935" cy="7569919"/>
            <a:chOff x="0" y="0"/>
            <a:chExt cx="7840077" cy="2819695"/>
          </a:xfrm>
        </p:grpSpPr>
        <p:sp>
          <p:nvSpPr>
            <p:cNvPr name="Freeform 4" id="4"/>
            <p:cNvSpPr/>
            <p:nvPr/>
          </p:nvSpPr>
          <p:spPr>
            <a:xfrm flipH="false" flipV="false" rot="0">
              <a:off x="0" y="0"/>
              <a:ext cx="7840077" cy="2819695"/>
            </a:xfrm>
            <a:custGeom>
              <a:avLst/>
              <a:gdLst/>
              <a:ahLst/>
              <a:cxnLst/>
              <a:rect r="r" b="b" t="t" l="l"/>
              <a:pathLst>
                <a:path h="2819695" w="7840077">
                  <a:moveTo>
                    <a:pt x="0" y="0"/>
                  </a:moveTo>
                  <a:lnTo>
                    <a:pt x="7840077" y="0"/>
                  </a:lnTo>
                  <a:lnTo>
                    <a:pt x="7840077" y="2819695"/>
                  </a:lnTo>
                  <a:lnTo>
                    <a:pt x="0" y="2819695"/>
                  </a:lnTo>
                  <a:close/>
                </a:path>
              </a:pathLst>
            </a:custGeom>
            <a:solidFill>
              <a:srgbClr val="FCFDFC"/>
            </a:solidFill>
          </p:spPr>
        </p:sp>
        <p:sp>
          <p:nvSpPr>
            <p:cNvPr name="TextBox 5" id="5"/>
            <p:cNvSpPr txBox="true"/>
            <p:nvPr/>
          </p:nvSpPr>
          <p:spPr>
            <a:xfrm>
              <a:off x="0" y="-38100"/>
              <a:ext cx="7840077" cy="2857795"/>
            </a:xfrm>
            <a:prstGeom prst="rect">
              <a:avLst/>
            </a:prstGeom>
          </p:spPr>
          <p:txBody>
            <a:bodyPr anchor="ctr" rtlCol="false" tIns="48876" lIns="48876" bIns="48876" rIns="48876"/>
            <a:lstStyle/>
            <a:p>
              <a:pPr algn="ctr">
                <a:lnSpc>
                  <a:spcPts val="2155"/>
                </a:lnSpc>
              </a:pPr>
            </a:p>
          </p:txBody>
        </p:sp>
      </p:grpSp>
      <p:sp>
        <p:nvSpPr>
          <p:cNvPr name="TextBox 6" id="6"/>
          <p:cNvSpPr txBox="true"/>
          <p:nvPr/>
        </p:nvSpPr>
        <p:spPr>
          <a:xfrm rot="0">
            <a:off x="4723304" y="1401104"/>
            <a:ext cx="9231325" cy="2515552"/>
          </a:xfrm>
          <a:prstGeom prst="rect">
            <a:avLst/>
          </a:prstGeom>
        </p:spPr>
        <p:txBody>
          <a:bodyPr anchor="t" rtlCol="false" tIns="0" lIns="0" bIns="0" rIns="0">
            <a:spAutoFit/>
          </a:bodyPr>
          <a:lstStyle/>
          <a:p>
            <a:pPr algn="ctr">
              <a:lnSpc>
                <a:spcPts val="10500"/>
              </a:lnSpc>
            </a:pPr>
            <a:r>
              <a:rPr lang="en-US" b="true" sz="7500" spc="-277">
                <a:solidFill>
                  <a:srgbClr val="FFFFFF"/>
                </a:solidFill>
                <a:latin typeface="TT Chocolates Bold"/>
                <a:ea typeface="TT Chocolates Bold"/>
                <a:cs typeface="TT Chocolates Bold"/>
                <a:sym typeface="TT Chocolates Bold"/>
              </a:rPr>
              <a:t>Current Focus</a:t>
            </a:r>
          </a:p>
          <a:p>
            <a:pPr algn="ctr">
              <a:lnSpc>
                <a:spcPts val="4185"/>
              </a:lnSpc>
            </a:pPr>
            <a:r>
              <a:rPr lang="en-US" sz="4500" spc="-166">
                <a:solidFill>
                  <a:srgbClr val="FFFFFF"/>
                </a:solidFill>
                <a:latin typeface="TT Chocolates"/>
                <a:ea typeface="TT Chocolates"/>
                <a:cs typeface="TT Chocolates"/>
                <a:sym typeface="TT Chocolates"/>
              </a:rPr>
              <a:t>Eventually,</a:t>
            </a:r>
            <a:r>
              <a:rPr lang="en-US" sz="4500" spc="-166">
                <a:solidFill>
                  <a:srgbClr val="FFFFFF"/>
                </a:solidFill>
                <a:latin typeface="TT Chocolates"/>
                <a:ea typeface="TT Chocolates"/>
                <a:cs typeface="TT Chocolates"/>
                <a:sym typeface="TT Chocolates"/>
              </a:rPr>
              <a:t> our areas of work</a:t>
            </a:r>
            <a:r>
              <a:rPr lang="en-US" sz="4500" spc="-166">
                <a:solidFill>
                  <a:srgbClr val="FFFFFF"/>
                </a:solidFill>
                <a:latin typeface="TT Chocolates"/>
                <a:ea typeface="TT Chocolates"/>
                <a:cs typeface="TT Chocolates"/>
                <a:sym typeface="TT Chocolates"/>
              </a:rPr>
              <a:t> ha</a:t>
            </a:r>
            <a:r>
              <a:rPr lang="en-US" sz="4500" spc="-166">
                <a:solidFill>
                  <a:srgbClr val="FFFFFF"/>
                </a:solidFill>
                <a:latin typeface="TT Chocolates"/>
                <a:ea typeface="TT Chocolates"/>
                <a:cs typeface="TT Chocolates"/>
                <a:sym typeface="TT Chocolates"/>
              </a:rPr>
              <a:t>v</a:t>
            </a:r>
            <a:r>
              <a:rPr lang="en-US" sz="4500" spc="-166">
                <a:solidFill>
                  <a:srgbClr val="FFFFFF"/>
                </a:solidFill>
                <a:latin typeface="TT Chocolates"/>
                <a:ea typeface="TT Chocolates"/>
                <a:cs typeface="TT Chocolates"/>
                <a:sym typeface="TT Chocolates"/>
              </a:rPr>
              <a:t>e crysta</a:t>
            </a:r>
            <a:r>
              <a:rPr lang="en-US" sz="4500" spc="-166">
                <a:solidFill>
                  <a:srgbClr val="FFFFFF"/>
                </a:solidFill>
                <a:latin typeface="TT Chocolates"/>
                <a:ea typeface="TT Chocolates"/>
                <a:cs typeface="TT Chocolates"/>
                <a:sym typeface="TT Chocolates"/>
              </a:rPr>
              <a:t>llised in two</a:t>
            </a:r>
            <a:r>
              <a:rPr lang="en-US" sz="4500" spc="-166">
                <a:solidFill>
                  <a:srgbClr val="FFFFFF"/>
                </a:solidFill>
                <a:latin typeface="TT Chocolates"/>
                <a:ea typeface="TT Chocolates"/>
                <a:cs typeface="TT Chocolates"/>
                <a:sym typeface="TT Chocolates"/>
              </a:rPr>
              <a:t> m</a:t>
            </a:r>
            <a:r>
              <a:rPr lang="en-US" sz="4500" spc="-166">
                <a:solidFill>
                  <a:srgbClr val="FFFFFF"/>
                </a:solidFill>
                <a:latin typeface="TT Chocolates"/>
                <a:ea typeface="TT Chocolates"/>
                <a:cs typeface="TT Chocolates"/>
                <a:sym typeface="TT Chocolates"/>
              </a:rPr>
              <a:t>ain</a:t>
            </a:r>
            <a:r>
              <a:rPr lang="en-US" sz="4500" spc="-166">
                <a:solidFill>
                  <a:srgbClr val="FFFFFF"/>
                </a:solidFill>
                <a:latin typeface="TT Chocolates"/>
                <a:ea typeface="TT Chocolates"/>
                <a:cs typeface="TT Chocolates"/>
                <a:sym typeface="TT Chocolates"/>
              </a:rPr>
              <a:t> </a:t>
            </a:r>
            <a:r>
              <a:rPr lang="en-US" sz="4500" spc="-166">
                <a:solidFill>
                  <a:srgbClr val="FFFFFF"/>
                </a:solidFill>
                <a:latin typeface="TT Chocolates"/>
                <a:ea typeface="TT Chocolates"/>
                <a:cs typeface="TT Chocolates"/>
                <a:sym typeface="TT Chocolates"/>
              </a:rPr>
              <a:t>a</a:t>
            </a:r>
            <a:r>
              <a:rPr lang="en-US" sz="4500" spc="-166">
                <a:solidFill>
                  <a:srgbClr val="FFFFFF"/>
                </a:solidFill>
                <a:latin typeface="TT Chocolates"/>
                <a:ea typeface="TT Chocolates"/>
                <a:cs typeface="TT Chocolates"/>
                <a:sym typeface="TT Chocolates"/>
              </a:rPr>
              <a:t>reas o</a:t>
            </a:r>
            <a:r>
              <a:rPr lang="en-US" sz="4500" spc="-166">
                <a:solidFill>
                  <a:srgbClr val="FFFFFF"/>
                </a:solidFill>
                <a:latin typeface="TT Chocolates"/>
                <a:ea typeface="TT Chocolates"/>
                <a:cs typeface="TT Chocolates"/>
                <a:sym typeface="TT Chocolates"/>
              </a:rPr>
              <a:t>f</a:t>
            </a:r>
            <a:r>
              <a:rPr lang="en-US" sz="4500" spc="-166">
                <a:solidFill>
                  <a:srgbClr val="FFFFFF"/>
                </a:solidFill>
                <a:latin typeface="TT Chocolates"/>
                <a:ea typeface="TT Chocolates"/>
                <a:cs typeface="TT Chocolates"/>
                <a:sym typeface="TT Chocolates"/>
              </a:rPr>
              <a:t> i</a:t>
            </a:r>
            <a:r>
              <a:rPr lang="en-US" sz="4500" spc="-166">
                <a:solidFill>
                  <a:srgbClr val="FFFFFF"/>
                </a:solidFill>
                <a:latin typeface="TT Chocolates"/>
                <a:ea typeface="TT Chocolates"/>
                <a:cs typeface="TT Chocolates"/>
                <a:sym typeface="TT Chocolates"/>
              </a:rPr>
              <a:t>nt</a:t>
            </a:r>
            <a:r>
              <a:rPr lang="en-US" sz="4500" spc="-166">
                <a:solidFill>
                  <a:srgbClr val="FFFFFF"/>
                </a:solidFill>
                <a:latin typeface="TT Chocolates"/>
                <a:ea typeface="TT Chocolates"/>
                <a:cs typeface="TT Chocolates"/>
                <a:sym typeface="TT Chocolates"/>
              </a:rPr>
              <a:t>ere</a:t>
            </a:r>
            <a:r>
              <a:rPr lang="en-US" sz="4500" spc="-166">
                <a:solidFill>
                  <a:srgbClr val="FFFFFF"/>
                </a:solidFill>
                <a:latin typeface="TT Chocolates"/>
                <a:ea typeface="TT Chocolates"/>
                <a:cs typeface="TT Chocolates"/>
                <a:sym typeface="TT Chocolates"/>
              </a:rPr>
              <a:t>s</a:t>
            </a:r>
            <a:r>
              <a:rPr lang="en-US" sz="4500" spc="-166">
                <a:solidFill>
                  <a:srgbClr val="FFFFFF"/>
                </a:solidFill>
                <a:latin typeface="TT Chocolates"/>
                <a:ea typeface="TT Chocolates"/>
                <a:cs typeface="TT Chocolates"/>
                <a:sym typeface="TT Chocolates"/>
              </a:rPr>
              <a:t>t:</a:t>
            </a:r>
          </a:p>
        </p:txBody>
      </p:sp>
      <p:grpSp>
        <p:nvGrpSpPr>
          <p:cNvPr name="Group 7" id="7"/>
          <p:cNvGrpSpPr/>
          <p:nvPr/>
        </p:nvGrpSpPr>
        <p:grpSpPr>
          <a:xfrm rot="0">
            <a:off x="2798605" y="5143500"/>
            <a:ext cx="6269926" cy="3741857"/>
            <a:chOff x="0" y="0"/>
            <a:chExt cx="8359901" cy="4989142"/>
          </a:xfrm>
        </p:grpSpPr>
        <p:grpSp>
          <p:nvGrpSpPr>
            <p:cNvPr name="Group 8" id="8"/>
            <p:cNvGrpSpPr/>
            <p:nvPr/>
          </p:nvGrpSpPr>
          <p:grpSpPr>
            <a:xfrm rot="0">
              <a:off x="0" y="0"/>
              <a:ext cx="8359901" cy="4989142"/>
              <a:chOff x="0" y="0"/>
              <a:chExt cx="1775292" cy="1059484"/>
            </a:xfrm>
          </p:grpSpPr>
          <p:sp>
            <p:nvSpPr>
              <p:cNvPr name="Freeform 9" id="9"/>
              <p:cNvSpPr/>
              <p:nvPr/>
            </p:nvSpPr>
            <p:spPr>
              <a:xfrm flipH="false" flipV="false" rot="0">
                <a:off x="0" y="0"/>
                <a:ext cx="1775292" cy="1059484"/>
              </a:xfrm>
              <a:custGeom>
                <a:avLst/>
                <a:gdLst/>
                <a:ahLst/>
                <a:cxnLst/>
                <a:rect r="r" b="b" t="t" l="l"/>
                <a:pathLst>
                  <a:path h="1059484" w="1775292">
                    <a:moveTo>
                      <a:pt x="58576" y="0"/>
                    </a:moveTo>
                    <a:lnTo>
                      <a:pt x="1716716" y="0"/>
                    </a:lnTo>
                    <a:cubicBezTo>
                      <a:pt x="1732251" y="0"/>
                      <a:pt x="1747150" y="6171"/>
                      <a:pt x="1758135" y="17157"/>
                    </a:cubicBezTo>
                    <a:cubicBezTo>
                      <a:pt x="1769121" y="28142"/>
                      <a:pt x="1775292" y="43041"/>
                      <a:pt x="1775292" y="58576"/>
                    </a:cubicBezTo>
                    <a:lnTo>
                      <a:pt x="1775292" y="1000908"/>
                    </a:lnTo>
                    <a:cubicBezTo>
                      <a:pt x="1775292" y="1016443"/>
                      <a:pt x="1769121" y="1031342"/>
                      <a:pt x="1758135" y="1042328"/>
                    </a:cubicBezTo>
                    <a:cubicBezTo>
                      <a:pt x="1747150" y="1053313"/>
                      <a:pt x="1732251" y="1059484"/>
                      <a:pt x="1716716" y="1059484"/>
                    </a:cubicBezTo>
                    <a:lnTo>
                      <a:pt x="58576" y="1059484"/>
                    </a:lnTo>
                    <a:cubicBezTo>
                      <a:pt x="43041" y="1059484"/>
                      <a:pt x="28142" y="1053313"/>
                      <a:pt x="17157" y="1042328"/>
                    </a:cubicBezTo>
                    <a:cubicBezTo>
                      <a:pt x="6171" y="1031342"/>
                      <a:pt x="0" y="1016443"/>
                      <a:pt x="0" y="1000908"/>
                    </a:cubicBezTo>
                    <a:lnTo>
                      <a:pt x="0" y="58576"/>
                    </a:lnTo>
                    <a:cubicBezTo>
                      <a:pt x="0" y="43041"/>
                      <a:pt x="6171" y="28142"/>
                      <a:pt x="17157" y="17157"/>
                    </a:cubicBezTo>
                    <a:cubicBezTo>
                      <a:pt x="28142" y="6171"/>
                      <a:pt x="43041" y="0"/>
                      <a:pt x="58576" y="0"/>
                    </a:cubicBezTo>
                    <a:close/>
                  </a:path>
                </a:pathLst>
              </a:custGeom>
              <a:solidFill>
                <a:srgbClr val="AB5B22"/>
              </a:solidFill>
            </p:spPr>
          </p:sp>
          <p:sp>
            <p:nvSpPr>
              <p:cNvPr name="TextBox 10" id="10"/>
              <p:cNvSpPr txBox="true"/>
              <p:nvPr/>
            </p:nvSpPr>
            <p:spPr>
              <a:xfrm>
                <a:off x="0" y="-47625"/>
                <a:ext cx="1775292" cy="1107109"/>
              </a:xfrm>
              <a:prstGeom prst="rect">
                <a:avLst/>
              </a:prstGeom>
            </p:spPr>
            <p:txBody>
              <a:bodyPr anchor="ctr" rtlCol="false" tIns="50800" lIns="50800" bIns="50800" rIns="50800"/>
              <a:lstStyle/>
              <a:p>
                <a:pPr algn="ctr">
                  <a:lnSpc>
                    <a:spcPts val="2800"/>
                  </a:lnSpc>
                </a:pPr>
              </a:p>
            </p:txBody>
          </p:sp>
        </p:grpSp>
        <p:sp>
          <p:nvSpPr>
            <p:cNvPr name="TextBox 11" id="11"/>
            <p:cNvSpPr txBox="true"/>
            <p:nvPr/>
          </p:nvSpPr>
          <p:spPr>
            <a:xfrm rot="0">
              <a:off x="401218" y="426624"/>
              <a:ext cx="7562108" cy="4060017"/>
            </a:xfrm>
            <a:prstGeom prst="rect">
              <a:avLst/>
            </a:prstGeom>
          </p:spPr>
          <p:txBody>
            <a:bodyPr anchor="t" rtlCol="false" tIns="0" lIns="0" bIns="0" rIns="0">
              <a:spAutoFit/>
            </a:bodyPr>
            <a:lstStyle/>
            <a:p>
              <a:pPr algn="ctr">
                <a:lnSpc>
                  <a:spcPts val="4077"/>
                </a:lnSpc>
                <a:spcBef>
                  <a:spcPct val="0"/>
                </a:spcBef>
              </a:pPr>
              <a:r>
                <a:rPr lang="en-US" b="true" sz="2912">
                  <a:solidFill>
                    <a:srgbClr val="FFFFFF"/>
                  </a:solidFill>
                  <a:latin typeface="Canva Sans Bold"/>
                  <a:ea typeface="Canva Sans Bold"/>
                  <a:cs typeface="Canva Sans Bold"/>
                  <a:sym typeface="Canva Sans Bold"/>
                </a:rPr>
                <a:t>Capacity building for government agencies and service providers – multi-agency involvement is critical in any fight against any form of SGBV</a:t>
              </a:r>
            </a:p>
          </p:txBody>
        </p:sp>
      </p:grpSp>
      <p:grpSp>
        <p:nvGrpSpPr>
          <p:cNvPr name="Group 12" id="12"/>
          <p:cNvGrpSpPr/>
          <p:nvPr/>
        </p:nvGrpSpPr>
        <p:grpSpPr>
          <a:xfrm rot="0">
            <a:off x="9744055" y="5163396"/>
            <a:ext cx="6421175" cy="3721961"/>
            <a:chOff x="0" y="0"/>
            <a:chExt cx="8561566" cy="4962615"/>
          </a:xfrm>
        </p:grpSpPr>
        <p:grpSp>
          <p:nvGrpSpPr>
            <p:cNvPr name="Group 13" id="13"/>
            <p:cNvGrpSpPr/>
            <p:nvPr/>
          </p:nvGrpSpPr>
          <p:grpSpPr>
            <a:xfrm rot="0">
              <a:off x="0" y="0"/>
              <a:ext cx="8561566" cy="4962615"/>
              <a:chOff x="0" y="0"/>
              <a:chExt cx="1973692" cy="1144028"/>
            </a:xfrm>
          </p:grpSpPr>
          <p:sp>
            <p:nvSpPr>
              <p:cNvPr name="Freeform 14" id="14"/>
              <p:cNvSpPr/>
              <p:nvPr/>
            </p:nvSpPr>
            <p:spPr>
              <a:xfrm flipH="false" flipV="false" rot="0">
                <a:off x="0" y="0"/>
                <a:ext cx="1973692" cy="1144028"/>
              </a:xfrm>
              <a:custGeom>
                <a:avLst/>
                <a:gdLst/>
                <a:ahLst/>
                <a:cxnLst/>
                <a:rect r="r" b="b" t="t" l="l"/>
                <a:pathLst>
                  <a:path h="1144028" w="1973692">
                    <a:moveTo>
                      <a:pt x="52688" y="0"/>
                    </a:moveTo>
                    <a:lnTo>
                      <a:pt x="1921004" y="0"/>
                    </a:lnTo>
                    <a:cubicBezTo>
                      <a:pt x="1950103" y="0"/>
                      <a:pt x="1973692" y="23589"/>
                      <a:pt x="1973692" y="52688"/>
                    </a:cubicBezTo>
                    <a:lnTo>
                      <a:pt x="1973692" y="1091340"/>
                    </a:lnTo>
                    <a:cubicBezTo>
                      <a:pt x="1973692" y="1105314"/>
                      <a:pt x="1968141" y="1118715"/>
                      <a:pt x="1958260" y="1128596"/>
                    </a:cubicBezTo>
                    <a:cubicBezTo>
                      <a:pt x="1948379" y="1138477"/>
                      <a:pt x="1934978" y="1144028"/>
                      <a:pt x="1921004" y="1144028"/>
                    </a:cubicBezTo>
                    <a:lnTo>
                      <a:pt x="52688" y="1144028"/>
                    </a:lnTo>
                    <a:cubicBezTo>
                      <a:pt x="38714" y="1144028"/>
                      <a:pt x="25313" y="1138477"/>
                      <a:pt x="15432" y="1128596"/>
                    </a:cubicBezTo>
                    <a:cubicBezTo>
                      <a:pt x="5551" y="1118715"/>
                      <a:pt x="0" y="1105314"/>
                      <a:pt x="0" y="1091340"/>
                    </a:cubicBezTo>
                    <a:lnTo>
                      <a:pt x="0" y="52688"/>
                    </a:lnTo>
                    <a:cubicBezTo>
                      <a:pt x="0" y="38714"/>
                      <a:pt x="5551" y="25313"/>
                      <a:pt x="15432" y="15432"/>
                    </a:cubicBezTo>
                    <a:cubicBezTo>
                      <a:pt x="25313" y="5551"/>
                      <a:pt x="38714" y="0"/>
                      <a:pt x="52688" y="0"/>
                    </a:cubicBezTo>
                    <a:close/>
                  </a:path>
                </a:pathLst>
              </a:custGeom>
              <a:solidFill>
                <a:srgbClr val="AB5B22"/>
              </a:solidFill>
            </p:spPr>
          </p:sp>
          <p:sp>
            <p:nvSpPr>
              <p:cNvPr name="TextBox 15" id="15"/>
              <p:cNvSpPr txBox="true"/>
              <p:nvPr/>
            </p:nvSpPr>
            <p:spPr>
              <a:xfrm>
                <a:off x="0" y="-47625"/>
                <a:ext cx="1973692" cy="1191653"/>
              </a:xfrm>
              <a:prstGeom prst="rect">
                <a:avLst/>
              </a:prstGeom>
            </p:spPr>
            <p:txBody>
              <a:bodyPr anchor="ctr" rtlCol="false" tIns="50800" lIns="50800" bIns="50800" rIns="50800"/>
              <a:lstStyle/>
              <a:p>
                <a:pPr algn="ctr">
                  <a:lnSpc>
                    <a:spcPts val="2800"/>
                  </a:lnSpc>
                </a:pPr>
              </a:p>
            </p:txBody>
          </p:sp>
        </p:grpSp>
        <p:sp>
          <p:nvSpPr>
            <p:cNvPr name="TextBox 16" id="16"/>
            <p:cNvSpPr txBox="true"/>
            <p:nvPr/>
          </p:nvSpPr>
          <p:spPr>
            <a:xfrm rot="0">
              <a:off x="927226" y="1329935"/>
              <a:ext cx="6707113" cy="2236069"/>
            </a:xfrm>
            <a:prstGeom prst="rect">
              <a:avLst/>
            </a:prstGeom>
          </p:spPr>
          <p:txBody>
            <a:bodyPr anchor="t" rtlCol="false" tIns="0" lIns="0" bIns="0" rIns="0">
              <a:spAutoFit/>
            </a:bodyPr>
            <a:lstStyle/>
            <a:p>
              <a:pPr algn="ctr">
                <a:lnSpc>
                  <a:spcPts val="4502"/>
                </a:lnSpc>
                <a:spcBef>
                  <a:spcPct val="0"/>
                </a:spcBef>
              </a:pPr>
              <a:r>
                <a:rPr lang="en-US" b="true" sz="3215">
                  <a:solidFill>
                    <a:srgbClr val="FFFFFF"/>
                  </a:solidFill>
                  <a:latin typeface="Canva Sans Bold"/>
                  <a:ea typeface="Canva Sans Bold"/>
                  <a:cs typeface="Canva Sans Bold"/>
                  <a:sym typeface="Canva Sans Bold"/>
                </a:rPr>
                <a:t>Community based services in trauma-informed holistic health</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45961"/>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grpSp>
        <p:nvGrpSpPr>
          <p:cNvPr name="Group 3" id="3"/>
          <p:cNvGrpSpPr/>
          <p:nvPr/>
        </p:nvGrpSpPr>
        <p:grpSpPr>
          <a:xfrm rot="0">
            <a:off x="625066" y="4322081"/>
            <a:ext cx="9174043" cy="2711339"/>
            <a:chOff x="0" y="0"/>
            <a:chExt cx="2416209" cy="714098"/>
          </a:xfrm>
        </p:grpSpPr>
        <p:sp>
          <p:nvSpPr>
            <p:cNvPr name="Freeform 4" id="4"/>
            <p:cNvSpPr/>
            <p:nvPr/>
          </p:nvSpPr>
          <p:spPr>
            <a:xfrm flipH="false" flipV="false" rot="0">
              <a:off x="0" y="0"/>
              <a:ext cx="2416209" cy="714098"/>
            </a:xfrm>
            <a:custGeom>
              <a:avLst/>
              <a:gdLst/>
              <a:ahLst/>
              <a:cxnLst/>
              <a:rect r="r" b="b" t="t" l="l"/>
              <a:pathLst>
                <a:path h="714098" w="2416209">
                  <a:moveTo>
                    <a:pt x="43039" y="0"/>
                  </a:moveTo>
                  <a:lnTo>
                    <a:pt x="2373170" y="0"/>
                  </a:lnTo>
                  <a:cubicBezTo>
                    <a:pt x="2384585" y="0"/>
                    <a:pt x="2395532" y="4534"/>
                    <a:pt x="2403603" y="12606"/>
                  </a:cubicBezTo>
                  <a:cubicBezTo>
                    <a:pt x="2411674" y="20677"/>
                    <a:pt x="2416209" y="31624"/>
                    <a:pt x="2416209" y="43039"/>
                  </a:cubicBezTo>
                  <a:lnTo>
                    <a:pt x="2416209" y="671059"/>
                  </a:lnTo>
                  <a:cubicBezTo>
                    <a:pt x="2416209" y="694829"/>
                    <a:pt x="2396940" y="714098"/>
                    <a:pt x="2373170" y="714098"/>
                  </a:cubicBezTo>
                  <a:lnTo>
                    <a:pt x="43039" y="714098"/>
                  </a:lnTo>
                  <a:cubicBezTo>
                    <a:pt x="19269" y="714098"/>
                    <a:pt x="0" y="694829"/>
                    <a:pt x="0" y="671059"/>
                  </a:cubicBezTo>
                  <a:lnTo>
                    <a:pt x="0" y="43039"/>
                  </a:lnTo>
                  <a:cubicBezTo>
                    <a:pt x="0" y="19269"/>
                    <a:pt x="19269" y="0"/>
                    <a:pt x="43039" y="0"/>
                  </a:cubicBezTo>
                  <a:close/>
                </a:path>
              </a:pathLst>
            </a:custGeom>
            <a:solidFill>
              <a:srgbClr val="2D9DA8"/>
            </a:solidFill>
          </p:spPr>
        </p:sp>
        <p:sp>
          <p:nvSpPr>
            <p:cNvPr name="TextBox 5" id="5"/>
            <p:cNvSpPr txBox="true"/>
            <p:nvPr/>
          </p:nvSpPr>
          <p:spPr>
            <a:xfrm>
              <a:off x="0" y="-47625"/>
              <a:ext cx="2416209" cy="761723"/>
            </a:xfrm>
            <a:prstGeom prst="rect">
              <a:avLst/>
            </a:prstGeom>
          </p:spPr>
          <p:txBody>
            <a:bodyPr anchor="ctr" rtlCol="false" tIns="50800" lIns="50800" bIns="50800" rIns="50800"/>
            <a:lstStyle/>
            <a:p>
              <a:pPr algn="ctr">
                <a:lnSpc>
                  <a:spcPts val="3010"/>
                </a:lnSpc>
              </a:pPr>
            </a:p>
          </p:txBody>
        </p:sp>
      </p:grpSp>
      <p:pic>
        <p:nvPicPr>
          <p:cNvPr name="Picture 6" id="6"/>
          <p:cNvPicPr>
            <a:picLocks noChangeAspect="true"/>
          </p:cNvPicPr>
          <p:nvPr/>
        </p:nvPicPr>
        <p:blipFill>
          <a:blip r:embed="rId3"/>
          <a:stretch>
            <a:fillRect/>
          </a:stretch>
        </p:blipFill>
        <p:spPr>
          <a:xfrm rot="0">
            <a:off x="9923188" y="-127887"/>
            <a:ext cx="8214676" cy="10542774"/>
          </a:xfrm>
          <a:prstGeom prst="rect">
            <a:avLst/>
          </a:prstGeom>
        </p:spPr>
      </p:pic>
      <p:grpSp>
        <p:nvGrpSpPr>
          <p:cNvPr name="Group 7" id="7"/>
          <p:cNvGrpSpPr/>
          <p:nvPr/>
        </p:nvGrpSpPr>
        <p:grpSpPr>
          <a:xfrm rot="0">
            <a:off x="625066" y="7147541"/>
            <a:ext cx="9174043" cy="3577810"/>
            <a:chOff x="0" y="0"/>
            <a:chExt cx="2416209" cy="942304"/>
          </a:xfrm>
        </p:grpSpPr>
        <p:sp>
          <p:nvSpPr>
            <p:cNvPr name="Freeform 8" id="8"/>
            <p:cNvSpPr/>
            <p:nvPr/>
          </p:nvSpPr>
          <p:spPr>
            <a:xfrm flipH="false" flipV="false" rot="0">
              <a:off x="0" y="0"/>
              <a:ext cx="2416209" cy="942304"/>
            </a:xfrm>
            <a:custGeom>
              <a:avLst/>
              <a:gdLst/>
              <a:ahLst/>
              <a:cxnLst/>
              <a:rect r="r" b="b" t="t" l="l"/>
              <a:pathLst>
                <a:path h="942304" w="2416209">
                  <a:moveTo>
                    <a:pt x="43039" y="0"/>
                  </a:moveTo>
                  <a:lnTo>
                    <a:pt x="2373170" y="0"/>
                  </a:lnTo>
                  <a:cubicBezTo>
                    <a:pt x="2384585" y="0"/>
                    <a:pt x="2395532" y="4534"/>
                    <a:pt x="2403603" y="12606"/>
                  </a:cubicBezTo>
                  <a:cubicBezTo>
                    <a:pt x="2411674" y="20677"/>
                    <a:pt x="2416209" y="31624"/>
                    <a:pt x="2416209" y="43039"/>
                  </a:cubicBezTo>
                  <a:lnTo>
                    <a:pt x="2416209" y="899265"/>
                  </a:lnTo>
                  <a:cubicBezTo>
                    <a:pt x="2416209" y="923035"/>
                    <a:pt x="2396940" y="942304"/>
                    <a:pt x="2373170" y="942304"/>
                  </a:cubicBezTo>
                  <a:lnTo>
                    <a:pt x="43039" y="942304"/>
                  </a:lnTo>
                  <a:cubicBezTo>
                    <a:pt x="19269" y="942304"/>
                    <a:pt x="0" y="923035"/>
                    <a:pt x="0" y="899265"/>
                  </a:cubicBezTo>
                  <a:lnTo>
                    <a:pt x="0" y="43039"/>
                  </a:lnTo>
                  <a:cubicBezTo>
                    <a:pt x="0" y="19269"/>
                    <a:pt x="19269" y="0"/>
                    <a:pt x="43039" y="0"/>
                  </a:cubicBezTo>
                  <a:close/>
                </a:path>
              </a:pathLst>
            </a:custGeom>
            <a:solidFill>
              <a:srgbClr val="2D9DA8"/>
            </a:solidFill>
          </p:spPr>
        </p:sp>
        <p:sp>
          <p:nvSpPr>
            <p:cNvPr name="TextBox 9" id="9"/>
            <p:cNvSpPr txBox="true"/>
            <p:nvPr/>
          </p:nvSpPr>
          <p:spPr>
            <a:xfrm>
              <a:off x="0" y="-47625"/>
              <a:ext cx="2416209" cy="989929"/>
            </a:xfrm>
            <a:prstGeom prst="rect">
              <a:avLst/>
            </a:prstGeom>
          </p:spPr>
          <p:txBody>
            <a:bodyPr anchor="ctr" rtlCol="false" tIns="50800" lIns="50800" bIns="50800" rIns="50800"/>
            <a:lstStyle/>
            <a:p>
              <a:pPr algn="ctr">
                <a:lnSpc>
                  <a:spcPts val="3010"/>
                </a:lnSpc>
              </a:pPr>
            </a:p>
          </p:txBody>
        </p:sp>
      </p:grpSp>
      <p:sp>
        <p:nvSpPr>
          <p:cNvPr name="TextBox 10" id="10"/>
          <p:cNvSpPr txBox="true"/>
          <p:nvPr/>
        </p:nvSpPr>
        <p:spPr>
          <a:xfrm rot="0">
            <a:off x="910240" y="918978"/>
            <a:ext cx="8888869" cy="9020448"/>
          </a:xfrm>
          <a:prstGeom prst="rect">
            <a:avLst/>
          </a:prstGeom>
        </p:spPr>
        <p:txBody>
          <a:bodyPr anchor="t" rtlCol="false" tIns="0" lIns="0" bIns="0" rIns="0">
            <a:spAutoFit/>
          </a:bodyPr>
          <a:lstStyle/>
          <a:p>
            <a:pPr algn="l">
              <a:lnSpc>
                <a:spcPts val="6992"/>
              </a:lnSpc>
            </a:pPr>
            <a:r>
              <a:rPr lang="en-US" sz="6535" spc="-241" b="true">
                <a:solidFill>
                  <a:srgbClr val="FFFFFF"/>
                </a:solidFill>
                <a:latin typeface="TT Chocolates Bold"/>
                <a:ea typeface="TT Chocolates Bold"/>
                <a:cs typeface="TT Chocolates Bold"/>
                <a:sym typeface="TT Chocolates Bold"/>
              </a:rPr>
              <a:t>‘Connecting the Dots‘ </a:t>
            </a:r>
          </a:p>
          <a:p>
            <a:pPr algn="l">
              <a:lnSpc>
                <a:spcPts val="6992"/>
              </a:lnSpc>
            </a:pPr>
            <a:r>
              <a:rPr lang="en-US" sz="6535" spc="-241" b="true">
                <a:solidFill>
                  <a:srgbClr val="FFFFFF"/>
                </a:solidFill>
                <a:latin typeface="TT Chocolates Bold"/>
                <a:ea typeface="TT Chocolates Bold"/>
                <a:cs typeface="TT Chocolates Bold"/>
                <a:sym typeface="TT Chocolates Bold"/>
              </a:rPr>
              <a:t>The Handbook</a:t>
            </a:r>
          </a:p>
          <a:p>
            <a:pPr algn="l">
              <a:lnSpc>
                <a:spcPts val="144"/>
              </a:lnSpc>
            </a:pPr>
          </a:p>
          <a:p>
            <a:pPr algn="l">
              <a:lnSpc>
                <a:spcPts val="3685"/>
              </a:lnSpc>
            </a:pPr>
            <a:r>
              <a:rPr lang="en-US" sz="3921" spc="-145">
                <a:solidFill>
                  <a:srgbClr val="FFFFFF"/>
                </a:solidFill>
                <a:latin typeface="TT Chocolates"/>
                <a:ea typeface="TT Chocolates"/>
                <a:cs typeface="TT Chocolates"/>
                <a:sym typeface="TT Chocolates"/>
              </a:rPr>
              <a:t>Women and security are closely linked; </a:t>
            </a:r>
            <a:r>
              <a:rPr lang="en-US" sz="3921" spc="-145">
                <a:solidFill>
                  <a:srgbClr val="FFFFFF"/>
                </a:solidFill>
                <a:latin typeface="TT Chocolates"/>
                <a:ea typeface="TT Chocolates"/>
                <a:cs typeface="TT Chocolates"/>
                <a:sym typeface="TT Chocolates"/>
              </a:rPr>
              <a:t>where there is safety for</a:t>
            </a:r>
            <a:r>
              <a:rPr lang="en-US" sz="3921" spc="-145">
                <a:solidFill>
                  <a:srgbClr val="FFFFFF"/>
                </a:solidFill>
                <a:latin typeface="TT Chocolates"/>
                <a:ea typeface="TT Chocolates"/>
                <a:cs typeface="TT Chocolates"/>
                <a:sym typeface="TT Chocolates"/>
              </a:rPr>
              <a:t> women in a country, ther</a:t>
            </a:r>
            <a:r>
              <a:rPr lang="en-US" sz="3921" spc="-145">
                <a:solidFill>
                  <a:srgbClr val="FFFFFF"/>
                </a:solidFill>
                <a:latin typeface="TT Chocolates"/>
                <a:ea typeface="TT Chocolates"/>
                <a:cs typeface="TT Chocolates"/>
                <a:sym typeface="TT Chocolates"/>
              </a:rPr>
              <a:t>e is security.</a:t>
            </a:r>
          </a:p>
          <a:p>
            <a:pPr algn="l">
              <a:lnSpc>
                <a:spcPts val="3685"/>
              </a:lnSpc>
            </a:pPr>
          </a:p>
          <a:p>
            <a:pPr algn="l">
              <a:lnSpc>
                <a:spcPts val="3685"/>
              </a:lnSpc>
            </a:pPr>
            <a:r>
              <a:rPr lang="en-US" b="true" sz="3921" spc="-145">
                <a:solidFill>
                  <a:srgbClr val="FFFFFF"/>
                </a:solidFill>
                <a:latin typeface="TT Chocolates Bold"/>
                <a:ea typeface="TT Chocolates Bold"/>
                <a:cs typeface="TT Chocolates Bold"/>
                <a:sym typeface="TT Chocolates Bold"/>
              </a:rPr>
              <a:t>How the</a:t>
            </a:r>
            <a:r>
              <a:rPr lang="en-US" b="true" sz="3921" spc="-145">
                <a:solidFill>
                  <a:srgbClr val="FFFFFF"/>
                </a:solidFill>
                <a:latin typeface="TT Chocolates Bold"/>
                <a:ea typeface="TT Chocolates Bold"/>
                <a:cs typeface="TT Chocolates Bold"/>
                <a:sym typeface="TT Chocolates Bold"/>
              </a:rPr>
              <a:t> h</a:t>
            </a:r>
            <a:r>
              <a:rPr lang="en-US" b="true" sz="3921" spc="-145">
                <a:solidFill>
                  <a:srgbClr val="FFFFFF"/>
                </a:solidFill>
                <a:latin typeface="TT Chocolates Bold"/>
                <a:ea typeface="TT Chocolates Bold"/>
                <a:cs typeface="TT Chocolates Bold"/>
                <a:sym typeface="TT Chocolates Bold"/>
              </a:rPr>
              <a:t>andbook</a:t>
            </a:r>
            <a:r>
              <a:rPr lang="en-US" b="true" sz="3921" spc="-145">
                <a:solidFill>
                  <a:srgbClr val="FFFFFF"/>
                </a:solidFill>
                <a:latin typeface="TT Chocolates Bold"/>
                <a:ea typeface="TT Chocolates Bold"/>
                <a:cs typeface="TT Chocolates Bold"/>
                <a:sym typeface="TT Chocolates Bold"/>
              </a:rPr>
              <a:t> c</a:t>
            </a:r>
            <a:r>
              <a:rPr lang="en-US" b="true" sz="3921" spc="-145">
                <a:solidFill>
                  <a:srgbClr val="FFFFFF"/>
                </a:solidFill>
                <a:latin typeface="TT Chocolates Bold"/>
                <a:ea typeface="TT Chocolates Bold"/>
                <a:cs typeface="TT Chocolates Bold"/>
                <a:sym typeface="TT Chocolates Bold"/>
              </a:rPr>
              <a:t>am</a:t>
            </a:r>
            <a:r>
              <a:rPr lang="en-US" b="true" sz="3921" spc="-145">
                <a:solidFill>
                  <a:srgbClr val="FFFFFF"/>
                </a:solidFill>
                <a:latin typeface="TT Chocolates Bold"/>
                <a:ea typeface="TT Chocolates Bold"/>
                <a:cs typeface="TT Chocolates Bold"/>
                <a:sym typeface="TT Chocolates Bold"/>
              </a:rPr>
              <a:t>e to be:</a:t>
            </a:r>
            <a:r>
              <a:rPr lang="en-US" sz="3921" spc="-145">
                <a:solidFill>
                  <a:srgbClr val="FFFFFF"/>
                </a:solidFill>
                <a:latin typeface="TT Chocolates"/>
                <a:ea typeface="TT Chocolates"/>
                <a:cs typeface="TT Chocolates"/>
                <a:sym typeface="TT Chocolates"/>
              </a:rPr>
              <a:t> </a:t>
            </a:r>
          </a:p>
          <a:p>
            <a:pPr algn="l">
              <a:lnSpc>
                <a:spcPts val="3685"/>
              </a:lnSpc>
            </a:pPr>
            <a:r>
              <a:rPr lang="en-US" sz="3921" spc="-145">
                <a:solidFill>
                  <a:srgbClr val="FFFFFF"/>
                </a:solidFill>
                <a:latin typeface="TT Chocolates"/>
                <a:ea typeface="TT Chocolates"/>
                <a:cs typeface="TT Chocolates"/>
                <a:sym typeface="TT Chocolates"/>
              </a:rPr>
              <a:t>TAMA’s i</a:t>
            </a:r>
            <a:r>
              <a:rPr lang="en-US" sz="3921" spc="-145">
                <a:solidFill>
                  <a:srgbClr val="FFFFFF"/>
                </a:solidFill>
                <a:latin typeface="TT Chocolates"/>
                <a:ea typeface="TT Chocolates"/>
                <a:cs typeface="TT Chocolates"/>
                <a:sym typeface="TT Chocolates"/>
              </a:rPr>
              <a:t>nstitutional exp</a:t>
            </a:r>
            <a:r>
              <a:rPr lang="en-US" sz="3921" spc="-145">
                <a:solidFill>
                  <a:srgbClr val="FFFFFF"/>
                </a:solidFill>
                <a:latin typeface="TT Chocolates"/>
                <a:ea typeface="TT Chocolates"/>
                <a:cs typeface="TT Chocolates"/>
                <a:sym typeface="TT Chocolates"/>
              </a:rPr>
              <a:t>erience, along with feedb</a:t>
            </a:r>
            <a:r>
              <a:rPr lang="en-US" sz="3921" spc="-145">
                <a:solidFill>
                  <a:srgbClr val="FFFFFF"/>
                </a:solidFill>
                <a:latin typeface="TT Chocolates"/>
                <a:ea typeface="TT Chocolates"/>
                <a:cs typeface="TT Chocolates"/>
                <a:sym typeface="TT Chocolates"/>
              </a:rPr>
              <a:t>ack from the Br</a:t>
            </a:r>
            <a:r>
              <a:rPr lang="en-US" sz="3921" spc="-145">
                <a:solidFill>
                  <a:srgbClr val="FFFFFF"/>
                </a:solidFill>
                <a:latin typeface="TT Chocolates"/>
                <a:ea typeface="TT Chocolates"/>
                <a:cs typeface="TT Chocolates"/>
                <a:sym typeface="TT Chocolates"/>
              </a:rPr>
              <a:t>idg</a:t>
            </a:r>
            <a:r>
              <a:rPr lang="en-US" sz="3921" spc="-145">
                <a:solidFill>
                  <a:srgbClr val="FFFFFF"/>
                </a:solidFill>
                <a:latin typeface="TT Chocolates"/>
                <a:ea typeface="TT Chocolates"/>
                <a:cs typeface="TT Chocolates"/>
                <a:sym typeface="TT Chocolates"/>
              </a:rPr>
              <a:t>ing Borde</a:t>
            </a:r>
            <a:r>
              <a:rPr lang="en-US" sz="3921" spc="-145">
                <a:solidFill>
                  <a:srgbClr val="FFFFFF"/>
                </a:solidFill>
                <a:latin typeface="TT Chocolates"/>
                <a:ea typeface="TT Chocolates"/>
                <a:cs typeface="TT Chocolates"/>
                <a:sym typeface="TT Chocolates"/>
              </a:rPr>
              <a:t>rs advisory group and SGBV survivors from our community.</a:t>
            </a:r>
          </a:p>
          <a:p>
            <a:pPr algn="l">
              <a:lnSpc>
                <a:spcPts val="3685"/>
              </a:lnSpc>
            </a:pPr>
          </a:p>
          <a:p>
            <a:pPr algn="l">
              <a:lnSpc>
                <a:spcPts val="1316"/>
              </a:lnSpc>
            </a:pPr>
          </a:p>
          <a:p>
            <a:pPr algn="l">
              <a:lnSpc>
                <a:spcPts val="3685"/>
              </a:lnSpc>
            </a:pPr>
            <a:r>
              <a:rPr lang="en-US" b="true" sz="3921" spc="-145">
                <a:solidFill>
                  <a:srgbClr val="FFFFFF"/>
                </a:solidFill>
                <a:latin typeface="TT Chocolates Bold"/>
                <a:ea typeface="TT Chocolates Bold"/>
                <a:cs typeface="TT Chocolates Bold"/>
                <a:sym typeface="TT Chocolates Bold"/>
              </a:rPr>
              <a:t>Basic pri</a:t>
            </a:r>
            <a:r>
              <a:rPr lang="en-US" b="true" sz="3921" spc="-145">
                <a:solidFill>
                  <a:srgbClr val="FFFFFF"/>
                </a:solidFill>
                <a:latin typeface="TT Chocolates Bold"/>
                <a:ea typeface="TT Chocolates Bold"/>
                <a:cs typeface="TT Chocolates Bold"/>
                <a:sym typeface="TT Chocolates Bold"/>
              </a:rPr>
              <a:t>ncipl</a:t>
            </a:r>
            <a:r>
              <a:rPr lang="en-US" b="true" sz="3921" spc="-145">
                <a:solidFill>
                  <a:srgbClr val="FFFFFF"/>
                </a:solidFill>
                <a:latin typeface="TT Chocolates Bold"/>
                <a:ea typeface="TT Chocolates Bold"/>
                <a:cs typeface="TT Chocolates Bold"/>
                <a:sym typeface="TT Chocolates Bold"/>
              </a:rPr>
              <a:t>e</a:t>
            </a:r>
            <a:r>
              <a:rPr lang="en-US" b="true" sz="3921" spc="-145">
                <a:solidFill>
                  <a:srgbClr val="FFFFFF"/>
                </a:solidFill>
                <a:latin typeface="TT Chocolates Bold"/>
                <a:ea typeface="TT Chocolates Bold"/>
                <a:cs typeface="TT Chocolates Bold"/>
                <a:sym typeface="TT Chocolates Bold"/>
              </a:rPr>
              <a:t>s laid</a:t>
            </a:r>
            <a:r>
              <a:rPr lang="en-US" b="true" sz="3921" spc="-145">
                <a:solidFill>
                  <a:srgbClr val="FFFFFF"/>
                </a:solidFill>
                <a:latin typeface="TT Chocolates Bold"/>
                <a:ea typeface="TT Chocolates Bold"/>
                <a:cs typeface="TT Chocolates Bold"/>
                <a:sym typeface="TT Chocolates Bold"/>
              </a:rPr>
              <a:t> o</a:t>
            </a:r>
            <a:r>
              <a:rPr lang="en-US" b="true" sz="3921" spc="-145">
                <a:solidFill>
                  <a:srgbClr val="FFFFFF"/>
                </a:solidFill>
                <a:latin typeface="TT Chocolates Bold"/>
                <a:ea typeface="TT Chocolates Bold"/>
                <a:cs typeface="TT Chocolates Bold"/>
                <a:sym typeface="TT Chocolates Bold"/>
              </a:rPr>
              <a:t>ut in the Ha</a:t>
            </a:r>
            <a:r>
              <a:rPr lang="en-US" b="true" sz="3921" spc="-145">
                <a:solidFill>
                  <a:srgbClr val="FFFFFF"/>
                </a:solidFill>
                <a:latin typeface="TT Chocolates Bold"/>
                <a:ea typeface="TT Chocolates Bold"/>
                <a:cs typeface="TT Chocolates Bold"/>
                <a:sym typeface="TT Chocolates Bold"/>
              </a:rPr>
              <a:t>ndbook:</a:t>
            </a:r>
          </a:p>
          <a:p>
            <a:pPr algn="l">
              <a:lnSpc>
                <a:spcPts val="3685"/>
              </a:lnSpc>
            </a:pPr>
            <a:r>
              <a:rPr lang="en-US" sz="3921" spc="-145">
                <a:solidFill>
                  <a:srgbClr val="FFFFFF"/>
                </a:solidFill>
                <a:latin typeface="TT Chocolates"/>
                <a:ea typeface="TT Chocolates"/>
                <a:cs typeface="TT Chocolates"/>
                <a:sym typeface="TT Chocolates"/>
              </a:rPr>
              <a:t>V</a:t>
            </a:r>
            <a:r>
              <a:rPr lang="en-US" sz="3921" spc="-145">
                <a:solidFill>
                  <a:srgbClr val="FFFFFF"/>
                </a:solidFill>
                <a:latin typeface="TT Chocolates"/>
                <a:ea typeface="TT Chocolates"/>
                <a:cs typeface="TT Chocolates"/>
                <a:sym typeface="TT Chocolates"/>
              </a:rPr>
              <a:t>ersat</a:t>
            </a:r>
            <a:r>
              <a:rPr lang="en-US" sz="3921" spc="-145">
                <a:solidFill>
                  <a:srgbClr val="FFFFFF"/>
                </a:solidFill>
                <a:latin typeface="TT Chocolates"/>
                <a:ea typeface="TT Chocolates"/>
                <a:cs typeface="TT Chocolates"/>
                <a:sym typeface="TT Chocolates"/>
              </a:rPr>
              <a:t>ile</a:t>
            </a:r>
            <a:r>
              <a:rPr lang="en-US" sz="3921" spc="-145">
                <a:solidFill>
                  <a:srgbClr val="FFFFFF"/>
                </a:solidFill>
                <a:latin typeface="TT Chocolates"/>
                <a:ea typeface="TT Chocolates"/>
                <a:cs typeface="TT Chocolates"/>
                <a:sym typeface="TT Chocolates"/>
              </a:rPr>
              <a:t> </a:t>
            </a:r>
            <a:r>
              <a:rPr lang="en-US" sz="3921" spc="-145">
                <a:solidFill>
                  <a:srgbClr val="FFFFFF"/>
                </a:solidFill>
                <a:latin typeface="TT Chocolates"/>
                <a:ea typeface="TT Chocolates"/>
                <a:cs typeface="TT Chocolates"/>
                <a:sym typeface="TT Chocolates"/>
              </a:rPr>
              <a:t>traum</a:t>
            </a:r>
            <a:r>
              <a:rPr lang="en-US" sz="3921" spc="-145">
                <a:solidFill>
                  <a:srgbClr val="FFFFFF"/>
                </a:solidFill>
                <a:latin typeface="TT Chocolates"/>
                <a:ea typeface="TT Chocolates"/>
                <a:cs typeface="TT Chocolates"/>
                <a:sym typeface="TT Chocolates"/>
              </a:rPr>
              <a:t>a</a:t>
            </a:r>
            <a:r>
              <a:rPr lang="en-US" sz="3921" spc="-145">
                <a:solidFill>
                  <a:srgbClr val="FFFFFF"/>
                </a:solidFill>
                <a:latin typeface="TT Chocolates"/>
                <a:ea typeface="TT Chocolates"/>
                <a:cs typeface="TT Chocolates"/>
                <a:sym typeface="TT Chocolates"/>
              </a:rPr>
              <a:t> </a:t>
            </a:r>
            <a:r>
              <a:rPr lang="en-US" sz="3921" spc="-145">
                <a:solidFill>
                  <a:srgbClr val="FFFFFF"/>
                </a:solidFill>
                <a:latin typeface="TT Chocolates"/>
                <a:ea typeface="TT Chocolates"/>
                <a:cs typeface="TT Chocolates"/>
                <a:sym typeface="TT Chocolates"/>
              </a:rPr>
              <a:t>informed</a:t>
            </a:r>
            <a:r>
              <a:rPr lang="en-US" sz="3921" spc="-145">
                <a:solidFill>
                  <a:srgbClr val="FFFFFF"/>
                </a:solidFill>
                <a:latin typeface="TT Chocolates"/>
                <a:ea typeface="TT Chocolates"/>
                <a:cs typeface="TT Chocolates"/>
                <a:sym typeface="TT Chocolates"/>
              </a:rPr>
              <a:t> </a:t>
            </a:r>
            <a:r>
              <a:rPr lang="en-US" sz="3921" spc="-145">
                <a:solidFill>
                  <a:srgbClr val="FFFFFF"/>
                </a:solidFill>
                <a:latin typeface="TT Chocolates"/>
                <a:ea typeface="TT Chocolates"/>
                <a:cs typeface="TT Chocolates"/>
                <a:sym typeface="TT Chocolates"/>
              </a:rPr>
              <a:t>approaches</a:t>
            </a:r>
            <a:r>
              <a:rPr lang="en-US" sz="3921" spc="-145">
                <a:solidFill>
                  <a:srgbClr val="FFFFFF"/>
                </a:solidFill>
                <a:latin typeface="TT Chocolates"/>
                <a:ea typeface="TT Chocolates"/>
                <a:cs typeface="TT Chocolates"/>
                <a:sym typeface="TT Chocolates"/>
              </a:rPr>
              <a:t> t</a:t>
            </a:r>
            <a:r>
              <a:rPr lang="en-US" sz="3921" spc="-145">
                <a:solidFill>
                  <a:srgbClr val="FFFFFF"/>
                </a:solidFill>
                <a:latin typeface="TT Chocolates"/>
                <a:ea typeface="TT Chocolates"/>
                <a:cs typeface="TT Chocolates"/>
                <a:sym typeface="TT Chocolates"/>
              </a:rPr>
              <a:t>ha</a:t>
            </a:r>
            <a:r>
              <a:rPr lang="en-US" sz="3921" spc="-145">
                <a:solidFill>
                  <a:srgbClr val="FFFFFF"/>
                </a:solidFill>
                <a:latin typeface="TT Chocolates"/>
                <a:ea typeface="TT Chocolates"/>
                <a:cs typeface="TT Chocolates"/>
                <a:sym typeface="TT Chocolates"/>
              </a:rPr>
              <a:t>t</a:t>
            </a:r>
            <a:r>
              <a:rPr lang="en-US" sz="3921" spc="-145">
                <a:solidFill>
                  <a:srgbClr val="FFFFFF"/>
                </a:solidFill>
                <a:latin typeface="TT Chocolates"/>
                <a:ea typeface="TT Chocolates"/>
                <a:cs typeface="TT Chocolates"/>
                <a:sym typeface="TT Chocolates"/>
              </a:rPr>
              <a:t> allow </a:t>
            </a:r>
            <a:r>
              <a:rPr lang="en-US" sz="3921" spc="-145">
                <a:solidFill>
                  <a:srgbClr val="FFFFFF"/>
                </a:solidFill>
                <a:latin typeface="TT Chocolates"/>
                <a:ea typeface="TT Chocolates"/>
                <a:cs typeface="TT Chocolates"/>
                <a:sym typeface="TT Chocolates"/>
              </a:rPr>
              <a:t>any in</a:t>
            </a:r>
            <a:r>
              <a:rPr lang="en-US" sz="3921" spc="-145">
                <a:solidFill>
                  <a:srgbClr val="FFFFFF"/>
                </a:solidFill>
                <a:latin typeface="TT Chocolates"/>
                <a:ea typeface="TT Chocolates"/>
                <a:cs typeface="TT Chocolates"/>
                <a:sym typeface="TT Chocolates"/>
              </a:rPr>
              <a:t>stitutional partner to use </a:t>
            </a:r>
          </a:p>
          <a:p>
            <a:pPr algn="l">
              <a:lnSpc>
                <a:spcPts val="3685"/>
              </a:lnSpc>
            </a:pPr>
            <a:r>
              <a:rPr lang="en-US" sz="3921" spc="-145">
                <a:solidFill>
                  <a:srgbClr val="FFFFFF"/>
                </a:solidFill>
                <a:latin typeface="TT Chocolates"/>
                <a:ea typeface="TT Chocolates"/>
                <a:cs typeface="TT Chocolates"/>
                <a:sym typeface="TT Chocolates"/>
              </a:rPr>
              <a:t>Culturally informed practices to facilitate co</a:t>
            </a:r>
            <a:r>
              <a:rPr lang="en-US" sz="3921" spc="-145">
                <a:solidFill>
                  <a:srgbClr val="FFFFFF"/>
                </a:solidFill>
                <a:latin typeface="TT Chocolates"/>
                <a:ea typeface="TT Chocolates"/>
                <a:cs typeface="TT Chocolates"/>
                <a:sym typeface="TT Chocolates"/>
              </a:rPr>
              <a:t>mmuni</a:t>
            </a:r>
            <a:r>
              <a:rPr lang="en-US" sz="3921" spc="-145">
                <a:solidFill>
                  <a:srgbClr val="FFFFFF"/>
                </a:solidFill>
                <a:latin typeface="TT Chocolates"/>
                <a:ea typeface="TT Chocolates"/>
                <a:cs typeface="TT Chocolates"/>
                <a:sym typeface="TT Chocolates"/>
              </a:rPr>
              <a:t>t</a:t>
            </a:r>
            <a:r>
              <a:rPr lang="en-US" sz="3921" spc="-145">
                <a:solidFill>
                  <a:srgbClr val="FFFFFF"/>
                </a:solidFill>
                <a:latin typeface="TT Chocolates"/>
                <a:ea typeface="TT Chocolates"/>
                <a:cs typeface="TT Chocolates"/>
                <a:sym typeface="TT Chocolates"/>
              </a:rPr>
              <a:t>y</a:t>
            </a:r>
            <a:r>
              <a:rPr lang="en-US" sz="3921" spc="-145">
                <a:solidFill>
                  <a:srgbClr val="FFFFFF"/>
                </a:solidFill>
                <a:latin typeface="TT Chocolates"/>
                <a:ea typeface="TT Chocolates"/>
                <a:cs typeface="TT Chocolates"/>
                <a:sym typeface="TT Chocolates"/>
              </a:rPr>
              <a:t> trust w</a:t>
            </a:r>
            <a:r>
              <a:rPr lang="en-US" sz="3921" spc="-145">
                <a:solidFill>
                  <a:srgbClr val="FFFFFF"/>
                </a:solidFill>
                <a:latin typeface="TT Chocolates"/>
                <a:ea typeface="TT Chocolates"/>
                <a:cs typeface="TT Chocolates"/>
                <a:sym typeface="TT Chocolates"/>
              </a:rPr>
              <a:t>ith institu</a:t>
            </a:r>
            <a:r>
              <a:rPr lang="en-US" sz="3921" spc="-145">
                <a:solidFill>
                  <a:srgbClr val="FFFFFF"/>
                </a:solidFill>
                <a:latin typeface="TT Chocolates"/>
                <a:ea typeface="TT Chocolates"/>
                <a:cs typeface="TT Chocolates"/>
                <a:sym typeface="TT Chocolates"/>
              </a:rPr>
              <a:t>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D9DA8"/>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grpSp>
        <p:nvGrpSpPr>
          <p:cNvPr name="Group 3" id="3"/>
          <p:cNvGrpSpPr/>
          <p:nvPr/>
        </p:nvGrpSpPr>
        <p:grpSpPr>
          <a:xfrm rot="0">
            <a:off x="-739549" y="1593747"/>
            <a:ext cx="10258400" cy="1632599"/>
            <a:chOff x="0" y="0"/>
            <a:chExt cx="2701801" cy="429985"/>
          </a:xfrm>
        </p:grpSpPr>
        <p:sp>
          <p:nvSpPr>
            <p:cNvPr name="Freeform 4" id="4"/>
            <p:cNvSpPr/>
            <p:nvPr/>
          </p:nvSpPr>
          <p:spPr>
            <a:xfrm flipH="false" flipV="false" rot="0">
              <a:off x="0" y="0"/>
              <a:ext cx="2701801" cy="429985"/>
            </a:xfrm>
            <a:custGeom>
              <a:avLst/>
              <a:gdLst/>
              <a:ahLst/>
              <a:cxnLst/>
              <a:rect r="r" b="b" t="t" l="l"/>
              <a:pathLst>
                <a:path h="429985" w="2701801">
                  <a:moveTo>
                    <a:pt x="38489" y="0"/>
                  </a:moveTo>
                  <a:lnTo>
                    <a:pt x="2663311" y="0"/>
                  </a:lnTo>
                  <a:cubicBezTo>
                    <a:pt x="2673520" y="0"/>
                    <a:pt x="2683309" y="4055"/>
                    <a:pt x="2690528" y="11273"/>
                  </a:cubicBezTo>
                  <a:cubicBezTo>
                    <a:pt x="2697746" y="18491"/>
                    <a:pt x="2701801" y="28281"/>
                    <a:pt x="2701801" y="38489"/>
                  </a:cubicBezTo>
                  <a:lnTo>
                    <a:pt x="2701801" y="391496"/>
                  </a:lnTo>
                  <a:cubicBezTo>
                    <a:pt x="2701801" y="401704"/>
                    <a:pt x="2697746" y="411494"/>
                    <a:pt x="2690528" y="418712"/>
                  </a:cubicBezTo>
                  <a:cubicBezTo>
                    <a:pt x="2683309" y="425930"/>
                    <a:pt x="2673520" y="429985"/>
                    <a:pt x="2663311" y="429985"/>
                  </a:cubicBezTo>
                  <a:lnTo>
                    <a:pt x="38489" y="429985"/>
                  </a:lnTo>
                  <a:cubicBezTo>
                    <a:pt x="17232" y="429985"/>
                    <a:pt x="0" y="412753"/>
                    <a:pt x="0" y="391496"/>
                  </a:cubicBezTo>
                  <a:lnTo>
                    <a:pt x="0" y="38489"/>
                  </a:lnTo>
                  <a:cubicBezTo>
                    <a:pt x="0" y="28281"/>
                    <a:pt x="4055" y="18491"/>
                    <a:pt x="11273" y="11273"/>
                  </a:cubicBezTo>
                  <a:cubicBezTo>
                    <a:pt x="18491" y="4055"/>
                    <a:pt x="28281" y="0"/>
                    <a:pt x="38489" y="0"/>
                  </a:cubicBezTo>
                  <a:close/>
                </a:path>
              </a:pathLst>
            </a:custGeom>
            <a:solidFill>
              <a:srgbClr val="4CCFDC"/>
            </a:solidFill>
          </p:spPr>
        </p:sp>
        <p:sp>
          <p:nvSpPr>
            <p:cNvPr name="TextBox 5" id="5"/>
            <p:cNvSpPr txBox="true"/>
            <p:nvPr/>
          </p:nvSpPr>
          <p:spPr>
            <a:xfrm>
              <a:off x="0" y="-47625"/>
              <a:ext cx="2701801" cy="477610"/>
            </a:xfrm>
            <a:prstGeom prst="rect">
              <a:avLst/>
            </a:prstGeom>
          </p:spPr>
          <p:txBody>
            <a:bodyPr anchor="ctr" rtlCol="false" tIns="50800" lIns="50800" bIns="50800" rIns="50800"/>
            <a:lstStyle/>
            <a:p>
              <a:pPr algn="ctr">
                <a:lnSpc>
                  <a:spcPts val="3010"/>
                </a:lnSpc>
              </a:pPr>
            </a:p>
          </p:txBody>
        </p:sp>
      </p:grpSp>
      <p:sp>
        <p:nvSpPr>
          <p:cNvPr name="TextBox 6" id="6"/>
          <p:cNvSpPr txBox="true"/>
          <p:nvPr/>
        </p:nvSpPr>
        <p:spPr>
          <a:xfrm rot="0">
            <a:off x="1028700" y="399606"/>
            <a:ext cx="8490151" cy="7525639"/>
          </a:xfrm>
          <a:prstGeom prst="rect">
            <a:avLst/>
          </a:prstGeom>
        </p:spPr>
        <p:txBody>
          <a:bodyPr anchor="t" rtlCol="false" tIns="0" lIns="0" bIns="0" rIns="0">
            <a:spAutoFit/>
          </a:bodyPr>
          <a:lstStyle/>
          <a:p>
            <a:pPr algn="l">
              <a:lnSpc>
                <a:spcPts val="9100"/>
              </a:lnSpc>
            </a:pPr>
            <a:r>
              <a:rPr lang="en-US" sz="6500" spc="-240" b="true">
                <a:solidFill>
                  <a:srgbClr val="FFFFFF"/>
                </a:solidFill>
                <a:latin typeface="TT Chocolates Bold"/>
                <a:ea typeface="TT Chocolates Bold"/>
                <a:cs typeface="TT Chocolates Bold"/>
                <a:sym typeface="TT Chocolates Bold"/>
              </a:rPr>
              <a:t>What we have learnt</a:t>
            </a:r>
          </a:p>
          <a:p>
            <a:pPr algn="l">
              <a:lnSpc>
                <a:spcPts val="2520"/>
              </a:lnSpc>
            </a:pPr>
          </a:p>
          <a:p>
            <a:pPr algn="l">
              <a:lnSpc>
                <a:spcPts val="3665"/>
              </a:lnSpc>
            </a:pPr>
            <a:r>
              <a:rPr lang="en-US" sz="3900" spc="-144" b="true">
                <a:solidFill>
                  <a:srgbClr val="FFFFFF"/>
                </a:solidFill>
                <a:latin typeface="TT Chocolates Bold"/>
                <a:ea typeface="TT Chocolates Bold"/>
                <a:cs typeface="TT Chocolates Bold"/>
                <a:sym typeface="TT Chocolates Bold"/>
              </a:rPr>
              <a:t>We cannot establish safeguards without trust and trauma-informed practices</a:t>
            </a:r>
          </a:p>
          <a:p>
            <a:pPr algn="l">
              <a:lnSpc>
                <a:spcPts val="3665"/>
              </a:lnSpc>
            </a:pPr>
          </a:p>
          <a:p>
            <a:pPr algn="l">
              <a:lnSpc>
                <a:spcPts val="3665"/>
              </a:lnSpc>
            </a:pPr>
          </a:p>
          <a:p>
            <a:pPr algn="l">
              <a:lnSpc>
                <a:spcPts val="3665"/>
              </a:lnSpc>
            </a:pPr>
            <a:r>
              <a:rPr lang="en-US" sz="3900" spc="-144" b="true">
                <a:solidFill>
                  <a:srgbClr val="FFFFFF"/>
                </a:solidFill>
                <a:latin typeface="TT Chocolates Bold"/>
                <a:ea typeface="TT Chocolates Bold"/>
                <a:cs typeface="TT Chocolates Bold"/>
                <a:sym typeface="TT Chocolates Bold"/>
              </a:rPr>
              <a:t>Here is what the community has had to say.</a:t>
            </a:r>
          </a:p>
          <a:p>
            <a:pPr algn="l">
              <a:lnSpc>
                <a:spcPts val="3665"/>
              </a:lnSpc>
            </a:pPr>
          </a:p>
          <a:p>
            <a:pPr algn="l">
              <a:lnSpc>
                <a:spcPts val="3665"/>
              </a:lnSpc>
            </a:pPr>
            <a:r>
              <a:rPr lang="en-US" sz="3900" spc="-144">
                <a:solidFill>
                  <a:srgbClr val="FFFFFF"/>
                </a:solidFill>
                <a:latin typeface="TT Chocolates"/>
                <a:ea typeface="TT Chocolates"/>
                <a:cs typeface="TT Chocolates"/>
                <a:sym typeface="TT Chocolates"/>
              </a:rPr>
              <a:t>VSA and NSSS agents were highly welcoming but acknowledged that the first line of contact isn’t them. </a:t>
            </a:r>
          </a:p>
          <a:p>
            <a:pPr algn="l">
              <a:lnSpc>
                <a:spcPts val="3665"/>
              </a:lnSpc>
            </a:pPr>
          </a:p>
          <a:p>
            <a:pPr algn="l">
              <a:lnSpc>
                <a:spcPts val="3665"/>
              </a:lnSpc>
            </a:pPr>
            <a:r>
              <a:rPr lang="en-US" sz="3900" spc="-144">
                <a:solidFill>
                  <a:srgbClr val="FFFFFF"/>
                </a:solidFill>
                <a:latin typeface="TT Chocolates"/>
                <a:ea typeface="TT Chocolates"/>
                <a:cs typeface="TT Chocolates"/>
                <a:sym typeface="TT Chocolates"/>
              </a:rPr>
              <a:t>VSA also welcomed referrals on suspected cases of FGM from NSSS </a:t>
            </a:r>
          </a:p>
        </p:txBody>
      </p:sp>
      <p:grpSp>
        <p:nvGrpSpPr>
          <p:cNvPr name="Group 7" id="7"/>
          <p:cNvGrpSpPr/>
          <p:nvPr/>
        </p:nvGrpSpPr>
        <p:grpSpPr>
          <a:xfrm rot="0">
            <a:off x="9812621" y="-761646"/>
            <a:ext cx="11529596" cy="11810293"/>
            <a:chOff x="0" y="0"/>
            <a:chExt cx="2086610" cy="2137410"/>
          </a:xfrm>
        </p:grpSpPr>
        <p:sp>
          <p:nvSpPr>
            <p:cNvPr name="Freeform 8" id="8"/>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1407" t="-37118" r="0" b="-26525"/>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456647"/>
        </a:solidFill>
      </p:bgPr>
    </p:bg>
    <p:spTree>
      <p:nvGrpSpPr>
        <p:cNvPr id="1" name=""/>
        <p:cNvGrpSpPr/>
        <p:nvPr/>
      </p:nvGrpSpPr>
      <p:grpSpPr>
        <a:xfrm>
          <a:off x="0" y="0"/>
          <a:ext cx="0" cy="0"/>
          <a:chOff x="0" y="0"/>
          <a:chExt cx="0" cy="0"/>
        </a:xfrm>
      </p:grpSpPr>
      <p:sp>
        <p:nvSpPr>
          <p:cNvPr name="Freeform 2" id="2"/>
          <p:cNvSpPr/>
          <p:nvPr/>
        </p:nvSpPr>
        <p:spPr>
          <a:xfrm flipH="false" flipV="false" rot="0">
            <a:off x="-395872" y="-3729837"/>
            <a:ext cx="18928807" cy="21351664"/>
          </a:xfrm>
          <a:custGeom>
            <a:avLst/>
            <a:gdLst/>
            <a:ahLst/>
            <a:cxnLst/>
            <a:rect r="r" b="b" t="t" l="l"/>
            <a:pathLst>
              <a:path h="21351664" w="18928807">
                <a:moveTo>
                  <a:pt x="0" y="0"/>
                </a:moveTo>
                <a:lnTo>
                  <a:pt x="18928807" y="0"/>
                </a:lnTo>
                <a:lnTo>
                  <a:pt x="18928807" y="21351664"/>
                </a:lnTo>
                <a:lnTo>
                  <a:pt x="0" y="21351664"/>
                </a:lnTo>
                <a:lnTo>
                  <a:pt x="0" y="0"/>
                </a:lnTo>
                <a:close/>
              </a:path>
            </a:pathLst>
          </a:custGeom>
          <a:blipFill>
            <a:blip r:embed="rId2">
              <a:alphaModFix amt="10999"/>
            </a:blip>
            <a:stretch>
              <a:fillRect l="0" t="-9101" r="0" b="-9101"/>
            </a:stretch>
          </a:blipFill>
        </p:spPr>
      </p:sp>
      <p:grpSp>
        <p:nvGrpSpPr>
          <p:cNvPr name="Group 3" id="3"/>
          <p:cNvGrpSpPr/>
          <p:nvPr/>
        </p:nvGrpSpPr>
        <p:grpSpPr>
          <a:xfrm rot="0">
            <a:off x="8821654" y="4112611"/>
            <a:ext cx="9174043" cy="9048880"/>
            <a:chOff x="0" y="0"/>
            <a:chExt cx="2416209" cy="2383244"/>
          </a:xfrm>
        </p:grpSpPr>
        <p:sp>
          <p:nvSpPr>
            <p:cNvPr name="Freeform 4" id="4"/>
            <p:cNvSpPr/>
            <p:nvPr/>
          </p:nvSpPr>
          <p:spPr>
            <a:xfrm flipH="false" flipV="false" rot="0">
              <a:off x="0" y="0"/>
              <a:ext cx="2416209" cy="2383244"/>
            </a:xfrm>
            <a:custGeom>
              <a:avLst/>
              <a:gdLst/>
              <a:ahLst/>
              <a:cxnLst/>
              <a:rect r="r" b="b" t="t" l="l"/>
              <a:pathLst>
                <a:path h="2383244" w="2416209">
                  <a:moveTo>
                    <a:pt x="43039" y="0"/>
                  </a:moveTo>
                  <a:lnTo>
                    <a:pt x="2373170" y="0"/>
                  </a:lnTo>
                  <a:cubicBezTo>
                    <a:pt x="2384585" y="0"/>
                    <a:pt x="2395532" y="4534"/>
                    <a:pt x="2403603" y="12606"/>
                  </a:cubicBezTo>
                  <a:cubicBezTo>
                    <a:pt x="2411674" y="20677"/>
                    <a:pt x="2416209" y="31624"/>
                    <a:pt x="2416209" y="43039"/>
                  </a:cubicBezTo>
                  <a:lnTo>
                    <a:pt x="2416209" y="2340205"/>
                  </a:lnTo>
                  <a:cubicBezTo>
                    <a:pt x="2416209" y="2363975"/>
                    <a:pt x="2396940" y="2383244"/>
                    <a:pt x="2373170" y="2383244"/>
                  </a:cubicBezTo>
                  <a:lnTo>
                    <a:pt x="43039" y="2383244"/>
                  </a:lnTo>
                  <a:cubicBezTo>
                    <a:pt x="19269" y="2383244"/>
                    <a:pt x="0" y="2363975"/>
                    <a:pt x="0" y="2340205"/>
                  </a:cubicBezTo>
                  <a:lnTo>
                    <a:pt x="0" y="43039"/>
                  </a:lnTo>
                  <a:cubicBezTo>
                    <a:pt x="0" y="19269"/>
                    <a:pt x="19269" y="0"/>
                    <a:pt x="43039" y="0"/>
                  </a:cubicBezTo>
                  <a:close/>
                </a:path>
              </a:pathLst>
            </a:custGeom>
            <a:solidFill>
              <a:srgbClr val="80A477"/>
            </a:solidFill>
          </p:spPr>
        </p:sp>
        <p:sp>
          <p:nvSpPr>
            <p:cNvPr name="TextBox 5" id="5"/>
            <p:cNvSpPr txBox="true"/>
            <p:nvPr/>
          </p:nvSpPr>
          <p:spPr>
            <a:xfrm>
              <a:off x="0" y="-47625"/>
              <a:ext cx="2416209" cy="2430869"/>
            </a:xfrm>
            <a:prstGeom prst="rect">
              <a:avLst/>
            </a:prstGeom>
          </p:spPr>
          <p:txBody>
            <a:bodyPr anchor="ctr" rtlCol="false" tIns="50800" lIns="50800" bIns="50800" rIns="50800"/>
            <a:lstStyle/>
            <a:p>
              <a:pPr algn="ctr">
                <a:lnSpc>
                  <a:spcPts val="3010"/>
                </a:lnSpc>
              </a:pPr>
            </a:p>
          </p:txBody>
        </p:sp>
      </p:grpSp>
      <p:grpSp>
        <p:nvGrpSpPr>
          <p:cNvPr name="Group 6" id="6"/>
          <p:cNvGrpSpPr/>
          <p:nvPr/>
        </p:nvGrpSpPr>
        <p:grpSpPr>
          <a:xfrm rot="0">
            <a:off x="8821654" y="2247340"/>
            <a:ext cx="10258400" cy="1632599"/>
            <a:chOff x="0" y="0"/>
            <a:chExt cx="2701801" cy="429985"/>
          </a:xfrm>
        </p:grpSpPr>
        <p:sp>
          <p:nvSpPr>
            <p:cNvPr name="Freeform 7" id="7"/>
            <p:cNvSpPr/>
            <p:nvPr/>
          </p:nvSpPr>
          <p:spPr>
            <a:xfrm flipH="false" flipV="false" rot="0">
              <a:off x="0" y="0"/>
              <a:ext cx="2701801" cy="429985"/>
            </a:xfrm>
            <a:custGeom>
              <a:avLst/>
              <a:gdLst/>
              <a:ahLst/>
              <a:cxnLst/>
              <a:rect r="r" b="b" t="t" l="l"/>
              <a:pathLst>
                <a:path h="429985" w="2701801">
                  <a:moveTo>
                    <a:pt x="38489" y="0"/>
                  </a:moveTo>
                  <a:lnTo>
                    <a:pt x="2663311" y="0"/>
                  </a:lnTo>
                  <a:cubicBezTo>
                    <a:pt x="2673520" y="0"/>
                    <a:pt x="2683309" y="4055"/>
                    <a:pt x="2690528" y="11273"/>
                  </a:cubicBezTo>
                  <a:cubicBezTo>
                    <a:pt x="2697746" y="18491"/>
                    <a:pt x="2701801" y="28281"/>
                    <a:pt x="2701801" y="38489"/>
                  </a:cubicBezTo>
                  <a:lnTo>
                    <a:pt x="2701801" y="391496"/>
                  </a:lnTo>
                  <a:cubicBezTo>
                    <a:pt x="2701801" y="401704"/>
                    <a:pt x="2697746" y="411494"/>
                    <a:pt x="2690528" y="418712"/>
                  </a:cubicBezTo>
                  <a:cubicBezTo>
                    <a:pt x="2683309" y="425930"/>
                    <a:pt x="2673520" y="429985"/>
                    <a:pt x="2663311" y="429985"/>
                  </a:cubicBezTo>
                  <a:lnTo>
                    <a:pt x="38489" y="429985"/>
                  </a:lnTo>
                  <a:cubicBezTo>
                    <a:pt x="17232" y="429985"/>
                    <a:pt x="0" y="412753"/>
                    <a:pt x="0" y="391496"/>
                  </a:cubicBezTo>
                  <a:lnTo>
                    <a:pt x="0" y="38489"/>
                  </a:lnTo>
                  <a:cubicBezTo>
                    <a:pt x="0" y="28281"/>
                    <a:pt x="4055" y="18491"/>
                    <a:pt x="11273" y="11273"/>
                  </a:cubicBezTo>
                  <a:cubicBezTo>
                    <a:pt x="18491" y="4055"/>
                    <a:pt x="28281" y="0"/>
                    <a:pt x="38489" y="0"/>
                  </a:cubicBezTo>
                  <a:close/>
                </a:path>
              </a:pathLst>
            </a:custGeom>
            <a:solidFill>
              <a:srgbClr val="80A477"/>
            </a:solidFill>
          </p:spPr>
        </p:sp>
        <p:sp>
          <p:nvSpPr>
            <p:cNvPr name="TextBox 8" id="8"/>
            <p:cNvSpPr txBox="true"/>
            <p:nvPr/>
          </p:nvSpPr>
          <p:spPr>
            <a:xfrm>
              <a:off x="0" y="-47625"/>
              <a:ext cx="2701801" cy="477610"/>
            </a:xfrm>
            <a:prstGeom prst="rect">
              <a:avLst/>
            </a:prstGeom>
          </p:spPr>
          <p:txBody>
            <a:bodyPr anchor="ctr" rtlCol="false" tIns="50800" lIns="50800" bIns="50800" rIns="50800"/>
            <a:lstStyle/>
            <a:p>
              <a:pPr algn="ctr">
                <a:lnSpc>
                  <a:spcPts val="3010"/>
                </a:lnSpc>
              </a:pPr>
            </a:p>
          </p:txBody>
        </p:sp>
      </p:grpSp>
      <p:sp>
        <p:nvSpPr>
          <p:cNvPr name="TextBox 9" id="9"/>
          <p:cNvSpPr txBox="true"/>
          <p:nvPr/>
        </p:nvSpPr>
        <p:spPr>
          <a:xfrm rot="0">
            <a:off x="9144000" y="705237"/>
            <a:ext cx="8529352" cy="8581251"/>
          </a:xfrm>
          <a:prstGeom prst="rect">
            <a:avLst/>
          </a:prstGeom>
        </p:spPr>
        <p:txBody>
          <a:bodyPr anchor="t" rtlCol="false" tIns="0" lIns="0" bIns="0" rIns="0">
            <a:spAutoFit/>
          </a:bodyPr>
          <a:lstStyle/>
          <a:p>
            <a:pPr algn="l">
              <a:lnSpc>
                <a:spcPts val="5981"/>
              </a:lnSpc>
            </a:pPr>
            <a:r>
              <a:rPr lang="en-US" sz="5981" spc="-221" b="true">
                <a:solidFill>
                  <a:srgbClr val="FFFFFF"/>
                </a:solidFill>
                <a:latin typeface="TT Chocolates Bold"/>
                <a:ea typeface="TT Chocolates Bold"/>
                <a:cs typeface="TT Chocolates Bold"/>
                <a:sym typeface="TT Chocolates Bold"/>
              </a:rPr>
              <a:t>‘Connecting the Dots’ </a:t>
            </a:r>
          </a:p>
          <a:p>
            <a:pPr algn="l">
              <a:lnSpc>
                <a:spcPts val="5981"/>
              </a:lnSpc>
            </a:pPr>
            <a:r>
              <a:rPr lang="en-US" sz="5981" spc="-221" b="true">
                <a:solidFill>
                  <a:srgbClr val="FFFFFF"/>
                </a:solidFill>
                <a:latin typeface="TT Chocolates Bold"/>
                <a:ea typeface="TT Chocolates Bold"/>
                <a:cs typeface="TT Chocolates Bold"/>
                <a:sym typeface="TT Chocolates Bold"/>
              </a:rPr>
              <a:t>The Service</a:t>
            </a:r>
          </a:p>
          <a:p>
            <a:pPr algn="l">
              <a:lnSpc>
                <a:spcPts val="1956"/>
              </a:lnSpc>
            </a:pPr>
          </a:p>
          <a:p>
            <a:pPr algn="l">
              <a:lnSpc>
                <a:spcPts val="3223"/>
              </a:lnSpc>
            </a:pPr>
            <a:r>
              <a:rPr lang="en-US" sz="3428" spc="-126" b="true">
                <a:solidFill>
                  <a:srgbClr val="FFFFFF"/>
                </a:solidFill>
                <a:latin typeface="TT Chocolates Bold"/>
                <a:ea typeface="TT Chocolates Bold"/>
                <a:cs typeface="TT Chocolates Bold"/>
                <a:sym typeface="TT Chocolates Bold"/>
              </a:rPr>
              <a:t>Holistic services which centralise ALL survivors.</a:t>
            </a:r>
            <a:r>
              <a:rPr lang="en-US" sz="3428" spc="-126">
                <a:solidFill>
                  <a:srgbClr val="FFFFFF"/>
                </a:solidFill>
                <a:latin typeface="TT Chocolates"/>
                <a:ea typeface="TT Chocolates"/>
                <a:cs typeface="TT Chocolates"/>
                <a:sym typeface="TT Chocolates"/>
              </a:rPr>
              <a:t> Most therapies deployed through this are non-verbal and therefore are culturally portable.</a:t>
            </a:r>
          </a:p>
          <a:p>
            <a:pPr algn="l">
              <a:lnSpc>
                <a:spcPts val="3223"/>
              </a:lnSpc>
            </a:pPr>
          </a:p>
          <a:p>
            <a:pPr algn="l">
              <a:lnSpc>
                <a:spcPts val="3223"/>
              </a:lnSpc>
            </a:pPr>
          </a:p>
          <a:p>
            <a:pPr algn="l">
              <a:lnSpc>
                <a:spcPts val="3223"/>
              </a:lnSpc>
            </a:pPr>
            <a:r>
              <a:rPr lang="en-US" sz="3428" spc="-126" b="true">
                <a:solidFill>
                  <a:srgbClr val="FFFFFF"/>
                </a:solidFill>
                <a:latin typeface="TT Chocolates Bold"/>
                <a:ea typeface="TT Chocolates Bold"/>
                <a:cs typeface="TT Chocolates Bold"/>
                <a:sym typeface="TT Chocolates Bold"/>
              </a:rPr>
              <a:t>Prevention work </a:t>
            </a:r>
          </a:p>
          <a:p>
            <a:pPr algn="l" marL="740297" indent="-370148" lvl="1">
              <a:lnSpc>
                <a:spcPts val="3223"/>
              </a:lnSpc>
              <a:buFont typeface="Arial"/>
              <a:buChar char="•"/>
            </a:pPr>
            <a:r>
              <a:rPr lang="en-US" sz="3428" spc="-126">
                <a:solidFill>
                  <a:srgbClr val="FFFFFF"/>
                </a:solidFill>
                <a:latin typeface="TT Chocolates"/>
                <a:ea typeface="TT Chocolates"/>
                <a:cs typeface="TT Chocolates"/>
                <a:sym typeface="TT Chocolates"/>
              </a:rPr>
              <a:t>The University of Malta, The Commissioner for Gender Based Violence and Domestic Violence, Victim Support Agency, Victim Support Malta, Agency for Welfare of Asylum Seekers, the National School Support Services, Queen Mary Medical University, have already either expressed interest or benefitted from tailored workshops.</a:t>
            </a:r>
          </a:p>
          <a:p>
            <a:pPr algn="l" marL="740297" indent="-370148" lvl="1">
              <a:lnSpc>
                <a:spcPts val="3223"/>
              </a:lnSpc>
              <a:buFont typeface="Arial"/>
              <a:buChar char="•"/>
            </a:pPr>
            <a:r>
              <a:rPr lang="en-US" sz="3428" spc="-126">
                <a:solidFill>
                  <a:srgbClr val="FFFFFF"/>
                </a:solidFill>
                <a:latin typeface="TT Chocolates"/>
                <a:ea typeface="TT Chocolates"/>
                <a:cs typeface="TT Chocolates"/>
                <a:sym typeface="TT Chocolates"/>
              </a:rPr>
              <a:t>Prevention work can assist in raising efficiency at the level of reporting, and case management</a:t>
            </a:r>
          </a:p>
        </p:txBody>
      </p:sp>
      <p:grpSp>
        <p:nvGrpSpPr>
          <p:cNvPr name="Group 10" id="10"/>
          <p:cNvGrpSpPr/>
          <p:nvPr/>
        </p:nvGrpSpPr>
        <p:grpSpPr>
          <a:xfrm rot="0">
            <a:off x="-2969813" y="-761646"/>
            <a:ext cx="11529596" cy="11810293"/>
            <a:chOff x="0" y="0"/>
            <a:chExt cx="2086610" cy="2137410"/>
          </a:xfrm>
        </p:grpSpPr>
        <p:sp>
          <p:nvSpPr>
            <p:cNvPr name="Freeform 11" id="11"/>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26868" t="0" r="-65729" b="-25277"/>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0A477"/>
        </a:solidFill>
      </p:bgPr>
    </p:bg>
    <p:spTree>
      <p:nvGrpSpPr>
        <p:cNvPr id="1" name=""/>
        <p:cNvGrpSpPr/>
        <p:nvPr/>
      </p:nvGrpSpPr>
      <p:grpSpPr>
        <a:xfrm>
          <a:off x="0" y="0"/>
          <a:ext cx="0" cy="0"/>
          <a:chOff x="0" y="0"/>
          <a:chExt cx="0" cy="0"/>
        </a:xfrm>
      </p:grpSpPr>
      <p:sp>
        <p:nvSpPr>
          <p:cNvPr name="Freeform 2" id="2"/>
          <p:cNvSpPr/>
          <p:nvPr/>
        </p:nvSpPr>
        <p:spPr>
          <a:xfrm flipH="false" flipV="false" rot="0">
            <a:off x="0" y="-3729837"/>
            <a:ext cx="18532935" cy="21351664"/>
          </a:xfrm>
          <a:custGeom>
            <a:avLst/>
            <a:gdLst/>
            <a:ahLst/>
            <a:cxnLst/>
            <a:rect r="r" b="b" t="t" l="l"/>
            <a:pathLst>
              <a:path h="21351664" w="18532935">
                <a:moveTo>
                  <a:pt x="0" y="0"/>
                </a:moveTo>
                <a:lnTo>
                  <a:pt x="18532935" y="0"/>
                </a:lnTo>
                <a:lnTo>
                  <a:pt x="18532935" y="21351664"/>
                </a:lnTo>
                <a:lnTo>
                  <a:pt x="0" y="21351664"/>
                </a:lnTo>
                <a:lnTo>
                  <a:pt x="0" y="0"/>
                </a:lnTo>
                <a:close/>
              </a:path>
            </a:pathLst>
          </a:custGeom>
          <a:blipFill>
            <a:blip r:embed="rId2">
              <a:alphaModFix amt="10999"/>
            </a:blip>
            <a:stretch>
              <a:fillRect l="-2136" t="-9101" r="0" b="-9101"/>
            </a:stretch>
          </a:blipFill>
        </p:spPr>
      </p:sp>
      <p:sp>
        <p:nvSpPr>
          <p:cNvPr name="TextBox 3" id="3"/>
          <p:cNvSpPr txBox="true"/>
          <p:nvPr/>
        </p:nvSpPr>
        <p:spPr>
          <a:xfrm rot="0">
            <a:off x="1028700" y="1143000"/>
            <a:ext cx="8237767" cy="8637905"/>
          </a:xfrm>
          <a:prstGeom prst="rect">
            <a:avLst/>
          </a:prstGeom>
        </p:spPr>
        <p:txBody>
          <a:bodyPr anchor="t" rtlCol="false" tIns="0" lIns="0" bIns="0" rIns="0">
            <a:spAutoFit/>
          </a:bodyPr>
          <a:lstStyle/>
          <a:p>
            <a:pPr algn="l">
              <a:lnSpc>
                <a:spcPts val="6500"/>
              </a:lnSpc>
            </a:pPr>
            <a:r>
              <a:rPr lang="en-US" sz="6500" spc="-240" b="true">
                <a:solidFill>
                  <a:srgbClr val="FFFFFF"/>
                </a:solidFill>
                <a:latin typeface="TT Chocolates Bold"/>
                <a:ea typeface="TT Chocolates Bold"/>
                <a:cs typeface="TT Chocolates Bold"/>
                <a:sym typeface="TT Chocolates Bold"/>
              </a:rPr>
              <a:t>‘Connecting the Dots’  The Service</a:t>
            </a:r>
          </a:p>
          <a:p>
            <a:pPr algn="l">
              <a:lnSpc>
                <a:spcPts val="4300"/>
              </a:lnSpc>
            </a:pPr>
          </a:p>
          <a:p>
            <a:pPr algn="l">
              <a:lnSpc>
                <a:spcPts val="3900"/>
              </a:lnSpc>
            </a:pPr>
            <a:r>
              <a:rPr lang="en-US" sz="3900" spc="-144" b="true">
                <a:solidFill>
                  <a:srgbClr val="FFFFFF"/>
                </a:solidFill>
                <a:latin typeface="TT Chocolates Bold"/>
                <a:ea typeface="TT Chocolates Bold"/>
                <a:cs typeface="TT Chocolates Bold"/>
                <a:sym typeface="TT Chocolates Bold"/>
              </a:rPr>
              <a:t>High cost-benefit analysis: </a:t>
            </a:r>
          </a:p>
          <a:p>
            <a:pPr algn="l" marL="842010" indent="-421005" lvl="1">
              <a:lnSpc>
                <a:spcPts val="3900"/>
              </a:lnSpc>
              <a:buFont typeface="Arial"/>
              <a:buChar char="•"/>
            </a:pPr>
            <a:r>
              <a:rPr lang="en-US" b="true" sz="3900" spc="-144">
                <a:solidFill>
                  <a:srgbClr val="FFFFFF"/>
                </a:solidFill>
                <a:latin typeface="TT Chocolates Bold"/>
                <a:ea typeface="TT Chocolates Bold"/>
                <a:cs typeface="TT Chocolates Bold"/>
                <a:sym typeface="TT Chocolates Bold"/>
              </a:rPr>
              <a:t>Group breathwork sessions </a:t>
            </a:r>
            <a:r>
              <a:rPr lang="en-US" sz="3900" spc="-144">
                <a:solidFill>
                  <a:srgbClr val="FFFFFF"/>
                </a:solidFill>
                <a:latin typeface="TT Chocolates"/>
                <a:ea typeface="TT Chocolates"/>
                <a:cs typeface="TT Chocolates"/>
                <a:sym typeface="TT Chocolates"/>
              </a:rPr>
              <a:t>address a wide variety of cultures, require limited interpreted support, and offer great impact in reducing trauma related symptoms </a:t>
            </a:r>
          </a:p>
          <a:p>
            <a:pPr algn="l">
              <a:lnSpc>
                <a:spcPts val="3900"/>
              </a:lnSpc>
            </a:pPr>
          </a:p>
          <a:p>
            <a:pPr algn="l" marL="842010" indent="-421005" lvl="1">
              <a:lnSpc>
                <a:spcPts val="3900"/>
              </a:lnSpc>
              <a:buFont typeface="Arial"/>
              <a:buChar char="•"/>
            </a:pPr>
            <a:r>
              <a:rPr lang="en-US" b="true" sz="3900" spc="-144">
                <a:solidFill>
                  <a:srgbClr val="FFFFFF"/>
                </a:solidFill>
                <a:latin typeface="TT Chocolates Bold"/>
                <a:ea typeface="TT Chocolates Bold"/>
                <a:cs typeface="TT Chocolates Bold"/>
                <a:sym typeface="TT Chocolates Bold"/>
              </a:rPr>
              <a:t>Capacity building sessions:</a:t>
            </a:r>
            <a:r>
              <a:rPr lang="en-US" sz="3900" spc="-144">
                <a:solidFill>
                  <a:srgbClr val="FFFFFF"/>
                </a:solidFill>
                <a:latin typeface="TT Chocolates"/>
                <a:ea typeface="TT Chocolates"/>
                <a:cs typeface="TT Chocolates"/>
                <a:sym typeface="TT Chocolates"/>
              </a:rPr>
              <a:t> adequate training ensures policy implementation. In cases of newly developed policies, adding procedural safeguards can improve policy adherence </a:t>
            </a:r>
          </a:p>
        </p:txBody>
      </p:sp>
      <p:grpSp>
        <p:nvGrpSpPr>
          <p:cNvPr name="Group 4" id="4"/>
          <p:cNvGrpSpPr/>
          <p:nvPr/>
        </p:nvGrpSpPr>
        <p:grpSpPr>
          <a:xfrm rot="0">
            <a:off x="9956553" y="-761646"/>
            <a:ext cx="11529596" cy="11810293"/>
            <a:chOff x="0" y="0"/>
            <a:chExt cx="2086610" cy="2137410"/>
          </a:xfrm>
        </p:grpSpPr>
        <p:sp>
          <p:nvSpPr>
            <p:cNvPr name="Freeform 5" id="5"/>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0" t="-18109" r="-143853" b="-40506"/>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DAG2-wkO0rM</dc:identifier>
  <dcterms:modified xsi:type="dcterms:W3CDTF">2011-08-01T06:04:30Z</dcterms:modified>
  <cp:revision>1</cp:revision>
  <dc:title>'Connecting the Dots- Migration, Gender Justice &amp; EU Solidarity' Handbook by TAMA  (Presentation)</dc:title>
</cp:coreProperties>
</file>