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7B53-1DF7-4ADB-91A6-210FD7E90E3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A357A-927D-401E-A36A-A9DB86C18A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1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CB98-8B1C-A1DF-E505-69388A014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95A85-BCB8-CBB4-D32E-78D516E13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E34AB-E69F-4D5A-4907-398C9D96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483FA-CCE1-52FE-D5F3-C6D05CE3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FE183-0C96-D726-75CF-7B21660F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57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F3E4-3F17-A80A-9742-83000A19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45F59-BA0C-4AE0-A79A-C7ACDFFDC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AC638-ACCC-4F54-6FBD-0C348D3B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7CA4-7F04-7F90-77B1-DEECEAAA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B0664-7358-84D7-6CA4-87C59831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86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702887-9C61-0AD7-0A21-39EC1E44B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D29D3-DE8C-9B44-1259-A4F6B9BE4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4C749-BAC2-692B-E423-76FAA184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4986D-B5DF-9AB6-D9DE-04F738A0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1BF54-D13C-C1BF-0572-5AA6D696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60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1E87-614F-5DBE-0B2A-F7AEEEAF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33AB2-026D-5491-2ED8-B44A26407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0F8A6-EDEF-2F3E-59FF-ABB0A633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D1C60-7F83-9653-0C25-6CF04E50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6F40A-3822-4304-7E3E-43E677A9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3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F332-913A-7386-BCA0-76915AD2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13FA2-83C6-1B53-1F97-E50461C4D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EEF52-84FE-B5E9-DCF7-B5C748F4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A52F8-CAC6-0D0C-123F-C56C6DF4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58AEB-7B4E-5347-93D0-295688A1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88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C746-4962-508B-54A1-1FB0CD43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7B0D-2D90-5149-4AC0-12E411DB8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48BDB-1C6F-2046-09DD-179B448A0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418B3-8EA4-7180-E4BD-6185CD7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0E089-3C8D-2669-7880-AD7C2748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11786-CEEF-7E14-AC49-8947BE47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0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57F1-3EF9-07AA-72DF-392520E3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34685-0825-B3D5-7997-C925B2694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84EE0-4838-51F1-A4CA-5422D36AC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63BAE-10D7-2DA4-3C71-EA24036A6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EBE-B85C-A640-E406-A57B8B309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4F83E-C03F-82D3-4E7A-6D668D9F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BC41B-3968-A20A-5706-302B61C3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9F63C-B82F-3BCA-9EDE-514B5A25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41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AECF-A7F3-939E-2F9B-D64E7E6C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F93FB-08BE-75AE-FF4F-D1D588D1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96ABC-9B63-5B1F-ABE3-EDDBF8CF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87067-E417-C5CC-83FA-19677800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71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13627-047A-7B97-789E-122B7419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4D318-3036-2995-1E4C-12E48593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86C5B-81C5-A1BF-EC4C-2AC8A4C9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4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4E88-7A5D-9C78-4ECE-77392BFF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7869-D251-680E-4832-226AC773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F572D-860B-AB40-452B-39DF7965B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BF610-1301-A7A0-4547-F8270BB4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0C13F-32EE-6960-4488-4E03B4E0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E93B4-3F9A-C222-106F-4C86821C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58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3F56-50F6-B980-65A6-4C064CF0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031F8-2ACF-1968-AD4E-C0D6C40C3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60444-24AC-DBF7-8ACE-455CDB3B5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B61B7-D2FA-E72D-9115-AF69F4CC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133FE-7774-E474-D329-C45ABC3D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63E2-A93C-7D33-3DF2-E4FC55BA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77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E0093-0815-1671-E69B-0F6FEE49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120AA-371F-0CDD-2A75-6BF2BD318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4952F-2339-C72B-A04E-D3D58770F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CEB7-BCEE-4A12-A6E1-7DEB52AF48B0}" type="datetimeFigureOut">
              <a:rPr lang="en-GB" smtClean="0"/>
              <a:t>19/05/2026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6673-A122-2768-2067-688006AD0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E3D7D-E3CE-C367-899D-312E0444D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FF8A9-3132-4F0B-B7D0-72354ED42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29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705E-76BE-1098-8B0A-79CB1BD69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Office of the Commissioner for Children</a:t>
            </a:r>
            <a:br>
              <a:rPr lang="en-GB" sz="4400" dirty="0"/>
            </a:br>
            <a:r>
              <a:rPr lang="en-GB" sz="4400" b="1" dirty="0"/>
              <a:t>Annual Report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B5683-4BE4-EAD3-AB12-53E8100A1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61" y="3602038"/>
            <a:ext cx="10520313" cy="14130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t-MT" sz="2000" dirty="0"/>
              <a:t>A selection of issues tackled, initiatives taken &amp; recommendations made by the Office in 2024</a:t>
            </a:r>
          </a:p>
          <a:p>
            <a:pPr>
              <a:spcBef>
                <a:spcPts val="1800"/>
              </a:spcBef>
            </a:pPr>
            <a:r>
              <a:rPr lang="en-GB" sz="2000" b="1" dirty="0"/>
              <a:t>Presentation to the Parliamentary Social Affairs Committee</a:t>
            </a:r>
          </a:p>
          <a:p>
            <a:r>
              <a:rPr lang="en-GB" sz="2000" dirty="0"/>
              <a:t>29</a:t>
            </a:r>
            <a:r>
              <a:rPr lang="en-GB" sz="2000" baseline="30000" dirty="0"/>
              <a:t>th</a:t>
            </a:r>
            <a:r>
              <a:rPr lang="en-GB" sz="2000" dirty="0"/>
              <a:t> October 2025</a:t>
            </a:r>
          </a:p>
        </p:txBody>
      </p:sp>
      <p:pic>
        <p:nvPicPr>
          <p:cNvPr id="5" name="Picture 4" descr="A black background with black text">
            <a:extLst>
              <a:ext uri="{FF2B5EF4-FFF2-40B4-BE49-F238E27FC236}">
                <a16:creationId xmlns:a16="http://schemas.microsoft.com/office/drawing/2014/main" id="{CCC42692-0862-321B-1406-F855B96F0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04" y="866774"/>
            <a:ext cx="3641496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1C7A-81E9-A990-9D43-F927847F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b="1" dirty="0"/>
              <a:t>Conclusion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5DAD0-EE83-5546-E9B4-773FC608B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mt-MT" sz="3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3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prospects and prosperity of a nation are measured not by its GDP but by how much and how well it invests in its children. </a:t>
            </a:r>
            <a:r>
              <a:rPr lang="mt-MT" sz="3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marL="0" indent="0">
              <a:buNone/>
            </a:pPr>
            <a:endParaRPr lang="mt-M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81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B262A-C550-0D5B-562F-5EDB28F5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b="1" i="1" dirty="0"/>
              <a:t>International Background</a:t>
            </a:r>
            <a:endParaRPr lang="en-GB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21962-6BED-642A-3E2A-84431BCD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mt-MT" dirty="0"/>
              <a:t>Escalation of wars in Ukraine and Middle East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mt-MT" dirty="0"/>
              <a:t>Political success of far-right </a:t>
            </a:r>
            <a:r>
              <a:rPr lang="mt-MT" dirty="0" err="1"/>
              <a:t>parties</a:t>
            </a:r>
            <a:r>
              <a:rPr lang="mt-MT" dirty="0"/>
              <a:t> with anti-human rights ideology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mt-MT" dirty="0"/>
              <a:t>Intensification of AI race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mt-MT" dirty="0"/>
              <a:t>Global economy not yet back to pre-pandemic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83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olors of a circle&#10;&#10;Description automatically generated">
            <a:extLst>
              <a:ext uri="{FF2B5EF4-FFF2-40B4-BE49-F238E27FC236}">
                <a16:creationId xmlns:a16="http://schemas.microsoft.com/office/drawing/2014/main" id="{C6137A51-287E-F3D6-738D-10CDC7EB4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288348"/>
            <a:ext cx="6448721" cy="5426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486DE2-7E9B-B1A0-F1E0-12F264A2E1DD}"/>
              </a:ext>
            </a:extLst>
          </p:cNvPr>
          <p:cNvSpPr txBox="1"/>
          <p:nvPr/>
        </p:nvSpPr>
        <p:spPr>
          <a:xfrm>
            <a:off x="1557617" y="20634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/>
              <a:t>Structure</a:t>
            </a:r>
          </a:p>
          <a:p>
            <a:pPr algn="ctr"/>
            <a:r>
              <a:rPr lang="en-GB" sz="2400" b="1" dirty="0"/>
              <a:t>Children’s Rights Environments</a:t>
            </a:r>
          </a:p>
        </p:txBody>
      </p:sp>
    </p:spTree>
    <p:extLst>
      <p:ext uri="{BB962C8B-B14F-4D97-AF65-F5344CB8AC3E}">
        <p14:creationId xmlns:p14="http://schemas.microsoft.com/office/powerpoint/2010/main" val="11930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A27E-DAB1-DB9D-B5E9-DF4C3D98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Global Environment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171C5E0-6C07-B8EE-2AD8-48F14AF61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439741"/>
              </p:ext>
            </p:extLst>
          </p:nvPr>
        </p:nvGraphicFramePr>
        <p:xfrm>
          <a:off x="833721" y="1356995"/>
          <a:ext cx="10520079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764">
                  <a:extLst>
                    <a:ext uri="{9D8B030D-6E8A-4147-A177-3AD203B41FA5}">
                      <a16:colId xmlns:a16="http://schemas.microsoft.com/office/drawing/2014/main" val="3881735288"/>
                    </a:ext>
                  </a:extLst>
                </a:gridCol>
                <a:gridCol w="4258233">
                  <a:extLst>
                    <a:ext uri="{9D8B030D-6E8A-4147-A177-3AD203B41FA5}">
                      <a16:colId xmlns:a16="http://schemas.microsoft.com/office/drawing/2014/main" val="1356982421"/>
                    </a:ext>
                  </a:extLst>
                </a:gridCol>
                <a:gridCol w="4424082">
                  <a:extLst>
                    <a:ext uri="{9D8B030D-6E8A-4147-A177-3AD203B41FA5}">
                      <a16:colId xmlns:a16="http://schemas.microsoft.com/office/drawing/2014/main" val="778227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Initiatives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2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Human Trafficking</a:t>
                      </a:r>
                      <a:endParaRPr lang="en-GB" sz="16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dirty="0"/>
                        <a:t>Recommendations by CAB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dirty="0"/>
                        <a:t>Rights4u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Child-friendly version of the National Strategy and Action Plan on Combating Trafficking in Human Beings in Malta (2024-2030)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0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dirty="0"/>
                        <a:t>Internet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dirty="0"/>
                        <a:t>Focus groups with over 200 children on Digital Services Act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dirty="0"/>
                        <a:t>Study of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prevailing patterns of use of digital technology by children in Malta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and toolkits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 force to assess implementation of the recommendations from study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and evaluate outcomes of legal restrictions on children’s use of social media in France and Australia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 remit of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Addiction Advisory Board to include problematic internet use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emerging research into effects of AI on children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1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dirty="0"/>
                        <a:t>Age-appropriate films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dirty="0"/>
                        <a:t>Office participation in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 Classification Board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 use of films in schools to educate children on important issues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 use of films in schools to educate children on important issues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dirty="0"/>
                        <a:t>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dirty="0"/>
                        <a:t>EC advisory board on child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 children’s knowledge of and participation in content and process of decision-making within EU structures.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3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07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A27E-DAB1-DB9D-B5E9-DF4C3D98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National Environment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171C5E0-6C07-B8EE-2AD8-48F14AF61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72989"/>
              </p:ext>
            </p:extLst>
          </p:nvPr>
        </p:nvGraphicFramePr>
        <p:xfrm>
          <a:off x="833721" y="1260849"/>
          <a:ext cx="10520079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835">
                  <a:extLst>
                    <a:ext uri="{9D8B030D-6E8A-4147-A177-3AD203B41FA5}">
                      <a16:colId xmlns:a16="http://schemas.microsoft.com/office/drawing/2014/main" val="3881735288"/>
                    </a:ext>
                  </a:extLst>
                </a:gridCol>
                <a:gridCol w="3567953">
                  <a:extLst>
                    <a:ext uri="{9D8B030D-6E8A-4147-A177-3AD203B41FA5}">
                      <a16:colId xmlns:a16="http://schemas.microsoft.com/office/drawing/2014/main" val="1356982421"/>
                    </a:ext>
                  </a:extLst>
                </a:gridCol>
                <a:gridCol w="4370291">
                  <a:extLst>
                    <a:ext uri="{9D8B030D-6E8A-4147-A177-3AD203B41FA5}">
                      <a16:colId xmlns:a16="http://schemas.microsoft.com/office/drawing/2014/main" val="778227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Initiatives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2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i="0" dirty="0"/>
                        <a:t>Child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i="0" dirty="0"/>
                        <a:t>Focus groups in 15 schools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i="0" dirty="0"/>
                        <a:t>Creativity competition to celebrate Office’s 20</a:t>
                      </a:r>
                      <a:r>
                        <a:rPr lang="en-GB" sz="1600" i="0" baseline="30000" dirty="0"/>
                        <a:t>th</a:t>
                      </a:r>
                      <a:r>
                        <a:rPr lang="en-GB" sz="1600" i="0" dirty="0"/>
                        <a:t> Anniversary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i="0" dirty="0"/>
                        <a:t>Development of tool to measure impact of child participation (VU</a:t>
                      </a:r>
                      <a:r>
                        <a:rPr lang="mt-MT" sz="1600" i="0" dirty="0"/>
                        <a:t>ĊI)</a:t>
                      </a:r>
                      <a:endParaRPr lang="en-GB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mt-MT" sz="155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55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roduce large-scale murals and sculptures that are inspired by what children say</a:t>
                      </a:r>
                      <a:endParaRPr lang="mt-MT" sz="155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mt-MT" sz="155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use of VUĊI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 all public or private entities that work with or for children to undergo training in use of child-friendly language, formats and means of communication.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0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 statement </a:t>
                      </a:r>
                      <a:endParaRPr lang="en-GB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 periodic reports on implementation of National Sexual Health Strategy 2025-2030</a:t>
                      </a:r>
                      <a:endParaRPr lang="en-GB" sz="155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1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Mental Health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EU funding for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‘Empowering a Mentally Healthy Generation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project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 resilience and mental health literacy in children and their significant others as part of A Malta Health Strategy for Malta 2020-2030.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Road Safety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Participation in Road Safety Council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 outcomes and update content of Malta’s Road Safety Strategy</a:t>
                      </a:r>
                      <a:endParaRPr lang="mt-MT" sz="15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children frontline role in national awareness campaigns about safe and respectful use of roads.</a:t>
                      </a:r>
                      <a:endParaRPr lang="mt-MT" sz="15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legislation regulating travel of children as pillions on motorbikes prioritises well-being of children.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3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45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A27E-DAB1-DB9D-B5E9-DF4C3D98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Community Environment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171C5E0-6C07-B8EE-2AD8-48F14AF61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724884"/>
              </p:ext>
            </p:extLst>
          </p:nvPr>
        </p:nvGraphicFramePr>
        <p:xfrm>
          <a:off x="833718" y="1825625"/>
          <a:ext cx="10520079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247">
                  <a:extLst>
                    <a:ext uri="{9D8B030D-6E8A-4147-A177-3AD203B41FA5}">
                      <a16:colId xmlns:a16="http://schemas.microsoft.com/office/drawing/2014/main" val="3881735288"/>
                    </a:ext>
                  </a:extLst>
                </a:gridCol>
                <a:gridCol w="3334870">
                  <a:extLst>
                    <a:ext uri="{9D8B030D-6E8A-4147-A177-3AD203B41FA5}">
                      <a16:colId xmlns:a16="http://schemas.microsoft.com/office/drawing/2014/main" val="1356982421"/>
                    </a:ext>
                  </a:extLst>
                </a:gridCol>
                <a:gridCol w="4961962">
                  <a:extLst>
                    <a:ext uri="{9D8B030D-6E8A-4147-A177-3AD203B41FA5}">
                      <a16:colId xmlns:a16="http://schemas.microsoft.com/office/drawing/2014/main" val="778227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Issue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Initiative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Recommendation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2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Child-friendly towns &amp; villages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Continuation of work towards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label for child-friendly localities in Malta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Harness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children’s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voices to participate in process towards child-friendly quality label for the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locality.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Foster participation of all children in children’s local councils by organising elections to these councils.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0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Child-friendly streets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Participation in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‘Safety around schools’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initiative by Road Safety Council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 awareness and enforcement of speed limits on residential roads.</a:t>
                      </a:r>
                      <a:endParaRPr lang="mt-M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education and awareness of the principles of being good and safe pedestrian, with focus on dangers of jaywalking.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1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Substance abuse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call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ban on semi-synthetic cannabinoid products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National Drugs Policy 2023-2033 is responsive to changing and emerging trends in the drugs scene, such as rise of legal drugs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Vulnerable communities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Meetings with OASI Foundation, Qawra Community Centre, FSWS Regional Gozo Network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councils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localities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higher-than-normal concentration of social problems are given necessary resources and expertise to run support programmes for families with children in distress.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3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33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A27E-DAB1-DB9D-B5E9-DF4C3D98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Institutional Environment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171C5E0-6C07-B8EE-2AD8-48F14AF61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805975"/>
              </p:ext>
            </p:extLst>
          </p:nvPr>
        </p:nvGraphicFramePr>
        <p:xfrm>
          <a:off x="833721" y="1244600"/>
          <a:ext cx="10520079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835">
                  <a:extLst>
                    <a:ext uri="{9D8B030D-6E8A-4147-A177-3AD203B41FA5}">
                      <a16:colId xmlns:a16="http://schemas.microsoft.com/office/drawing/2014/main" val="3881735288"/>
                    </a:ext>
                  </a:extLst>
                </a:gridCol>
                <a:gridCol w="3101785">
                  <a:extLst>
                    <a:ext uri="{9D8B030D-6E8A-4147-A177-3AD203B41FA5}">
                      <a16:colId xmlns:a16="http://schemas.microsoft.com/office/drawing/2014/main" val="1356982421"/>
                    </a:ext>
                  </a:extLst>
                </a:gridCol>
                <a:gridCol w="4836459">
                  <a:extLst>
                    <a:ext uri="{9D8B030D-6E8A-4147-A177-3AD203B41FA5}">
                      <a16:colId xmlns:a16="http://schemas.microsoft.com/office/drawing/2014/main" val="778227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Issue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Initiative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Recommendation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2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Education on time management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Time management tipsheet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 teaching of time management skills in schools</a:t>
                      </a:r>
                      <a:endParaRPr lang="mt-M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excessive or fitful homework as part of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 revision of National Homework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0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Child protection in extra-curricular activities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raining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to ERA &amp; Royal Academy of Dance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child safeguarding issues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 legislation for all organisations that work with children to have a Child Protection Policy in place and to train their staff in the implementation of the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1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Child-friendly visitation facilities at CCF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Visit, report &amp; recommendations by Office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parole and probation system i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adequately resourced to enable more offenders to serve part of their sentence in community with their families and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Child-friendly justice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Leaflet for legal professionals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 training of legal professionals on child-friendly justice.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victim’s complaint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precondition for initiation of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 proceedings against perpetrators of crimes against children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rehabilitation structures and programmes for juvenile offenders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3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97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A27E-DAB1-DB9D-B5E9-DF4C3D98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Home Environment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171C5E0-6C07-B8EE-2AD8-48F14AF61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003174"/>
              </p:ext>
            </p:extLst>
          </p:nvPr>
        </p:nvGraphicFramePr>
        <p:xfrm>
          <a:off x="838200" y="1377390"/>
          <a:ext cx="10313709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043">
                  <a:extLst>
                    <a:ext uri="{9D8B030D-6E8A-4147-A177-3AD203B41FA5}">
                      <a16:colId xmlns:a16="http://schemas.microsoft.com/office/drawing/2014/main" val="3881735288"/>
                    </a:ext>
                  </a:extLst>
                </a:gridCol>
                <a:gridCol w="3603600">
                  <a:extLst>
                    <a:ext uri="{9D8B030D-6E8A-4147-A177-3AD203B41FA5}">
                      <a16:colId xmlns:a16="http://schemas.microsoft.com/office/drawing/2014/main" val="1356982421"/>
                    </a:ext>
                  </a:extLst>
                </a:gridCol>
                <a:gridCol w="4883066">
                  <a:extLst>
                    <a:ext uri="{9D8B030D-6E8A-4147-A177-3AD203B41FA5}">
                      <a16:colId xmlns:a16="http://schemas.microsoft.com/office/drawing/2014/main" val="778227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Issue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Initiative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Recommendation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2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Child poverty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Focus groups with children on child-friendly version of new National Poverty Reduction Strategy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National Action Plan for a Child Guarantee 2022-2030 is regularly monitored, evaluated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coordinated with new poverty reduction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0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Positive parenting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Participation in Positive Parenting Task Force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Carry out systematic review and evaluation of the National Strategic Policy for Positive Parenting 2016-202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for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formulat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renewed strategy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legislation to give workers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to disconnect.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Instil value of co-parenting in couples that are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still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together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1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Child marriage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Recommendations for changes to the law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Amend law so that no children can be married at any age or under any form of matrimony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sz="1600" dirty="0"/>
                        <a:t>Alternative care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600" dirty="0"/>
                        <a:t>Discussion and recommendations by ENYA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periodic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formulation and implementation of a national strategy on the protection and rights of children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care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per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Article 6(7) of the Minor Protection (Alternative Care)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3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26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A27E-DAB1-DB9D-B5E9-DF4C3D98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Environment of Children’s Rights Bodies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171C5E0-6C07-B8EE-2AD8-48F14AF61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36501"/>
              </p:ext>
            </p:extLst>
          </p:nvPr>
        </p:nvGraphicFramePr>
        <p:xfrm>
          <a:off x="833718" y="1825625"/>
          <a:ext cx="10520079" cy="4360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835">
                  <a:extLst>
                    <a:ext uri="{9D8B030D-6E8A-4147-A177-3AD203B41FA5}">
                      <a16:colId xmlns:a16="http://schemas.microsoft.com/office/drawing/2014/main" val="3881735288"/>
                    </a:ext>
                  </a:extLst>
                </a:gridCol>
                <a:gridCol w="4034118">
                  <a:extLst>
                    <a:ext uri="{9D8B030D-6E8A-4147-A177-3AD203B41FA5}">
                      <a16:colId xmlns:a16="http://schemas.microsoft.com/office/drawing/2014/main" val="1356982421"/>
                    </a:ext>
                  </a:extLst>
                </a:gridCol>
                <a:gridCol w="3904126">
                  <a:extLst>
                    <a:ext uri="{9D8B030D-6E8A-4147-A177-3AD203B41FA5}">
                      <a16:colId xmlns:a16="http://schemas.microsoft.com/office/drawing/2014/main" val="778227859"/>
                    </a:ext>
                  </a:extLst>
                </a:gridCol>
              </a:tblGrid>
              <a:tr h="3757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Issue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Initiative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OCFC Recommendation</a:t>
                      </a:r>
                      <a:r>
                        <a:rPr lang="mt-MT" dirty="0"/>
                        <a:t>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28803"/>
                  </a:ext>
                </a:extLst>
              </a:tr>
              <a:tr h="1328082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dirty="0"/>
                        <a:t>Child Participation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dirty="0"/>
                        <a:t>Co-option of 6 children to newly constituted Council for Children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dirty="0"/>
                        <a:t>9 meetings of the Children’s Advisory Board (CAB)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Ratify and set up necessary legal and administrative structures for implementation of 3rd Optional Protocol to the Convention on a communications procedure.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06759"/>
                  </a:ext>
                </a:extLst>
              </a:tr>
              <a:tr h="1080997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dirty="0"/>
                        <a:t>Autonomy of OCFC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dirty="0"/>
                        <a:t>Continuation of process to give Office an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autonomous administrative structure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Carry out review of the Commissioner for Children Act 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 to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 Principles to grant inter alia the Office legal personality.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16098"/>
                  </a:ext>
                </a:extLst>
              </a:tr>
              <a:tr h="9265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dirty="0"/>
                        <a:t>Networking of OCFC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dirty="0"/>
                        <a:t>Renewal of existing partnerships and formation of new collaborations with other entities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up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forum of organisations that work with and for children to foster collaboration</a:t>
                      </a:r>
                      <a:r>
                        <a:rPr lang="mt-M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36320"/>
                  </a:ext>
                </a:extLst>
              </a:tr>
              <a:tr h="648598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mt-MT" dirty="0"/>
                        <a:t>Making children’s rights count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mt-M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articipat</a:t>
                      </a:r>
                      <a:r>
                        <a:rPr lang="mt-M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Government EXPO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Incorporate UN Convention on the Rights of the Child into laws of Malta.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3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49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1105</Words>
  <Application>Microsoft Office PowerPoint</Application>
  <PresentationFormat>Widescreen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Courier New</vt:lpstr>
      <vt:lpstr>Wingdings</vt:lpstr>
      <vt:lpstr>Office Theme</vt:lpstr>
      <vt:lpstr>Office of the Commissioner for Children Annual Report 2024</vt:lpstr>
      <vt:lpstr>International Background</vt:lpstr>
      <vt:lpstr>PowerPoint Presentation</vt:lpstr>
      <vt:lpstr>Global Environment</vt:lpstr>
      <vt:lpstr>National Environment</vt:lpstr>
      <vt:lpstr>Community Environment</vt:lpstr>
      <vt:lpstr>Institutional Environment</vt:lpstr>
      <vt:lpstr>Home Environment</vt:lpstr>
      <vt:lpstr>Environment of Children’s Rights Bodies</vt:lpstr>
      <vt:lpstr>Conclusion</vt:lpstr>
    </vt:vector>
  </TitlesOfParts>
  <Company>Government of Malta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the Commissioner for Children Annual Report 2024</dc:title>
  <dc:creator>Vella Laurenti Nicholas at CFC</dc:creator>
  <cp:lastModifiedBy>Grech Stephen at Parlament-MT</cp:lastModifiedBy>
  <cp:revision>12</cp:revision>
  <dcterms:created xsi:type="dcterms:W3CDTF">2025-10-27T03:10:10Z</dcterms:created>
  <dcterms:modified xsi:type="dcterms:W3CDTF">2026-05-19T06:28:10Z</dcterms:modified>
</cp:coreProperties>
</file>