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1" r:id="rId2"/>
    <p:sldId id="257" r:id="rId3"/>
    <p:sldId id="280" r:id="rId4"/>
    <p:sldId id="259" r:id="rId5"/>
    <p:sldId id="260" r:id="rId6"/>
    <p:sldId id="274" r:id="rId7"/>
    <p:sldId id="275" r:id="rId8"/>
    <p:sldId id="276" r:id="rId9"/>
    <p:sldId id="277" r:id="rId10"/>
    <p:sldId id="270" r:id="rId11"/>
    <p:sldId id="271" r:id="rId12"/>
    <p:sldId id="278" r:id="rId13"/>
    <p:sldId id="262" r:id="rId14"/>
    <p:sldId id="263" r:id="rId15"/>
    <p:sldId id="264" r:id="rId16"/>
    <p:sldId id="283" r:id="rId17"/>
    <p:sldId id="284" r:id="rId18"/>
    <p:sldId id="289" r:id="rId19"/>
    <p:sldId id="265" r:id="rId20"/>
    <p:sldId id="266" r:id="rId21"/>
    <p:sldId id="267" r:id="rId22"/>
    <p:sldId id="286" r:id="rId23"/>
    <p:sldId id="285" r:id="rId24"/>
    <p:sldId id="279" r:id="rId25"/>
    <p:sldId id="288" r:id="rId26"/>
    <p:sldId id="27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cid:83C7BADE-8D01-465F-82E3-0C34C2574344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E55CB-0AD4-247D-87BE-F114EE525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 Generated Lights">
            <a:extLst>
              <a:ext uri="{FF2B5EF4-FFF2-40B4-BE49-F238E27FC236}">
                <a16:creationId xmlns:a16="http://schemas.microsoft.com/office/drawing/2014/main" id="{E30C65C3-2AB2-9E91-3872-DA3A81A8F1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93" b="119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3EC33B-3CC6-C2D0-5C4E-DA2933FFF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E0FF00CC-3283-4B85-AC24-DF125A2FD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8410D-89BD-F472-77A0-7C212B81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45499-2950-3B0D-3C5F-5A40D7E929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The Journey of Mental Health Services in Malta</a:t>
            </a:r>
            <a:br>
              <a:rPr kumimoji="0" lang="en-GB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endParaRPr kumimoji="0" lang="en-GB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T" sz="1900" cap="none">
                <a:latin typeface="Aptos" panose="02110004020202020204"/>
              </a:rPr>
              <a:t>PARLIAMENT 2025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Anton Grech</a:t>
            </a:r>
          </a:p>
          <a:p>
            <a:endParaRPr lang="en-GB" dirty="0"/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10BBD0F0-AD6B-6214-E214-D0C250100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001" y="1066801"/>
            <a:ext cx="3724054" cy="11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07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EF52E-FD8F-4913-A960-7D6B88498E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GB" dirty="0"/>
              <a:t>COMMUNITY, COMMUNITY, COMMUNITY, COMMUNITY…..</a:t>
            </a:r>
          </a:p>
          <a:p>
            <a:endParaRPr lang="en-GB" dirty="0"/>
          </a:p>
          <a:p>
            <a:r>
              <a:rPr lang="en-GB" dirty="0"/>
              <a:t>PREVENTION (E.G. EMPHASIS ON EDUCATION AND HEALTH AT WORKPLACE)</a:t>
            </a:r>
          </a:p>
          <a:p>
            <a:endParaRPr lang="en-GB" dirty="0"/>
          </a:p>
          <a:p>
            <a:r>
              <a:rPr lang="en-GB" dirty="0"/>
              <a:t>EMPHASIS ON WELLBEING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80EDB-D4E5-4A00-BB57-8ED3EFF8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GB" sz="4400"/>
              <a:t>10 YEAR MENTAL HEALTH STRATEGY – 2020</a:t>
            </a:r>
          </a:p>
        </p:txBody>
      </p:sp>
    </p:spTree>
    <p:extLst>
      <p:ext uri="{BB962C8B-B14F-4D97-AF65-F5344CB8AC3E}">
        <p14:creationId xmlns:p14="http://schemas.microsoft.com/office/powerpoint/2010/main" val="1376775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80269-AEA5-4793-A668-8147B2DB0D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GB" dirty="0"/>
              <a:t>REGIONLISATION/ SECTORISATION</a:t>
            </a:r>
          </a:p>
          <a:p>
            <a:r>
              <a:rPr lang="en-GB" dirty="0"/>
              <a:t>STRENGTHENING OF Specialities</a:t>
            </a:r>
          </a:p>
          <a:p>
            <a:r>
              <a:rPr lang="en-GB" dirty="0"/>
              <a:t>MORE EMPHASIS ON STAFF TRAINING</a:t>
            </a:r>
          </a:p>
          <a:p>
            <a:r>
              <a:rPr lang="en-GB" dirty="0"/>
              <a:t>NEW ACUTE PSYCHIATRY FACILITY</a:t>
            </a:r>
          </a:p>
          <a:p>
            <a:r>
              <a:rPr lang="en-GB" dirty="0"/>
              <a:t>REPURPOSING OF MOUNT CARMEL HOSPITAL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D0B5B-6752-464B-A4A7-E2DE7AA4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GB" sz="4400"/>
              <a:t>10 YEAR MENTAL HEALTH STRATEGY – 2020</a:t>
            </a:r>
          </a:p>
        </p:txBody>
      </p:sp>
    </p:spTree>
    <p:extLst>
      <p:ext uri="{BB962C8B-B14F-4D97-AF65-F5344CB8AC3E}">
        <p14:creationId xmlns:p14="http://schemas.microsoft.com/office/powerpoint/2010/main" val="3975893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6D88B-5D42-1A5A-075E-94F8E1B123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endParaRPr lang="en-GB" dirty="0"/>
          </a:p>
          <a:p>
            <a:r>
              <a:rPr lang="en-GB" sz="6600" dirty="0"/>
              <a:t>Covid-19</a:t>
            </a:r>
            <a:endParaRPr lang="LID4096" sz="6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768C6-B01A-8B51-478F-31B061B4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endParaRPr lang="LID4096" sz="4400"/>
          </a:p>
        </p:txBody>
      </p:sp>
    </p:spTree>
    <p:extLst>
      <p:ext uri="{BB962C8B-B14F-4D97-AF65-F5344CB8AC3E}">
        <p14:creationId xmlns:p14="http://schemas.microsoft.com/office/powerpoint/2010/main" val="4023978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F9F0-CF65-4687-AB9F-5D1299AD19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endParaRPr lang="en-GB" dirty="0"/>
          </a:p>
          <a:p>
            <a:r>
              <a:rPr lang="en-GB" sz="2800" dirty="0"/>
              <a:t>Malta 3 Regions and Gozo 1 region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New admissions according to region, followed up in region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7DD53-5525-40D0-A7FB-3983B3CF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GB" sz="4400"/>
              <a:t>Regionalisation </a:t>
            </a:r>
          </a:p>
        </p:txBody>
      </p:sp>
    </p:spTree>
    <p:extLst>
      <p:ext uri="{BB962C8B-B14F-4D97-AF65-F5344CB8AC3E}">
        <p14:creationId xmlns:p14="http://schemas.microsoft.com/office/powerpoint/2010/main" val="489011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40F0-4259-464E-92A8-D196D00AEE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GB" sz="2800" dirty="0"/>
              <a:t>An acute admission team for each region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After 6 weeks transferred to Adult general Psychiatry team of region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249A0-963C-49C1-BCA1-383F8EEA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GB" sz="4400"/>
              <a:t>Acute admissions</a:t>
            </a:r>
          </a:p>
        </p:txBody>
      </p:sp>
    </p:spTree>
    <p:extLst>
      <p:ext uri="{BB962C8B-B14F-4D97-AF65-F5344CB8AC3E}">
        <p14:creationId xmlns:p14="http://schemas.microsoft.com/office/powerpoint/2010/main" val="578814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360D7-A9B1-4531-88DA-CFC221A595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 fontScale="70000" lnSpcReduction="20000"/>
          </a:bodyPr>
          <a:lstStyle/>
          <a:p>
            <a:endParaRPr lang="en-GB" dirty="0"/>
          </a:p>
          <a:p>
            <a:r>
              <a:rPr lang="en-GB" sz="3000" dirty="0"/>
              <a:t>Outreach team following community treatment orders (regionalized)</a:t>
            </a:r>
          </a:p>
          <a:p>
            <a:pPr marL="0" indent="0">
              <a:buNone/>
            </a:pPr>
            <a:endParaRPr lang="en-GB" sz="3000" dirty="0"/>
          </a:p>
          <a:p>
            <a:r>
              <a:rPr lang="en-GB" sz="3000" dirty="0"/>
              <a:t>Increased the number of community clinics </a:t>
            </a:r>
          </a:p>
          <a:p>
            <a:pPr marL="0" indent="0">
              <a:buNone/>
            </a:pPr>
            <a:r>
              <a:rPr lang="en-GB" sz="3000" dirty="0"/>
              <a:t>1. in sectors</a:t>
            </a:r>
          </a:p>
          <a:p>
            <a:pPr marL="0" indent="0">
              <a:buNone/>
            </a:pPr>
            <a:r>
              <a:rPr lang="en-GB" sz="3000" dirty="0"/>
              <a:t>2. 7 Clinics</a:t>
            </a:r>
          </a:p>
          <a:p>
            <a:pPr marL="0" indent="0">
              <a:buNone/>
            </a:pPr>
            <a:r>
              <a:rPr lang="en-GB" sz="3000" dirty="0"/>
              <a:t>3. 9998 patietns</a:t>
            </a:r>
          </a:p>
          <a:p>
            <a:pPr marL="0" indent="0">
              <a:buNone/>
            </a:pPr>
            <a:r>
              <a:rPr lang="en-GB" sz="3000" dirty="0"/>
              <a:t>4. CTO’s:  (M 135) ( F86 )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08739-BDC9-4E2D-A89C-44C0DF27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361517" cy="964403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Community</a:t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1B8D441-3C79-ACDD-8411-F2FAC7AC6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9998</a:t>
            </a:r>
            <a:endParaRPr kumimoji="0" lang="LID4096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85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24D8A1-5251-F08F-A720-C69E84E3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55643A-E688-AB09-8DE1-1D5FEA45D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3FF2-D122-7D27-5DD0-61186CB45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7EB62D-99F4-B579-9730-F9C01A0F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C19E27-DCBF-BE08-E2A8-7679B73B9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F3A95A-957C-4082-E300-45D0F9378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5C8F-5141-3F96-91C4-A973B60E6C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Increased psychologists</a:t>
            </a:r>
          </a:p>
          <a:p>
            <a:r>
              <a:rPr lang="en-GB" dirty="0"/>
              <a:t>(29 Centres, 3318 patients)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Crisis home resolution team</a:t>
            </a:r>
          </a:p>
          <a:p>
            <a:r>
              <a:rPr lang="en-GB" dirty="0"/>
              <a:t>(409 patietns)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B6E9B-0CB1-0434-B228-10CDC648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361517" cy="964403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Community</a:t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66674DF-8C3B-4EA5-3474-E2EE14674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LID4096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9998</a:t>
            </a:r>
            <a:endParaRPr kumimoji="0" lang="LID4096" alt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900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C2FE47-E781-223F-478B-262998749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77D4DF-6D4A-78B6-B809-85B43076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56447-C62D-09DA-C4A1-B9F656FB8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80244C-ED02-FB5C-9658-C58E4D5E5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F360D0-B302-380A-507B-5337D5C74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73428F-ABFD-2D55-B291-EF2441013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B51B-5E89-E7FD-3FAF-3A88503A67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endParaRPr lang="en-GB" dirty="0"/>
          </a:p>
          <a:p>
            <a:r>
              <a:rPr lang="en-GB" b="1" u="sng" dirty="0"/>
              <a:t>24 hr helpline</a:t>
            </a:r>
          </a:p>
          <a:p>
            <a:r>
              <a:rPr lang="en-GB" dirty="0"/>
              <a:t>(9830 calls)</a:t>
            </a:r>
          </a:p>
          <a:p>
            <a:endParaRPr lang="en-GB" dirty="0"/>
          </a:p>
          <a:p>
            <a:r>
              <a:rPr lang="en-GB" b="1" u="sng" dirty="0"/>
              <a:t>24 hr presence at A+E general hospital </a:t>
            </a:r>
          </a:p>
          <a:p>
            <a:r>
              <a:rPr lang="en-GB" dirty="0"/>
              <a:t>1. adults</a:t>
            </a:r>
          </a:p>
          <a:p>
            <a:r>
              <a:rPr lang="en-GB" dirty="0"/>
              <a:t>2. child and adolescent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0DBAB-FEAF-D94D-EED9-69810F48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361517" cy="964403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Community</a:t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E3F9D56-2DA2-9BCF-E993-1974EC97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LID4096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9998</a:t>
            </a:r>
            <a:endParaRPr kumimoji="0" lang="LID4096" alt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889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726E86-1550-2170-C450-36C9160B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EA5C-8F3D-B31B-9416-33E0FB70CB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psychiatric wing within general Hospital</a:t>
            </a:r>
          </a:p>
          <a:p>
            <a:endParaRPr lang="en-GB" sz="2400" dirty="0"/>
          </a:p>
          <a:p>
            <a:r>
              <a:rPr lang="en-GB" sz="2400" dirty="0"/>
              <a:t>Community outreach team (4 nurses from next Monday)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5FE23-78A2-9A9B-E7A3-8CC41EC8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GB" sz="4400" dirty="0" err="1"/>
              <a:t>gozo</a:t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B1A5148-A2D5-78AE-6776-6097C912A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5116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LID4096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9998</a:t>
            </a:r>
            <a:endParaRPr kumimoji="0" lang="LID4096" alt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11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8BF8-E861-4FA3-BEED-F78B75D006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GB" sz="2800" dirty="0"/>
              <a:t>In-service training: e.g. De-escalation, suicide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Empower staff for </a:t>
            </a:r>
            <a:r>
              <a:rPr lang="en-GB" sz="2800" dirty="0" err="1"/>
              <a:t>cme</a:t>
            </a:r>
            <a:r>
              <a:rPr lang="en-GB" sz="2800" dirty="0"/>
              <a:t>, research and postgraduate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3766F-0C6D-429A-A510-74B338A2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GB" sz="440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331688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 Generated Lights">
            <a:extLst>
              <a:ext uri="{FF2B5EF4-FFF2-40B4-BE49-F238E27FC236}">
                <a16:creationId xmlns:a16="http://schemas.microsoft.com/office/drawing/2014/main" id="{357FAE71-5BE0-5ECE-05C8-F78FDCEF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93" b="119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F4C18-51B3-42B2-8FF8-0DEE811E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28A3F-6C98-4A13-BE21-3BEA2E9821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October 2014:  	NEW Mental Health act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JULY 2019:		mental health strategy</a:t>
            </a:r>
          </a:p>
        </p:txBody>
      </p:sp>
    </p:spTree>
    <p:extLst>
      <p:ext uri="{BB962C8B-B14F-4D97-AF65-F5344CB8AC3E}">
        <p14:creationId xmlns:p14="http://schemas.microsoft.com/office/powerpoint/2010/main" val="3109981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FCBB-C963-4ACD-A9E8-C5613DD19E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University</a:t>
            </a:r>
          </a:p>
          <a:p>
            <a:pPr marL="0" indent="0">
              <a:buNone/>
            </a:pPr>
            <a:r>
              <a:rPr lang="en-GB" sz="2800" dirty="0" err="1"/>
              <a:t>Mcast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Kana movement</a:t>
            </a:r>
          </a:p>
          <a:p>
            <a:pPr marL="0" indent="0">
              <a:buNone/>
            </a:pPr>
            <a:r>
              <a:rPr lang="en-GB" sz="2800" dirty="0"/>
              <a:t>Tal-</a:t>
            </a:r>
            <a:r>
              <a:rPr lang="en-GB" sz="2800" dirty="0" err="1"/>
              <a:t>ibwar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52034-BDF9-4AB5-A162-CBCBB04D1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GB" sz="4400" dirty="0"/>
              <a:t>reaching out services</a:t>
            </a:r>
          </a:p>
        </p:txBody>
      </p:sp>
    </p:spTree>
    <p:extLst>
      <p:ext uri="{BB962C8B-B14F-4D97-AF65-F5344CB8AC3E}">
        <p14:creationId xmlns:p14="http://schemas.microsoft.com/office/powerpoint/2010/main" val="3749515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2FEE5-5E2D-49DE-B865-E0252EA27F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800" dirty="0"/>
              <a:t>Learning disability: 	more clinics, </a:t>
            </a:r>
            <a:r>
              <a:rPr lang="en-GB" sz="2800" dirty="0" err="1"/>
              <a:t>dar</a:t>
            </a:r>
            <a:r>
              <a:rPr lang="en-GB" sz="2800" dirty="0"/>
              <a:t> il-</a:t>
            </a:r>
            <a:r>
              <a:rPr lang="en-GB" sz="2800" dirty="0" err="1"/>
              <a:t>providenza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neuropsychiatry: FROM MEDICAL TO SIGNIFICANT NEUROPSYCHOLOGICAL INPUT, neurosurgery</a:t>
            </a:r>
          </a:p>
          <a:p>
            <a:endParaRPr lang="en-GB" sz="2800" dirty="0"/>
          </a:p>
          <a:p>
            <a:r>
              <a:rPr lang="en-GB" sz="2800" dirty="0"/>
              <a:t>PERINATAL SERVICES: INCLUDED NON MEDICAL MEMBERS TO TEAM AND INCREASED CLINICS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AA897-0829-4AAD-B8C4-7EBF835B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113" cy="1214362"/>
          </a:xfrm>
        </p:spPr>
        <p:txBody>
          <a:bodyPr>
            <a:normAutofit fontScale="90000"/>
          </a:bodyPr>
          <a:lstStyle/>
          <a:p>
            <a:r>
              <a:rPr lang="en-GB" sz="4400"/>
              <a:t>Strengthened Specialized services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38381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17ECD9-D1B5-8181-C1C3-05A5279AD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A1FF8E-4E15-1919-EA18-BD4ED6B35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FD03BD-975B-44DC-ABE2-0EA957B8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8ABF93-F84F-6E53-08B2-57045CA8B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048147-34DD-2C0F-FA61-866A7F2A3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905774-D2F0-9C1F-1648-556DFA60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69F0-EDCD-AEB8-AAB6-9248266D92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Tender for psychiatric wing at mater </a:t>
            </a:r>
            <a:r>
              <a:rPr lang="en-GB" sz="2400" dirty="0" err="1"/>
              <a:t>dei</a:t>
            </a:r>
            <a:r>
              <a:rPr lang="en-GB" sz="2400" dirty="0"/>
              <a:t> hospital issued</a:t>
            </a:r>
          </a:p>
          <a:p>
            <a:endParaRPr lang="en-GB" sz="2400" dirty="0"/>
          </a:p>
          <a:p>
            <a:r>
              <a:rPr lang="en-GB" sz="2400" dirty="0"/>
              <a:t>Reopening of psychiatric unit coming months </a:t>
            </a:r>
            <a:endParaRPr lang="LID4096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4F038-DAFC-C720-EC34-2C044FC6D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GB" sz="4400"/>
              <a:t>hospitals</a:t>
            </a:r>
            <a:endParaRPr lang="LID4096" sz="4400"/>
          </a:p>
        </p:txBody>
      </p:sp>
    </p:spTree>
    <p:extLst>
      <p:ext uri="{BB962C8B-B14F-4D97-AF65-F5344CB8AC3E}">
        <p14:creationId xmlns:p14="http://schemas.microsoft.com/office/powerpoint/2010/main" val="3159156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AB35EC-E4B7-714C-7117-CF5D57030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69FD2A-444C-C605-F38D-10544CE7A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73149C-D392-B3FC-6086-417592067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0D2842-61C1-8F79-2C09-A82991247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9B2E16-B4B9-C798-D829-983A9FC4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AA1164-7BE4-CC1B-7DDB-51B3B087D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446B-A2B0-8E1E-F489-1B3FA51E9E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Prescribing rights</a:t>
            </a:r>
          </a:p>
          <a:p>
            <a:endParaRPr lang="en-GB" sz="2400" dirty="0"/>
          </a:p>
          <a:p>
            <a:r>
              <a:rPr lang="en-GB" sz="2400" dirty="0"/>
              <a:t>Private </a:t>
            </a:r>
            <a:r>
              <a:rPr lang="en-GB" sz="2400" dirty="0" err="1"/>
              <a:t>gp’s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4E676-37BA-2153-289E-E20318AA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GB" sz="4400" dirty="0"/>
              <a:t>Family doctors</a:t>
            </a:r>
            <a:endParaRPr lang="LID4096" sz="4400" dirty="0"/>
          </a:p>
        </p:txBody>
      </p:sp>
    </p:spTree>
    <p:extLst>
      <p:ext uri="{BB962C8B-B14F-4D97-AF65-F5344CB8AC3E}">
        <p14:creationId xmlns:p14="http://schemas.microsoft.com/office/powerpoint/2010/main" val="3382512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69526-A6F8-80AA-0DC6-42B9C006CD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Cabinet 28 January</a:t>
            </a:r>
          </a:p>
          <a:p>
            <a:endParaRPr lang="en-GB" sz="2400" dirty="0"/>
          </a:p>
          <a:p>
            <a:r>
              <a:rPr lang="en-GB" sz="2400" dirty="0"/>
              <a:t>Fe</a:t>
            </a:r>
            <a:r>
              <a:rPr lang="en-MT" sz="2400" dirty="0" err="1"/>
              <a:t>eddback</a:t>
            </a:r>
            <a:r>
              <a:rPr lang="en-MT" sz="2400" dirty="0"/>
              <a:t> ready</a:t>
            </a:r>
            <a:endParaRPr lang="LID4096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46CE3-4AC9-4EA9-84B5-E7F86430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GB" sz="4400" dirty="0"/>
              <a:t>Suicide prevention strategy</a:t>
            </a:r>
            <a:endParaRPr lang="LID4096" sz="4400" dirty="0"/>
          </a:p>
        </p:txBody>
      </p:sp>
    </p:spTree>
    <p:extLst>
      <p:ext uri="{BB962C8B-B14F-4D97-AF65-F5344CB8AC3E}">
        <p14:creationId xmlns:p14="http://schemas.microsoft.com/office/powerpoint/2010/main" val="4093515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8FE479-F669-C95F-91DC-F6E32235C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7F34768-F4E9-14FF-BAB0-DB15AFD9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Picture 4" descr="Time compass on hand">
            <a:extLst>
              <a:ext uri="{FF2B5EF4-FFF2-40B4-BE49-F238E27FC236}">
                <a16:creationId xmlns:a16="http://schemas.microsoft.com/office/drawing/2014/main" id="{1E64BDB0-6884-777C-DA95-DB60E86AFB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07" r="36866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BB46FF-EB4B-24F3-9399-281F9C448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51E627-104A-BE84-5A55-9A7E51188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EAFF5-16F0-670F-CD4A-FA268329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n-GB" dirty="0"/>
              <a:t>What next in this journey?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262C-D730-DFF1-B7B0-75A47846B2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endParaRPr lang="en-GB" dirty="0">
              <a:ea typeface="+mj-ea"/>
              <a:cs typeface="+mj-cs"/>
            </a:endParaRPr>
          </a:p>
          <a:p>
            <a:endParaRPr lang="en-GB" dirty="0">
              <a:ea typeface="+mj-ea"/>
              <a:cs typeface="+mj-cs"/>
            </a:endParaRPr>
          </a:p>
          <a:p>
            <a:r>
              <a:rPr lang="en-GB" dirty="0">
                <a:ea typeface="+mj-ea"/>
                <a:cs typeface="+mj-cs"/>
              </a:rPr>
              <a:t>Not isolated and integrated more within and across services</a:t>
            </a:r>
          </a:p>
          <a:p>
            <a:endParaRPr lang="en-MT" dirty="0">
              <a:ea typeface="+mj-ea"/>
              <a:cs typeface="+mj-cs"/>
            </a:endParaRPr>
          </a:p>
          <a:p>
            <a:r>
              <a:rPr lang="en-GB" dirty="0">
                <a:ea typeface="+mj-ea"/>
                <a:cs typeface="+mj-cs"/>
              </a:rPr>
              <a:t>M</a:t>
            </a:r>
            <a:r>
              <a:rPr lang="en-MT" dirty="0" err="1">
                <a:ea typeface="+mj-ea"/>
                <a:cs typeface="+mj-cs"/>
              </a:rPr>
              <a:t>ental</a:t>
            </a:r>
            <a:r>
              <a:rPr lang="en-MT" dirty="0">
                <a:ea typeface="+mj-ea"/>
                <a:cs typeface="+mj-cs"/>
              </a:rPr>
              <a:t> health across </a:t>
            </a:r>
            <a:r>
              <a:rPr lang="en-MT" dirty="0" err="1">
                <a:ea typeface="+mj-ea"/>
                <a:cs typeface="+mj-cs"/>
              </a:rPr>
              <a:t>minsitries</a:t>
            </a:r>
            <a:r>
              <a:rPr lang="en-MT" dirty="0">
                <a:ea typeface="+mj-ea"/>
                <a:cs typeface="+mj-cs"/>
              </a:rPr>
              <a:t> </a:t>
            </a:r>
            <a:endParaRPr lang="en-GB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4757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DDCA-BB07-41D7-9482-A9E6A40A61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/>
              <a:t>THanKYOU</a:t>
            </a:r>
            <a:r>
              <a:rPr lang="en-GB" dirty="0"/>
              <a:t> FOR YOUR ATTENTION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0DDDA-401D-4C13-B691-0A4AA2E1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172988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CC7DF-FDFB-86CD-4A00-E8546E7522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 fontScale="55000" lnSpcReduction="20000"/>
          </a:bodyPr>
          <a:lstStyle/>
          <a:p>
            <a:pPr marL="228600" marR="0" lvl="0" indent="-22860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00" b="1" i="0" u="sng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October 2014</a:t>
            </a:r>
            <a:endParaRPr kumimoji="0" lang="en-GB" sz="2700" b="1" i="0" u="sng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sng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October 2014</a:t>
            </a:r>
          </a:p>
          <a:p>
            <a:pPr marL="228600" marR="0" lvl="0" indent="-22860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Consultants : 12</a:t>
            </a:r>
          </a:p>
          <a:p>
            <a:pPr marL="228600" marR="0" lvl="0" indent="-22860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In-patients: 	male: 318</a:t>
            </a:r>
          </a:p>
          <a:p>
            <a:pPr marL="1828800" marR="0" lvl="4" indent="0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Female: 260</a:t>
            </a:r>
            <a:endParaRPr kumimoji="0" lang="en-GB" sz="4000" b="1" i="0" u="sng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MT" sz="4000" b="1" u="sng" dirty="0" err="1">
                <a:latin typeface="Tw Cen MT" panose="020B0602020104020603"/>
              </a:rPr>
              <a:t>october</a:t>
            </a:r>
            <a:r>
              <a:rPr kumimoji="0" lang="en-GB" sz="4000" b="1" i="0" u="sng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 </a:t>
            </a:r>
          </a:p>
          <a:p>
            <a:pPr marL="228600" marR="0" lvl="0" indent="-22860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Consultants:  2</a:t>
            </a:r>
            <a:r>
              <a:rPr lang="en-MT" sz="4000" dirty="0">
                <a:latin typeface="Tw Cen MT" panose="020B0602020104020603"/>
              </a:rPr>
              <a:t>3</a:t>
            </a:r>
            <a:r>
              <a:rPr kumimoji="0" lang="en-MT" sz="4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(2)</a:t>
            </a:r>
            <a:r>
              <a:rPr kumimoji="0" lang="en-GB" sz="4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</a:t>
            </a:r>
          </a:p>
          <a:p>
            <a:pPr marL="228600" marR="0" lvl="0" indent="-22860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in-patients: 	Male :  </a:t>
            </a:r>
            <a:r>
              <a:rPr lang="en-MT" sz="4000" dirty="0">
                <a:latin typeface="Tw Cen MT" panose="020B0602020104020603"/>
              </a:rPr>
              <a:t>157 (49 </a:t>
            </a:r>
            <a:r>
              <a:rPr lang="en-GB" sz="4000" dirty="0">
                <a:latin typeface="Tw Cen MT" panose="020B0602020104020603"/>
              </a:rPr>
              <a:t>%)</a:t>
            </a:r>
            <a:endParaRPr kumimoji="0" lang="en-GB" sz="4000" b="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	female :  </a:t>
            </a:r>
            <a:r>
              <a:rPr lang="en-MT" sz="4000">
                <a:latin typeface="Tw Cen MT" panose="020B0602020104020603"/>
              </a:rPr>
              <a:t>90</a:t>
            </a:r>
            <a:r>
              <a:rPr lang="en-MT" sz="4000" dirty="0">
                <a:latin typeface="Tw Cen MT" panose="020B0602020104020603"/>
              </a:rPr>
              <a:t> </a:t>
            </a:r>
            <a:r>
              <a:rPr lang="en-GB" sz="4000">
                <a:latin typeface="Tw Cen MT" panose="020B0602020104020603"/>
              </a:rPr>
              <a:t>(</a:t>
            </a:r>
            <a:r>
              <a:rPr lang="en-MT" sz="4000" dirty="0">
                <a:latin typeface="Tw Cen MT" panose="020B0602020104020603"/>
              </a:rPr>
              <a:t>35</a:t>
            </a:r>
            <a:r>
              <a:rPr lang="en-GB" sz="4000" dirty="0">
                <a:latin typeface="Tw Cen MT" panose="020B0602020104020603"/>
              </a:rPr>
              <a:t>%)</a:t>
            </a:r>
            <a:endParaRPr kumimoji="0" lang="en-GB" sz="4000" b="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LID4096" sz="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9D23A-1D2B-AA85-C877-DBB19ECF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GB" sz="4400" dirty="0"/>
              <a:t>Numbers ‘story’</a:t>
            </a:r>
            <a:endParaRPr lang="LID4096" sz="4400" dirty="0"/>
          </a:p>
        </p:txBody>
      </p:sp>
    </p:spTree>
    <p:extLst>
      <p:ext uri="{BB962C8B-B14F-4D97-AF65-F5344CB8AC3E}">
        <p14:creationId xmlns:p14="http://schemas.microsoft.com/office/powerpoint/2010/main" val="2206596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E0C81-74BC-4C26-BC25-0A1BA0280F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GB" dirty="0"/>
              <a:t>In- Patients reviewed by specialist within 24 hours, and shorter time frames for emergency, observation and treatment orders</a:t>
            </a:r>
          </a:p>
          <a:p>
            <a:endParaRPr lang="en-GB" dirty="0"/>
          </a:p>
          <a:p>
            <a:r>
              <a:rPr lang="en-GB" dirty="0"/>
              <a:t>Multidisciplinary treatment plans</a:t>
            </a:r>
          </a:p>
          <a:p>
            <a:endParaRPr lang="en-GB" dirty="0"/>
          </a:p>
          <a:p>
            <a:r>
              <a:rPr lang="en-GB" dirty="0"/>
              <a:t>More involvement of patients in decisions</a:t>
            </a:r>
          </a:p>
          <a:p>
            <a:endParaRPr lang="en-GB" dirty="0"/>
          </a:p>
          <a:p>
            <a:r>
              <a:rPr lang="en-GB" dirty="0"/>
              <a:t>Community treatment orders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C78BC-59AA-4F9F-840C-1DB149AE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GB" sz="4400"/>
              <a:t>Mental health act 0ct 2014</a:t>
            </a:r>
          </a:p>
        </p:txBody>
      </p:sp>
    </p:spTree>
    <p:extLst>
      <p:ext uri="{BB962C8B-B14F-4D97-AF65-F5344CB8AC3E}">
        <p14:creationId xmlns:p14="http://schemas.microsoft.com/office/powerpoint/2010/main" val="2962520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ime compass on hand">
            <a:extLst>
              <a:ext uri="{FF2B5EF4-FFF2-40B4-BE49-F238E27FC236}">
                <a16:creationId xmlns:a16="http://schemas.microsoft.com/office/drawing/2014/main" id="{D3D1C7E9-B064-A376-3EFD-088A12388C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07" r="36866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2DDDB6-FF1D-4A8A-ACA8-50FA13F5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D523-F701-463E-8EE5-26014BD88D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en-GB">
                <a:ea typeface="+mj-ea"/>
                <a:cs typeface="+mj-cs"/>
              </a:rPr>
              <a:t>Embarked on a journey together to make this act functional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27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4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CFC41DE9-5CBA-01AC-6687-AB9291B9D0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64" y="643467"/>
            <a:ext cx="619007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2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83C7BADE-8D01-465F-82E3-0C34C2574344">
            <a:extLst>
              <a:ext uri="{FF2B5EF4-FFF2-40B4-BE49-F238E27FC236}">
                <a16:creationId xmlns:a16="http://schemas.microsoft.com/office/drawing/2014/main" id="{1F8B2ECA-408F-BC42-2667-5538CE5802E8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1986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01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3576-D1B6-4898-6EFD-6DFED79B98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GB" dirty="0"/>
              <a:t>2018:  Working Group with technical support from who</a:t>
            </a:r>
          </a:p>
          <a:p>
            <a:endParaRPr lang="en-GB" dirty="0"/>
          </a:p>
          <a:p>
            <a:r>
              <a:rPr lang="en-GB" dirty="0"/>
              <a:t>Wide consultation (around 50 face to face meetings with stakeholders and suggestions online)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19 Months</a:t>
            </a:r>
          </a:p>
          <a:p>
            <a:endParaRPr lang="en-GB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29CE0-453B-5490-6AE2-272DEC4C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endParaRPr lang="LID4096" sz="4400"/>
          </a:p>
        </p:txBody>
      </p:sp>
    </p:spTree>
    <p:extLst>
      <p:ext uri="{BB962C8B-B14F-4D97-AF65-F5344CB8AC3E}">
        <p14:creationId xmlns:p14="http://schemas.microsoft.com/office/powerpoint/2010/main" val="616590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EC1395-7368-2AF5-C4FB-590BDFEF29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7297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469</Words>
  <Application>Microsoft Office PowerPoint</Application>
  <PresentationFormat>Widescreen</PresentationFormat>
  <Paragraphs>142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Tw Cen MT</vt:lpstr>
      <vt:lpstr>Droplet</vt:lpstr>
      <vt:lpstr>PowerPoint Presentation</vt:lpstr>
      <vt:lpstr>PowerPoint Presentation</vt:lpstr>
      <vt:lpstr>Numbers ‘story’</vt:lpstr>
      <vt:lpstr>Mental health act 0ct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YEAR MENTAL HEALTH STRATEGY – 2020</vt:lpstr>
      <vt:lpstr>10 YEAR MENTAL HEALTH STRATEGY – 2020</vt:lpstr>
      <vt:lpstr>PowerPoint Presentation</vt:lpstr>
      <vt:lpstr>Regionalisation </vt:lpstr>
      <vt:lpstr>Acute admissions</vt:lpstr>
      <vt:lpstr>Community </vt:lpstr>
      <vt:lpstr>Community </vt:lpstr>
      <vt:lpstr>Community </vt:lpstr>
      <vt:lpstr>gozo </vt:lpstr>
      <vt:lpstr>training</vt:lpstr>
      <vt:lpstr>reaching out services</vt:lpstr>
      <vt:lpstr>Strengthened Specialized services</vt:lpstr>
      <vt:lpstr>hospitals</vt:lpstr>
      <vt:lpstr>Family doctors</vt:lpstr>
      <vt:lpstr>Suicide prevention strategy</vt:lpstr>
      <vt:lpstr>What next in this journey?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TWO DATES</dc:title>
  <dc:creator>Anton Grech</dc:creator>
  <cp:lastModifiedBy>Grech Stephen at Parlament-MT</cp:lastModifiedBy>
  <cp:revision>13</cp:revision>
  <dcterms:created xsi:type="dcterms:W3CDTF">2019-10-27T14:40:52Z</dcterms:created>
  <dcterms:modified xsi:type="dcterms:W3CDTF">2026-03-30T08:23:12Z</dcterms:modified>
</cp:coreProperties>
</file>