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1.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2.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7.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sldIdLst>
    <p:sldId id="256" r:id="rId2"/>
    <p:sldId id="366" r:id="rId3"/>
    <p:sldId id="312" r:id="rId4"/>
    <p:sldId id="352" r:id="rId5"/>
    <p:sldId id="353" r:id="rId6"/>
    <p:sldId id="354" r:id="rId7"/>
    <p:sldId id="355" r:id="rId8"/>
    <p:sldId id="356" r:id="rId9"/>
    <p:sldId id="357" r:id="rId10"/>
    <p:sldId id="358" r:id="rId11"/>
    <p:sldId id="359" r:id="rId12"/>
    <p:sldId id="360" r:id="rId13"/>
    <p:sldId id="338" r:id="rId14"/>
    <p:sldId id="361" r:id="rId15"/>
    <p:sldId id="367" r:id="rId16"/>
    <p:sldId id="322" r:id="rId17"/>
    <p:sldId id="323" r:id="rId18"/>
    <p:sldId id="324" r:id="rId19"/>
    <p:sldId id="325" r:id="rId20"/>
    <p:sldId id="326" r:id="rId21"/>
    <p:sldId id="286" r:id="rId22"/>
    <p:sldId id="266" r:id="rId23"/>
    <p:sldId id="340" r:id="rId24"/>
    <p:sldId id="267" r:id="rId25"/>
    <p:sldId id="341" r:id="rId26"/>
    <p:sldId id="347" r:id="rId27"/>
    <p:sldId id="346" r:id="rId28"/>
    <p:sldId id="348" r:id="rId29"/>
    <p:sldId id="349" r:id="rId30"/>
    <p:sldId id="329" r:id="rId31"/>
    <p:sldId id="262" r:id="rId32"/>
    <p:sldId id="263" r:id="rId33"/>
    <p:sldId id="336" r:id="rId34"/>
    <p:sldId id="335" r:id="rId35"/>
    <p:sldId id="283" r:id="rId36"/>
    <p:sldId id="282" r:id="rId37"/>
    <p:sldId id="288" r:id="rId38"/>
    <p:sldId id="257" r:id="rId39"/>
    <p:sldId id="368" r:id="rId40"/>
    <p:sldId id="369" r:id="rId41"/>
    <p:sldId id="345" r:id="rId42"/>
    <p:sldId id="260" r:id="rId43"/>
    <p:sldId id="313" r:id="rId44"/>
    <p:sldId id="339" r:id="rId45"/>
    <p:sldId id="314" r:id="rId46"/>
    <p:sldId id="334" r:id="rId47"/>
    <p:sldId id="320" r:id="rId48"/>
    <p:sldId id="317" r:id="rId49"/>
    <p:sldId id="318" r:id="rId50"/>
    <p:sldId id="365" r:id="rId51"/>
    <p:sldId id="362" r:id="rId52"/>
    <p:sldId id="363" r:id="rId53"/>
    <p:sldId id="333" r:id="rId54"/>
    <p:sldId id="364" r:id="rId55"/>
    <p:sldId id="327" r:id="rId56"/>
    <p:sldId id="328" r:id="rId57"/>
    <p:sldId id="331" r:id="rId58"/>
    <p:sldId id="342" r:id="rId59"/>
    <p:sldId id="343" r:id="rId60"/>
    <p:sldId id="350" r:id="rId61"/>
    <p:sldId id="351" r:id="rId62"/>
    <p:sldId id="344" r:id="rId63"/>
    <p:sldId id="370" r:id="rId64"/>
  </p:sldIdLst>
  <p:sldSz cx="12192000" cy="6858000"/>
  <p:notesSz cx="9777413" cy="6670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BEFD01-5A58-BB4B-A37E-0E05EDAEB6B6}" name="Chetcuti Stephanie at Commissioner For Mental Health" initials="SC" userId="S::stephanie.chetcuti@gov.mt::3bddb9f6-fa1a-4abd-985b-bd5358233a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626" autoAdjust="0"/>
  </p:normalViewPr>
  <p:slideViewPr>
    <p:cSldViewPr snapToGrid="0">
      <p:cViewPr varScale="1">
        <p:scale>
          <a:sx n="64" d="100"/>
          <a:sy n="64" d="100"/>
        </p:scale>
        <p:origin x="142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velld024\AppData\Local\Microsoft\Windows\INetCache\Content.Outlook\O91EWR1Q\Comparison%20of%20budget%20allocation%20_Votes%206029%20and%205509_%202012-2025_used%20for%20Parliament%20Presentatio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govmt-my.sharepoint.com/personal/stephanie_chetcuti_gov_mt/Documents/Trend%20for%20period%202012%20-%202025%20_%20Estimated%20recurrent%20expenditure%20for%20the%20Ministry%20for%20Health%20_%20revised%20as%20at%2020.10.2025.ods"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xlsx"/></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r>
              <a:rPr lang="en-GB" sz="1800" dirty="0"/>
              <a:t>NUMBER of persons by mental disorder for period 2011 – 2024</a:t>
            </a:r>
          </a:p>
          <a:p>
            <a:pPr>
              <a:defRPr/>
            </a:pPr>
            <a:r>
              <a:rPr lang="en-GB" sz="1800" dirty="0"/>
              <a:t>POYC DATA</a:t>
            </a:r>
          </a:p>
        </c:rich>
      </c:tx>
      <c:layout>
        <c:manualLayout>
          <c:xMode val="edge"/>
          <c:yMode val="edge"/>
          <c:x val="0.21721612532808399"/>
          <c:y val="3.1481481481481478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'Chart 1-All disorders'!$A$2</c:f>
              <c:strCache>
                <c:ptCount val="1"/>
                <c:pt idx="0">
                  <c:v>Chronic Mood Disorders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'Chart 1-All disorders'!$B$1:$O$1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'Chart 1-All disorders'!$B$2:$O$2</c:f>
              <c:numCache>
                <c:formatCode>#,##0</c:formatCode>
                <c:ptCount val="14"/>
                <c:pt idx="0">
                  <c:v>5</c:v>
                </c:pt>
                <c:pt idx="1">
                  <c:v>219</c:v>
                </c:pt>
                <c:pt idx="2">
                  <c:v>791</c:v>
                </c:pt>
                <c:pt idx="3">
                  <c:v>2037</c:v>
                </c:pt>
                <c:pt idx="4">
                  <c:v>3842</c:v>
                </c:pt>
                <c:pt idx="5">
                  <c:v>6660</c:v>
                </c:pt>
                <c:pt idx="6">
                  <c:v>9042</c:v>
                </c:pt>
                <c:pt idx="7">
                  <c:v>9891</c:v>
                </c:pt>
                <c:pt idx="8">
                  <c:v>14894</c:v>
                </c:pt>
                <c:pt idx="9">
                  <c:v>17312</c:v>
                </c:pt>
                <c:pt idx="10">
                  <c:v>20220</c:v>
                </c:pt>
                <c:pt idx="11">
                  <c:v>22267</c:v>
                </c:pt>
                <c:pt idx="12">
                  <c:v>24525</c:v>
                </c:pt>
                <c:pt idx="13">
                  <c:v>26215</c:v>
                </c:pt>
              </c:numCache>
            </c:numRef>
          </c:val>
          <c:smooth val="0"/>
          <c:extLst>
            <c:ext xmlns:c16="http://schemas.microsoft.com/office/drawing/2014/chart" uri="{C3380CC4-5D6E-409C-BE32-E72D297353CC}">
              <c16:uniqueId val="{00000000-321A-4BC2-A73D-185514ECC821}"/>
            </c:ext>
          </c:extLst>
        </c:ser>
        <c:ser>
          <c:idx val="1"/>
          <c:order val="1"/>
          <c:tx>
            <c:strRef>
              <c:f>'Chart 1-All disorders'!$A$3</c:f>
              <c:strCache>
                <c:ptCount val="1"/>
                <c:pt idx="0">
                  <c:v>Chronic Neurotic Disorders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'Chart 1-All disorders'!$B$1:$O$1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'Chart 1-All disorders'!$B$3:$O$3</c:f>
              <c:numCache>
                <c:formatCode>#,##0</c:formatCode>
                <c:ptCount val="14"/>
                <c:pt idx="0">
                  <c:v>3</c:v>
                </c:pt>
                <c:pt idx="1">
                  <c:v>114</c:v>
                </c:pt>
                <c:pt idx="2">
                  <c:v>353</c:v>
                </c:pt>
                <c:pt idx="3">
                  <c:v>1065</c:v>
                </c:pt>
                <c:pt idx="4">
                  <c:v>2232</c:v>
                </c:pt>
                <c:pt idx="5">
                  <c:v>4019</c:v>
                </c:pt>
                <c:pt idx="6">
                  <c:v>5656</c:v>
                </c:pt>
                <c:pt idx="7">
                  <c:v>7353</c:v>
                </c:pt>
                <c:pt idx="8">
                  <c:v>9845</c:v>
                </c:pt>
                <c:pt idx="9">
                  <c:v>11719</c:v>
                </c:pt>
                <c:pt idx="10">
                  <c:v>13818</c:v>
                </c:pt>
                <c:pt idx="11">
                  <c:v>15391</c:v>
                </c:pt>
                <c:pt idx="12">
                  <c:v>16456</c:v>
                </c:pt>
                <c:pt idx="13">
                  <c:v>15776</c:v>
                </c:pt>
              </c:numCache>
            </c:numRef>
          </c:val>
          <c:smooth val="0"/>
          <c:extLst>
            <c:ext xmlns:c16="http://schemas.microsoft.com/office/drawing/2014/chart" uri="{C3380CC4-5D6E-409C-BE32-E72D297353CC}">
              <c16:uniqueId val="{00000001-321A-4BC2-A73D-185514ECC821}"/>
            </c:ext>
          </c:extLst>
        </c:ser>
        <c:ser>
          <c:idx val="2"/>
          <c:order val="2"/>
          <c:tx>
            <c:strRef>
              <c:f>'Chart 1-All disorders'!$A$4</c:f>
              <c:strCache>
                <c:ptCount val="1"/>
                <c:pt idx="0">
                  <c:v>Schizophrenia</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'Chart 1-All disorders'!$B$1:$O$1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'Chart 1-All disorders'!$B$4:$O$4</c:f>
              <c:numCache>
                <c:formatCode>#,##0</c:formatCode>
                <c:ptCount val="14"/>
                <c:pt idx="0">
                  <c:v>6730</c:v>
                </c:pt>
                <c:pt idx="1">
                  <c:v>6934</c:v>
                </c:pt>
                <c:pt idx="2">
                  <c:v>6955</c:v>
                </c:pt>
                <c:pt idx="3">
                  <c:v>7005</c:v>
                </c:pt>
                <c:pt idx="4">
                  <c:v>7103</c:v>
                </c:pt>
                <c:pt idx="5">
                  <c:v>7211</c:v>
                </c:pt>
                <c:pt idx="6">
                  <c:v>7336</c:v>
                </c:pt>
                <c:pt idx="7">
                  <c:v>8353</c:v>
                </c:pt>
                <c:pt idx="8">
                  <c:v>9104</c:v>
                </c:pt>
                <c:pt idx="9">
                  <c:v>9529</c:v>
                </c:pt>
                <c:pt idx="10">
                  <c:v>9740</c:v>
                </c:pt>
                <c:pt idx="11">
                  <c:v>9303</c:v>
                </c:pt>
                <c:pt idx="12">
                  <c:v>8957</c:v>
                </c:pt>
                <c:pt idx="13">
                  <c:v>7707</c:v>
                </c:pt>
              </c:numCache>
            </c:numRef>
          </c:val>
          <c:smooth val="0"/>
          <c:extLst>
            <c:ext xmlns:c16="http://schemas.microsoft.com/office/drawing/2014/chart" uri="{C3380CC4-5D6E-409C-BE32-E72D297353CC}">
              <c16:uniqueId val="{00000002-321A-4BC2-A73D-185514ECC821}"/>
            </c:ext>
          </c:extLst>
        </c:ser>
        <c:ser>
          <c:idx val="3"/>
          <c:order val="3"/>
          <c:tx>
            <c:strRef>
              <c:f>'Chart 1-All disorders'!$A$5</c:f>
              <c:strCache>
                <c:ptCount val="1"/>
                <c:pt idx="0">
                  <c:v>Psychosis</c:v>
                </c:pt>
              </c:strCache>
            </c:strRef>
          </c:tx>
          <c:spPr>
            <a:ln w="22225" cap="rnd">
              <a:solidFill>
                <a:schemeClr val="accent4"/>
              </a:solidFill>
              <a:round/>
            </a:ln>
            <a:effectLst/>
          </c:spPr>
          <c:marker>
            <c:symbol val="x"/>
            <c:size val="6"/>
            <c:spPr>
              <a:noFill/>
              <a:ln w="9525">
                <a:solidFill>
                  <a:schemeClr val="accent4"/>
                </a:solidFill>
                <a:round/>
              </a:ln>
              <a:effectLst/>
            </c:spPr>
          </c:marker>
          <c:cat>
            <c:numRef>
              <c:f>'Chart 1-All disorders'!$B$1:$O$1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'Chart 1-All disorders'!$B$5:$O$5</c:f>
              <c:numCache>
                <c:formatCode>#,##0</c:formatCode>
                <c:ptCount val="14"/>
                <c:pt idx="0">
                  <c:v>1</c:v>
                </c:pt>
                <c:pt idx="1">
                  <c:v>31</c:v>
                </c:pt>
                <c:pt idx="2">
                  <c:v>133</c:v>
                </c:pt>
                <c:pt idx="3">
                  <c:v>467</c:v>
                </c:pt>
                <c:pt idx="4">
                  <c:v>920</c:v>
                </c:pt>
                <c:pt idx="5">
                  <c:v>1492</c:v>
                </c:pt>
                <c:pt idx="6">
                  <c:v>2217</c:v>
                </c:pt>
                <c:pt idx="7">
                  <c:v>3001</c:v>
                </c:pt>
                <c:pt idx="8">
                  <c:v>4198</c:v>
                </c:pt>
                <c:pt idx="9">
                  <c:v>5108</c:v>
                </c:pt>
                <c:pt idx="10">
                  <c:v>6271</c:v>
                </c:pt>
                <c:pt idx="11">
                  <c:v>6910</c:v>
                </c:pt>
                <c:pt idx="12">
                  <c:v>7237</c:v>
                </c:pt>
                <c:pt idx="13">
                  <c:v>6929</c:v>
                </c:pt>
              </c:numCache>
            </c:numRef>
          </c:val>
          <c:smooth val="0"/>
          <c:extLst>
            <c:ext xmlns:c16="http://schemas.microsoft.com/office/drawing/2014/chart" uri="{C3380CC4-5D6E-409C-BE32-E72D297353CC}">
              <c16:uniqueId val="{00000003-321A-4BC2-A73D-185514ECC821}"/>
            </c:ext>
          </c:extLst>
        </c:ser>
        <c:ser>
          <c:idx val="4"/>
          <c:order val="4"/>
          <c:tx>
            <c:strRef>
              <c:f>'Chart 1-All disorders'!$A$6</c:f>
              <c:strCache>
                <c:ptCount val="1"/>
                <c:pt idx="0">
                  <c:v>Chronic Psychiatric Disorders Starting in Childhood</c:v>
                </c:pt>
              </c:strCache>
            </c:strRef>
          </c:tx>
          <c:spPr>
            <a:ln w="22225" cap="rnd">
              <a:solidFill>
                <a:schemeClr val="accent5"/>
              </a:solidFill>
              <a:round/>
            </a:ln>
            <a:effectLst/>
          </c:spPr>
          <c:marker>
            <c:symbol val="star"/>
            <c:size val="6"/>
            <c:spPr>
              <a:noFill/>
              <a:ln w="9525">
                <a:solidFill>
                  <a:schemeClr val="accent5"/>
                </a:solidFill>
                <a:round/>
              </a:ln>
              <a:effectLst/>
            </c:spPr>
          </c:marker>
          <c:cat>
            <c:numRef>
              <c:f>'Chart 1-All disorders'!$B$1:$O$1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'Chart 1-All disorders'!$B$6:$O$6</c:f>
              <c:numCache>
                <c:formatCode>#,##0</c:formatCode>
                <c:ptCount val="14"/>
                <c:pt idx="0">
                  <c:v>0</c:v>
                </c:pt>
                <c:pt idx="1">
                  <c:v>56</c:v>
                </c:pt>
                <c:pt idx="2">
                  <c:v>157</c:v>
                </c:pt>
                <c:pt idx="3">
                  <c:v>354</c:v>
                </c:pt>
                <c:pt idx="4">
                  <c:v>673</c:v>
                </c:pt>
                <c:pt idx="5">
                  <c:v>1187</c:v>
                </c:pt>
                <c:pt idx="6">
                  <c:v>1806</c:v>
                </c:pt>
                <c:pt idx="7">
                  <c:v>2534</c:v>
                </c:pt>
                <c:pt idx="8">
                  <c:v>3303</c:v>
                </c:pt>
                <c:pt idx="9">
                  <c:v>3841</c:v>
                </c:pt>
                <c:pt idx="10">
                  <c:v>4671</c:v>
                </c:pt>
                <c:pt idx="11">
                  <c:v>5380</c:v>
                </c:pt>
                <c:pt idx="12">
                  <c:v>6190</c:v>
                </c:pt>
                <c:pt idx="13">
                  <c:v>7377</c:v>
                </c:pt>
              </c:numCache>
            </c:numRef>
          </c:val>
          <c:smooth val="0"/>
          <c:extLst>
            <c:ext xmlns:c16="http://schemas.microsoft.com/office/drawing/2014/chart" uri="{C3380CC4-5D6E-409C-BE32-E72D297353CC}">
              <c16:uniqueId val="{00000004-321A-4BC2-A73D-185514ECC821}"/>
            </c:ext>
          </c:extLst>
        </c:ser>
        <c:ser>
          <c:idx val="5"/>
          <c:order val="5"/>
          <c:tx>
            <c:strRef>
              <c:f>'Chart 1-All disorders'!$A$7</c:f>
              <c:strCache>
                <c:ptCount val="1"/>
                <c:pt idx="0">
                  <c:v>Dementia</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f>'Chart 1-All disorders'!$B$1:$O$1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'Chart 1-All disorders'!$B$7:$O$7</c:f>
              <c:numCache>
                <c:formatCode>#,##0</c:formatCode>
                <c:ptCount val="14"/>
                <c:pt idx="0">
                  <c:v>2</c:v>
                </c:pt>
                <c:pt idx="1">
                  <c:v>9</c:v>
                </c:pt>
                <c:pt idx="2">
                  <c:v>85</c:v>
                </c:pt>
                <c:pt idx="3">
                  <c:v>217</c:v>
                </c:pt>
                <c:pt idx="4">
                  <c:v>378</c:v>
                </c:pt>
                <c:pt idx="5">
                  <c:v>623</c:v>
                </c:pt>
                <c:pt idx="6">
                  <c:v>904</c:v>
                </c:pt>
                <c:pt idx="7">
                  <c:v>1174</c:v>
                </c:pt>
                <c:pt idx="8">
                  <c:v>1575</c:v>
                </c:pt>
                <c:pt idx="9">
                  <c:v>2009</c:v>
                </c:pt>
                <c:pt idx="10">
                  <c:v>2900</c:v>
                </c:pt>
                <c:pt idx="11">
                  <c:v>2553</c:v>
                </c:pt>
                <c:pt idx="12">
                  <c:v>2717</c:v>
                </c:pt>
                <c:pt idx="13">
                  <c:v>3686</c:v>
                </c:pt>
              </c:numCache>
            </c:numRef>
          </c:val>
          <c:smooth val="0"/>
          <c:extLst>
            <c:ext xmlns:c16="http://schemas.microsoft.com/office/drawing/2014/chart" uri="{C3380CC4-5D6E-409C-BE32-E72D297353CC}">
              <c16:uniqueId val="{00000005-321A-4BC2-A73D-185514ECC821}"/>
            </c:ext>
          </c:extLst>
        </c:ser>
        <c:ser>
          <c:idx val="6"/>
          <c:order val="6"/>
          <c:tx>
            <c:strRef>
              <c:f>'Chart 1-All disorders'!$A$8</c:f>
              <c:strCache>
                <c:ptCount val="1"/>
                <c:pt idx="0">
                  <c:v>Addiction Disorders</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numRef>
              <c:f>'Chart 1-All disorders'!$B$1:$O$1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'Chart 1-All disorders'!$B$8:$O$8</c:f>
              <c:numCache>
                <c:formatCode>#,##0</c:formatCode>
                <c:ptCount val="14"/>
                <c:pt idx="0">
                  <c:v>0</c:v>
                </c:pt>
                <c:pt idx="1">
                  <c:v>2</c:v>
                </c:pt>
                <c:pt idx="2">
                  <c:v>7</c:v>
                </c:pt>
                <c:pt idx="3">
                  <c:v>18</c:v>
                </c:pt>
                <c:pt idx="4">
                  <c:v>35</c:v>
                </c:pt>
                <c:pt idx="5">
                  <c:v>94</c:v>
                </c:pt>
                <c:pt idx="6">
                  <c:v>163</c:v>
                </c:pt>
                <c:pt idx="7">
                  <c:v>257</c:v>
                </c:pt>
                <c:pt idx="8">
                  <c:v>397</c:v>
                </c:pt>
                <c:pt idx="9">
                  <c:v>574</c:v>
                </c:pt>
                <c:pt idx="10">
                  <c:v>774</c:v>
                </c:pt>
                <c:pt idx="11">
                  <c:v>975</c:v>
                </c:pt>
                <c:pt idx="12">
                  <c:v>1135</c:v>
                </c:pt>
                <c:pt idx="13">
                  <c:v>1297</c:v>
                </c:pt>
              </c:numCache>
            </c:numRef>
          </c:val>
          <c:smooth val="0"/>
          <c:extLst>
            <c:ext xmlns:c16="http://schemas.microsoft.com/office/drawing/2014/chart" uri="{C3380CC4-5D6E-409C-BE32-E72D297353CC}">
              <c16:uniqueId val="{00000006-321A-4BC2-A73D-185514ECC821}"/>
            </c:ext>
          </c:extLst>
        </c:ser>
        <c:ser>
          <c:idx val="7"/>
          <c:order val="7"/>
          <c:tx>
            <c:strRef>
              <c:f>'Chart 1-All disorders'!$A$9</c:f>
              <c:strCache>
                <c:ptCount val="1"/>
                <c:pt idx="0">
                  <c:v>Chronic Eating Disorders</c:v>
                </c:pt>
              </c:strCache>
            </c:strRef>
          </c:tx>
          <c:spPr>
            <a:ln w="22225" cap="rnd">
              <a:solidFill>
                <a:schemeClr val="accent2">
                  <a:lumMod val="60000"/>
                </a:schemeClr>
              </a:solidFill>
              <a:round/>
            </a:ln>
            <a:effectLst/>
          </c:spPr>
          <c:marker>
            <c:symbol val="dot"/>
            <c:size val="6"/>
            <c:spPr>
              <a:solidFill>
                <a:schemeClr val="accent2">
                  <a:lumMod val="60000"/>
                </a:schemeClr>
              </a:solidFill>
              <a:ln w="9525">
                <a:solidFill>
                  <a:schemeClr val="accent2">
                    <a:lumMod val="60000"/>
                  </a:schemeClr>
                </a:solidFill>
                <a:round/>
              </a:ln>
              <a:effectLst/>
            </c:spPr>
          </c:marker>
          <c:cat>
            <c:numRef>
              <c:f>'Chart 1-All disorders'!$B$1:$O$1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'Chart 1-All disorders'!$B$9:$O$9</c:f>
              <c:numCache>
                <c:formatCode>#,##0</c:formatCode>
                <c:ptCount val="14"/>
                <c:pt idx="0">
                  <c:v>0</c:v>
                </c:pt>
                <c:pt idx="1">
                  <c:v>1</c:v>
                </c:pt>
                <c:pt idx="2">
                  <c:v>2</c:v>
                </c:pt>
                <c:pt idx="3">
                  <c:v>4</c:v>
                </c:pt>
                <c:pt idx="4">
                  <c:v>6</c:v>
                </c:pt>
                <c:pt idx="5">
                  <c:v>9</c:v>
                </c:pt>
                <c:pt idx="6">
                  <c:v>12</c:v>
                </c:pt>
                <c:pt idx="7">
                  <c:v>13</c:v>
                </c:pt>
                <c:pt idx="8">
                  <c:v>30</c:v>
                </c:pt>
                <c:pt idx="9">
                  <c:v>54</c:v>
                </c:pt>
                <c:pt idx="10">
                  <c:v>71</c:v>
                </c:pt>
                <c:pt idx="11">
                  <c:v>92</c:v>
                </c:pt>
                <c:pt idx="12" formatCode="General">
                  <c:v>147</c:v>
                </c:pt>
                <c:pt idx="13">
                  <c:v>181</c:v>
                </c:pt>
              </c:numCache>
            </c:numRef>
          </c:val>
          <c:smooth val="0"/>
          <c:extLst>
            <c:ext xmlns:c16="http://schemas.microsoft.com/office/drawing/2014/chart" uri="{C3380CC4-5D6E-409C-BE32-E72D297353CC}">
              <c16:uniqueId val="{00000007-321A-4BC2-A73D-185514ECC821}"/>
            </c:ext>
          </c:extLst>
        </c:ser>
        <c:dLbls>
          <c:showLegendKey val="0"/>
          <c:showVal val="0"/>
          <c:showCatName val="0"/>
          <c:showSerName val="0"/>
          <c:showPercent val="0"/>
          <c:showBubbleSize val="0"/>
        </c:dLbls>
        <c:marker val="1"/>
        <c:smooth val="0"/>
        <c:axId val="1810968528"/>
        <c:axId val="1556891536"/>
      </c:lineChart>
      <c:catAx>
        <c:axId val="1810968528"/>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endParaRPr lang="en-US"/>
          </a:p>
        </c:txPr>
        <c:crossAx val="1556891536"/>
        <c:crosses val="autoZero"/>
        <c:auto val="1"/>
        <c:lblAlgn val="ctr"/>
        <c:lblOffset val="100"/>
        <c:noMultiLvlLbl val="0"/>
      </c:catAx>
      <c:valAx>
        <c:axId val="1556891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solidFill>
                    <a:latin typeface="+mn-lt"/>
                    <a:ea typeface="+mn-ea"/>
                    <a:cs typeface="+mn-cs"/>
                  </a:defRPr>
                </a:pPr>
                <a:r>
                  <a:rPr lang="en-US" sz="1600"/>
                  <a:t>Number of persons</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solidFill>
                  <a:latin typeface="+mn-lt"/>
                  <a:ea typeface="+mn-ea"/>
                  <a:cs typeface="+mn-cs"/>
                </a:defRPr>
              </a:pPr>
              <a:endParaRPr lang="en-US"/>
            </a:p>
          </c:txPr>
        </c:title>
        <c:numFmt formatCode="#,##0"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1096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04199475065618E-2"/>
          <c:y val="0.24775703335520288"/>
          <c:w val="0.89544371708568715"/>
          <c:h val="0.71637024392929904"/>
        </c:manualLayout>
      </c:layout>
      <c:barChart>
        <c:barDir val="col"/>
        <c:grouping val="clustered"/>
        <c:varyColors val="0"/>
        <c:ser>
          <c:idx val="0"/>
          <c:order val="0"/>
          <c:tx>
            <c:strRef>
              <c:f>Addiction!$A$2</c:f>
              <c:strCache>
                <c:ptCount val="1"/>
                <c:pt idx="0">
                  <c:v>Addiction Disorders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Addiction!$B$1:$O$1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Addiction!$B$2:$O$2</c:f>
              <c:numCache>
                <c:formatCode>#,##0</c:formatCode>
                <c:ptCount val="14"/>
                <c:pt idx="0">
                  <c:v>0</c:v>
                </c:pt>
                <c:pt idx="1">
                  <c:v>2</c:v>
                </c:pt>
                <c:pt idx="2">
                  <c:v>7</c:v>
                </c:pt>
                <c:pt idx="3">
                  <c:v>18</c:v>
                </c:pt>
                <c:pt idx="4">
                  <c:v>35</c:v>
                </c:pt>
                <c:pt idx="5">
                  <c:v>94</c:v>
                </c:pt>
                <c:pt idx="6">
                  <c:v>163</c:v>
                </c:pt>
                <c:pt idx="7">
                  <c:v>257</c:v>
                </c:pt>
                <c:pt idx="8">
                  <c:v>397</c:v>
                </c:pt>
                <c:pt idx="9">
                  <c:v>574</c:v>
                </c:pt>
                <c:pt idx="10">
                  <c:v>774</c:v>
                </c:pt>
                <c:pt idx="11">
                  <c:v>975</c:v>
                </c:pt>
                <c:pt idx="12">
                  <c:v>1135</c:v>
                </c:pt>
                <c:pt idx="13">
                  <c:v>1297</c:v>
                </c:pt>
              </c:numCache>
            </c:numRef>
          </c:val>
          <c:extLst>
            <c:ext xmlns:c16="http://schemas.microsoft.com/office/drawing/2014/chart" uri="{C3380CC4-5D6E-409C-BE32-E72D297353CC}">
              <c16:uniqueId val="{00000000-C9BC-4F39-AD56-324E93C7EAE7}"/>
            </c:ext>
          </c:extLst>
        </c:ser>
        <c:dLbls>
          <c:dLblPos val="outEnd"/>
          <c:showLegendKey val="0"/>
          <c:showVal val="1"/>
          <c:showCatName val="0"/>
          <c:showSerName val="0"/>
          <c:showPercent val="0"/>
          <c:showBubbleSize val="0"/>
        </c:dLbls>
        <c:gapWidth val="219"/>
        <c:overlap val="-27"/>
        <c:axId val="886398608"/>
        <c:axId val="889819616"/>
      </c:barChart>
      <c:catAx>
        <c:axId val="88639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89819616"/>
        <c:crosses val="autoZero"/>
        <c:auto val="1"/>
        <c:lblAlgn val="ctr"/>
        <c:lblOffset val="100"/>
        <c:noMultiLvlLbl val="0"/>
      </c:catAx>
      <c:valAx>
        <c:axId val="88981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863986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91343909948423E-2"/>
          <c:y val="0.12823787992768987"/>
          <c:w val="0.84315058608717264"/>
          <c:h val="0.80931219447058933"/>
        </c:manualLayout>
      </c:layout>
      <c:barChart>
        <c:barDir val="col"/>
        <c:grouping val="clustered"/>
        <c:varyColors val="0"/>
        <c:ser>
          <c:idx val="0"/>
          <c:order val="0"/>
          <c:tx>
            <c:strRef>
              <c:f>Addiction!$A$4</c:f>
              <c:strCache>
                <c:ptCount val="1"/>
                <c:pt idx="0">
                  <c:v>Rate/10000 population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Addiction!$D$1:$O$1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Addiction!$D$4:$O$4</c:f>
              <c:numCache>
                <c:formatCode>0.0</c:formatCode>
                <c:ptCount val="12"/>
                <c:pt idx="0">
                  <c:v>0.16608773228555701</c:v>
                </c:pt>
                <c:pt idx="1">
                  <c:v>0.42040751501789064</c:v>
                </c:pt>
                <c:pt idx="2">
                  <c:v>0.79762081106641891</c:v>
                </c:pt>
                <c:pt idx="3">
                  <c:v>2.0905845852747227</c:v>
                </c:pt>
                <c:pt idx="4">
                  <c:v>3.5482993197278914</c:v>
                </c:pt>
                <c:pt idx="5">
                  <c:v>5.4123836179573201</c:v>
                </c:pt>
                <c:pt idx="6">
                  <c:v>8.0532610635984483</c:v>
                </c:pt>
                <c:pt idx="7">
                  <c:v>11.148770042050675</c:v>
                </c:pt>
                <c:pt idx="8">
                  <c:v>14.997093586514243</c:v>
                </c:pt>
                <c:pt idx="9">
                  <c:v>18.743728060226001</c:v>
                </c:pt>
                <c:pt idx="10">
                  <c:v>20.938989135708635</c:v>
                </c:pt>
                <c:pt idx="11">
                  <c:v>23.019187388963925</c:v>
                </c:pt>
              </c:numCache>
            </c:numRef>
          </c:val>
          <c:extLst>
            <c:ext xmlns:c16="http://schemas.microsoft.com/office/drawing/2014/chart" uri="{C3380CC4-5D6E-409C-BE32-E72D297353CC}">
              <c16:uniqueId val="{00000000-6D84-4CA8-BD34-DDA08CE0E982}"/>
            </c:ext>
          </c:extLst>
        </c:ser>
        <c:dLbls>
          <c:dLblPos val="outEnd"/>
          <c:showLegendKey val="0"/>
          <c:showVal val="1"/>
          <c:showCatName val="0"/>
          <c:showSerName val="0"/>
          <c:showPercent val="0"/>
          <c:showBubbleSize val="0"/>
        </c:dLbls>
        <c:gapWidth val="219"/>
        <c:overlap val="-27"/>
        <c:axId val="886398608"/>
        <c:axId val="889819616"/>
      </c:barChart>
      <c:catAx>
        <c:axId val="88639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889819616"/>
        <c:crosses val="autoZero"/>
        <c:auto val="1"/>
        <c:lblAlgn val="ctr"/>
        <c:lblOffset val="100"/>
        <c:noMultiLvlLbl val="0"/>
      </c:catAx>
      <c:valAx>
        <c:axId val="889819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8863986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b="1" dirty="0"/>
              <a:t>Number of Persons with Chronic Eating Disorders for the period 2011 - 2024</a:t>
            </a: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'Eating disorders'!$A$2</c:f>
              <c:strCache>
                <c:ptCount val="1"/>
                <c:pt idx="0">
                  <c:v>Chronic Eating Disorders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'Eating disorders'!$B$1:$O$1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'Eating disorders'!$B$2:$O$2</c:f>
              <c:numCache>
                <c:formatCode>#,##0</c:formatCode>
                <c:ptCount val="14"/>
                <c:pt idx="0">
                  <c:v>0</c:v>
                </c:pt>
                <c:pt idx="1">
                  <c:v>1</c:v>
                </c:pt>
                <c:pt idx="2">
                  <c:v>2</c:v>
                </c:pt>
                <c:pt idx="3">
                  <c:v>4</c:v>
                </c:pt>
                <c:pt idx="4">
                  <c:v>6</c:v>
                </c:pt>
                <c:pt idx="5">
                  <c:v>9</c:v>
                </c:pt>
                <c:pt idx="6">
                  <c:v>12</c:v>
                </c:pt>
                <c:pt idx="7">
                  <c:v>13</c:v>
                </c:pt>
                <c:pt idx="8">
                  <c:v>30</c:v>
                </c:pt>
                <c:pt idx="9">
                  <c:v>54</c:v>
                </c:pt>
                <c:pt idx="10">
                  <c:v>71</c:v>
                </c:pt>
                <c:pt idx="11">
                  <c:v>92</c:v>
                </c:pt>
                <c:pt idx="12" formatCode="General">
                  <c:v>147</c:v>
                </c:pt>
                <c:pt idx="13" formatCode="General">
                  <c:v>181</c:v>
                </c:pt>
              </c:numCache>
            </c:numRef>
          </c:val>
          <c:extLst>
            <c:ext xmlns:c16="http://schemas.microsoft.com/office/drawing/2014/chart" uri="{C3380CC4-5D6E-409C-BE32-E72D297353CC}">
              <c16:uniqueId val="{00000000-14B0-443A-80A0-86604582BD07}"/>
            </c:ext>
          </c:extLst>
        </c:ser>
        <c:dLbls>
          <c:dLblPos val="outEnd"/>
          <c:showLegendKey val="0"/>
          <c:showVal val="1"/>
          <c:showCatName val="0"/>
          <c:showSerName val="0"/>
          <c:showPercent val="0"/>
          <c:showBubbleSize val="0"/>
        </c:dLbls>
        <c:gapWidth val="219"/>
        <c:overlap val="-27"/>
        <c:axId val="1203497680"/>
        <c:axId val="1138534288"/>
      </c:barChart>
      <c:catAx>
        <c:axId val="1203497680"/>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Year</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138534288"/>
        <c:crosses val="autoZero"/>
        <c:auto val="1"/>
        <c:lblAlgn val="ctr"/>
        <c:lblOffset val="100"/>
        <c:noMultiLvlLbl val="0"/>
      </c:catAx>
      <c:valAx>
        <c:axId val="1138534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Number of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34976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400" b="1" dirty="0">
                <a:solidFill>
                  <a:schemeClr val="tx1"/>
                </a:solidFill>
                <a:latin typeface="Aptos Display" panose="020B0004020202020204" pitchFamily="34" charset="0"/>
              </a:rPr>
              <a:t>Mental Health Services Budget allocation - Recurrent Expenditure</a:t>
            </a:r>
          </a:p>
        </c:rich>
      </c:tx>
      <c:layout>
        <c:manualLayout>
          <c:xMode val="edge"/>
          <c:yMode val="edge"/>
          <c:x val="0.2056825573120552"/>
          <c:y val="3.9420610150341519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Sheet1!$B$1:$B$2</c:f>
              <c:strCache>
                <c:ptCount val="2"/>
                <c:pt idx="1">
                  <c:v>Annual Estimate Recurrent Expenditure (Millions Euro) VOTE 6029</c:v>
                </c:pt>
              </c:strCache>
            </c:strRef>
          </c:tx>
          <c:spPr>
            <a:ln w="28575" cap="rnd">
              <a:solidFill>
                <a:schemeClr val="accent1"/>
              </a:solidFill>
              <a:round/>
            </a:ln>
            <a:effectLst/>
          </c:spPr>
          <c:marker>
            <c:symbol val="none"/>
          </c:marker>
          <c:cat>
            <c:numRef>
              <c:f>Sheet1!$A$3:$A$19</c:f>
              <c:numCache>
                <c:formatCode>General</c:formatCode>
                <c:ptCount val="17"/>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Sheet1!$B$3:$B$19</c:f>
              <c:numCache>
                <c:formatCode>General</c:formatCode>
                <c:ptCount val="17"/>
                <c:pt idx="4" formatCode="#,##0.000">
                  <c:v>24</c:v>
                </c:pt>
                <c:pt idx="5" formatCode="#,##0.000">
                  <c:v>24.6</c:v>
                </c:pt>
                <c:pt idx="6" formatCode="#,##0.000">
                  <c:v>26.5</c:v>
                </c:pt>
                <c:pt idx="7" formatCode="#,##0.000">
                  <c:v>27</c:v>
                </c:pt>
                <c:pt idx="8" formatCode="#,##0.000">
                  <c:v>29.3</c:v>
                </c:pt>
                <c:pt idx="9" formatCode="#,##0.000">
                  <c:v>31.3</c:v>
                </c:pt>
                <c:pt idx="10" formatCode="#,##0.000">
                  <c:v>33.9</c:v>
                </c:pt>
                <c:pt idx="11" formatCode="#,##0.000">
                  <c:v>37</c:v>
                </c:pt>
                <c:pt idx="12" formatCode="#,##0.000">
                  <c:v>47</c:v>
                </c:pt>
                <c:pt idx="13" formatCode="#,##0.000">
                  <c:v>55.274999999999999</c:v>
                </c:pt>
                <c:pt idx="14" formatCode="#,##0.000">
                  <c:v>61.274999999999999</c:v>
                </c:pt>
                <c:pt idx="15" formatCode="#,##0.000">
                  <c:v>65.5</c:v>
                </c:pt>
                <c:pt idx="16" formatCode="#,##0.000">
                  <c:v>69</c:v>
                </c:pt>
              </c:numCache>
            </c:numRef>
          </c:val>
          <c:smooth val="0"/>
          <c:extLst>
            <c:ext xmlns:c16="http://schemas.microsoft.com/office/drawing/2014/chart" uri="{C3380CC4-5D6E-409C-BE32-E72D297353CC}">
              <c16:uniqueId val="{00000000-3404-4162-AEBB-2CB333AB317B}"/>
            </c:ext>
          </c:extLst>
        </c:ser>
        <c:ser>
          <c:idx val="1"/>
          <c:order val="1"/>
          <c:tx>
            <c:strRef>
              <c:f>Sheet1!$C$1:$C$2</c:f>
              <c:strCache>
                <c:ptCount val="2"/>
                <c:pt idx="1">
                  <c:v>Annual Estimate Recurrent Expenditure (Millions Euro) VOTE 5509 (Sectorisation)</c:v>
                </c:pt>
              </c:strCache>
            </c:strRef>
          </c:tx>
          <c:spPr>
            <a:ln w="28575" cap="rnd">
              <a:solidFill>
                <a:schemeClr val="accent2"/>
              </a:solidFill>
              <a:round/>
            </a:ln>
            <a:effectLst/>
          </c:spPr>
          <c:marker>
            <c:symbol val="none"/>
          </c:marker>
          <c:cat>
            <c:numRef>
              <c:f>Sheet1!$A$3:$A$19</c:f>
              <c:numCache>
                <c:formatCode>General</c:formatCode>
                <c:ptCount val="17"/>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Sheet1!$C$3:$C$19</c:f>
              <c:numCache>
                <c:formatCode>General</c:formatCode>
                <c:ptCount val="17"/>
                <c:pt idx="4" formatCode="#,##0.000">
                  <c:v>0.45</c:v>
                </c:pt>
                <c:pt idx="5" formatCode="#,##0.000">
                  <c:v>0.44500000000000001</c:v>
                </c:pt>
                <c:pt idx="6" formatCode="#,##0.000">
                  <c:v>0.4</c:v>
                </c:pt>
                <c:pt idx="7" formatCode="#,##0.000">
                  <c:v>0.4</c:v>
                </c:pt>
                <c:pt idx="8" formatCode="#,##0.000">
                  <c:v>0.4</c:v>
                </c:pt>
                <c:pt idx="9" formatCode="#,##0.000">
                  <c:v>0.4</c:v>
                </c:pt>
                <c:pt idx="10" formatCode="#,##0.000">
                  <c:v>0.40799999999999997</c:v>
                </c:pt>
                <c:pt idx="11" formatCode="#,##0.000">
                  <c:v>0.41</c:v>
                </c:pt>
                <c:pt idx="12" formatCode="#,##0.000">
                  <c:v>0.42</c:v>
                </c:pt>
                <c:pt idx="13" formatCode="#,##0.000">
                  <c:v>0.42</c:v>
                </c:pt>
                <c:pt idx="14" formatCode="#,##0.000">
                  <c:v>0.42</c:v>
                </c:pt>
                <c:pt idx="15" formatCode="#,##0.000">
                  <c:v>0.42</c:v>
                </c:pt>
                <c:pt idx="16" formatCode="#,##0.000">
                  <c:v>0.42</c:v>
                </c:pt>
              </c:numCache>
            </c:numRef>
          </c:val>
          <c:smooth val="0"/>
          <c:extLst>
            <c:ext xmlns:c16="http://schemas.microsoft.com/office/drawing/2014/chart" uri="{C3380CC4-5D6E-409C-BE32-E72D297353CC}">
              <c16:uniqueId val="{00000001-3404-4162-AEBB-2CB333AB317B}"/>
            </c:ext>
          </c:extLst>
        </c:ser>
        <c:dLbls>
          <c:showLegendKey val="0"/>
          <c:showVal val="0"/>
          <c:showCatName val="0"/>
          <c:showSerName val="0"/>
          <c:showPercent val="0"/>
          <c:showBubbleSize val="0"/>
        </c:dLbls>
        <c:smooth val="0"/>
        <c:axId val="949884976"/>
        <c:axId val="949881736"/>
        <c:extLst>
          <c:ext xmlns:c15="http://schemas.microsoft.com/office/drawing/2012/chart" uri="{02D57815-91ED-43cb-92C2-25804820EDAC}">
            <c15:filteredLineSeries>
              <c15:ser>
                <c:idx val="2"/>
                <c:order val="2"/>
                <c:tx>
                  <c:strRef>
                    <c:extLst>
                      <c:ext uri="{02D57815-91ED-43cb-92C2-25804820EDAC}">
                        <c15:formulaRef>
                          <c15:sqref>Sheet1!$D$1:$D$2</c15:sqref>
                        </c15:formulaRef>
                      </c:ext>
                    </c:extLst>
                    <c:strCache>
                      <c:ptCount val="2"/>
                      <c:pt idx="1">
                        <c:v>TOTAL RECURRENT BUDGET ALLOCATED FOR MFH</c:v>
                      </c:pt>
                    </c:strCache>
                  </c:strRef>
                </c:tx>
                <c:spPr>
                  <a:ln w="28575" cap="rnd">
                    <a:solidFill>
                      <a:schemeClr val="accent3"/>
                    </a:solidFill>
                    <a:round/>
                  </a:ln>
                  <a:effectLst/>
                </c:spPr>
                <c:marker>
                  <c:symbol val="none"/>
                </c:marker>
                <c:cat>
                  <c:numRef>
                    <c:extLst>
                      <c:ext uri="{02D57815-91ED-43cb-92C2-25804820EDAC}">
                        <c15:formulaRef>
                          <c15:sqref>Sheet1!$A$3:$A$19</c15:sqref>
                        </c15:formulaRef>
                      </c:ext>
                    </c:extLst>
                    <c:numCache>
                      <c:formatCode>General</c:formatCode>
                      <c:ptCount val="17"/>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extLst>
                      <c:ext uri="{02D57815-91ED-43cb-92C2-25804820EDAC}">
                        <c15:formulaRef>
                          <c15:sqref>Sheet1!$D$3:$D$19</c15:sqref>
                        </c15:formulaRef>
                      </c:ext>
                    </c:extLst>
                    <c:numCache>
                      <c:formatCode>General</c:formatCode>
                      <c:ptCount val="17"/>
                      <c:pt idx="4" formatCode="#,##0.000">
                        <c:v>376.28199999999998</c:v>
                      </c:pt>
                      <c:pt idx="5" formatCode="#,##0.000">
                        <c:v>354.065</c:v>
                      </c:pt>
                      <c:pt idx="6" formatCode="#,##0.000">
                        <c:v>383.15100000000001</c:v>
                      </c:pt>
                      <c:pt idx="7" formatCode="#,##0.000">
                        <c:v>477.16300000000001</c:v>
                      </c:pt>
                      <c:pt idx="8" formatCode="#,##0.000">
                        <c:v>540.64300000000003</c:v>
                      </c:pt>
                      <c:pt idx="9" formatCode="#,##0.000">
                        <c:v>516.89800000000002</c:v>
                      </c:pt>
                      <c:pt idx="10" formatCode="#,##0.000">
                        <c:v>575.48</c:v>
                      </c:pt>
                      <c:pt idx="11" formatCode="#,##0.000">
                        <c:v>637.00199999999995</c:v>
                      </c:pt>
                      <c:pt idx="12" formatCode="#,##0.000">
                        <c:v>702.024</c:v>
                      </c:pt>
                      <c:pt idx="13" formatCode="#,##0.000">
                        <c:v>758.17399999999998</c:v>
                      </c:pt>
                      <c:pt idx="14" formatCode="#,##0.000">
                        <c:v>897.35299999999995</c:v>
                      </c:pt>
                      <c:pt idx="15" formatCode="#,##0.000">
                        <c:v>930.40800000000002</c:v>
                      </c:pt>
                      <c:pt idx="16" formatCode="#,##0.000">
                        <c:v>1016.271</c:v>
                      </c:pt>
                    </c:numCache>
                  </c:numRef>
                </c:val>
                <c:smooth val="0"/>
                <c:extLst>
                  <c:ext xmlns:c16="http://schemas.microsoft.com/office/drawing/2014/chart" uri="{C3380CC4-5D6E-409C-BE32-E72D297353CC}">
                    <c16:uniqueId val="{00000002-3404-4162-AEBB-2CB333AB317B}"/>
                  </c:ext>
                </c:extLst>
              </c15:ser>
            </c15:filteredLineSeries>
          </c:ext>
        </c:extLst>
      </c:lineChart>
      <c:catAx>
        <c:axId val="94988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49881736"/>
        <c:crosses val="autoZero"/>
        <c:auto val="1"/>
        <c:lblAlgn val="ctr"/>
        <c:lblOffset val="100"/>
        <c:noMultiLvlLbl val="0"/>
      </c:catAx>
      <c:valAx>
        <c:axId val="949881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Annual Recurrent</a:t>
                </a:r>
                <a:r>
                  <a:rPr lang="en-US" sz="1600" baseline="0"/>
                  <a:t> Expenditure (Millions of Euros)</a:t>
                </a:r>
                <a:endParaRPr lang="en-US"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9884976"/>
        <c:crosses val="autoZero"/>
        <c:crossBetween val="between"/>
      </c:valAx>
      <c:spPr>
        <a:noFill/>
        <a:ln>
          <a:noFill/>
        </a:ln>
        <a:effectLst/>
      </c:spPr>
    </c:plotArea>
    <c:legend>
      <c:legendPos val="b"/>
      <c:layout>
        <c:manualLayout>
          <c:xMode val="edge"/>
          <c:yMode val="edge"/>
          <c:x val="0.15337109251783959"/>
          <c:y val="0.62377931907879935"/>
          <c:w val="0.80853040263833087"/>
          <c:h val="9.830537936129299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GB" sz="2400" b="1" dirty="0">
                <a:solidFill>
                  <a:schemeClr val="tx1"/>
                </a:solidFill>
                <a:latin typeface="Aptos Display" panose="020B0004020202020204" pitchFamily="34" charset="0"/>
              </a:rPr>
              <a:t>Mental Health Services Budget - Recurrent Expenditure</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914461755470482E-2"/>
          <c:y val="0.15592784425894493"/>
          <c:w val="0.87895036479728128"/>
          <c:h val="0.64196177432218371"/>
        </c:manualLayout>
      </c:layout>
      <c:lineChart>
        <c:grouping val="standard"/>
        <c:varyColors val="0"/>
        <c:ser>
          <c:idx val="0"/>
          <c:order val="0"/>
          <c:tx>
            <c:strRef>
              <c:f>Sheet1!$B$2</c:f>
              <c:strCache>
                <c:ptCount val="1"/>
                <c:pt idx="0">
                  <c:v>Annual Estimate Recurrent Expenditure (Millions Euro) VOTE 6029</c:v>
                </c:pt>
              </c:strCache>
            </c:strRef>
          </c:tx>
          <c:spPr>
            <a:ln w="28575" cap="rnd">
              <a:solidFill>
                <a:schemeClr val="accent1"/>
              </a:solidFill>
              <a:round/>
            </a:ln>
            <a:effectLst/>
          </c:spPr>
          <c:marker>
            <c:symbol val="none"/>
          </c:marker>
          <c:cat>
            <c:numRef>
              <c:f>Sheet1!$A$3:$A$21</c:f>
              <c:numCache>
                <c:formatCode>General</c:formatCode>
                <c:ptCount val="19"/>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Sheet1!$B$3:$B$21</c:f>
              <c:numCache>
                <c:formatCode>General</c:formatCode>
                <c:ptCount val="19"/>
                <c:pt idx="4" formatCode="#,##0.000">
                  <c:v>24</c:v>
                </c:pt>
                <c:pt idx="5" formatCode="#,##0.000">
                  <c:v>24.6</c:v>
                </c:pt>
                <c:pt idx="6" formatCode="#,##0.000">
                  <c:v>26.5</c:v>
                </c:pt>
                <c:pt idx="7" formatCode="#,##0.000">
                  <c:v>27</c:v>
                </c:pt>
                <c:pt idx="8" formatCode="#,##0.000">
                  <c:v>29.3</c:v>
                </c:pt>
                <c:pt idx="9" formatCode="#,##0.000">
                  <c:v>31.3</c:v>
                </c:pt>
                <c:pt idx="10" formatCode="#,##0.000">
                  <c:v>33.9</c:v>
                </c:pt>
                <c:pt idx="11" formatCode="#,##0.000">
                  <c:v>37</c:v>
                </c:pt>
                <c:pt idx="12" formatCode="#,##0.000">
                  <c:v>47</c:v>
                </c:pt>
                <c:pt idx="13" formatCode="#,##0.000">
                  <c:v>55.274999999999999</c:v>
                </c:pt>
                <c:pt idx="14" formatCode="#,##0.000">
                  <c:v>61.274999999999999</c:v>
                </c:pt>
                <c:pt idx="15" formatCode="#,##0.000">
                  <c:v>65.5</c:v>
                </c:pt>
                <c:pt idx="16" formatCode="#,##0.000">
                  <c:v>69</c:v>
                </c:pt>
                <c:pt idx="17" formatCode="#,##0.000">
                  <c:v>71</c:v>
                </c:pt>
              </c:numCache>
            </c:numRef>
          </c:val>
          <c:smooth val="0"/>
          <c:extLst>
            <c:ext xmlns:c16="http://schemas.microsoft.com/office/drawing/2014/chart" uri="{C3380CC4-5D6E-409C-BE32-E72D297353CC}">
              <c16:uniqueId val="{00000000-77DB-44BE-A926-DBC0766FEC6B}"/>
            </c:ext>
          </c:extLst>
        </c:ser>
        <c:ser>
          <c:idx val="1"/>
          <c:order val="1"/>
          <c:tx>
            <c:strRef>
              <c:f>Sheet1!$C$2</c:f>
              <c:strCache>
                <c:ptCount val="1"/>
                <c:pt idx="0">
                  <c:v>Annual Estimate Recurrent Expenditure (Millions Euro) VOTE 5509 (Sectorisation)</c:v>
                </c:pt>
              </c:strCache>
            </c:strRef>
          </c:tx>
          <c:spPr>
            <a:ln w="28575" cap="rnd">
              <a:solidFill>
                <a:schemeClr val="accent2"/>
              </a:solidFill>
              <a:round/>
            </a:ln>
            <a:effectLst/>
          </c:spPr>
          <c:marker>
            <c:symbol val="none"/>
          </c:marker>
          <c:cat>
            <c:numRef>
              <c:f>Sheet1!$A$3:$A$21</c:f>
              <c:numCache>
                <c:formatCode>General</c:formatCode>
                <c:ptCount val="19"/>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Sheet1!$C$3:$C$21</c:f>
              <c:numCache>
                <c:formatCode>General</c:formatCode>
                <c:ptCount val="19"/>
                <c:pt idx="4" formatCode="#,##0.000">
                  <c:v>0.45</c:v>
                </c:pt>
                <c:pt idx="5" formatCode="#,##0.000">
                  <c:v>0.44500000000000001</c:v>
                </c:pt>
                <c:pt idx="6" formatCode="#,##0.000">
                  <c:v>0.4</c:v>
                </c:pt>
                <c:pt idx="7" formatCode="#,##0.000">
                  <c:v>0.4</c:v>
                </c:pt>
                <c:pt idx="8" formatCode="#,##0.000">
                  <c:v>0.4</c:v>
                </c:pt>
                <c:pt idx="9" formatCode="#,##0.000">
                  <c:v>0.4</c:v>
                </c:pt>
                <c:pt idx="10" formatCode="#,##0.000">
                  <c:v>0.40799999999999997</c:v>
                </c:pt>
                <c:pt idx="11" formatCode="#,##0.000">
                  <c:v>0.41</c:v>
                </c:pt>
                <c:pt idx="12" formatCode="#,##0.000">
                  <c:v>0.42</c:v>
                </c:pt>
                <c:pt idx="13" formatCode="#,##0.000">
                  <c:v>0.42</c:v>
                </c:pt>
                <c:pt idx="14" formatCode="#,##0.000">
                  <c:v>0.42</c:v>
                </c:pt>
                <c:pt idx="15" formatCode="#,##0.000">
                  <c:v>0.42</c:v>
                </c:pt>
                <c:pt idx="16" formatCode="#,##0.000">
                  <c:v>0.42</c:v>
                </c:pt>
                <c:pt idx="17" formatCode="#,##0.000">
                  <c:v>0.42</c:v>
                </c:pt>
              </c:numCache>
            </c:numRef>
          </c:val>
          <c:smooth val="0"/>
          <c:extLst>
            <c:ext xmlns:c16="http://schemas.microsoft.com/office/drawing/2014/chart" uri="{C3380CC4-5D6E-409C-BE32-E72D297353CC}">
              <c16:uniqueId val="{00000001-77DB-44BE-A926-DBC0766FEC6B}"/>
            </c:ext>
          </c:extLst>
        </c:ser>
        <c:ser>
          <c:idx val="2"/>
          <c:order val="2"/>
          <c:tx>
            <c:strRef>
              <c:f>Sheet1!$D$2</c:f>
              <c:strCache>
                <c:ptCount val="1"/>
                <c:pt idx="0">
                  <c:v>TOTAL RECURRENT BUDGET ALLOCATED FOR MFH</c:v>
                </c:pt>
              </c:strCache>
            </c:strRef>
          </c:tx>
          <c:spPr>
            <a:ln w="28575" cap="rnd">
              <a:solidFill>
                <a:schemeClr val="accent3"/>
              </a:solidFill>
              <a:round/>
            </a:ln>
            <a:effectLst/>
          </c:spPr>
          <c:marker>
            <c:symbol val="none"/>
          </c:marker>
          <c:cat>
            <c:numRef>
              <c:f>Sheet1!$A$3:$A$21</c:f>
              <c:numCache>
                <c:formatCode>General</c:formatCode>
                <c:ptCount val="19"/>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Sheet1!$D$3:$D$21</c:f>
              <c:numCache>
                <c:formatCode>General</c:formatCode>
                <c:ptCount val="19"/>
                <c:pt idx="4" formatCode="#,##0.000">
                  <c:v>376.28199999999998</c:v>
                </c:pt>
                <c:pt idx="5" formatCode="#,##0.000">
                  <c:v>354.065</c:v>
                </c:pt>
                <c:pt idx="6" formatCode="#,##0.000">
                  <c:v>383.15100000000001</c:v>
                </c:pt>
                <c:pt idx="7" formatCode="#,##0.000">
                  <c:v>477.16300000000001</c:v>
                </c:pt>
                <c:pt idx="8" formatCode="#,##0.000">
                  <c:v>540.64300000000003</c:v>
                </c:pt>
                <c:pt idx="9" formatCode="#,##0.000">
                  <c:v>516.89800000000002</c:v>
                </c:pt>
                <c:pt idx="10" formatCode="#,##0.000">
                  <c:v>575.48</c:v>
                </c:pt>
                <c:pt idx="11" formatCode="#,##0.000">
                  <c:v>637.00199999999995</c:v>
                </c:pt>
                <c:pt idx="12" formatCode="#,##0.000">
                  <c:v>702.024</c:v>
                </c:pt>
                <c:pt idx="13" formatCode="#,##0.000">
                  <c:v>758.17399999999998</c:v>
                </c:pt>
                <c:pt idx="14" formatCode="#,##0.000">
                  <c:v>897.35299999999995</c:v>
                </c:pt>
                <c:pt idx="15" formatCode="#,##0.000">
                  <c:v>930.40800000000002</c:v>
                </c:pt>
                <c:pt idx="16" formatCode="#,##0.000">
                  <c:v>1016.271</c:v>
                </c:pt>
                <c:pt idx="17" formatCode="#,##0.00">
                  <c:v>1134.9549999999999</c:v>
                </c:pt>
              </c:numCache>
            </c:numRef>
          </c:val>
          <c:smooth val="0"/>
          <c:extLst>
            <c:ext xmlns:c16="http://schemas.microsoft.com/office/drawing/2014/chart" uri="{C3380CC4-5D6E-409C-BE32-E72D297353CC}">
              <c16:uniqueId val="{00000002-77DB-44BE-A926-DBC0766FEC6B}"/>
            </c:ext>
          </c:extLst>
        </c:ser>
        <c:dLbls>
          <c:showLegendKey val="0"/>
          <c:showVal val="0"/>
          <c:showCatName val="0"/>
          <c:showSerName val="0"/>
          <c:showPercent val="0"/>
          <c:showBubbleSize val="0"/>
        </c:dLbls>
        <c:smooth val="0"/>
        <c:axId val="809272847"/>
        <c:axId val="809268887"/>
      </c:lineChart>
      <c:catAx>
        <c:axId val="80927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09268887"/>
        <c:crosses val="autoZero"/>
        <c:auto val="1"/>
        <c:lblAlgn val="ctr"/>
        <c:lblOffset val="100"/>
        <c:noMultiLvlLbl val="0"/>
      </c:catAx>
      <c:valAx>
        <c:axId val="809268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Recurrent</a:t>
                </a:r>
                <a:r>
                  <a:rPr lang="en-GB" sz="1800" baseline="0"/>
                  <a:t> Expenditure (Millions of Euros)</a:t>
                </a:r>
                <a:endParaRPr lang="en-GB" sz="180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9272847"/>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4222297787836945E-2"/>
          <c:y val="0.11435128526557092"/>
          <c:w val="0.54242186808687121"/>
          <c:h val="0.3449078951455081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40" b="0" i="0" u="none" strike="noStrike" kern="1200" cap="all" spc="0" baseline="0">
                <a:latin typeface="Aptos Narrow"/>
              </a:defRPr>
            </a:pPr>
            <a:r>
              <a:rPr lang="en-GB" sz="1800" b="1" i="0" u="none" strike="noStrike" kern="1200" cap="all" spc="0" baseline="0" dirty="0">
                <a:uFillTx/>
                <a:latin typeface="+mj-lt"/>
              </a:rPr>
              <a:t>Estimated Recurrent Mental Health Expenditure As a % of total Estimated Recurrent Expenditure for Health during 2012-2025</a:t>
            </a:r>
          </a:p>
        </c:rich>
      </c:tx>
      <c:layout>
        <c:manualLayout>
          <c:xMode val="edge"/>
          <c:yMode val="edge"/>
          <c:x val="0.2026246719160105"/>
          <c:y val="1.298012833045982E-2"/>
        </c:manualLayout>
      </c:layout>
      <c:overlay val="0"/>
      <c:spPr>
        <a:noFill/>
        <a:ln>
          <a:noFill/>
        </a:ln>
      </c:spPr>
    </c:title>
    <c:autoTitleDeleted val="0"/>
    <c:plotArea>
      <c:layout/>
      <c:lineChart>
        <c:grouping val="standard"/>
        <c:varyColors val="0"/>
        <c:ser>
          <c:idx val="0"/>
          <c:order val="0"/>
          <c:tx>
            <c:strRef>
              <c:f>Sheet5!$B$2</c:f>
              <c:strCache>
                <c:ptCount val="1"/>
                <c:pt idx="0">
                  <c:v>ESTIMATED  RECURRENT MENTAL HEALTH EXPENDITURE AS A % OF TOTAL MFH ESTIMATED RECURRENT EXPENDITURE</c:v>
                </c:pt>
              </c:strCache>
            </c:strRef>
          </c:tx>
          <c:spPr>
            <a:ln w="19046" cap="rnd">
              <a:solidFill>
                <a:srgbClr val="125F82"/>
              </a:solidFill>
              <a:prstDash val="solid"/>
              <a:round/>
            </a:ln>
          </c:spPr>
          <c:marker>
            <c:symbol val="circle"/>
            <c:size val="17"/>
          </c:marker>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1" i="0" u="none" strike="noStrike" kern="1200" baseline="0">
                    <a:solidFill>
                      <a:srgbClr val="156082"/>
                    </a:solidFill>
                    <a:latin typeface="Aptos Narrow"/>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Sheet5!$A$3:$A$17</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Sheet5!$B$3:$B$17</c:f>
              <c:numCache>
                <c:formatCode>0.00%</c:formatCode>
                <c:ptCount val="15"/>
                <c:pt idx="0">
                  <c:v>6.5199999999999994E-2</c:v>
                </c:pt>
                <c:pt idx="1">
                  <c:v>7.0900000000000005E-2</c:v>
                </c:pt>
                <c:pt idx="2">
                  <c:v>7.0400000000000004E-2</c:v>
                </c:pt>
                <c:pt idx="3">
                  <c:v>5.7599999999999998E-2</c:v>
                </c:pt>
                <c:pt idx="4">
                  <c:v>5.5100000000000003E-2</c:v>
                </c:pt>
                <c:pt idx="5">
                  <c:v>6.1499999999999999E-2</c:v>
                </c:pt>
                <c:pt idx="6">
                  <c:v>5.9700000000000003E-2</c:v>
                </c:pt>
                <c:pt idx="7">
                  <c:v>5.8799999999999998E-2</c:v>
                </c:pt>
                <c:pt idx="8">
                  <c:v>6.7699999999999996E-2</c:v>
                </c:pt>
                <c:pt idx="9">
                  <c:v>7.3599999999999999E-2</c:v>
                </c:pt>
                <c:pt idx="10">
                  <c:v>7.0199999999999999E-2</c:v>
                </c:pt>
                <c:pt idx="11">
                  <c:v>7.0900000000000005E-2</c:v>
                </c:pt>
                <c:pt idx="12">
                  <c:v>6.8400000000000002E-2</c:v>
                </c:pt>
                <c:pt idx="13">
                  <c:v>6.3E-2</c:v>
                </c:pt>
              </c:numCache>
            </c:numRef>
          </c:val>
          <c:smooth val="0"/>
          <c:extLst>
            <c:ext xmlns:c16="http://schemas.microsoft.com/office/drawing/2014/chart" uri="{C3380CC4-5D6E-409C-BE32-E72D297353CC}">
              <c16:uniqueId val="{00000000-F1CA-42C9-94C6-4B9981EE6140}"/>
            </c:ext>
          </c:extLst>
        </c:ser>
        <c:ser>
          <c:idx val="1"/>
          <c:order val="1"/>
          <c:tx>
            <c:strRef>
              <c:f>Sheet5!$C$2</c:f>
              <c:strCache>
                <c:ptCount val="1"/>
                <c:pt idx="0">
                  <c:v>Average </c:v>
                </c:pt>
              </c:strCache>
            </c:strRef>
          </c:tx>
          <c:spPr>
            <a:ln w="19046" cap="rnd">
              <a:solidFill>
                <a:srgbClr val="E86D2C"/>
              </a:solidFill>
              <a:prstDash val="solid"/>
              <a:round/>
            </a:ln>
          </c:spPr>
          <c:marker>
            <c:symbol val="circle"/>
            <c:size val="17"/>
          </c:marker>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1" i="0" u="none" strike="noStrike" kern="1200" baseline="0">
                    <a:solidFill>
                      <a:srgbClr val="156082"/>
                    </a:solidFill>
                    <a:latin typeface="Aptos Narrow"/>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Sheet5!$A$3:$A$17</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Sheet5!$C$3:$C$17</c:f>
              <c:numCache>
                <c:formatCode>General</c:formatCode>
                <c:ptCount val="15"/>
                <c:pt idx="14" formatCode="0.00%">
                  <c:v>6.5199999999999994E-2</c:v>
                </c:pt>
              </c:numCache>
            </c:numRef>
          </c:val>
          <c:smooth val="0"/>
          <c:extLst>
            <c:ext xmlns:c16="http://schemas.microsoft.com/office/drawing/2014/chart" uri="{C3380CC4-5D6E-409C-BE32-E72D297353CC}">
              <c16:uniqueId val="{00000001-F1CA-42C9-94C6-4B9981EE6140}"/>
            </c:ext>
          </c:extLst>
        </c:ser>
        <c:dLbls>
          <c:showLegendKey val="0"/>
          <c:showVal val="0"/>
          <c:showCatName val="0"/>
          <c:showSerName val="0"/>
          <c:showPercent val="0"/>
          <c:showBubbleSize val="0"/>
        </c:dLbls>
        <c:marker val="1"/>
        <c:smooth val="0"/>
        <c:axId val="894606432"/>
        <c:axId val="894600312"/>
      </c:lineChart>
      <c:valAx>
        <c:axId val="894600312"/>
        <c:scaling>
          <c:orientation val="minMax"/>
        </c:scaling>
        <c:delete val="1"/>
        <c:axPos val="l"/>
        <c:title>
          <c:tx>
            <c:rich>
              <a:bodyPr/>
              <a:lstStyle/>
              <a:p>
                <a:pPr>
                  <a:defRPr/>
                </a:pPr>
                <a:r>
                  <a:rPr lang="en-GB"/>
                  <a:t>Percentage Expenditure</a:t>
                </a:r>
                <a:r>
                  <a:rPr lang="en-GB" baseline="0"/>
                  <a:t> </a:t>
                </a:r>
                <a:endParaRPr lang="en-GB"/>
              </a:p>
            </c:rich>
          </c:tx>
          <c:overlay val="0"/>
        </c:title>
        <c:numFmt formatCode="0.00%" sourceLinked="1"/>
        <c:majorTickMark val="none"/>
        <c:minorTickMark val="none"/>
        <c:tickLblPos val="nextTo"/>
        <c:crossAx val="894606432"/>
        <c:crosses val="autoZero"/>
        <c:crossBetween val="between"/>
      </c:valAx>
      <c:catAx>
        <c:axId val="894606432"/>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595959"/>
                </a:solidFill>
                <a:latin typeface="Aptos Narrow"/>
              </a:defRPr>
            </a:pPr>
            <a:endParaRPr lang="en-US"/>
          </a:p>
        </c:txPr>
        <c:crossAx val="894600312"/>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Narrow"/>
            </a:defRPr>
          </a:pPr>
          <a:endParaRPr lang="en-US"/>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900" b="0" i="0" u="none" strike="noStrike" kern="1200" baseline="0">
          <a:solidFill>
            <a:srgbClr val="000000"/>
          </a:solidFill>
          <a:latin typeface="Aptos Narrow"/>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'New cases'!$B$13</c:f>
              <c:strCache>
                <c:ptCount val="1"/>
                <c:pt idx="0">
                  <c:v>Number of new cases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'New cases'!$A$14:$A$22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'New cases'!$B$14:$B$22</c:f>
              <c:numCache>
                <c:formatCode>General</c:formatCode>
                <c:ptCount val="9"/>
                <c:pt idx="0">
                  <c:v>410</c:v>
                </c:pt>
                <c:pt idx="1">
                  <c:v>379</c:v>
                </c:pt>
                <c:pt idx="2">
                  <c:v>358</c:v>
                </c:pt>
                <c:pt idx="3">
                  <c:v>332</c:v>
                </c:pt>
                <c:pt idx="4">
                  <c:v>338</c:v>
                </c:pt>
                <c:pt idx="5">
                  <c:v>391</c:v>
                </c:pt>
                <c:pt idx="6">
                  <c:v>366</c:v>
                </c:pt>
                <c:pt idx="7">
                  <c:v>497</c:v>
                </c:pt>
                <c:pt idx="8">
                  <c:v>511</c:v>
                </c:pt>
              </c:numCache>
            </c:numRef>
          </c:val>
          <c:smooth val="0"/>
          <c:extLst>
            <c:ext xmlns:c16="http://schemas.microsoft.com/office/drawing/2014/chart" uri="{C3380CC4-5D6E-409C-BE32-E72D297353CC}">
              <c16:uniqueId val="{00000000-D86B-4764-AE2E-04E5792F2C8D}"/>
            </c:ext>
          </c:extLst>
        </c:ser>
        <c:ser>
          <c:idx val="1"/>
          <c:order val="1"/>
          <c:tx>
            <c:strRef>
              <c:f>'New cases'!$C$13</c:f>
              <c:strCache>
                <c:ptCount val="1"/>
                <c:pt idx="0">
                  <c:v>Number of new cases per 10,000 population</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'New cases'!$A$14:$A$22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'New cases'!$C$14:$C$22</c:f>
              <c:numCache>
                <c:formatCode>0.0</c:formatCode>
                <c:ptCount val="9"/>
                <c:pt idx="0">
                  <c:v>4.1000000000000005</c:v>
                </c:pt>
                <c:pt idx="1">
                  <c:v>3.7900000000000005</c:v>
                </c:pt>
                <c:pt idx="2">
                  <c:v>3.58</c:v>
                </c:pt>
                <c:pt idx="3">
                  <c:v>3.32</c:v>
                </c:pt>
                <c:pt idx="4">
                  <c:v>3.38</c:v>
                </c:pt>
                <c:pt idx="5">
                  <c:v>3.91</c:v>
                </c:pt>
                <c:pt idx="6">
                  <c:v>3.66</c:v>
                </c:pt>
                <c:pt idx="7">
                  <c:v>4.97</c:v>
                </c:pt>
                <c:pt idx="8" formatCode="General">
                  <c:v>5.0999999999999996</c:v>
                </c:pt>
              </c:numCache>
            </c:numRef>
          </c:val>
          <c:smooth val="0"/>
          <c:extLst>
            <c:ext xmlns:c16="http://schemas.microsoft.com/office/drawing/2014/chart" uri="{C3380CC4-5D6E-409C-BE32-E72D297353CC}">
              <c16:uniqueId val="{00000001-D86B-4764-AE2E-04E5792F2C8D}"/>
            </c:ext>
          </c:extLst>
        </c:ser>
        <c:dLbls>
          <c:dLblPos val="t"/>
          <c:showLegendKey val="0"/>
          <c:showVal val="1"/>
          <c:showCatName val="0"/>
          <c:showSerName val="0"/>
          <c:showPercent val="0"/>
          <c:showBubbleSize val="0"/>
        </c:dLbls>
        <c:marker val="1"/>
        <c:smooth val="0"/>
        <c:axId val="1884634271"/>
        <c:axId val="1920306959"/>
      </c:lineChart>
      <c:catAx>
        <c:axId val="1884634271"/>
        <c:scaling>
          <c:orientation val="minMax"/>
        </c:scaling>
        <c:delete val="0"/>
        <c:axPos val="b"/>
        <c:title>
          <c:tx>
            <c:rich>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ysClr val="windowText" lastClr="000000"/>
                </a:solidFill>
                <a:latin typeface="+mn-lt"/>
                <a:ea typeface="+mn-ea"/>
                <a:cs typeface="+mn-cs"/>
              </a:defRPr>
            </a:pPr>
            <a:endParaRPr lang="en-US"/>
          </a:p>
        </c:txPr>
        <c:crossAx val="1920306959"/>
        <c:crosses val="autoZero"/>
        <c:auto val="1"/>
        <c:lblAlgn val="ctr"/>
        <c:lblOffset val="100"/>
        <c:noMultiLvlLbl val="0"/>
      </c:catAx>
      <c:valAx>
        <c:axId val="1920306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sz="1600" dirty="0">
                    <a:latin typeface="+mn-lt"/>
                  </a:rPr>
                  <a:t>Number of persons</a:t>
                </a:r>
              </a:p>
              <a:p>
                <a:pPr>
                  <a:defRPr/>
                </a:pPr>
                <a:endParaRPr lang="en-US" dirty="0">
                  <a:latin typeface="+mn-lt"/>
                </a:endParaRP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884634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'workings 3'!$A$2</c:f>
              <c:strCache>
                <c:ptCount val="1"/>
                <c:pt idx="0">
                  <c:v>Total number of IAOs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'workings 3'!$B$1:$G$1</c:f>
              <c:strCache>
                <c:ptCount val="6"/>
                <c:pt idx="0">
                  <c:v>2017</c:v>
                </c:pt>
                <c:pt idx="1">
                  <c:v>2018</c:v>
                </c:pt>
                <c:pt idx="2">
                  <c:v>2019</c:v>
                </c:pt>
                <c:pt idx="3">
                  <c:v>2020</c:v>
                </c:pt>
                <c:pt idx="4">
                  <c:v>2022</c:v>
                </c:pt>
                <c:pt idx="5">
                  <c:v>2023</c:v>
                </c:pt>
              </c:strCache>
            </c:strRef>
          </c:cat>
          <c:val>
            <c:numRef>
              <c:f>'workings 3'!$B$2:$G$2</c:f>
              <c:numCache>
                <c:formatCode>General</c:formatCode>
                <c:ptCount val="6"/>
                <c:pt idx="0">
                  <c:v>514</c:v>
                </c:pt>
                <c:pt idx="1">
                  <c:v>486</c:v>
                </c:pt>
                <c:pt idx="2">
                  <c:v>520</c:v>
                </c:pt>
                <c:pt idx="3">
                  <c:v>579</c:v>
                </c:pt>
                <c:pt idx="4">
                  <c:v>740</c:v>
                </c:pt>
                <c:pt idx="5">
                  <c:v>773</c:v>
                </c:pt>
              </c:numCache>
            </c:numRef>
          </c:val>
          <c:smooth val="0"/>
          <c:extLst>
            <c:ext xmlns:c16="http://schemas.microsoft.com/office/drawing/2014/chart" uri="{C3380CC4-5D6E-409C-BE32-E72D297353CC}">
              <c16:uniqueId val="{00000000-BDFE-4240-AC39-D67D78BB4C72}"/>
            </c:ext>
          </c:extLst>
        </c:ser>
        <c:ser>
          <c:idx val="1"/>
          <c:order val="1"/>
          <c:tx>
            <c:strRef>
              <c:f>'workings 3'!$A$3</c:f>
              <c:strCache>
                <c:ptCount val="1"/>
                <c:pt idx="0">
                  <c:v>Total number of patients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'workings 3'!$B$1:$G$1</c:f>
              <c:strCache>
                <c:ptCount val="6"/>
                <c:pt idx="0">
                  <c:v>2017</c:v>
                </c:pt>
                <c:pt idx="1">
                  <c:v>2018</c:v>
                </c:pt>
                <c:pt idx="2">
                  <c:v>2019</c:v>
                </c:pt>
                <c:pt idx="3">
                  <c:v>2020</c:v>
                </c:pt>
                <c:pt idx="4">
                  <c:v>2022</c:v>
                </c:pt>
                <c:pt idx="5">
                  <c:v>2023</c:v>
                </c:pt>
              </c:strCache>
            </c:strRef>
          </c:cat>
          <c:val>
            <c:numRef>
              <c:f>'workings 3'!$B$3:$G$3</c:f>
              <c:numCache>
                <c:formatCode>General</c:formatCode>
                <c:ptCount val="6"/>
                <c:pt idx="0">
                  <c:v>438</c:v>
                </c:pt>
                <c:pt idx="1">
                  <c:v>414</c:v>
                </c:pt>
                <c:pt idx="2">
                  <c:v>436</c:v>
                </c:pt>
                <c:pt idx="3">
                  <c:v>473</c:v>
                </c:pt>
                <c:pt idx="4">
                  <c:v>620</c:v>
                </c:pt>
                <c:pt idx="5">
                  <c:v>628</c:v>
                </c:pt>
              </c:numCache>
            </c:numRef>
          </c:val>
          <c:smooth val="0"/>
          <c:extLst>
            <c:ext xmlns:c16="http://schemas.microsoft.com/office/drawing/2014/chart" uri="{C3380CC4-5D6E-409C-BE32-E72D297353CC}">
              <c16:uniqueId val="{00000001-BDFE-4240-AC39-D67D78BB4C72}"/>
            </c:ext>
          </c:extLst>
        </c:ser>
        <c:ser>
          <c:idx val="2"/>
          <c:order val="2"/>
          <c:tx>
            <c:strRef>
              <c:f>'workings 3'!$A$4</c:f>
              <c:strCache>
                <c:ptCount val="1"/>
                <c:pt idx="0">
                  <c:v>Total number of Maltese patients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'workings 3'!$B$1:$G$1</c:f>
              <c:strCache>
                <c:ptCount val="6"/>
                <c:pt idx="0">
                  <c:v>2017</c:v>
                </c:pt>
                <c:pt idx="1">
                  <c:v>2018</c:v>
                </c:pt>
                <c:pt idx="2">
                  <c:v>2019</c:v>
                </c:pt>
                <c:pt idx="3">
                  <c:v>2020</c:v>
                </c:pt>
                <c:pt idx="4">
                  <c:v>2022</c:v>
                </c:pt>
                <c:pt idx="5">
                  <c:v>2023</c:v>
                </c:pt>
              </c:strCache>
            </c:strRef>
          </c:cat>
          <c:val>
            <c:numRef>
              <c:f>'workings 3'!$B$4:$G$4</c:f>
              <c:numCache>
                <c:formatCode>General</c:formatCode>
                <c:ptCount val="6"/>
                <c:pt idx="0">
                  <c:v>329</c:v>
                </c:pt>
                <c:pt idx="1">
                  <c:v>321</c:v>
                </c:pt>
                <c:pt idx="2">
                  <c:v>324</c:v>
                </c:pt>
                <c:pt idx="3">
                  <c:v>333</c:v>
                </c:pt>
                <c:pt idx="4">
                  <c:v>424</c:v>
                </c:pt>
                <c:pt idx="5">
                  <c:v>440</c:v>
                </c:pt>
              </c:numCache>
            </c:numRef>
          </c:val>
          <c:smooth val="0"/>
          <c:extLst>
            <c:ext xmlns:c16="http://schemas.microsoft.com/office/drawing/2014/chart" uri="{C3380CC4-5D6E-409C-BE32-E72D297353CC}">
              <c16:uniqueId val="{00000002-BDFE-4240-AC39-D67D78BB4C72}"/>
            </c:ext>
          </c:extLst>
        </c:ser>
        <c:ser>
          <c:idx val="3"/>
          <c:order val="3"/>
          <c:tx>
            <c:strRef>
              <c:f>'workings 3'!$A$5</c:f>
              <c:strCache>
                <c:ptCount val="1"/>
                <c:pt idx="0">
                  <c:v>Total number of non-Maltese patients</c:v>
                </c:pt>
              </c:strCache>
            </c:strRef>
          </c:tx>
          <c:spPr>
            <a:ln w="22225" cap="rnd">
              <a:solidFill>
                <a:schemeClr val="accent4"/>
              </a:solidFill>
              <a:round/>
            </a:ln>
            <a:effectLst/>
          </c:spPr>
          <c:marker>
            <c:symbol val="x"/>
            <c:size val="6"/>
            <c:spPr>
              <a:noFill/>
              <a:ln w="9525">
                <a:solidFill>
                  <a:schemeClr val="accent4"/>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'workings 3'!$B$1:$G$1</c:f>
              <c:strCache>
                <c:ptCount val="6"/>
                <c:pt idx="0">
                  <c:v>2017</c:v>
                </c:pt>
                <c:pt idx="1">
                  <c:v>2018</c:v>
                </c:pt>
                <c:pt idx="2">
                  <c:v>2019</c:v>
                </c:pt>
                <c:pt idx="3">
                  <c:v>2020</c:v>
                </c:pt>
                <c:pt idx="4">
                  <c:v>2022</c:v>
                </c:pt>
                <c:pt idx="5">
                  <c:v>2023</c:v>
                </c:pt>
              </c:strCache>
            </c:strRef>
          </c:cat>
          <c:val>
            <c:numRef>
              <c:f>'workings 3'!$B$5:$G$5</c:f>
              <c:numCache>
                <c:formatCode>General</c:formatCode>
                <c:ptCount val="6"/>
                <c:pt idx="0">
                  <c:v>109</c:v>
                </c:pt>
                <c:pt idx="1">
                  <c:v>93</c:v>
                </c:pt>
                <c:pt idx="2">
                  <c:v>112</c:v>
                </c:pt>
                <c:pt idx="3">
                  <c:v>140</c:v>
                </c:pt>
                <c:pt idx="4">
                  <c:v>196</c:v>
                </c:pt>
                <c:pt idx="5">
                  <c:v>188</c:v>
                </c:pt>
              </c:numCache>
            </c:numRef>
          </c:val>
          <c:smooth val="0"/>
          <c:extLst>
            <c:ext xmlns:c16="http://schemas.microsoft.com/office/drawing/2014/chart" uri="{C3380CC4-5D6E-409C-BE32-E72D297353CC}">
              <c16:uniqueId val="{00000003-BDFE-4240-AC39-D67D78BB4C72}"/>
            </c:ext>
          </c:extLst>
        </c:ser>
        <c:ser>
          <c:idx val="4"/>
          <c:order val="4"/>
          <c:tx>
            <c:strRef>
              <c:f>'workings 3'!$A$6</c:f>
              <c:strCache>
                <c:ptCount val="1"/>
                <c:pt idx="0">
                  <c:v>% Maltese of total patients</c:v>
                </c:pt>
              </c:strCache>
            </c:strRef>
          </c:tx>
          <c:spPr>
            <a:ln w="22225" cap="rnd">
              <a:solidFill>
                <a:schemeClr val="accent5"/>
              </a:solidFill>
              <a:round/>
            </a:ln>
            <a:effectLst/>
          </c:spPr>
          <c:marker>
            <c:symbol val="star"/>
            <c:size val="6"/>
            <c:spPr>
              <a:noFill/>
              <a:ln w="9525">
                <a:solidFill>
                  <a:schemeClr val="accent5"/>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'workings 3'!$B$1:$G$1</c:f>
              <c:strCache>
                <c:ptCount val="6"/>
                <c:pt idx="0">
                  <c:v>2017</c:v>
                </c:pt>
                <c:pt idx="1">
                  <c:v>2018</c:v>
                </c:pt>
                <c:pt idx="2">
                  <c:v>2019</c:v>
                </c:pt>
                <c:pt idx="3">
                  <c:v>2020</c:v>
                </c:pt>
                <c:pt idx="4">
                  <c:v>2022</c:v>
                </c:pt>
                <c:pt idx="5">
                  <c:v>2023</c:v>
                </c:pt>
              </c:strCache>
            </c:strRef>
          </c:cat>
          <c:val>
            <c:numRef>
              <c:f>'workings 3'!$B$6:$G$6</c:f>
              <c:numCache>
                <c:formatCode>0.0</c:formatCode>
                <c:ptCount val="6"/>
                <c:pt idx="0">
                  <c:v>75.114155251141554</c:v>
                </c:pt>
                <c:pt idx="1">
                  <c:v>77.536231884057969</c:v>
                </c:pt>
                <c:pt idx="2">
                  <c:v>74.311926605504581</c:v>
                </c:pt>
                <c:pt idx="3">
                  <c:v>70.401691331923885</c:v>
                </c:pt>
                <c:pt idx="4">
                  <c:v>68.387096774193552</c:v>
                </c:pt>
                <c:pt idx="5" formatCode="General">
                  <c:v>70.099999999999994</c:v>
                </c:pt>
              </c:numCache>
            </c:numRef>
          </c:val>
          <c:smooth val="0"/>
          <c:extLst>
            <c:ext xmlns:c16="http://schemas.microsoft.com/office/drawing/2014/chart" uri="{C3380CC4-5D6E-409C-BE32-E72D297353CC}">
              <c16:uniqueId val="{00000004-BDFE-4240-AC39-D67D78BB4C72}"/>
            </c:ext>
          </c:extLst>
        </c:ser>
        <c:ser>
          <c:idx val="5"/>
          <c:order val="5"/>
          <c:tx>
            <c:strRef>
              <c:f>'workings 3'!$A$7</c:f>
              <c:strCache>
                <c:ptCount val="1"/>
                <c:pt idx="0">
                  <c:v>% non-Maltese of total patients</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'workings 3'!$B$1:$G$1</c:f>
              <c:strCache>
                <c:ptCount val="6"/>
                <c:pt idx="0">
                  <c:v>2017</c:v>
                </c:pt>
                <c:pt idx="1">
                  <c:v>2018</c:v>
                </c:pt>
                <c:pt idx="2">
                  <c:v>2019</c:v>
                </c:pt>
                <c:pt idx="3">
                  <c:v>2020</c:v>
                </c:pt>
                <c:pt idx="4">
                  <c:v>2022</c:v>
                </c:pt>
                <c:pt idx="5">
                  <c:v>2023</c:v>
                </c:pt>
              </c:strCache>
            </c:strRef>
          </c:cat>
          <c:val>
            <c:numRef>
              <c:f>'workings 3'!$B$7:$G$7</c:f>
              <c:numCache>
                <c:formatCode>0.0</c:formatCode>
                <c:ptCount val="6"/>
                <c:pt idx="0">
                  <c:v>24.885844748858446</c:v>
                </c:pt>
                <c:pt idx="1">
                  <c:v>22.463768115942027</c:v>
                </c:pt>
                <c:pt idx="2">
                  <c:v>25.688073394495415</c:v>
                </c:pt>
                <c:pt idx="3">
                  <c:v>29.598308668076111</c:v>
                </c:pt>
                <c:pt idx="4">
                  <c:v>31.612903225806448</c:v>
                </c:pt>
                <c:pt idx="5" formatCode="General">
                  <c:v>29.9</c:v>
                </c:pt>
              </c:numCache>
            </c:numRef>
          </c:val>
          <c:smooth val="0"/>
          <c:extLst>
            <c:ext xmlns:c16="http://schemas.microsoft.com/office/drawing/2014/chart" uri="{C3380CC4-5D6E-409C-BE32-E72D297353CC}">
              <c16:uniqueId val="{00000005-BDFE-4240-AC39-D67D78BB4C72}"/>
            </c:ext>
          </c:extLst>
        </c:ser>
        <c:dLbls>
          <c:dLblPos val="r"/>
          <c:showLegendKey val="0"/>
          <c:showVal val="1"/>
          <c:showCatName val="0"/>
          <c:showSerName val="0"/>
          <c:showPercent val="0"/>
          <c:showBubbleSize val="0"/>
        </c:dLbls>
        <c:marker val="1"/>
        <c:smooth val="0"/>
        <c:axId val="353127951"/>
        <c:axId val="340163711"/>
      </c:lineChart>
      <c:catAx>
        <c:axId val="3531279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mn-lt"/>
                <a:ea typeface="+mn-ea"/>
                <a:cs typeface="+mn-cs"/>
              </a:defRPr>
            </a:pPr>
            <a:endParaRPr lang="en-US"/>
          </a:p>
        </c:txPr>
        <c:crossAx val="340163711"/>
        <c:crosses val="autoZero"/>
        <c:auto val="1"/>
        <c:lblAlgn val="ctr"/>
        <c:lblOffset val="100"/>
        <c:noMultiLvlLbl val="0"/>
      </c:catAx>
      <c:valAx>
        <c:axId val="340163711"/>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53127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'Trends patients'!$A$2</c:f>
              <c:strCache>
                <c:ptCount val="1"/>
                <c:pt idx="0">
                  <c:v>IAO patients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'Trends patients'!$B$1:$F$1</c:f>
              <c:strCache>
                <c:ptCount val="5"/>
                <c:pt idx="0">
                  <c:v>2019</c:v>
                </c:pt>
                <c:pt idx="1">
                  <c:v>2020</c:v>
                </c:pt>
                <c:pt idx="2">
                  <c:v>2021</c:v>
                </c:pt>
                <c:pt idx="3">
                  <c:v>2022</c:v>
                </c:pt>
                <c:pt idx="4">
                  <c:v>2023</c:v>
                </c:pt>
              </c:strCache>
            </c:strRef>
          </c:cat>
          <c:val>
            <c:numRef>
              <c:f>'Trends patients'!$B$2:$F$2</c:f>
              <c:numCache>
                <c:formatCode>General</c:formatCode>
                <c:ptCount val="5"/>
                <c:pt idx="0">
                  <c:v>436</c:v>
                </c:pt>
                <c:pt idx="1">
                  <c:v>476</c:v>
                </c:pt>
                <c:pt idx="2">
                  <c:v>492</c:v>
                </c:pt>
                <c:pt idx="3">
                  <c:v>620</c:v>
                </c:pt>
                <c:pt idx="4">
                  <c:v>628</c:v>
                </c:pt>
              </c:numCache>
            </c:numRef>
          </c:val>
          <c:smooth val="0"/>
          <c:extLst>
            <c:ext xmlns:c16="http://schemas.microsoft.com/office/drawing/2014/chart" uri="{C3380CC4-5D6E-409C-BE32-E72D297353CC}">
              <c16:uniqueId val="{00000000-6362-4F1A-B010-39E0CCB4D460}"/>
            </c:ext>
          </c:extLst>
        </c:ser>
        <c:ser>
          <c:idx val="1"/>
          <c:order val="1"/>
          <c:tx>
            <c:strRef>
              <c:f>'Trends patients'!$A$3</c:f>
              <c:strCache>
                <c:ptCount val="1"/>
                <c:pt idx="0">
                  <c:v>CTO patients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62-4F1A-B010-39E0CCB4D46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99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'Trends patients'!$B$1:$F$1</c:f>
              <c:strCache>
                <c:ptCount val="5"/>
                <c:pt idx="0">
                  <c:v>2019</c:v>
                </c:pt>
                <c:pt idx="1">
                  <c:v>2020</c:v>
                </c:pt>
                <c:pt idx="2">
                  <c:v>2021</c:v>
                </c:pt>
                <c:pt idx="3">
                  <c:v>2022</c:v>
                </c:pt>
                <c:pt idx="4">
                  <c:v>2023</c:v>
                </c:pt>
              </c:strCache>
            </c:strRef>
          </c:cat>
          <c:val>
            <c:numRef>
              <c:f>'Trends patients'!$B$3:$F$3</c:f>
              <c:numCache>
                <c:formatCode>General</c:formatCode>
                <c:ptCount val="5"/>
                <c:pt idx="0">
                  <c:v>150</c:v>
                </c:pt>
                <c:pt idx="1">
                  <c:v>190</c:v>
                </c:pt>
                <c:pt idx="2">
                  <c:v>233</c:v>
                </c:pt>
                <c:pt idx="3">
                  <c:v>252</c:v>
                </c:pt>
                <c:pt idx="4">
                  <c:v>284</c:v>
                </c:pt>
              </c:numCache>
            </c:numRef>
          </c:val>
          <c:smooth val="0"/>
          <c:extLst>
            <c:ext xmlns:c16="http://schemas.microsoft.com/office/drawing/2014/chart" uri="{C3380CC4-5D6E-409C-BE32-E72D297353CC}">
              <c16:uniqueId val="{00000002-6362-4F1A-B010-39E0CCB4D460}"/>
            </c:ext>
          </c:extLst>
        </c:ser>
        <c:ser>
          <c:idx val="2"/>
          <c:order val="2"/>
          <c:tx>
            <c:strRef>
              <c:f>'Trends patients'!$A$4</c:f>
              <c:strCache>
                <c:ptCount val="1"/>
                <c:pt idx="0">
                  <c:v>IATO patients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62-4F1A-B010-39E0CCB4D460}"/>
                </c:ext>
              </c:extLst>
            </c:dLbl>
            <c:spPr>
              <a:noFill/>
              <a:ln>
                <a:noFill/>
              </a:ln>
              <a:effectLst/>
            </c:spPr>
            <c:txPr>
              <a:bodyPr rot="0" spcFirstLastPara="1" vertOverflow="ellipsis" vert="horz" wrap="square" anchor="ctr" anchorCtr="1"/>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'Trends patients'!$B$1:$F$1</c:f>
              <c:strCache>
                <c:ptCount val="5"/>
                <c:pt idx="0">
                  <c:v>2019</c:v>
                </c:pt>
                <c:pt idx="1">
                  <c:v>2020</c:v>
                </c:pt>
                <c:pt idx="2">
                  <c:v>2021</c:v>
                </c:pt>
                <c:pt idx="3">
                  <c:v>2022</c:v>
                </c:pt>
                <c:pt idx="4">
                  <c:v>2023</c:v>
                </c:pt>
              </c:strCache>
            </c:strRef>
          </c:cat>
          <c:val>
            <c:numRef>
              <c:f>'Trends patients'!$B$4:$F$4</c:f>
              <c:numCache>
                <c:formatCode>General</c:formatCode>
                <c:ptCount val="5"/>
                <c:pt idx="0">
                  <c:v>171</c:v>
                </c:pt>
                <c:pt idx="1">
                  <c:v>213</c:v>
                </c:pt>
                <c:pt idx="2">
                  <c:v>224</c:v>
                </c:pt>
                <c:pt idx="3">
                  <c:v>251</c:v>
                </c:pt>
                <c:pt idx="4">
                  <c:v>251</c:v>
                </c:pt>
              </c:numCache>
            </c:numRef>
          </c:val>
          <c:smooth val="0"/>
          <c:extLst>
            <c:ext xmlns:c16="http://schemas.microsoft.com/office/drawing/2014/chart" uri="{C3380CC4-5D6E-409C-BE32-E72D297353CC}">
              <c16:uniqueId val="{00000004-6362-4F1A-B010-39E0CCB4D460}"/>
            </c:ext>
          </c:extLst>
        </c:ser>
        <c:dLbls>
          <c:showLegendKey val="0"/>
          <c:showVal val="0"/>
          <c:showCatName val="0"/>
          <c:showSerName val="0"/>
          <c:showPercent val="0"/>
          <c:showBubbleSize val="0"/>
        </c:dLbls>
        <c:marker val="1"/>
        <c:smooth val="0"/>
        <c:axId val="1106597055"/>
        <c:axId val="1106597535"/>
      </c:lineChart>
      <c:catAx>
        <c:axId val="1106597055"/>
        <c:scaling>
          <c:orientation val="minMax"/>
        </c:scaling>
        <c:delete val="0"/>
        <c:axPos val="b"/>
        <c:title>
          <c:tx>
            <c:rich>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ysClr val="windowText" lastClr="000000"/>
                </a:solidFill>
                <a:latin typeface="+mn-lt"/>
                <a:ea typeface="+mn-ea"/>
                <a:cs typeface="+mn-cs"/>
              </a:defRPr>
            </a:pPr>
            <a:endParaRPr lang="en-US"/>
          </a:p>
        </c:txPr>
        <c:crossAx val="1106597535"/>
        <c:crosses val="autoZero"/>
        <c:auto val="1"/>
        <c:lblAlgn val="ctr"/>
        <c:lblOffset val="100"/>
        <c:noMultiLvlLbl val="0"/>
      </c:catAx>
      <c:valAx>
        <c:axId val="1106597535"/>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t>Number</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110659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Sheet2!$A$2</c:f>
              <c:strCache>
                <c:ptCount val="1"/>
                <c:pt idx="0">
                  <c:v>IAO applications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Sheet2!$B$1:$J$1</c:f>
              <c:strCache>
                <c:ptCount val="9"/>
                <c:pt idx="0">
                  <c:v>2015</c:v>
                </c:pt>
                <c:pt idx="1">
                  <c:v>2016</c:v>
                </c:pt>
                <c:pt idx="2">
                  <c:v>2017</c:v>
                </c:pt>
                <c:pt idx="3">
                  <c:v>2018</c:v>
                </c:pt>
                <c:pt idx="4">
                  <c:v>2019</c:v>
                </c:pt>
                <c:pt idx="5">
                  <c:v>2020</c:v>
                </c:pt>
                <c:pt idx="6">
                  <c:v>2021</c:v>
                </c:pt>
                <c:pt idx="7">
                  <c:v>2022</c:v>
                </c:pt>
                <c:pt idx="8">
                  <c:v>2023</c:v>
                </c:pt>
              </c:strCache>
            </c:strRef>
          </c:cat>
          <c:val>
            <c:numRef>
              <c:f>Sheet2!$B$2:$J$2</c:f>
              <c:numCache>
                <c:formatCode>General</c:formatCode>
                <c:ptCount val="9"/>
                <c:pt idx="0">
                  <c:v>423</c:v>
                </c:pt>
                <c:pt idx="1">
                  <c:v>507</c:v>
                </c:pt>
                <c:pt idx="2">
                  <c:v>514</c:v>
                </c:pt>
                <c:pt idx="3">
                  <c:v>486</c:v>
                </c:pt>
                <c:pt idx="4">
                  <c:v>520</c:v>
                </c:pt>
                <c:pt idx="5">
                  <c:v>579</c:v>
                </c:pt>
                <c:pt idx="6">
                  <c:v>596</c:v>
                </c:pt>
                <c:pt idx="7">
                  <c:v>740</c:v>
                </c:pt>
                <c:pt idx="8">
                  <c:v>773</c:v>
                </c:pt>
              </c:numCache>
            </c:numRef>
          </c:val>
          <c:smooth val="0"/>
          <c:extLst>
            <c:ext xmlns:c16="http://schemas.microsoft.com/office/drawing/2014/chart" uri="{C3380CC4-5D6E-409C-BE32-E72D297353CC}">
              <c16:uniqueId val="{00000000-E14B-4419-80C0-9F76BC9EE8B4}"/>
            </c:ext>
          </c:extLst>
        </c:ser>
        <c:ser>
          <c:idx val="1"/>
          <c:order val="1"/>
          <c:tx>
            <c:strRef>
              <c:f>Sheet2!$A$3</c:f>
              <c:strCache>
                <c:ptCount val="1"/>
                <c:pt idx="0">
                  <c:v>IATO applications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4B-4419-80C0-9F76BC9EE8B4}"/>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4B-4419-80C0-9F76BC9EE8B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99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Sheet2!$B$1:$J$1</c:f>
              <c:strCache>
                <c:ptCount val="9"/>
                <c:pt idx="0">
                  <c:v>2015</c:v>
                </c:pt>
                <c:pt idx="1">
                  <c:v>2016</c:v>
                </c:pt>
                <c:pt idx="2">
                  <c:v>2017</c:v>
                </c:pt>
                <c:pt idx="3">
                  <c:v>2018</c:v>
                </c:pt>
                <c:pt idx="4">
                  <c:v>2019</c:v>
                </c:pt>
                <c:pt idx="5">
                  <c:v>2020</c:v>
                </c:pt>
                <c:pt idx="6">
                  <c:v>2021</c:v>
                </c:pt>
                <c:pt idx="7">
                  <c:v>2022</c:v>
                </c:pt>
                <c:pt idx="8">
                  <c:v>2023</c:v>
                </c:pt>
              </c:strCache>
            </c:strRef>
          </c:cat>
          <c:val>
            <c:numRef>
              <c:f>Sheet2!$B$3:$J$3</c:f>
              <c:numCache>
                <c:formatCode>General</c:formatCode>
                <c:ptCount val="9"/>
                <c:pt idx="0">
                  <c:v>108</c:v>
                </c:pt>
                <c:pt idx="1">
                  <c:v>127</c:v>
                </c:pt>
                <c:pt idx="2">
                  <c:v>137</c:v>
                </c:pt>
                <c:pt idx="3">
                  <c:v>164</c:v>
                </c:pt>
                <c:pt idx="4">
                  <c:v>185</c:v>
                </c:pt>
                <c:pt idx="5">
                  <c:v>224</c:v>
                </c:pt>
                <c:pt idx="6">
                  <c:v>227</c:v>
                </c:pt>
                <c:pt idx="7">
                  <c:v>292</c:v>
                </c:pt>
                <c:pt idx="8">
                  <c:v>286</c:v>
                </c:pt>
              </c:numCache>
            </c:numRef>
          </c:val>
          <c:smooth val="0"/>
          <c:extLst>
            <c:ext xmlns:c16="http://schemas.microsoft.com/office/drawing/2014/chart" uri="{C3380CC4-5D6E-409C-BE32-E72D297353CC}">
              <c16:uniqueId val="{00000003-E14B-4419-80C0-9F76BC9EE8B4}"/>
            </c:ext>
          </c:extLst>
        </c:ser>
        <c:ser>
          <c:idx val="2"/>
          <c:order val="2"/>
          <c:tx>
            <c:strRef>
              <c:f>Sheet2!$A$4</c:f>
              <c:strCache>
                <c:ptCount val="1"/>
                <c:pt idx="0">
                  <c:v>CTO applications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4B-4419-80C0-9F76BC9EE8B4}"/>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4B-4419-80C0-9F76BC9EE8B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Sheet2!$B$1:$J$1</c:f>
              <c:strCache>
                <c:ptCount val="9"/>
                <c:pt idx="0">
                  <c:v>2015</c:v>
                </c:pt>
                <c:pt idx="1">
                  <c:v>2016</c:v>
                </c:pt>
                <c:pt idx="2">
                  <c:v>2017</c:v>
                </c:pt>
                <c:pt idx="3">
                  <c:v>2018</c:v>
                </c:pt>
                <c:pt idx="4">
                  <c:v>2019</c:v>
                </c:pt>
                <c:pt idx="5">
                  <c:v>2020</c:v>
                </c:pt>
                <c:pt idx="6">
                  <c:v>2021</c:v>
                </c:pt>
                <c:pt idx="7">
                  <c:v>2022</c:v>
                </c:pt>
                <c:pt idx="8">
                  <c:v>2023</c:v>
                </c:pt>
              </c:strCache>
            </c:strRef>
          </c:cat>
          <c:val>
            <c:numRef>
              <c:f>Sheet2!$B$4:$J$4</c:f>
              <c:numCache>
                <c:formatCode>General</c:formatCode>
                <c:ptCount val="9"/>
                <c:pt idx="0">
                  <c:v>43</c:v>
                </c:pt>
                <c:pt idx="1">
                  <c:v>82</c:v>
                </c:pt>
                <c:pt idx="2">
                  <c:v>148</c:v>
                </c:pt>
                <c:pt idx="3">
                  <c:v>202</c:v>
                </c:pt>
                <c:pt idx="4">
                  <c:v>242</c:v>
                </c:pt>
                <c:pt idx="5">
                  <c:v>289</c:v>
                </c:pt>
                <c:pt idx="6">
                  <c:v>357</c:v>
                </c:pt>
                <c:pt idx="7">
                  <c:v>418</c:v>
                </c:pt>
                <c:pt idx="8">
                  <c:v>492</c:v>
                </c:pt>
              </c:numCache>
            </c:numRef>
          </c:val>
          <c:smooth val="0"/>
          <c:extLst>
            <c:ext xmlns:c16="http://schemas.microsoft.com/office/drawing/2014/chart" uri="{C3380CC4-5D6E-409C-BE32-E72D297353CC}">
              <c16:uniqueId val="{00000006-E14B-4419-80C0-9F76BC9EE8B4}"/>
            </c:ext>
          </c:extLst>
        </c:ser>
        <c:dLbls>
          <c:showLegendKey val="0"/>
          <c:showVal val="0"/>
          <c:showCatName val="0"/>
          <c:showSerName val="0"/>
          <c:showPercent val="0"/>
          <c:showBubbleSize val="0"/>
        </c:dLbls>
        <c:marker val="1"/>
        <c:smooth val="0"/>
        <c:axId val="1139876527"/>
        <c:axId val="1139875087"/>
      </c:lineChart>
      <c:catAx>
        <c:axId val="1139876527"/>
        <c:scaling>
          <c:orientation val="minMax"/>
        </c:scaling>
        <c:delete val="0"/>
        <c:axPos val="b"/>
        <c:title>
          <c:tx>
            <c:rich>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ysClr val="windowText" lastClr="000000"/>
                </a:solidFill>
                <a:latin typeface="+mn-lt"/>
                <a:ea typeface="+mn-ea"/>
                <a:cs typeface="+mn-cs"/>
              </a:defRPr>
            </a:pPr>
            <a:endParaRPr lang="en-US"/>
          </a:p>
        </c:txPr>
        <c:crossAx val="1139875087"/>
        <c:crosses val="autoZero"/>
        <c:auto val="1"/>
        <c:lblAlgn val="ctr"/>
        <c:lblOffset val="100"/>
        <c:noMultiLvlLbl val="0"/>
      </c:catAx>
      <c:valAx>
        <c:axId val="1139875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t>number</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1139876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20" normalizeH="0" baseline="0">
                <a:solidFill>
                  <a:schemeClr val="tx1"/>
                </a:solidFill>
                <a:latin typeface="+mn-lt"/>
                <a:ea typeface="+mn-ea"/>
                <a:cs typeface="+mn-cs"/>
              </a:defRPr>
            </a:pPr>
            <a:r>
              <a:rPr lang="en-GB" sz="1800" dirty="0"/>
              <a:t>Rate/1000 population of persons with mental disorders for period 2013 - 2024</a:t>
            </a:r>
          </a:p>
        </c:rich>
      </c:tx>
      <c:overlay val="0"/>
      <c:spPr>
        <a:noFill/>
        <a:ln>
          <a:noFill/>
        </a:ln>
        <a:effectLst/>
      </c:spPr>
      <c:txPr>
        <a:bodyPr rot="0" spcFirstLastPara="1" vertOverflow="ellipsis" vert="horz" wrap="square" anchor="ctr" anchorCtr="1"/>
        <a:lstStyle/>
        <a:p>
          <a:pPr>
            <a:defRPr sz="1800" b="1" i="0" u="none" strike="noStrike" kern="1200" cap="all" spc="120" normalizeH="0" baseline="0">
              <a:solidFill>
                <a:schemeClr val="tx1"/>
              </a:solidFill>
              <a:latin typeface="+mn-lt"/>
              <a:ea typeface="+mn-ea"/>
              <a:cs typeface="+mn-cs"/>
            </a:defRPr>
          </a:pPr>
          <a:endParaRPr lang="en-US"/>
        </a:p>
      </c:txPr>
    </c:title>
    <c:autoTitleDeleted val="0"/>
    <c:plotArea>
      <c:layout>
        <c:manualLayout>
          <c:layoutTarget val="inner"/>
          <c:xMode val="edge"/>
          <c:yMode val="edge"/>
          <c:x val="7.4770706861677763E-2"/>
          <c:y val="0.11601853543577362"/>
          <c:w val="0.92522929313832203"/>
          <c:h val="0.61557576780049106"/>
        </c:manualLayout>
      </c:layout>
      <c:lineChart>
        <c:grouping val="standard"/>
        <c:varyColors val="0"/>
        <c:ser>
          <c:idx val="0"/>
          <c:order val="0"/>
          <c:tx>
            <c:strRef>
              <c:f>'Chart 1-All disorders'!$A$12</c:f>
              <c:strCache>
                <c:ptCount val="1"/>
                <c:pt idx="0">
                  <c:v>Chronic Mood Disorders </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'Chart 1-All disorders'!$D$1:$O$1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'Chart 1-All disorders'!$D$12:$O$12</c:f>
              <c:numCache>
                <c:formatCode>#,##0.0</c:formatCode>
                <c:ptCount val="12"/>
                <c:pt idx="0">
                  <c:v>1.8767913748267941</c:v>
                </c:pt>
                <c:pt idx="1">
                  <c:v>4.7576117116191288</c:v>
                </c:pt>
                <c:pt idx="2">
                  <c:v>8.7555975889062339</c:v>
                </c:pt>
                <c:pt idx="3">
                  <c:v>14.812014189286867</c:v>
                </c:pt>
                <c:pt idx="4">
                  <c:v>19.683265306122447</c:v>
                </c:pt>
                <c:pt idx="5">
                  <c:v>20.83030597868321</c:v>
                </c:pt>
                <c:pt idx="6">
                  <c:v>30.212914428522744</c:v>
                </c:pt>
                <c:pt idx="7">
                  <c:v>33.62500121393402</c:v>
                </c:pt>
                <c:pt idx="8">
                  <c:v>39.178453788025578</c:v>
                </c:pt>
                <c:pt idx="9">
                  <c:v>42.806830022261778</c:v>
                </c:pt>
                <c:pt idx="10">
                  <c:v>45.244820136850592</c:v>
                </c:pt>
                <c:pt idx="11">
                  <c:v>46.526445443461</c:v>
                </c:pt>
              </c:numCache>
            </c:numRef>
          </c:val>
          <c:smooth val="0"/>
          <c:extLst>
            <c:ext xmlns:c16="http://schemas.microsoft.com/office/drawing/2014/chart" uri="{C3380CC4-5D6E-409C-BE32-E72D297353CC}">
              <c16:uniqueId val="{00000000-9E0A-4B7E-863B-775A832BA578}"/>
            </c:ext>
          </c:extLst>
        </c:ser>
        <c:ser>
          <c:idx val="1"/>
          <c:order val="1"/>
          <c:tx>
            <c:strRef>
              <c:f>'Chart 1-All disorders'!$A$13</c:f>
              <c:strCache>
                <c:ptCount val="1"/>
                <c:pt idx="0">
                  <c:v>Chronic Neurotic Disorders </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'Chart 1-All disorders'!$D$1:$O$1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'Chart 1-All disorders'!$D$13:$O$13</c:f>
              <c:numCache>
                <c:formatCode>#,##0.0</c:formatCode>
                <c:ptCount val="12"/>
                <c:pt idx="0">
                  <c:v>0.83755670709716601</c:v>
                </c:pt>
                <c:pt idx="1">
                  <c:v>2.4874111305225202</c:v>
                </c:pt>
                <c:pt idx="2">
                  <c:v>5.0865418580007065</c:v>
                </c:pt>
                <c:pt idx="3">
                  <c:v>8.9383611151267139</c:v>
                </c:pt>
                <c:pt idx="4">
                  <c:v>12.312380952380954</c:v>
                </c:pt>
                <c:pt idx="5">
                  <c:v>15.485313907719911</c:v>
                </c:pt>
                <c:pt idx="6">
                  <c:v>19.970870320183057</c:v>
                </c:pt>
                <c:pt idx="7">
                  <c:v>22.76174845344806</c:v>
                </c:pt>
                <c:pt idx="8">
                  <c:v>26.773881030807985</c:v>
                </c:pt>
                <c:pt idx="9">
                  <c:v>29.588176264096244</c:v>
                </c:pt>
                <c:pt idx="10">
                  <c:v>30.358766979490859</c:v>
                </c:pt>
                <c:pt idx="11">
                  <c:v>27.999282979822272</c:v>
                </c:pt>
              </c:numCache>
            </c:numRef>
          </c:val>
          <c:smooth val="0"/>
          <c:extLst>
            <c:ext xmlns:c16="http://schemas.microsoft.com/office/drawing/2014/chart" uri="{C3380CC4-5D6E-409C-BE32-E72D297353CC}">
              <c16:uniqueId val="{00000001-9E0A-4B7E-863B-775A832BA578}"/>
            </c:ext>
          </c:extLst>
        </c:ser>
        <c:ser>
          <c:idx val="2"/>
          <c:order val="2"/>
          <c:tx>
            <c:strRef>
              <c:f>'Chart 1-All disorders'!$A$14</c:f>
              <c:strCache>
                <c:ptCount val="1"/>
                <c:pt idx="0">
                  <c:v>Schizophrenia </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'Chart 1-All disorders'!$D$1:$O$1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'Chart 1-All disorders'!$D$14:$O$14</c:f>
              <c:numCache>
                <c:formatCode>#,##0.0</c:formatCode>
                <c:ptCount val="12"/>
                <c:pt idx="0">
                  <c:v>16.502002543514983</c:v>
                </c:pt>
                <c:pt idx="1">
                  <c:v>16.360859126112913</c:v>
                </c:pt>
                <c:pt idx="2">
                  <c:v>16.187144631442212</c:v>
                </c:pt>
                <c:pt idx="3">
                  <c:v>16.037452600442581</c:v>
                </c:pt>
                <c:pt idx="4">
                  <c:v>15.969523809523809</c:v>
                </c:pt>
                <c:pt idx="5">
                  <c:v>17.591299751283071</c:v>
                </c:pt>
                <c:pt idx="6">
                  <c:v>18.467730156927022</c:v>
                </c:pt>
                <c:pt idx="7">
                  <c:v>18.508123646463567</c:v>
                </c:pt>
                <c:pt idx="8">
                  <c:v>18.872311567525674</c:v>
                </c:pt>
                <c:pt idx="9">
                  <c:v>17.884400219926409</c:v>
                </c:pt>
                <c:pt idx="10">
                  <c:v>16.524275391060986</c:v>
                </c:pt>
                <c:pt idx="11">
                  <c:v>13.678402251869311</c:v>
                </c:pt>
              </c:numCache>
            </c:numRef>
          </c:val>
          <c:smooth val="0"/>
          <c:extLst>
            <c:ext xmlns:c16="http://schemas.microsoft.com/office/drawing/2014/chart" uri="{C3380CC4-5D6E-409C-BE32-E72D297353CC}">
              <c16:uniqueId val="{00000002-9E0A-4B7E-863B-775A832BA578}"/>
            </c:ext>
          </c:extLst>
        </c:ser>
        <c:ser>
          <c:idx val="3"/>
          <c:order val="3"/>
          <c:tx>
            <c:strRef>
              <c:f>'Chart 1-All disorders'!$A$15</c:f>
              <c:strCache>
                <c:ptCount val="1"/>
                <c:pt idx="0">
                  <c:v>Psychosis</c:v>
                </c:pt>
              </c:strCache>
            </c:strRef>
          </c:tx>
          <c:spPr>
            <a:ln w="22225" cap="rnd">
              <a:solidFill>
                <a:schemeClr val="accent4"/>
              </a:solidFill>
              <a:round/>
            </a:ln>
            <a:effectLst/>
          </c:spPr>
          <c:marker>
            <c:symbol val="x"/>
            <c:size val="6"/>
            <c:spPr>
              <a:noFill/>
              <a:ln w="9525">
                <a:solidFill>
                  <a:schemeClr val="accent4"/>
                </a:solidFill>
                <a:round/>
              </a:ln>
              <a:effectLst/>
            </c:spPr>
          </c:marker>
          <c:cat>
            <c:numRef>
              <c:f>'Chart 1-All disorders'!$D$1:$O$1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'Chart 1-All disorders'!$D$15:$O$15</c:f>
              <c:numCache>
                <c:formatCode>#,##0.0</c:formatCode>
                <c:ptCount val="12"/>
                <c:pt idx="0">
                  <c:v>0.31556669134255833</c:v>
                </c:pt>
                <c:pt idx="1">
                  <c:v>1.090723941740861</c:v>
                </c:pt>
                <c:pt idx="2">
                  <c:v>2.0966032748031584</c:v>
                </c:pt>
                <c:pt idx="3">
                  <c:v>3.3182470225849854</c:v>
                </c:pt>
                <c:pt idx="4">
                  <c:v>4.826122448979592</c:v>
                </c:pt>
                <c:pt idx="5">
                  <c:v>6.3200635165330423</c:v>
                </c:pt>
                <c:pt idx="6">
                  <c:v>8.5157657292156888</c:v>
                </c:pt>
                <c:pt idx="7">
                  <c:v>9.9212399607656536</c:v>
                </c:pt>
                <c:pt idx="8">
                  <c:v>12.150745979461345</c:v>
                </c:pt>
                <c:pt idx="9">
                  <c:v>13.284016502170427</c:v>
                </c:pt>
                <c:pt idx="10">
                  <c:v>13.35114223569369</c:v>
                </c:pt>
                <c:pt idx="11">
                  <c:v>12.2976059690155</c:v>
                </c:pt>
              </c:numCache>
            </c:numRef>
          </c:val>
          <c:smooth val="0"/>
          <c:extLst>
            <c:ext xmlns:c16="http://schemas.microsoft.com/office/drawing/2014/chart" uri="{C3380CC4-5D6E-409C-BE32-E72D297353CC}">
              <c16:uniqueId val="{00000003-9E0A-4B7E-863B-775A832BA578}"/>
            </c:ext>
          </c:extLst>
        </c:ser>
        <c:ser>
          <c:idx val="4"/>
          <c:order val="4"/>
          <c:tx>
            <c:strRef>
              <c:f>'Chart 1-All disorders'!$A$16</c:f>
              <c:strCache>
                <c:ptCount val="1"/>
                <c:pt idx="0">
                  <c:v>Chronic Psychiatric Disorders Starting in Childhood </c:v>
                </c:pt>
              </c:strCache>
            </c:strRef>
          </c:tx>
          <c:spPr>
            <a:ln w="22225" cap="rnd">
              <a:solidFill>
                <a:schemeClr val="accent5"/>
              </a:solidFill>
              <a:round/>
            </a:ln>
            <a:effectLst/>
          </c:spPr>
          <c:marker>
            <c:symbol val="star"/>
            <c:size val="6"/>
            <c:spPr>
              <a:noFill/>
              <a:ln w="9525">
                <a:solidFill>
                  <a:schemeClr val="accent5"/>
                </a:solidFill>
                <a:round/>
              </a:ln>
              <a:effectLst/>
            </c:spPr>
          </c:marker>
          <c:cat>
            <c:numRef>
              <c:f>'Chart 1-All disorders'!$D$1:$O$1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'Chart 1-All disorders'!$D$16:$O$16</c:f>
              <c:numCache>
                <c:formatCode>#,##0.0</c:formatCode>
                <c:ptCount val="12"/>
                <c:pt idx="0">
                  <c:v>0.37251105669760642</c:v>
                </c:pt>
                <c:pt idx="1">
                  <c:v>0.8268014462018517</c:v>
                </c:pt>
                <c:pt idx="2">
                  <c:v>1.5337108738505716</c:v>
                </c:pt>
                <c:pt idx="3">
                  <c:v>2.6399190454479746</c:v>
                </c:pt>
                <c:pt idx="4">
                  <c:v>3.9314285714285719</c:v>
                </c:pt>
                <c:pt idx="5">
                  <c:v>5.3365681275890458</c:v>
                </c:pt>
                <c:pt idx="6">
                  <c:v>6.7002320637445019</c:v>
                </c:pt>
                <c:pt idx="7">
                  <c:v>7.4603529148983698</c:v>
                </c:pt>
                <c:pt idx="8">
                  <c:v>9.0505715946521992</c:v>
                </c:pt>
                <c:pt idx="9">
                  <c:v>10.342693021950348</c:v>
                </c:pt>
                <c:pt idx="10">
                  <c:v>11.419589669606733</c:v>
                </c:pt>
                <c:pt idx="11">
                  <c:v>13.092717453229518</c:v>
                </c:pt>
              </c:numCache>
            </c:numRef>
          </c:val>
          <c:smooth val="0"/>
          <c:extLst>
            <c:ext xmlns:c16="http://schemas.microsoft.com/office/drawing/2014/chart" uri="{C3380CC4-5D6E-409C-BE32-E72D297353CC}">
              <c16:uniqueId val="{00000004-9E0A-4B7E-863B-775A832BA578}"/>
            </c:ext>
          </c:extLst>
        </c:ser>
        <c:ser>
          <c:idx val="5"/>
          <c:order val="5"/>
          <c:tx>
            <c:strRef>
              <c:f>'Chart 1-All disorders'!$A$17</c:f>
              <c:strCache>
                <c:ptCount val="1"/>
                <c:pt idx="0">
                  <c:v>Dementia </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f>'Chart 1-All disorders'!$D$1:$O$1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'Chart 1-All disorders'!$D$17:$O$17</c:f>
              <c:numCache>
                <c:formatCode>#,##0.0</c:formatCode>
                <c:ptCount val="12"/>
                <c:pt idx="0">
                  <c:v>0.20167796063246207</c:v>
                </c:pt>
                <c:pt idx="1">
                  <c:v>0.50682461532712375</c:v>
                </c:pt>
                <c:pt idx="2">
                  <c:v>0.8614304759517325</c:v>
                </c:pt>
                <c:pt idx="3">
                  <c:v>1.3855682942831409</c:v>
                </c:pt>
                <c:pt idx="4">
                  <c:v>1.9678911564625849</c:v>
                </c:pt>
                <c:pt idx="5">
                  <c:v>2.4724273803431496</c:v>
                </c:pt>
                <c:pt idx="6">
                  <c:v>3.194933545382256</c:v>
                </c:pt>
                <c:pt idx="7">
                  <c:v>3.902069514717736</c:v>
                </c:pt>
                <c:pt idx="8">
                  <c:v>5.619066072466576</c:v>
                </c:pt>
                <c:pt idx="9">
                  <c:v>4.907973101308408</c:v>
                </c:pt>
                <c:pt idx="10">
                  <c:v>5.01244347856567</c:v>
                </c:pt>
                <c:pt idx="11">
                  <c:v>6.5419217205644582</c:v>
                </c:pt>
              </c:numCache>
            </c:numRef>
          </c:val>
          <c:smooth val="0"/>
          <c:extLst>
            <c:ext xmlns:c16="http://schemas.microsoft.com/office/drawing/2014/chart" uri="{C3380CC4-5D6E-409C-BE32-E72D297353CC}">
              <c16:uniqueId val="{00000005-9E0A-4B7E-863B-775A832BA578}"/>
            </c:ext>
          </c:extLst>
        </c:ser>
        <c:ser>
          <c:idx val="6"/>
          <c:order val="6"/>
          <c:tx>
            <c:strRef>
              <c:f>'Chart 1-All disorders'!$A$18</c:f>
              <c:strCache>
                <c:ptCount val="1"/>
                <c:pt idx="0">
                  <c:v>Addiction Disorders</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numRef>
              <c:f>'Chart 1-All disorders'!$D$1:$O$1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'Chart 1-All disorders'!$D$18:$O$18</c:f>
              <c:numCache>
                <c:formatCode>#,##0.00</c:formatCode>
                <c:ptCount val="12"/>
                <c:pt idx="0">
                  <c:v>1.6608773228555702E-2</c:v>
                </c:pt>
                <c:pt idx="1">
                  <c:v>4.2040751501789063E-2</c:v>
                </c:pt>
                <c:pt idx="2">
                  <c:v>7.9762081106641902E-2</c:v>
                </c:pt>
                <c:pt idx="3">
                  <c:v>0.20905845852747229</c:v>
                </c:pt>
                <c:pt idx="4">
                  <c:v>0.35482993197278911</c:v>
                </c:pt>
                <c:pt idx="5">
                  <c:v>0.54123836179573204</c:v>
                </c:pt>
                <c:pt idx="6">
                  <c:v>0.80532610635984481</c:v>
                </c:pt>
                <c:pt idx="7">
                  <c:v>1.1148770042050675</c:v>
                </c:pt>
                <c:pt idx="8">
                  <c:v>1.4997093586514243</c:v>
                </c:pt>
                <c:pt idx="9">
                  <c:v>1.8743728060225999</c:v>
                </c:pt>
                <c:pt idx="10">
                  <c:v>2.0938989135708632</c:v>
                </c:pt>
                <c:pt idx="11">
                  <c:v>2.3019187388963926</c:v>
                </c:pt>
              </c:numCache>
            </c:numRef>
          </c:val>
          <c:smooth val="0"/>
          <c:extLst>
            <c:ext xmlns:c16="http://schemas.microsoft.com/office/drawing/2014/chart" uri="{C3380CC4-5D6E-409C-BE32-E72D297353CC}">
              <c16:uniqueId val="{00000006-9E0A-4B7E-863B-775A832BA578}"/>
            </c:ext>
          </c:extLst>
        </c:ser>
        <c:ser>
          <c:idx val="7"/>
          <c:order val="7"/>
          <c:tx>
            <c:strRef>
              <c:f>'Chart 1-All disorders'!$A$19</c:f>
              <c:strCache>
                <c:ptCount val="1"/>
                <c:pt idx="0">
                  <c:v>Chronic Eating Disorders </c:v>
                </c:pt>
              </c:strCache>
            </c:strRef>
          </c:tx>
          <c:spPr>
            <a:ln w="22225" cap="rnd">
              <a:solidFill>
                <a:schemeClr val="accent2">
                  <a:lumMod val="60000"/>
                </a:schemeClr>
              </a:solidFill>
              <a:round/>
            </a:ln>
            <a:effectLst/>
          </c:spPr>
          <c:marker>
            <c:symbol val="dot"/>
            <c:size val="6"/>
            <c:spPr>
              <a:solidFill>
                <a:schemeClr val="accent2">
                  <a:lumMod val="60000"/>
                </a:schemeClr>
              </a:solidFill>
              <a:ln w="9525">
                <a:solidFill>
                  <a:schemeClr val="accent2">
                    <a:lumMod val="60000"/>
                  </a:schemeClr>
                </a:solidFill>
                <a:round/>
              </a:ln>
              <a:effectLst/>
            </c:spPr>
          </c:marker>
          <c:cat>
            <c:numRef>
              <c:f>'Chart 1-All disorders'!$D$1:$O$1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'Chart 1-All disorders'!$D$19:$O$19</c:f>
              <c:numCache>
                <c:formatCode>#,##0.00</c:formatCode>
                <c:ptCount val="12"/>
                <c:pt idx="0">
                  <c:v>4.7453637795873433E-3</c:v>
                </c:pt>
                <c:pt idx="1">
                  <c:v>9.3423892226197937E-3</c:v>
                </c:pt>
                <c:pt idx="2">
                  <c:v>1.3673499618281468E-2</c:v>
                </c:pt>
                <c:pt idx="3">
                  <c:v>2.0016235390928196E-2</c:v>
                </c:pt>
                <c:pt idx="4">
                  <c:v>2.6122448979591834E-2</c:v>
                </c:pt>
                <c:pt idx="5">
                  <c:v>2.7377815966321072E-2</c:v>
                </c:pt>
                <c:pt idx="6">
                  <c:v>6.0855877054900115E-2</c:v>
                </c:pt>
                <c:pt idx="7">
                  <c:v>0.10488389935030251</c:v>
                </c:pt>
                <c:pt idx="8">
                  <c:v>0.13757023832590584</c:v>
                </c:pt>
                <c:pt idx="9">
                  <c:v>0.17686389554264534</c:v>
                </c:pt>
                <c:pt idx="10">
                  <c:v>0.27119219409243778</c:v>
                </c:pt>
                <c:pt idx="11">
                  <c:v>0.32123923804182497</c:v>
                </c:pt>
              </c:numCache>
            </c:numRef>
          </c:val>
          <c:smooth val="0"/>
          <c:extLst>
            <c:ext xmlns:c16="http://schemas.microsoft.com/office/drawing/2014/chart" uri="{C3380CC4-5D6E-409C-BE32-E72D297353CC}">
              <c16:uniqueId val="{00000007-9E0A-4B7E-863B-775A832BA578}"/>
            </c:ext>
          </c:extLst>
        </c:ser>
        <c:dLbls>
          <c:showLegendKey val="0"/>
          <c:showVal val="0"/>
          <c:showCatName val="0"/>
          <c:showSerName val="0"/>
          <c:showPercent val="0"/>
          <c:showBubbleSize val="0"/>
        </c:dLbls>
        <c:marker val="1"/>
        <c:smooth val="0"/>
        <c:axId val="1810968528"/>
        <c:axId val="1556891536"/>
      </c:lineChart>
      <c:catAx>
        <c:axId val="1810968528"/>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endParaRPr lang="en-US"/>
          </a:p>
        </c:txPr>
        <c:crossAx val="1556891536"/>
        <c:crosses val="autoZero"/>
        <c:auto val="1"/>
        <c:lblAlgn val="ctr"/>
        <c:lblOffset val="100"/>
        <c:noMultiLvlLbl val="0"/>
      </c:catAx>
      <c:valAx>
        <c:axId val="1556891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solidFill>
                    <a:latin typeface="+mn-lt"/>
                    <a:ea typeface="+mn-ea"/>
                    <a:cs typeface="+mn-cs"/>
                  </a:defRPr>
                </a:pPr>
                <a:r>
                  <a:rPr lang="en-US" sz="1600"/>
                  <a:t>Rate/1000 population</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solidFill>
                  <a:latin typeface="+mn-lt"/>
                  <a:ea typeface="+mn-ea"/>
                  <a:cs typeface="+mn-cs"/>
                </a:defRPr>
              </a:pPr>
              <a:endParaRPr lang="en-US"/>
            </a:p>
          </c:txPr>
        </c:title>
        <c:numFmt formatCode="#,##0.0"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1096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minors!$A$4</c:f>
              <c:strCache>
                <c:ptCount val="1"/>
                <c:pt idx="0">
                  <c:v>Minors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minors!$B$1:$J$1</c:f>
              <c:strCache>
                <c:ptCount val="9"/>
                <c:pt idx="0">
                  <c:v>2015</c:v>
                </c:pt>
                <c:pt idx="1">
                  <c:v>2016</c:v>
                </c:pt>
                <c:pt idx="2">
                  <c:v>2017</c:v>
                </c:pt>
                <c:pt idx="3">
                  <c:v>2018</c:v>
                </c:pt>
                <c:pt idx="4">
                  <c:v>2019</c:v>
                </c:pt>
                <c:pt idx="5">
                  <c:v>2020</c:v>
                </c:pt>
                <c:pt idx="6">
                  <c:v>2021</c:v>
                </c:pt>
                <c:pt idx="7">
                  <c:v>2022</c:v>
                </c:pt>
                <c:pt idx="8">
                  <c:v>2023</c:v>
                </c:pt>
              </c:strCache>
            </c:strRef>
          </c:cat>
          <c:val>
            <c:numRef>
              <c:f>minors!$B$4:$J$4</c:f>
              <c:numCache>
                <c:formatCode>General</c:formatCode>
                <c:ptCount val="9"/>
                <c:pt idx="0">
                  <c:v>12</c:v>
                </c:pt>
                <c:pt idx="1">
                  <c:v>36</c:v>
                </c:pt>
                <c:pt idx="2">
                  <c:v>28</c:v>
                </c:pt>
                <c:pt idx="3">
                  <c:v>16</c:v>
                </c:pt>
                <c:pt idx="4">
                  <c:v>17</c:v>
                </c:pt>
                <c:pt idx="5">
                  <c:v>19</c:v>
                </c:pt>
                <c:pt idx="6">
                  <c:v>23</c:v>
                </c:pt>
                <c:pt idx="7">
                  <c:v>26</c:v>
                </c:pt>
                <c:pt idx="8">
                  <c:v>29</c:v>
                </c:pt>
              </c:numCache>
            </c:numRef>
          </c:val>
          <c:smooth val="0"/>
          <c:extLst>
            <c:ext xmlns:c16="http://schemas.microsoft.com/office/drawing/2014/chart" uri="{C3380CC4-5D6E-409C-BE32-E72D297353CC}">
              <c16:uniqueId val="{00000000-5EF0-4D11-AC47-6D60EB0C047A}"/>
            </c:ext>
          </c:extLst>
        </c:ser>
        <c:dLbls>
          <c:dLblPos val="t"/>
          <c:showLegendKey val="0"/>
          <c:showVal val="1"/>
          <c:showCatName val="0"/>
          <c:showSerName val="0"/>
          <c:showPercent val="0"/>
          <c:showBubbleSize val="0"/>
        </c:dLbls>
        <c:marker val="1"/>
        <c:smooth val="0"/>
        <c:axId val="502435712"/>
        <c:axId val="502436192"/>
      </c:lineChart>
      <c:catAx>
        <c:axId val="502435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ysClr val="windowText" lastClr="000000"/>
                </a:solidFill>
                <a:latin typeface="+mn-lt"/>
                <a:ea typeface="+mn-ea"/>
                <a:cs typeface="+mn-cs"/>
              </a:defRPr>
            </a:pPr>
            <a:endParaRPr lang="en-US"/>
          </a:p>
        </c:txPr>
        <c:crossAx val="502436192"/>
        <c:crosses val="autoZero"/>
        <c:auto val="1"/>
        <c:lblAlgn val="ctr"/>
        <c:lblOffset val="100"/>
        <c:noMultiLvlLbl val="0"/>
      </c:catAx>
      <c:valAx>
        <c:axId val="502436192"/>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t>number</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502435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29194720225188E-2"/>
          <c:y val="2.3349139965684117E-2"/>
          <c:w val="0.92997080527977483"/>
          <c:h val="0.84748139537769762"/>
        </c:manualLayout>
      </c:layout>
      <c:lineChart>
        <c:grouping val="standard"/>
        <c:varyColors val="0"/>
        <c:ser>
          <c:idx val="0"/>
          <c:order val="0"/>
          <c:tx>
            <c:strRef>
              <c:f>minors!$A$6</c:f>
              <c:strCache>
                <c:ptCount val="1"/>
                <c:pt idx="0">
                  <c:v>Rate of admission minors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minors!$B$1:$J$1</c:f>
              <c:strCache>
                <c:ptCount val="9"/>
                <c:pt idx="0">
                  <c:v>2015</c:v>
                </c:pt>
                <c:pt idx="1">
                  <c:v>2016</c:v>
                </c:pt>
                <c:pt idx="2">
                  <c:v>2017</c:v>
                </c:pt>
                <c:pt idx="3">
                  <c:v>2018</c:v>
                </c:pt>
                <c:pt idx="4">
                  <c:v>2019</c:v>
                </c:pt>
                <c:pt idx="5">
                  <c:v>2020</c:v>
                </c:pt>
                <c:pt idx="6">
                  <c:v>2021</c:v>
                </c:pt>
                <c:pt idx="7">
                  <c:v>2022</c:v>
                </c:pt>
                <c:pt idx="8">
                  <c:v>2023</c:v>
                </c:pt>
              </c:strCache>
            </c:strRef>
          </c:cat>
          <c:val>
            <c:numRef>
              <c:f>minors!$B$6:$J$6</c:f>
              <c:numCache>
                <c:formatCode>0.0</c:formatCode>
                <c:ptCount val="9"/>
                <c:pt idx="0">
                  <c:v>2.7346999236562937</c:v>
                </c:pt>
                <c:pt idx="1">
                  <c:v>8.0064941563712786</c:v>
                </c:pt>
                <c:pt idx="2">
                  <c:v>6.0952380952380949</c:v>
                </c:pt>
                <c:pt idx="3">
                  <c:v>3.3695773497010553</c:v>
                </c:pt>
                <c:pt idx="4">
                  <c:v>3.4484996997776731</c:v>
                </c:pt>
                <c:pt idx="5">
                  <c:v>3.6903594215847177</c:v>
                </c:pt>
                <c:pt idx="6">
                  <c:v>4.4565006781631471</c:v>
                </c:pt>
                <c:pt idx="7">
                  <c:v>4.9983274827269337</c:v>
                </c:pt>
                <c:pt idx="8">
                  <c:v>5.3500500875378885</c:v>
                </c:pt>
              </c:numCache>
            </c:numRef>
          </c:val>
          <c:smooth val="0"/>
          <c:extLst>
            <c:ext xmlns:c16="http://schemas.microsoft.com/office/drawing/2014/chart" uri="{C3380CC4-5D6E-409C-BE32-E72D297353CC}">
              <c16:uniqueId val="{00000000-111B-47D9-9F34-9F089F234688}"/>
            </c:ext>
          </c:extLst>
        </c:ser>
        <c:dLbls>
          <c:dLblPos val="t"/>
          <c:showLegendKey val="0"/>
          <c:showVal val="1"/>
          <c:showCatName val="0"/>
          <c:showSerName val="0"/>
          <c:showPercent val="0"/>
          <c:showBubbleSize val="0"/>
        </c:dLbls>
        <c:marker val="1"/>
        <c:smooth val="0"/>
        <c:axId val="394601456"/>
        <c:axId val="394601936"/>
      </c:lineChart>
      <c:catAx>
        <c:axId val="3946014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ysClr val="windowText" lastClr="000000"/>
                </a:solidFill>
                <a:latin typeface="+mn-lt"/>
                <a:ea typeface="+mn-ea"/>
                <a:cs typeface="+mn-cs"/>
              </a:defRPr>
            </a:pPr>
            <a:endParaRPr lang="en-US"/>
          </a:p>
        </c:txPr>
        <c:crossAx val="394601936"/>
        <c:crosses val="autoZero"/>
        <c:auto val="1"/>
        <c:lblAlgn val="ctr"/>
        <c:lblOffset val="100"/>
        <c:noMultiLvlLbl val="0"/>
      </c:catAx>
      <c:valAx>
        <c:axId val="394601936"/>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sz="900"/>
                  <a:t>rate per 100,000 population</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3946014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5396431150806E-2"/>
          <c:y val="1.3861248416503142E-2"/>
          <c:w val="0.93307467001407429"/>
          <c:h val="0.78071710356676494"/>
        </c:manualLayout>
      </c:layout>
      <c:lineChart>
        <c:grouping val="standard"/>
        <c:varyColors val="0"/>
        <c:ser>
          <c:idx val="0"/>
          <c:order val="0"/>
          <c:tx>
            <c:strRef>
              <c:f>'IAO outcome'!$A$4</c:f>
              <c:strCache>
                <c:ptCount val="1"/>
                <c:pt idx="0">
                  <c:v>CTO</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'IAO outcome'!$B$1:$K$1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'IAO outcome'!$B$4:$K$4</c:f>
              <c:numCache>
                <c:formatCode>General</c:formatCode>
                <c:ptCount val="10"/>
                <c:pt idx="0">
                  <c:v>1</c:v>
                </c:pt>
                <c:pt idx="1">
                  <c:v>8</c:v>
                </c:pt>
                <c:pt idx="2">
                  <c:v>25</c:v>
                </c:pt>
                <c:pt idx="3">
                  <c:v>27</c:v>
                </c:pt>
                <c:pt idx="4">
                  <c:v>21</c:v>
                </c:pt>
                <c:pt idx="5">
                  <c:v>48</c:v>
                </c:pt>
                <c:pt idx="6">
                  <c:v>70</c:v>
                </c:pt>
                <c:pt idx="7">
                  <c:v>59</c:v>
                </c:pt>
                <c:pt idx="8">
                  <c:v>66</c:v>
                </c:pt>
                <c:pt idx="9">
                  <c:v>61</c:v>
                </c:pt>
              </c:numCache>
            </c:numRef>
          </c:val>
          <c:smooth val="0"/>
          <c:extLst>
            <c:ext xmlns:c16="http://schemas.microsoft.com/office/drawing/2014/chart" uri="{C3380CC4-5D6E-409C-BE32-E72D297353CC}">
              <c16:uniqueId val="{00000000-9D90-49E4-8205-9375A72D2924}"/>
            </c:ext>
          </c:extLst>
        </c:ser>
        <c:ser>
          <c:idx val="1"/>
          <c:order val="1"/>
          <c:tx>
            <c:strRef>
              <c:f>'IAO outcome'!$A$5</c:f>
              <c:strCache>
                <c:ptCount val="1"/>
                <c:pt idx="0">
                  <c:v>CDO</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'IAO outcome'!$B$1:$K$1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'IAO outcome'!$B$5:$K$5</c:f>
              <c:numCache>
                <c:formatCode>General</c:formatCode>
                <c:ptCount val="10"/>
                <c:pt idx="0">
                  <c:v>0</c:v>
                </c:pt>
                <c:pt idx="1">
                  <c:v>5</c:v>
                </c:pt>
                <c:pt idx="2">
                  <c:v>10</c:v>
                </c:pt>
                <c:pt idx="3">
                  <c:v>15</c:v>
                </c:pt>
                <c:pt idx="4">
                  <c:v>8</c:v>
                </c:pt>
                <c:pt idx="5">
                  <c:v>7</c:v>
                </c:pt>
                <c:pt idx="6">
                  <c:v>14</c:v>
                </c:pt>
                <c:pt idx="7">
                  <c:v>3</c:v>
                </c:pt>
                <c:pt idx="8">
                  <c:v>15</c:v>
                </c:pt>
                <c:pt idx="9">
                  <c:v>8</c:v>
                </c:pt>
              </c:numCache>
            </c:numRef>
          </c:val>
          <c:smooth val="0"/>
          <c:extLst>
            <c:ext xmlns:c16="http://schemas.microsoft.com/office/drawing/2014/chart" uri="{C3380CC4-5D6E-409C-BE32-E72D297353CC}">
              <c16:uniqueId val="{00000001-9D90-49E4-8205-9375A72D2924}"/>
            </c:ext>
          </c:extLst>
        </c:ser>
        <c:dLbls>
          <c:dLblPos val="t"/>
          <c:showLegendKey val="0"/>
          <c:showVal val="1"/>
          <c:showCatName val="0"/>
          <c:showSerName val="0"/>
          <c:showPercent val="0"/>
          <c:showBubbleSize val="0"/>
        </c:dLbls>
        <c:marker val="1"/>
        <c:smooth val="0"/>
        <c:axId val="1989542383"/>
        <c:axId val="1989149247"/>
      </c:lineChart>
      <c:catAx>
        <c:axId val="1989542383"/>
        <c:scaling>
          <c:orientation val="minMax"/>
        </c:scaling>
        <c:delete val="0"/>
        <c:axPos val="b"/>
        <c:title>
          <c:tx>
            <c:rich>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GB"/>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ysClr val="windowText" lastClr="000000"/>
                </a:solidFill>
                <a:latin typeface="+mn-lt"/>
                <a:ea typeface="+mn-ea"/>
                <a:cs typeface="+mn-cs"/>
              </a:defRPr>
            </a:pPr>
            <a:endParaRPr lang="en-US"/>
          </a:p>
        </c:txPr>
        <c:crossAx val="1989149247"/>
        <c:crosses val="autoZero"/>
        <c:auto val="1"/>
        <c:lblAlgn val="ctr"/>
        <c:lblOffset val="100"/>
        <c:noMultiLvlLbl val="0"/>
      </c:catAx>
      <c:valAx>
        <c:axId val="1989149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sz="900"/>
                  <a:t>Number of admissions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989542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'trends by age group'!$A$2</c:f>
              <c:strCache>
                <c:ptCount val="1"/>
                <c:pt idx="0">
                  <c:v>Minor</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'trends by age group'!$B$1:$J$1</c:f>
              <c:strCache>
                <c:ptCount val="9"/>
                <c:pt idx="0">
                  <c:v>2015</c:v>
                </c:pt>
                <c:pt idx="1">
                  <c:v>2016</c:v>
                </c:pt>
                <c:pt idx="2">
                  <c:v>2017</c:v>
                </c:pt>
                <c:pt idx="3">
                  <c:v>2018</c:v>
                </c:pt>
                <c:pt idx="4">
                  <c:v>2019</c:v>
                </c:pt>
                <c:pt idx="5">
                  <c:v>2020</c:v>
                </c:pt>
                <c:pt idx="6">
                  <c:v>2021</c:v>
                </c:pt>
                <c:pt idx="7">
                  <c:v>2022</c:v>
                </c:pt>
                <c:pt idx="8">
                  <c:v>2023</c:v>
                </c:pt>
              </c:strCache>
            </c:strRef>
          </c:cat>
          <c:val>
            <c:numRef>
              <c:f>'trends by age group'!$B$2:$J$2</c:f>
              <c:numCache>
                <c:formatCode>General</c:formatCode>
                <c:ptCount val="9"/>
                <c:pt idx="0">
                  <c:v>12</c:v>
                </c:pt>
                <c:pt idx="1">
                  <c:v>36</c:v>
                </c:pt>
                <c:pt idx="2">
                  <c:v>28</c:v>
                </c:pt>
                <c:pt idx="3">
                  <c:v>16</c:v>
                </c:pt>
                <c:pt idx="4">
                  <c:v>17</c:v>
                </c:pt>
                <c:pt idx="5">
                  <c:v>19</c:v>
                </c:pt>
                <c:pt idx="6">
                  <c:v>23</c:v>
                </c:pt>
                <c:pt idx="7">
                  <c:v>26</c:v>
                </c:pt>
                <c:pt idx="8">
                  <c:v>18</c:v>
                </c:pt>
              </c:numCache>
            </c:numRef>
          </c:val>
          <c:smooth val="0"/>
          <c:extLst>
            <c:ext xmlns:c16="http://schemas.microsoft.com/office/drawing/2014/chart" uri="{C3380CC4-5D6E-409C-BE32-E72D297353CC}">
              <c16:uniqueId val="{00000000-D8CE-43E2-9927-62BFF81A69FD}"/>
            </c:ext>
          </c:extLst>
        </c:ser>
        <c:ser>
          <c:idx val="1"/>
          <c:order val="1"/>
          <c:tx>
            <c:strRef>
              <c:f>'trends by age group'!$A$3</c:f>
              <c:strCache>
                <c:ptCount val="1"/>
                <c:pt idx="0">
                  <c:v>18-29</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'trends by age group'!$B$1:$J$1</c:f>
              <c:strCache>
                <c:ptCount val="9"/>
                <c:pt idx="0">
                  <c:v>2015</c:v>
                </c:pt>
                <c:pt idx="1">
                  <c:v>2016</c:v>
                </c:pt>
                <c:pt idx="2">
                  <c:v>2017</c:v>
                </c:pt>
                <c:pt idx="3">
                  <c:v>2018</c:v>
                </c:pt>
                <c:pt idx="4">
                  <c:v>2019</c:v>
                </c:pt>
                <c:pt idx="5">
                  <c:v>2020</c:v>
                </c:pt>
                <c:pt idx="6">
                  <c:v>2021</c:v>
                </c:pt>
                <c:pt idx="7">
                  <c:v>2022</c:v>
                </c:pt>
                <c:pt idx="8">
                  <c:v>2023</c:v>
                </c:pt>
              </c:strCache>
            </c:strRef>
          </c:cat>
          <c:val>
            <c:numRef>
              <c:f>'trends by age group'!$B$3:$J$3</c:f>
              <c:numCache>
                <c:formatCode>General</c:formatCode>
                <c:ptCount val="9"/>
                <c:pt idx="0">
                  <c:v>87</c:v>
                </c:pt>
                <c:pt idx="1">
                  <c:v>100</c:v>
                </c:pt>
                <c:pt idx="2">
                  <c:v>101</c:v>
                </c:pt>
                <c:pt idx="3">
                  <c:v>106</c:v>
                </c:pt>
                <c:pt idx="4">
                  <c:v>137</c:v>
                </c:pt>
                <c:pt idx="5">
                  <c:v>123</c:v>
                </c:pt>
                <c:pt idx="6">
                  <c:v>113</c:v>
                </c:pt>
                <c:pt idx="7">
                  <c:v>170</c:v>
                </c:pt>
                <c:pt idx="8">
                  <c:v>169</c:v>
                </c:pt>
              </c:numCache>
            </c:numRef>
          </c:val>
          <c:smooth val="0"/>
          <c:extLst>
            <c:ext xmlns:c16="http://schemas.microsoft.com/office/drawing/2014/chart" uri="{C3380CC4-5D6E-409C-BE32-E72D297353CC}">
              <c16:uniqueId val="{00000001-D8CE-43E2-9927-62BFF81A69FD}"/>
            </c:ext>
          </c:extLst>
        </c:ser>
        <c:ser>
          <c:idx val="2"/>
          <c:order val="2"/>
          <c:tx>
            <c:strRef>
              <c:f>'trends by age group'!$A$4</c:f>
              <c:strCache>
                <c:ptCount val="1"/>
                <c:pt idx="0">
                  <c:v>30-44</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'trends by age group'!$B$1:$J$1</c:f>
              <c:strCache>
                <c:ptCount val="9"/>
                <c:pt idx="0">
                  <c:v>2015</c:v>
                </c:pt>
                <c:pt idx="1">
                  <c:v>2016</c:v>
                </c:pt>
                <c:pt idx="2">
                  <c:v>2017</c:v>
                </c:pt>
                <c:pt idx="3">
                  <c:v>2018</c:v>
                </c:pt>
                <c:pt idx="4">
                  <c:v>2019</c:v>
                </c:pt>
                <c:pt idx="5">
                  <c:v>2020</c:v>
                </c:pt>
                <c:pt idx="6">
                  <c:v>2021</c:v>
                </c:pt>
                <c:pt idx="7">
                  <c:v>2022</c:v>
                </c:pt>
                <c:pt idx="8">
                  <c:v>2023</c:v>
                </c:pt>
              </c:strCache>
            </c:strRef>
          </c:cat>
          <c:val>
            <c:numRef>
              <c:f>'trends by age group'!$B$4:$J$4</c:f>
              <c:numCache>
                <c:formatCode>General</c:formatCode>
                <c:ptCount val="9"/>
                <c:pt idx="0">
                  <c:v>119</c:v>
                </c:pt>
                <c:pt idx="1">
                  <c:v>109</c:v>
                </c:pt>
                <c:pt idx="2">
                  <c:v>143</c:v>
                </c:pt>
                <c:pt idx="3">
                  <c:v>139</c:v>
                </c:pt>
                <c:pt idx="4">
                  <c:v>138</c:v>
                </c:pt>
                <c:pt idx="5">
                  <c:v>164</c:v>
                </c:pt>
                <c:pt idx="6">
                  <c:v>164</c:v>
                </c:pt>
                <c:pt idx="7">
                  <c:v>195</c:v>
                </c:pt>
                <c:pt idx="8">
                  <c:v>203</c:v>
                </c:pt>
              </c:numCache>
            </c:numRef>
          </c:val>
          <c:smooth val="0"/>
          <c:extLst>
            <c:ext xmlns:c16="http://schemas.microsoft.com/office/drawing/2014/chart" uri="{C3380CC4-5D6E-409C-BE32-E72D297353CC}">
              <c16:uniqueId val="{00000002-D8CE-43E2-9927-62BFF81A69FD}"/>
            </c:ext>
          </c:extLst>
        </c:ser>
        <c:ser>
          <c:idx val="3"/>
          <c:order val="3"/>
          <c:tx>
            <c:strRef>
              <c:f>'trends by age group'!$A$5</c:f>
              <c:strCache>
                <c:ptCount val="1"/>
                <c:pt idx="0">
                  <c:v>45-59</c:v>
                </c:pt>
              </c:strCache>
            </c:strRef>
          </c:tx>
          <c:spPr>
            <a:ln w="22225" cap="rnd">
              <a:solidFill>
                <a:schemeClr val="accent4"/>
              </a:solidFill>
              <a:round/>
            </a:ln>
            <a:effectLst/>
          </c:spPr>
          <c:marker>
            <c:symbol val="x"/>
            <c:size val="6"/>
            <c:spPr>
              <a:noFill/>
              <a:ln w="9525">
                <a:solidFill>
                  <a:schemeClr val="accent4"/>
                </a:solidFill>
                <a:round/>
              </a:ln>
              <a:effectLst/>
            </c:spPr>
          </c:marker>
          <c:cat>
            <c:strRef>
              <c:f>'trends by age group'!$B$1:$J$1</c:f>
              <c:strCache>
                <c:ptCount val="9"/>
                <c:pt idx="0">
                  <c:v>2015</c:v>
                </c:pt>
                <c:pt idx="1">
                  <c:v>2016</c:v>
                </c:pt>
                <c:pt idx="2">
                  <c:v>2017</c:v>
                </c:pt>
                <c:pt idx="3">
                  <c:v>2018</c:v>
                </c:pt>
                <c:pt idx="4">
                  <c:v>2019</c:v>
                </c:pt>
                <c:pt idx="5">
                  <c:v>2020</c:v>
                </c:pt>
                <c:pt idx="6">
                  <c:v>2021</c:v>
                </c:pt>
                <c:pt idx="7">
                  <c:v>2022</c:v>
                </c:pt>
                <c:pt idx="8">
                  <c:v>2023</c:v>
                </c:pt>
              </c:strCache>
            </c:strRef>
          </c:cat>
          <c:val>
            <c:numRef>
              <c:f>'trends by age group'!$B$5:$J$5</c:f>
              <c:numCache>
                <c:formatCode>General</c:formatCode>
                <c:ptCount val="9"/>
                <c:pt idx="0">
                  <c:v>59</c:v>
                </c:pt>
                <c:pt idx="1">
                  <c:v>92</c:v>
                </c:pt>
                <c:pt idx="2">
                  <c:v>85</c:v>
                </c:pt>
                <c:pt idx="3">
                  <c:v>90</c:v>
                </c:pt>
                <c:pt idx="4">
                  <c:v>72</c:v>
                </c:pt>
                <c:pt idx="5">
                  <c:v>78</c:v>
                </c:pt>
                <c:pt idx="6">
                  <c:v>91</c:v>
                </c:pt>
                <c:pt idx="7">
                  <c:v>109</c:v>
                </c:pt>
                <c:pt idx="8">
                  <c:v>118</c:v>
                </c:pt>
              </c:numCache>
            </c:numRef>
          </c:val>
          <c:smooth val="0"/>
          <c:extLst>
            <c:ext xmlns:c16="http://schemas.microsoft.com/office/drawing/2014/chart" uri="{C3380CC4-5D6E-409C-BE32-E72D297353CC}">
              <c16:uniqueId val="{00000003-D8CE-43E2-9927-62BFF81A69FD}"/>
            </c:ext>
          </c:extLst>
        </c:ser>
        <c:ser>
          <c:idx val="4"/>
          <c:order val="4"/>
          <c:tx>
            <c:strRef>
              <c:f>'trends by age group'!$A$6</c:f>
              <c:strCache>
                <c:ptCount val="1"/>
                <c:pt idx="0">
                  <c:v>over 60</c:v>
                </c:pt>
              </c:strCache>
            </c:strRef>
          </c:tx>
          <c:spPr>
            <a:ln w="22225" cap="rnd">
              <a:solidFill>
                <a:schemeClr val="accent5"/>
              </a:solidFill>
              <a:round/>
            </a:ln>
            <a:effectLst/>
          </c:spPr>
          <c:marker>
            <c:symbol val="star"/>
            <c:size val="6"/>
            <c:spPr>
              <a:noFill/>
              <a:ln w="9525">
                <a:solidFill>
                  <a:schemeClr val="accent5"/>
                </a:solidFill>
                <a:round/>
              </a:ln>
              <a:effectLst/>
            </c:spPr>
          </c:marker>
          <c:cat>
            <c:strRef>
              <c:f>'trends by age group'!$B$1:$J$1</c:f>
              <c:strCache>
                <c:ptCount val="9"/>
                <c:pt idx="0">
                  <c:v>2015</c:v>
                </c:pt>
                <c:pt idx="1">
                  <c:v>2016</c:v>
                </c:pt>
                <c:pt idx="2">
                  <c:v>2017</c:v>
                </c:pt>
                <c:pt idx="3">
                  <c:v>2018</c:v>
                </c:pt>
                <c:pt idx="4">
                  <c:v>2019</c:v>
                </c:pt>
                <c:pt idx="5">
                  <c:v>2020</c:v>
                </c:pt>
                <c:pt idx="6">
                  <c:v>2021</c:v>
                </c:pt>
                <c:pt idx="7">
                  <c:v>2022</c:v>
                </c:pt>
                <c:pt idx="8">
                  <c:v>2023</c:v>
                </c:pt>
              </c:strCache>
            </c:strRef>
          </c:cat>
          <c:val>
            <c:numRef>
              <c:f>'trends by age group'!$B$6:$J$6</c:f>
              <c:numCache>
                <c:formatCode>General</c:formatCode>
                <c:ptCount val="9"/>
                <c:pt idx="0">
                  <c:v>90</c:v>
                </c:pt>
                <c:pt idx="1">
                  <c:v>92</c:v>
                </c:pt>
                <c:pt idx="2">
                  <c:v>80</c:v>
                </c:pt>
                <c:pt idx="3">
                  <c:v>63</c:v>
                </c:pt>
                <c:pt idx="4">
                  <c:v>72</c:v>
                </c:pt>
                <c:pt idx="5">
                  <c:v>82</c:v>
                </c:pt>
                <c:pt idx="6">
                  <c:v>100</c:v>
                </c:pt>
                <c:pt idx="7">
                  <c:v>120</c:v>
                </c:pt>
                <c:pt idx="8">
                  <c:v>109</c:v>
                </c:pt>
              </c:numCache>
            </c:numRef>
          </c:val>
          <c:smooth val="0"/>
          <c:extLst>
            <c:ext xmlns:c16="http://schemas.microsoft.com/office/drawing/2014/chart" uri="{C3380CC4-5D6E-409C-BE32-E72D297353CC}">
              <c16:uniqueId val="{00000004-D8CE-43E2-9927-62BFF81A69FD}"/>
            </c:ext>
          </c:extLst>
        </c:ser>
        <c:dLbls>
          <c:showLegendKey val="0"/>
          <c:showVal val="0"/>
          <c:showCatName val="0"/>
          <c:showSerName val="0"/>
          <c:showPercent val="0"/>
          <c:showBubbleSize val="0"/>
        </c:dLbls>
        <c:marker val="1"/>
        <c:smooth val="0"/>
        <c:axId val="1972164143"/>
        <c:axId val="1987643007"/>
      </c:lineChart>
      <c:catAx>
        <c:axId val="197216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mn-lt"/>
                <a:ea typeface="+mn-ea"/>
                <a:cs typeface="+mn-cs"/>
              </a:defRPr>
            </a:pPr>
            <a:endParaRPr lang="en-US"/>
          </a:p>
        </c:txPr>
        <c:crossAx val="1987643007"/>
        <c:crosses val="autoZero"/>
        <c:auto val="1"/>
        <c:lblAlgn val="ctr"/>
        <c:lblOffset val="100"/>
        <c:noMultiLvlLbl val="0"/>
      </c:catAx>
      <c:valAx>
        <c:axId val="1987643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cap="all" baseline="0">
                    <a:solidFill>
                      <a:sysClr val="windowText" lastClr="000000"/>
                    </a:solidFill>
                    <a:latin typeface="+mn-lt"/>
                    <a:ea typeface="+mn-ea"/>
                    <a:cs typeface="+mn-cs"/>
                  </a:defRPr>
                </a:pPr>
                <a:r>
                  <a:rPr lang="en-GB" sz="1800"/>
                  <a:t>Number of persons</a:t>
                </a:r>
              </a:p>
            </c:rich>
          </c:tx>
          <c:overlay val="0"/>
          <c:spPr>
            <a:noFill/>
            <a:ln>
              <a:noFill/>
            </a:ln>
            <a:effectLst/>
          </c:spPr>
          <c:txPr>
            <a:bodyPr rot="-5400000" spcFirstLastPara="1" vertOverflow="ellipsis" vert="horz" wrap="square" anchor="ctr" anchorCtr="1"/>
            <a:lstStyle/>
            <a:p>
              <a:pPr>
                <a:defRPr sz="18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72164143"/>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8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0163970491661"/>
          <c:y val="4.1361476507007028E-2"/>
          <c:w val="0.86729836029508334"/>
          <c:h val="0.81988216864409269"/>
        </c:manualLayout>
      </c:layout>
      <c:lineChart>
        <c:grouping val="standard"/>
        <c:varyColors val="0"/>
        <c:ser>
          <c:idx val="0"/>
          <c:order val="0"/>
          <c:tx>
            <c:strRef>
              <c:f>'[Annual report - trend alaysis Annual report 2023.xlsx]workings - specific rates (2)'!$A$2</c:f>
              <c:strCache>
                <c:ptCount val="1"/>
                <c:pt idx="0">
                  <c:v>Total number of patients with substance misuse as their primary or secondary diagnosis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'[Annual report - trend alaysis Annual report 2023.xlsx]workings - specific rates (2)'!$B$1:$G$1</c:f>
              <c:strCache>
                <c:ptCount val="6"/>
                <c:pt idx="0">
                  <c:v>2017</c:v>
                </c:pt>
                <c:pt idx="1">
                  <c:v>2018</c:v>
                </c:pt>
                <c:pt idx="2">
                  <c:v>2019</c:v>
                </c:pt>
                <c:pt idx="3">
                  <c:v>2021</c:v>
                </c:pt>
                <c:pt idx="4">
                  <c:v>2022</c:v>
                </c:pt>
                <c:pt idx="5">
                  <c:v>2023</c:v>
                </c:pt>
              </c:strCache>
            </c:strRef>
          </c:cat>
          <c:val>
            <c:numRef>
              <c:f>'[Annual report - trend alaysis Annual report 2023.xlsx]workings - specific rates (2)'!$B$2:$G$2</c:f>
              <c:numCache>
                <c:formatCode>General</c:formatCode>
                <c:ptCount val="6"/>
                <c:pt idx="0">
                  <c:v>140</c:v>
                </c:pt>
                <c:pt idx="1">
                  <c:v>122</c:v>
                </c:pt>
                <c:pt idx="2">
                  <c:v>117</c:v>
                </c:pt>
                <c:pt idx="3">
                  <c:v>105</c:v>
                </c:pt>
                <c:pt idx="4">
                  <c:v>176</c:v>
                </c:pt>
                <c:pt idx="5">
                  <c:v>210</c:v>
                </c:pt>
              </c:numCache>
            </c:numRef>
          </c:val>
          <c:smooth val="0"/>
          <c:extLst>
            <c:ext xmlns:c16="http://schemas.microsoft.com/office/drawing/2014/chart" uri="{C3380CC4-5D6E-409C-BE32-E72D297353CC}">
              <c16:uniqueId val="{00000000-638C-4B79-A0F4-9A889ECAFB80}"/>
            </c:ext>
          </c:extLst>
        </c:ser>
        <c:dLbls>
          <c:dLblPos val="t"/>
          <c:showLegendKey val="0"/>
          <c:showVal val="1"/>
          <c:showCatName val="0"/>
          <c:showSerName val="0"/>
          <c:showPercent val="0"/>
          <c:showBubbleSize val="0"/>
        </c:dLbls>
        <c:marker val="1"/>
        <c:smooth val="0"/>
        <c:axId val="1787386367"/>
        <c:axId val="1787406047"/>
      </c:lineChart>
      <c:catAx>
        <c:axId val="17873863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sz="900"/>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ysClr val="windowText" lastClr="000000"/>
                </a:solidFill>
                <a:latin typeface="+mn-lt"/>
                <a:ea typeface="+mn-ea"/>
                <a:cs typeface="+mn-cs"/>
              </a:defRPr>
            </a:pPr>
            <a:endParaRPr lang="en-US"/>
          </a:p>
        </c:txPr>
        <c:crossAx val="1787406047"/>
        <c:crosses val="autoZero"/>
        <c:auto val="1"/>
        <c:lblAlgn val="ctr"/>
        <c:lblOffset val="100"/>
        <c:noMultiLvlLbl val="0"/>
      </c:catAx>
      <c:valAx>
        <c:axId val="1787406047"/>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sz="900"/>
                  <a:t>Number</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7873863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0760975677517"/>
          <c:y val="3.3666450631658136E-2"/>
          <c:w val="0.84613986604383251"/>
          <c:h val="0.81988216864409269"/>
        </c:manualLayout>
      </c:layout>
      <c:lineChart>
        <c:grouping val="standard"/>
        <c:varyColors val="0"/>
        <c:ser>
          <c:idx val="0"/>
          <c:order val="0"/>
          <c:tx>
            <c:strRef>
              <c:f>'[Trend analysis October 2024.xlsx] &amp; Schizo'!$A$18</c:f>
              <c:strCache>
                <c:ptCount val="1"/>
                <c:pt idx="0">
                  <c:v>% of patients with Substance misuse as primary &amp; secondary diagnosis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'[Trend analysis October 2024.xlsx] &amp; Schizo'!$D$1:$I$1</c:f>
              <c:strCache>
                <c:ptCount val="6"/>
                <c:pt idx="0">
                  <c:v>2017</c:v>
                </c:pt>
                <c:pt idx="1">
                  <c:v>2018</c:v>
                </c:pt>
                <c:pt idx="2">
                  <c:v>2019</c:v>
                </c:pt>
                <c:pt idx="3">
                  <c:v>2021</c:v>
                </c:pt>
                <c:pt idx="4">
                  <c:v>2022</c:v>
                </c:pt>
                <c:pt idx="5">
                  <c:v>2023</c:v>
                </c:pt>
              </c:strCache>
            </c:strRef>
          </c:cat>
          <c:val>
            <c:numRef>
              <c:f>'[Trend analysis October 2024.xlsx] &amp; Schizo'!$D$18:$I$18</c:f>
              <c:numCache>
                <c:formatCode>0.0</c:formatCode>
                <c:ptCount val="6"/>
                <c:pt idx="0">
                  <c:v>31.963470319634702</c:v>
                </c:pt>
                <c:pt idx="1">
                  <c:v>29.468599033816425</c:v>
                </c:pt>
                <c:pt idx="2">
                  <c:v>26.834862385321102</c:v>
                </c:pt>
                <c:pt idx="3">
                  <c:v>21.341463414634145</c:v>
                </c:pt>
                <c:pt idx="4">
                  <c:v>28.387096774193548</c:v>
                </c:pt>
                <c:pt idx="5">
                  <c:v>33.439490445859867</c:v>
                </c:pt>
              </c:numCache>
            </c:numRef>
          </c:val>
          <c:smooth val="0"/>
          <c:extLst>
            <c:ext xmlns:c16="http://schemas.microsoft.com/office/drawing/2014/chart" uri="{C3380CC4-5D6E-409C-BE32-E72D297353CC}">
              <c16:uniqueId val="{00000000-1CC5-4BEA-90BE-93513DF996CE}"/>
            </c:ext>
          </c:extLst>
        </c:ser>
        <c:dLbls>
          <c:dLblPos val="t"/>
          <c:showLegendKey val="0"/>
          <c:showVal val="1"/>
          <c:showCatName val="0"/>
          <c:showSerName val="0"/>
          <c:showPercent val="0"/>
          <c:showBubbleSize val="0"/>
        </c:dLbls>
        <c:marker val="1"/>
        <c:smooth val="0"/>
        <c:axId val="25678096"/>
        <c:axId val="25676656"/>
      </c:lineChart>
      <c:catAx>
        <c:axId val="256780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solidFill>
                    <a:latin typeface="+mn-lt"/>
                    <a:ea typeface="+mn-ea"/>
                    <a:cs typeface="+mn-cs"/>
                  </a:defRPr>
                </a:pPr>
                <a:r>
                  <a:rPr lang="en-US" sz="900"/>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solidFill>
                <a:latin typeface="+mn-lt"/>
                <a:ea typeface="+mn-ea"/>
                <a:cs typeface="+mn-cs"/>
              </a:defRPr>
            </a:pPr>
            <a:endParaRPr lang="en-US"/>
          </a:p>
        </c:txPr>
        <c:crossAx val="25676656"/>
        <c:crosses val="autoZero"/>
        <c:auto val="1"/>
        <c:lblAlgn val="ctr"/>
        <c:lblOffset val="100"/>
        <c:noMultiLvlLbl val="0"/>
      </c:catAx>
      <c:valAx>
        <c:axId val="25676656"/>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solidFill>
                    <a:latin typeface="+mn-lt"/>
                    <a:ea typeface="+mn-ea"/>
                    <a:cs typeface="+mn-cs"/>
                  </a:defRPr>
                </a:pPr>
                <a:r>
                  <a:rPr lang="en-US" sz="900"/>
                  <a:t>percentage</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5678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'[Annual report - trend alaysis Annual report 2023.xlsx]workings - specific rates (2)'!$A$4</c:f>
              <c:strCache>
                <c:ptCount val="1"/>
                <c:pt idx="0">
                  <c:v>Rate per 10,000 population</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'[Annual report - trend alaysis Annual report 2023.xlsx]workings - specific rates (2)'!$B$1:$G$1</c:f>
              <c:strCache>
                <c:ptCount val="6"/>
                <c:pt idx="0">
                  <c:v>2017</c:v>
                </c:pt>
                <c:pt idx="1">
                  <c:v>2018</c:v>
                </c:pt>
                <c:pt idx="2">
                  <c:v>2019</c:v>
                </c:pt>
                <c:pt idx="3">
                  <c:v>2021</c:v>
                </c:pt>
                <c:pt idx="4">
                  <c:v>2022</c:v>
                </c:pt>
                <c:pt idx="5">
                  <c:v>2023</c:v>
                </c:pt>
              </c:strCache>
            </c:strRef>
          </c:cat>
          <c:val>
            <c:numRef>
              <c:f>'[Annual report - trend alaysis Annual report 2023.xlsx]workings - specific rates (2)'!$B$4:$G$4</c:f>
              <c:numCache>
                <c:formatCode>0.0</c:formatCode>
                <c:ptCount val="6"/>
                <c:pt idx="0">
                  <c:v>3.0476190476190474</c:v>
                </c:pt>
                <c:pt idx="1">
                  <c:v>2.5693027291470547</c:v>
                </c:pt>
                <c:pt idx="2">
                  <c:v>2.3733792051411045</c:v>
                </c:pt>
                <c:pt idx="3">
                  <c:v>2.0344894400310016</c:v>
                </c:pt>
                <c:pt idx="4">
                  <c:v>3.3834832190766932</c:v>
                </c:pt>
                <c:pt idx="5">
                  <c:v>3.8741742013205402</c:v>
                </c:pt>
              </c:numCache>
            </c:numRef>
          </c:val>
          <c:smooth val="0"/>
          <c:extLst>
            <c:ext xmlns:c16="http://schemas.microsoft.com/office/drawing/2014/chart" uri="{C3380CC4-5D6E-409C-BE32-E72D297353CC}">
              <c16:uniqueId val="{00000000-CDA4-4271-B5A9-A156AA403BBB}"/>
            </c:ext>
          </c:extLst>
        </c:ser>
        <c:dLbls>
          <c:dLblPos val="t"/>
          <c:showLegendKey val="0"/>
          <c:showVal val="1"/>
          <c:showCatName val="0"/>
          <c:showSerName val="0"/>
          <c:showPercent val="0"/>
          <c:showBubbleSize val="0"/>
        </c:dLbls>
        <c:marker val="1"/>
        <c:smooth val="0"/>
        <c:axId val="1787406527"/>
        <c:axId val="1787389247"/>
      </c:lineChart>
      <c:catAx>
        <c:axId val="17874065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cap="all" baseline="0">
                    <a:solidFill>
                      <a:sysClr val="windowText" lastClr="000000"/>
                    </a:solidFill>
                    <a:latin typeface="+mn-lt"/>
                    <a:ea typeface="+mn-ea"/>
                    <a:cs typeface="+mn-cs"/>
                  </a:defRPr>
                </a:pPr>
                <a:r>
                  <a:rPr lang="en-US" sz="1800"/>
                  <a:t>year</a:t>
                </a:r>
              </a:p>
            </c:rich>
          </c:tx>
          <c:overlay val="0"/>
          <c:spPr>
            <a:noFill/>
            <a:ln>
              <a:noFill/>
            </a:ln>
            <a:effectLst/>
          </c:spPr>
          <c:txPr>
            <a:bodyPr rot="0" spcFirstLastPara="1" vertOverflow="ellipsis" vert="horz" wrap="square" anchor="ctr" anchorCtr="1"/>
            <a:lstStyle/>
            <a:p>
              <a:pPr>
                <a:defRPr sz="18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ysClr val="windowText" lastClr="000000"/>
                </a:solidFill>
                <a:latin typeface="+mn-lt"/>
                <a:ea typeface="+mn-ea"/>
                <a:cs typeface="+mn-cs"/>
              </a:defRPr>
            </a:pPr>
            <a:endParaRPr lang="en-US"/>
          </a:p>
        </c:txPr>
        <c:crossAx val="1787389247"/>
        <c:crosses val="autoZero"/>
        <c:auto val="1"/>
        <c:lblAlgn val="ctr"/>
        <c:lblOffset val="100"/>
        <c:noMultiLvlLbl val="0"/>
      </c:catAx>
      <c:valAx>
        <c:axId val="1787389247"/>
        <c:scaling>
          <c:orientation val="minMax"/>
        </c:scaling>
        <c:delete val="0"/>
        <c:axPos val="l"/>
        <c:title>
          <c:tx>
            <c:rich>
              <a:bodyPr rot="-5400000" spcFirstLastPara="1" vertOverflow="ellipsis" vert="horz" wrap="square" anchor="ctr" anchorCtr="1"/>
              <a:lstStyle/>
              <a:p>
                <a:pPr>
                  <a:defRPr sz="1800" b="0" i="0" u="none" strike="noStrike" kern="1200" cap="all" baseline="0">
                    <a:solidFill>
                      <a:sysClr val="windowText" lastClr="000000"/>
                    </a:solidFill>
                    <a:latin typeface="+mn-lt"/>
                    <a:ea typeface="+mn-ea"/>
                    <a:cs typeface="+mn-cs"/>
                  </a:defRPr>
                </a:pPr>
                <a:r>
                  <a:rPr lang="en-US" sz="1800"/>
                  <a:t>Rate/10,000 population</a:t>
                </a:r>
              </a:p>
            </c:rich>
          </c:tx>
          <c:overlay val="0"/>
          <c:spPr>
            <a:noFill/>
            <a:ln>
              <a:noFill/>
            </a:ln>
            <a:effectLst/>
          </c:spPr>
          <c:txPr>
            <a:bodyPr rot="-5400000" spcFirstLastPara="1" vertOverflow="ellipsis" vert="horz" wrap="square" anchor="ctr" anchorCtr="1"/>
            <a:lstStyle/>
            <a:p>
              <a:pPr>
                <a:defRPr sz="1800" b="0" i="0" u="none" strike="noStrike" kern="1200" cap="all"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7874065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161093993685576E-2"/>
          <c:y val="0.16912085432113064"/>
          <c:w val="0.90983890600631445"/>
          <c:h val="0.65253055496952894"/>
        </c:manualLayout>
      </c:layout>
      <c:lineChart>
        <c:grouping val="standard"/>
        <c:varyColors val="0"/>
        <c:ser>
          <c:idx val="0"/>
          <c:order val="0"/>
          <c:spPr>
            <a:ln w="28575" cap="rnd">
              <a:solidFill>
                <a:schemeClr val="accent1"/>
              </a:solidFill>
              <a:round/>
            </a:ln>
            <a:effectLst/>
          </c:spPr>
          <c:marker>
            <c:symbol val="none"/>
          </c:marker>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General</c:formatCode>
                <c:ptCount val="14"/>
                <c:pt idx="0">
                  <c:v>19</c:v>
                </c:pt>
                <c:pt idx="1">
                  <c:v>26</c:v>
                </c:pt>
                <c:pt idx="2">
                  <c:v>22</c:v>
                </c:pt>
                <c:pt idx="3">
                  <c:v>30</c:v>
                </c:pt>
                <c:pt idx="4">
                  <c:v>36</c:v>
                </c:pt>
                <c:pt idx="5">
                  <c:v>21</c:v>
                </c:pt>
                <c:pt idx="6">
                  <c:v>25</c:v>
                </c:pt>
                <c:pt idx="7">
                  <c:v>22</c:v>
                </c:pt>
                <c:pt idx="8">
                  <c:v>21</c:v>
                </c:pt>
                <c:pt idx="9">
                  <c:v>21</c:v>
                </c:pt>
                <c:pt idx="10">
                  <c:v>34</c:v>
                </c:pt>
                <c:pt idx="11">
                  <c:v>24</c:v>
                </c:pt>
                <c:pt idx="12">
                  <c:v>26</c:v>
                </c:pt>
                <c:pt idx="13">
                  <c:v>28</c:v>
                </c:pt>
              </c:numCache>
            </c:numRef>
          </c:val>
          <c:smooth val="0"/>
          <c:extLst>
            <c:ext xmlns:c16="http://schemas.microsoft.com/office/drawing/2014/chart" uri="{C3380CC4-5D6E-409C-BE32-E72D297353CC}">
              <c16:uniqueId val="{00000000-EFD5-4198-9306-61D83C99B26F}"/>
            </c:ext>
          </c:extLst>
        </c:ser>
        <c:dLbls>
          <c:showLegendKey val="0"/>
          <c:showVal val="0"/>
          <c:showCatName val="0"/>
          <c:showSerName val="0"/>
          <c:showPercent val="0"/>
          <c:showBubbleSize val="0"/>
        </c:dLbls>
        <c:smooth val="0"/>
        <c:axId val="1097943752"/>
        <c:axId val="1097945192"/>
      </c:lineChart>
      <c:catAx>
        <c:axId val="1097943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97945192"/>
        <c:crosses val="autoZero"/>
        <c:auto val="1"/>
        <c:lblAlgn val="ctr"/>
        <c:lblOffset val="100"/>
        <c:noMultiLvlLbl val="0"/>
      </c:catAx>
      <c:valAx>
        <c:axId val="1097945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Number of Suicides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97943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97880072683222E-2"/>
          <c:y val="4.4989775051124746E-2"/>
          <c:w val="0.88329699172218856"/>
          <c:h val="0.75786548153873401"/>
        </c:manualLayout>
      </c:layout>
      <c:lineChart>
        <c:grouping val="standard"/>
        <c:varyColors val="0"/>
        <c:ser>
          <c:idx val="0"/>
          <c:order val="0"/>
          <c:tx>
            <c:strRef>
              <c:f>'[Annual report - trend alaysis Annual report 2023.xlsx]Suicides 2'!$A$2</c:f>
              <c:strCache>
                <c:ptCount val="1"/>
                <c:pt idx="0">
                  <c:v>Suicide attempt </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'[Annual report - trend alaysis Annual report 2023.xlsx]Suicides 2'!$B$1:$F$1</c:f>
              <c:strCache>
                <c:ptCount val="5"/>
                <c:pt idx="0">
                  <c:v>2018</c:v>
                </c:pt>
                <c:pt idx="1">
                  <c:v>2019</c:v>
                </c:pt>
                <c:pt idx="2">
                  <c:v>2021</c:v>
                </c:pt>
                <c:pt idx="3">
                  <c:v>2022</c:v>
                </c:pt>
                <c:pt idx="4">
                  <c:v>2023</c:v>
                </c:pt>
              </c:strCache>
            </c:strRef>
          </c:cat>
          <c:val>
            <c:numRef>
              <c:f>'[Annual report - trend alaysis Annual report 2023.xlsx]Suicides 2'!$B$2:$F$2</c:f>
              <c:numCache>
                <c:formatCode>General</c:formatCode>
                <c:ptCount val="5"/>
                <c:pt idx="0">
                  <c:v>34</c:v>
                </c:pt>
                <c:pt idx="1">
                  <c:v>63</c:v>
                </c:pt>
                <c:pt idx="2">
                  <c:v>73</c:v>
                </c:pt>
                <c:pt idx="3">
                  <c:v>77</c:v>
                </c:pt>
                <c:pt idx="4">
                  <c:v>98</c:v>
                </c:pt>
              </c:numCache>
            </c:numRef>
          </c:val>
          <c:smooth val="0"/>
          <c:extLst>
            <c:ext xmlns:c16="http://schemas.microsoft.com/office/drawing/2014/chart" uri="{C3380CC4-5D6E-409C-BE32-E72D297353CC}">
              <c16:uniqueId val="{00000000-0EA2-4EB1-8D72-84A121D6216B}"/>
            </c:ext>
          </c:extLst>
        </c:ser>
        <c:ser>
          <c:idx val="1"/>
          <c:order val="1"/>
          <c:tx>
            <c:strRef>
              <c:f>'[Annual report - trend alaysis Annual report 2023.xlsx]Suicides 2'!$A$3</c:f>
              <c:strCache>
                <c:ptCount val="1"/>
                <c:pt idx="0">
                  <c:v>Suicide ideation </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3"/>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manualLayout>
                      <c:w val="0.30494318590511782"/>
                      <c:h val="0.41695815108772"/>
                    </c:manualLayout>
                  </c15:layout>
                </c:ext>
                <c:ext xmlns:c16="http://schemas.microsoft.com/office/drawing/2014/chart" uri="{C3380CC4-5D6E-409C-BE32-E72D297353CC}">
                  <c16:uniqueId val="{00000000-2DD5-4466-80EE-EF9D204A4BC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'[Annual report - trend alaysis Annual report 2023.xlsx]Suicides 2'!$B$1:$F$1</c:f>
              <c:strCache>
                <c:ptCount val="5"/>
                <c:pt idx="0">
                  <c:v>2018</c:v>
                </c:pt>
                <c:pt idx="1">
                  <c:v>2019</c:v>
                </c:pt>
                <c:pt idx="2">
                  <c:v>2021</c:v>
                </c:pt>
                <c:pt idx="3">
                  <c:v>2022</c:v>
                </c:pt>
                <c:pt idx="4">
                  <c:v>2023</c:v>
                </c:pt>
              </c:strCache>
            </c:strRef>
          </c:cat>
          <c:val>
            <c:numRef>
              <c:f>'[Annual report - trend alaysis Annual report 2023.xlsx]Suicides 2'!$B$3:$F$3</c:f>
              <c:numCache>
                <c:formatCode>General</c:formatCode>
                <c:ptCount val="5"/>
                <c:pt idx="0">
                  <c:v>23</c:v>
                </c:pt>
                <c:pt idx="1">
                  <c:v>43</c:v>
                </c:pt>
                <c:pt idx="2">
                  <c:v>60</c:v>
                </c:pt>
                <c:pt idx="3">
                  <c:v>101</c:v>
                </c:pt>
                <c:pt idx="4">
                  <c:v>96</c:v>
                </c:pt>
              </c:numCache>
            </c:numRef>
          </c:val>
          <c:smooth val="0"/>
          <c:extLst>
            <c:ext xmlns:c16="http://schemas.microsoft.com/office/drawing/2014/chart" uri="{C3380CC4-5D6E-409C-BE32-E72D297353CC}">
              <c16:uniqueId val="{00000001-0EA2-4EB1-8D72-84A121D6216B}"/>
            </c:ext>
          </c:extLst>
        </c:ser>
        <c:dLbls>
          <c:showLegendKey val="0"/>
          <c:showVal val="0"/>
          <c:showCatName val="0"/>
          <c:showSerName val="0"/>
          <c:showPercent val="0"/>
          <c:showBubbleSize val="0"/>
        </c:dLbls>
        <c:marker val="1"/>
        <c:smooth val="0"/>
        <c:axId val="1619165344"/>
        <c:axId val="15745824"/>
      </c:lineChart>
      <c:catAx>
        <c:axId val="1619165344"/>
        <c:scaling>
          <c:orientation val="minMax"/>
        </c:scaling>
        <c:delete val="0"/>
        <c:axPos val="b"/>
        <c:title>
          <c:tx>
            <c:rich>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solidFill>
                      <a:sysClr val="windowText" lastClr="000000"/>
                    </a:solidFill>
                  </a:rPr>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mn-lt"/>
                <a:ea typeface="+mn-ea"/>
                <a:cs typeface="+mn-cs"/>
              </a:defRPr>
            </a:pPr>
            <a:endParaRPr lang="en-US"/>
          </a:p>
        </c:txPr>
        <c:crossAx val="15745824"/>
        <c:crosses val="autoZero"/>
        <c:auto val="1"/>
        <c:lblAlgn val="ctr"/>
        <c:lblOffset val="100"/>
        <c:noMultiLvlLbl val="0"/>
      </c:catAx>
      <c:valAx>
        <c:axId val="15745824"/>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solidFill>
                      <a:sysClr val="windowText" lastClr="000000"/>
                    </a:solidFill>
                  </a:rPr>
                  <a:t>Number</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61916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'[Annual report - trend alaysis Annual report 2023.xlsx]Suicides 2'!$A$4</c:f>
              <c:strCache>
                <c:ptCount val="1"/>
                <c:pt idx="0">
                  <c:v>Suicide attempt %</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'[Annual report - trend alaysis Annual report 2023.xlsx]Suicides 2'!$B$1:$F$1</c:f>
              <c:strCache>
                <c:ptCount val="5"/>
                <c:pt idx="0">
                  <c:v>2018</c:v>
                </c:pt>
                <c:pt idx="1">
                  <c:v>2019</c:v>
                </c:pt>
                <c:pt idx="2">
                  <c:v>2021</c:v>
                </c:pt>
                <c:pt idx="3">
                  <c:v>2022</c:v>
                </c:pt>
                <c:pt idx="4">
                  <c:v>2023</c:v>
                </c:pt>
              </c:strCache>
            </c:strRef>
          </c:cat>
          <c:val>
            <c:numRef>
              <c:f>'[Annual report - trend alaysis Annual report 2023.xlsx]Suicides 2'!$B$4:$F$4</c:f>
              <c:numCache>
                <c:formatCode>0.0</c:formatCode>
                <c:ptCount val="5"/>
                <c:pt idx="0">
                  <c:v>6.9958847736625511</c:v>
                </c:pt>
                <c:pt idx="1">
                  <c:v>12.115384615384615</c:v>
                </c:pt>
                <c:pt idx="2">
                  <c:v>12.248322147651008</c:v>
                </c:pt>
                <c:pt idx="3">
                  <c:v>10.405405405405405</c:v>
                </c:pt>
                <c:pt idx="4">
                  <c:v>12.677878395860285</c:v>
                </c:pt>
              </c:numCache>
            </c:numRef>
          </c:val>
          <c:smooth val="0"/>
          <c:extLst>
            <c:ext xmlns:c16="http://schemas.microsoft.com/office/drawing/2014/chart" uri="{C3380CC4-5D6E-409C-BE32-E72D297353CC}">
              <c16:uniqueId val="{00000000-2276-47FD-B20C-958E243EE64F}"/>
            </c:ext>
          </c:extLst>
        </c:ser>
        <c:ser>
          <c:idx val="1"/>
          <c:order val="1"/>
          <c:tx>
            <c:strRef>
              <c:f>'[Annual report - trend alaysis Annual report 2023.xlsx]Suicides 2'!$A$5</c:f>
              <c:strCache>
                <c:ptCount val="1"/>
                <c:pt idx="0">
                  <c:v>Suicide ideation %</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3"/>
              <c:dLblPos val="b"/>
              <c:showLegendKey val="0"/>
              <c:showVal val="1"/>
              <c:showCatName val="0"/>
              <c:showSerName val="0"/>
              <c:showPercent val="0"/>
              <c:showBubbleSize val="0"/>
              <c:extLst>
                <c:ext xmlns:c15="http://schemas.microsoft.com/office/drawing/2012/chart" uri="{CE6537A1-D6FC-4f65-9D91-7224C49458BB}">
                  <c15:layout>
                    <c:manualLayout>
                      <c:w val="0.25478720818152845"/>
                      <c:h val="0.36870309516287847"/>
                    </c:manualLayout>
                  </c15:layout>
                </c:ext>
                <c:ext xmlns:c16="http://schemas.microsoft.com/office/drawing/2014/chart" uri="{C3380CC4-5D6E-409C-BE32-E72D297353CC}">
                  <c16:uniqueId val="{00000000-8CD5-4376-BFF7-6D7E0CFDC7FC}"/>
                </c:ext>
              </c:extLst>
            </c:dLbl>
            <c:spPr>
              <a:noFill/>
              <a:ln>
                <a:noFill/>
              </a:ln>
              <a:effectLst/>
            </c:spPr>
            <c:txPr>
              <a:bodyPr rot="0" spcFirstLastPara="1" vertOverflow="ellipsis" vert="horz" wrap="square" anchor="ctr" anchorCtr="1"/>
              <a:lstStyle/>
              <a:p>
                <a:pPr>
                  <a:defRPr sz="18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'[Annual report - trend alaysis Annual report 2023.xlsx]Suicides 2'!$B$1:$F$1</c:f>
              <c:strCache>
                <c:ptCount val="5"/>
                <c:pt idx="0">
                  <c:v>2018</c:v>
                </c:pt>
                <c:pt idx="1">
                  <c:v>2019</c:v>
                </c:pt>
                <c:pt idx="2">
                  <c:v>2021</c:v>
                </c:pt>
                <c:pt idx="3">
                  <c:v>2022</c:v>
                </c:pt>
                <c:pt idx="4">
                  <c:v>2023</c:v>
                </c:pt>
              </c:strCache>
            </c:strRef>
          </c:cat>
          <c:val>
            <c:numRef>
              <c:f>'[Annual report - trend alaysis Annual report 2023.xlsx]Suicides 2'!$B$5:$F$5</c:f>
              <c:numCache>
                <c:formatCode>0.0</c:formatCode>
                <c:ptCount val="5"/>
                <c:pt idx="0">
                  <c:v>4.7325102880658436</c:v>
                </c:pt>
                <c:pt idx="1">
                  <c:v>8.2692307692307683</c:v>
                </c:pt>
                <c:pt idx="2">
                  <c:v>10.067114093959731</c:v>
                </c:pt>
                <c:pt idx="3">
                  <c:v>13.648648648648647</c:v>
                </c:pt>
                <c:pt idx="4">
                  <c:v>12.419146183699871</c:v>
                </c:pt>
              </c:numCache>
            </c:numRef>
          </c:val>
          <c:smooth val="0"/>
          <c:extLst>
            <c:ext xmlns:c16="http://schemas.microsoft.com/office/drawing/2014/chart" uri="{C3380CC4-5D6E-409C-BE32-E72D297353CC}">
              <c16:uniqueId val="{00000001-2276-47FD-B20C-958E243EE64F}"/>
            </c:ext>
          </c:extLst>
        </c:ser>
        <c:dLbls>
          <c:dLblPos val="t"/>
          <c:showLegendKey val="0"/>
          <c:showVal val="1"/>
          <c:showCatName val="0"/>
          <c:showSerName val="0"/>
          <c:showPercent val="0"/>
          <c:showBubbleSize val="0"/>
        </c:dLbls>
        <c:marker val="1"/>
        <c:smooth val="0"/>
        <c:axId val="96460624"/>
        <c:axId val="96463504"/>
      </c:lineChart>
      <c:catAx>
        <c:axId val="96460624"/>
        <c:scaling>
          <c:orientation val="minMax"/>
        </c:scaling>
        <c:delete val="0"/>
        <c:axPos val="b"/>
        <c:title>
          <c:tx>
            <c:rich>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solidFill>
                      <a:sysClr val="windowText" lastClr="000000"/>
                    </a:solidFill>
                  </a:rPr>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mn-lt"/>
                <a:ea typeface="+mn-ea"/>
                <a:cs typeface="+mn-cs"/>
              </a:defRPr>
            </a:pPr>
            <a:endParaRPr lang="en-US"/>
          </a:p>
        </c:txPr>
        <c:crossAx val="96463504"/>
        <c:crosses val="autoZero"/>
        <c:auto val="1"/>
        <c:lblAlgn val="ctr"/>
        <c:lblOffset val="100"/>
        <c:noMultiLvlLbl val="0"/>
      </c:catAx>
      <c:valAx>
        <c:axId val="96463504"/>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solidFill>
                      <a:sysClr val="windowText" lastClr="000000"/>
                    </a:solidFill>
                  </a:rPr>
                  <a:t>Percentage</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646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b="1" dirty="0"/>
              <a:t>Number</a:t>
            </a:r>
            <a:r>
              <a:rPr lang="en-US" sz="1800" b="1" baseline="0" dirty="0"/>
              <a:t> of </a:t>
            </a:r>
            <a:r>
              <a:rPr lang="en-US" sz="2000" b="1" baseline="0" dirty="0"/>
              <a:t>p</a:t>
            </a:r>
            <a:r>
              <a:rPr lang="en-US" sz="2000" b="1" dirty="0"/>
              <a:t>ersons</a:t>
            </a:r>
            <a:r>
              <a:rPr lang="en-US" sz="1800" b="1" dirty="0"/>
              <a:t> with Chronic Mood Disorders during period 2011 – 2024</a:t>
            </a:r>
          </a:p>
          <a:p>
            <a:pPr>
              <a:defRPr sz="1800"/>
            </a:pPr>
            <a:r>
              <a:rPr lang="en-US" sz="1800" b="1" dirty="0"/>
              <a:t>POYC data</a:t>
            </a:r>
          </a:p>
        </c:rich>
      </c:tx>
      <c:layout>
        <c:manualLayout>
          <c:xMode val="edge"/>
          <c:yMode val="edge"/>
          <c:x val="0.13640802021120627"/>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'Mood disorders'!$A$2</c:f>
              <c:strCache>
                <c:ptCount val="1"/>
                <c:pt idx="0">
                  <c:v>Chronic Mood Disorders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'Mood disorders'!$B$1:$O$1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'Mood disorders'!$B$2:$O$2</c:f>
              <c:numCache>
                <c:formatCode>#,##0</c:formatCode>
                <c:ptCount val="14"/>
                <c:pt idx="0">
                  <c:v>5</c:v>
                </c:pt>
                <c:pt idx="1">
                  <c:v>219</c:v>
                </c:pt>
                <c:pt idx="2">
                  <c:v>791</c:v>
                </c:pt>
                <c:pt idx="3">
                  <c:v>2037</c:v>
                </c:pt>
                <c:pt idx="4">
                  <c:v>3842</c:v>
                </c:pt>
                <c:pt idx="5">
                  <c:v>6660</c:v>
                </c:pt>
                <c:pt idx="6">
                  <c:v>9042</c:v>
                </c:pt>
                <c:pt idx="7">
                  <c:v>9891</c:v>
                </c:pt>
                <c:pt idx="8">
                  <c:v>14894</c:v>
                </c:pt>
                <c:pt idx="9">
                  <c:v>17312</c:v>
                </c:pt>
                <c:pt idx="10">
                  <c:v>20220</c:v>
                </c:pt>
                <c:pt idx="11">
                  <c:v>22267</c:v>
                </c:pt>
                <c:pt idx="12">
                  <c:v>24525</c:v>
                </c:pt>
                <c:pt idx="13">
                  <c:v>26215</c:v>
                </c:pt>
              </c:numCache>
            </c:numRef>
          </c:val>
          <c:extLst>
            <c:ext xmlns:c16="http://schemas.microsoft.com/office/drawing/2014/chart" uri="{C3380CC4-5D6E-409C-BE32-E72D297353CC}">
              <c16:uniqueId val="{00000000-6E89-426E-B828-0FF6683E1499}"/>
            </c:ext>
          </c:extLst>
        </c:ser>
        <c:dLbls>
          <c:dLblPos val="outEnd"/>
          <c:showLegendKey val="0"/>
          <c:showVal val="1"/>
          <c:showCatName val="0"/>
          <c:showSerName val="0"/>
          <c:showPercent val="0"/>
          <c:showBubbleSize val="0"/>
        </c:dLbls>
        <c:gapWidth val="219"/>
        <c:overlap val="-27"/>
        <c:axId val="951992896"/>
        <c:axId val="891779360"/>
      </c:barChart>
      <c:catAx>
        <c:axId val="951992896"/>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91779360"/>
        <c:crosses val="autoZero"/>
        <c:auto val="1"/>
        <c:lblAlgn val="ctr"/>
        <c:lblOffset val="100"/>
        <c:noMultiLvlLbl val="0"/>
      </c:catAx>
      <c:valAx>
        <c:axId val="89177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Number of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951992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ysClr val="windowText" lastClr="000000"/>
                </a:solidFill>
                <a:latin typeface="+mj-lt"/>
                <a:ea typeface="+mj-ea"/>
                <a:cs typeface="+mj-cs"/>
              </a:defRPr>
            </a:pPr>
            <a:r>
              <a:rPr lang="en-GB" sz="2400" b="1" dirty="0"/>
              <a:t>PQ30349 - Monthly average occupancy at MCH (Jan to Aug 2025</a:t>
            </a:r>
            <a:r>
              <a:rPr lang="en-GB" sz="2400" dirty="0"/>
              <a:t>)</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ysClr val="windowText" lastClr="000000"/>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Sheet1!$A$3:$A$10</c:f>
              <c:strCache>
                <c:ptCount val="8"/>
                <c:pt idx="0">
                  <c:v>January </c:v>
                </c:pt>
                <c:pt idx="1">
                  <c:v>February</c:v>
                </c:pt>
                <c:pt idx="2">
                  <c:v>March</c:v>
                </c:pt>
                <c:pt idx="3">
                  <c:v>April</c:v>
                </c:pt>
                <c:pt idx="4">
                  <c:v>May</c:v>
                </c:pt>
                <c:pt idx="5">
                  <c:v>June </c:v>
                </c:pt>
                <c:pt idx="6">
                  <c:v>July</c:v>
                </c:pt>
                <c:pt idx="7">
                  <c:v>August</c:v>
                </c:pt>
              </c:strCache>
            </c:strRef>
          </c:cat>
          <c:val>
            <c:numRef>
              <c:f>Sheet1!$B$3:$B$10</c:f>
              <c:numCache>
                <c:formatCode>General</c:formatCode>
                <c:ptCount val="8"/>
                <c:pt idx="0">
                  <c:v>217</c:v>
                </c:pt>
                <c:pt idx="1">
                  <c:v>241</c:v>
                </c:pt>
                <c:pt idx="2">
                  <c:v>255</c:v>
                </c:pt>
                <c:pt idx="3">
                  <c:v>260</c:v>
                </c:pt>
                <c:pt idx="4">
                  <c:v>256</c:v>
                </c:pt>
                <c:pt idx="5">
                  <c:v>245</c:v>
                </c:pt>
                <c:pt idx="6">
                  <c:v>250</c:v>
                </c:pt>
                <c:pt idx="7">
                  <c:v>259</c:v>
                </c:pt>
              </c:numCache>
            </c:numRef>
          </c:val>
          <c:extLst>
            <c:ext xmlns:c16="http://schemas.microsoft.com/office/drawing/2014/chart" uri="{C3380CC4-5D6E-409C-BE32-E72D297353CC}">
              <c16:uniqueId val="{00000000-2C83-4B93-98BE-FEC59EC1E00B}"/>
            </c:ext>
          </c:extLst>
        </c:ser>
        <c:dLbls>
          <c:dLblPos val="outEnd"/>
          <c:showLegendKey val="0"/>
          <c:showVal val="1"/>
          <c:showCatName val="0"/>
          <c:showSerName val="0"/>
          <c:showPercent val="0"/>
          <c:showBubbleSize val="0"/>
        </c:dLbls>
        <c:gapWidth val="80"/>
        <c:overlap val="25"/>
        <c:axId val="1927417807"/>
        <c:axId val="1927425967"/>
      </c:barChart>
      <c:catAx>
        <c:axId val="1927417807"/>
        <c:scaling>
          <c:orientation val="minMax"/>
        </c:scaling>
        <c:delete val="0"/>
        <c:axPos val="b"/>
        <c:title>
          <c:tx>
            <c:rich>
              <a:bodyPr rot="0" spcFirstLastPara="1" vertOverflow="ellipsis" vert="horz" wrap="square" anchor="ctr" anchorCtr="1"/>
              <a:lstStyle/>
              <a:p>
                <a:pPr>
                  <a:defRPr sz="1800" b="0" i="0" u="none" strike="noStrike" kern="1200" cap="all" baseline="0">
                    <a:solidFill>
                      <a:sysClr val="windowText" lastClr="000000"/>
                    </a:solidFill>
                    <a:latin typeface="+mn-lt"/>
                    <a:ea typeface="+mn-ea"/>
                    <a:cs typeface="+mn-cs"/>
                  </a:defRPr>
                </a:pPr>
                <a:r>
                  <a:rPr lang="en-US" sz="1800"/>
                  <a:t>Month</a:t>
                </a:r>
              </a:p>
            </c:rich>
          </c:tx>
          <c:overlay val="0"/>
          <c:spPr>
            <a:noFill/>
            <a:ln>
              <a:noFill/>
            </a:ln>
            <a:effectLst/>
          </c:spPr>
          <c:txPr>
            <a:bodyPr rot="0" spcFirstLastPara="1" vertOverflow="ellipsis" vert="horz" wrap="square" anchor="ctr" anchorCtr="1"/>
            <a:lstStyle/>
            <a:p>
              <a:pPr>
                <a:defRPr sz="18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cap="none" spc="20" normalizeH="0" baseline="0">
                <a:solidFill>
                  <a:sysClr val="windowText" lastClr="000000"/>
                </a:solidFill>
                <a:latin typeface="+mn-lt"/>
                <a:ea typeface="+mn-ea"/>
                <a:cs typeface="+mn-cs"/>
              </a:defRPr>
            </a:pPr>
            <a:endParaRPr lang="en-US"/>
          </a:p>
        </c:txPr>
        <c:crossAx val="1927425967"/>
        <c:crosses val="autoZero"/>
        <c:auto val="1"/>
        <c:lblAlgn val="ctr"/>
        <c:lblOffset val="100"/>
        <c:noMultiLvlLbl val="0"/>
      </c:catAx>
      <c:valAx>
        <c:axId val="1927425967"/>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ysClr val="windowText" lastClr="000000"/>
                    </a:solidFill>
                    <a:latin typeface="+mn-lt"/>
                    <a:ea typeface="+mn-ea"/>
                    <a:cs typeface="+mn-cs"/>
                  </a:defRPr>
                </a:pPr>
                <a:r>
                  <a:rPr lang="en-US" sz="1600"/>
                  <a:t>Number</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spc="20" baseline="0">
                <a:solidFill>
                  <a:sysClr val="windowText" lastClr="000000"/>
                </a:solidFill>
                <a:latin typeface="+mn-lt"/>
                <a:ea typeface="+mn-ea"/>
                <a:cs typeface="+mn-cs"/>
              </a:defRPr>
            </a:pPr>
            <a:endParaRPr lang="en-US"/>
          </a:p>
        </c:txPr>
        <c:crossAx val="19274178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b="1" dirty="0"/>
              <a:t>Number of Persons with Chronic Neurotic Disorders for the period 2011 - 2024</a:t>
            </a: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'Neurotic disorders'!$A$2</c:f>
              <c:strCache>
                <c:ptCount val="1"/>
                <c:pt idx="0">
                  <c:v>Chronic Neurotic Disorders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'Neurotic disorders'!$B$1:$O$1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'Neurotic disorders'!$B$2:$O$2</c:f>
              <c:numCache>
                <c:formatCode>#,##0</c:formatCode>
                <c:ptCount val="14"/>
                <c:pt idx="0">
                  <c:v>3</c:v>
                </c:pt>
                <c:pt idx="1">
                  <c:v>114</c:v>
                </c:pt>
                <c:pt idx="2">
                  <c:v>353</c:v>
                </c:pt>
                <c:pt idx="3">
                  <c:v>1065</c:v>
                </c:pt>
                <c:pt idx="4">
                  <c:v>2232</c:v>
                </c:pt>
                <c:pt idx="5">
                  <c:v>4019</c:v>
                </c:pt>
                <c:pt idx="6">
                  <c:v>5656</c:v>
                </c:pt>
                <c:pt idx="7">
                  <c:v>7353</c:v>
                </c:pt>
                <c:pt idx="8">
                  <c:v>9845</c:v>
                </c:pt>
                <c:pt idx="9">
                  <c:v>11719</c:v>
                </c:pt>
                <c:pt idx="10">
                  <c:v>13818</c:v>
                </c:pt>
                <c:pt idx="11">
                  <c:v>15391</c:v>
                </c:pt>
                <c:pt idx="12">
                  <c:v>16456</c:v>
                </c:pt>
                <c:pt idx="13">
                  <c:v>15776</c:v>
                </c:pt>
              </c:numCache>
            </c:numRef>
          </c:val>
          <c:extLst>
            <c:ext xmlns:c16="http://schemas.microsoft.com/office/drawing/2014/chart" uri="{C3380CC4-5D6E-409C-BE32-E72D297353CC}">
              <c16:uniqueId val="{00000000-3E6D-4BBF-AA03-DF1EB400778F}"/>
            </c:ext>
          </c:extLst>
        </c:ser>
        <c:dLbls>
          <c:dLblPos val="outEnd"/>
          <c:showLegendKey val="0"/>
          <c:showVal val="1"/>
          <c:showCatName val="0"/>
          <c:showSerName val="0"/>
          <c:showPercent val="0"/>
          <c:showBubbleSize val="0"/>
        </c:dLbls>
        <c:gapWidth val="219"/>
        <c:overlap val="-27"/>
        <c:axId val="1177622400"/>
        <c:axId val="508373728"/>
      </c:barChart>
      <c:catAx>
        <c:axId val="1177622400"/>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08373728"/>
        <c:crosses val="autoZero"/>
        <c:auto val="1"/>
        <c:lblAlgn val="ctr"/>
        <c:lblOffset val="100"/>
        <c:noMultiLvlLbl val="0"/>
      </c:catAx>
      <c:valAx>
        <c:axId val="508373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Number of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622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GB" sz="1800" b="1" dirty="0"/>
              <a:t>Number</a:t>
            </a:r>
            <a:r>
              <a:rPr lang="en-GB" sz="1800" b="1" baseline="0" dirty="0"/>
              <a:t> of </a:t>
            </a:r>
            <a:r>
              <a:rPr lang="en-GB" sz="1800" b="1" dirty="0"/>
              <a:t>Persons with Schizophrenia for the period 2011 – 2024</a:t>
            </a:r>
          </a:p>
          <a:p>
            <a:pPr>
              <a:defRPr sz="2000"/>
            </a:pPr>
            <a:r>
              <a:rPr lang="en-GB" sz="1800" b="1" dirty="0"/>
              <a:t>POYC data</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Schizophrenia!$A$2</c:f>
              <c:strCache>
                <c:ptCount val="1"/>
                <c:pt idx="0">
                  <c:v>Schizophrenia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Schizophrenia!$B$1:$O$1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Schizophrenia!$B$2:$O$2</c:f>
              <c:numCache>
                <c:formatCode>#,##0</c:formatCode>
                <c:ptCount val="14"/>
                <c:pt idx="0">
                  <c:v>6730</c:v>
                </c:pt>
                <c:pt idx="1">
                  <c:v>6934</c:v>
                </c:pt>
                <c:pt idx="2">
                  <c:v>6955</c:v>
                </c:pt>
                <c:pt idx="3">
                  <c:v>7005</c:v>
                </c:pt>
                <c:pt idx="4">
                  <c:v>7103</c:v>
                </c:pt>
                <c:pt idx="5">
                  <c:v>7211</c:v>
                </c:pt>
                <c:pt idx="6">
                  <c:v>7336</c:v>
                </c:pt>
                <c:pt idx="7">
                  <c:v>8353</c:v>
                </c:pt>
                <c:pt idx="8">
                  <c:v>9104</c:v>
                </c:pt>
                <c:pt idx="9">
                  <c:v>9529</c:v>
                </c:pt>
                <c:pt idx="10">
                  <c:v>9740</c:v>
                </c:pt>
                <c:pt idx="11">
                  <c:v>9303</c:v>
                </c:pt>
                <c:pt idx="12">
                  <c:v>8957</c:v>
                </c:pt>
                <c:pt idx="13">
                  <c:v>7707</c:v>
                </c:pt>
              </c:numCache>
            </c:numRef>
          </c:val>
          <c:extLst>
            <c:ext xmlns:c16="http://schemas.microsoft.com/office/drawing/2014/chart" uri="{C3380CC4-5D6E-409C-BE32-E72D297353CC}">
              <c16:uniqueId val="{00000000-4C77-444A-8A59-A158B3F8A8A1}"/>
            </c:ext>
          </c:extLst>
        </c:ser>
        <c:dLbls>
          <c:dLblPos val="outEnd"/>
          <c:showLegendKey val="0"/>
          <c:showVal val="1"/>
          <c:showCatName val="0"/>
          <c:showSerName val="0"/>
          <c:showPercent val="0"/>
          <c:showBubbleSize val="0"/>
        </c:dLbls>
        <c:gapWidth val="219"/>
        <c:overlap val="-27"/>
        <c:axId val="1185745600"/>
        <c:axId val="940561776"/>
      </c:barChart>
      <c:catAx>
        <c:axId val="118574560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940561776"/>
        <c:crosses val="autoZero"/>
        <c:auto val="1"/>
        <c:lblAlgn val="ctr"/>
        <c:lblOffset val="100"/>
        <c:noMultiLvlLbl val="0"/>
      </c:catAx>
      <c:valAx>
        <c:axId val="940561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Number of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857456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US" sz="1800" b="1" dirty="0"/>
              <a:t>Number</a:t>
            </a:r>
            <a:r>
              <a:rPr lang="en-US" sz="1800" b="1" baseline="0" dirty="0"/>
              <a:t> of </a:t>
            </a:r>
            <a:r>
              <a:rPr lang="en-US" sz="1800" b="1" dirty="0"/>
              <a:t>Persons with Psychosis for the period 2011 – 2024</a:t>
            </a:r>
          </a:p>
          <a:p>
            <a:pPr>
              <a:defRPr sz="2000"/>
            </a:pPr>
            <a:r>
              <a:rPr lang="en-US" sz="1800" b="1" dirty="0"/>
              <a:t>POYC data</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2395110580060771E-2"/>
          <c:y val="9.3361184018664334E-2"/>
          <c:w val="0.90793327499902898"/>
          <c:h val="0.81171886847477404"/>
        </c:manualLayout>
      </c:layout>
      <c:barChart>
        <c:barDir val="col"/>
        <c:grouping val="clustered"/>
        <c:varyColors val="0"/>
        <c:ser>
          <c:idx val="0"/>
          <c:order val="0"/>
          <c:tx>
            <c:strRef>
              <c:f>Psychosis!$A$2</c:f>
              <c:strCache>
                <c:ptCount val="1"/>
                <c:pt idx="0">
                  <c:v>Psychosis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Psychosis!$B$1:$O$1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Psychosis!$B$2:$O$2</c:f>
              <c:numCache>
                <c:formatCode>#,##0</c:formatCode>
                <c:ptCount val="14"/>
                <c:pt idx="0">
                  <c:v>1</c:v>
                </c:pt>
                <c:pt idx="1">
                  <c:v>31</c:v>
                </c:pt>
                <c:pt idx="2">
                  <c:v>133</c:v>
                </c:pt>
                <c:pt idx="3">
                  <c:v>467</c:v>
                </c:pt>
                <c:pt idx="4">
                  <c:v>920</c:v>
                </c:pt>
                <c:pt idx="5">
                  <c:v>1492</c:v>
                </c:pt>
                <c:pt idx="6">
                  <c:v>2217</c:v>
                </c:pt>
                <c:pt idx="7">
                  <c:v>3001</c:v>
                </c:pt>
                <c:pt idx="8">
                  <c:v>4198</c:v>
                </c:pt>
                <c:pt idx="9">
                  <c:v>5108</c:v>
                </c:pt>
                <c:pt idx="10">
                  <c:v>6271</c:v>
                </c:pt>
                <c:pt idx="11">
                  <c:v>6910</c:v>
                </c:pt>
                <c:pt idx="12">
                  <c:v>7237</c:v>
                </c:pt>
                <c:pt idx="13">
                  <c:v>6929</c:v>
                </c:pt>
              </c:numCache>
            </c:numRef>
          </c:val>
          <c:extLst>
            <c:ext xmlns:c16="http://schemas.microsoft.com/office/drawing/2014/chart" uri="{C3380CC4-5D6E-409C-BE32-E72D297353CC}">
              <c16:uniqueId val="{00000000-4DC0-49B1-839E-69EFCE8B061E}"/>
            </c:ext>
          </c:extLst>
        </c:ser>
        <c:dLbls>
          <c:dLblPos val="outEnd"/>
          <c:showLegendKey val="0"/>
          <c:showVal val="1"/>
          <c:showCatName val="0"/>
          <c:showSerName val="0"/>
          <c:showPercent val="0"/>
          <c:showBubbleSize val="0"/>
        </c:dLbls>
        <c:gapWidth val="219"/>
        <c:overlap val="-27"/>
        <c:axId val="1176385184"/>
        <c:axId val="1212956864"/>
      </c:barChart>
      <c:catAx>
        <c:axId val="1176385184"/>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212956864"/>
        <c:crosses val="autoZero"/>
        <c:auto val="1"/>
        <c:lblAlgn val="ctr"/>
        <c:lblOffset val="100"/>
        <c:noMultiLvlLbl val="0"/>
      </c:catAx>
      <c:valAx>
        <c:axId val="1212956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Number of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76385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GB" sz="1800" b="1" dirty="0"/>
              <a:t>Number of Persons with Chronic Psychiatric Disorders Starting in Childhood for the period 2011 – 2024 (POYC data)</a:t>
            </a: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Childhood!$A$2</c:f>
              <c:strCache>
                <c:ptCount val="1"/>
                <c:pt idx="0">
                  <c:v>Chronic Psychiatric Disorders Starting in Childhood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Childhood!$B$1:$O$1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Childhood!$B$2:$O$2</c:f>
              <c:numCache>
                <c:formatCode>#,##0</c:formatCode>
                <c:ptCount val="14"/>
                <c:pt idx="0">
                  <c:v>0</c:v>
                </c:pt>
                <c:pt idx="1">
                  <c:v>56</c:v>
                </c:pt>
                <c:pt idx="2">
                  <c:v>157</c:v>
                </c:pt>
                <c:pt idx="3">
                  <c:v>354</c:v>
                </c:pt>
                <c:pt idx="4">
                  <c:v>673</c:v>
                </c:pt>
                <c:pt idx="5">
                  <c:v>1187</c:v>
                </c:pt>
                <c:pt idx="6">
                  <c:v>1806</c:v>
                </c:pt>
                <c:pt idx="7">
                  <c:v>2534</c:v>
                </c:pt>
                <c:pt idx="8">
                  <c:v>3303</c:v>
                </c:pt>
                <c:pt idx="9">
                  <c:v>3841</c:v>
                </c:pt>
                <c:pt idx="10">
                  <c:v>4671</c:v>
                </c:pt>
                <c:pt idx="11">
                  <c:v>5380</c:v>
                </c:pt>
                <c:pt idx="12">
                  <c:v>6190</c:v>
                </c:pt>
                <c:pt idx="13">
                  <c:v>7377</c:v>
                </c:pt>
              </c:numCache>
            </c:numRef>
          </c:val>
          <c:extLst>
            <c:ext xmlns:c16="http://schemas.microsoft.com/office/drawing/2014/chart" uri="{C3380CC4-5D6E-409C-BE32-E72D297353CC}">
              <c16:uniqueId val="{00000000-DB21-4A01-9067-F498DDAE1A2E}"/>
            </c:ext>
          </c:extLst>
        </c:ser>
        <c:dLbls>
          <c:dLblPos val="outEnd"/>
          <c:showLegendKey val="0"/>
          <c:showVal val="1"/>
          <c:showCatName val="0"/>
          <c:showSerName val="0"/>
          <c:showPercent val="0"/>
          <c:showBubbleSize val="0"/>
        </c:dLbls>
        <c:gapWidth val="219"/>
        <c:overlap val="-27"/>
        <c:axId val="1177428368"/>
        <c:axId val="296462992"/>
      </c:barChart>
      <c:catAx>
        <c:axId val="1177428368"/>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Year</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96462992"/>
        <c:crosses val="autoZero"/>
        <c:auto val="1"/>
        <c:lblAlgn val="ctr"/>
        <c:lblOffset val="100"/>
        <c:noMultiLvlLbl val="0"/>
      </c:catAx>
      <c:valAx>
        <c:axId val="296462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Number of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77428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dirty="0"/>
              <a:t>Number of Persons with Dementia for the period 2011 – 2024</a:t>
            </a:r>
          </a:p>
          <a:p>
            <a:pPr>
              <a:defRPr sz="1800" b="1"/>
            </a:pPr>
            <a:r>
              <a:rPr lang="en-US" sz="1800" b="1" dirty="0"/>
              <a:t>POYC data</a:t>
            </a: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Dementia!$A$2</c:f>
              <c:strCache>
                <c:ptCount val="1"/>
                <c:pt idx="0">
                  <c:v>Dementia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Dementia!$B$1:$O$1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Dementia!$B$2:$O$2</c:f>
              <c:numCache>
                <c:formatCode>#,##0</c:formatCode>
                <c:ptCount val="14"/>
                <c:pt idx="0">
                  <c:v>2</c:v>
                </c:pt>
                <c:pt idx="1">
                  <c:v>9</c:v>
                </c:pt>
                <c:pt idx="2">
                  <c:v>85</c:v>
                </c:pt>
                <c:pt idx="3">
                  <c:v>217</c:v>
                </c:pt>
                <c:pt idx="4">
                  <c:v>378</c:v>
                </c:pt>
                <c:pt idx="5">
                  <c:v>623</c:v>
                </c:pt>
                <c:pt idx="6">
                  <c:v>904</c:v>
                </c:pt>
                <c:pt idx="7">
                  <c:v>1174</c:v>
                </c:pt>
                <c:pt idx="8">
                  <c:v>1575</c:v>
                </c:pt>
                <c:pt idx="9">
                  <c:v>2009</c:v>
                </c:pt>
                <c:pt idx="10">
                  <c:v>2900</c:v>
                </c:pt>
                <c:pt idx="11">
                  <c:v>2553</c:v>
                </c:pt>
                <c:pt idx="12">
                  <c:v>2717</c:v>
                </c:pt>
                <c:pt idx="13">
                  <c:v>3686</c:v>
                </c:pt>
              </c:numCache>
            </c:numRef>
          </c:val>
          <c:extLst>
            <c:ext xmlns:c16="http://schemas.microsoft.com/office/drawing/2014/chart" uri="{C3380CC4-5D6E-409C-BE32-E72D297353CC}">
              <c16:uniqueId val="{00000000-D3C1-49EF-8193-4FE78C720BC4}"/>
            </c:ext>
          </c:extLst>
        </c:ser>
        <c:dLbls>
          <c:dLblPos val="outEnd"/>
          <c:showLegendKey val="0"/>
          <c:showVal val="1"/>
          <c:showCatName val="0"/>
          <c:showSerName val="0"/>
          <c:showPercent val="0"/>
          <c:showBubbleSize val="0"/>
        </c:dLbls>
        <c:gapWidth val="219"/>
        <c:overlap val="-27"/>
        <c:axId val="1205498688"/>
        <c:axId val="1195434112"/>
      </c:barChart>
      <c:catAx>
        <c:axId val="1205498688"/>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Year</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195434112"/>
        <c:crosses val="autoZero"/>
        <c:auto val="1"/>
        <c:lblAlgn val="ctr"/>
        <c:lblOffset val="100"/>
        <c:noMultiLvlLbl val="0"/>
      </c:catAx>
      <c:valAx>
        <c:axId val="1195434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Number of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5498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GB" sz="1800" b="1" dirty="0"/>
              <a:t>Number of Persons with Addiction Disorders during period 2011 - 2024</a:t>
            </a:r>
          </a:p>
          <a:p>
            <a:pPr>
              <a:defRPr sz="1800" b="1"/>
            </a:pPr>
            <a:r>
              <a:rPr lang="en-GB" sz="1800" b="1" dirty="0"/>
              <a:t>POYC data</a:t>
            </a: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9.2855744550406155E-2"/>
          <c:y val="0.12821801228025842"/>
          <c:w val="0.89544371708568715"/>
          <c:h val="0.75830374902069886"/>
        </c:manualLayout>
      </c:layout>
      <c:barChart>
        <c:barDir val="col"/>
        <c:grouping val="clustered"/>
        <c:varyColors val="0"/>
        <c:ser>
          <c:idx val="0"/>
          <c:order val="0"/>
          <c:tx>
            <c:strRef>
              <c:f>Addiction!$A$2</c:f>
              <c:strCache>
                <c:ptCount val="1"/>
                <c:pt idx="0">
                  <c:v>Addiction Disorders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Addiction!$B$1:$O$1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Addiction!$B$2:$O$2</c:f>
              <c:numCache>
                <c:formatCode>#,##0</c:formatCode>
                <c:ptCount val="14"/>
                <c:pt idx="0">
                  <c:v>0</c:v>
                </c:pt>
                <c:pt idx="1">
                  <c:v>2</c:v>
                </c:pt>
                <c:pt idx="2">
                  <c:v>7</c:v>
                </c:pt>
                <c:pt idx="3">
                  <c:v>18</c:v>
                </c:pt>
                <c:pt idx="4">
                  <c:v>35</c:v>
                </c:pt>
                <c:pt idx="5">
                  <c:v>94</c:v>
                </c:pt>
                <c:pt idx="6">
                  <c:v>163</c:v>
                </c:pt>
                <c:pt idx="7">
                  <c:v>257</c:v>
                </c:pt>
                <c:pt idx="8">
                  <c:v>397</c:v>
                </c:pt>
                <c:pt idx="9">
                  <c:v>574</c:v>
                </c:pt>
                <c:pt idx="10">
                  <c:v>774</c:v>
                </c:pt>
                <c:pt idx="11">
                  <c:v>975</c:v>
                </c:pt>
                <c:pt idx="12">
                  <c:v>1135</c:v>
                </c:pt>
                <c:pt idx="13">
                  <c:v>1297</c:v>
                </c:pt>
              </c:numCache>
            </c:numRef>
          </c:val>
          <c:extLst>
            <c:ext xmlns:c16="http://schemas.microsoft.com/office/drawing/2014/chart" uri="{C3380CC4-5D6E-409C-BE32-E72D297353CC}">
              <c16:uniqueId val="{00000000-5D16-4AFC-A7F7-C7F3C33D8C24}"/>
            </c:ext>
          </c:extLst>
        </c:ser>
        <c:dLbls>
          <c:dLblPos val="outEnd"/>
          <c:showLegendKey val="0"/>
          <c:showVal val="1"/>
          <c:showCatName val="0"/>
          <c:showSerName val="0"/>
          <c:showPercent val="0"/>
          <c:showBubbleSize val="0"/>
        </c:dLbls>
        <c:gapWidth val="219"/>
        <c:overlap val="-27"/>
        <c:axId val="886398608"/>
        <c:axId val="889819616"/>
      </c:barChart>
      <c:catAx>
        <c:axId val="886398608"/>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Year</a:t>
                </a:r>
              </a:p>
            </c:rich>
          </c:tx>
          <c:layout>
            <c:manualLayout>
              <c:xMode val="edge"/>
              <c:yMode val="edge"/>
              <c:x val="0.52194231360096288"/>
              <c:y val="0.93476566561179131"/>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89819616"/>
        <c:crosses val="autoZero"/>
        <c:auto val="1"/>
        <c:lblAlgn val="ctr"/>
        <c:lblOffset val="100"/>
        <c:noMultiLvlLbl val="0"/>
      </c:catAx>
      <c:valAx>
        <c:axId val="889819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Number of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863986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4">
  <a:schemeClr val="accent1"/>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236879" cy="334692"/>
          </a:xfrm>
          <a:prstGeom prst="rect">
            <a:avLst/>
          </a:prstGeom>
        </p:spPr>
        <p:txBody>
          <a:bodyPr vert="horz" lIns="91428" tIns="45714" rIns="91428" bIns="45714" rtlCol="0"/>
          <a:lstStyle>
            <a:lvl1pPr algn="l">
              <a:defRPr sz="1200"/>
            </a:lvl1pPr>
          </a:lstStyle>
          <a:p>
            <a:endParaRPr lang="en-GB"/>
          </a:p>
        </p:txBody>
      </p:sp>
      <p:sp>
        <p:nvSpPr>
          <p:cNvPr id="3" name="Date Placeholder 2"/>
          <p:cNvSpPr>
            <a:spLocks noGrp="1"/>
          </p:cNvSpPr>
          <p:nvPr>
            <p:ph type="dt" idx="1"/>
          </p:nvPr>
        </p:nvSpPr>
        <p:spPr>
          <a:xfrm>
            <a:off x="5538272" y="1"/>
            <a:ext cx="4236879" cy="334692"/>
          </a:xfrm>
          <a:prstGeom prst="rect">
            <a:avLst/>
          </a:prstGeom>
        </p:spPr>
        <p:txBody>
          <a:bodyPr vert="horz" lIns="91428" tIns="45714" rIns="91428" bIns="45714" rtlCol="0"/>
          <a:lstStyle>
            <a:lvl1pPr algn="r">
              <a:defRPr sz="1200"/>
            </a:lvl1pPr>
          </a:lstStyle>
          <a:p>
            <a:fld id="{6A38F486-A9FD-4006-9832-936E265036D7}" type="datetimeFigureOut">
              <a:rPr lang="en-GB" smtClean="0"/>
              <a:t>30/03/2026</a:t>
            </a:fld>
            <a:endParaRPr lang="en-GB"/>
          </a:p>
        </p:txBody>
      </p:sp>
      <p:sp>
        <p:nvSpPr>
          <p:cNvPr id="4" name="Slide Image Placeholder 3"/>
          <p:cNvSpPr>
            <a:spLocks noGrp="1" noRot="1" noChangeAspect="1"/>
          </p:cNvSpPr>
          <p:nvPr>
            <p:ph type="sldImg" idx="2"/>
          </p:nvPr>
        </p:nvSpPr>
        <p:spPr>
          <a:xfrm>
            <a:off x="2886075" y="833438"/>
            <a:ext cx="4005263" cy="2252662"/>
          </a:xfrm>
          <a:prstGeom prst="rect">
            <a:avLst/>
          </a:prstGeom>
          <a:noFill/>
          <a:ln w="12700">
            <a:solidFill>
              <a:prstClr val="black"/>
            </a:solidFill>
          </a:ln>
        </p:spPr>
        <p:txBody>
          <a:bodyPr vert="horz" lIns="91428" tIns="45714" rIns="91428" bIns="45714" rtlCol="0" anchor="ctr"/>
          <a:lstStyle/>
          <a:p>
            <a:endParaRPr lang="en-GB"/>
          </a:p>
        </p:txBody>
      </p:sp>
      <p:sp>
        <p:nvSpPr>
          <p:cNvPr id="5" name="Notes Placeholder 4"/>
          <p:cNvSpPr>
            <a:spLocks noGrp="1"/>
          </p:cNvSpPr>
          <p:nvPr>
            <p:ph type="body" sz="quarter" idx="3"/>
          </p:nvPr>
        </p:nvSpPr>
        <p:spPr>
          <a:xfrm>
            <a:off x="977743" y="3210263"/>
            <a:ext cx="7821929" cy="2626578"/>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335984"/>
            <a:ext cx="4236879" cy="334691"/>
          </a:xfrm>
          <a:prstGeom prst="rect">
            <a:avLst/>
          </a:prstGeom>
        </p:spPr>
        <p:txBody>
          <a:bodyPr vert="horz" lIns="91428" tIns="45714" rIns="91428"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5538272" y="6335984"/>
            <a:ext cx="4236879" cy="334691"/>
          </a:xfrm>
          <a:prstGeom prst="rect">
            <a:avLst/>
          </a:prstGeom>
        </p:spPr>
        <p:txBody>
          <a:bodyPr vert="horz" lIns="91428" tIns="45714" rIns="91428" bIns="45714" rtlCol="0" anchor="b"/>
          <a:lstStyle>
            <a:lvl1pPr algn="r">
              <a:defRPr sz="1200"/>
            </a:lvl1pPr>
          </a:lstStyle>
          <a:p>
            <a:fld id="{B7ACD4F0-A743-4A6E-B759-9036CC8B1754}" type="slidenum">
              <a:rPr lang="en-GB" smtClean="0"/>
              <a:t>‹#›</a:t>
            </a:fld>
            <a:endParaRPr lang="en-GB"/>
          </a:p>
        </p:txBody>
      </p:sp>
    </p:spTree>
    <p:extLst>
      <p:ext uri="{BB962C8B-B14F-4D97-AF65-F5344CB8AC3E}">
        <p14:creationId xmlns:p14="http://schemas.microsoft.com/office/powerpoint/2010/main" val="159390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1</a:t>
            </a:fld>
            <a:endParaRPr lang="en-GB"/>
          </a:p>
        </p:txBody>
      </p:sp>
    </p:spTree>
    <p:extLst>
      <p:ext uri="{BB962C8B-B14F-4D97-AF65-F5344CB8AC3E}">
        <p14:creationId xmlns:p14="http://schemas.microsoft.com/office/powerpoint/2010/main" val="3759448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increasing trend in applications for IAO received and a corresponding increase in the number of patients requiring acute involuntary admission for observation over the years can be observed. Both the number of Maltese and non-Maltese patients is seen to be increasing, however, the rate of admission by IAO has remained stable over the years at an </a:t>
            </a:r>
            <a:r>
              <a:rPr lang="en-GB" b="1" dirty="0">
                <a:highlight>
                  <a:srgbClr val="FFFF00"/>
                </a:highlight>
              </a:rPr>
              <a:t>average of 1 per 1000 Maltese population and at an average of 2 per 1000 foreign population residing in Malta </a:t>
            </a:r>
          </a:p>
        </p:txBody>
      </p:sp>
      <p:sp>
        <p:nvSpPr>
          <p:cNvPr id="4" name="Slide Number Placeholder 3"/>
          <p:cNvSpPr>
            <a:spLocks noGrp="1"/>
          </p:cNvSpPr>
          <p:nvPr>
            <p:ph type="sldNum" sz="quarter" idx="5"/>
          </p:nvPr>
        </p:nvSpPr>
        <p:spPr/>
        <p:txBody>
          <a:bodyPr/>
          <a:lstStyle/>
          <a:p>
            <a:fld id="{B7ACD4F0-A743-4A6E-B759-9036CC8B1754}" type="slidenum">
              <a:rPr lang="en-GB" smtClean="0"/>
              <a:t>24</a:t>
            </a:fld>
            <a:endParaRPr lang="en-GB"/>
          </a:p>
        </p:txBody>
      </p:sp>
    </p:spTree>
    <p:extLst>
      <p:ext uri="{BB962C8B-B14F-4D97-AF65-F5344CB8AC3E}">
        <p14:creationId xmlns:p14="http://schemas.microsoft.com/office/powerpoint/2010/main" val="3230570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patients admitted to MCH via IAO are aged between 18 – 44 years. This has remained consistent over the years as can be seen </a:t>
            </a:r>
          </a:p>
        </p:txBody>
      </p:sp>
      <p:sp>
        <p:nvSpPr>
          <p:cNvPr id="4" name="Slide Number Placeholder 3"/>
          <p:cNvSpPr>
            <a:spLocks noGrp="1"/>
          </p:cNvSpPr>
          <p:nvPr>
            <p:ph type="sldNum" sz="quarter" idx="5"/>
          </p:nvPr>
        </p:nvSpPr>
        <p:spPr/>
        <p:txBody>
          <a:bodyPr/>
          <a:lstStyle/>
          <a:p>
            <a:fld id="{B7ACD4F0-A743-4A6E-B759-9036CC8B1754}" type="slidenum">
              <a:rPr lang="en-GB" smtClean="0"/>
              <a:t>32</a:t>
            </a:fld>
            <a:endParaRPr lang="en-GB"/>
          </a:p>
        </p:txBody>
      </p:sp>
    </p:spTree>
    <p:extLst>
      <p:ext uri="{BB962C8B-B14F-4D97-AF65-F5344CB8AC3E}">
        <p14:creationId xmlns:p14="http://schemas.microsoft.com/office/powerpoint/2010/main" val="2385509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2800" dirty="0"/>
            </a:br>
            <a:r>
              <a:rPr lang="en-GB" sz="2800" dirty="0"/>
              <a:t>Cannabis in Malta is legal, though there are limits regarding possession, consumption, and cultivation. In 2018, the Parliament of Malta legalized medical cannabis, and in December 2021, cannabis was also legalized for recreational and personal use</a:t>
            </a:r>
          </a:p>
        </p:txBody>
      </p:sp>
      <p:sp>
        <p:nvSpPr>
          <p:cNvPr id="4" name="Slide Number Placeholder 3"/>
          <p:cNvSpPr>
            <a:spLocks noGrp="1"/>
          </p:cNvSpPr>
          <p:nvPr>
            <p:ph type="sldNum" sz="quarter" idx="5"/>
          </p:nvPr>
        </p:nvSpPr>
        <p:spPr/>
        <p:txBody>
          <a:bodyPr/>
          <a:lstStyle/>
          <a:p>
            <a:fld id="{B7ACD4F0-A743-4A6E-B759-9036CC8B1754}" type="slidenum">
              <a:rPr lang="en-GB" smtClean="0"/>
              <a:t>33</a:t>
            </a:fld>
            <a:endParaRPr lang="en-GB"/>
          </a:p>
        </p:txBody>
      </p:sp>
    </p:spTree>
    <p:extLst>
      <p:ext uri="{BB962C8B-B14F-4D97-AF65-F5344CB8AC3E}">
        <p14:creationId xmlns:p14="http://schemas.microsoft.com/office/powerpoint/2010/main" val="2386338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he/she being appointed by the patient him/herself, or taken to be the next of kin by default? </a:t>
            </a:r>
          </a:p>
        </p:txBody>
      </p:sp>
      <p:sp>
        <p:nvSpPr>
          <p:cNvPr id="4" name="Slide Number Placeholder 3"/>
          <p:cNvSpPr>
            <a:spLocks noGrp="1"/>
          </p:cNvSpPr>
          <p:nvPr>
            <p:ph type="sldNum" sz="quarter" idx="5"/>
          </p:nvPr>
        </p:nvSpPr>
        <p:spPr/>
        <p:txBody>
          <a:bodyPr/>
          <a:lstStyle/>
          <a:p>
            <a:fld id="{B7ACD4F0-A743-4A6E-B759-9036CC8B1754}" type="slidenum">
              <a:rPr lang="en-GB" smtClean="0"/>
              <a:t>36</a:t>
            </a:fld>
            <a:endParaRPr lang="en-GB"/>
          </a:p>
        </p:txBody>
      </p:sp>
    </p:spTree>
    <p:extLst>
      <p:ext uri="{BB962C8B-B14F-4D97-AF65-F5344CB8AC3E}">
        <p14:creationId xmlns:p14="http://schemas.microsoft.com/office/powerpoint/2010/main" val="201809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39</a:t>
            </a:fld>
            <a:endParaRPr lang="en-GB"/>
          </a:p>
        </p:txBody>
      </p:sp>
    </p:spTree>
    <p:extLst>
      <p:ext uri="{BB962C8B-B14F-4D97-AF65-F5344CB8AC3E}">
        <p14:creationId xmlns:p14="http://schemas.microsoft.com/office/powerpoint/2010/main" val="56484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43</a:t>
            </a:fld>
            <a:endParaRPr lang="en-GB"/>
          </a:p>
        </p:txBody>
      </p:sp>
    </p:spTree>
    <p:extLst>
      <p:ext uri="{BB962C8B-B14F-4D97-AF65-F5344CB8AC3E}">
        <p14:creationId xmlns:p14="http://schemas.microsoft.com/office/powerpoint/2010/main" val="401409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44</a:t>
            </a:fld>
            <a:endParaRPr lang="en-GB"/>
          </a:p>
        </p:txBody>
      </p:sp>
    </p:spTree>
    <p:extLst>
      <p:ext uri="{BB962C8B-B14F-4D97-AF65-F5344CB8AC3E}">
        <p14:creationId xmlns:p14="http://schemas.microsoft.com/office/powerpoint/2010/main" val="3410881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46</a:t>
            </a:fld>
            <a:endParaRPr lang="en-GB"/>
          </a:p>
        </p:txBody>
      </p:sp>
    </p:spTree>
    <p:extLst>
      <p:ext uri="{BB962C8B-B14F-4D97-AF65-F5344CB8AC3E}">
        <p14:creationId xmlns:p14="http://schemas.microsoft.com/office/powerpoint/2010/main" val="28193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47</a:t>
            </a:fld>
            <a:endParaRPr lang="en-GB"/>
          </a:p>
        </p:txBody>
      </p:sp>
    </p:spTree>
    <p:extLst>
      <p:ext uri="{BB962C8B-B14F-4D97-AF65-F5344CB8AC3E}">
        <p14:creationId xmlns:p14="http://schemas.microsoft.com/office/powerpoint/2010/main" val="1649040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48</a:t>
            </a:fld>
            <a:endParaRPr lang="en-GB"/>
          </a:p>
        </p:txBody>
      </p:sp>
    </p:spTree>
    <p:extLst>
      <p:ext uri="{BB962C8B-B14F-4D97-AF65-F5344CB8AC3E}">
        <p14:creationId xmlns:p14="http://schemas.microsoft.com/office/powerpoint/2010/main" val="366232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3</a:t>
            </a:fld>
            <a:endParaRPr lang="en-GB"/>
          </a:p>
        </p:txBody>
      </p:sp>
    </p:spTree>
    <p:extLst>
      <p:ext uri="{BB962C8B-B14F-4D97-AF65-F5344CB8AC3E}">
        <p14:creationId xmlns:p14="http://schemas.microsoft.com/office/powerpoint/2010/main" val="292954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52</a:t>
            </a:fld>
            <a:endParaRPr lang="en-GB"/>
          </a:p>
        </p:txBody>
      </p:sp>
    </p:spTree>
    <p:extLst>
      <p:ext uri="{BB962C8B-B14F-4D97-AF65-F5344CB8AC3E}">
        <p14:creationId xmlns:p14="http://schemas.microsoft.com/office/powerpoint/2010/main" val="1817797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56</a:t>
            </a:fld>
            <a:endParaRPr lang="en-GB"/>
          </a:p>
        </p:txBody>
      </p:sp>
    </p:spTree>
    <p:extLst>
      <p:ext uri="{BB962C8B-B14F-4D97-AF65-F5344CB8AC3E}">
        <p14:creationId xmlns:p14="http://schemas.microsoft.com/office/powerpoint/2010/main" val="2483492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58</a:t>
            </a:fld>
            <a:endParaRPr lang="en-GB"/>
          </a:p>
        </p:txBody>
      </p:sp>
    </p:spTree>
    <p:extLst>
      <p:ext uri="{BB962C8B-B14F-4D97-AF65-F5344CB8AC3E}">
        <p14:creationId xmlns:p14="http://schemas.microsoft.com/office/powerpoint/2010/main" val="105306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dirty="0"/>
              <a:t>Chronic Mood (affective) disorders comprise disorders such as bipolar affective disorder and depression.</a:t>
            </a:r>
          </a:p>
          <a:p>
            <a:r>
              <a:rPr lang="en-GB" dirty="0"/>
              <a:t>Chronic Neurotic Disorders comprise anxiety disorders and OCD.</a:t>
            </a:r>
          </a:p>
          <a:p>
            <a:r>
              <a:rPr lang="en-GB" dirty="0"/>
              <a:t>Schizophrenia – this is reserved for patients with a clear diagnosis of schizophrenia.</a:t>
            </a:r>
          </a:p>
          <a:p>
            <a:r>
              <a:rPr lang="en-GB" dirty="0"/>
              <a:t>Psychosis – This is for patients who do not fit the criteria for a diagnosis of schizophrenia.</a:t>
            </a:r>
          </a:p>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4</a:t>
            </a:fld>
            <a:endParaRPr lang="en-GB"/>
          </a:p>
        </p:txBody>
      </p:sp>
    </p:spTree>
    <p:extLst>
      <p:ext uri="{BB962C8B-B14F-4D97-AF65-F5344CB8AC3E}">
        <p14:creationId xmlns:p14="http://schemas.microsoft.com/office/powerpoint/2010/main" val="24974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5</a:t>
            </a:fld>
            <a:endParaRPr lang="en-GB"/>
          </a:p>
        </p:txBody>
      </p:sp>
    </p:spTree>
    <p:extLst>
      <p:ext uri="{BB962C8B-B14F-4D97-AF65-F5344CB8AC3E}">
        <p14:creationId xmlns:p14="http://schemas.microsoft.com/office/powerpoint/2010/main" val="312456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13</a:t>
            </a:fld>
            <a:endParaRPr lang="en-GB"/>
          </a:p>
        </p:txBody>
      </p:sp>
    </p:spTree>
    <p:extLst>
      <p:ext uri="{BB962C8B-B14F-4D97-AF65-F5344CB8AC3E}">
        <p14:creationId xmlns:p14="http://schemas.microsoft.com/office/powerpoint/2010/main" val="312063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AutoNum type="arabicPeriod"/>
            </a:pPr>
            <a:r>
              <a:rPr lang="en-GB" b="1" dirty="0"/>
              <a:t>October 2014</a:t>
            </a:r>
            <a:r>
              <a:rPr lang="en-GB" dirty="0"/>
              <a:t> - Data was never received by POYC Admin office.</a:t>
            </a:r>
            <a:r>
              <a:rPr lang="en-GB" dirty="0">
                <a:effectLst/>
              </a:rPr>
              <a:t> </a:t>
            </a:r>
          </a:p>
          <a:p>
            <a:pPr marL="228570" indent="-228570">
              <a:buAutoNum type="arabicPeriod"/>
            </a:pPr>
            <a:r>
              <a:rPr lang="en-GB" b="1" dirty="0"/>
              <a:t>October – December 2019 </a:t>
            </a:r>
            <a:r>
              <a:rPr lang="en-GB" dirty="0"/>
              <a:t>– Data not fully recorded during launch of CARE. Activity fully resumed in Jan 2020.</a:t>
            </a:r>
            <a:r>
              <a:rPr lang="en-GB" dirty="0">
                <a:effectLst/>
              </a:rPr>
              <a:t> </a:t>
            </a:r>
          </a:p>
          <a:p>
            <a:pPr marL="228570" indent="-228570">
              <a:buAutoNum type="arabicPeriod"/>
            </a:pPr>
            <a:r>
              <a:rPr lang="en-GB" b="1" dirty="0"/>
              <a:t>April </a:t>
            </a:r>
            <a:r>
              <a:rPr lang="en-GB" dirty="0"/>
              <a:t>and </a:t>
            </a:r>
            <a:r>
              <a:rPr lang="en-GB" b="1" dirty="0"/>
              <a:t>May 2020</a:t>
            </a:r>
            <a:r>
              <a:rPr lang="en-GB" dirty="0"/>
              <a:t> - Dip resulting from change in strategies during the outbreak of the pandemic</a:t>
            </a:r>
            <a:r>
              <a:rPr lang="en-GB" dirty="0">
                <a:effectLst/>
              </a:rPr>
              <a:t> </a:t>
            </a:r>
          </a:p>
          <a:p>
            <a:pPr marL="228570" indent="-228570">
              <a:buAutoNum type="arabicPeriod"/>
            </a:pPr>
            <a:r>
              <a:rPr lang="en-GB" b="1" dirty="0"/>
              <a:t>December 2021 – </a:t>
            </a:r>
            <a:r>
              <a:rPr lang="en-GB" dirty="0"/>
              <a:t>still needs to be registered in excel</a:t>
            </a:r>
            <a:r>
              <a:rPr lang="en-GB" dirty="0">
                <a:effectLst/>
              </a:rPr>
              <a:t> </a:t>
            </a:r>
            <a:endParaRPr lang="en-GB" dirty="0"/>
          </a:p>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15</a:t>
            </a:fld>
            <a:endParaRPr lang="en-GB"/>
          </a:p>
        </p:txBody>
      </p:sp>
    </p:spTree>
    <p:extLst>
      <p:ext uri="{BB962C8B-B14F-4D97-AF65-F5344CB8AC3E}">
        <p14:creationId xmlns:p14="http://schemas.microsoft.com/office/powerpoint/2010/main" val="126649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17</a:t>
            </a:fld>
            <a:endParaRPr lang="en-GB"/>
          </a:p>
        </p:txBody>
      </p:sp>
    </p:spTree>
    <p:extLst>
      <p:ext uri="{BB962C8B-B14F-4D97-AF65-F5344CB8AC3E}">
        <p14:creationId xmlns:p14="http://schemas.microsoft.com/office/powerpoint/2010/main" val="271576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CD4F0-A743-4A6E-B759-9036CC8B1754}" type="slidenum">
              <a:rPr lang="en-GB" smtClean="0"/>
              <a:t>20</a:t>
            </a:fld>
            <a:endParaRPr lang="en-GB"/>
          </a:p>
        </p:txBody>
      </p:sp>
    </p:spTree>
    <p:extLst>
      <p:ext uri="{BB962C8B-B14F-4D97-AF65-F5344CB8AC3E}">
        <p14:creationId xmlns:p14="http://schemas.microsoft.com/office/powerpoint/2010/main" val="39769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increase in the number of new cases registered in the involuntary care system for the year 2022 and 2023 can be noted. The incidence rate of new cases being registered in the involuntary care system increased from an average of 4 new cases per 10,000 population between 2015 and 2021, to 5 per 10,000 population in 2022 and 2023 </a:t>
            </a:r>
          </a:p>
        </p:txBody>
      </p:sp>
      <p:sp>
        <p:nvSpPr>
          <p:cNvPr id="4" name="Slide Number Placeholder 3"/>
          <p:cNvSpPr>
            <a:spLocks noGrp="1"/>
          </p:cNvSpPr>
          <p:nvPr>
            <p:ph type="sldNum" sz="quarter" idx="5"/>
          </p:nvPr>
        </p:nvSpPr>
        <p:spPr/>
        <p:txBody>
          <a:bodyPr/>
          <a:lstStyle/>
          <a:p>
            <a:fld id="{B7ACD4F0-A743-4A6E-B759-9036CC8B1754}" type="slidenum">
              <a:rPr lang="en-GB" smtClean="0"/>
              <a:t>22</a:t>
            </a:fld>
            <a:endParaRPr lang="en-GB"/>
          </a:p>
        </p:txBody>
      </p:sp>
    </p:spTree>
    <p:extLst>
      <p:ext uri="{BB962C8B-B14F-4D97-AF65-F5344CB8AC3E}">
        <p14:creationId xmlns:p14="http://schemas.microsoft.com/office/powerpoint/2010/main" val="292252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D59D-6F52-4989-7544-F706E2102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6B413E-944A-31A0-D730-AFB594F59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AC564D-A575-A2E3-2010-41B19B66ABA7}"/>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1977FDBB-7714-7509-2A9F-7BAD02E9F651}"/>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26275306-E56F-2E3B-15D7-1426C770EB5E}"/>
              </a:ext>
            </a:extLst>
          </p:cNvPr>
          <p:cNvSpPr>
            <a:spLocks noGrp="1"/>
          </p:cNvSpPr>
          <p:nvPr>
            <p:ph type="sldNum" sz="quarter" idx="12"/>
          </p:nvPr>
        </p:nvSpPr>
        <p:spPr/>
        <p:txBody>
          <a:bodyPr/>
          <a:lstStyle/>
          <a:p>
            <a:fld id="{6447C239-5F96-4897-B716-EE41824FB3A4}" type="slidenum">
              <a:rPr lang="en-GB" smtClean="0"/>
              <a:t>‹#›</a:t>
            </a:fld>
            <a:endParaRPr lang="en-GB"/>
          </a:p>
        </p:txBody>
      </p:sp>
    </p:spTree>
    <p:extLst>
      <p:ext uri="{BB962C8B-B14F-4D97-AF65-F5344CB8AC3E}">
        <p14:creationId xmlns:p14="http://schemas.microsoft.com/office/powerpoint/2010/main" val="374008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633E-5CEB-CD67-F30E-780340789E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0D2F1E-D985-192E-1609-968190F44C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4D00E8-FA4D-51E3-6FA5-3C0844F14D2D}"/>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BF17C1C0-72AC-D218-E153-396079EEC6F0}"/>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61B68372-3CCA-BA90-A3A1-AA508175C9E7}"/>
              </a:ext>
            </a:extLst>
          </p:cNvPr>
          <p:cNvSpPr>
            <a:spLocks noGrp="1"/>
          </p:cNvSpPr>
          <p:nvPr>
            <p:ph type="sldNum" sz="quarter" idx="12"/>
          </p:nvPr>
        </p:nvSpPr>
        <p:spPr/>
        <p:txBody>
          <a:bodyPr/>
          <a:lstStyle/>
          <a:p>
            <a:fld id="{6447C239-5F96-4897-B716-EE41824FB3A4}" type="slidenum">
              <a:rPr lang="en-GB" smtClean="0"/>
              <a:t>‹#›</a:t>
            </a:fld>
            <a:endParaRPr lang="en-GB"/>
          </a:p>
        </p:txBody>
      </p:sp>
    </p:spTree>
    <p:extLst>
      <p:ext uri="{BB962C8B-B14F-4D97-AF65-F5344CB8AC3E}">
        <p14:creationId xmlns:p14="http://schemas.microsoft.com/office/powerpoint/2010/main" val="5597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9BD26-F9AB-3B03-F7E1-861C6CD455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35BD0D-8DB3-87E5-A0FE-8CB7C27DE5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A8BC61-1197-B959-2FCF-ACA77008A256}"/>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79E69B89-DA0A-2523-AA73-C841920D9F34}"/>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99FF0546-C6B5-30AD-2DEA-68A1547A3CBF}"/>
              </a:ext>
            </a:extLst>
          </p:cNvPr>
          <p:cNvSpPr>
            <a:spLocks noGrp="1"/>
          </p:cNvSpPr>
          <p:nvPr>
            <p:ph type="sldNum" sz="quarter" idx="12"/>
          </p:nvPr>
        </p:nvSpPr>
        <p:spPr/>
        <p:txBody>
          <a:bodyPr/>
          <a:lstStyle/>
          <a:p>
            <a:fld id="{6447C239-5F96-4897-B716-EE41824FB3A4}" type="slidenum">
              <a:rPr lang="en-GB" smtClean="0"/>
              <a:t>‹#›</a:t>
            </a:fld>
            <a:endParaRPr lang="en-GB"/>
          </a:p>
        </p:txBody>
      </p:sp>
    </p:spTree>
    <p:extLst>
      <p:ext uri="{BB962C8B-B14F-4D97-AF65-F5344CB8AC3E}">
        <p14:creationId xmlns:p14="http://schemas.microsoft.com/office/powerpoint/2010/main" val="24545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F2C6-9AC7-75A7-15AB-CF7C32272E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8061D7-105B-7B26-258B-27836CBA2C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8127E4-AEB5-04CE-209D-F70C58614312}"/>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E2945E6A-01B3-FFAE-C5B5-7E62D8697DF9}"/>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85C1AC74-975B-7372-979C-9F16237E494D}"/>
              </a:ext>
            </a:extLst>
          </p:cNvPr>
          <p:cNvSpPr>
            <a:spLocks noGrp="1"/>
          </p:cNvSpPr>
          <p:nvPr>
            <p:ph type="sldNum" sz="quarter" idx="12"/>
          </p:nvPr>
        </p:nvSpPr>
        <p:spPr/>
        <p:txBody>
          <a:bodyPr/>
          <a:lstStyle/>
          <a:p>
            <a:fld id="{6447C239-5F96-4897-B716-EE41824FB3A4}" type="slidenum">
              <a:rPr lang="en-GB" smtClean="0"/>
              <a:t>‹#›</a:t>
            </a:fld>
            <a:endParaRPr lang="en-GB"/>
          </a:p>
        </p:txBody>
      </p:sp>
    </p:spTree>
    <p:extLst>
      <p:ext uri="{BB962C8B-B14F-4D97-AF65-F5344CB8AC3E}">
        <p14:creationId xmlns:p14="http://schemas.microsoft.com/office/powerpoint/2010/main" val="177108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6EC7-0063-73A8-DE3A-856CD0805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1F52AD-1CE1-269A-1FEB-0A214F6EBD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3B6CD9-E94B-FB17-6249-592090A0AC14}"/>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684BC45C-869F-7254-111E-E2E8AC1AC60E}"/>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E82AEAFB-EE22-244F-5718-EC043F169AD9}"/>
              </a:ext>
            </a:extLst>
          </p:cNvPr>
          <p:cNvSpPr>
            <a:spLocks noGrp="1"/>
          </p:cNvSpPr>
          <p:nvPr>
            <p:ph type="sldNum" sz="quarter" idx="12"/>
          </p:nvPr>
        </p:nvSpPr>
        <p:spPr/>
        <p:txBody>
          <a:bodyPr/>
          <a:lstStyle/>
          <a:p>
            <a:fld id="{6447C239-5F96-4897-B716-EE41824FB3A4}" type="slidenum">
              <a:rPr lang="en-GB" smtClean="0"/>
              <a:t>‹#›</a:t>
            </a:fld>
            <a:endParaRPr lang="en-GB"/>
          </a:p>
        </p:txBody>
      </p:sp>
    </p:spTree>
    <p:extLst>
      <p:ext uri="{BB962C8B-B14F-4D97-AF65-F5344CB8AC3E}">
        <p14:creationId xmlns:p14="http://schemas.microsoft.com/office/powerpoint/2010/main" val="88980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1B30-AD27-3AF2-22FA-9EE126D494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4E374F-AC1A-1D77-1003-7E16D8F0C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99AA0A-CDFB-E8F5-2121-92445C0761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8261D4-BF85-A29D-B8B8-8EB5E445A71D}"/>
              </a:ext>
            </a:extLst>
          </p:cNvPr>
          <p:cNvSpPr>
            <a:spLocks noGrp="1"/>
          </p:cNvSpPr>
          <p:nvPr>
            <p:ph type="dt" sz="half" idx="10"/>
          </p:nvPr>
        </p:nvSpPr>
        <p:spPr/>
        <p:txBody>
          <a:bodyPr/>
          <a:lstStyle/>
          <a:p>
            <a:r>
              <a:rPr lang="en-GB"/>
              <a:t>21/10/2025</a:t>
            </a:r>
          </a:p>
        </p:txBody>
      </p:sp>
      <p:sp>
        <p:nvSpPr>
          <p:cNvPr id="6" name="Footer Placeholder 5">
            <a:extLst>
              <a:ext uri="{FF2B5EF4-FFF2-40B4-BE49-F238E27FC236}">
                <a16:creationId xmlns:a16="http://schemas.microsoft.com/office/drawing/2014/main" id="{8B50AB00-84D9-FEB2-1917-284C2B59B03E}"/>
              </a:ext>
            </a:extLst>
          </p:cNvPr>
          <p:cNvSpPr>
            <a:spLocks noGrp="1"/>
          </p:cNvSpPr>
          <p:nvPr>
            <p:ph type="ftr" sz="quarter" idx="11"/>
          </p:nvPr>
        </p:nvSpPr>
        <p:spPr/>
        <p:txBody>
          <a:bodyPr/>
          <a:lstStyle/>
          <a:p>
            <a:r>
              <a:rPr lang="en-GB"/>
              <a:t>Office of the Commissioner for Mental Health</a:t>
            </a:r>
          </a:p>
        </p:txBody>
      </p:sp>
      <p:sp>
        <p:nvSpPr>
          <p:cNvPr id="7" name="Slide Number Placeholder 6">
            <a:extLst>
              <a:ext uri="{FF2B5EF4-FFF2-40B4-BE49-F238E27FC236}">
                <a16:creationId xmlns:a16="http://schemas.microsoft.com/office/drawing/2014/main" id="{27C47BAA-0631-3789-55DD-6256ACF1D9B4}"/>
              </a:ext>
            </a:extLst>
          </p:cNvPr>
          <p:cNvSpPr>
            <a:spLocks noGrp="1"/>
          </p:cNvSpPr>
          <p:nvPr>
            <p:ph type="sldNum" sz="quarter" idx="12"/>
          </p:nvPr>
        </p:nvSpPr>
        <p:spPr/>
        <p:txBody>
          <a:bodyPr/>
          <a:lstStyle/>
          <a:p>
            <a:fld id="{6447C239-5F96-4897-B716-EE41824FB3A4}" type="slidenum">
              <a:rPr lang="en-GB" smtClean="0"/>
              <a:t>‹#›</a:t>
            </a:fld>
            <a:endParaRPr lang="en-GB"/>
          </a:p>
        </p:txBody>
      </p:sp>
    </p:spTree>
    <p:extLst>
      <p:ext uri="{BB962C8B-B14F-4D97-AF65-F5344CB8AC3E}">
        <p14:creationId xmlns:p14="http://schemas.microsoft.com/office/powerpoint/2010/main" val="26823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E34E-68BC-416A-DD09-D0DADF6986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AF44C-DB46-1DF5-2E17-087704D08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E0C69F-0141-D450-A6D8-AAD0F68F35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3AFF45-2099-9292-78A5-691E79F15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7BF572-9814-B3C4-6F51-E93C601E46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1283CA-C0B1-26A1-1C83-5A2143E0530C}"/>
              </a:ext>
            </a:extLst>
          </p:cNvPr>
          <p:cNvSpPr>
            <a:spLocks noGrp="1"/>
          </p:cNvSpPr>
          <p:nvPr>
            <p:ph type="dt" sz="half" idx="10"/>
          </p:nvPr>
        </p:nvSpPr>
        <p:spPr/>
        <p:txBody>
          <a:bodyPr/>
          <a:lstStyle/>
          <a:p>
            <a:r>
              <a:rPr lang="en-GB"/>
              <a:t>21/10/2025</a:t>
            </a:r>
          </a:p>
        </p:txBody>
      </p:sp>
      <p:sp>
        <p:nvSpPr>
          <p:cNvPr id="8" name="Footer Placeholder 7">
            <a:extLst>
              <a:ext uri="{FF2B5EF4-FFF2-40B4-BE49-F238E27FC236}">
                <a16:creationId xmlns:a16="http://schemas.microsoft.com/office/drawing/2014/main" id="{4AC7A8D8-9F6F-B884-4615-A7D1384A3B80}"/>
              </a:ext>
            </a:extLst>
          </p:cNvPr>
          <p:cNvSpPr>
            <a:spLocks noGrp="1"/>
          </p:cNvSpPr>
          <p:nvPr>
            <p:ph type="ftr" sz="quarter" idx="11"/>
          </p:nvPr>
        </p:nvSpPr>
        <p:spPr/>
        <p:txBody>
          <a:bodyPr/>
          <a:lstStyle/>
          <a:p>
            <a:r>
              <a:rPr lang="en-GB"/>
              <a:t>Office of the Commissioner for Mental Health</a:t>
            </a:r>
          </a:p>
        </p:txBody>
      </p:sp>
      <p:sp>
        <p:nvSpPr>
          <p:cNvPr id="9" name="Slide Number Placeholder 8">
            <a:extLst>
              <a:ext uri="{FF2B5EF4-FFF2-40B4-BE49-F238E27FC236}">
                <a16:creationId xmlns:a16="http://schemas.microsoft.com/office/drawing/2014/main" id="{BB896E8B-2BE1-8347-AB6D-541BE38D3F6F}"/>
              </a:ext>
            </a:extLst>
          </p:cNvPr>
          <p:cNvSpPr>
            <a:spLocks noGrp="1"/>
          </p:cNvSpPr>
          <p:nvPr>
            <p:ph type="sldNum" sz="quarter" idx="12"/>
          </p:nvPr>
        </p:nvSpPr>
        <p:spPr/>
        <p:txBody>
          <a:bodyPr/>
          <a:lstStyle/>
          <a:p>
            <a:fld id="{6447C239-5F96-4897-B716-EE41824FB3A4}" type="slidenum">
              <a:rPr lang="en-GB" smtClean="0"/>
              <a:t>‹#›</a:t>
            </a:fld>
            <a:endParaRPr lang="en-GB"/>
          </a:p>
        </p:txBody>
      </p:sp>
    </p:spTree>
    <p:extLst>
      <p:ext uri="{BB962C8B-B14F-4D97-AF65-F5344CB8AC3E}">
        <p14:creationId xmlns:p14="http://schemas.microsoft.com/office/powerpoint/2010/main" val="215132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55472-9F7D-D678-FCE9-3F4E027CD0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166119-C82C-0507-7136-D662A4722B2B}"/>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8BCC2AE6-C5DA-D087-FF51-35796C5C9124}"/>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CA6125AF-F6AE-2248-3287-DE94727494BA}"/>
              </a:ext>
            </a:extLst>
          </p:cNvPr>
          <p:cNvSpPr>
            <a:spLocks noGrp="1"/>
          </p:cNvSpPr>
          <p:nvPr>
            <p:ph type="sldNum" sz="quarter" idx="12"/>
          </p:nvPr>
        </p:nvSpPr>
        <p:spPr/>
        <p:txBody>
          <a:bodyPr/>
          <a:lstStyle/>
          <a:p>
            <a:fld id="{6447C239-5F96-4897-B716-EE41824FB3A4}" type="slidenum">
              <a:rPr lang="en-GB" smtClean="0"/>
              <a:t>‹#›</a:t>
            </a:fld>
            <a:endParaRPr lang="en-GB"/>
          </a:p>
        </p:txBody>
      </p:sp>
    </p:spTree>
    <p:extLst>
      <p:ext uri="{BB962C8B-B14F-4D97-AF65-F5344CB8AC3E}">
        <p14:creationId xmlns:p14="http://schemas.microsoft.com/office/powerpoint/2010/main" val="335093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FF0F7A-61F4-9DEE-257B-5D1C3A0E4CF8}"/>
              </a:ext>
            </a:extLst>
          </p:cNvPr>
          <p:cNvSpPr>
            <a:spLocks noGrp="1"/>
          </p:cNvSpPr>
          <p:nvPr>
            <p:ph type="dt" sz="half" idx="10"/>
          </p:nvPr>
        </p:nvSpPr>
        <p:spPr/>
        <p:txBody>
          <a:bodyPr/>
          <a:lstStyle/>
          <a:p>
            <a:r>
              <a:rPr lang="en-GB"/>
              <a:t>21/10/2025</a:t>
            </a:r>
          </a:p>
        </p:txBody>
      </p:sp>
      <p:sp>
        <p:nvSpPr>
          <p:cNvPr id="3" name="Footer Placeholder 2">
            <a:extLst>
              <a:ext uri="{FF2B5EF4-FFF2-40B4-BE49-F238E27FC236}">
                <a16:creationId xmlns:a16="http://schemas.microsoft.com/office/drawing/2014/main" id="{727E8FAF-34EB-DA00-E58E-4674C510DDDC}"/>
              </a:ext>
            </a:extLst>
          </p:cNvPr>
          <p:cNvSpPr>
            <a:spLocks noGrp="1"/>
          </p:cNvSpPr>
          <p:nvPr>
            <p:ph type="ftr" sz="quarter" idx="11"/>
          </p:nvPr>
        </p:nvSpPr>
        <p:spPr/>
        <p:txBody>
          <a:bodyPr/>
          <a:lstStyle/>
          <a:p>
            <a:r>
              <a:rPr lang="en-GB"/>
              <a:t>Office of the Commissioner for Mental Health</a:t>
            </a:r>
          </a:p>
        </p:txBody>
      </p:sp>
      <p:sp>
        <p:nvSpPr>
          <p:cNvPr id="4" name="Slide Number Placeholder 3">
            <a:extLst>
              <a:ext uri="{FF2B5EF4-FFF2-40B4-BE49-F238E27FC236}">
                <a16:creationId xmlns:a16="http://schemas.microsoft.com/office/drawing/2014/main" id="{80E44619-603D-5C6F-F12F-1337E373BADD}"/>
              </a:ext>
            </a:extLst>
          </p:cNvPr>
          <p:cNvSpPr>
            <a:spLocks noGrp="1"/>
          </p:cNvSpPr>
          <p:nvPr>
            <p:ph type="sldNum" sz="quarter" idx="12"/>
          </p:nvPr>
        </p:nvSpPr>
        <p:spPr/>
        <p:txBody>
          <a:bodyPr/>
          <a:lstStyle/>
          <a:p>
            <a:fld id="{6447C239-5F96-4897-B716-EE41824FB3A4}" type="slidenum">
              <a:rPr lang="en-GB" smtClean="0"/>
              <a:t>‹#›</a:t>
            </a:fld>
            <a:endParaRPr lang="en-GB"/>
          </a:p>
        </p:txBody>
      </p:sp>
    </p:spTree>
    <p:extLst>
      <p:ext uri="{BB962C8B-B14F-4D97-AF65-F5344CB8AC3E}">
        <p14:creationId xmlns:p14="http://schemas.microsoft.com/office/powerpoint/2010/main" val="106915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904E-6F56-812B-06A5-F0EC5ED37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8085A1-3D6D-4C14-B665-F8FA7E41A0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19D8AC-0ABD-9FB9-1219-688614F48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3F3FA5-9F21-B5BC-9F3C-74FCBB79AD23}"/>
              </a:ext>
            </a:extLst>
          </p:cNvPr>
          <p:cNvSpPr>
            <a:spLocks noGrp="1"/>
          </p:cNvSpPr>
          <p:nvPr>
            <p:ph type="dt" sz="half" idx="10"/>
          </p:nvPr>
        </p:nvSpPr>
        <p:spPr/>
        <p:txBody>
          <a:bodyPr/>
          <a:lstStyle/>
          <a:p>
            <a:r>
              <a:rPr lang="en-GB"/>
              <a:t>21/10/2025</a:t>
            </a:r>
          </a:p>
        </p:txBody>
      </p:sp>
      <p:sp>
        <p:nvSpPr>
          <p:cNvPr id="6" name="Footer Placeholder 5">
            <a:extLst>
              <a:ext uri="{FF2B5EF4-FFF2-40B4-BE49-F238E27FC236}">
                <a16:creationId xmlns:a16="http://schemas.microsoft.com/office/drawing/2014/main" id="{38B2DC25-09F6-993C-FF6A-CD7DB06C359C}"/>
              </a:ext>
            </a:extLst>
          </p:cNvPr>
          <p:cNvSpPr>
            <a:spLocks noGrp="1"/>
          </p:cNvSpPr>
          <p:nvPr>
            <p:ph type="ftr" sz="quarter" idx="11"/>
          </p:nvPr>
        </p:nvSpPr>
        <p:spPr/>
        <p:txBody>
          <a:bodyPr/>
          <a:lstStyle/>
          <a:p>
            <a:r>
              <a:rPr lang="en-GB"/>
              <a:t>Office of the Commissioner for Mental Health</a:t>
            </a:r>
          </a:p>
        </p:txBody>
      </p:sp>
      <p:sp>
        <p:nvSpPr>
          <p:cNvPr id="7" name="Slide Number Placeholder 6">
            <a:extLst>
              <a:ext uri="{FF2B5EF4-FFF2-40B4-BE49-F238E27FC236}">
                <a16:creationId xmlns:a16="http://schemas.microsoft.com/office/drawing/2014/main" id="{F5DADC18-2E20-446C-932B-BBABF72BAC2D}"/>
              </a:ext>
            </a:extLst>
          </p:cNvPr>
          <p:cNvSpPr>
            <a:spLocks noGrp="1"/>
          </p:cNvSpPr>
          <p:nvPr>
            <p:ph type="sldNum" sz="quarter" idx="12"/>
          </p:nvPr>
        </p:nvSpPr>
        <p:spPr/>
        <p:txBody>
          <a:bodyPr/>
          <a:lstStyle/>
          <a:p>
            <a:fld id="{6447C239-5F96-4897-B716-EE41824FB3A4}" type="slidenum">
              <a:rPr lang="en-GB" smtClean="0"/>
              <a:t>‹#›</a:t>
            </a:fld>
            <a:endParaRPr lang="en-GB"/>
          </a:p>
        </p:txBody>
      </p:sp>
    </p:spTree>
    <p:extLst>
      <p:ext uri="{BB962C8B-B14F-4D97-AF65-F5344CB8AC3E}">
        <p14:creationId xmlns:p14="http://schemas.microsoft.com/office/powerpoint/2010/main" val="230884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6ABA-2A5C-4DE5-ADC9-94C150F96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DA9A3E-6136-CF47-FE5F-D802FDC5B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48B976-C35D-8B1C-660C-2851F9A6A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8EE97-861A-EB19-FC8E-EEEB3E8780E3}"/>
              </a:ext>
            </a:extLst>
          </p:cNvPr>
          <p:cNvSpPr>
            <a:spLocks noGrp="1"/>
          </p:cNvSpPr>
          <p:nvPr>
            <p:ph type="dt" sz="half" idx="10"/>
          </p:nvPr>
        </p:nvSpPr>
        <p:spPr/>
        <p:txBody>
          <a:bodyPr/>
          <a:lstStyle/>
          <a:p>
            <a:r>
              <a:rPr lang="en-GB"/>
              <a:t>21/10/2025</a:t>
            </a:r>
          </a:p>
        </p:txBody>
      </p:sp>
      <p:sp>
        <p:nvSpPr>
          <p:cNvPr id="6" name="Footer Placeholder 5">
            <a:extLst>
              <a:ext uri="{FF2B5EF4-FFF2-40B4-BE49-F238E27FC236}">
                <a16:creationId xmlns:a16="http://schemas.microsoft.com/office/drawing/2014/main" id="{8AC40341-BDCD-19AD-CD91-7EEB44048632}"/>
              </a:ext>
            </a:extLst>
          </p:cNvPr>
          <p:cNvSpPr>
            <a:spLocks noGrp="1"/>
          </p:cNvSpPr>
          <p:nvPr>
            <p:ph type="ftr" sz="quarter" idx="11"/>
          </p:nvPr>
        </p:nvSpPr>
        <p:spPr/>
        <p:txBody>
          <a:bodyPr/>
          <a:lstStyle/>
          <a:p>
            <a:r>
              <a:rPr lang="en-GB"/>
              <a:t>Office of the Commissioner for Mental Health</a:t>
            </a:r>
          </a:p>
        </p:txBody>
      </p:sp>
      <p:sp>
        <p:nvSpPr>
          <p:cNvPr id="7" name="Slide Number Placeholder 6">
            <a:extLst>
              <a:ext uri="{FF2B5EF4-FFF2-40B4-BE49-F238E27FC236}">
                <a16:creationId xmlns:a16="http://schemas.microsoft.com/office/drawing/2014/main" id="{0999139A-D37F-922A-D7CE-10E40FC253E6}"/>
              </a:ext>
            </a:extLst>
          </p:cNvPr>
          <p:cNvSpPr>
            <a:spLocks noGrp="1"/>
          </p:cNvSpPr>
          <p:nvPr>
            <p:ph type="sldNum" sz="quarter" idx="12"/>
          </p:nvPr>
        </p:nvSpPr>
        <p:spPr/>
        <p:txBody>
          <a:bodyPr/>
          <a:lstStyle/>
          <a:p>
            <a:fld id="{6447C239-5F96-4897-B716-EE41824FB3A4}" type="slidenum">
              <a:rPr lang="en-GB" smtClean="0"/>
              <a:t>‹#›</a:t>
            </a:fld>
            <a:endParaRPr lang="en-GB"/>
          </a:p>
        </p:txBody>
      </p:sp>
    </p:spTree>
    <p:extLst>
      <p:ext uri="{BB962C8B-B14F-4D97-AF65-F5344CB8AC3E}">
        <p14:creationId xmlns:p14="http://schemas.microsoft.com/office/powerpoint/2010/main" val="333112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351B92-3CFF-5040-D4C1-6DA14B59A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638A3F-781D-EA9D-8FA5-EA5248DF89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A6F995-9A86-C631-0CFC-140E83DD0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GB"/>
              <a:t>21/10/2025</a:t>
            </a:r>
          </a:p>
        </p:txBody>
      </p:sp>
      <p:sp>
        <p:nvSpPr>
          <p:cNvPr id="5" name="Footer Placeholder 4">
            <a:extLst>
              <a:ext uri="{FF2B5EF4-FFF2-40B4-BE49-F238E27FC236}">
                <a16:creationId xmlns:a16="http://schemas.microsoft.com/office/drawing/2014/main" id="{F9B13DBB-B51E-0E2D-6A46-F021A4013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Office of the Commissioner for Mental Health</a:t>
            </a:r>
          </a:p>
        </p:txBody>
      </p:sp>
      <p:sp>
        <p:nvSpPr>
          <p:cNvPr id="6" name="Slide Number Placeholder 5">
            <a:extLst>
              <a:ext uri="{FF2B5EF4-FFF2-40B4-BE49-F238E27FC236}">
                <a16:creationId xmlns:a16="http://schemas.microsoft.com/office/drawing/2014/main" id="{B71FD595-4D28-B0CC-37C4-31FFEC6FD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47C239-5F96-4897-B716-EE41824FB3A4}" type="slidenum">
              <a:rPr lang="en-GB" smtClean="0"/>
              <a:t>‹#›</a:t>
            </a:fld>
            <a:endParaRPr lang="en-GB"/>
          </a:p>
        </p:txBody>
      </p:sp>
    </p:spTree>
    <p:extLst>
      <p:ext uri="{BB962C8B-B14F-4D97-AF65-F5344CB8AC3E}">
        <p14:creationId xmlns:p14="http://schemas.microsoft.com/office/powerpoint/2010/main" val="2982242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gov.mt/en/Government/Government%20of%20Malta/Ministries%20and%20Entities/Annual%20Government%20Reports/Documents/Annual%20Reports%202023/Uffi%C4%8B%C4%8Bju%20tal-Prim%20Ministru.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82466-0B90-DE0F-7BCF-3ACCB38ED64C}"/>
              </a:ext>
            </a:extLst>
          </p:cNvPr>
          <p:cNvSpPr>
            <a:spLocks noGrp="1"/>
          </p:cNvSpPr>
          <p:nvPr>
            <p:ph type="ctrTitle"/>
          </p:nvPr>
        </p:nvSpPr>
        <p:spPr>
          <a:xfrm>
            <a:off x="1285241" y="1008993"/>
            <a:ext cx="9231410" cy="3542045"/>
          </a:xfrm>
        </p:spPr>
        <p:txBody>
          <a:bodyPr anchor="b">
            <a:normAutofit/>
          </a:bodyPr>
          <a:lstStyle/>
          <a:p>
            <a:pPr algn="l"/>
            <a:r>
              <a:rPr lang="en-GB" sz="5500" b="1" dirty="0"/>
              <a:t>Office of the Commissioner for the Promotion of Rights of People with Mental Disorders</a:t>
            </a:r>
            <a:br>
              <a:rPr lang="en-GB" sz="5500" b="1" dirty="0"/>
            </a:br>
            <a:endParaRPr lang="en-GB" sz="5500" b="1" dirty="0"/>
          </a:p>
        </p:txBody>
      </p:sp>
      <p:sp>
        <p:nvSpPr>
          <p:cNvPr id="3" name="Subtitle 2">
            <a:extLst>
              <a:ext uri="{FF2B5EF4-FFF2-40B4-BE49-F238E27FC236}">
                <a16:creationId xmlns:a16="http://schemas.microsoft.com/office/drawing/2014/main" id="{6F0440C2-355E-85B1-2342-29E38D45E51F}"/>
              </a:ext>
            </a:extLst>
          </p:cNvPr>
          <p:cNvSpPr>
            <a:spLocks noGrp="1"/>
          </p:cNvSpPr>
          <p:nvPr>
            <p:ph type="subTitle" idx="1"/>
          </p:nvPr>
        </p:nvSpPr>
        <p:spPr>
          <a:xfrm>
            <a:off x="1285241" y="4582814"/>
            <a:ext cx="4526011" cy="591499"/>
          </a:xfrm>
        </p:spPr>
        <p:txBody>
          <a:bodyPr anchor="t">
            <a:normAutofit/>
          </a:bodyPr>
          <a:lstStyle/>
          <a:p>
            <a:pPr algn="l"/>
            <a:r>
              <a:rPr lang="en-GB" dirty="0"/>
              <a:t>Annual Report 2023</a:t>
            </a:r>
          </a:p>
        </p:txBody>
      </p:sp>
      <p:pic>
        <p:nvPicPr>
          <p:cNvPr id="5" name="Picture 4" descr="A logo for a mental health organization&#10;&#10;AI-generated content may be incorrect.">
            <a:extLst>
              <a:ext uri="{FF2B5EF4-FFF2-40B4-BE49-F238E27FC236}">
                <a16:creationId xmlns:a16="http://schemas.microsoft.com/office/drawing/2014/main" id="{60D0F0F7-6BA3-ABB2-38C0-939C5039A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720" y="3958389"/>
            <a:ext cx="2731169" cy="2141622"/>
          </a:xfrm>
          <a:prstGeom prst="rect">
            <a:avLst/>
          </a:prstGeom>
        </p:spPr>
      </p:pic>
    </p:spTree>
    <p:extLst>
      <p:ext uri="{BB962C8B-B14F-4D97-AF65-F5344CB8AC3E}">
        <p14:creationId xmlns:p14="http://schemas.microsoft.com/office/powerpoint/2010/main" val="438325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E9C12DA-AFF9-E132-6C8E-4932701556A7}"/>
              </a:ext>
            </a:extLst>
          </p:cNvPr>
          <p:cNvGraphicFramePr/>
          <p:nvPr>
            <p:extLst>
              <p:ext uri="{D42A27DB-BD31-4B8C-83A1-F6EECF244321}">
                <p14:modId xmlns:p14="http://schemas.microsoft.com/office/powerpoint/2010/main" val="2831608566"/>
              </p:ext>
            </p:extLst>
          </p:nvPr>
        </p:nvGraphicFramePr>
        <p:xfrm>
          <a:off x="531627" y="0"/>
          <a:ext cx="10760149"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829712A9-B1F1-1336-908A-7527153EE5A5}"/>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3C3519D9-1241-EC97-FADD-D1617CA592E3}"/>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13149151-8356-A6FB-DD90-84186970F180}"/>
              </a:ext>
            </a:extLst>
          </p:cNvPr>
          <p:cNvSpPr>
            <a:spLocks noGrp="1"/>
          </p:cNvSpPr>
          <p:nvPr>
            <p:ph type="sldNum" sz="quarter" idx="12"/>
          </p:nvPr>
        </p:nvSpPr>
        <p:spPr/>
        <p:txBody>
          <a:bodyPr/>
          <a:lstStyle/>
          <a:p>
            <a:fld id="{6447C239-5F96-4897-B716-EE41824FB3A4}" type="slidenum">
              <a:rPr lang="en-GB" smtClean="0"/>
              <a:t>10</a:t>
            </a:fld>
            <a:endParaRPr lang="en-GB"/>
          </a:p>
        </p:txBody>
      </p:sp>
    </p:spTree>
    <p:extLst>
      <p:ext uri="{BB962C8B-B14F-4D97-AF65-F5344CB8AC3E}">
        <p14:creationId xmlns:p14="http://schemas.microsoft.com/office/powerpoint/2010/main" val="32617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5558FE-28FF-D64B-B652-67FB7AA0F6F1}"/>
              </a:ext>
            </a:extLst>
          </p:cNvPr>
          <p:cNvGraphicFramePr/>
          <p:nvPr>
            <p:extLst>
              <p:ext uri="{D42A27DB-BD31-4B8C-83A1-F6EECF244321}">
                <p14:modId xmlns:p14="http://schemas.microsoft.com/office/powerpoint/2010/main" val="2243666294"/>
              </p:ext>
            </p:extLst>
          </p:nvPr>
        </p:nvGraphicFramePr>
        <p:xfrm>
          <a:off x="659219" y="0"/>
          <a:ext cx="10568762" cy="635635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7403B8DE-A7BD-32E7-0A62-A755955AD766}"/>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993A2061-B2DE-7907-F2E7-C8915A7966A8}"/>
              </a:ext>
            </a:extLst>
          </p:cNvPr>
          <p:cNvSpPr>
            <a:spLocks noGrp="1"/>
          </p:cNvSpPr>
          <p:nvPr>
            <p:ph type="ftr" sz="quarter" idx="11"/>
          </p:nvPr>
        </p:nvSpPr>
        <p:spPr/>
        <p:txBody>
          <a:bodyPr/>
          <a:lstStyle/>
          <a:p>
            <a:r>
              <a:rPr lang="en-GB" dirty="0"/>
              <a:t>Office of the Commissioner for Mental Health</a:t>
            </a:r>
          </a:p>
        </p:txBody>
      </p:sp>
      <p:sp>
        <p:nvSpPr>
          <p:cNvPr id="5" name="Slide Number Placeholder 4">
            <a:extLst>
              <a:ext uri="{FF2B5EF4-FFF2-40B4-BE49-F238E27FC236}">
                <a16:creationId xmlns:a16="http://schemas.microsoft.com/office/drawing/2014/main" id="{9CDEF688-E822-AAD5-E216-5A39D7B2C166}"/>
              </a:ext>
            </a:extLst>
          </p:cNvPr>
          <p:cNvSpPr>
            <a:spLocks noGrp="1"/>
          </p:cNvSpPr>
          <p:nvPr>
            <p:ph type="sldNum" sz="quarter" idx="12"/>
          </p:nvPr>
        </p:nvSpPr>
        <p:spPr/>
        <p:txBody>
          <a:bodyPr/>
          <a:lstStyle/>
          <a:p>
            <a:fld id="{6447C239-5F96-4897-B716-EE41824FB3A4}" type="slidenum">
              <a:rPr lang="en-GB" smtClean="0"/>
              <a:t>11</a:t>
            </a:fld>
            <a:endParaRPr lang="en-GB"/>
          </a:p>
        </p:txBody>
      </p:sp>
    </p:spTree>
    <p:extLst>
      <p:ext uri="{BB962C8B-B14F-4D97-AF65-F5344CB8AC3E}">
        <p14:creationId xmlns:p14="http://schemas.microsoft.com/office/powerpoint/2010/main" val="310457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4823A1C-D2CC-DAA1-7C5A-CBCD1B1D8CE2}"/>
              </a:ext>
            </a:extLst>
          </p:cNvPr>
          <p:cNvGraphicFramePr/>
          <p:nvPr>
            <p:extLst>
              <p:ext uri="{D42A27DB-BD31-4B8C-83A1-F6EECF244321}">
                <p14:modId xmlns:p14="http://schemas.microsoft.com/office/powerpoint/2010/main" val="2210018812"/>
              </p:ext>
            </p:extLst>
          </p:nvPr>
        </p:nvGraphicFramePr>
        <p:xfrm>
          <a:off x="0" y="2"/>
          <a:ext cx="11355571" cy="6250674"/>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3B747FBF-6F10-2394-0221-56CF77DE491B}"/>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F8494876-8E8F-DCB7-7FF0-BF0114757297}"/>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A41CD183-1A6F-1163-5568-8420C3A02FBF}"/>
              </a:ext>
            </a:extLst>
          </p:cNvPr>
          <p:cNvSpPr>
            <a:spLocks noGrp="1"/>
          </p:cNvSpPr>
          <p:nvPr>
            <p:ph type="sldNum" sz="quarter" idx="12"/>
          </p:nvPr>
        </p:nvSpPr>
        <p:spPr/>
        <p:txBody>
          <a:bodyPr/>
          <a:lstStyle/>
          <a:p>
            <a:fld id="{6447C239-5F96-4897-B716-EE41824FB3A4}" type="slidenum">
              <a:rPr lang="en-GB" smtClean="0"/>
              <a:t>12</a:t>
            </a:fld>
            <a:endParaRPr lang="en-GB"/>
          </a:p>
        </p:txBody>
      </p:sp>
    </p:spTree>
    <p:extLst>
      <p:ext uri="{BB962C8B-B14F-4D97-AF65-F5344CB8AC3E}">
        <p14:creationId xmlns:p14="http://schemas.microsoft.com/office/powerpoint/2010/main" val="217512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D409ED-7569-5849-0A9D-BCEE7E13861B}"/>
              </a:ext>
            </a:extLst>
          </p:cNvPr>
          <p:cNvSpPr>
            <a:spLocks noGrp="1"/>
          </p:cNvSpPr>
          <p:nvPr>
            <p:ph type="title"/>
          </p:nvPr>
        </p:nvSpPr>
        <p:spPr>
          <a:xfrm>
            <a:off x="839788" y="272955"/>
            <a:ext cx="10842696" cy="1417733"/>
          </a:xfrm>
        </p:spPr>
        <p:txBody>
          <a:bodyPr/>
          <a:lstStyle/>
          <a:p>
            <a:pPr algn="ctr"/>
            <a:r>
              <a:rPr lang="en-GB" b="1" dirty="0"/>
              <a:t>Persons with Addiction Disorders 2011-2024 </a:t>
            </a:r>
            <a:r>
              <a:rPr lang="en-GB" sz="2000" dirty="0"/>
              <a:t>(POYC data)</a:t>
            </a:r>
          </a:p>
        </p:txBody>
      </p:sp>
      <p:sp>
        <p:nvSpPr>
          <p:cNvPr id="6" name="Text Placeholder 5">
            <a:extLst>
              <a:ext uri="{FF2B5EF4-FFF2-40B4-BE49-F238E27FC236}">
                <a16:creationId xmlns:a16="http://schemas.microsoft.com/office/drawing/2014/main" id="{126F17CC-500A-A49A-5092-38DF6DC54E9D}"/>
              </a:ext>
            </a:extLst>
          </p:cNvPr>
          <p:cNvSpPr>
            <a:spLocks noGrp="1"/>
          </p:cNvSpPr>
          <p:nvPr>
            <p:ph type="body" idx="1"/>
          </p:nvPr>
        </p:nvSpPr>
        <p:spPr>
          <a:xfrm>
            <a:off x="839788" y="1364777"/>
            <a:ext cx="5157787" cy="914400"/>
          </a:xfrm>
        </p:spPr>
        <p:txBody>
          <a:bodyPr anchor="ctr">
            <a:normAutofit/>
          </a:bodyPr>
          <a:lstStyle/>
          <a:p>
            <a:pPr algn="ctr"/>
            <a:r>
              <a:rPr lang="en-GB" sz="2800" dirty="0"/>
              <a:t>Number of persons</a:t>
            </a:r>
          </a:p>
        </p:txBody>
      </p:sp>
      <p:sp>
        <p:nvSpPr>
          <p:cNvPr id="8" name="Text Placeholder 7">
            <a:extLst>
              <a:ext uri="{FF2B5EF4-FFF2-40B4-BE49-F238E27FC236}">
                <a16:creationId xmlns:a16="http://schemas.microsoft.com/office/drawing/2014/main" id="{AC06D259-27A1-386A-0598-027D6B66DBFE}"/>
              </a:ext>
            </a:extLst>
          </p:cNvPr>
          <p:cNvSpPr>
            <a:spLocks noGrp="1"/>
          </p:cNvSpPr>
          <p:nvPr>
            <p:ph type="body" sz="quarter" idx="3"/>
          </p:nvPr>
        </p:nvSpPr>
        <p:spPr>
          <a:xfrm>
            <a:off x="6172200" y="1187355"/>
            <a:ext cx="5183188" cy="1091821"/>
          </a:xfrm>
        </p:spPr>
        <p:txBody>
          <a:bodyPr anchor="ctr">
            <a:normAutofit/>
          </a:bodyPr>
          <a:lstStyle/>
          <a:p>
            <a:pPr algn="ctr"/>
            <a:r>
              <a:rPr lang="en-GB" sz="2800" dirty="0"/>
              <a:t>Rate/10,000 population</a:t>
            </a:r>
          </a:p>
        </p:txBody>
      </p:sp>
      <p:graphicFrame>
        <p:nvGraphicFramePr>
          <p:cNvPr id="10" name="Content Placeholder 9">
            <a:extLst>
              <a:ext uri="{FF2B5EF4-FFF2-40B4-BE49-F238E27FC236}">
                <a16:creationId xmlns:a16="http://schemas.microsoft.com/office/drawing/2014/main" id="{03301475-1FCC-5384-19F4-F15002DDEF36}"/>
              </a:ext>
            </a:extLst>
          </p:cNvPr>
          <p:cNvGraphicFramePr>
            <a:graphicFrameLocks noGrp="1"/>
          </p:cNvGraphicFramePr>
          <p:nvPr>
            <p:ph sz="half" idx="2"/>
            <p:extLst>
              <p:ext uri="{D42A27DB-BD31-4B8C-83A1-F6EECF244321}">
                <p14:modId xmlns:p14="http://schemas.microsoft.com/office/powerpoint/2010/main" val="3954640741"/>
              </p:ext>
            </p:extLst>
          </p:nvPr>
        </p:nvGraphicFramePr>
        <p:xfrm>
          <a:off x="388346" y="1992574"/>
          <a:ext cx="5609230" cy="4449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08EC4AF9-8341-47CE-B6F0-F8CF58BD5400}"/>
              </a:ext>
            </a:extLst>
          </p:cNvPr>
          <p:cNvGraphicFramePr>
            <a:graphicFrameLocks noGrp="1"/>
          </p:cNvGraphicFramePr>
          <p:nvPr>
            <p:ph sz="quarter" idx="4"/>
            <p:extLst>
              <p:ext uri="{D42A27DB-BD31-4B8C-83A1-F6EECF244321}">
                <p14:modId xmlns:p14="http://schemas.microsoft.com/office/powerpoint/2010/main" val="3178393562"/>
              </p:ext>
            </p:extLst>
          </p:nvPr>
        </p:nvGraphicFramePr>
        <p:xfrm>
          <a:off x="6482687" y="1992574"/>
          <a:ext cx="5609230" cy="4449169"/>
        </p:xfrm>
        <a:graphic>
          <a:graphicData uri="http://schemas.openxmlformats.org/drawingml/2006/chart">
            <c:chart xmlns:c="http://schemas.openxmlformats.org/drawingml/2006/chart" xmlns:r="http://schemas.openxmlformats.org/officeDocument/2006/relationships" r:id="rId4"/>
          </a:graphicData>
        </a:graphic>
      </p:graphicFrame>
      <p:sp>
        <p:nvSpPr>
          <p:cNvPr id="2" name="Date Placeholder 1">
            <a:extLst>
              <a:ext uri="{FF2B5EF4-FFF2-40B4-BE49-F238E27FC236}">
                <a16:creationId xmlns:a16="http://schemas.microsoft.com/office/drawing/2014/main" id="{89F4B915-48AD-FEE5-7675-37E38B88B044}"/>
              </a:ext>
            </a:extLst>
          </p:cNvPr>
          <p:cNvSpPr>
            <a:spLocks noGrp="1"/>
          </p:cNvSpPr>
          <p:nvPr>
            <p:ph type="dt" sz="half" idx="10"/>
          </p:nvPr>
        </p:nvSpPr>
        <p:spPr/>
        <p:txBody>
          <a:bodyPr/>
          <a:lstStyle/>
          <a:p>
            <a:r>
              <a:rPr lang="en-GB"/>
              <a:t>21/10/2025</a:t>
            </a:r>
          </a:p>
        </p:txBody>
      </p:sp>
      <p:sp>
        <p:nvSpPr>
          <p:cNvPr id="3" name="Footer Placeholder 2">
            <a:extLst>
              <a:ext uri="{FF2B5EF4-FFF2-40B4-BE49-F238E27FC236}">
                <a16:creationId xmlns:a16="http://schemas.microsoft.com/office/drawing/2014/main" id="{0709147A-3AC0-F7A1-855E-2D7084BFB1DE}"/>
              </a:ext>
            </a:extLst>
          </p:cNvPr>
          <p:cNvSpPr>
            <a:spLocks noGrp="1"/>
          </p:cNvSpPr>
          <p:nvPr>
            <p:ph type="ftr" sz="quarter" idx="11"/>
          </p:nvPr>
        </p:nvSpPr>
        <p:spPr/>
        <p:txBody>
          <a:bodyPr/>
          <a:lstStyle/>
          <a:p>
            <a:r>
              <a:rPr lang="en-GB"/>
              <a:t>Office of the Commissioner for Mental Health</a:t>
            </a:r>
          </a:p>
        </p:txBody>
      </p:sp>
      <p:sp>
        <p:nvSpPr>
          <p:cNvPr id="4" name="Slide Number Placeholder 3">
            <a:extLst>
              <a:ext uri="{FF2B5EF4-FFF2-40B4-BE49-F238E27FC236}">
                <a16:creationId xmlns:a16="http://schemas.microsoft.com/office/drawing/2014/main" id="{9ADEEDED-30B9-F2EE-3555-FB64345F0384}"/>
              </a:ext>
            </a:extLst>
          </p:cNvPr>
          <p:cNvSpPr>
            <a:spLocks noGrp="1"/>
          </p:cNvSpPr>
          <p:nvPr>
            <p:ph type="sldNum" sz="quarter" idx="12"/>
          </p:nvPr>
        </p:nvSpPr>
        <p:spPr/>
        <p:txBody>
          <a:bodyPr/>
          <a:lstStyle/>
          <a:p>
            <a:fld id="{6447C239-5F96-4897-B716-EE41824FB3A4}" type="slidenum">
              <a:rPr lang="en-GB" smtClean="0"/>
              <a:t>13</a:t>
            </a:fld>
            <a:endParaRPr lang="en-GB"/>
          </a:p>
        </p:txBody>
      </p:sp>
    </p:spTree>
    <p:extLst>
      <p:ext uri="{BB962C8B-B14F-4D97-AF65-F5344CB8AC3E}">
        <p14:creationId xmlns:p14="http://schemas.microsoft.com/office/powerpoint/2010/main" val="357604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E78AC05-B7E4-B0C0-6A25-743C701FCA00}"/>
              </a:ext>
            </a:extLst>
          </p:cNvPr>
          <p:cNvGraphicFramePr/>
          <p:nvPr>
            <p:extLst>
              <p:ext uri="{D42A27DB-BD31-4B8C-83A1-F6EECF244321}">
                <p14:modId xmlns:p14="http://schemas.microsoft.com/office/powerpoint/2010/main" val="998109033"/>
              </p:ext>
            </p:extLst>
          </p:nvPr>
        </p:nvGraphicFramePr>
        <p:xfrm>
          <a:off x="680484" y="0"/>
          <a:ext cx="11079125" cy="6677247"/>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3E75BE77-C450-F8D4-727E-7F5C4A3B88A8}"/>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0752ACEB-CF56-4BB1-DCF4-DE28F70E0079}"/>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F8DE7D2A-8AC2-77C2-92A1-CE8193237BF3}"/>
              </a:ext>
            </a:extLst>
          </p:cNvPr>
          <p:cNvSpPr>
            <a:spLocks noGrp="1"/>
          </p:cNvSpPr>
          <p:nvPr>
            <p:ph type="sldNum" sz="quarter" idx="12"/>
          </p:nvPr>
        </p:nvSpPr>
        <p:spPr/>
        <p:txBody>
          <a:bodyPr/>
          <a:lstStyle/>
          <a:p>
            <a:fld id="{6447C239-5F96-4897-B716-EE41824FB3A4}" type="slidenum">
              <a:rPr lang="en-GB" smtClean="0"/>
              <a:t>14</a:t>
            </a:fld>
            <a:endParaRPr lang="en-GB"/>
          </a:p>
        </p:txBody>
      </p:sp>
    </p:spTree>
    <p:extLst>
      <p:ext uri="{BB962C8B-B14F-4D97-AF65-F5344CB8AC3E}">
        <p14:creationId xmlns:p14="http://schemas.microsoft.com/office/powerpoint/2010/main" val="310343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973C-6D0F-D65D-5BA3-D3740E73FE80}"/>
              </a:ext>
            </a:extLst>
          </p:cNvPr>
          <p:cNvSpPr>
            <a:spLocks noGrp="1"/>
          </p:cNvSpPr>
          <p:nvPr>
            <p:ph type="title"/>
          </p:nvPr>
        </p:nvSpPr>
        <p:spPr/>
        <p:txBody>
          <a:bodyPr/>
          <a:lstStyle/>
          <a:p>
            <a:r>
              <a:rPr lang="en-GB"/>
              <a:t>Patients using Drug Control Card  2014-2024</a:t>
            </a:r>
            <a:endParaRPr lang="en-GB" dirty="0"/>
          </a:p>
        </p:txBody>
      </p:sp>
      <p:pic>
        <p:nvPicPr>
          <p:cNvPr id="3" name="Picture 2">
            <a:extLst>
              <a:ext uri="{FF2B5EF4-FFF2-40B4-BE49-F238E27FC236}">
                <a16:creationId xmlns:a16="http://schemas.microsoft.com/office/drawing/2014/main" id="{FA846357-1A1E-37DE-E533-0247A16752C9}"/>
              </a:ext>
            </a:extLst>
          </p:cNvPr>
          <p:cNvPicPr>
            <a:picLocks noChangeAspect="1"/>
          </p:cNvPicPr>
          <p:nvPr/>
        </p:nvPicPr>
        <p:blipFill>
          <a:blip r:embed="rId3"/>
          <a:stretch>
            <a:fillRect/>
          </a:stretch>
        </p:blipFill>
        <p:spPr>
          <a:xfrm>
            <a:off x="1332833" y="1664778"/>
            <a:ext cx="10020967" cy="4572249"/>
          </a:xfrm>
          <a:prstGeom prst="rect">
            <a:avLst/>
          </a:prstGeom>
        </p:spPr>
      </p:pic>
      <p:sp>
        <p:nvSpPr>
          <p:cNvPr id="4" name="Date Placeholder 3">
            <a:extLst>
              <a:ext uri="{FF2B5EF4-FFF2-40B4-BE49-F238E27FC236}">
                <a16:creationId xmlns:a16="http://schemas.microsoft.com/office/drawing/2014/main" id="{862ADD2A-3169-2EE9-CC7D-8C7BAAE6F76F}"/>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E0B951E5-BF40-CA41-3616-FD6454D5EB63}"/>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1009515E-FA94-B807-62A8-40009C5A0D33}"/>
              </a:ext>
            </a:extLst>
          </p:cNvPr>
          <p:cNvSpPr>
            <a:spLocks noGrp="1"/>
          </p:cNvSpPr>
          <p:nvPr>
            <p:ph type="sldNum" sz="quarter" idx="12"/>
          </p:nvPr>
        </p:nvSpPr>
        <p:spPr/>
        <p:txBody>
          <a:bodyPr/>
          <a:lstStyle/>
          <a:p>
            <a:fld id="{6447C239-5F96-4897-B716-EE41824FB3A4}" type="slidenum">
              <a:rPr lang="en-GB" smtClean="0"/>
              <a:t>15</a:t>
            </a:fld>
            <a:endParaRPr lang="en-GB"/>
          </a:p>
        </p:txBody>
      </p:sp>
    </p:spTree>
    <p:extLst>
      <p:ext uri="{BB962C8B-B14F-4D97-AF65-F5344CB8AC3E}">
        <p14:creationId xmlns:p14="http://schemas.microsoft.com/office/powerpoint/2010/main" val="121849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974388B-2742-2A0B-9EF3-1F6EBBB924DE}"/>
              </a:ext>
            </a:extLst>
          </p:cNvPr>
          <p:cNvGraphicFramePr>
            <a:graphicFrameLocks/>
          </p:cNvGraphicFramePr>
          <p:nvPr>
            <p:extLst>
              <p:ext uri="{D42A27DB-BD31-4B8C-83A1-F6EECF244321}">
                <p14:modId xmlns:p14="http://schemas.microsoft.com/office/powerpoint/2010/main" val="4027170433"/>
              </p:ext>
            </p:extLst>
          </p:nvPr>
        </p:nvGraphicFramePr>
        <p:xfrm>
          <a:off x="-203199" y="-127000"/>
          <a:ext cx="12091915" cy="644333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DD188663-963E-CE33-50B4-DD7229D21D74}"/>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994117A7-CFEA-1BEE-138E-93A2BF264840}"/>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0ADE01AB-D029-75E1-26EF-0064F77618A7}"/>
              </a:ext>
            </a:extLst>
          </p:cNvPr>
          <p:cNvSpPr>
            <a:spLocks noGrp="1"/>
          </p:cNvSpPr>
          <p:nvPr>
            <p:ph type="sldNum" sz="quarter" idx="12"/>
          </p:nvPr>
        </p:nvSpPr>
        <p:spPr/>
        <p:txBody>
          <a:bodyPr/>
          <a:lstStyle/>
          <a:p>
            <a:fld id="{6447C239-5F96-4897-B716-EE41824FB3A4}" type="slidenum">
              <a:rPr lang="en-GB" smtClean="0"/>
              <a:t>16</a:t>
            </a:fld>
            <a:endParaRPr lang="en-GB"/>
          </a:p>
        </p:txBody>
      </p:sp>
    </p:spTree>
    <p:extLst>
      <p:ext uri="{BB962C8B-B14F-4D97-AF65-F5344CB8AC3E}">
        <p14:creationId xmlns:p14="http://schemas.microsoft.com/office/powerpoint/2010/main" val="2515514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A5942CE-2B00-F0F0-776C-30B8C93C14B7}"/>
              </a:ext>
            </a:extLst>
          </p:cNvPr>
          <p:cNvGraphicFramePr>
            <a:graphicFrameLocks/>
          </p:cNvGraphicFramePr>
          <p:nvPr>
            <p:extLst>
              <p:ext uri="{D42A27DB-BD31-4B8C-83A1-F6EECF244321}">
                <p14:modId xmlns:p14="http://schemas.microsoft.com/office/powerpoint/2010/main" val="4197543942"/>
              </p:ext>
            </p:extLst>
          </p:nvPr>
        </p:nvGraphicFramePr>
        <p:xfrm>
          <a:off x="627797" y="1"/>
          <a:ext cx="11368585" cy="6857999"/>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0ECBCF03-7601-2CD1-67BE-17B0CFE521F2}"/>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BD743612-E848-2449-5DF5-ACF403DC6055}"/>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E23AF4D4-851F-2302-0704-800C955772F1}"/>
              </a:ext>
            </a:extLst>
          </p:cNvPr>
          <p:cNvSpPr>
            <a:spLocks noGrp="1"/>
          </p:cNvSpPr>
          <p:nvPr>
            <p:ph type="sldNum" sz="quarter" idx="12"/>
          </p:nvPr>
        </p:nvSpPr>
        <p:spPr/>
        <p:txBody>
          <a:bodyPr/>
          <a:lstStyle/>
          <a:p>
            <a:fld id="{6447C239-5F96-4897-B716-EE41824FB3A4}" type="slidenum">
              <a:rPr lang="en-GB" smtClean="0"/>
              <a:t>17</a:t>
            </a:fld>
            <a:endParaRPr lang="en-GB"/>
          </a:p>
        </p:txBody>
      </p:sp>
    </p:spTree>
    <p:extLst>
      <p:ext uri="{BB962C8B-B14F-4D97-AF65-F5344CB8AC3E}">
        <p14:creationId xmlns:p14="http://schemas.microsoft.com/office/powerpoint/2010/main" val="1862662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6949-7F42-4512-875C-8A1E85DDE53A}"/>
              </a:ext>
            </a:extLst>
          </p:cNvPr>
          <p:cNvSpPr>
            <a:spLocks noGrp="1"/>
          </p:cNvSpPr>
          <p:nvPr>
            <p:ph type="title"/>
          </p:nvPr>
        </p:nvSpPr>
        <p:spPr/>
        <p:txBody>
          <a:bodyPr/>
          <a:lstStyle/>
          <a:p>
            <a:pPr algn="ctr"/>
            <a:r>
              <a:rPr lang="en-GB" b="1" dirty="0"/>
              <a:t>Comparison of Capital Budget allocation 2024 - 2025 </a:t>
            </a:r>
          </a:p>
        </p:txBody>
      </p:sp>
      <p:sp>
        <p:nvSpPr>
          <p:cNvPr id="3" name="Content Placeholder 2">
            <a:extLst>
              <a:ext uri="{FF2B5EF4-FFF2-40B4-BE49-F238E27FC236}">
                <a16:creationId xmlns:a16="http://schemas.microsoft.com/office/drawing/2014/main" id="{66C0EE18-95BB-ACEC-CB92-740D4F663F23}"/>
              </a:ext>
            </a:extLst>
          </p:cNvPr>
          <p:cNvSpPr>
            <a:spLocks noGrp="1"/>
          </p:cNvSpPr>
          <p:nvPr>
            <p:ph idx="1"/>
          </p:nvPr>
        </p:nvSpPr>
        <p:spPr/>
        <p:txBody>
          <a:bodyPr>
            <a:normAutofit/>
          </a:bodyPr>
          <a:lstStyle/>
          <a:p>
            <a:pPr marL="0" indent="0">
              <a:buNone/>
            </a:pPr>
            <a:r>
              <a:rPr lang="en-GB" dirty="0"/>
              <a:t> </a:t>
            </a:r>
          </a:p>
          <a:p>
            <a:r>
              <a:rPr lang="en-GB" sz="3200" dirty="0"/>
              <a:t>MHS - remained </a:t>
            </a:r>
            <a:r>
              <a:rPr lang="en-GB" sz="3200" b="1" dirty="0"/>
              <a:t>stable </a:t>
            </a:r>
            <a:r>
              <a:rPr lang="en-GB" sz="3200" dirty="0"/>
              <a:t>at €1.5million </a:t>
            </a:r>
          </a:p>
          <a:p>
            <a:r>
              <a:rPr lang="en-GB" sz="3200" dirty="0"/>
              <a:t>PHC  - </a:t>
            </a:r>
            <a:r>
              <a:rPr lang="en-GB" sz="3200" b="1" dirty="0"/>
              <a:t>↑ c    8.3% </a:t>
            </a:r>
            <a:r>
              <a:rPr lang="en-GB" sz="3200" dirty="0"/>
              <a:t>from €   1.2 million to €    1.3 million. </a:t>
            </a:r>
          </a:p>
          <a:p>
            <a:r>
              <a:rPr lang="en-GB" sz="3200" dirty="0"/>
              <a:t>MDH -</a:t>
            </a:r>
            <a:r>
              <a:rPr lang="en-GB" sz="3200" b="1" dirty="0"/>
              <a:t> ↑ c 11.8%</a:t>
            </a:r>
            <a:r>
              <a:rPr lang="en-GB" sz="3200" dirty="0"/>
              <a:t> from € 10.9 million to € 12.2 million</a:t>
            </a:r>
          </a:p>
          <a:p>
            <a:r>
              <a:rPr lang="en-GB" sz="3200" dirty="0"/>
              <a:t>MFH - </a:t>
            </a:r>
            <a:r>
              <a:rPr lang="en-GB" sz="3200" b="1" dirty="0"/>
              <a:t>↑  c   3.6% </a:t>
            </a:r>
            <a:r>
              <a:rPr lang="en-GB" sz="3200" dirty="0"/>
              <a:t>from € 81.3 million to € 84.2 million </a:t>
            </a:r>
          </a:p>
          <a:p>
            <a:endParaRPr lang="en-GB" dirty="0"/>
          </a:p>
        </p:txBody>
      </p:sp>
      <p:sp>
        <p:nvSpPr>
          <p:cNvPr id="4" name="Date Placeholder 3">
            <a:extLst>
              <a:ext uri="{FF2B5EF4-FFF2-40B4-BE49-F238E27FC236}">
                <a16:creationId xmlns:a16="http://schemas.microsoft.com/office/drawing/2014/main" id="{9EE649AB-4EA6-0C02-A77B-CDE59EB103F3}"/>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CA2DDE4B-E941-244B-67D1-99D45FCD4F14}"/>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78E75A8D-CB90-F8E9-14CD-E47DC167B856}"/>
              </a:ext>
            </a:extLst>
          </p:cNvPr>
          <p:cNvSpPr>
            <a:spLocks noGrp="1"/>
          </p:cNvSpPr>
          <p:nvPr>
            <p:ph type="sldNum" sz="quarter" idx="12"/>
          </p:nvPr>
        </p:nvSpPr>
        <p:spPr/>
        <p:txBody>
          <a:bodyPr/>
          <a:lstStyle/>
          <a:p>
            <a:fld id="{6447C239-5F96-4897-B716-EE41824FB3A4}" type="slidenum">
              <a:rPr lang="en-GB" smtClean="0"/>
              <a:t>18</a:t>
            </a:fld>
            <a:endParaRPr lang="en-GB"/>
          </a:p>
        </p:txBody>
      </p:sp>
    </p:spTree>
    <p:extLst>
      <p:ext uri="{BB962C8B-B14F-4D97-AF65-F5344CB8AC3E}">
        <p14:creationId xmlns:p14="http://schemas.microsoft.com/office/powerpoint/2010/main" val="409302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F372CE-B084-6CB5-60B3-CB936BBFDA4B}"/>
              </a:ext>
            </a:extLst>
          </p:cNvPr>
          <p:cNvPicPr>
            <a:picLocks noChangeAspect="1"/>
          </p:cNvPicPr>
          <p:nvPr/>
        </p:nvPicPr>
        <p:blipFill>
          <a:blip r:embed="rId2"/>
          <a:stretch>
            <a:fillRect/>
          </a:stretch>
        </p:blipFill>
        <p:spPr>
          <a:xfrm>
            <a:off x="637953" y="48475"/>
            <a:ext cx="11268038" cy="6307875"/>
          </a:xfrm>
          <a:prstGeom prst="rect">
            <a:avLst/>
          </a:prstGeom>
        </p:spPr>
      </p:pic>
      <p:graphicFrame>
        <p:nvGraphicFramePr>
          <p:cNvPr id="3" name="Chart 2">
            <a:extLst>
              <a:ext uri="{FF2B5EF4-FFF2-40B4-BE49-F238E27FC236}">
                <a16:creationId xmlns:a16="http://schemas.microsoft.com/office/drawing/2014/main" id="{50F8F5BB-73BB-AC41-9D9C-68AEFC449C58}"/>
              </a:ext>
            </a:extLst>
          </p:cNvPr>
          <p:cNvGraphicFramePr>
            <a:graphicFrameLocks/>
          </p:cNvGraphicFramePr>
          <p:nvPr>
            <p:extLst>
              <p:ext uri="{D42A27DB-BD31-4B8C-83A1-F6EECF244321}">
                <p14:modId xmlns:p14="http://schemas.microsoft.com/office/powerpoint/2010/main" val="27583674"/>
              </p:ext>
            </p:extLst>
          </p:nvPr>
        </p:nvGraphicFramePr>
        <p:xfrm>
          <a:off x="289560" y="53342"/>
          <a:ext cx="11612880" cy="6183685"/>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a:extLst>
              <a:ext uri="{FF2B5EF4-FFF2-40B4-BE49-F238E27FC236}">
                <a16:creationId xmlns:a16="http://schemas.microsoft.com/office/drawing/2014/main" id="{5BF6C2CC-3BE6-DAE2-ED96-A68EC9155CB6}"/>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6D277DAB-BEE5-793B-006D-C48E1E991282}"/>
              </a:ext>
            </a:extLst>
          </p:cNvPr>
          <p:cNvSpPr>
            <a:spLocks noGrp="1"/>
          </p:cNvSpPr>
          <p:nvPr>
            <p:ph type="ftr" sz="quarter" idx="11"/>
          </p:nvPr>
        </p:nvSpPr>
        <p:spPr/>
        <p:txBody>
          <a:bodyPr/>
          <a:lstStyle/>
          <a:p>
            <a:r>
              <a:rPr lang="en-GB" dirty="0"/>
              <a:t>Office of the Commissioner for Mental Health</a:t>
            </a:r>
          </a:p>
        </p:txBody>
      </p:sp>
      <p:sp>
        <p:nvSpPr>
          <p:cNvPr id="6" name="Slide Number Placeholder 5">
            <a:extLst>
              <a:ext uri="{FF2B5EF4-FFF2-40B4-BE49-F238E27FC236}">
                <a16:creationId xmlns:a16="http://schemas.microsoft.com/office/drawing/2014/main" id="{AE0A7B75-638A-021D-4FAA-C1CB161B4E3A}"/>
              </a:ext>
            </a:extLst>
          </p:cNvPr>
          <p:cNvSpPr>
            <a:spLocks noGrp="1"/>
          </p:cNvSpPr>
          <p:nvPr>
            <p:ph type="sldNum" sz="quarter" idx="12"/>
          </p:nvPr>
        </p:nvSpPr>
        <p:spPr/>
        <p:txBody>
          <a:bodyPr/>
          <a:lstStyle/>
          <a:p>
            <a:fld id="{6447C239-5F96-4897-B716-EE41824FB3A4}" type="slidenum">
              <a:rPr lang="en-GB" smtClean="0"/>
              <a:t>19</a:t>
            </a:fld>
            <a:endParaRPr lang="en-GB"/>
          </a:p>
        </p:txBody>
      </p:sp>
    </p:spTree>
    <p:extLst>
      <p:ext uri="{BB962C8B-B14F-4D97-AF65-F5344CB8AC3E}">
        <p14:creationId xmlns:p14="http://schemas.microsoft.com/office/powerpoint/2010/main" val="294743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F40D-ADDA-4D68-CDA0-8D0E5E712916}"/>
              </a:ext>
            </a:extLst>
          </p:cNvPr>
          <p:cNvSpPr>
            <a:spLocks noGrp="1"/>
          </p:cNvSpPr>
          <p:nvPr>
            <p:ph type="title"/>
          </p:nvPr>
        </p:nvSpPr>
        <p:spPr>
          <a:xfrm>
            <a:off x="838200" y="2346325"/>
            <a:ext cx="10515600" cy="1325563"/>
          </a:xfrm>
        </p:spPr>
        <p:txBody>
          <a:bodyPr/>
          <a:lstStyle/>
          <a:p>
            <a:pPr algn="ctr"/>
            <a:r>
              <a:rPr lang="en-GB" b="1" dirty="0"/>
              <a:t>Perspectives on the Mental Health Situation in Malta and Gozo</a:t>
            </a:r>
            <a:endParaRPr lang="en-GB" dirty="0"/>
          </a:p>
        </p:txBody>
      </p:sp>
      <p:sp>
        <p:nvSpPr>
          <p:cNvPr id="3" name="Date Placeholder 2">
            <a:extLst>
              <a:ext uri="{FF2B5EF4-FFF2-40B4-BE49-F238E27FC236}">
                <a16:creationId xmlns:a16="http://schemas.microsoft.com/office/drawing/2014/main" id="{165A78FE-4607-CA66-A30B-5A77949A5772}"/>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75FC99CC-D36D-4D10-F565-FB69C42A1F50}"/>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2F331535-8C0D-BADA-A329-88A22078EEFF}"/>
              </a:ext>
            </a:extLst>
          </p:cNvPr>
          <p:cNvSpPr>
            <a:spLocks noGrp="1"/>
          </p:cNvSpPr>
          <p:nvPr>
            <p:ph type="sldNum" sz="quarter" idx="12"/>
          </p:nvPr>
        </p:nvSpPr>
        <p:spPr/>
        <p:txBody>
          <a:bodyPr/>
          <a:lstStyle/>
          <a:p>
            <a:fld id="{6447C239-5F96-4897-B716-EE41824FB3A4}" type="slidenum">
              <a:rPr lang="en-GB" smtClean="0"/>
              <a:t>2</a:t>
            </a:fld>
            <a:endParaRPr lang="en-GB"/>
          </a:p>
        </p:txBody>
      </p:sp>
    </p:spTree>
    <p:extLst>
      <p:ext uri="{BB962C8B-B14F-4D97-AF65-F5344CB8AC3E}">
        <p14:creationId xmlns:p14="http://schemas.microsoft.com/office/powerpoint/2010/main" val="4164080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2785-765A-6DCD-444A-D2729ABF395E}"/>
              </a:ext>
            </a:extLst>
          </p:cNvPr>
          <p:cNvSpPr>
            <a:spLocks noGrp="1"/>
          </p:cNvSpPr>
          <p:nvPr>
            <p:ph type="title"/>
          </p:nvPr>
        </p:nvSpPr>
        <p:spPr/>
        <p:txBody>
          <a:bodyPr/>
          <a:lstStyle/>
          <a:p>
            <a:pPr algn="ctr"/>
            <a:r>
              <a:rPr lang="en-GB" b="1" dirty="0"/>
              <a:t>Budgetary allocation for Health 2024-2025</a:t>
            </a:r>
          </a:p>
        </p:txBody>
      </p:sp>
      <p:sp>
        <p:nvSpPr>
          <p:cNvPr id="4" name="Content Placeholder 3">
            <a:extLst>
              <a:ext uri="{FF2B5EF4-FFF2-40B4-BE49-F238E27FC236}">
                <a16:creationId xmlns:a16="http://schemas.microsoft.com/office/drawing/2014/main" id="{22BB56AF-0C24-FC08-E564-5A707D23D2FF}"/>
              </a:ext>
            </a:extLst>
          </p:cNvPr>
          <p:cNvSpPr>
            <a:spLocks noGrp="1"/>
          </p:cNvSpPr>
          <p:nvPr>
            <p:ph sz="half" idx="1"/>
          </p:nvPr>
        </p:nvSpPr>
        <p:spPr/>
        <p:txBody>
          <a:bodyPr/>
          <a:lstStyle/>
          <a:p>
            <a:endParaRPr lang="en-GB"/>
          </a:p>
        </p:txBody>
      </p:sp>
      <p:sp>
        <p:nvSpPr>
          <p:cNvPr id="7" name="Content Placeholder 6">
            <a:extLst>
              <a:ext uri="{FF2B5EF4-FFF2-40B4-BE49-F238E27FC236}">
                <a16:creationId xmlns:a16="http://schemas.microsoft.com/office/drawing/2014/main" id="{6A7E9B3C-CF31-2EAA-6EAA-9E45A5F83BAF}"/>
              </a:ext>
            </a:extLst>
          </p:cNvPr>
          <p:cNvSpPr>
            <a:spLocks noGrp="1"/>
          </p:cNvSpPr>
          <p:nvPr>
            <p:ph sz="half" idx="2"/>
          </p:nvPr>
        </p:nvSpPr>
        <p:spPr>
          <a:xfrm>
            <a:off x="12263437" y="3564600"/>
            <a:ext cx="4241576" cy="4193748"/>
          </a:xfrm>
        </p:spPr>
        <p:txBody>
          <a:bodyPr/>
          <a:lstStyle/>
          <a:p>
            <a:endParaRPr lang="en-GB" dirty="0"/>
          </a:p>
        </p:txBody>
      </p:sp>
      <p:pic>
        <p:nvPicPr>
          <p:cNvPr id="1026" name="Chart 2">
            <a:extLst>
              <a:ext uri="{FF2B5EF4-FFF2-40B4-BE49-F238E27FC236}">
                <a16:creationId xmlns:a16="http://schemas.microsoft.com/office/drawing/2014/main" id="{C80BF9EE-4725-3CC6-9178-64FB8B74139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743739"/>
            <a:ext cx="6382389" cy="45554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Chart 1">
            <a:extLst>
              <a:ext uri="{FF2B5EF4-FFF2-40B4-BE49-F238E27FC236}">
                <a16:creationId xmlns:a16="http://schemas.microsoft.com/office/drawing/2014/main" id="{555202D4-EF65-FE9E-EC64-DB2C87F9D37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1743738"/>
            <a:ext cx="6167438" cy="4555462"/>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25E713D8-0C98-A4AD-CC54-FA4843C3FCC5}"/>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62986A69-F520-EE86-A0D4-41951CA6A5F5}"/>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55428335-56D5-1952-EE97-E75D8323FAE4}"/>
              </a:ext>
            </a:extLst>
          </p:cNvPr>
          <p:cNvSpPr>
            <a:spLocks noGrp="1"/>
          </p:cNvSpPr>
          <p:nvPr>
            <p:ph type="sldNum" sz="quarter" idx="12"/>
          </p:nvPr>
        </p:nvSpPr>
        <p:spPr/>
        <p:txBody>
          <a:bodyPr/>
          <a:lstStyle/>
          <a:p>
            <a:fld id="{6447C239-5F96-4897-B716-EE41824FB3A4}" type="slidenum">
              <a:rPr lang="en-GB" smtClean="0"/>
              <a:t>20</a:t>
            </a:fld>
            <a:endParaRPr lang="en-GB"/>
          </a:p>
        </p:txBody>
      </p:sp>
    </p:spTree>
    <p:extLst>
      <p:ext uri="{BB962C8B-B14F-4D97-AF65-F5344CB8AC3E}">
        <p14:creationId xmlns:p14="http://schemas.microsoft.com/office/powerpoint/2010/main" val="333175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2B0F-69C8-B623-9AD4-F75FAB680B41}"/>
              </a:ext>
            </a:extLst>
          </p:cNvPr>
          <p:cNvSpPr>
            <a:spLocks noGrp="1"/>
          </p:cNvSpPr>
          <p:nvPr>
            <p:ph type="ctrTitle"/>
          </p:nvPr>
        </p:nvSpPr>
        <p:spPr>
          <a:xfrm>
            <a:off x="1524000" y="518615"/>
            <a:ext cx="9144000" cy="3521122"/>
          </a:xfrm>
        </p:spPr>
        <p:txBody>
          <a:bodyPr>
            <a:normAutofit/>
          </a:bodyPr>
          <a:lstStyle/>
          <a:p>
            <a:r>
              <a:rPr lang="en-GB" sz="4400" b="1" dirty="0"/>
              <a:t>Analysis of data held by the Office of the Commissioner</a:t>
            </a:r>
          </a:p>
        </p:txBody>
      </p:sp>
    </p:spTree>
    <p:extLst>
      <p:ext uri="{BB962C8B-B14F-4D97-AF65-F5344CB8AC3E}">
        <p14:creationId xmlns:p14="http://schemas.microsoft.com/office/powerpoint/2010/main" val="3623054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385E5-4CCB-3AF8-C849-46800FDE5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9621E-501D-611C-DE34-BCC8AD80149D}"/>
              </a:ext>
            </a:extLst>
          </p:cNvPr>
          <p:cNvSpPr>
            <a:spLocks noGrp="1"/>
          </p:cNvSpPr>
          <p:nvPr>
            <p:ph type="title"/>
          </p:nvPr>
        </p:nvSpPr>
        <p:spPr/>
        <p:txBody>
          <a:bodyPr>
            <a:normAutofit fontScale="90000"/>
          </a:bodyPr>
          <a:lstStyle/>
          <a:p>
            <a:r>
              <a:rPr lang="en-GB" dirty="0"/>
              <a:t>Number and rate per 10,000 population of </a:t>
            </a:r>
            <a:r>
              <a:rPr lang="en-GB" b="1" dirty="0"/>
              <a:t>NEW</a:t>
            </a:r>
            <a:r>
              <a:rPr lang="en-GB" dirty="0"/>
              <a:t> cases registered in the Involuntary system by year</a:t>
            </a:r>
          </a:p>
        </p:txBody>
      </p:sp>
      <p:graphicFrame>
        <p:nvGraphicFramePr>
          <p:cNvPr id="4" name="Content Placeholder 3">
            <a:extLst>
              <a:ext uri="{FF2B5EF4-FFF2-40B4-BE49-F238E27FC236}">
                <a16:creationId xmlns:a16="http://schemas.microsoft.com/office/drawing/2014/main" id="{54CB01EB-1A5E-F14F-78B7-79E31ED88E4D}"/>
              </a:ext>
            </a:extLst>
          </p:cNvPr>
          <p:cNvGraphicFramePr>
            <a:graphicFrameLocks noGrp="1"/>
          </p:cNvGraphicFramePr>
          <p:nvPr>
            <p:ph idx="1"/>
            <p:extLst>
              <p:ext uri="{D42A27DB-BD31-4B8C-83A1-F6EECF244321}">
                <p14:modId xmlns:p14="http://schemas.microsoft.com/office/powerpoint/2010/main" val="286887221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692EC990-EF5F-993F-E1F7-842FAEA7A7CE}"/>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1205C3CF-1FC2-E2AF-D4BF-FC986FA094E3}"/>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D46B4716-28D3-1F95-0DB1-81777A358A3D}"/>
              </a:ext>
            </a:extLst>
          </p:cNvPr>
          <p:cNvSpPr>
            <a:spLocks noGrp="1"/>
          </p:cNvSpPr>
          <p:nvPr>
            <p:ph type="sldNum" sz="quarter" idx="12"/>
          </p:nvPr>
        </p:nvSpPr>
        <p:spPr/>
        <p:txBody>
          <a:bodyPr/>
          <a:lstStyle/>
          <a:p>
            <a:fld id="{6447C239-5F96-4897-B716-EE41824FB3A4}" type="slidenum">
              <a:rPr lang="en-GB" smtClean="0"/>
              <a:t>22</a:t>
            </a:fld>
            <a:endParaRPr lang="en-GB"/>
          </a:p>
        </p:txBody>
      </p:sp>
    </p:spTree>
    <p:extLst>
      <p:ext uri="{BB962C8B-B14F-4D97-AF65-F5344CB8AC3E}">
        <p14:creationId xmlns:p14="http://schemas.microsoft.com/office/powerpoint/2010/main" val="4282372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DC965-D1DD-B425-C16F-DD981F8EB7A7}"/>
              </a:ext>
            </a:extLst>
          </p:cNvPr>
          <p:cNvSpPr>
            <a:spLocks noGrp="1"/>
          </p:cNvSpPr>
          <p:nvPr>
            <p:ph type="title"/>
          </p:nvPr>
        </p:nvSpPr>
        <p:spPr>
          <a:xfrm>
            <a:off x="255181" y="365125"/>
            <a:ext cx="11098619" cy="1325563"/>
          </a:xfrm>
        </p:spPr>
        <p:txBody>
          <a:bodyPr>
            <a:normAutofit/>
          </a:bodyPr>
          <a:lstStyle/>
          <a:p>
            <a:pPr algn="ctr"/>
            <a:r>
              <a:rPr lang="en-GB" b="1" dirty="0"/>
              <a:t>Patients on Involuntary Care in 2023</a:t>
            </a:r>
          </a:p>
        </p:txBody>
      </p:sp>
      <p:sp>
        <p:nvSpPr>
          <p:cNvPr id="3" name="Content Placeholder 2">
            <a:extLst>
              <a:ext uri="{FF2B5EF4-FFF2-40B4-BE49-F238E27FC236}">
                <a16:creationId xmlns:a16="http://schemas.microsoft.com/office/drawing/2014/main" id="{6B21978D-DC0C-EAE3-EFE3-269EB670A5C3}"/>
              </a:ext>
            </a:extLst>
          </p:cNvPr>
          <p:cNvSpPr>
            <a:spLocks noGrp="1"/>
          </p:cNvSpPr>
          <p:nvPr>
            <p:ph idx="1"/>
          </p:nvPr>
        </p:nvSpPr>
        <p:spPr>
          <a:xfrm>
            <a:off x="255180" y="1185862"/>
            <a:ext cx="11098619" cy="4486275"/>
          </a:xfrm>
        </p:spPr>
        <p:txBody>
          <a:bodyPr>
            <a:normAutofit fontScale="25000" lnSpcReduction="20000"/>
          </a:bodyPr>
          <a:lstStyle/>
          <a:p>
            <a:pPr marL="0" indent="0">
              <a:buNone/>
            </a:pPr>
            <a:r>
              <a:rPr lang="en-GB" dirty="0"/>
              <a:t>  </a:t>
            </a:r>
            <a:endParaRPr lang="en-GB" sz="12800" dirty="0"/>
          </a:p>
          <a:p>
            <a:pPr>
              <a:lnSpc>
                <a:spcPct val="170000"/>
              </a:lnSpc>
            </a:pPr>
            <a:r>
              <a:rPr lang="en-GB" sz="12800" dirty="0"/>
              <a:t>From 2016 to 2021, the number of </a:t>
            </a:r>
            <a:r>
              <a:rPr lang="en-GB" sz="12800" b="1" dirty="0"/>
              <a:t>new</a:t>
            </a:r>
            <a:r>
              <a:rPr lang="en-GB" sz="12800" dirty="0"/>
              <a:t> cases plateaued at an average of 361 new cases per year.</a:t>
            </a:r>
          </a:p>
          <a:p>
            <a:pPr>
              <a:lnSpc>
                <a:spcPct val="170000"/>
              </a:lnSpc>
            </a:pPr>
            <a:r>
              <a:rPr lang="en-GB" sz="12800" dirty="0"/>
              <a:t>In 2022, the number of </a:t>
            </a:r>
            <a:r>
              <a:rPr lang="en-GB" sz="12800" b="1" dirty="0"/>
              <a:t>new</a:t>
            </a:r>
            <a:r>
              <a:rPr lang="en-GB" sz="12800" dirty="0"/>
              <a:t> cases spiked to 497, followed by 511 </a:t>
            </a:r>
            <a:r>
              <a:rPr lang="en-GB" sz="12800" b="1" dirty="0"/>
              <a:t>new </a:t>
            </a:r>
            <a:r>
              <a:rPr lang="en-GB" sz="12800" dirty="0"/>
              <a:t>cases in 2023.</a:t>
            </a:r>
          </a:p>
          <a:p>
            <a:pPr>
              <a:lnSpc>
                <a:spcPct val="170000"/>
              </a:lnSpc>
            </a:pPr>
            <a:r>
              <a:rPr lang="en-GB" sz="12800" dirty="0"/>
              <a:t>492 applications for CTO were approved in respect of 284 patients.</a:t>
            </a:r>
          </a:p>
          <a:p>
            <a:pPr marL="0" lvl="0" indent="0">
              <a:buNone/>
            </a:pPr>
            <a:endParaRPr lang="en-GB" sz="12800" dirty="0"/>
          </a:p>
          <a:p>
            <a:pPr marL="0" indent="0">
              <a:buNone/>
            </a:pPr>
            <a:r>
              <a:rPr lang="en-GB" sz="12800" dirty="0"/>
              <a:t> </a:t>
            </a:r>
          </a:p>
          <a:p>
            <a:pPr marL="0" indent="0">
              <a:buNone/>
            </a:pPr>
            <a:r>
              <a:rPr lang="en-GB" sz="12800" dirty="0"/>
              <a:t> </a:t>
            </a:r>
          </a:p>
        </p:txBody>
      </p:sp>
      <p:sp>
        <p:nvSpPr>
          <p:cNvPr id="4" name="Date Placeholder 3">
            <a:extLst>
              <a:ext uri="{FF2B5EF4-FFF2-40B4-BE49-F238E27FC236}">
                <a16:creationId xmlns:a16="http://schemas.microsoft.com/office/drawing/2014/main" id="{1C0F1C2D-DCAD-1F2A-1C15-641DF4D45AD0}"/>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B57630FD-3F4D-3A7F-3752-CF932AB27B63}"/>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E82D5DC6-EDFE-2B86-7A72-4C7AE9A3026A}"/>
              </a:ext>
            </a:extLst>
          </p:cNvPr>
          <p:cNvSpPr>
            <a:spLocks noGrp="1"/>
          </p:cNvSpPr>
          <p:nvPr>
            <p:ph type="sldNum" sz="quarter" idx="12"/>
          </p:nvPr>
        </p:nvSpPr>
        <p:spPr/>
        <p:txBody>
          <a:bodyPr/>
          <a:lstStyle/>
          <a:p>
            <a:fld id="{6447C239-5F96-4897-B716-EE41824FB3A4}" type="slidenum">
              <a:rPr lang="en-GB" smtClean="0"/>
              <a:t>23</a:t>
            </a:fld>
            <a:endParaRPr lang="en-GB"/>
          </a:p>
        </p:txBody>
      </p:sp>
    </p:spTree>
    <p:extLst>
      <p:ext uri="{BB962C8B-B14F-4D97-AF65-F5344CB8AC3E}">
        <p14:creationId xmlns:p14="http://schemas.microsoft.com/office/powerpoint/2010/main" val="87104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412E7-FC8C-12CC-E9F1-816E1E606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3F8BC-466D-8F1D-5A41-14E694B635CF}"/>
              </a:ext>
            </a:extLst>
          </p:cNvPr>
          <p:cNvSpPr>
            <a:spLocks noGrp="1"/>
          </p:cNvSpPr>
          <p:nvPr>
            <p:ph type="title"/>
          </p:nvPr>
        </p:nvSpPr>
        <p:spPr>
          <a:xfrm>
            <a:off x="0" y="0"/>
            <a:ext cx="12192000" cy="1325563"/>
          </a:xfrm>
        </p:spPr>
        <p:txBody>
          <a:bodyPr>
            <a:normAutofit/>
          </a:bodyPr>
          <a:lstStyle/>
          <a:p>
            <a:pPr algn="ctr"/>
            <a:r>
              <a:rPr lang="en-GB" sz="2800" b="1" dirty="0"/>
              <a:t>No. of IAOs received and No. of persons requiring IAO over the years</a:t>
            </a:r>
          </a:p>
        </p:txBody>
      </p:sp>
      <p:graphicFrame>
        <p:nvGraphicFramePr>
          <p:cNvPr id="4" name="Content Placeholder 3">
            <a:extLst>
              <a:ext uri="{FF2B5EF4-FFF2-40B4-BE49-F238E27FC236}">
                <a16:creationId xmlns:a16="http://schemas.microsoft.com/office/drawing/2014/main" id="{3E4FECFB-2C94-45A6-873B-1AC8B9019C9D}"/>
              </a:ext>
            </a:extLst>
          </p:cNvPr>
          <p:cNvGraphicFramePr>
            <a:graphicFrameLocks noGrp="1"/>
          </p:cNvGraphicFramePr>
          <p:nvPr>
            <p:ph idx="1"/>
            <p:extLst>
              <p:ext uri="{D42A27DB-BD31-4B8C-83A1-F6EECF244321}">
                <p14:modId xmlns:p14="http://schemas.microsoft.com/office/powerpoint/2010/main" val="3577106180"/>
              </p:ext>
            </p:extLst>
          </p:nvPr>
        </p:nvGraphicFramePr>
        <p:xfrm>
          <a:off x="574158" y="1446028"/>
          <a:ext cx="10779642" cy="4804647"/>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62220FB4-9F0D-5DB0-29FA-85A487125704}"/>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2D935C88-A810-E456-C2C7-954AEB068576}"/>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577533EA-A5DC-80D5-1E98-E560029845EC}"/>
              </a:ext>
            </a:extLst>
          </p:cNvPr>
          <p:cNvSpPr>
            <a:spLocks noGrp="1"/>
          </p:cNvSpPr>
          <p:nvPr>
            <p:ph type="sldNum" sz="quarter" idx="12"/>
          </p:nvPr>
        </p:nvSpPr>
        <p:spPr/>
        <p:txBody>
          <a:bodyPr/>
          <a:lstStyle/>
          <a:p>
            <a:fld id="{6447C239-5F96-4897-B716-EE41824FB3A4}" type="slidenum">
              <a:rPr lang="en-GB" smtClean="0"/>
              <a:t>24</a:t>
            </a:fld>
            <a:endParaRPr lang="en-GB"/>
          </a:p>
        </p:txBody>
      </p:sp>
    </p:spTree>
    <p:extLst>
      <p:ext uri="{BB962C8B-B14F-4D97-AF65-F5344CB8AC3E}">
        <p14:creationId xmlns:p14="http://schemas.microsoft.com/office/powerpoint/2010/main" val="3619746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E304-BDCA-62D5-AAFC-5856A379664E}"/>
              </a:ext>
            </a:extLst>
          </p:cNvPr>
          <p:cNvSpPr>
            <a:spLocks noGrp="1"/>
          </p:cNvSpPr>
          <p:nvPr>
            <p:ph type="title"/>
          </p:nvPr>
        </p:nvSpPr>
        <p:spPr>
          <a:xfrm>
            <a:off x="0" y="18255"/>
            <a:ext cx="12192000" cy="1325563"/>
          </a:xfrm>
        </p:spPr>
        <p:txBody>
          <a:bodyPr/>
          <a:lstStyle/>
          <a:p>
            <a:pPr algn="ctr"/>
            <a:r>
              <a:rPr lang="en-GB" b="1" dirty="0"/>
              <a:t>Outcome of Involuntary Admissions for Observation </a:t>
            </a:r>
          </a:p>
        </p:txBody>
      </p:sp>
      <p:sp>
        <p:nvSpPr>
          <p:cNvPr id="3" name="Content Placeholder 2">
            <a:extLst>
              <a:ext uri="{FF2B5EF4-FFF2-40B4-BE49-F238E27FC236}">
                <a16:creationId xmlns:a16="http://schemas.microsoft.com/office/drawing/2014/main" id="{6FA85B07-50EF-C8E6-9F1F-3F142EADABC9}"/>
              </a:ext>
            </a:extLst>
          </p:cNvPr>
          <p:cNvSpPr>
            <a:spLocks noGrp="1"/>
          </p:cNvSpPr>
          <p:nvPr>
            <p:ph idx="1"/>
          </p:nvPr>
        </p:nvSpPr>
        <p:spPr>
          <a:xfrm>
            <a:off x="361507" y="1127051"/>
            <a:ext cx="11483163" cy="5451170"/>
          </a:xfrm>
        </p:spPr>
        <p:txBody>
          <a:bodyPr>
            <a:normAutofit fontScale="25000" lnSpcReduction="20000"/>
          </a:bodyPr>
          <a:lstStyle/>
          <a:p>
            <a:pPr marL="0" indent="0">
              <a:buNone/>
            </a:pPr>
            <a:endParaRPr lang="en-GB" sz="6700" dirty="0"/>
          </a:p>
          <a:p>
            <a:pPr lvl="1">
              <a:lnSpc>
                <a:spcPct val="170000"/>
              </a:lnSpc>
            </a:pPr>
            <a:r>
              <a:rPr lang="en-GB" sz="11200" dirty="0"/>
              <a:t>773 applications for Sch 2 in respect of 628 individuals</a:t>
            </a:r>
          </a:p>
          <a:p>
            <a:pPr lvl="1">
              <a:lnSpc>
                <a:spcPct val="170000"/>
              </a:lnSpc>
            </a:pPr>
            <a:r>
              <a:rPr lang="en-GB" sz="11200" dirty="0"/>
              <a:t>67.4% lasted &lt;10 days  (Observation Order - Sch 2)</a:t>
            </a:r>
          </a:p>
          <a:p>
            <a:pPr lvl="1">
              <a:lnSpc>
                <a:spcPct val="170000"/>
              </a:lnSpc>
            </a:pPr>
            <a:r>
              <a:rPr lang="en-GB" sz="11200" dirty="0"/>
              <a:t>17.2% lasted &lt;17 weeks (Treatment Order - Sch 3) </a:t>
            </a:r>
          </a:p>
          <a:p>
            <a:pPr lvl="1">
              <a:lnSpc>
                <a:spcPct val="170000"/>
              </a:lnSpc>
            </a:pPr>
            <a:r>
              <a:rPr lang="en-GB" sz="11200" dirty="0"/>
              <a:t>1.0% exceeded 17 weeks (Continuing Detention Order - Sch 5)</a:t>
            </a:r>
          </a:p>
          <a:p>
            <a:pPr lvl="1">
              <a:lnSpc>
                <a:spcPct val="170000"/>
              </a:lnSpc>
            </a:pPr>
            <a:r>
              <a:rPr lang="en-GB" sz="11200" dirty="0"/>
              <a:t>7.9% of admissions were placed on a Community Treatment Order after having undergone a period of involuntary inpatient stay lasting not more than 17 weeks </a:t>
            </a:r>
          </a:p>
          <a:p>
            <a:pPr lvl="1"/>
            <a:endParaRPr lang="en-GB" sz="6200" dirty="0"/>
          </a:p>
          <a:p>
            <a:pPr lvl="1"/>
            <a:endParaRPr lang="en-GB" sz="6200" dirty="0"/>
          </a:p>
          <a:p>
            <a:pPr lvl="1"/>
            <a:endParaRPr lang="en-GB" sz="6200" dirty="0"/>
          </a:p>
          <a:p>
            <a:endParaRPr lang="en-GB" sz="6200" dirty="0"/>
          </a:p>
          <a:p>
            <a:endParaRPr lang="en-GB" dirty="0"/>
          </a:p>
        </p:txBody>
      </p:sp>
      <p:sp>
        <p:nvSpPr>
          <p:cNvPr id="4" name="Date Placeholder 3">
            <a:extLst>
              <a:ext uri="{FF2B5EF4-FFF2-40B4-BE49-F238E27FC236}">
                <a16:creationId xmlns:a16="http://schemas.microsoft.com/office/drawing/2014/main" id="{53801149-F633-F6D2-32B3-475EDC007C5E}"/>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B3CAB8E8-0324-0820-FD28-E08069CE2659}"/>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42137F5E-4D9E-E86E-1FB4-D35D4B1530AE}"/>
              </a:ext>
            </a:extLst>
          </p:cNvPr>
          <p:cNvSpPr>
            <a:spLocks noGrp="1"/>
          </p:cNvSpPr>
          <p:nvPr>
            <p:ph type="sldNum" sz="quarter" idx="12"/>
          </p:nvPr>
        </p:nvSpPr>
        <p:spPr/>
        <p:txBody>
          <a:bodyPr/>
          <a:lstStyle/>
          <a:p>
            <a:fld id="{6447C239-5F96-4897-B716-EE41824FB3A4}" type="slidenum">
              <a:rPr lang="en-GB" smtClean="0"/>
              <a:t>25</a:t>
            </a:fld>
            <a:endParaRPr lang="en-GB"/>
          </a:p>
        </p:txBody>
      </p:sp>
    </p:spTree>
    <p:extLst>
      <p:ext uri="{BB962C8B-B14F-4D97-AF65-F5344CB8AC3E}">
        <p14:creationId xmlns:p14="http://schemas.microsoft.com/office/powerpoint/2010/main" val="3088726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1E85-A42B-7209-B74D-4585F33A0BBA}"/>
              </a:ext>
            </a:extLst>
          </p:cNvPr>
          <p:cNvSpPr>
            <a:spLocks noGrp="1"/>
          </p:cNvSpPr>
          <p:nvPr>
            <p:ph type="title"/>
          </p:nvPr>
        </p:nvSpPr>
        <p:spPr>
          <a:xfrm>
            <a:off x="177421" y="272956"/>
            <a:ext cx="12014579" cy="1364776"/>
          </a:xfrm>
        </p:spPr>
        <p:txBody>
          <a:bodyPr/>
          <a:lstStyle/>
          <a:p>
            <a:pPr algn="ctr"/>
            <a:r>
              <a:rPr lang="en-GB" b="1" dirty="0"/>
              <a:t>Number of Patients per Type of Schedule by Year</a:t>
            </a:r>
          </a:p>
        </p:txBody>
      </p:sp>
      <p:graphicFrame>
        <p:nvGraphicFramePr>
          <p:cNvPr id="4" name="Content Placeholder 3">
            <a:extLst>
              <a:ext uri="{FF2B5EF4-FFF2-40B4-BE49-F238E27FC236}">
                <a16:creationId xmlns:a16="http://schemas.microsoft.com/office/drawing/2014/main" id="{349DEC29-5996-E101-E6A3-6A28AFA82A84}"/>
              </a:ext>
            </a:extLst>
          </p:cNvPr>
          <p:cNvGraphicFramePr>
            <a:graphicFrameLocks noGrp="1"/>
          </p:cNvGraphicFramePr>
          <p:nvPr>
            <p:ph idx="1"/>
            <p:extLst>
              <p:ext uri="{D42A27DB-BD31-4B8C-83A1-F6EECF244321}">
                <p14:modId xmlns:p14="http://schemas.microsoft.com/office/powerpoint/2010/main" val="100337439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8EFFE488-5433-5180-DCCC-42362457717E}"/>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713BCD8F-2D2E-7EAB-66B3-9F1AC82DAA99}"/>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58C90FA7-8513-BCA4-ABA3-BD4C939BFC31}"/>
              </a:ext>
            </a:extLst>
          </p:cNvPr>
          <p:cNvSpPr>
            <a:spLocks noGrp="1"/>
          </p:cNvSpPr>
          <p:nvPr>
            <p:ph type="sldNum" sz="quarter" idx="12"/>
          </p:nvPr>
        </p:nvSpPr>
        <p:spPr/>
        <p:txBody>
          <a:bodyPr/>
          <a:lstStyle/>
          <a:p>
            <a:fld id="{6447C239-5F96-4897-B716-EE41824FB3A4}" type="slidenum">
              <a:rPr lang="en-GB" smtClean="0"/>
              <a:t>26</a:t>
            </a:fld>
            <a:endParaRPr lang="en-GB"/>
          </a:p>
        </p:txBody>
      </p:sp>
    </p:spTree>
    <p:extLst>
      <p:ext uri="{BB962C8B-B14F-4D97-AF65-F5344CB8AC3E}">
        <p14:creationId xmlns:p14="http://schemas.microsoft.com/office/powerpoint/2010/main" val="3533051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F3BD75-19B1-D9E8-C5E4-31875852DEA8}"/>
              </a:ext>
            </a:extLst>
          </p:cNvPr>
          <p:cNvSpPr>
            <a:spLocks noGrp="1"/>
          </p:cNvSpPr>
          <p:nvPr>
            <p:ph type="title"/>
          </p:nvPr>
        </p:nvSpPr>
        <p:spPr/>
        <p:txBody>
          <a:bodyPr/>
          <a:lstStyle/>
          <a:p>
            <a:r>
              <a:rPr lang="en-GB" b="1" dirty="0"/>
              <a:t>Number of Approved Applications by Year</a:t>
            </a:r>
          </a:p>
        </p:txBody>
      </p:sp>
      <p:graphicFrame>
        <p:nvGraphicFramePr>
          <p:cNvPr id="4" name="Content Placeholder 3">
            <a:extLst>
              <a:ext uri="{FF2B5EF4-FFF2-40B4-BE49-F238E27FC236}">
                <a16:creationId xmlns:a16="http://schemas.microsoft.com/office/drawing/2014/main" id="{14881EB4-238C-1693-2AF4-E0BCB9E4F289}"/>
              </a:ext>
            </a:extLst>
          </p:cNvPr>
          <p:cNvGraphicFramePr>
            <a:graphicFrameLocks noGrp="1"/>
          </p:cNvGraphicFramePr>
          <p:nvPr>
            <p:ph idx="1"/>
            <p:extLst>
              <p:ext uri="{D42A27DB-BD31-4B8C-83A1-F6EECF244321}">
                <p14:modId xmlns:p14="http://schemas.microsoft.com/office/powerpoint/2010/main" val="41470538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a:extLst>
              <a:ext uri="{FF2B5EF4-FFF2-40B4-BE49-F238E27FC236}">
                <a16:creationId xmlns:a16="http://schemas.microsoft.com/office/drawing/2014/main" id="{C841C170-7EEB-D063-3C2F-5F4E8B407FCB}"/>
              </a:ext>
            </a:extLst>
          </p:cNvPr>
          <p:cNvSpPr>
            <a:spLocks noGrp="1"/>
          </p:cNvSpPr>
          <p:nvPr>
            <p:ph type="dt" sz="half" idx="10"/>
          </p:nvPr>
        </p:nvSpPr>
        <p:spPr/>
        <p:txBody>
          <a:bodyPr/>
          <a:lstStyle/>
          <a:p>
            <a:r>
              <a:rPr lang="en-GB"/>
              <a:t>21/10/2025</a:t>
            </a:r>
          </a:p>
        </p:txBody>
      </p:sp>
      <p:sp>
        <p:nvSpPr>
          <p:cNvPr id="3" name="Footer Placeholder 2">
            <a:extLst>
              <a:ext uri="{FF2B5EF4-FFF2-40B4-BE49-F238E27FC236}">
                <a16:creationId xmlns:a16="http://schemas.microsoft.com/office/drawing/2014/main" id="{9183D3C2-745C-3F30-EB65-F81FA6A02251}"/>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AE6BE3DA-3454-EB3C-2711-E48A6CF55CCA}"/>
              </a:ext>
            </a:extLst>
          </p:cNvPr>
          <p:cNvSpPr>
            <a:spLocks noGrp="1"/>
          </p:cNvSpPr>
          <p:nvPr>
            <p:ph type="sldNum" sz="quarter" idx="12"/>
          </p:nvPr>
        </p:nvSpPr>
        <p:spPr/>
        <p:txBody>
          <a:bodyPr/>
          <a:lstStyle/>
          <a:p>
            <a:fld id="{6447C239-5F96-4897-B716-EE41824FB3A4}" type="slidenum">
              <a:rPr lang="en-GB" smtClean="0"/>
              <a:t>27</a:t>
            </a:fld>
            <a:endParaRPr lang="en-GB"/>
          </a:p>
        </p:txBody>
      </p:sp>
    </p:spTree>
    <p:extLst>
      <p:ext uri="{BB962C8B-B14F-4D97-AF65-F5344CB8AC3E}">
        <p14:creationId xmlns:p14="http://schemas.microsoft.com/office/powerpoint/2010/main" val="4277375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64B-9FA6-DB04-03A0-EA6CCF3ED38E}"/>
              </a:ext>
            </a:extLst>
          </p:cNvPr>
          <p:cNvSpPr>
            <a:spLocks noGrp="1"/>
          </p:cNvSpPr>
          <p:nvPr>
            <p:ph type="title"/>
          </p:nvPr>
        </p:nvSpPr>
        <p:spPr>
          <a:xfrm>
            <a:off x="148856" y="365125"/>
            <a:ext cx="12043144" cy="1325563"/>
          </a:xfrm>
        </p:spPr>
        <p:txBody>
          <a:bodyPr>
            <a:normAutofit fontScale="90000"/>
          </a:bodyPr>
          <a:lstStyle/>
          <a:p>
            <a:pPr algn="ctr"/>
            <a:r>
              <a:rPr lang="en-GB" b="1" dirty="0"/>
              <a:t>Number of Minors admitted to MCH under Involuntary Admission for Observation (IAO – Sch. 2) 2015 – 2023</a:t>
            </a:r>
            <a:br>
              <a:rPr lang="en-GB" dirty="0"/>
            </a:br>
            <a:endParaRPr lang="en-GB" dirty="0"/>
          </a:p>
        </p:txBody>
      </p:sp>
      <p:graphicFrame>
        <p:nvGraphicFramePr>
          <p:cNvPr id="4" name="Content Placeholder 3">
            <a:extLst>
              <a:ext uri="{FF2B5EF4-FFF2-40B4-BE49-F238E27FC236}">
                <a16:creationId xmlns:a16="http://schemas.microsoft.com/office/drawing/2014/main" id="{73990ADC-CCFC-96CE-EB45-32ED9C9B146E}"/>
              </a:ext>
            </a:extLst>
          </p:cNvPr>
          <p:cNvGraphicFramePr>
            <a:graphicFrameLocks noGrp="1"/>
          </p:cNvGraphicFramePr>
          <p:nvPr>
            <p:ph idx="1"/>
            <p:extLst>
              <p:ext uri="{D42A27DB-BD31-4B8C-83A1-F6EECF244321}">
                <p14:modId xmlns:p14="http://schemas.microsoft.com/office/powerpoint/2010/main" val="1188560340"/>
              </p:ext>
            </p:extLst>
          </p:nvPr>
        </p:nvGraphicFramePr>
        <p:xfrm>
          <a:off x="838200" y="1690688"/>
          <a:ext cx="10515600" cy="4486275"/>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FE7EC298-6F01-7A98-6D9A-8B8E27554E0E}"/>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1E473A0B-9F72-6775-0B97-28B894CDE94D}"/>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C72F8443-4B1B-9332-283E-377EAAB32E0F}"/>
              </a:ext>
            </a:extLst>
          </p:cNvPr>
          <p:cNvSpPr>
            <a:spLocks noGrp="1"/>
          </p:cNvSpPr>
          <p:nvPr>
            <p:ph type="sldNum" sz="quarter" idx="12"/>
          </p:nvPr>
        </p:nvSpPr>
        <p:spPr/>
        <p:txBody>
          <a:bodyPr/>
          <a:lstStyle/>
          <a:p>
            <a:fld id="{6447C239-5F96-4897-B716-EE41824FB3A4}" type="slidenum">
              <a:rPr lang="en-GB" smtClean="0"/>
              <a:t>28</a:t>
            </a:fld>
            <a:endParaRPr lang="en-GB"/>
          </a:p>
        </p:txBody>
      </p:sp>
    </p:spTree>
    <p:extLst>
      <p:ext uri="{BB962C8B-B14F-4D97-AF65-F5344CB8AC3E}">
        <p14:creationId xmlns:p14="http://schemas.microsoft.com/office/powerpoint/2010/main" val="4069133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B9B55-AC09-027A-AAC4-F2CA8DA9AE65}"/>
              </a:ext>
            </a:extLst>
          </p:cNvPr>
          <p:cNvSpPr>
            <a:spLocks noGrp="1"/>
          </p:cNvSpPr>
          <p:nvPr>
            <p:ph type="title"/>
          </p:nvPr>
        </p:nvSpPr>
        <p:spPr>
          <a:xfrm>
            <a:off x="0" y="365125"/>
            <a:ext cx="12192000" cy="1325563"/>
          </a:xfrm>
        </p:spPr>
        <p:txBody>
          <a:bodyPr>
            <a:normAutofit fontScale="90000"/>
          </a:bodyPr>
          <a:lstStyle/>
          <a:p>
            <a:pPr algn="ctr"/>
            <a:r>
              <a:rPr lang="en-GB" b="1" dirty="0"/>
              <a:t>Rate of Inv. Adm. for Obs. in Minors /100,000 population</a:t>
            </a:r>
            <a:br>
              <a:rPr lang="en-GB" b="1" dirty="0"/>
            </a:br>
            <a:endParaRPr lang="en-GB" b="1" dirty="0"/>
          </a:p>
        </p:txBody>
      </p:sp>
      <p:graphicFrame>
        <p:nvGraphicFramePr>
          <p:cNvPr id="4" name="Content Placeholder 3">
            <a:extLst>
              <a:ext uri="{FF2B5EF4-FFF2-40B4-BE49-F238E27FC236}">
                <a16:creationId xmlns:a16="http://schemas.microsoft.com/office/drawing/2014/main" id="{D2607D45-F838-9265-2DB9-5890EFF11D29}"/>
              </a:ext>
            </a:extLst>
          </p:cNvPr>
          <p:cNvGraphicFramePr>
            <a:graphicFrameLocks noGrp="1"/>
          </p:cNvGraphicFramePr>
          <p:nvPr>
            <p:ph idx="1"/>
            <p:extLst>
              <p:ext uri="{D42A27DB-BD31-4B8C-83A1-F6EECF244321}">
                <p14:modId xmlns:p14="http://schemas.microsoft.com/office/powerpoint/2010/main" val="3689260751"/>
              </p:ext>
            </p:extLst>
          </p:nvPr>
        </p:nvGraphicFramePr>
        <p:xfrm>
          <a:off x="0" y="1825624"/>
          <a:ext cx="12036056" cy="4667251"/>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1864D775-BBA9-C0B5-184F-871A030A68CE}"/>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E6AD213B-D21C-2EE6-61A0-45066B8CB6C5}"/>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84CBE818-5FC7-A5CA-468E-828A2560BA09}"/>
              </a:ext>
            </a:extLst>
          </p:cNvPr>
          <p:cNvSpPr>
            <a:spLocks noGrp="1"/>
          </p:cNvSpPr>
          <p:nvPr>
            <p:ph type="sldNum" sz="quarter" idx="12"/>
          </p:nvPr>
        </p:nvSpPr>
        <p:spPr/>
        <p:txBody>
          <a:bodyPr/>
          <a:lstStyle/>
          <a:p>
            <a:fld id="{6447C239-5F96-4897-B716-EE41824FB3A4}" type="slidenum">
              <a:rPr lang="en-GB" smtClean="0"/>
              <a:t>29</a:t>
            </a:fld>
            <a:endParaRPr lang="en-GB"/>
          </a:p>
        </p:txBody>
      </p:sp>
    </p:spTree>
    <p:extLst>
      <p:ext uri="{BB962C8B-B14F-4D97-AF65-F5344CB8AC3E}">
        <p14:creationId xmlns:p14="http://schemas.microsoft.com/office/powerpoint/2010/main" val="394973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E61B076-8C25-1967-6E06-D1746C6FA336}"/>
              </a:ext>
            </a:extLst>
          </p:cNvPr>
          <p:cNvSpPr>
            <a:spLocks noGrp="1"/>
          </p:cNvSpPr>
          <p:nvPr>
            <p:ph sz="half" idx="1"/>
          </p:nvPr>
        </p:nvSpPr>
        <p:spPr>
          <a:xfrm>
            <a:off x="770466" y="491319"/>
            <a:ext cx="4715934" cy="5748614"/>
          </a:xfrm>
        </p:spPr>
        <p:txBody>
          <a:bodyPr>
            <a:normAutofit/>
          </a:bodyPr>
          <a:lstStyle/>
          <a:p>
            <a:endParaRPr lang="en-GB" dirty="0">
              <a:latin typeface="Times New Roman" panose="02020603050405020304" pitchFamily="18" charset="0"/>
            </a:endParaRPr>
          </a:p>
          <a:p>
            <a:pPr marL="0" indent="0" algn="ctr">
              <a:buNone/>
            </a:pPr>
            <a:endParaRPr lang="en-GB" b="0" i="0" dirty="0">
              <a:effectLst/>
              <a:latin typeface="Times New Roman" panose="02020603050405020304" pitchFamily="18" charset="0"/>
            </a:endParaRPr>
          </a:p>
          <a:p>
            <a:pPr marL="0" indent="0" algn="ctr">
              <a:buNone/>
            </a:pPr>
            <a:r>
              <a:rPr lang="en-US" sz="4800" b="1" kern="1200" dirty="0">
                <a:solidFill>
                  <a:schemeClr val="tx1"/>
                </a:solidFill>
                <a:latin typeface="Aptos Display" panose="020B0004020202020204" pitchFamily="34" charset="0"/>
                <a:ea typeface="+mj-ea"/>
                <a:cs typeface="Arial" panose="020B0604020202020204" pitchFamily="34" charset="0"/>
              </a:rPr>
              <a:t>Social Security Act (Chap. 318)</a:t>
            </a:r>
            <a:endParaRPr lang="en-GB" sz="4800" b="1" dirty="0">
              <a:latin typeface="Aptos Display" panose="020B0004020202020204" pitchFamily="34" charset="0"/>
              <a:cs typeface="Arial" panose="020B0604020202020204" pitchFamily="34" charset="0"/>
            </a:endParaRPr>
          </a:p>
          <a:p>
            <a:pPr marL="0" indent="0" algn="ctr">
              <a:buNone/>
            </a:pPr>
            <a:endParaRPr lang="en-GB" b="0" i="0" dirty="0">
              <a:effectLst/>
              <a:latin typeface="Arial" panose="020B0604020202020204" pitchFamily="34" charset="0"/>
              <a:cs typeface="Arial" panose="020B0604020202020204" pitchFamily="34" charset="0"/>
            </a:endParaRPr>
          </a:p>
          <a:p>
            <a:pPr marL="0" indent="0" algn="ctr">
              <a:buNone/>
            </a:pPr>
            <a:r>
              <a:rPr lang="en-GB" sz="3000" b="0" i="0" dirty="0">
                <a:effectLst/>
                <a:latin typeface="+mj-lt"/>
                <a:cs typeface="Arial" panose="020B0604020202020204" pitchFamily="34" charset="0"/>
              </a:rPr>
              <a:t>Part II</a:t>
            </a:r>
          </a:p>
          <a:p>
            <a:pPr marL="0" indent="0" algn="ctr">
              <a:buNone/>
            </a:pPr>
            <a:r>
              <a:rPr lang="en-GB" sz="3000" b="0" i="0" dirty="0">
                <a:effectLst/>
                <a:latin typeface="+mj-lt"/>
                <a:cs typeface="Arial" panose="020B0604020202020204" pitchFamily="34" charset="0"/>
              </a:rPr>
              <a:t>Diseases and conditions in respect of which free medical aid may be accorded</a:t>
            </a:r>
            <a:endParaRPr lang="en-GB" sz="3000" dirty="0">
              <a:latin typeface="+mj-lt"/>
              <a:cs typeface="Arial" panose="020B0604020202020204" pitchFamily="34" charset="0"/>
            </a:endParaRPr>
          </a:p>
        </p:txBody>
      </p:sp>
      <p:sp>
        <p:nvSpPr>
          <p:cNvPr id="9" name="Content Placeholder 8">
            <a:extLst>
              <a:ext uri="{FF2B5EF4-FFF2-40B4-BE49-F238E27FC236}">
                <a16:creationId xmlns:a16="http://schemas.microsoft.com/office/drawing/2014/main" id="{66235FE0-64FB-2AA7-7C88-30B9C22CDEAC}"/>
              </a:ext>
            </a:extLst>
          </p:cNvPr>
          <p:cNvSpPr>
            <a:spLocks noGrp="1"/>
          </p:cNvSpPr>
          <p:nvPr>
            <p:ph sz="half" idx="2"/>
          </p:nvPr>
        </p:nvSpPr>
        <p:spPr>
          <a:xfrm>
            <a:off x="5689600" y="614891"/>
            <a:ext cx="5664200" cy="5269442"/>
          </a:xfrm>
        </p:spPr>
        <p:txBody>
          <a:bodyPr>
            <a:noAutofit/>
          </a:bodyPr>
          <a:lstStyle/>
          <a:p>
            <a:pPr marL="0" indent="0" rtl="0">
              <a:buNone/>
            </a:pPr>
            <a:r>
              <a:rPr lang="en-GB" dirty="0">
                <a:effectLst/>
                <a:latin typeface="+mj-lt"/>
              </a:rPr>
              <a:t>7</a:t>
            </a:r>
            <a:r>
              <a:rPr lang="en-GB" dirty="0">
                <a:effectLst/>
                <a:latin typeface="+mj-lt"/>
                <a:cs typeface="Arial" panose="020B0604020202020204" pitchFamily="34" charset="0"/>
              </a:rPr>
              <a:t>. Nervous System Diseases:</a:t>
            </a:r>
          </a:p>
          <a:p>
            <a:pPr rtl="0"/>
            <a:r>
              <a:rPr lang="en-GB" dirty="0">
                <a:effectLst/>
                <a:latin typeface="+mj-lt"/>
                <a:cs typeface="Arial" panose="020B0604020202020204" pitchFamily="34" charset="0"/>
              </a:rPr>
              <a:t>“Dementia</a:t>
            </a:r>
          </a:p>
          <a:p>
            <a:pPr rtl="0"/>
            <a:r>
              <a:rPr lang="en-GB" dirty="0">
                <a:effectLst/>
                <a:latin typeface="+mj-lt"/>
                <a:cs typeface="Arial" panose="020B0604020202020204" pitchFamily="34" charset="0"/>
              </a:rPr>
              <a:t>Schizophrenia</a:t>
            </a:r>
          </a:p>
          <a:p>
            <a:pPr rtl="0"/>
            <a:r>
              <a:rPr lang="en-GB" dirty="0">
                <a:effectLst/>
                <a:latin typeface="+mj-lt"/>
                <a:cs typeface="Arial" panose="020B0604020202020204" pitchFamily="34" charset="0"/>
              </a:rPr>
              <a:t>Psychosis</a:t>
            </a:r>
          </a:p>
          <a:p>
            <a:pPr rtl="0"/>
            <a:r>
              <a:rPr lang="en-GB" dirty="0">
                <a:effectLst/>
                <a:latin typeface="+mj-lt"/>
                <a:cs typeface="Arial" panose="020B0604020202020204" pitchFamily="34" charset="0"/>
              </a:rPr>
              <a:t>Chronic Mood Disorders</a:t>
            </a:r>
          </a:p>
          <a:p>
            <a:pPr rtl="0"/>
            <a:r>
              <a:rPr lang="en-GB" dirty="0">
                <a:effectLst/>
                <a:latin typeface="+mj-lt"/>
                <a:cs typeface="Arial" panose="020B0604020202020204" pitchFamily="34" charset="0"/>
              </a:rPr>
              <a:t>Chronic Neurotic Disorders</a:t>
            </a:r>
          </a:p>
          <a:p>
            <a:pPr rtl="0"/>
            <a:r>
              <a:rPr lang="en-GB" dirty="0">
                <a:effectLst/>
                <a:latin typeface="+mj-lt"/>
                <a:cs typeface="Arial" panose="020B0604020202020204" pitchFamily="34" charset="0"/>
              </a:rPr>
              <a:t>Addiction Disorders</a:t>
            </a:r>
          </a:p>
          <a:p>
            <a:pPr rtl="0"/>
            <a:r>
              <a:rPr lang="en-GB" dirty="0">
                <a:effectLst/>
                <a:latin typeface="+mj-lt"/>
                <a:cs typeface="Arial" panose="020B0604020202020204" pitchFamily="34" charset="0"/>
              </a:rPr>
              <a:t>Chronic Psychiatric Disorders starting in Childhood</a:t>
            </a:r>
          </a:p>
          <a:p>
            <a:pPr rtl="0"/>
            <a:r>
              <a:rPr lang="en-GB" dirty="0">
                <a:effectLst/>
                <a:latin typeface="+mj-lt"/>
                <a:cs typeface="Arial" panose="020B0604020202020204" pitchFamily="34" charset="0"/>
              </a:rPr>
              <a:t>Chronic Eating Disorders”</a:t>
            </a:r>
          </a:p>
          <a:p>
            <a:pPr marL="0" indent="0">
              <a:buNone/>
            </a:pPr>
            <a:br>
              <a:rPr lang="en-GB" sz="2400" b="0" i="0" dirty="0">
                <a:solidFill>
                  <a:srgbClr val="000000"/>
                </a:solidFill>
                <a:effectLst/>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8E8CBA60-E1FD-1317-1632-B5ED1C8A6953}"/>
              </a:ext>
            </a:extLst>
          </p:cNvPr>
          <p:cNvSpPr>
            <a:spLocks noGrp="1"/>
          </p:cNvSpPr>
          <p:nvPr>
            <p:ph type="dt" sz="half" idx="10"/>
          </p:nvPr>
        </p:nvSpPr>
        <p:spPr/>
        <p:txBody>
          <a:bodyPr vert="horz" lIns="91440" tIns="45720" rIns="91440" bIns="45720" rtlCol="0" anchor="ctr">
            <a:normAutofit/>
          </a:bodyPr>
          <a:lstStyle/>
          <a:p>
            <a:pPr>
              <a:spcAft>
                <a:spcPts val="600"/>
              </a:spcAft>
            </a:pPr>
            <a:r>
              <a:rPr lang="en-GB"/>
              <a:t>21/10/2025</a:t>
            </a:r>
            <a:endParaRPr lang="en-US"/>
          </a:p>
        </p:txBody>
      </p:sp>
      <p:sp>
        <p:nvSpPr>
          <p:cNvPr id="6" name="Footer Placeholder 5">
            <a:extLst>
              <a:ext uri="{FF2B5EF4-FFF2-40B4-BE49-F238E27FC236}">
                <a16:creationId xmlns:a16="http://schemas.microsoft.com/office/drawing/2014/main" id="{68209959-57E4-D6B8-42E8-0A7BD46EC92E}"/>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GB" sz="900" kern="1200">
                <a:solidFill>
                  <a:schemeClr val="tx1">
                    <a:tint val="75000"/>
                  </a:schemeClr>
                </a:solidFill>
                <a:latin typeface="+mn-lt"/>
                <a:ea typeface="+mn-ea"/>
                <a:cs typeface="+mn-cs"/>
              </a:rPr>
              <a:t>Office of the Commissioner for Mental Health</a:t>
            </a:r>
            <a:endParaRPr lang="en-US" sz="900" kern="1200">
              <a:solidFill>
                <a:schemeClr val="tx1">
                  <a:tint val="75000"/>
                </a:schemeClr>
              </a:solidFill>
              <a:latin typeface="+mn-lt"/>
              <a:ea typeface="+mn-ea"/>
              <a:cs typeface="+mn-cs"/>
            </a:endParaRPr>
          </a:p>
        </p:txBody>
      </p:sp>
      <p:sp>
        <p:nvSpPr>
          <p:cNvPr id="7" name="Slide Number Placeholder 6">
            <a:extLst>
              <a:ext uri="{FF2B5EF4-FFF2-40B4-BE49-F238E27FC236}">
                <a16:creationId xmlns:a16="http://schemas.microsoft.com/office/drawing/2014/main" id="{45E4F25D-DFFF-8754-4078-0F9A2A10CAF1}"/>
              </a:ext>
            </a:extLst>
          </p:cNvPr>
          <p:cNvSpPr>
            <a:spLocks noGrp="1"/>
          </p:cNvSpPr>
          <p:nvPr>
            <p:ph type="sldNum" sz="quarter" idx="12"/>
          </p:nvPr>
        </p:nvSpPr>
        <p:spPr/>
        <p:txBody>
          <a:bodyPr vert="horz" lIns="91440" tIns="45720" rIns="91440" bIns="45720" rtlCol="0" anchor="ctr">
            <a:normAutofit/>
          </a:bodyPr>
          <a:lstStyle/>
          <a:p>
            <a:pPr>
              <a:spcAft>
                <a:spcPts val="600"/>
              </a:spcAft>
            </a:pPr>
            <a:fld id="{6847C030-44B4-4CFC-84A8-B30A278E8E22}" type="slidenum">
              <a:rPr lang="en-US" smtClean="0"/>
              <a:pPr>
                <a:spcAft>
                  <a:spcPts val="600"/>
                </a:spcAft>
              </a:pPr>
              <a:t>3</a:t>
            </a:fld>
            <a:endParaRPr lang="en-US" dirty="0"/>
          </a:p>
        </p:txBody>
      </p:sp>
    </p:spTree>
    <p:extLst>
      <p:ext uri="{BB962C8B-B14F-4D97-AF65-F5344CB8AC3E}">
        <p14:creationId xmlns:p14="http://schemas.microsoft.com/office/powerpoint/2010/main" val="1300375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5247-2AC3-4A59-3425-DBCEFE529BBA}"/>
              </a:ext>
            </a:extLst>
          </p:cNvPr>
          <p:cNvSpPr>
            <a:spLocks noGrp="1"/>
          </p:cNvSpPr>
          <p:nvPr>
            <p:ph type="title"/>
          </p:nvPr>
        </p:nvSpPr>
        <p:spPr/>
        <p:txBody>
          <a:bodyPr/>
          <a:lstStyle/>
          <a:p>
            <a:pPr algn="ctr"/>
            <a:r>
              <a:rPr lang="en-GB" b="1" dirty="0"/>
              <a:t>Number of </a:t>
            </a:r>
            <a:r>
              <a:rPr lang="en-GB" b="1" u="sng" dirty="0"/>
              <a:t>persons</a:t>
            </a:r>
            <a:r>
              <a:rPr lang="en-GB" b="1" dirty="0"/>
              <a:t> issued with Certificate of Lack of Mental Capacity (CLMC)</a:t>
            </a:r>
          </a:p>
        </p:txBody>
      </p:sp>
      <p:pic>
        <p:nvPicPr>
          <p:cNvPr id="8" name="Chart 1">
            <a:extLst>
              <a:ext uri="{FF2B5EF4-FFF2-40B4-BE49-F238E27FC236}">
                <a16:creationId xmlns:a16="http://schemas.microsoft.com/office/drawing/2014/main" id="{8B936D72-A454-5324-BF75-69DA9A9F6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679" y="1842505"/>
            <a:ext cx="9355064" cy="472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00EF2897-9B94-B070-C900-42F407F8DCC2}"/>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96CE9B51-A5B5-55F1-CF66-7EF4475DA1D1}"/>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274CB7C6-6785-5AEB-C264-9E9DA3F19545}"/>
              </a:ext>
            </a:extLst>
          </p:cNvPr>
          <p:cNvSpPr>
            <a:spLocks noGrp="1"/>
          </p:cNvSpPr>
          <p:nvPr>
            <p:ph type="sldNum" sz="quarter" idx="12"/>
          </p:nvPr>
        </p:nvSpPr>
        <p:spPr/>
        <p:txBody>
          <a:bodyPr/>
          <a:lstStyle/>
          <a:p>
            <a:fld id="{6447C239-5F96-4897-B716-EE41824FB3A4}" type="slidenum">
              <a:rPr lang="en-GB" smtClean="0"/>
              <a:t>30</a:t>
            </a:fld>
            <a:endParaRPr lang="en-GB"/>
          </a:p>
        </p:txBody>
      </p:sp>
    </p:spTree>
    <p:extLst>
      <p:ext uri="{BB962C8B-B14F-4D97-AF65-F5344CB8AC3E}">
        <p14:creationId xmlns:p14="http://schemas.microsoft.com/office/powerpoint/2010/main" val="1397614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5331-FEFE-263C-788A-2F6235A4A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EA99D-670F-AB6E-1288-FC74F330FD94}"/>
              </a:ext>
            </a:extLst>
          </p:cNvPr>
          <p:cNvSpPr>
            <a:spLocks noGrp="1"/>
          </p:cNvSpPr>
          <p:nvPr>
            <p:ph type="title"/>
          </p:nvPr>
        </p:nvSpPr>
        <p:spPr>
          <a:xfrm>
            <a:off x="0" y="181084"/>
            <a:ext cx="12192000" cy="1325563"/>
          </a:xfrm>
        </p:spPr>
        <p:txBody>
          <a:bodyPr>
            <a:normAutofit/>
          </a:bodyPr>
          <a:lstStyle/>
          <a:p>
            <a:pPr algn="ctr"/>
            <a:r>
              <a:rPr lang="en-GB" b="1" dirty="0"/>
              <a:t>No. of Pts on Involuntary Admission (IAO) put on a CTO within 17 wks. or less and no. put on CDO</a:t>
            </a:r>
            <a:endParaRPr lang="en-GB" dirty="0"/>
          </a:p>
        </p:txBody>
      </p:sp>
      <p:graphicFrame>
        <p:nvGraphicFramePr>
          <p:cNvPr id="4" name="Content Placeholder 3">
            <a:extLst>
              <a:ext uri="{FF2B5EF4-FFF2-40B4-BE49-F238E27FC236}">
                <a16:creationId xmlns:a16="http://schemas.microsoft.com/office/drawing/2014/main" id="{EBBA8E0F-1DBE-304F-753F-AFA0BD21C56D}"/>
              </a:ext>
            </a:extLst>
          </p:cNvPr>
          <p:cNvGraphicFramePr>
            <a:graphicFrameLocks noGrp="1"/>
          </p:cNvGraphicFramePr>
          <p:nvPr>
            <p:ph idx="1"/>
            <p:extLst>
              <p:ext uri="{D42A27DB-BD31-4B8C-83A1-F6EECF244321}">
                <p14:modId xmlns:p14="http://schemas.microsoft.com/office/powerpoint/2010/main" val="2352366079"/>
              </p:ext>
            </p:extLst>
          </p:nvPr>
        </p:nvGraphicFramePr>
        <p:xfrm>
          <a:off x="109182" y="1506648"/>
          <a:ext cx="11778018" cy="4849702"/>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7D514BA7-5ECF-969A-628F-B18C352D162D}"/>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9B94189C-3587-E535-3CB8-66BE07A4F1F5}"/>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95ABF497-D296-5710-6B30-91661D763029}"/>
              </a:ext>
            </a:extLst>
          </p:cNvPr>
          <p:cNvSpPr>
            <a:spLocks noGrp="1"/>
          </p:cNvSpPr>
          <p:nvPr>
            <p:ph type="sldNum" sz="quarter" idx="12"/>
          </p:nvPr>
        </p:nvSpPr>
        <p:spPr/>
        <p:txBody>
          <a:bodyPr/>
          <a:lstStyle/>
          <a:p>
            <a:fld id="{6447C239-5F96-4897-B716-EE41824FB3A4}" type="slidenum">
              <a:rPr lang="en-GB" smtClean="0"/>
              <a:t>31</a:t>
            </a:fld>
            <a:endParaRPr lang="en-GB"/>
          </a:p>
        </p:txBody>
      </p:sp>
    </p:spTree>
    <p:extLst>
      <p:ext uri="{BB962C8B-B14F-4D97-AF65-F5344CB8AC3E}">
        <p14:creationId xmlns:p14="http://schemas.microsoft.com/office/powerpoint/2010/main" val="2650273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91B5D-0CD4-D0B9-6390-F5A382CED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64078-A561-7E2B-2163-CB63A0486204}"/>
              </a:ext>
            </a:extLst>
          </p:cNvPr>
          <p:cNvSpPr>
            <a:spLocks noGrp="1"/>
          </p:cNvSpPr>
          <p:nvPr>
            <p:ph type="title"/>
          </p:nvPr>
        </p:nvSpPr>
        <p:spPr>
          <a:xfrm>
            <a:off x="0" y="18255"/>
            <a:ext cx="12192000" cy="1325563"/>
          </a:xfrm>
        </p:spPr>
        <p:txBody>
          <a:bodyPr/>
          <a:lstStyle/>
          <a:p>
            <a:pPr algn="ctr"/>
            <a:r>
              <a:rPr lang="en-GB" b="1" dirty="0"/>
              <a:t>No. of Persons on an IAO by age group over the Years</a:t>
            </a:r>
            <a:endParaRPr lang="en-GB" dirty="0"/>
          </a:p>
        </p:txBody>
      </p:sp>
      <p:graphicFrame>
        <p:nvGraphicFramePr>
          <p:cNvPr id="4" name="Content Placeholder 3">
            <a:extLst>
              <a:ext uri="{FF2B5EF4-FFF2-40B4-BE49-F238E27FC236}">
                <a16:creationId xmlns:a16="http://schemas.microsoft.com/office/drawing/2014/main" id="{7C09B128-7B7B-8134-6D07-EA64630DED20}"/>
              </a:ext>
            </a:extLst>
          </p:cNvPr>
          <p:cNvGraphicFramePr>
            <a:graphicFrameLocks noGrp="1"/>
          </p:cNvGraphicFramePr>
          <p:nvPr>
            <p:ph idx="1"/>
            <p:extLst>
              <p:ext uri="{D42A27DB-BD31-4B8C-83A1-F6EECF244321}">
                <p14:modId xmlns:p14="http://schemas.microsoft.com/office/powerpoint/2010/main" val="1196202094"/>
              </p:ext>
            </p:extLst>
          </p:nvPr>
        </p:nvGraphicFramePr>
        <p:xfrm>
          <a:off x="0" y="1127052"/>
          <a:ext cx="12192000" cy="5229298"/>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133F0537-8DA6-00F9-9228-F37CE04A72F0}"/>
              </a:ext>
            </a:extLst>
          </p:cNvPr>
          <p:cNvSpPr>
            <a:spLocks noGrp="1"/>
          </p:cNvSpPr>
          <p:nvPr>
            <p:ph type="dt" sz="half" idx="10"/>
          </p:nvPr>
        </p:nvSpPr>
        <p:spPr/>
        <p:txBody>
          <a:bodyPr/>
          <a:lstStyle/>
          <a:p>
            <a:r>
              <a:rPr lang="en-GB" dirty="0"/>
              <a:t>21/10/225</a:t>
            </a:r>
          </a:p>
        </p:txBody>
      </p:sp>
      <p:sp>
        <p:nvSpPr>
          <p:cNvPr id="5" name="Footer Placeholder 4">
            <a:extLst>
              <a:ext uri="{FF2B5EF4-FFF2-40B4-BE49-F238E27FC236}">
                <a16:creationId xmlns:a16="http://schemas.microsoft.com/office/drawing/2014/main" id="{2F3E8E67-007F-43C0-ED48-120715078BDB}"/>
              </a:ext>
            </a:extLst>
          </p:cNvPr>
          <p:cNvSpPr>
            <a:spLocks noGrp="1"/>
          </p:cNvSpPr>
          <p:nvPr>
            <p:ph type="ftr" sz="quarter" idx="11"/>
          </p:nvPr>
        </p:nvSpPr>
        <p:spPr/>
        <p:txBody>
          <a:bodyPr/>
          <a:lstStyle/>
          <a:p>
            <a:r>
              <a:rPr lang="en-GB" dirty="0"/>
              <a:t>Office of </a:t>
            </a:r>
            <a:r>
              <a:rPr lang="en-GB" dirty="0" err="1"/>
              <a:t>te</a:t>
            </a:r>
            <a:r>
              <a:rPr lang="en-GB" dirty="0"/>
              <a:t> Commissioner for Mental Health</a:t>
            </a:r>
          </a:p>
        </p:txBody>
      </p:sp>
      <p:sp>
        <p:nvSpPr>
          <p:cNvPr id="6" name="Slide Number Placeholder 5">
            <a:extLst>
              <a:ext uri="{FF2B5EF4-FFF2-40B4-BE49-F238E27FC236}">
                <a16:creationId xmlns:a16="http://schemas.microsoft.com/office/drawing/2014/main" id="{179C379B-9656-CB90-EB16-4361A9B37497}"/>
              </a:ext>
            </a:extLst>
          </p:cNvPr>
          <p:cNvSpPr>
            <a:spLocks noGrp="1"/>
          </p:cNvSpPr>
          <p:nvPr>
            <p:ph type="sldNum" sz="quarter" idx="12"/>
          </p:nvPr>
        </p:nvSpPr>
        <p:spPr/>
        <p:txBody>
          <a:bodyPr/>
          <a:lstStyle/>
          <a:p>
            <a:fld id="{6447C239-5F96-4897-B716-EE41824FB3A4}" type="slidenum">
              <a:rPr lang="en-GB" smtClean="0"/>
              <a:t>32</a:t>
            </a:fld>
            <a:endParaRPr lang="en-GB"/>
          </a:p>
        </p:txBody>
      </p:sp>
    </p:spTree>
    <p:extLst>
      <p:ext uri="{BB962C8B-B14F-4D97-AF65-F5344CB8AC3E}">
        <p14:creationId xmlns:p14="http://schemas.microsoft.com/office/powerpoint/2010/main" val="2223256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2CD2-649E-236B-9A82-3C22CF017E34}"/>
              </a:ext>
            </a:extLst>
          </p:cNvPr>
          <p:cNvSpPr>
            <a:spLocks noGrp="1"/>
          </p:cNvSpPr>
          <p:nvPr>
            <p:ph type="title"/>
          </p:nvPr>
        </p:nvSpPr>
        <p:spPr>
          <a:xfrm>
            <a:off x="233916" y="104774"/>
            <a:ext cx="11754884" cy="1325563"/>
          </a:xfrm>
        </p:spPr>
        <p:txBody>
          <a:bodyPr>
            <a:noAutofit/>
          </a:bodyPr>
          <a:lstStyle/>
          <a:p>
            <a:pPr algn="ctr"/>
            <a:r>
              <a:rPr lang="en-GB" sz="3800" b="1" dirty="0"/>
              <a:t>Patients admitted IAO with Substance Misuse as 1⁰ or 2⁰ diagnosis (2017-2023)</a:t>
            </a:r>
          </a:p>
        </p:txBody>
      </p:sp>
      <p:sp>
        <p:nvSpPr>
          <p:cNvPr id="3" name="Text Placeholder 2">
            <a:extLst>
              <a:ext uri="{FF2B5EF4-FFF2-40B4-BE49-F238E27FC236}">
                <a16:creationId xmlns:a16="http://schemas.microsoft.com/office/drawing/2014/main" id="{93EC707B-B36C-E394-2300-5160E7975BBA}"/>
              </a:ext>
            </a:extLst>
          </p:cNvPr>
          <p:cNvSpPr>
            <a:spLocks noGrp="1"/>
          </p:cNvSpPr>
          <p:nvPr>
            <p:ph type="body" idx="1"/>
          </p:nvPr>
        </p:nvSpPr>
        <p:spPr>
          <a:xfrm>
            <a:off x="836612" y="1681163"/>
            <a:ext cx="5160963" cy="509144"/>
          </a:xfrm>
        </p:spPr>
        <p:txBody>
          <a:bodyPr>
            <a:normAutofit fontScale="77500" lnSpcReduction="20000"/>
          </a:bodyPr>
          <a:lstStyle/>
          <a:p>
            <a:r>
              <a:rPr lang="en-GB" dirty="0"/>
              <a:t> </a:t>
            </a:r>
            <a:r>
              <a:rPr lang="en-GB" sz="4400" b="0" dirty="0"/>
              <a:t>Number of patients </a:t>
            </a:r>
            <a:endParaRPr lang="en-GB" b="0" dirty="0"/>
          </a:p>
        </p:txBody>
      </p:sp>
      <p:sp>
        <p:nvSpPr>
          <p:cNvPr id="5" name="Text Placeholder 4">
            <a:extLst>
              <a:ext uri="{FF2B5EF4-FFF2-40B4-BE49-F238E27FC236}">
                <a16:creationId xmlns:a16="http://schemas.microsoft.com/office/drawing/2014/main" id="{D52B7406-D4D2-14B8-6A31-0B7C831BAF2C}"/>
              </a:ext>
            </a:extLst>
          </p:cNvPr>
          <p:cNvSpPr>
            <a:spLocks noGrp="1"/>
          </p:cNvSpPr>
          <p:nvPr>
            <p:ph type="body" sz="quarter" idx="3"/>
          </p:nvPr>
        </p:nvSpPr>
        <p:spPr>
          <a:xfrm>
            <a:off x="6096000" y="1452821"/>
            <a:ext cx="5183188" cy="823912"/>
          </a:xfrm>
        </p:spPr>
        <p:txBody>
          <a:bodyPr anchor="t">
            <a:noAutofit/>
          </a:bodyPr>
          <a:lstStyle/>
          <a:p>
            <a:pPr algn="ctr"/>
            <a:r>
              <a:rPr lang="en-GB" sz="3200" b="0" dirty="0"/>
              <a:t>Patients admitted as % of  total patients   </a:t>
            </a:r>
          </a:p>
        </p:txBody>
      </p:sp>
      <p:graphicFrame>
        <p:nvGraphicFramePr>
          <p:cNvPr id="7" name="Content Placeholder 6">
            <a:extLst>
              <a:ext uri="{FF2B5EF4-FFF2-40B4-BE49-F238E27FC236}">
                <a16:creationId xmlns:a16="http://schemas.microsoft.com/office/drawing/2014/main" id="{70392DAF-98A8-ED81-7073-52362277EEBF}"/>
              </a:ext>
            </a:extLst>
          </p:cNvPr>
          <p:cNvGraphicFramePr>
            <a:graphicFrameLocks noGrp="1"/>
          </p:cNvGraphicFramePr>
          <p:nvPr>
            <p:ph sz="half" idx="2"/>
            <p:extLst>
              <p:ext uri="{D42A27DB-BD31-4B8C-83A1-F6EECF244321}">
                <p14:modId xmlns:p14="http://schemas.microsoft.com/office/powerpoint/2010/main" val="2090339259"/>
              </p:ext>
            </p:extLst>
          </p:nvPr>
        </p:nvGraphicFramePr>
        <p:xfrm>
          <a:off x="0" y="2276734"/>
          <a:ext cx="5997575" cy="4079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DAAA0867-CE54-AA29-0AA5-000B15FCB5FD}"/>
              </a:ext>
            </a:extLst>
          </p:cNvPr>
          <p:cNvGraphicFramePr>
            <a:graphicFrameLocks noGrp="1"/>
          </p:cNvGraphicFramePr>
          <p:nvPr>
            <p:ph sz="quarter" idx="4"/>
            <p:extLst>
              <p:ext uri="{D42A27DB-BD31-4B8C-83A1-F6EECF244321}">
                <p14:modId xmlns:p14="http://schemas.microsoft.com/office/powerpoint/2010/main" val="2081236526"/>
              </p:ext>
            </p:extLst>
          </p:nvPr>
        </p:nvGraphicFramePr>
        <p:xfrm>
          <a:off x="5997575" y="2363160"/>
          <a:ext cx="5464916" cy="3993189"/>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a:extLst>
              <a:ext uri="{FF2B5EF4-FFF2-40B4-BE49-F238E27FC236}">
                <a16:creationId xmlns:a16="http://schemas.microsoft.com/office/drawing/2014/main" id="{B5BCCF1F-174C-358F-858B-29276E93D975}"/>
              </a:ext>
            </a:extLst>
          </p:cNvPr>
          <p:cNvSpPr>
            <a:spLocks noGrp="1"/>
          </p:cNvSpPr>
          <p:nvPr>
            <p:ph type="dt" sz="half" idx="10"/>
          </p:nvPr>
        </p:nvSpPr>
        <p:spPr/>
        <p:txBody>
          <a:bodyPr/>
          <a:lstStyle/>
          <a:p>
            <a:r>
              <a:rPr lang="en-GB"/>
              <a:t>21/10/2025</a:t>
            </a:r>
          </a:p>
        </p:txBody>
      </p:sp>
      <p:sp>
        <p:nvSpPr>
          <p:cNvPr id="6" name="Footer Placeholder 5">
            <a:extLst>
              <a:ext uri="{FF2B5EF4-FFF2-40B4-BE49-F238E27FC236}">
                <a16:creationId xmlns:a16="http://schemas.microsoft.com/office/drawing/2014/main" id="{478B0C5C-86E2-68BC-EC9C-763B19EBDA21}"/>
              </a:ext>
            </a:extLst>
          </p:cNvPr>
          <p:cNvSpPr>
            <a:spLocks noGrp="1"/>
          </p:cNvSpPr>
          <p:nvPr>
            <p:ph type="ftr" sz="quarter" idx="11"/>
          </p:nvPr>
        </p:nvSpPr>
        <p:spPr/>
        <p:txBody>
          <a:bodyPr/>
          <a:lstStyle/>
          <a:p>
            <a:r>
              <a:rPr lang="en-GB"/>
              <a:t>Office of the Commissioner for Mental Health</a:t>
            </a:r>
          </a:p>
        </p:txBody>
      </p:sp>
      <p:sp>
        <p:nvSpPr>
          <p:cNvPr id="9" name="Slide Number Placeholder 8">
            <a:extLst>
              <a:ext uri="{FF2B5EF4-FFF2-40B4-BE49-F238E27FC236}">
                <a16:creationId xmlns:a16="http://schemas.microsoft.com/office/drawing/2014/main" id="{BD720106-3489-79B4-7769-5FBB480D5D76}"/>
              </a:ext>
            </a:extLst>
          </p:cNvPr>
          <p:cNvSpPr>
            <a:spLocks noGrp="1"/>
          </p:cNvSpPr>
          <p:nvPr>
            <p:ph type="sldNum" sz="quarter" idx="12"/>
          </p:nvPr>
        </p:nvSpPr>
        <p:spPr/>
        <p:txBody>
          <a:bodyPr/>
          <a:lstStyle/>
          <a:p>
            <a:fld id="{6447C239-5F96-4897-B716-EE41824FB3A4}" type="slidenum">
              <a:rPr lang="en-GB" smtClean="0"/>
              <a:t>33</a:t>
            </a:fld>
            <a:endParaRPr lang="en-GB"/>
          </a:p>
        </p:txBody>
      </p:sp>
    </p:spTree>
    <p:extLst>
      <p:ext uri="{BB962C8B-B14F-4D97-AF65-F5344CB8AC3E}">
        <p14:creationId xmlns:p14="http://schemas.microsoft.com/office/powerpoint/2010/main" val="2065772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3EB49A-4025-335D-132C-3CA9CFA31294}"/>
              </a:ext>
            </a:extLst>
          </p:cNvPr>
          <p:cNvSpPr>
            <a:spLocks noGrp="1"/>
          </p:cNvSpPr>
          <p:nvPr>
            <p:ph type="title"/>
          </p:nvPr>
        </p:nvSpPr>
        <p:spPr>
          <a:xfrm>
            <a:off x="313899" y="365125"/>
            <a:ext cx="11518709" cy="1325563"/>
          </a:xfrm>
        </p:spPr>
        <p:txBody>
          <a:bodyPr>
            <a:noAutofit/>
          </a:bodyPr>
          <a:lstStyle/>
          <a:p>
            <a:pPr algn="ctr"/>
            <a:r>
              <a:rPr lang="en-GB" b="1" dirty="0"/>
              <a:t> Rate/10,000 population of persons on IAO with substance misuse as their 1⁰ or 2⁰  diagnosis</a:t>
            </a:r>
          </a:p>
        </p:txBody>
      </p:sp>
      <p:graphicFrame>
        <p:nvGraphicFramePr>
          <p:cNvPr id="8" name="Content Placeholder 7">
            <a:extLst>
              <a:ext uri="{FF2B5EF4-FFF2-40B4-BE49-F238E27FC236}">
                <a16:creationId xmlns:a16="http://schemas.microsoft.com/office/drawing/2014/main" id="{097D006E-C773-406F-AE0B-C630C5A60FA1}"/>
              </a:ext>
            </a:extLst>
          </p:cNvPr>
          <p:cNvGraphicFramePr>
            <a:graphicFrameLocks noGrp="1"/>
          </p:cNvGraphicFramePr>
          <p:nvPr>
            <p:ph idx="1"/>
            <p:extLst>
              <p:ext uri="{D42A27DB-BD31-4B8C-83A1-F6EECF244321}">
                <p14:modId xmlns:p14="http://schemas.microsoft.com/office/powerpoint/2010/main" val="2024805223"/>
              </p:ext>
            </p:extLst>
          </p:nvPr>
        </p:nvGraphicFramePr>
        <p:xfrm>
          <a:off x="838200" y="1978924"/>
          <a:ext cx="10515600" cy="4626591"/>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a:extLst>
              <a:ext uri="{FF2B5EF4-FFF2-40B4-BE49-F238E27FC236}">
                <a16:creationId xmlns:a16="http://schemas.microsoft.com/office/drawing/2014/main" id="{2E32A49D-3941-0771-0790-229831E374C5}"/>
              </a:ext>
            </a:extLst>
          </p:cNvPr>
          <p:cNvSpPr>
            <a:spLocks noGrp="1"/>
          </p:cNvSpPr>
          <p:nvPr>
            <p:ph type="dt" sz="half" idx="10"/>
          </p:nvPr>
        </p:nvSpPr>
        <p:spPr/>
        <p:txBody>
          <a:bodyPr/>
          <a:lstStyle/>
          <a:p>
            <a:r>
              <a:rPr lang="en-GB"/>
              <a:t>21/10/2025</a:t>
            </a:r>
          </a:p>
        </p:txBody>
      </p:sp>
      <p:sp>
        <p:nvSpPr>
          <p:cNvPr id="3" name="Footer Placeholder 2">
            <a:extLst>
              <a:ext uri="{FF2B5EF4-FFF2-40B4-BE49-F238E27FC236}">
                <a16:creationId xmlns:a16="http://schemas.microsoft.com/office/drawing/2014/main" id="{B6B21B21-9ABC-14FC-89B6-5517FD2F2882}"/>
              </a:ext>
            </a:extLst>
          </p:cNvPr>
          <p:cNvSpPr>
            <a:spLocks noGrp="1"/>
          </p:cNvSpPr>
          <p:nvPr>
            <p:ph type="ftr" sz="quarter" idx="11"/>
          </p:nvPr>
        </p:nvSpPr>
        <p:spPr/>
        <p:txBody>
          <a:bodyPr/>
          <a:lstStyle/>
          <a:p>
            <a:r>
              <a:rPr lang="en-GB"/>
              <a:t>Office of the Commissioner for Mental Health</a:t>
            </a:r>
          </a:p>
        </p:txBody>
      </p:sp>
      <p:sp>
        <p:nvSpPr>
          <p:cNvPr id="4" name="Slide Number Placeholder 3">
            <a:extLst>
              <a:ext uri="{FF2B5EF4-FFF2-40B4-BE49-F238E27FC236}">
                <a16:creationId xmlns:a16="http://schemas.microsoft.com/office/drawing/2014/main" id="{21C8CD61-4768-AA52-311C-6F584532BCEF}"/>
              </a:ext>
            </a:extLst>
          </p:cNvPr>
          <p:cNvSpPr>
            <a:spLocks noGrp="1"/>
          </p:cNvSpPr>
          <p:nvPr>
            <p:ph type="sldNum" sz="quarter" idx="12"/>
          </p:nvPr>
        </p:nvSpPr>
        <p:spPr/>
        <p:txBody>
          <a:bodyPr/>
          <a:lstStyle/>
          <a:p>
            <a:fld id="{6447C239-5F96-4897-B716-EE41824FB3A4}" type="slidenum">
              <a:rPr lang="en-GB" smtClean="0"/>
              <a:t>34</a:t>
            </a:fld>
            <a:endParaRPr lang="en-GB"/>
          </a:p>
        </p:txBody>
      </p:sp>
    </p:spTree>
    <p:extLst>
      <p:ext uri="{BB962C8B-B14F-4D97-AF65-F5344CB8AC3E}">
        <p14:creationId xmlns:p14="http://schemas.microsoft.com/office/powerpoint/2010/main" val="2127121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F390-1091-BC9D-680C-FE04C0397225}"/>
              </a:ext>
            </a:extLst>
          </p:cNvPr>
          <p:cNvSpPr>
            <a:spLocks noGrp="1"/>
          </p:cNvSpPr>
          <p:nvPr>
            <p:ph type="title"/>
          </p:nvPr>
        </p:nvSpPr>
        <p:spPr/>
        <p:txBody>
          <a:bodyPr/>
          <a:lstStyle/>
          <a:p>
            <a:pPr algn="ctr"/>
            <a:r>
              <a:rPr lang="en-GB" b="1" dirty="0"/>
              <a:t>Persons registered as Homeless</a:t>
            </a:r>
          </a:p>
        </p:txBody>
      </p:sp>
      <p:sp>
        <p:nvSpPr>
          <p:cNvPr id="3" name="Content Placeholder 2">
            <a:extLst>
              <a:ext uri="{FF2B5EF4-FFF2-40B4-BE49-F238E27FC236}">
                <a16:creationId xmlns:a16="http://schemas.microsoft.com/office/drawing/2014/main" id="{8DDA9E21-9E5A-E4FF-74F3-08397FC6372B}"/>
              </a:ext>
            </a:extLst>
          </p:cNvPr>
          <p:cNvSpPr>
            <a:spLocks noGrp="1"/>
          </p:cNvSpPr>
          <p:nvPr>
            <p:ph idx="1"/>
          </p:nvPr>
        </p:nvSpPr>
        <p:spPr/>
        <p:txBody>
          <a:bodyPr>
            <a:normAutofit/>
          </a:bodyPr>
          <a:lstStyle/>
          <a:p>
            <a:endParaRPr lang="en-GB" sz="3600" dirty="0"/>
          </a:p>
          <a:p>
            <a:r>
              <a:rPr lang="en-GB" sz="3600" dirty="0"/>
              <a:t>In 2022, pts reported as homeless – 30 cases</a:t>
            </a:r>
          </a:p>
          <a:p>
            <a:pPr marL="0" indent="0">
              <a:buNone/>
            </a:pPr>
            <a:endParaRPr lang="en-GB" sz="3600" dirty="0"/>
          </a:p>
          <a:p>
            <a:r>
              <a:rPr lang="en-GB" sz="3600" dirty="0"/>
              <a:t>In 2023, pts reported as homeless - 37 cases</a:t>
            </a:r>
          </a:p>
        </p:txBody>
      </p:sp>
      <p:sp>
        <p:nvSpPr>
          <p:cNvPr id="4" name="Date Placeholder 3">
            <a:extLst>
              <a:ext uri="{FF2B5EF4-FFF2-40B4-BE49-F238E27FC236}">
                <a16:creationId xmlns:a16="http://schemas.microsoft.com/office/drawing/2014/main" id="{291AF3A0-07F9-BCFA-DC6A-E952491FCA5C}"/>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13C30DC9-9BB4-3415-2F52-7058E215F8BA}"/>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4DB05EB8-ACE9-1195-6DC8-DB08F388E011}"/>
              </a:ext>
            </a:extLst>
          </p:cNvPr>
          <p:cNvSpPr>
            <a:spLocks noGrp="1"/>
          </p:cNvSpPr>
          <p:nvPr>
            <p:ph type="sldNum" sz="quarter" idx="12"/>
          </p:nvPr>
        </p:nvSpPr>
        <p:spPr/>
        <p:txBody>
          <a:bodyPr/>
          <a:lstStyle/>
          <a:p>
            <a:fld id="{6447C239-5F96-4897-B716-EE41824FB3A4}" type="slidenum">
              <a:rPr lang="en-GB" smtClean="0"/>
              <a:t>35</a:t>
            </a:fld>
            <a:endParaRPr lang="en-GB"/>
          </a:p>
        </p:txBody>
      </p:sp>
    </p:spTree>
    <p:extLst>
      <p:ext uri="{BB962C8B-B14F-4D97-AF65-F5344CB8AC3E}">
        <p14:creationId xmlns:p14="http://schemas.microsoft.com/office/powerpoint/2010/main" val="206076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FAAD-81CD-2F5E-12BA-A74A35BE191F}"/>
              </a:ext>
            </a:extLst>
          </p:cNvPr>
          <p:cNvSpPr>
            <a:spLocks noGrp="1"/>
          </p:cNvSpPr>
          <p:nvPr>
            <p:ph type="title"/>
          </p:nvPr>
        </p:nvSpPr>
        <p:spPr>
          <a:xfrm>
            <a:off x="300251" y="365125"/>
            <a:ext cx="11491415" cy="1325563"/>
          </a:xfrm>
        </p:spPr>
        <p:txBody>
          <a:bodyPr>
            <a:normAutofit/>
          </a:bodyPr>
          <a:lstStyle/>
          <a:p>
            <a:pPr algn="ctr"/>
            <a:r>
              <a:rPr lang="en-GB" b="1" dirty="0"/>
              <a:t>Responsible Carer signing applications for Involuntary Admissions for Observation (IAO)</a:t>
            </a:r>
          </a:p>
        </p:txBody>
      </p:sp>
      <p:sp>
        <p:nvSpPr>
          <p:cNvPr id="3" name="Content Placeholder 2">
            <a:extLst>
              <a:ext uri="{FF2B5EF4-FFF2-40B4-BE49-F238E27FC236}">
                <a16:creationId xmlns:a16="http://schemas.microsoft.com/office/drawing/2014/main" id="{749993B7-D098-9B72-461E-A699C51BE3B2}"/>
              </a:ext>
            </a:extLst>
          </p:cNvPr>
          <p:cNvSpPr>
            <a:spLocks noGrp="1"/>
          </p:cNvSpPr>
          <p:nvPr>
            <p:ph idx="1"/>
          </p:nvPr>
        </p:nvSpPr>
        <p:spPr/>
        <p:txBody>
          <a:bodyPr>
            <a:normAutofit/>
          </a:bodyPr>
          <a:lstStyle/>
          <a:p>
            <a:endParaRPr lang="en-GB" dirty="0"/>
          </a:p>
          <a:p>
            <a:endParaRPr lang="en-GB" dirty="0"/>
          </a:p>
          <a:p>
            <a:endParaRPr lang="en-GB" dirty="0"/>
          </a:p>
          <a:p>
            <a:endParaRPr lang="en-GB" dirty="0"/>
          </a:p>
          <a:p>
            <a:pPr marL="0" indent="0">
              <a:buNone/>
            </a:pPr>
            <a:endParaRPr lang="en-GB" sz="3600" dirty="0"/>
          </a:p>
        </p:txBody>
      </p:sp>
      <p:graphicFrame>
        <p:nvGraphicFramePr>
          <p:cNvPr id="4" name="Table 3">
            <a:extLst>
              <a:ext uri="{FF2B5EF4-FFF2-40B4-BE49-F238E27FC236}">
                <a16:creationId xmlns:a16="http://schemas.microsoft.com/office/drawing/2014/main" id="{0839E163-D89D-2C31-7641-0ACB801611A6}"/>
              </a:ext>
            </a:extLst>
          </p:cNvPr>
          <p:cNvGraphicFramePr>
            <a:graphicFrameLocks noGrp="1"/>
          </p:cNvGraphicFramePr>
          <p:nvPr>
            <p:extLst>
              <p:ext uri="{D42A27DB-BD31-4B8C-83A1-F6EECF244321}">
                <p14:modId xmlns:p14="http://schemas.microsoft.com/office/powerpoint/2010/main" val="3422083985"/>
              </p:ext>
            </p:extLst>
          </p:nvPr>
        </p:nvGraphicFramePr>
        <p:xfrm>
          <a:off x="1084520" y="2573079"/>
          <a:ext cx="10269280" cy="3232299"/>
        </p:xfrm>
        <a:graphic>
          <a:graphicData uri="http://schemas.openxmlformats.org/drawingml/2006/table">
            <a:tbl>
              <a:tblPr firstRow="1" bandRow="1">
                <a:tableStyleId>{5C22544A-7EE6-4342-B048-85BDC9FD1C3A}</a:tableStyleId>
              </a:tblPr>
              <a:tblGrid>
                <a:gridCol w="5134640">
                  <a:extLst>
                    <a:ext uri="{9D8B030D-6E8A-4147-A177-3AD203B41FA5}">
                      <a16:colId xmlns:a16="http://schemas.microsoft.com/office/drawing/2014/main" val="749269076"/>
                    </a:ext>
                  </a:extLst>
                </a:gridCol>
                <a:gridCol w="5134640">
                  <a:extLst>
                    <a:ext uri="{9D8B030D-6E8A-4147-A177-3AD203B41FA5}">
                      <a16:colId xmlns:a16="http://schemas.microsoft.com/office/drawing/2014/main" val="2338552846"/>
                    </a:ext>
                  </a:extLst>
                </a:gridCol>
              </a:tblGrid>
              <a:tr h="1077433">
                <a:tc>
                  <a:txBody>
                    <a:bodyPr/>
                    <a:lstStyle/>
                    <a:p>
                      <a:pPr algn="ctr"/>
                      <a:r>
                        <a:rPr lang="en-GB" sz="3600" dirty="0">
                          <a:solidFill>
                            <a:schemeClr val="tx1"/>
                          </a:solidFill>
                        </a:rPr>
                        <a:t>Year</a:t>
                      </a:r>
                    </a:p>
                  </a:txBody>
                  <a:tcPr>
                    <a:noFill/>
                  </a:tcPr>
                </a:tc>
                <a:tc>
                  <a:txBody>
                    <a:bodyPr/>
                    <a:lstStyle/>
                    <a:p>
                      <a:pPr algn="ctr"/>
                      <a:r>
                        <a:rPr lang="en-GB" sz="3600" dirty="0">
                          <a:solidFill>
                            <a:schemeClr val="tx1"/>
                          </a:solidFill>
                        </a:rPr>
                        <a:t>Percentage of IAOs</a:t>
                      </a:r>
                    </a:p>
                  </a:txBody>
                  <a:tcPr>
                    <a:noFill/>
                  </a:tcPr>
                </a:tc>
                <a:extLst>
                  <a:ext uri="{0D108BD9-81ED-4DB2-BD59-A6C34878D82A}">
                    <a16:rowId xmlns:a16="http://schemas.microsoft.com/office/drawing/2014/main" val="1449128793"/>
                  </a:ext>
                </a:extLst>
              </a:tr>
              <a:tr h="1077433">
                <a:tc>
                  <a:txBody>
                    <a:bodyPr/>
                    <a:lstStyle/>
                    <a:p>
                      <a:pPr algn="ctr"/>
                      <a:r>
                        <a:rPr lang="en-GB" sz="3600" dirty="0">
                          <a:solidFill>
                            <a:schemeClr val="tx1"/>
                          </a:solidFill>
                        </a:rPr>
                        <a:t>2022</a:t>
                      </a:r>
                    </a:p>
                  </a:txBody>
                  <a:tcPr>
                    <a:noFill/>
                  </a:tcPr>
                </a:tc>
                <a:tc>
                  <a:txBody>
                    <a:bodyPr/>
                    <a:lstStyle/>
                    <a:p>
                      <a:pPr algn="ctr"/>
                      <a:r>
                        <a:rPr lang="en-GB" sz="3600" dirty="0">
                          <a:solidFill>
                            <a:schemeClr val="tx1"/>
                          </a:solidFill>
                        </a:rPr>
                        <a:t>25%</a:t>
                      </a:r>
                    </a:p>
                  </a:txBody>
                  <a:tcPr>
                    <a:noFill/>
                  </a:tcPr>
                </a:tc>
                <a:extLst>
                  <a:ext uri="{0D108BD9-81ED-4DB2-BD59-A6C34878D82A}">
                    <a16:rowId xmlns:a16="http://schemas.microsoft.com/office/drawing/2014/main" val="726001819"/>
                  </a:ext>
                </a:extLst>
              </a:tr>
              <a:tr h="1077433">
                <a:tc>
                  <a:txBody>
                    <a:bodyPr/>
                    <a:lstStyle/>
                    <a:p>
                      <a:pPr algn="ctr"/>
                      <a:r>
                        <a:rPr lang="en-GB" sz="3600" dirty="0">
                          <a:solidFill>
                            <a:schemeClr val="tx1"/>
                          </a:solidFill>
                        </a:rPr>
                        <a:t>2023</a:t>
                      </a:r>
                    </a:p>
                  </a:txBody>
                  <a:tcPr>
                    <a:noFill/>
                  </a:tcPr>
                </a:tc>
                <a:tc>
                  <a:txBody>
                    <a:bodyPr/>
                    <a:lstStyle/>
                    <a:p>
                      <a:pPr algn="ctr"/>
                      <a:r>
                        <a:rPr lang="en-GB" sz="3600" dirty="0">
                          <a:solidFill>
                            <a:schemeClr val="tx1"/>
                          </a:solidFill>
                        </a:rPr>
                        <a:t>27.7%</a:t>
                      </a:r>
                    </a:p>
                  </a:txBody>
                  <a:tcPr>
                    <a:noFill/>
                  </a:tcPr>
                </a:tc>
                <a:extLst>
                  <a:ext uri="{0D108BD9-81ED-4DB2-BD59-A6C34878D82A}">
                    <a16:rowId xmlns:a16="http://schemas.microsoft.com/office/drawing/2014/main" val="1869523281"/>
                  </a:ext>
                </a:extLst>
              </a:tr>
            </a:tbl>
          </a:graphicData>
        </a:graphic>
      </p:graphicFrame>
      <p:sp>
        <p:nvSpPr>
          <p:cNvPr id="5" name="Date Placeholder 4">
            <a:extLst>
              <a:ext uri="{FF2B5EF4-FFF2-40B4-BE49-F238E27FC236}">
                <a16:creationId xmlns:a16="http://schemas.microsoft.com/office/drawing/2014/main" id="{5A28C5D6-C559-5948-6881-34B910395F7A}"/>
              </a:ext>
            </a:extLst>
          </p:cNvPr>
          <p:cNvSpPr>
            <a:spLocks noGrp="1"/>
          </p:cNvSpPr>
          <p:nvPr>
            <p:ph type="dt" sz="half" idx="10"/>
          </p:nvPr>
        </p:nvSpPr>
        <p:spPr/>
        <p:txBody>
          <a:bodyPr/>
          <a:lstStyle/>
          <a:p>
            <a:r>
              <a:rPr lang="en-GB"/>
              <a:t>21/10/2025</a:t>
            </a:r>
          </a:p>
        </p:txBody>
      </p:sp>
      <p:sp>
        <p:nvSpPr>
          <p:cNvPr id="6" name="Footer Placeholder 5">
            <a:extLst>
              <a:ext uri="{FF2B5EF4-FFF2-40B4-BE49-F238E27FC236}">
                <a16:creationId xmlns:a16="http://schemas.microsoft.com/office/drawing/2014/main" id="{FCF5B202-CDEB-F08C-7E5D-28BD13E869D3}"/>
              </a:ext>
            </a:extLst>
          </p:cNvPr>
          <p:cNvSpPr>
            <a:spLocks noGrp="1"/>
          </p:cNvSpPr>
          <p:nvPr>
            <p:ph type="ftr" sz="quarter" idx="11"/>
          </p:nvPr>
        </p:nvSpPr>
        <p:spPr/>
        <p:txBody>
          <a:bodyPr/>
          <a:lstStyle/>
          <a:p>
            <a:r>
              <a:rPr lang="en-GB"/>
              <a:t>Office of the Commissioner for Mental Health</a:t>
            </a:r>
          </a:p>
        </p:txBody>
      </p:sp>
      <p:sp>
        <p:nvSpPr>
          <p:cNvPr id="7" name="Slide Number Placeholder 6">
            <a:extLst>
              <a:ext uri="{FF2B5EF4-FFF2-40B4-BE49-F238E27FC236}">
                <a16:creationId xmlns:a16="http://schemas.microsoft.com/office/drawing/2014/main" id="{11087623-21E6-B388-E638-A1CF5853431C}"/>
              </a:ext>
            </a:extLst>
          </p:cNvPr>
          <p:cNvSpPr>
            <a:spLocks noGrp="1"/>
          </p:cNvSpPr>
          <p:nvPr>
            <p:ph type="sldNum" sz="quarter" idx="12"/>
          </p:nvPr>
        </p:nvSpPr>
        <p:spPr/>
        <p:txBody>
          <a:bodyPr/>
          <a:lstStyle/>
          <a:p>
            <a:fld id="{6447C239-5F96-4897-B716-EE41824FB3A4}" type="slidenum">
              <a:rPr lang="en-GB" smtClean="0"/>
              <a:t>36</a:t>
            </a:fld>
            <a:endParaRPr lang="en-GB"/>
          </a:p>
        </p:txBody>
      </p:sp>
    </p:spTree>
    <p:extLst>
      <p:ext uri="{BB962C8B-B14F-4D97-AF65-F5344CB8AC3E}">
        <p14:creationId xmlns:p14="http://schemas.microsoft.com/office/powerpoint/2010/main" val="3153304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3475-D9C6-70EA-ACAE-85014BDA3E98}"/>
              </a:ext>
            </a:extLst>
          </p:cNvPr>
          <p:cNvSpPr>
            <a:spLocks noGrp="1"/>
          </p:cNvSpPr>
          <p:nvPr>
            <p:ph type="ctrTitle"/>
          </p:nvPr>
        </p:nvSpPr>
        <p:spPr>
          <a:xfrm>
            <a:off x="1524000" y="1122363"/>
            <a:ext cx="9144000" cy="2194043"/>
          </a:xfrm>
        </p:spPr>
        <p:txBody>
          <a:bodyPr>
            <a:normAutofit/>
          </a:bodyPr>
          <a:lstStyle/>
          <a:p>
            <a:r>
              <a:rPr lang="en-GB" sz="4400" b="1" dirty="0"/>
              <a:t>Beyond Hospital Data</a:t>
            </a:r>
          </a:p>
        </p:txBody>
      </p:sp>
    </p:spTree>
    <p:extLst>
      <p:ext uri="{BB962C8B-B14F-4D97-AF65-F5344CB8AC3E}">
        <p14:creationId xmlns:p14="http://schemas.microsoft.com/office/powerpoint/2010/main" val="1619419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1555-FED0-E332-3A12-CFD5FCBEA860}"/>
              </a:ext>
            </a:extLst>
          </p:cNvPr>
          <p:cNvSpPr>
            <a:spLocks noGrp="1"/>
          </p:cNvSpPr>
          <p:nvPr>
            <p:ph type="title"/>
          </p:nvPr>
        </p:nvSpPr>
        <p:spPr>
          <a:xfrm>
            <a:off x="868326" y="0"/>
            <a:ext cx="10515600" cy="1325563"/>
          </a:xfrm>
        </p:spPr>
        <p:txBody>
          <a:bodyPr/>
          <a:lstStyle/>
          <a:p>
            <a:pPr algn="ctr"/>
            <a:r>
              <a:rPr lang="mt-MT" b="1" dirty="0"/>
              <a:t>Employee Support Programmme</a:t>
            </a:r>
            <a:endParaRPr lang="en-GB" b="1" dirty="0"/>
          </a:p>
        </p:txBody>
      </p:sp>
      <p:sp>
        <p:nvSpPr>
          <p:cNvPr id="3" name="Content Placeholder 2">
            <a:extLst>
              <a:ext uri="{FF2B5EF4-FFF2-40B4-BE49-F238E27FC236}">
                <a16:creationId xmlns:a16="http://schemas.microsoft.com/office/drawing/2014/main" id="{681618CC-DEFD-911B-F9A4-243833FA2B14}"/>
              </a:ext>
            </a:extLst>
          </p:cNvPr>
          <p:cNvSpPr>
            <a:spLocks noGrp="1"/>
          </p:cNvSpPr>
          <p:nvPr>
            <p:ph idx="1"/>
          </p:nvPr>
        </p:nvSpPr>
        <p:spPr>
          <a:xfrm>
            <a:off x="519223" y="1095265"/>
            <a:ext cx="10515600" cy="5369330"/>
          </a:xfrm>
        </p:spPr>
        <p:txBody>
          <a:bodyPr>
            <a:normAutofit fontScale="85000" lnSpcReduction="20000"/>
          </a:bodyPr>
          <a:lstStyle/>
          <a:p>
            <a:r>
              <a:rPr lang="en-GB" sz="3600" b="1" dirty="0"/>
              <a:t>2022</a:t>
            </a:r>
          </a:p>
          <a:p>
            <a:pPr lvl="1"/>
            <a:r>
              <a:rPr lang="en-GB" sz="3600" dirty="0"/>
              <a:t>4,131 professional services accessed by 379 new individuals</a:t>
            </a:r>
          </a:p>
          <a:p>
            <a:pPr lvl="1"/>
            <a:r>
              <a:rPr lang="en-GB" sz="3600" dirty="0"/>
              <a:t>132 informative sessions held regarding mental well being accessed by 2,788 employees</a:t>
            </a:r>
            <a:endParaRPr lang="mt-MT" sz="3600" dirty="0"/>
          </a:p>
          <a:p>
            <a:pPr marL="0" indent="0">
              <a:buNone/>
            </a:pPr>
            <a:r>
              <a:rPr lang="mt-MT" sz="3600" b="1" dirty="0"/>
              <a:t>2023 </a:t>
            </a:r>
            <a:endParaRPr lang="en-GB" sz="3600" b="1" dirty="0"/>
          </a:p>
          <a:p>
            <a:pPr lvl="1"/>
            <a:r>
              <a:rPr lang="mt-MT" sz="3600" dirty="0"/>
              <a:t>1870 face to face sessions</a:t>
            </a:r>
          </a:p>
          <a:p>
            <a:pPr lvl="1"/>
            <a:r>
              <a:rPr lang="mt-MT" sz="3600" dirty="0"/>
              <a:t>1,212 online sessions</a:t>
            </a:r>
          </a:p>
          <a:p>
            <a:pPr lvl="1"/>
            <a:r>
              <a:rPr lang="mt-MT" sz="3600" dirty="0"/>
              <a:t>430 persons</a:t>
            </a:r>
          </a:p>
          <a:p>
            <a:pPr lvl="1"/>
            <a:r>
              <a:rPr lang="mt-MT" sz="3600" dirty="0"/>
              <a:t>116 informative sessions given to 3,136 employees</a:t>
            </a:r>
          </a:p>
          <a:p>
            <a:pPr lvl="3"/>
            <a:endParaRPr lang="mt-MT" dirty="0"/>
          </a:p>
          <a:p>
            <a:pPr marL="0" indent="0">
              <a:buNone/>
            </a:pPr>
            <a:r>
              <a:rPr lang="en-GB" sz="1100" dirty="0"/>
              <a:t>(</a:t>
            </a:r>
            <a:r>
              <a:rPr lang="en-GB" sz="2100" dirty="0"/>
              <a:t>Source: Government of Malta (N.d.). </a:t>
            </a:r>
            <a:r>
              <a:rPr lang="en-GB" sz="2100" dirty="0" err="1"/>
              <a:t>Gov.Mt</a:t>
            </a:r>
            <a:r>
              <a:rPr lang="en-GB" sz="2100" dirty="0"/>
              <a:t>. Available at: </a:t>
            </a:r>
            <a:r>
              <a:rPr lang="en-GB" sz="2100" u="sng" dirty="0">
                <a:hlinkClick r:id="rId2"/>
              </a:rPr>
              <a:t>https://www.gov.mt/en/Government/Government%20of%20Malta/Ministries%20and%20Entities/Annual%20Government%20Reports/Documents/Annual%20Reports%202023/Uffi%C4%8B%C4%8Bju%20tal-Prim%20Ministru.pdf</a:t>
            </a:r>
            <a:r>
              <a:rPr lang="en-GB" sz="2100" dirty="0"/>
              <a:t> (Accessed 23</a:t>
            </a:r>
            <a:r>
              <a:rPr lang="en-GB" sz="2100" baseline="30000" dirty="0"/>
              <a:t>rd</a:t>
            </a:r>
            <a:r>
              <a:rPr lang="en-GB" sz="2100" dirty="0"/>
              <a:t> September 2025).</a:t>
            </a:r>
          </a:p>
          <a:p>
            <a:pPr marL="0" indent="0">
              <a:buNone/>
            </a:pPr>
            <a:endParaRPr lang="en-GB" sz="1800" dirty="0"/>
          </a:p>
        </p:txBody>
      </p:sp>
      <p:sp>
        <p:nvSpPr>
          <p:cNvPr id="4" name="Date Placeholder 3">
            <a:extLst>
              <a:ext uri="{FF2B5EF4-FFF2-40B4-BE49-F238E27FC236}">
                <a16:creationId xmlns:a16="http://schemas.microsoft.com/office/drawing/2014/main" id="{35F7A7AA-8EED-9A19-FC10-722776747CCE}"/>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AF7AD039-F2AB-E994-C710-341936EAA2F8}"/>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CC063A9D-1D1B-59B8-CB23-AB5E97BAFB49}"/>
              </a:ext>
            </a:extLst>
          </p:cNvPr>
          <p:cNvSpPr>
            <a:spLocks noGrp="1"/>
          </p:cNvSpPr>
          <p:nvPr>
            <p:ph type="sldNum" sz="quarter" idx="12"/>
          </p:nvPr>
        </p:nvSpPr>
        <p:spPr/>
        <p:txBody>
          <a:bodyPr/>
          <a:lstStyle/>
          <a:p>
            <a:fld id="{6447C239-5F96-4897-B716-EE41824FB3A4}" type="slidenum">
              <a:rPr lang="en-GB" smtClean="0"/>
              <a:t>38</a:t>
            </a:fld>
            <a:endParaRPr lang="en-GB"/>
          </a:p>
        </p:txBody>
      </p:sp>
    </p:spTree>
    <p:extLst>
      <p:ext uri="{BB962C8B-B14F-4D97-AF65-F5344CB8AC3E}">
        <p14:creationId xmlns:p14="http://schemas.microsoft.com/office/powerpoint/2010/main" val="3917207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1FF6-E9AE-CC00-49BB-BE34234F40F0}"/>
              </a:ext>
            </a:extLst>
          </p:cNvPr>
          <p:cNvSpPr>
            <a:spLocks noGrp="1"/>
          </p:cNvSpPr>
          <p:nvPr>
            <p:ph type="title"/>
          </p:nvPr>
        </p:nvSpPr>
        <p:spPr>
          <a:xfrm>
            <a:off x="838200" y="-219075"/>
            <a:ext cx="10515600" cy="1325563"/>
          </a:xfrm>
        </p:spPr>
        <p:txBody>
          <a:bodyPr/>
          <a:lstStyle/>
          <a:p>
            <a:pPr algn="ctr"/>
            <a:r>
              <a:rPr lang="en-GB" dirty="0"/>
              <a:t>MCAST</a:t>
            </a:r>
          </a:p>
        </p:txBody>
      </p:sp>
      <p:graphicFrame>
        <p:nvGraphicFramePr>
          <p:cNvPr id="4" name="Content Placeholder 3">
            <a:extLst>
              <a:ext uri="{FF2B5EF4-FFF2-40B4-BE49-F238E27FC236}">
                <a16:creationId xmlns:a16="http://schemas.microsoft.com/office/drawing/2014/main" id="{ECCF1C0E-93C2-27D8-DDF0-A920DC05A3B5}"/>
              </a:ext>
            </a:extLst>
          </p:cNvPr>
          <p:cNvGraphicFramePr>
            <a:graphicFrameLocks/>
          </p:cNvGraphicFramePr>
          <p:nvPr>
            <p:extLst>
              <p:ext uri="{D42A27DB-BD31-4B8C-83A1-F6EECF244321}">
                <p14:modId xmlns:p14="http://schemas.microsoft.com/office/powerpoint/2010/main" val="3369947077"/>
              </p:ext>
            </p:extLst>
          </p:nvPr>
        </p:nvGraphicFramePr>
        <p:xfrm>
          <a:off x="560862" y="854419"/>
          <a:ext cx="10792938" cy="5501931"/>
        </p:xfrm>
        <a:graphic>
          <a:graphicData uri="http://schemas.openxmlformats.org/drawingml/2006/table">
            <a:tbl>
              <a:tblPr firstRow="1" bandRow="1">
                <a:tableStyleId>{5C22544A-7EE6-4342-B048-85BDC9FD1C3A}</a:tableStyleId>
              </a:tblPr>
              <a:tblGrid>
                <a:gridCol w="1688907">
                  <a:extLst>
                    <a:ext uri="{9D8B030D-6E8A-4147-A177-3AD203B41FA5}">
                      <a16:colId xmlns:a16="http://schemas.microsoft.com/office/drawing/2014/main" val="638558335"/>
                    </a:ext>
                  </a:extLst>
                </a:gridCol>
                <a:gridCol w="5506385">
                  <a:extLst>
                    <a:ext uri="{9D8B030D-6E8A-4147-A177-3AD203B41FA5}">
                      <a16:colId xmlns:a16="http://schemas.microsoft.com/office/drawing/2014/main" val="1179322694"/>
                    </a:ext>
                  </a:extLst>
                </a:gridCol>
                <a:gridCol w="3597646">
                  <a:extLst>
                    <a:ext uri="{9D8B030D-6E8A-4147-A177-3AD203B41FA5}">
                      <a16:colId xmlns:a16="http://schemas.microsoft.com/office/drawing/2014/main" val="3198029698"/>
                    </a:ext>
                  </a:extLst>
                </a:gridCol>
              </a:tblGrid>
              <a:tr h="1188689">
                <a:tc>
                  <a:txBody>
                    <a:bodyPr/>
                    <a:lstStyle/>
                    <a:p>
                      <a:r>
                        <a:rPr lang="mt-MT" sz="3200" dirty="0"/>
                        <a:t>Year</a:t>
                      </a:r>
                      <a:endParaRPr lang="en-GB" sz="3200" dirty="0"/>
                    </a:p>
                  </a:txBody>
                  <a:tcPr/>
                </a:tc>
                <a:tc>
                  <a:txBody>
                    <a:bodyPr/>
                    <a:lstStyle/>
                    <a:p>
                      <a:r>
                        <a:rPr lang="mt-MT" sz="3200" dirty="0"/>
                        <a:t>Well Being Centre</a:t>
                      </a:r>
                      <a:endParaRPr lang="en-GB" sz="3200" dirty="0"/>
                    </a:p>
                  </a:txBody>
                  <a:tcPr/>
                </a:tc>
                <a:tc>
                  <a:txBody>
                    <a:bodyPr/>
                    <a:lstStyle/>
                    <a:p>
                      <a:r>
                        <a:rPr lang="mt-MT" sz="3200" dirty="0"/>
                        <a:t>Outreach sessions</a:t>
                      </a:r>
                      <a:endParaRPr lang="en-GB" sz="3200" dirty="0"/>
                    </a:p>
                  </a:txBody>
                  <a:tcPr/>
                </a:tc>
                <a:extLst>
                  <a:ext uri="{0D108BD9-81ED-4DB2-BD59-A6C34878D82A}">
                    <a16:rowId xmlns:a16="http://schemas.microsoft.com/office/drawing/2014/main" val="86352486"/>
                  </a:ext>
                </a:extLst>
              </a:tr>
              <a:tr h="645288">
                <a:tc>
                  <a:txBody>
                    <a:bodyPr/>
                    <a:lstStyle/>
                    <a:p>
                      <a:r>
                        <a:rPr lang="mt-MT" sz="3200" dirty="0"/>
                        <a:t>2022</a:t>
                      </a:r>
                      <a:endParaRPr lang="en-GB" sz="3200" dirty="0"/>
                    </a:p>
                  </a:txBody>
                  <a:tcPr/>
                </a:tc>
                <a:tc>
                  <a:txBody>
                    <a:bodyPr/>
                    <a:lstStyle/>
                    <a:p>
                      <a:r>
                        <a:rPr lang="mt-MT" sz="3200" dirty="0"/>
                        <a:t>3558</a:t>
                      </a:r>
                      <a:r>
                        <a:rPr lang="en-GB" sz="3200" dirty="0"/>
                        <a:t> </a:t>
                      </a:r>
                      <a:r>
                        <a:rPr lang="mt-MT" sz="3200" dirty="0"/>
                        <a:t>- 331 service users</a:t>
                      </a:r>
                      <a:endParaRPr lang="en-GB" sz="3200" dirty="0"/>
                    </a:p>
                  </a:txBody>
                  <a:tcPr/>
                </a:tc>
                <a:tc>
                  <a:txBody>
                    <a:bodyPr/>
                    <a:lstStyle/>
                    <a:p>
                      <a:endParaRPr lang="en-GB" sz="3200" dirty="0"/>
                    </a:p>
                  </a:txBody>
                  <a:tcPr/>
                </a:tc>
                <a:extLst>
                  <a:ext uri="{0D108BD9-81ED-4DB2-BD59-A6C34878D82A}">
                    <a16:rowId xmlns:a16="http://schemas.microsoft.com/office/drawing/2014/main" val="3350945541"/>
                  </a:ext>
                </a:extLst>
              </a:tr>
              <a:tr h="645288">
                <a:tc>
                  <a:txBody>
                    <a:bodyPr/>
                    <a:lstStyle/>
                    <a:p>
                      <a:r>
                        <a:rPr lang="mt-MT" sz="3200" dirty="0"/>
                        <a:t>2023</a:t>
                      </a:r>
                      <a:endParaRPr lang="en-GB" sz="3200" dirty="0"/>
                    </a:p>
                  </a:txBody>
                  <a:tcPr/>
                </a:tc>
                <a:tc>
                  <a:txBody>
                    <a:bodyPr/>
                    <a:lstStyle/>
                    <a:p>
                      <a:r>
                        <a:rPr lang="mt-MT" sz="3200" dirty="0"/>
                        <a:t>3645</a:t>
                      </a:r>
                      <a:endParaRPr lang="en-GB" sz="3200" dirty="0"/>
                    </a:p>
                  </a:txBody>
                  <a:tcPr/>
                </a:tc>
                <a:tc>
                  <a:txBody>
                    <a:bodyPr/>
                    <a:lstStyle/>
                    <a:p>
                      <a:r>
                        <a:rPr lang="mt-MT" sz="3200" dirty="0"/>
                        <a:t>47</a:t>
                      </a:r>
                      <a:endParaRPr lang="en-GB" sz="3200" dirty="0"/>
                    </a:p>
                  </a:txBody>
                  <a:tcPr/>
                </a:tc>
                <a:extLst>
                  <a:ext uri="{0D108BD9-81ED-4DB2-BD59-A6C34878D82A}">
                    <a16:rowId xmlns:a16="http://schemas.microsoft.com/office/drawing/2014/main" val="4142051496"/>
                  </a:ext>
                </a:extLst>
              </a:tr>
              <a:tr h="1188689">
                <a:tc>
                  <a:txBody>
                    <a:bodyPr/>
                    <a:lstStyle/>
                    <a:p>
                      <a:r>
                        <a:rPr lang="en-GB" sz="3200" dirty="0"/>
                        <a:t>2023/24</a:t>
                      </a:r>
                    </a:p>
                  </a:txBody>
                  <a:tcPr/>
                </a:tc>
                <a:tc gridSpan="2">
                  <a:txBody>
                    <a:bodyPr/>
                    <a:lstStyle/>
                    <a:p>
                      <a:r>
                        <a:rPr lang="en-GB" sz="3200" dirty="0"/>
                        <a:t>Almost without services of a psychiatrist. Resumed towards end of academic year</a:t>
                      </a:r>
                    </a:p>
                  </a:txBody>
                  <a:tcPr/>
                </a:tc>
                <a:tc hMerge="1">
                  <a:txBody>
                    <a:bodyPr/>
                    <a:lstStyle/>
                    <a:p>
                      <a:endParaRPr lang="en-GB" sz="3200" dirty="0"/>
                    </a:p>
                  </a:txBody>
                  <a:tcPr/>
                </a:tc>
                <a:extLst>
                  <a:ext uri="{0D108BD9-81ED-4DB2-BD59-A6C34878D82A}">
                    <a16:rowId xmlns:a16="http://schemas.microsoft.com/office/drawing/2014/main" val="2672475163"/>
                  </a:ext>
                </a:extLst>
              </a:tr>
              <a:tr h="1188689">
                <a:tc>
                  <a:txBody>
                    <a:bodyPr/>
                    <a:lstStyle/>
                    <a:p>
                      <a:r>
                        <a:rPr lang="en-GB" sz="3200" dirty="0"/>
                        <a:t>2024/25</a:t>
                      </a:r>
                    </a:p>
                  </a:txBody>
                  <a:tcPr/>
                </a:tc>
                <a:tc gridSpan="2">
                  <a:txBody>
                    <a:bodyPr/>
                    <a:lstStyle/>
                    <a:p>
                      <a:r>
                        <a:rPr lang="en-GB" sz="3200" dirty="0">
                          <a:highlight>
                            <a:srgbClr val="FFFF00"/>
                          </a:highlight>
                        </a:rPr>
                        <a:t>Trade Union Dispute </a:t>
                      </a:r>
                      <a:r>
                        <a:rPr lang="en-GB" sz="3200" dirty="0"/>
                        <a:t>– no service provision except for crises cases</a:t>
                      </a:r>
                    </a:p>
                  </a:txBody>
                  <a:tcPr/>
                </a:tc>
                <a:tc hMerge="1">
                  <a:txBody>
                    <a:bodyPr/>
                    <a:lstStyle/>
                    <a:p>
                      <a:endParaRPr lang="en-GB" sz="3200" dirty="0"/>
                    </a:p>
                  </a:txBody>
                  <a:tcPr/>
                </a:tc>
                <a:extLst>
                  <a:ext uri="{0D108BD9-81ED-4DB2-BD59-A6C34878D82A}">
                    <a16:rowId xmlns:a16="http://schemas.microsoft.com/office/drawing/2014/main" val="631066933"/>
                  </a:ext>
                </a:extLst>
              </a:tr>
              <a:tr h="645288">
                <a:tc>
                  <a:txBody>
                    <a:bodyPr/>
                    <a:lstStyle/>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val="1306497233"/>
                  </a:ext>
                </a:extLst>
              </a:tr>
            </a:tbl>
          </a:graphicData>
        </a:graphic>
      </p:graphicFrame>
      <p:sp>
        <p:nvSpPr>
          <p:cNvPr id="3" name="Date Placeholder 2">
            <a:extLst>
              <a:ext uri="{FF2B5EF4-FFF2-40B4-BE49-F238E27FC236}">
                <a16:creationId xmlns:a16="http://schemas.microsoft.com/office/drawing/2014/main" id="{30C24C81-0231-BB17-9D3F-99BE632E1DC5}"/>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6ACC497F-7480-2415-D6F7-9D5702D2442C}"/>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593CE9B0-394D-0596-CBB3-F1F23AD7FC1F}"/>
              </a:ext>
            </a:extLst>
          </p:cNvPr>
          <p:cNvSpPr>
            <a:spLocks noGrp="1"/>
          </p:cNvSpPr>
          <p:nvPr>
            <p:ph type="sldNum" sz="quarter" idx="12"/>
          </p:nvPr>
        </p:nvSpPr>
        <p:spPr/>
        <p:txBody>
          <a:bodyPr/>
          <a:lstStyle/>
          <a:p>
            <a:fld id="{6447C239-5F96-4897-B716-EE41824FB3A4}" type="slidenum">
              <a:rPr lang="en-GB" smtClean="0"/>
              <a:t>39</a:t>
            </a:fld>
            <a:endParaRPr lang="en-GB"/>
          </a:p>
        </p:txBody>
      </p:sp>
    </p:spTree>
    <p:extLst>
      <p:ext uri="{BB962C8B-B14F-4D97-AF65-F5344CB8AC3E}">
        <p14:creationId xmlns:p14="http://schemas.microsoft.com/office/powerpoint/2010/main" val="112070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98C162-1E19-677D-AA8A-C6E469E02C40}"/>
              </a:ext>
            </a:extLst>
          </p:cNvPr>
          <p:cNvGraphicFramePr/>
          <p:nvPr>
            <p:extLst>
              <p:ext uri="{D42A27DB-BD31-4B8C-83A1-F6EECF244321}">
                <p14:modId xmlns:p14="http://schemas.microsoft.com/office/powerpoint/2010/main" val="4006921368"/>
              </p:ext>
            </p:extLst>
          </p:nvPr>
        </p:nvGraphicFramePr>
        <p:xfrm>
          <a:off x="0" y="1"/>
          <a:ext cx="12192000" cy="6223378"/>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DAD15AB1-BD53-6928-97E2-13975FF068B1}"/>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EDE785E0-B48F-26C9-BD62-9C45AB2339C3}"/>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557A509E-6E60-0307-912A-065AF7D5BA3D}"/>
              </a:ext>
            </a:extLst>
          </p:cNvPr>
          <p:cNvSpPr>
            <a:spLocks noGrp="1"/>
          </p:cNvSpPr>
          <p:nvPr>
            <p:ph type="sldNum" sz="quarter" idx="12"/>
          </p:nvPr>
        </p:nvSpPr>
        <p:spPr/>
        <p:txBody>
          <a:bodyPr/>
          <a:lstStyle/>
          <a:p>
            <a:fld id="{6447C239-5F96-4897-B716-EE41824FB3A4}" type="slidenum">
              <a:rPr lang="en-GB" smtClean="0"/>
              <a:t>4</a:t>
            </a:fld>
            <a:endParaRPr lang="en-GB"/>
          </a:p>
        </p:txBody>
      </p:sp>
    </p:spTree>
    <p:extLst>
      <p:ext uri="{BB962C8B-B14F-4D97-AF65-F5344CB8AC3E}">
        <p14:creationId xmlns:p14="http://schemas.microsoft.com/office/powerpoint/2010/main" val="4061153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B88D3-975D-8414-E2A3-2EB92EADD100}"/>
              </a:ext>
            </a:extLst>
          </p:cNvPr>
          <p:cNvSpPr>
            <a:spLocks noGrp="1"/>
          </p:cNvSpPr>
          <p:nvPr>
            <p:ph type="title"/>
          </p:nvPr>
        </p:nvSpPr>
        <p:spPr/>
        <p:txBody>
          <a:bodyPr/>
          <a:lstStyle/>
          <a:p>
            <a:pPr algn="ctr"/>
            <a:r>
              <a:rPr lang="en-GB" dirty="0"/>
              <a:t>Activity at MCAST Wellbeing Centre  2019-2025</a:t>
            </a:r>
          </a:p>
        </p:txBody>
      </p:sp>
      <p:graphicFrame>
        <p:nvGraphicFramePr>
          <p:cNvPr id="3" name="Table 2">
            <a:extLst>
              <a:ext uri="{FF2B5EF4-FFF2-40B4-BE49-F238E27FC236}">
                <a16:creationId xmlns:a16="http://schemas.microsoft.com/office/drawing/2014/main" id="{3FDAE4A0-518A-4D59-FCAA-11B187706F45}"/>
              </a:ext>
            </a:extLst>
          </p:cNvPr>
          <p:cNvGraphicFramePr>
            <a:graphicFrameLocks noGrp="1"/>
          </p:cNvGraphicFramePr>
          <p:nvPr>
            <p:extLst>
              <p:ext uri="{D42A27DB-BD31-4B8C-83A1-F6EECF244321}">
                <p14:modId xmlns:p14="http://schemas.microsoft.com/office/powerpoint/2010/main" val="4002138700"/>
              </p:ext>
            </p:extLst>
          </p:nvPr>
        </p:nvGraphicFramePr>
        <p:xfrm>
          <a:off x="1168400" y="1583139"/>
          <a:ext cx="9601200" cy="4773209"/>
        </p:xfrm>
        <a:graphic>
          <a:graphicData uri="http://schemas.openxmlformats.org/drawingml/2006/table">
            <a:tbl>
              <a:tblPr firstRow="1" firstCol="1" bandRow="1"/>
              <a:tblGrid>
                <a:gridCol w="4513521">
                  <a:extLst>
                    <a:ext uri="{9D8B030D-6E8A-4147-A177-3AD203B41FA5}">
                      <a16:colId xmlns:a16="http://schemas.microsoft.com/office/drawing/2014/main" val="1331717218"/>
                    </a:ext>
                  </a:extLst>
                </a:gridCol>
                <a:gridCol w="1698551">
                  <a:extLst>
                    <a:ext uri="{9D8B030D-6E8A-4147-A177-3AD203B41FA5}">
                      <a16:colId xmlns:a16="http://schemas.microsoft.com/office/drawing/2014/main" val="1677272678"/>
                    </a:ext>
                  </a:extLst>
                </a:gridCol>
                <a:gridCol w="1693235">
                  <a:extLst>
                    <a:ext uri="{9D8B030D-6E8A-4147-A177-3AD203B41FA5}">
                      <a16:colId xmlns:a16="http://schemas.microsoft.com/office/drawing/2014/main" val="393136312"/>
                    </a:ext>
                  </a:extLst>
                </a:gridCol>
                <a:gridCol w="1695893">
                  <a:extLst>
                    <a:ext uri="{9D8B030D-6E8A-4147-A177-3AD203B41FA5}">
                      <a16:colId xmlns:a16="http://schemas.microsoft.com/office/drawing/2014/main" val="2874653040"/>
                    </a:ext>
                  </a:extLst>
                </a:gridCol>
              </a:tblGrid>
              <a:tr h="681887">
                <a:tc>
                  <a:txBody>
                    <a:bodyPr/>
                    <a:lstStyle/>
                    <a:p>
                      <a:pPr algn="ctr">
                        <a:buNone/>
                      </a:pPr>
                      <a:r>
                        <a:rPr lang="en-GB" sz="2000" b="1" dirty="0">
                          <a:effectLst/>
                          <a:latin typeface="Aptos" panose="020B0004020202020204" pitchFamily="34" charset="0"/>
                          <a:ea typeface="Aptos" panose="020B0004020202020204" pitchFamily="34" charset="0"/>
                          <a:cs typeface="Aptos" panose="020B0004020202020204" pitchFamily="34" charset="0"/>
                        </a:rPr>
                        <a:t>Scholastic Year</a:t>
                      </a:r>
                      <a:endParaRPr lang="en-GB" sz="20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b="1">
                          <a:effectLst/>
                          <a:latin typeface="Aptos" panose="020B0004020202020204" pitchFamily="34" charset="0"/>
                          <a:ea typeface="Aptos" panose="020B0004020202020204" pitchFamily="34" charset="0"/>
                          <a:cs typeface="Aptos" panose="020B0004020202020204" pitchFamily="34" charset="0"/>
                        </a:rPr>
                        <a:t>Male</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b="1">
                          <a:effectLst/>
                          <a:latin typeface="Aptos" panose="020B0004020202020204" pitchFamily="34" charset="0"/>
                          <a:ea typeface="Aptos" panose="020B0004020202020204" pitchFamily="34" charset="0"/>
                          <a:cs typeface="Aptos" panose="020B0004020202020204" pitchFamily="34" charset="0"/>
                        </a:rPr>
                        <a:t>Female</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b="1">
                          <a:effectLst/>
                          <a:latin typeface="Aptos" panose="020B0004020202020204" pitchFamily="34" charset="0"/>
                          <a:ea typeface="Aptos" panose="020B0004020202020204" pitchFamily="34" charset="0"/>
                          <a:cs typeface="Aptos" panose="020B0004020202020204" pitchFamily="34" charset="0"/>
                        </a:rPr>
                        <a:t>Other</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0612904"/>
                  </a:ext>
                </a:extLst>
              </a:tr>
              <a:tr h="681887">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September 2019 – August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008413"/>
                  </a:ext>
                </a:extLst>
              </a:tr>
              <a:tr h="681887">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September 2020 – August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1568655"/>
                  </a:ext>
                </a:extLst>
              </a:tr>
              <a:tr h="681887">
                <a:tc>
                  <a:txBody>
                    <a:bodyPr/>
                    <a:lstStyle/>
                    <a:p>
                      <a:pPr algn="ctr">
                        <a:buNone/>
                      </a:pPr>
                      <a:r>
                        <a:rPr lang="en-GB" sz="2000" dirty="0">
                          <a:effectLst/>
                          <a:latin typeface="Aptos" panose="020B0004020202020204" pitchFamily="34" charset="0"/>
                          <a:ea typeface="Aptos" panose="020B0004020202020204" pitchFamily="34" charset="0"/>
                          <a:cs typeface="Aptos" panose="020B0004020202020204" pitchFamily="34" charset="0"/>
                        </a:rPr>
                        <a:t>September 2021 – August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dirty="0">
                          <a:effectLst/>
                          <a:latin typeface="Aptos" panose="020B0004020202020204" pitchFamily="34" charset="0"/>
                          <a:ea typeface="Aptos" panose="020B0004020202020204" pitchFamily="34" charset="0"/>
                          <a:cs typeface="Aptos" panose="020B00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1729362"/>
                  </a:ext>
                </a:extLst>
              </a:tr>
              <a:tr h="681887">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September 2022 – August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Aptos" panose="020B0004020202020204" pitchFamily="34" charset="0"/>
                          <a:ea typeface="Aptos" panose="020B0004020202020204" pitchFamily="34" charset="0"/>
                          <a:cs typeface="Aptos" panose="020B00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2362891"/>
                  </a:ext>
                </a:extLst>
              </a:tr>
              <a:tr h="681887">
                <a:tc>
                  <a:txBody>
                    <a:bodyPr/>
                    <a:lstStyle/>
                    <a:p>
                      <a:pPr algn="ctr">
                        <a:buNone/>
                      </a:pPr>
                      <a:r>
                        <a:rPr lang="en-GB" sz="2000">
                          <a:effectLst/>
                          <a:highlight>
                            <a:srgbClr val="FFFF00"/>
                          </a:highlight>
                          <a:latin typeface="Aptos" panose="020B0004020202020204" pitchFamily="34" charset="0"/>
                          <a:ea typeface="Aptos" panose="020B0004020202020204" pitchFamily="34" charset="0"/>
                          <a:cs typeface="Aptos" panose="020B0004020202020204" pitchFamily="34" charset="0"/>
                        </a:rPr>
                        <a:t>September 2023 – August 2024</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highlight>
                            <a:srgbClr val="FFFF00"/>
                          </a:highlight>
                          <a:latin typeface="Aptos" panose="020B0004020202020204" pitchFamily="34" charset="0"/>
                          <a:ea typeface="Aptos" panose="020B0004020202020204" pitchFamily="34" charset="0"/>
                          <a:cs typeface="Aptos" panose="020B0004020202020204" pitchFamily="34" charset="0"/>
                        </a:rPr>
                        <a:t>2</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highlight>
                            <a:srgbClr val="FFFF00"/>
                          </a:highlight>
                          <a:latin typeface="Aptos" panose="020B0004020202020204" pitchFamily="34" charset="0"/>
                          <a:ea typeface="Aptos" panose="020B0004020202020204" pitchFamily="34" charset="0"/>
                          <a:cs typeface="Aptos" panose="020B0004020202020204" pitchFamily="34" charset="0"/>
                        </a:rPr>
                        <a:t>8</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highlight>
                            <a:srgbClr val="FFFF00"/>
                          </a:highlight>
                          <a:latin typeface="Aptos" panose="020B0004020202020204" pitchFamily="34" charset="0"/>
                          <a:ea typeface="Aptos" panose="020B0004020202020204" pitchFamily="34" charset="0"/>
                          <a:cs typeface="Aptos" panose="020B0004020202020204" pitchFamily="34" charset="0"/>
                        </a:rPr>
                        <a:t>2</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5615354"/>
                  </a:ext>
                </a:extLst>
              </a:tr>
              <a:tr h="681887">
                <a:tc>
                  <a:txBody>
                    <a:bodyPr/>
                    <a:lstStyle/>
                    <a:p>
                      <a:pPr algn="ctr">
                        <a:buNone/>
                      </a:pPr>
                      <a:r>
                        <a:rPr lang="en-GB" sz="2000">
                          <a:effectLst/>
                          <a:highlight>
                            <a:srgbClr val="FFFF00"/>
                          </a:highlight>
                          <a:latin typeface="Aptos" panose="020B0004020202020204" pitchFamily="34" charset="0"/>
                          <a:ea typeface="Aptos" panose="020B0004020202020204" pitchFamily="34" charset="0"/>
                          <a:cs typeface="Aptos" panose="020B0004020202020204" pitchFamily="34" charset="0"/>
                        </a:rPr>
                        <a:t>September 2024 – August 2025</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highlight>
                            <a:srgbClr val="FFFF00"/>
                          </a:highlight>
                          <a:latin typeface="Aptos" panose="020B0004020202020204" pitchFamily="34" charset="0"/>
                          <a:ea typeface="Aptos" panose="020B0004020202020204" pitchFamily="34" charset="0"/>
                          <a:cs typeface="Aptos" panose="020B0004020202020204" pitchFamily="34" charset="0"/>
                        </a:rPr>
                        <a:t>26</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highlight>
                            <a:srgbClr val="FFFF00"/>
                          </a:highlight>
                          <a:latin typeface="Aptos" panose="020B0004020202020204" pitchFamily="34" charset="0"/>
                          <a:ea typeface="Aptos" panose="020B0004020202020204" pitchFamily="34" charset="0"/>
                          <a:cs typeface="Aptos" panose="020B0004020202020204" pitchFamily="34" charset="0"/>
                        </a:rPr>
                        <a:t>45</a:t>
                      </a:r>
                      <a:endParaRPr lang="en-GB" sz="20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dirty="0">
                          <a:effectLst/>
                          <a:latin typeface="Aptos" panose="020B0004020202020204" pitchFamily="34" charset="0"/>
                          <a:ea typeface="Aptos" panose="020B0004020202020204" pitchFamily="34" charset="0"/>
                          <a:cs typeface="Aptos" panose="020B00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006097"/>
                  </a:ext>
                </a:extLst>
              </a:tr>
            </a:tbl>
          </a:graphicData>
        </a:graphic>
      </p:graphicFrame>
      <p:sp>
        <p:nvSpPr>
          <p:cNvPr id="4" name="Date Placeholder 3">
            <a:extLst>
              <a:ext uri="{FF2B5EF4-FFF2-40B4-BE49-F238E27FC236}">
                <a16:creationId xmlns:a16="http://schemas.microsoft.com/office/drawing/2014/main" id="{518E5492-7076-B8D1-4572-44109863C300}"/>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BC545591-5D97-BD26-82D0-54B960979DA6}"/>
              </a:ext>
            </a:extLst>
          </p:cNvPr>
          <p:cNvSpPr>
            <a:spLocks noGrp="1"/>
          </p:cNvSpPr>
          <p:nvPr>
            <p:ph type="ftr" sz="quarter" idx="11"/>
          </p:nvPr>
        </p:nvSpPr>
        <p:spPr/>
        <p:txBody>
          <a:bodyPr/>
          <a:lstStyle/>
          <a:p>
            <a:r>
              <a:rPr lang="en-GB" dirty="0"/>
              <a:t>Office of the Commissioner for Mental Health</a:t>
            </a:r>
          </a:p>
        </p:txBody>
      </p:sp>
      <p:sp>
        <p:nvSpPr>
          <p:cNvPr id="6" name="Slide Number Placeholder 5">
            <a:extLst>
              <a:ext uri="{FF2B5EF4-FFF2-40B4-BE49-F238E27FC236}">
                <a16:creationId xmlns:a16="http://schemas.microsoft.com/office/drawing/2014/main" id="{D2559A4E-C991-103D-4CBC-5A77E447791D}"/>
              </a:ext>
            </a:extLst>
          </p:cNvPr>
          <p:cNvSpPr>
            <a:spLocks noGrp="1"/>
          </p:cNvSpPr>
          <p:nvPr>
            <p:ph type="sldNum" sz="quarter" idx="12"/>
          </p:nvPr>
        </p:nvSpPr>
        <p:spPr/>
        <p:txBody>
          <a:bodyPr/>
          <a:lstStyle/>
          <a:p>
            <a:fld id="{6447C239-5F96-4897-B716-EE41824FB3A4}" type="slidenum">
              <a:rPr lang="en-GB" smtClean="0"/>
              <a:t>40</a:t>
            </a:fld>
            <a:endParaRPr lang="en-GB"/>
          </a:p>
        </p:txBody>
      </p:sp>
    </p:spTree>
    <p:extLst>
      <p:ext uri="{BB962C8B-B14F-4D97-AF65-F5344CB8AC3E}">
        <p14:creationId xmlns:p14="http://schemas.microsoft.com/office/powerpoint/2010/main" val="433230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9384A-48DC-A095-320F-B847FFA63074}"/>
              </a:ext>
            </a:extLst>
          </p:cNvPr>
          <p:cNvSpPr>
            <a:spLocks noGrp="1"/>
          </p:cNvSpPr>
          <p:nvPr>
            <p:ph type="title"/>
          </p:nvPr>
        </p:nvSpPr>
        <p:spPr/>
        <p:txBody>
          <a:bodyPr>
            <a:normAutofit fontScale="90000"/>
          </a:bodyPr>
          <a:lstStyle/>
          <a:p>
            <a:pPr algn="ctr"/>
            <a:r>
              <a:rPr lang="en-GB" sz="4900" b="1" dirty="0"/>
              <a:t>Use of the Health and Wellness Centre at the University of Malta (2020-2024)</a:t>
            </a:r>
            <a:br>
              <a:rPr lang="en-GB" dirty="0"/>
            </a:br>
            <a:endParaRPr lang="en-GB" dirty="0"/>
          </a:p>
        </p:txBody>
      </p:sp>
      <p:graphicFrame>
        <p:nvGraphicFramePr>
          <p:cNvPr id="5" name="Content Placeholder 4">
            <a:extLst>
              <a:ext uri="{FF2B5EF4-FFF2-40B4-BE49-F238E27FC236}">
                <a16:creationId xmlns:a16="http://schemas.microsoft.com/office/drawing/2014/main" id="{24321F4B-2CCB-1E2D-3A38-1655A4E03A87}"/>
              </a:ext>
            </a:extLst>
          </p:cNvPr>
          <p:cNvGraphicFramePr>
            <a:graphicFrameLocks noGrp="1"/>
          </p:cNvGraphicFramePr>
          <p:nvPr>
            <p:ph idx="1"/>
            <p:extLst>
              <p:ext uri="{D42A27DB-BD31-4B8C-83A1-F6EECF244321}">
                <p14:modId xmlns:p14="http://schemas.microsoft.com/office/powerpoint/2010/main" val="2483583239"/>
              </p:ext>
            </p:extLst>
          </p:nvPr>
        </p:nvGraphicFramePr>
        <p:xfrm>
          <a:off x="838200" y="1690688"/>
          <a:ext cx="7752907" cy="2604834"/>
        </p:xfrm>
        <a:graphic>
          <a:graphicData uri="http://schemas.openxmlformats.org/drawingml/2006/table">
            <a:tbl>
              <a:tblPr firstRow="1" firstCol="1" bandRow="1"/>
              <a:tblGrid>
                <a:gridCol w="2394098">
                  <a:extLst>
                    <a:ext uri="{9D8B030D-6E8A-4147-A177-3AD203B41FA5}">
                      <a16:colId xmlns:a16="http://schemas.microsoft.com/office/drawing/2014/main" val="801425309"/>
                    </a:ext>
                  </a:extLst>
                </a:gridCol>
                <a:gridCol w="956930">
                  <a:extLst>
                    <a:ext uri="{9D8B030D-6E8A-4147-A177-3AD203B41FA5}">
                      <a16:colId xmlns:a16="http://schemas.microsoft.com/office/drawing/2014/main" val="1582825225"/>
                    </a:ext>
                  </a:extLst>
                </a:gridCol>
                <a:gridCol w="1169581">
                  <a:extLst>
                    <a:ext uri="{9D8B030D-6E8A-4147-A177-3AD203B41FA5}">
                      <a16:colId xmlns:a16="http://schemas.microsoft.com/office/drawing/2014/main" val="17611503"/>
                    </a:ext>
                  </a:extLst>
                </a:gridCol>
                <a:gridCol w="1148317">
                  <a:extLst>
                    <a:ext uri="{9D8B030D-6E8A-4147-A177-3AD203B41FA5}">
                      <a16:colId xmlns:a16="http://schemas.microsoft.com/office/drawing/2014/main" val="1647697644"/>
                    </a:ext>
                  </a:extLst>
                </a:gridCol>
                <a:gridCol w="978195">
                  <a:extLst>
                    <a:ext uri="{9D8B030D-6E8A-4147-A177-3AD203B41FA5}">
                      <a16:colId xmlns:a16="http://schemas.microsoft.com/office/drawing/2014/main" val="1434020020"/>
                    </a:ext>
                  </a:extLst>
                </a:gridCol>
                <a:gridCol w="1105786">
                  <a:extLst>
                    <a:ext uri="{9D8B030D-6E8A-4147-A177-3AD203B41FA5}">
                      <a16:colId xmlns:a16="http://schemas.microsoft.com/office/drawing/2014/main" val="1757833925"/>
                    </a:ext>
                  </a:extLst>
                </a:gridCol>
              </a:tblGrid>
              <a:tr h="331530">
                <a:tc>
                  <a:txBody>
                    <a:bodyPr/>
                    <a:lstStyle/>
                    <a:p>
                      <a:pPr>
                        <a:buNone/>
                      </a:pPr>
                      <a:r>
                        <a:rPr lang="en-GB" sz="2000" dirty="0">
                          <a:effectLst/>
                          <a:latin typeface="+mj-lt"/>
                          <a:ea typeface="Aptos" panose="020B0004020202020204" pitchFamily="34" charset="0"/>
                          <a:cs typeface="Aptos" panose="020B00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buNone/>
                      </a:pPr>
                      <a:r>
                        <a:rPr lang="en-GB" sz="2000" b="1" dirty="0">
                          <a:solidFill>
                            <a:srgbClr val="000000"/>
                          </a:solidFill>
                          <a:effectLst/>
                          <a:latin typeface="+mj-lt"/>
                          <a:ea typeface="Aptos" panose="020B0004020202020204" pitchFamily="34" charset="0"/>
                          <a:cs typeface="Aptos" panose="020B0004020202020204" pitchFamily="34" charset="0"/>
                        </a:rPr>
                        <a:t>2020</a:t>
                      </a:r>
                      <a:endParaRPr lang="en-GB" sz="2000" dirty="0">
                        <a:effectLst/>
                        <a:latin typeface="+mj-lt"/>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buNone/>
                      </a:pPr>
                      <a:r>
                        <a:rPr lang="en-GB" sz="2000" b="1">
                          <a:solidFill>
                            <a:srgbClr val="000000"/>
                          </a:solidFill>
                          <a:effectLst/>
                          <a:latin typeface="+mj-lt"/>
                          <a:ea typeface="Aptos" panose="020B0004020202020204" pitchFamily="34" charset="0"/>
                          <a:cs typeface="Aptos" panose="020B0004020202020204" pitchFamily="34" charset="0"/>
                        </a:rPr>
                        <a:t>2021</a:t>
                      </a:r>
                      <a:endParaRPr lang="en-GB" sz="2000">
                        <a:effectLst/>
                        <a:latin typeface="+mj-lt"/>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buNone/>
                      </a:pPr>
                      <a:r>
                        <a:rPr lang="en-GB" sz="2000" b="1">
                          <a:solidFill>
                            <a:srgbClr val="000000"/>
                          </a:solidFill>
                          <a:effectLst/>
                          <a:latin typeface="+mj-lt"/>
                          <a:ea typeface="Aptos" panose="020B0004020202020204" pitchFamily="34" charset="0"/>
                          <a:cs typeface="Aptos" panose="020B0004020202020204" pitchFamily="34" charset="0"/>
                        </a:rPr>
                        <a:t>2022</a:t>
                      </a:r>
                      <a:endParaRPr lang="en-GB" sz="2000">
                        <a:effectLst/>
                        <a:latin typeface="+mj-lt"/>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buNone/>
                      </a:pPr>
                      <a:r>
                        <a:rPr lang="en-GB" sz="2000" b="1">
                          <a:solidFill>
                            <a:srgbClr val="000000"/>
                          </a:solidFill>
                          <a:effectLst/>
                          <a:latin typeface="+mj-lt"/>
                          <a:ea typeface="Aptos" panose="020B0004020202020204" pitchFamily="34" charset="0"/>
                          <a:cs typeface="Aptos" panose="020B0004020202020204" pitchFamily="34" charset="0"/>
                        </a:rPr>
                        <a:t>2023</a:t>
                      </a:r>
                      <a:endParaRPr lang="en-GB" sz="2000">
                        <a:effectLst/>
                        <a:latin typeface="+mj-lt"/>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buNone/>
                      </a:pPr>
                      <a:r>
                        <a:rPr lang="en-GB" sz="2000" b="1">
                          <a:solidFill>
                            <a:srgbClr val="000000"/>
                          </a:solidFill>
                          <a:effectLst/>
                          <a:latin typeface="+mj-lt"/>
                          <a:ea typeface="Aptos" panose="020B0004020202020204" pitchFamily="34" charset="0"/>
                          <a:cs typeface="Aptos" panose="020B0004020202020204" pitchFamily="34" charset="0"/>
                        </a:rPr>
                        <a:t>2024</a:t>
                      </a:r>
                      <a:endParaRPr lang="en-GB" sz="2000">
                        <a:effectLst/>
                        <a:latin typeface="+mj-lt"/>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8999550"/>
                  </a:ext>
                </a:extLst>
              </a:tr>
              <a:tr h="663059">
                <a:tc>
                  <a:txBody>
                    <a:bodyPr/>
                    <a:lstStyle/>
                    <a:p>
                      <a:pPr>
                        <a:buNone/>
                      </a:pPr>
                      <a:r>
                        <a:rPr lang="en-GB" sz="2000" dirty="0">
                          <a:effectLst/>
                          <a:latin typeface="+mj-lt"/>
                          <a:ea typeface="Aptos" panose="020B0004020202020204" pitchFamily="34" charset="0"/>
                          <a:cs typeface="Aptos" panose="020B0004020202020204" pitchFamily="34" charset="0"/>
                        </a:rPr>
                        <a:t>New cases &amp; Workshops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dirty="0">
                          <a:effectLst/>
                          <a:latin typeface="+mj-lt"/>
                          <a:ea typeface="Aptos" panose="020B0004020202020204" pitchFamily="34" charset="0"/>
                          <a:cs typeface="Aptos" panose="020B0004020202020204" pitchFamily="34" charset="0"/>
                        </a:rPr>
                        <a:t>727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dirty="0">
                          <a:effectLst/>
                          <a:latin typeface="+mj-lt"/>
                          <a:ea typeface="Aptos" panose="020B0004020202020204" pitchFamily="34" charset="0"/>
                          <a:cs typeface="Aptos" panose="020B0004020202020204" pitchFamily="34" charset="0"/>
                        </a:rPr>
                        <a:t>845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dirty="0">
                          <a:effectLst/>
                          <a:latin typeface="+mj-lt"/>
                          <a:ea typeface="Aptos" panose="020B0004020202020204" pitchFamily="34" charset="0"/>
                          <a:cs typeface="Aptos" panose="020B0004020202020204" pitchFamily="34" charset="0"/>
                        </a:rPr>
                        <a:t>1077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mj-lt"/>
                          <a:ea typeface="Aptos" panose="020B0004020202020204" pitchFamily="34" charset="0"/>
                          <a:cs typeface="Aptos" panose="020B0004020202020204" pitchFamily="34" charset="0"/>
                        </a:rPr>
                        <a:t>775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mj-lt"/>
                          <a:ea typeface="Aptos" panose="020B0004020202020204" pitchFamily="34" charset="0"/>
                          <a:cs typeface="Aptos" panose="020B0004020202020204" pitchFamily="34" charset="0"/>
                        </a:rPr>
                        <a:t>741*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5946505"/>
                  </a:ext>
                </a:extLst>
              </a:tr>
              <a:tr h="947186">
                <a:tc>
                  <a:txBody>
                    <a:bodyPr/>
                    <a:lstStyle/>
                    <a:p>
                      <a:pPr>
                        <a:buNone/>
                      </a:pPr>
                      <a:r>
                        <a:rPr lang="en-GB" sz="2000" dirty="0">
                          <a:effectLst/>
                          <a:latin typeface="+mj-lt"/>
                          <a:ea typeface="Aptos" panose="020B0004020202020204" pitchFamily="34" charset="0"/>
                          <a:cs typeface="Aptos" panose="020B0004020202020204" pitchFamily="34" charset="0"/>
                        </a:rPr>
                        <a:t>Use of Psychology/ Psychotherapist/ Counsellors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mj-lt"/>
                          <a:ea typeface="Aptos" panose="020B0004020202020204" pitchFamily="34" charset="0"/>
                          <a:cs typeface="Aptos" panose="020B0004020202020204" pitchFamily="34" charset="0"/>
                        </a:rPr>
                        <a:t>548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mj-lt"/>
                          <a:ea typeface="Aptos" panose="020B0004020202020204" pitchFamily="34" charset="0"/>
                          <a:cs typeface="Aptos" panose="020B0004020202020204" pitchFamily="34" charset="0"/>
                        </a:rPr>
                        <a:t>604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dirty="0">
                          <a:effectLst/>
                          <a:latin typeface="+mj-lt"/>
                          <a:ea typeface="Aptos" panose="020B0004020202020204" pitchFamily="34" charset="0"/>
                          <a:cs typeface="Aptos" panose="020B0004020202020204" pitchFamily="34" charset="0"/>
                        </a:rPr>
                        <a:t>684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dirty="0">
                          <a:effectLst/>
                          <a:latin typeface="+mj-lt"/>
                          <a:ea typeface="Aptos" panose="020B0004020202020204" pitchFamily="34" charset="0"/>
                          <a:cs typeface="Aptos" panose="020B0004020202020204" pitchFamily="34" charset="0"/>
                        </a:rPr>
                        <a:t>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dirty="0">
                          <a:effectLst/>
                          <a:latin typeface="+mj-lt"/>
                          <a:ea typeface="Aptos" panose="020B0004020202020204" pitchFamily="34" charset="0"/>
                          <a:cs typeface="Aptos" panose="020B0004020202020204" pitchFamily="34" charset="0"/>
                        </a:rPr>
                        <a:t>454*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4587228"/>
                  </a:ext>
                </a:extLst>
              </a:tr>
              <a:tr h="663059">
                <a:tc>
                  <a:txBody>
                    <a:bodyPr/>
                    <a:lstStyle/>
                    <a:p>
                      <a:pPr>
                        <a:buNone/>
                      </a:pPr>
                      <a:r>
                        <a:rPr lang="en-GB" sz="2000" dirty="0">
                          <a:effectLst/>
                          <a:latin typeface="+mj-lt"/>
                          <a:ea typeface="Aptos" panose="020B0004020202020204" pitchFamily="34" charset="0"/>
                          <a:cs typeface="Aptos" panose="020B0004020202020204" pitchFamily="34" charset="0"/>
                        </a:rPr>
                        <a:t>Psychiatric Referrals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mj-lt"/>
                          <a:ea typeface="Aptos" panose="020B0004020202020204" pitchFamily="34" charset="0"/>
                          <a:cs typeface="Aptos" panose="020B0004020202020204"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mj-lt"/>
                          <a:ea typeface="Aptos" panose="020B0004020202020204" pitchFamily="34" charset="0"/>
                          <a:cs typeface="Aptos" panose="020B0004020202020204" pitchFamily="34"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mj-lt"/>
                          <a:ea typeface="Aptos" panose="020B0004020202020204" pitchFamily="34" charset="0"/>
                          <a:cs typeface="Aptos" panose="020B0004020202020204" pitchFamily="34" charset="0"/>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a:effectLst/>
                          <a:latin typeface="+mj-lt"/>
                          <a:ea typeface="Aptos" panose="020B0004020202020204" pitchFamily="34" charset="0"/>
                          <a:cs typeface="Aptos" panose="020B0004020202020204" pitchFamily="34"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2000" dirty="0">
                          <a:effectLst/>
                          <a:latin typeface="+mj-lt"/>
                          <a:ea typeface="Aptos" panose="020B0004020202020204" pitchFamily="34" charset="0"/>
                          <a:cs typeface="Aptos" panose="020B0004020202020204" pitchFamily="34" charset="0"/>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3035688"/>
                  </a:ext>
                </a:extLst>
              </a:tr>
            </a:tbl>
          </a:graphicData>
        </a:graphic>
      </p:graphicFrame>
      <p:sp>
        <p:nvSpPr>
          <p:cNvPr id="6" name="Rectangle 1">
            <a:extLst>
              <a:ext uri="{FF2B5EF4-FFF2-40B4-BE49-F238E27FC236}">
                <a16:creationId xmlns:a16="http://schemas.microsoft.com/office/drawing/2014/main" id="{34CDBE57-8C40-F65F-53DC-4A725546F3D7}"/>
              </a:ext>
            </a:extLst>
          </p:cNvPr>
          <p:cNvSpPr>
            <a:spLocks noChangeArrowheads="1"/>
          </p:cNvSpPr>
          <p:nvPr/>
        </p:nvSpPr>
        <p:spPr bwMode="auto">
          <a:xfrm>
            <a:off x="-2234248" y="-881075"/>
            <a:ext cx="1563118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FFFFFF"/>
                </a:solidFill>
                <a:effectLst/>
                <a:latin typeface="Calibri" panose="020F0502020204030204" pitchFamily="34" charset="0"/>
                <a:ea typeface="Aptos" panose="020B0004020202020204" pitchFamily="34" charset="0"/>
                <a:cs typeface="Calibri" panose="020F0502020204030204" pitchFamily="34" charset="0"/>
              </a:rPr>
              <a:t>                                                                                         </a:t>
            </a:r>
            <a:r>
              <a:rPr kumimoji="0" lang="en-GB" altLang="en-US" sz="11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*Source: PQ 24277</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81B97857-47D1-627C-3D20-F42B79401D3B}"/>
              </a:ext>
            </a:extLst>
          </p:cNvPr>
          <p:cNvSpPr txBox="1"/>
          <p:nvPr/>
        </p:nvSpPr>
        <p:spPr>
          <a:xfrm>
            <a:off x="255180" y="5621085"/>
            <a:ext cx="7395155" cy="1477328"/>
          </a:xfrm>
          <a:prstGeom prst="rect">
            <a:avLst/>
          </a:prstGeom>
          <a:noFill/>
        </p:spPr>
        <p:txBody>
          <a:bodyPr wrap="square">
            <a:spAutoFit/>
          </a:bodyPr>
          <a:lstStyle/>
          <a:p>
            <a:pPr>
              <a:buNone/>
            </a:pPr>
            <a:r>
              <a:rPr lang="en-GB" dirty="0">
                <a:effectLst/>
                <a:latin typeface="Calibri" panose="020F0502020204030204" pitchFamily="34" charset="0"/>
                <a:ea typeface="Aptos" panose="020B0004020202020204" pitchFamily="34" charset="0"/>
                <a:cs typeface="Aptos" panose="020B0004020202020204" pitchFamily="34" charset="0"/>
              </a:rPr>
              <a:t>*    Source: PQ 2427</a:t>
            </a:r>
          </a:p>
          <a:p>
            <a:pPr>
              <a:buNone/>
            </a:pPr>
            <a:r>
              <a:rPr lang="en-GB" dirty="0">
                <a:latin typeface="Calibri" panose="020F0502020204030204" pitchFamily="34" charset="0"/>
                <a:ea typeface="Aptos" panose="020B0004020202020204" pitchFamily="34" charset="0"/>
                <a:cs typeface="Aptos" panose="020B0004020202020204" pitchFamily="34" charset="0"/>
              </a:rPr>
              <a:t>** Source: PQ 24284 – </a:t>
            </a:r>
            <a:r>
              <a:rPr lang="en-GB" dirty="0" err="1">
                <a:latin typeface="Calibri" panose="020F0502020204030204" pitchFamily="34" charset="0"/>
                <a:ea typeface="Aptos" panose="020B0004020202020204" pitchFamily="34" charset="0"/>
                <a:cs typeface="Aptos" panose="020B0004020202020204" pitchFamily="34" charset="0"/>
              </a:rPr>
              <a:t>Seduta</a:t>
            </a:r>
            <a:r>
              <a:rPr lang="en-GB" dirty="0">
                <a:latin typeface="Calibri" panose="020F0502020204030204" pitchFamily="34" charset="0"/>
                <a:ea typeface="Aptos" panose="020B0004020202020204" pitchFamily="34" charset="0"/>
                <a:cs typeface="Aptos" panose="020B0004020202020204" pitchFamily="34" charset="0"/>
              </a:rPr>
              <a:t> 325 (24/03/2025)   </a:t>
            </a:r>
            <a:endParaRPr lang="en-GB" dirty="0">
              <a:latin typeface="Aptos" panose="020B0004020202020204" pitchFamily="34" charset="0"/>
              <a:ea typeface="Aptos" panose="020B0004020202020204" pitchFamily="34" charset="0"/>
              <a:cs typeface="Aptos" panose="020B0004020202020204" pitchFamily="34" charset="0"/>
            </a:endParaRPr>
          </a:p>
          <a:p>
            <a:pPr>
              <a:buNone/>
            </a:pPr>
            <a:r>
              <a:rPr lang="en-GB" dirty="0">
                <a:latin typeface="Calibri" panose="020F0502020204030204" pitchFamily="34" charset="0"/>
                <a:ea typeface="Aptos" panose="020B0004020202020204" pitchFamily="34" charset="0"/>
                <a:cs typeface="Aptos" panose="020B0004020202020204" pitchFamily="34" charset="0"/>
              </a:rPr>
              <a:t> </a:t>
            </a:r>
            <a:endParaRPr lang="en-GB" dirty="0">
              <a:latin typeface="Aptos" panose="020B0004020202020204" pitchFamily="34" charset="0"/>
              <a:ea typeface="Aptos" panose="020B0004020202020204" pitchFamily="34" charset="0"/>
              <a:cs typeface="Aptos" panose="020B0004020202020204" pitchFamily="34" charset="0"/>
            </a:endParaRPr>
          </a:p>
          <a:p>
            <a:pPr>
              <a:buNone/>
            </a:pPr>
            <a:endParaRPr lang="en-GB" dirty="0">
              <a:latin typeface="Calibri" panose="020F0502020204030204" pitchFamily="34" charset="0"/>
              <a:ea typeface="Aptos" panose="020B0004020202020204" pitchFamily="34" charset="0"/>
              <a:cs typeface="Aptos" panose="020B0004020202020204" pitchFamily="34" charset="0"/>
            </a:endParaRPr>
          </a:p>
          <a:p>
            <a:pPr>
              <a:buNone/>
            </a:pPr>
            <a:endParaRPr lang="en-GB" dirty="0">
              <a:effectLst/>
              <a:latin typeface="Aptos" panose="020B0004020202020204" pitchFamily="34" charset="0"/>
              <a:ea typeface="Aptos" panose="020B0004020202020204" pitchFamily="34" charset="0"/>
              <a:cs typeface="Aptos" panose="020B0004020202020204" pitchFamily="34" charset="0"/>
            </a:endParaRPr>
          </a:p>
        </p:txBody>
      </p:sp>
      <p:sp>
        <p:nvSpPr>
          <p:cNvPr id="13" name="TextBox 12">
            <a:extLst>
              <a:ext uri="{FF2B5EF4-FFF2-40B4-BE49-F238E27FC236}">
                <a16:creationId xmlns:a16="http://schemas.microsoft.com/office/drawing/2014/main" id="{BFAC8B14-811E-AAE3-0330-5615FBDD1583}"/>
              </a:ext>
            </a:extLst>
          </p:cNvPr>
          <p:cNvSpPr txBox="1"/>
          <p:nvPr/>
        </p:nvSpPr>
        <p:spPr>
          <a:xfrm>
            <a:off x="6593754" y="2025908"/>
            <a:ext cx="8964595" cy="4832092"/>
          </a:xfrm>
          <a:prstGeom prst="rect">
            <a:avLst/>
          </a:prstGeom>
          <a:noFill/>
        </p:spPr>
        <p:txBody>
          <a:bodyPr wrap="square">
            <a:spAutoFit/>
          </a:bodyPr>
          <a:lstStyle/>
          <a:p>
            <a:pPr>
              <a:buNone/>
            </a:pPr>
            <a:r>
              <a:rPr lang="en-GB" sz="2000" b="1" dirty="0">
                <a:effectLst/>
                <a:latin typeface="+mj-lt"/>
                <a:ea typeface="Aptos" panose="020B0004020202020204" pitchFamily="34" charset="0"/>
                <a:cs typeface="Aptos" panose="020B0004020202020204" pitchFamily="34" charset="0"/>
              </a:rPr>
              <a:t>                                                 </a:t>
            </a:r>
            <a:r>
              <a:rPr lang="en-GB" sz="2400" b="1" dirty="0">
                <a:effectLst/>
                <a:latin typeface="+mj-lt"/>
                <a:ea typeface="Aptos" panose="020B0004020202020204" pitchFamily="34" charset="0"/>
                <a:cs typeface="Aptos" panose="020B0004020202020204" pitchFamily="34" charset="0"/>
              </a:rPr>
              <a:t>Staff complement **</a:t>
            </a:r>
            <a:endParaRPr lang="en-GB" sz="2400" dirty="0">
              <a:effectLst/>
              <a:latin typeface="+mj-lt"/>
              <a:ea typeface="Aptos" panose="020B0004020202020204" pitchFamily="34" charset="0"/>
              <a:cs typeface="Aptos" panose="020B0004020202020204" pitchFamily="34" charset="0"/>
            </a:endParaRPr>
          </a:p>
          <a:p>
            <a:pPr>
              <a:buNone/>
            </a:pPr>
            <a:r>
              <a:rPr lang="en-GB" sz="2400" b="1" dirty="0">
                <a:effectLst/>
                <a:latin typeface="+mj-lt"/>
                <a:ea typeface="Aptos" panose="020B0004020202020204" pitchFamily="34" charset="0"/>
                <a:cs typeface="Aptos" panose="020B0004020202020204" pitchFamily="34" charset="0"/>
              </a:rPr>
              <a:t>                                                  Full Timers:-</a:t>
            </a:r>
          </a:p>
          <a:p>
            <a:pPr>
              <a:buNone/>
            </a:pPr>
            <a:endParaRPr lang="en-GB" sz="2400" dirty="0">
              <a:effectLst/>
              <a:latin typeface="+mj-lt"/>
              <a:ea typeface="Aptos" panose="020B0004020202020204" pitchFamily="34" charset="0"/>
              <a:cs typeface="Aptos" panose="020B0004020202020204" pitchFamily="34" charset="0"/>
            </a:endParaRPr>
          </a:p>
          <a:p>
            <a:pPr>
              <a:buNone/>
            </a:pPr>
            <a:r>
              <a:rPr lang="en-GB" sz="2400" b="1" dirty="0">
                <a:effectLst/>
                <a:latin typeface="+mj-lt"/>
                <a:ea typeface="Aptos" panose="020B0004020202020204" pitchFamily="34" charset="0"/>
                <a:cs typeface="Aptos" panose="020B0004020202020204" pitchFamily="34" charset="0"/>
              </a:rPr>
              <a:t>                                               </a:t>
            </a:r>
            <a:r>
              <a:rPr lang="en-GB" sz="2400" dirty="0">
                <a:effectLst/>
                <a:latin typeface="+mj-lt"/>
                <a:ea typeface="Aptos" panose="020B0004020202020204" pitchFamily="34" charset="0"/>
                <a:cs typeface="Aptos" panose="020B0004020202020204" pitchFamily="34" charset="0"/>
              </a:rPr>
              <a:t>2 Social Workers</a:t>
            </a:r>
          </a:p>
          <a:p>
            <a:pPr marL="2286000" indent="457200">
              <a:buNone/>
            </a:pPr>
            <a:r>
              <a:rPr lang="en-GB" sz="2400" dirty="0">
                <a:effectLst/>
                <a:latin typeface="+mj-lt"/>
                <a:ea typeface="Aptos" panose="020B0004020202020204" pitchFamily="34" charset="0"/>
                <a:cs typeface="Aptos" panose="020B0004020202020204" pitchFamily="34" charset="0"/>
              </a:rPr>
              <a:t>2 Psychotherapists</a:t>
            </a:r>
          </a:p>
          <a:p>
            <a:pPr marL="2286000" indent="457200">
              <a:buNone/>
            </a:pPr>
            <a:r>
              <a:rPr lang="en-GB" sz="2400" dirty="0">
                <a:effectLst/>
                <a:latin typeface="+mj-lt"/>
                <a:ea typeface="Aptos" panose="020B0004020202020204" pitchFamily="34" charset="0"/>
                <a:cs typeface="Aptos" panose="020B0004020202020204" pitchFamily="34" charset="0"/>
              </a:rPr>
              <a:t>2 Psychologists</a:t>
            </a:r>
          </a:p>
          <a:p>
            <a:pPr marL="2286000" indent="457200">
              <a:buNone/>
            </a:pPr>
            <a:r>
              <a:rPr lang="en-GB" sz="2400" dirty="0">
                <a:effectLst/>
                <a:latin typeface="+mj-lt"/>
                <a:ea typeface="Aptos" panose="020B0004020202020204" pitchFamily="34" charset="0"/>
                <a:cs typeface="Aptos" panose="020B0004020202020204" pitchFamily="34" charset="0"/>
              </a:rPr>
              <a:t> </a:t>
            </a:r>
          </a:p>
          <a:p>
            <a:pPr marL="2286000" indent="457200">
              <a:buNone/>
            </a:pPr>
            <a:r>
              <a:rPr lang="en-GB" sz="2400" b="1" dirty="0">
                <a:effectLst/>
                <a:latin typeface="+mj-lt"/>
                <a:ea typeface="Aptos" panose="020B0004020202020204" pitchFamily="34" charset="0"/>
                <a:cs typeface="Aptos" panose="020B0004020202020204" pitchFamily="34" charset="0"/>
              </a:rPr>
              <a:t>Part timers:-</a:t>
            </a:r>
          </a:p>
          <a:p>
            <a:pPr marL="2286000" indent="457200">
              <a:buNone/>
            </a:pPr>
            <a:endParaRPr lang="en-GB" sz="2400" dirty="0">
              <a:effectLst/>
              <a:latin typeface="+mj-lt"/>
              <a:ea typeface="Aptos" panose="020B0004020202020204" pitchFamily="34" charset="0"/>
              <a:cs typeface="Aptos" panose="020B0004020202020204" pitchFamily="34" charset="0"/>
            </a:endParaRPr>
          </a:p>
          <a:p>
            <a:pPr marL="2286000" indent="457200">
              <a:buNone/>
            </a:pPr>
            <a:r>
              <a:rPr lang="en-GB" sz="2400" dirty="0">
                <a:effectLst/>
                <a:latin typeface="+mj-lt"/>
                <a:ea typeface="Aptos" panose="020B0004020202020204" pitchFamily="34" charset="0"/>
                <a:cs typeface="Aptos" panose="020B0004020202020204" pitchFamily="34" charset="0"/>
              </a:rPr>
              <a:t>5 Psychologists</a:t>
            </a:r>
          </a:p>
          <a:p>
            <a:pPr marL="2286000" indent="457200">
              <a:buNone/>
            </a:pPr>
            <a:r>
              <a:rPr lang="en-GB" sz="2400" dirty="0">
                <a:effectLst/>
                <a:latin typeface="+mj-lt"/>
                <a:ea typeface="Aptos" panose="020B0004020202020204" pitchFamily="34" charset="0"/>
                <a:cs typeface="Aptos" panose="020B0004020202020204" pitchFamily="34" charset="0"/>
              </a:rPr>
              <a:t>5 Psychotherapists</a:t>
            </a:r>
          </a:p>
          <a:p>
            <a:pPr marL="2286000" indent="457200">
              <a:buNone/>
            </a:pPr>
            <a:r>
              <a:rPr lang="en-GB" sz="2400" dirty="0">
                <a:effectLst/>
                <a:latin typeface="+mj-lt"/>
                <a:ea typeface="Aptos" panose="020B0004020202020204" pitchFamily="34" charset="0"/>
                <a:cs typeface="Aptos" panose="020B0004020202020204" pitchFamily="34" charset="0"/>
              </a:rPr>
              <a:t>5 Counsellors</a:t>
            </a:r>
          </a:p>
          <a:p>
            <a:pPr marL="2286000" indent="457200">
              <a:buNone/>
            </a:pPr>
            <a:r>
              <a:rPr lang="en-GB" sz="2000" dirty="0">
                <a:effectLst/>
                <a:latin typeface="Calibri" panose="020F0502020204030204" pitchFamily="34" charset="0"/>
                <a:ea typeface="Aptos" panose="020B0004020202020204" pitchFamily="34" charset="0"/>
                <a:cs typeface="Aptos" panose="020B0004020202020204" pitchFamily="34" charset="0"/>
              </a:rPr>
              <a:t> </a:t>
            </a:r>
            <a:endParaRPr lang="en-GB" sz="2000" dirty="0">
              <a:effectLst/>
              <a:latin typeface="Aptos" panose="020B0004020202020204" pitchFamily="34" charset="0"/>
              <a:ea typeface="Aptos" panose="020B0004020202020204" pitchFamily="34" charset="0"/>
              <a:cs typeface="Aptos" panose="020B0004020202020204" pitchFamily="34" charset="0"/>
            </a:endParaRPr>
          </a:p>
        </p:txBody>
      </p:sp>
      <p:sp>
        <p:nvSpPr>
          <p:cNvPr id="3" name="Date Placeholder 2">
            <a:extLst>
              <a:ext uri="{FF2B5EF4-FFF2-40B4-BE49-F238E27FC236}">
                <a16:creationId xmlns:a16="http://schemas.microsoft.com/office/drawing/2014/main" id="{3721931B-D1CA-AAE8-18F4-28B4F61EAD1D}"/>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B6B46E4C-9A99-79A9-9B40-EF005A1B3EE2}"/>
              </a:ext>
            </a:extLst>
          </p:cNvPr>
          <p:cNvSpPr>
            <a:spLocks noGrp="1"/>
          </p:cNvSpPr>
          <p:nvPr>
            <p:ph type="ftr" sz="quarter" idx="11"/>
          </p:nvPr>
        </p:nvSpPr>
        <p:spPr/>
        <p:txBody>
          <a:bodyPr/>
          <a:lstStyle/>
          <a:p>
            <a:r>
              <a:rPr lang="en-GB"/>
              <a:t>Office of the Commissioner for Mental Health</a:t>
            </a:r>
          </a:p>
        </p:txBody>
      </p:sp>
      <p:sp>
        <p:nvSpPr>
          <p:cNvPr id="7" name="Slide Number Placeholder 6">
            <a:extLst>
              <a:ext uri="{FF2B5EF4-FFF2-40B4-BE49-F238E27FC236}">
                <a16:creationId xmlns:a16="http://schemas.microsoft.com/office/drawing/2014/main" id="{A65ABA45-FAB3-CBD5-64AC-92457A5C97D6}"/>
              </a:ext>
            </a:extLst>
          </p:cNvPr>
          <p:cNvSpPr>
            <a:spLocks noGrp="1"/>
          </p:cNvSpPr>
          <p:nvPr>
            <p:ph type="sldNum" sz="quarter" idx="12"/>
          </p:nvPr>
        </p:nvSpPr>
        <p:spPr/>
        <p:txBody>
          <a:bodyPr/>
          <a:lstStyle/>
          <a:p>
            <a:fld id="{6447C239-5F96-4897-B716-EE41824FB3A4}" type="slidenum">
              <a:rPr lang="en-GB" smtClean="0"/>
              <a:t>41</a:t>
            </a:fld>
            <a:endParaRPr lang="en-GB"/>
          </a:p>
        </p:txBody>
      </p:sp>
    </p:spTree>
    <p:extLst>
      <p:ext uri="{BB962C8B-B14F-4D97-AF65-F5344CB8AC3E}">
        <p14:creationId xmlns:p14="http://schemas.microsoft.com/office/powerpoint/2010/main" val="815293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D0D6-9754-6760-4626-6153DA534C0D}"/>
              </a:ext>
            </a:extLst>
          </p:cNvPr>
          <p:cNvSpPr>
            <a:spLocks noGrp="1"/>
          </p:cNvSpPr>
          <p:nvPr>
            <p:ph type="title"/>
          </p:nvPr>
        </p:nvSpPr>
        <p:spPr/>
        <p:txBody>
          <a:bodyPr/>
          <a:lstStyle/>
          <a:p>
            <a:pPr algn="ctr"/>
            <a:r>
              <a:rPr lang="mt-MT" b="1" dirty="0"/>
              <a:t>L-</a:t>
            </a:r>
            <a:r>
              <a:rPr lang="en-GB" b="1" dirty="0"/>
              <a:t>I</a:t>
            </a:r>
            <a:r>
              <a:rPr lang="mt-MT" b="1" dirty="0"/>
              <a:t>stat tan-Nazzjon 2025</a:t>
            </a:r>
            <a:endParaRPr lang="en-GB" b="1" dirty="0"/>
          </a:p>
        </p:txBody>
      </p:sp>
      <p:sp>
        <p:nvSpPr>
          <p:cNvPr id="3" name="Content Placeholder 2">
            <a:extLst>
              <a:ext uri="{FF2B5EF4-FFF2-40B4-BE49-F238E27FC236}">
                <a16:creationId xmlns:a16="http://schemas.microsoft.com/office/drawing/2014/main" id="{BE248E7C-35F3-190E-8A04-957F6413C193}"/>
              </a:ext>
            </a:extLst>
          </p:cNvPr>
          <p:cNvSpPr>
            <a:spLocks noGrp="1"/>
          </p:cNvSpPr>
          <p:nvPr>
            <p:ph idx="1"/>
          </p:nvPr>
        </p:nvSpPr>
        <p:spPr/>
        <p:txBody>
          <a:bodyPr/>
          <a:lstStyle/>
          <a:p>
            <a:pPr marL="0" indent="0">
              <a:buNone/>
            </a:pPr>
            <a:r>
              <a:rPr lang="en-GB" dirty="0"/>
              <a:t>Who do people resort to when facing life challenges?</a:t>
            </a:r>
            <a:endParaRPr lang="mt-MT" dirty="0"/>
          </a:p>
          <a:p>
            <a:pPr marL="0" indent="0">
              <a:buNone/>
            </a:pPr>
            <a:endParaRPr lang="mt-MT" dirty="0"/>
          </a:p>
          <a:p>
            <a:pPr lvl="1"/>
            <a:r>
              <a:rPr lang="it-IT" sz="2800" dirty="0"/>
              <a:t>61.6% discuss them with household family members</a:t>
            </a:r>
          </a:p>
          <a:p>
            <a:pPr marL="457200" lvl="1" indent="0">
              <a:buNone/>
            </a:pPr>
            <a:endParaRPr lang="en-GB" dirty="0"/>
          </a:p>
          <a:p>
            <a:pPr lvl="1"/>
            <a:r>
              <a:rPr lang="en-GB" sz="2800" dirty="0"/>
              <a:t>57.4% have never sought the assistance of work colleagues</a:t>
            </a:r>
          </a:p>
        </p:txBody>
      </p:sp>
      <p:sp>
        <p:nvSpPr>
          <p:cNvPr id="4" name="Date Placeholder 3">
            <a:extLst>
              <a:ext uri="{FF2B5EF4-FFF2-40B4-BE49-F238E27FC236}">
                <a16:creationId xmlns:a16="http://schemas.microsoft.com/office/drawing/2014/main" id="{E902D94C-967B-42A4-20EF-855DB6709942}"/>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D7977261-CAC5-DC5F-47C7-020985F77004}"/>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8DF6A98F-F522-CB1D-021F-BDBE6C901E7E}"/>
              </a:ext>
            </a:extLst>
          </p:cNvPr>
          <p:cNvSpPr>
            <a:spLocks noGrp="1"/>
          </p:cNvSpPr>
          <p:nvPr>
            <p:ph type="sldNum" sz="quarter" idx="12"/>
          </p:nvPr>
        </p:nvSpPr>
        <p:spPr/>
        <p:txBody>
          <a:bodyPr/>
          <a:lstStyle/>
          <a:p>
            <a:fld id="{6447C239-5F96-4897-B716-EE41824FB3A4}" type="slidenum">
              <a:rPr lang="en-GB" smtClean="0"/>
              <a:t>42</a:t>
            </a:fld>
            <a:endParaRPr lang="en-GB"/>
          </a:p>
        </p:txBody>
      </p:sp>
    </p:spTree>
    <p:extLst>
      <p:ext uri="{BB962C8B-B14F-4D97-AF65-F5344CB8AC3E}">
        <p14:creationId xmlns:p14="http://schemas.microsoft.com/office/powerpoint/2010/main" val="2579620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9E92-3310-780B-FF60-A8357127E19E}"/>
              </a:ext>
            </a:extLst>
          </p:cNvPr>
          <p:cNvSpPr>
            <a:spLocks noGrp="1"/>
          </p:cNvSpPr>
          <p:nvPr>
            <p:ph type="title"/>
          </p:nvPr>
        </p:nvSpPr>
        <p:spPr/>
        <p:txBody>
          <a:bodyPr/>
          <a:lstStyle/>
          <a:p>
            <a:pPr algn="ctr"/>
            <a:r>
              <a:rPr lang="en-GB" b="1" dirty="0"/>
              <a:t>Number of Suicide cases over the Years 2011-2024 </a:t>
            </a:r>
          </a:p>
        </p:txBody>
      </p:sp>
      <p:graphicFrame>
        <p:nvGraphicFramePr>
          <p:cNvPr id="4" name="Content Placeholder 3">
            <a:extLst>
              <a:ext uri="{FF2B5EF4-FFF2-40B4-BE49-F238E27FC236}">
                <a16:creationId xmlns:a16="http://schemas.microsoft.com/office/drawing/2014/main" id="{E8E30BEE-2A60-133C-B816-D8E58EFE438A}"/>
              </a:ext>
            </a:extLst>
          </p:cNvPr>
          <p:cNvGraphicFramePr>
            <a:graphicFrameLocks noGrp="1"/>
          </p:cNvGraphicFramePr>
          <p:nvPr>
            <p:ph idx="1"/>
            <p:extLst>
              <p:ext uri="{D42A27DB-BD31-4B8C-83A1-F6EECF244321}">
                <p14:modId xmlns:p14="http://schemas.microsoft.com/office/powerpoint/2010/main" val="179300067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D64C7271-72F7-4124-E0AC-F7BD27E14721}"/>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2F50C93B-1C06-2DFD-50DB-ED40FBE29246}"/>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E14F584B-8F2E-7CF5-9DB7-55BDF798A316}"/>
              </a:ext>
            </a:extLst>
          </p:cNvPr>
          <p:cNvSpPr>
            <a:spLocks noGrp="1"/>
          </p:cNvSpPr>
          <p:nvPr>
            <p:ph type="sldNum" sz="quarter" idx="12"/>
          </p:nvPr>
        </p:nvSpPr>
        <p:spPr/>
        <p:txBody>
          <a:bodyPr/>
          <a:lstStyle/>
          <a:p>
            <a:fld id="{6447C239-5F96-4897-B716-EE41824FB3A4}" type="slidenum">
              <a:rPr lang="en-GB" smtClean="0"/>
              <a:t>43</a:t>
            </a:fld>
            <a:endParaRPr lang="en-GB"/>
          </a:p>
        </p:txBody>
      </p:sp>
    </p:spTree>
    <p:extLst>
      <p:ext uri="{BB962C8B-B14F-4D97-AF65-F5344CB8AC3E}">
        <p14:creationId xmlns:p14="http://schemas.microsoft.com/office/powerpoint/2010/main" val="723614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BF23-DA4C-9A2D-DB94-282122B65941}"/>
              </a:ext>
            </a:extLst>
          </p:cNvPr>
          <p:cNvSpPr>
            <a:spLocks noGrp="1"/>
          </p:cNvSpPr>
          <p:nvPr>
            <p:ph type="title"/>
          </p:nvPr>
        </p:nvSpPr>
        <p:spPr>
          <a:xfrm>
            <a:off x="218365" y="365125"/>
            <a:ext cx="11600596" cy="1325563"/>
          </a:xfrm>
        </p:spPr>
        <p:txBody>
          <a:bodyPr>
            <a:normAutofit fontScale="90000"/>
          </a:bodyPr>
          <a:lstStyle/>
          <a:p>
            <a:pPr algn="ctr"/>
            <a:r>
              <a:rPr lang="en-GB" b="1" dirty="0"/>
              <a:t> </a:t>
            </a:r>
            <a:br>
              <a:rPr lang="en-GB" dirty="0"/>
            </a:br>
            <a:r>
              <a:rPr lang="en-GB" b="1" dirty="0"/>
              <a:t>Hospital Admission for Observation with documented suicide attempt or ideation by year</a:t>
            </a:r>
            <a:br>
              <a:rPr lang="en-GB" dirty="0"/>
            </a:br>
            <a:endParaRPr lang="en-GB" dirty="0"/>
          </a:p>
        </p:txBody>
      </p:sp>
      <p:sp>
        <p:nvSpPr>
          <p:cNvPr id="3" name="Text Placeholder 2">
            <a:extLst>
              <a:ext uri="{FF2B5EF4-FFF2-40B4-BE49-F238E27FC236}">
                <a16:creationId xmlns:a16="http://schemas.microsoft.com/office/drawing/2014/main" id="{7503955A-FC96-D0A2-D9B4-733CDEB5D7D8}"/>
              </a:ext>
            </a:extLst>
          </p:cNvPr>
          <p:cNvSpPr>
            <a:spLocks noGrp="1"/>
          </p:cNvSpPr>
          <p:nvPr>
            <p:ph type="body" idx="1"/>
          </p:nvPr>
        </p:nvSpPr>
        <p:spPr/>
        <p:txBody>
          <a:bodyPr anchor="t">
            <a:normAutofit/>
          </a:bodyPr>
          <a:lstStyle/>
          <a:p>
            <a:pPr algn="ctr"/>
            <a:r>
              <a:rPr lang="en-GB" dirty="0"/>
              <a:t>Number of persons  </a:t>
            </a:r>
          </a:p>
        </p:txBody>
      </p:sp>
      <p:sp>
        <p:nvSpPr>
          <p:cNvPr id="5" name="Text Placeholder 4">
            <a:extLst>
              <a:ext uri="{FF2B5EF4-FFF2-40B4-BE49-F238E27FC236}">
                <a16:creationId xmlns:a16="http://schemas.microsoft.com/office/drawing/2014/main" id="{6D7B8108-F6BE-C687-EECC-932527599F21}"/>
              </a:ext>
            </a:extLst>
          </p:cNvPr>
          <p:cNvSpPr>
            <a:spLocks noGrp="1"/>
          </p:cNvSpPr>
          <p:nvPr>
            <p:ph type="body" sz="quarter" idx="3"/>
          </p:nvPr>
        </p:nvSpPr>
        <p:spPr/>
        <p:txBody>
          <a:bodyPr anchor="t">
            <a:normAutofit/>
          </a:bodyPr>
          <a:lstStyle/>
          <a:p>
            <a:pPr algn="ctr"/>
            <a:r>
              <a:rPr lang="en-GB" dirty="0"/>
              <a:t>Percentage of total admissions for observation</a:t>
            </a:r>
          </a:p>
          <a:p>
            <a:pPr algn="ctr"/>
            <a:endParaRPr lang="en-GB" dirty="0"/>
          </a:p>
        </p:txBody>
      </p:sp>
      <p:graphicFrame>
        <p:nvGraphicFramePr>
          <p:cNvPr id="7" name="Content Placeholder 6">
            <a:extLst>
              <a:ext uri="{FF2B5EF4-FFF2-40B4-BE49-F238E27FC236}">
                <a16:creationId xmlns:a16="http://schemas.microsoft.com/office/drawing/2014/main" id="{BE6FB3C7-D855-03A0-046F-D12A032CF2DD}"/>
              </a:ext>
            </a:extLst>
          </p:cNvPr>
          <p:cNvGraphicFramePr>
            <a:graphicFrameLocks noGrp="1"/>
          </p:cNvGraphicFramePr>
          <p:nvPr>
            <p:ph sz="half" idx="2"/>
            <p:extLst>
              <p:ext uri="{D42A27DB-BD31-4B8C-83A1-F6EECF244321}">
                <p14:modId xmlns:p14="http://schemas.microsoft.com/office/powerpoint/2010/main" val="2399290868"/>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3459E536-472C-F44C-C16F-44F8DB54742C}"/>
              </a:ext>
            </a:extLst>
          </p:cNvPr>
          <p:cNvGraphicFramePr>
            <a:graphicFrameLocks noGrp="1"/>
          </p:cNvGraphicFramePr>
          <p:nvPr>
            <p:ph sz="quarter" idx="4"/>
            <p:extLst>
              <p:ext uri="{D42A27DB-BD31-4B8C-83A1-F6EECF244321}">
                <p14:modId xmlns:p14="http://schemas.microsoft.com/office/powerpoint/2010/main" val="945946979"/>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a:extLst>
              <a:ext uri="{FF2B5EF4-FFF2-40B4-BE49-F238E27FC236}">
                <a16:creationId xmlns:a16="http://schemas.microsoft.com/office/drawing/2014/main" id="{D5834C72-B1D2-9A64-6481-A14AE872D463}"/>
              </a:ext>
            </a:extLst>
          </p:cNvPr>
          <p:cNvSpPr>
            <a:spLocks noGrp="1"/>
          </p:cNvSpPr>
          <p:nvPr>
            <p:ph type="dt" sz="half" idx="10"/>
          </p:nvPr>
        </p:nvSpPr>
        <p:spPr/>
        <p:txBody>
          <a:bodyPr/>
          <a:lstStyle/>
          <a:p>
            <a:r>
              <a:rPr lang="en-GB"/>
              <a:t>21/10/2025</a:t>
            </a:r>
          </a:p>
        </p:txBody>
      </p:sp>
      <p:sp>
        <p:nvSpPr>
          <p:cNvPr id="6" name="Footer Placeholder 5">
            <a:extLst>
              <a:ext uri="{FF2B5EF4-FFF2-40B4-BE49-F238E27FC236}">
                <a16:creationId xmlns:a16="http://schemas.microsoft.com/office/drawing/2014/main" id="{A97AD6A5-EEBD-1835-EAC4-14067943D68A}"/>
              </a:ext>
            </a:extLst>
          </p:cNvPr>
          <p:cNvSpPr>
            <a:spLocks noGrp="1"/>
          </p:cNvSpPr>
          <p:nvPr>
            <p:ph type="ftr" sz="quarter" idx="11"/>
          </p:nvPr>
        </p:nvSpPr>
        <p:spPr/>
        <p:txBody>
          <a:bodyPr/>
          <a:lstStyle/>
          <a:p>
            <a:r>
              <a:rPr lang="en-GB"/>
              <a:t>Office of the Commissioner for Mental Health</a:t>
            </a:r>
          </a:p>
        </p:txBody>
      </p:sp>
      <p:sp>
        <p:nvSpPr>
          <p:cNvPr id="9" name="Slide Number Placeholder 8">
            <a:extLst>
              <a:ext uri="{FF2B5EF4-FFF2-40B4-BE49-F238E27FC236}">
                <a16:creationId xmlns:a16="http://schemas.microsoft.com/office/drawing/2014/main" id="{E5B8258E-44CE-CD7A-BE50-FD19599C290C}"/>
              </a:ext>
            </a:extLst>
          </p:cNvPr>
          <p:cNvSpPr>
            <a:spLocks noGrp="1"/>
          </p:cNvSpPr>
          <p:nvPr>
            <p:ph type="sldNum" sz="quarter" idx="12"/>
          </p:nvPr>
        </p:nvSpPr>
        <p:spPr/>
        <p:txBody>
          <a:bodyPr/>
          <a:lstStyle/>
          <a:p>
            <a:fld id="{6447C239-5F96-4897-B716-EE41824FB3A4}" type="slidenum">
              <a:rPr lang="en-GB" smtClean="0"/>
              <a:t>44</a:t>
            </a:fld>
            <a:endParaRPr lang="en-GB"/>
          </a:p>
        </p:txBody>
      </p:sp>
    </p:spTree>
    <p:extLst>
      <p:ext uri="{BB962C8B-B14F-4D97-AF65-F5344CB8AC3E}">
        <p14:creationId xmlns:p14="http://schemas.microsoft.com/office/powerpoint/2010/main" val="127517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D7C452-E476-8632-D6F8-91DDA0CB17AF}"/>
              </a:ext>
            </a:extLst>
          </p:cNvPr>
          <p:cNvPicPr>
            <a:picLocks noChangeAspect="1"/>
          </p:cNvPicPr>
          <p:nvPr/>
        </p:nvPicPr>
        <p:blipFill>
          <a:blip r:embed="rId2"/>
          <a:stretch>
            <a:fillRect/>
          </a:stretch>
        </p:blipFill>
        <p:spPr>
          <a:xfrm>
            <a:off x="1537400" y="110867"/>
            <a:ext cx="9585031" cy="6245483"/>
          </a:xfrm>
          <a:prstGeom prst="rect">
            <a:avLst/>
          </a:prstGeom>
        </p:spPr>
      </p:pic>
      <p:sp>
        <p:nvSpPr>
          <p:cNvPr id="3" name="Date Placeholder 2">
            <a:extLst>
              <a:ext uri="{FF2B5EF4-FFF2-40B4-BE49-F238E27FC236}">
                <a16:creationId xmlns:a16="http://schemas.microsoft.com/office/drawing/2014/main" id="{DAAF571B-B544-A3BF-4CDF-98777DE01EC2}"/>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FC39C766-9ECA-1FB7-B0AE-76A507506648}"/>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8811D5E1-C6E8-2AA4-AB3A-F246348A16ED}"/>
              </a:ext>
            </a:extLst>
          </p:cNvPr>
          <p:cNvSpPr>
            <a:spLocks noGrp="1"/>
          </p:cNvSpPr>
          <p:nvPr>
            <p:ph type="sldNum" sz="quarter" idx="12"/>
          </p:nvPr>
        </p:nvSpPr>
        <p:spPr/>
        <p:txBody>
          <a:bodyPr/>
          <a:lstStyle/>
          <a:p>
            <a:fld id="{6447C239-5F96-4897-B716-EE41824FB3A4}" type="slidenum">
              <a:rPr lang="en-GB" smtClean="0"/>
              <a:t>45</a:t>
            </a:fld>
            <a:endParaRPr lang="en-GB"/>
          </a:p>
        </p:txBody>
      </p:sp>
    </p:spTree>
    <p:extLst>
      <p:ext uri="{BB962C8B-B14F-4D97-AF65-F5344CB8AC3E}">
        <p14:creationId xmlns:p14="http://schemas.microsoft.com/office/powerpoint/2010/main" val="1144379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C6578BC-0D03-A706-6E35-96FA7628A2F3}"/>
              </a:ext>
            </a:extLst>
          </p:cNvPr>
          <p:cNvGraphicFramePr>
            <a:graphicFrameLocks/>
          </p:cNvGraphicFramePr>
          <p:nvPr>
            <p:extLst>
              <p:ext uri="{D42A27DB-BD31-4B8C-83A1-F6EECF244321}">
                <p14:modId xmlns:p14="http://schemas.microsoft.com/office/powerpoint/2010/main" val="1536946248"/>
              </p:ext>
            </p:extLst>
          </p:nvPr>
        </p:nvGraphicFramePr>
        <p:xfrm>
          <a:off x="701749" y="1"/>
          <a:ext cx="10079665" cy="6356349"/>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AE5EFBCB-1D60-C2D3-D86C-0F20BEE668EC}"/>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A4840965-A45D-BB40-890E-341C50A8A18B}"/>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D4A93B8A-C3A0-AB7A-F544-1A39A125E17B}"/>
              </a:ext>
            </a:extLst>
          </p:cNvPr>
          <p:cNvSpPr>
            <a:spLocks noGrp="1"/>
          </p:cNvSpPr>
          <p:nvPr>
            <p:ph type="sldNum" sz="quarter" idx="12"/>
          </p:nvPr>
        </p:nvSpPr>
        <p:spPr/>
        <p:txBody>
          <a:bodyPr/>
          <a:lstStyle/>
          <a:p>
            <a:fld id="{6447C239-5F96-4897-B716-EE41824FB3A4}" type="slidenum">
              <a:rPr lang="en-GB" smtClean="0"/>
              <a:t>46</a:t>
            </a:fld>
            <a:endParaRPr lang="en-GB"/>
          </a:p>
        </p:txBody>
      </p:sp>
    </p:spTree>
    <p:extLst>
      <p:ext uri="{BB962C8B-B14F-4D97-AF65-F5344CB8AC3E}">
        <p14:creationId xmlns:p14="http://schemas.microsoft.com/office/powerpoint/2010/main" val="2076363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0DD1-AC8F-4940-053A-E811E1B4A356}"/>
              </a:ext>
            </a:extLst>
          </p:cNvPr>
          <p:cNvSpPr>
            <a:spLocks noGrp="1"/>
          </p:cNvSpPr>
          <p:nvPr>
            <p:ph type="title"/>
          </p:nvPr>
        </p:nvSpPr>
        <p:spPr>
          <a:xfrm>
            <a:off x="0" y="1"/>
            <a:ext cx="12014791" cy="1690688"/>
          </a:xfrm>
        </p:spPr>
        <p:txBody>
          <a:bodyPr>
            <a:normAutofit/>
          </a:bodyPr>
          <a:lstStyle/>
          <a:p>
            <a:pPr algn="ctr"/>
            <a:r>
              <a:rPr lang="en-GB" b="1" dirty="0"/>
              <a:t>Adequate alternative &amp; safe accommodation to unnecessarily hospitalised persons</a:t>
            </a:r>
          </a:p>
        </p:txBody>
      </p:sp>
      <p:sp>
        <p:nvSpPr>
          <p:cNvPr id="3" name="Content Placeholder 2">
            <a:extLst>
              <a:ext uri="{FF2B5EF4-FFF2-40B4-BE49-F238E27FC236}">
                <a16:creationId xmlns:a16="http://schemas.microsoft.com/office/drawing/2014/main" id="{57C83B5B-D982-F30E-40E9-4A0EA613E9CB}"/>
              </a:ext>
            </a:extLst>
          </p:cNvPr>
          <p:cNvSpPr>
            <a:spLocks noGrp="1"/>
          </p:cNvSpPr>
          <p:nvPr>
            <p:ph idx="1"/>
          </p:nvPr>
        </p:nvSpPr>
        <p:spPr>
          <a:xfrm>
            <a:off x="0" y="1310186"/>
            <a:ext cx="12014791" cy="5172502"/>
          </a:xfrm>
        </p:spPr>
        <p:txBody>
          <a:bodyPr>
            <a:noAutofit/>
          </a:bodyPr>
          <a:lstStyle/>
          <a:p>
            <a:pPr lvl="1"/>
            <a:r>
              <a:rPr lang="en-GB" dirty="0">
                <a:highlight>
                  <a:srgbClr val="FFFF00"/>
                </a:highlight>
              </a:rPr>
              <a:t>GGH – Long Stay Ward (</a:t>
            </a:r>
            <a:r>
              <a:rPr lang="en-GB" b="1" dirty="0">
                <a:highlight>
                  <a:srgbClr val="FFFF00"/>
                </a:highlight>
              </a:rPr>
              <a:t>TOTAL 29 PERSONS</a:t>
            </a:r>
            <a:r>
              <a:rPr lang="en-GB" dirty="0">
                <a:highlight>
                  <a:srgbClr val="FFFF00"/>
                </a:highlight>
              </a:rPr>
              <a:t>)</a:t>
            </a:r>
          </a:p>
          <a:p>
            <a:pPr lvl="2"/>
            <a:r>
              <a:rPr lang="en-GB" sz="2400" dirty="0"/>
              <a:t>21 waiting for a nursing home</a:t>
            </a:r>
          </a:p>
          <a:p>
            <a:pPr lvl="2"/>
            <a:r>
              <a:rPr lang="en-GB" sz="2400" dirty="0"/>
              <a:t>8    waiting for a hostel</a:t>
            </a:r>
          </a:p>
          <a:p>
            <a:pPr marL="914400" lvl="2" indent="0">
              <a:buNone/>
            </a:pPr>
            <a:endParaRPr lang="en-GB" sz="2400" dirty="0">
              <a:highlight>
                <a:srgbClr val="FFFF00"/>
              </a:highlight>
            </a:endParaRPr>
          </a:p>
          <a:p>
            <a:pPr lvl="1"/>
            <a:r>
              <a:rPr lang="en-GB" dirty="0">
                <a:highlight>
                  <a:srgbClr val="FFFF00"/>
                </a:highlight>
              </a:rPr>
              <a:t>MCH (</a:t>
            </a:r>
            <a:r>
              <a:rPr lang="en-GB" b="1" dirty="0">
                <a:highlight>
                  <a:srgbClr val="FFFF00"/>
                </a:highlight>
              </a:rPr>
              <a:t>TOTAL 43 PERSONS</a:t>
            </a:r>
            <a:r>
              <a:rPr lang="en-GB" dirty="0"/>
              <a:t>)</a:t>
            </a:r>
          </a:p>
          <a:p>
            <a:pPr lvl="2"/>
            <a:r>
              <a:rPr lang="en-GB" sz="2400" dirty="0"/>
              <a:t>Male Ward 1B – closed and persons discharged. Only 1 re-admitted</a:t>
            </a:r>
          </a:p>
          <a:p>
            <a:pPr lvl="2"/>
            <a:r>
              <a:rPr lang="en-GB" sz="2400" dirty="0"/>
              <a:t>13 elderly patients waiting SVP transfer to new Psychogeriatric ward</a:t>
            </a:r>
          </a:p>
          <a:p>
            <a:pPr lvl="2"/>
            <a:r>
              <a:rPr lang="en-GB" sz="2400" dirty="0"/>
              <a:t>11 waiting Richmond placements</a:t>
            </a:r>
          </a:p>
          <a:p>
            <a:pPr lvl="2"/>
            <a:r>
              <a:rPr lang="en-GB" sz="2400" dirty="0"/>
              <a:t>  2 elderly patients waiting AACC bed (in progress )</a:t>
            </a:r>
          </a:p>
          <a:p>
            <a:pPr lvl="2"/>
            <a:r>
              <a:rPr lang="en-GB" sz="2400" dirty="0"/>
              <a:t>  8 waiting Villa Anna Theresa placement </a:t>
            </a:r>
          </a:p>
          <a:p>
            <a:pPr lvl="2"/>
            <a:r>
              <a:rPr lang="en-GB" sz="2400" dirty="0"/>
              <a:t>  9 waiting Casa Nuovo placement</a:t>
            </a:r>
          </a:p>
          <a:p>
            <a:pPr marL="914400" lvl="2" indent="0">
              <a:buNone/>
            </a:pPr>
            <a:r>
              <a:rPr lang="en-GB" sz="2400" dirty="0">
                <a:highlight>
                  <a:srgbClr val="FFFF00"/>
                </a:highlight>
              </a:rPr>
              <a:t>Excluding an unspecified number of persons with no plans – migrants, homeless etc</a:t>
            </a:r>
          </a:p>
          <a:p>
            <a:pPr lvl="2"/>
            <a:endParaRPr lang="en-GB" sz="2800" dirty="0"/>
          </a:p>
          <a:p>
            <a:endParaRPr lang="en-GB" dirty="0"/>
          </a:p>
          <a:p>
            <a:endParaRPr lang="en-GB" dirty="0"/>
          </a:p>
        </p:txBody>
      </p:sp>
      <p:sp>
        <p:nvSpPr>
          <p:cNvPr id="4" name="Date Placeholder 3">
            <a:extLst>
              <a:ext uri="{FF2B5EF4-FFF2-40B4-BE49-F238E27FC236}">
                <a16:creationId xmlns:a16="http://schemas.microsoft.com/office/drawing/2014/main" id="{20D4AFF1-6E4B-EC28-55C0-C5AC04E1BBC3}"/>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98949C60-26B5-EB23-09F6-DF86B2C598BE}"/>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18F7A831-8922-01B9-7D36-6F796E17BBF8}"/>
              </a:ext>
            </a:extLst>
          </p:cNvPr>
          <p:cNvSpPr>
            <a:spLocks noGrp="1"/>
          </p:cNvSpPr>
          <p:nvPr>
            <p:ph type="sldNum" sz="quarter" idx="12"/>
          </p:nvPr>
        </p:nvSpPr>
        <p:spPr/>
        <p:txBody>
          <a:bodyPr/>
          <a:lstStyle/>
          <a:p>
            <a:fld id="{6447C239-5F96-4897-B716-EE41824FB3A4}" type="slidenum">
              <a:rPr lang="en-GB" smtClean="0"/>
              <a:t>47</a:t>
            </a:fld>
            <a:endParaRPr lang="en-GB"/>
          </a:p>
        </p:txBody>
      </p:sp>
    </p:spTree>
    <p:extLst>
      <p:ext uri="{BB962C8B-B14F-4D97-AF65-F5344CB8AC3E}">
        <p14:creationId xmlns:p14="http://schemas.microsoft.com/office/powerpoint/2010/main" val="2577768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C161-6812-1015-91AF-5876929195D9}"/>
              </a:ext>
            </a:extLst>
          </p:cNvPr>
          <p:cNvSpPr>
            <a:spLocks noGrp="1"/>
          </p:cNvSpPr>
          <p:nvPr>
            <p:ph type="title"/>
          </p:nvPr>
        </p:nvSpPr>
        <p:spPr/>
        <p:txBody>
          <a:bodyPr/>
          <a:lstStyle/>
          <a:p>
            <a:r>
              <a:rPr lang="en-GB" b="1" dirty="0"/>
              <a:t>We need to……</a:t>
            </a:r>
          </a:p>
        </p:txBody>
      </p:sp>
      <p:sp>
        <p:nvSpPr>
          <p:cNvPr id="3" name="Content Placeholder 2">
            <a:extLst>
              <a:ext uri="{FF2B5EF4-FFF2-40B4-BE49-F238E27FC236}">
                <a16:creationId xmlns:a16="http://schemas.microsoft.com/office/drawing/2014/main" id="{949DC606-1F7E-46C8-1F4E-2E8C3A641A69}"/>
              </a:ext>
            </a:extLst>
          </p:cNvPr>
          <p:cNvSpPr>
            <a:spLocks noGrp="1"/>
          </p:cNvSpPr>
          <p:nvPr>
            <p:ph idx="1"/>
          </p:nvPr>
        </p:nvSpPr>
        <p:spPr>
          <a:xfrm>
            <a:off x="838199" y="1825625"/>
            <a:ext cx="11176591" cy="4667250"/>
          </a:xfrm>
        </p:spPr>
        <p:txBody>
          <a:bodyPr>
            <a:normAutofit fontScale="92500"/>
          </a:bodyPr>
          <a:lstStyle/>
          <a:p>
            <a:pPr>
              <a:lnSpc>
                <a:spcPct val="170000"/>
              </a:lnSpc>
            </a:pPr>
            <a:r>
              <a:rPr lang="en-GB" dirty="0"/>
              <a:t>Address social determinants of Mental Health across the whole life course</a:t>
            </a:r>
          </a:p>
          <a:p>
            <a:pPr lvl="1">
              <a:lnSpc>
                <a:spcPct val="150000"/>
              </a:lnSpc>
            </a:pPr>
            <a:r>
              <a:rPr lang="en-GB" sz="2800" dirty="0"/>
              <a:t>People working unhealthy long hours</a:t>
            </a:r>
          </a:p>
          <a:p>
            <a:pPr lvl="1">
              <a:lnSpc>
                <a:spcPct val="150000"/>
              </a:lnSpc>
            </a:pPr>
            <a:r>
              <a:rPr lang="en-GB" sz="2800" dirty="0"/>
              <a:t>The stress resulting from issues of poverty (relative or real), unaffordable housing, environmental degradation and traffic congestion</a:t>
            </a:r>
          </a:p>
          <a:p>
            <a:pPr lvl="1">
              <a:lnSpc>
                <a:spcPct val="150000"/>
              </a:lnSpc>
            </a:pPr>
            <a:r>
              <a:rPr lang="en-GB" sz="2800" dirty="0"/>
              <a:t>The changing social network and the increasing population of foreigners – workers and tourists</a:t>
            </a:r>
          </a:p>
          <a:p>
            <a:pPr lvl="1">
              <a:lnSpc>
                <a:spcPct val="150000"/>
              </a:lnSpc>
            </a:pPr>
            <a:r>
              <a:rPr lang="en-GB" sz="2800" dirty="0"/>
              <a:t>The availability and misuse of drugs </a:t>
            </a:r>
          </a:p>
        </p:txBody>
      </p:sp>
      <p:sp>
        <p:nvSpPr>
          <p:cNvPr id="4" name="Date Placeholder 3">
            <a:extLst>
              <a:ext uri="{FF2B5EF4-FFF2-40B4-BE49-F238E27FC236}">
                <a16:creationId xmlns:a16="http://schemas.microsoft.com/office/drawing/2014/main" id="{BF17E9F0-A019-525B-E856-8851C95268BE}"/>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9BF397C0-379B-FCDD-A9CB-282E926E4B92}"/>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70810AD9-C070-6AA0-783D-9179A29EF95A}"/>
              </a:ext>
            </a:extLst>
          </p:cNvPr>
          <p:cNvSpPr>
            <a:spLocks noGrp="1"/>
          </p:cNvSpPr>
          <p:nvPr>
            <p:ph type="sldNum" sz="quarter" idx="12"/>
          </p:nvPr>
        </p:nvSpPr>
        <p:spPr/>
        <p:txBody>
          <a:bodyPr/>
          <a:lstStyle/>
          <a:p>
            <a:fld id="{6447C239-5F96-4897-B716-EE41824FB3A4}" type="slidenum">
              <a:rPr lang="en-GB" smtClean="0"/>
              <a:t>48</a:t>
            </a:fld>
            <a:endParaRPr lang="en-GB"/>
          </a:p>
        </p:txBody>
      </p:sp>
    </p:spTree>
    <p:extLst>
      <p:ext uri="{BB962C8B-B14F-4D97-AF65-F5344CB8AC3E}">
        <p14:creationId xmlns:p14="http://schemas.microsoft.com/office/powerpoint/2010/main" val="510394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1CA2-7288-3B44-E2A3-F43208F6EB2F}"/>
              </a:ext>
            </a:extLst>
          </p:cNvPr>
          <p:cNvSpPr>
            <a:spLocks noGrp="1"/>
          </p:cNvSpPr>
          <p:nvPr>
            <p:ph type="title"/>
          </p:nvPr>
        </p:nvSpPr>
        <p:spPr/>
        <p:txBody>
          <a:bodyPr>
            <a:normAutofit/>
          </a:bodyPr>
          <a:lstStyle/>
          <a:p>
            <a:br>
              <a:rPr lang="en-GB" dirty="0"/>
            </a:br>
            <a:r>
              <a:rPr lang="en-GB" dirty="0"/>
              <a:t> ……</a:t>
            </a:r>
          </a:p>
        </p:txBody>
      </p:sp>
      <p:sp>
        <p:nvSpPr>
          <p:cNvPr id="3" name="Content Placeholder 2">
            <a:extLst>
              <a:ext uri="{FF2B5EF4-FFF2-40B4-BE49-F238E27FC236}">
                <a16:creationId xmlns:a16="http://schemas.microsoft.com/office/drawing/2014/main" id="{FE5D6C60-BB1B-5AEB-CB06-5F079A1B6273}"/>
              </a:ext>
            </a:extLst>
          </p:cNvPr>
          <p:cNvSpPr>
            <a:spLocks noGrp="1"/>
          </p:cNvSpPr>
          <p:nvPr>
            <p:ph idx="1"/>
          </p:nvPr>
        </p:nvSpPr>
        <p:spPr/>
        <p:txBody>
          <a:bodyPr>
            <a:normAutofit/>
          </a:bodyPr>
          <a:lstStyle/>
          <a:p>
            <a:pPr>
              <a:lnSpc>
                <a:spcPct val="150000"/>
              </a:lnSpc>
            </a:pPr>
            <a:r>
              <a:rPr lang="en-GB" dirty="0"/>
              <a:t>Until the new psychiatric hospital is constructed, the current MCH facility needs to be maintained but also actively refurbished</a:t>
            </a:r>
          </a:p>
          <a:p>
            <a:pPr>
              <a:lnSpc>
                <a:spcPct val="150000"/>
              </a:lnSpc>
            </a:pPr>
            <a:r>
              <a:rPr lang="en-GB" dirty="0"/>
              <a:t>But more important is the review of current operational procedures in preparation to the opening of the new hospital</a:t>
            </a:r>
          </a:p>
          <a:p>
            <a:pPr>
              <a:lnSpc>
                <a:spcPct val="150000"/>
              </a:lnSpc>
            </a:pPr>
            <a:r>
              <a:rPr lang="en-GB" dirty="0"/>
              <a:t>More empowerment of patients and their carers – learn from their experiences</a:t>
            </a:r>
          </a:p>
          <a:p>
            <a:pPr marL="457200" lvl="1" indent="0">
              <a:buNone/>
            </a:pPr>
            <a:endParaRPr lang="en-GB" dirty="0"/>
          </a:p>
        </p:txBody>
      </p:sp>
      <p:sp>
        <p:nvSpPr>
          <p:cNvPr id="4" name="Date Placeholder 3">
            <a:extLst>
              <a:ext uri="{FF2B5EF4-FFF2-40B4-BE49-F238E27FC236}">
                <a16:creationId xmlns:a16="http://schemas.microsoft.com/office/drawing/2014/main" id="{40C7CC63-8E67-4202-A954-C0E8ABEB4DF2}"/>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55A244F7-808C-1CC7-BFB7-F0237DA367AC}"/>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F9449A20-28FF-EAAE-9893-FB773E57B067}"/>
              </a:ext>
            </a:extLst>
          </p:cNvPr>
          <p:cNvSpPr>
            <a:spLocks noGrp="1"/>
          </p:cNvSpPr>
          <p:nvPr>
            <p:ph type="sldNum" sz="quarter" idx="12"/>
          </p:nvPr>
        </p:nvSpPr>
        <p:spPr/>
        <p:txBody>
          <a:bodyPr/>
          <a:lstStyle/>
          <a:p>
            <a:fld id="{6447C239-5F96-4897-B716-EE41824FB3A4}" type="slidenum">
              <a:rPr lang="en-GB" smtClean="0"/>
              <a:t>49</a:t>
            </a:fld>
            <a:endParaRPr lang="en-GB"/>
          </a:p>
        </p:txBody>
      </p:sp>
    </p:spTree>
    <p:extLst>
      <p:ext uri="{BB962C8B-B14F-4D97-AF65-F5344CB8AC3E}">
        <p14:creationId xmlns:p14="http://schemas.microsoft.com/office/powerpoint/2010/main" val="19762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1871749-9520-4EE2-9E25-ED7870A471A1}"/>
              </a:ext>
            </a:extLst>
          </p:cNvPr>
          <p:cNvGraphicFramePr/>
          <p:nvPr>
            <p:extLst>
              <p:ext uri="{D42A27DB-BD31-4B8C-83A1-F6EECF244321}">
                <p14:modId xmlns:p14="http://schemas.microsoft.com/office/powerpoint/2010/main" val="440286921"/>
              </p:ext>
            </p:extLst>
          </p:nvPr>
        </p:nvGraphicFramePr>
        <p:xfrm>
          <a:off x="148855" y="1"/>
          <a:ext cx="11670105" cy="635635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26D94AD8-6627-0458-1F3F-8C4AFD729E92}"/>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04099523-C750-E3D3-1E8A-020DE5A28CBD}"/>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126850AF-37ED-A565-4A9B-B3ED800D8CD6}"/>
              </a:ext>
            </a:extLst>
          </p:cNvPr>
          <p:cNvSpPr>
            <a:spLocks noGrp="1"/>
          </p:cNvSpPr>
          <p:nvPr>
            <p:ph type="sldNum" sz="quarter" idx="12"/>
          </p:nvPr>
        </p:nvSpPr>
        <p:spPr/>
        <p:txBody>
          <a:bodyPr/>
          <a:lstStyle/>
          <a:p>
            <a:fld id="{6447C239-5F96-4897-B716-EE41824FB3A4}" type="slidenum">
              <a:rPr lang="en-GB" smtClean="0"/>
              <a:t>5</a:t>
            </a:fld>
            <a:endParaRPr lang="en-GB"/>
          </a:p>
        </p:txBody>
      </p:sp>
    </p:spTree>
    <p:extLst>
      <p:ext uri="{BB962C8B-B14F-4D97-AF65-F5344CB8AC3E}">
        <p14:creationId xmlns:p14="http://schemas.microsoft.com/office/powerpoint/2010/main" val="2165220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C89B-7A06-EF6A-7DA0-3465DCA3CE3B}"/>
              </a:ext>
            </a:extLst>
          </p:cNvPr>
          <p:cNvSpPr>
            <a:spLocks noGrp="1"/>
          </p:cNvSpPr>
          <p:nvPr>
            <p:ph type="ctrTitle"/>
          </p:nvPr>
        </p:nvSpPr>
        <p:spPr/>
        <p:txBody>
          <a:bodyPr>
            <a:normAutofit/>
          </a:bodyPr>
          <a:lstStyle/>
          <a:p>
            <a:r>
              <a:rPr lang="en-GB" sz="4400" b="1" dirty="0"/>
              <a:t>Feedback from Interviews carried out by the Office during visits to  Licensed Mental Health Facilities</a:t>
            </a:r>
          </a:p>
        </p:txBody>
      </p:sp>
    </p:spTree>
    <p:extLst>
      <p:ext uri="{BB962C8B-B14F-4D97-AF65-F5344CB8AC3E}">
        <p14:creationId xmlns:p14="http://schemas.microsoft.com/office/powerpoint/2010/main" val="393208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C58E3-9E5D-FB4D-CEE4-BAD19C7A8023}"/>
              </a:ext>
            </a:extLst>
          </p:cNvPr>
          <p:cNvSpPr>
            <a:spLocks noGrp="1"/>
          </p:cNvSpPr>
          <p:nvPr>
            <p:ph idx="1"/>
          </p:nvPr>
        </p:nvSpPr>
        <p:spPr>
          <a:xfrm>
            <a:off x="177800" y="0"/>
            <a:ext cx="12014200" cy="6858000"/>
          </a:xfrm>
        </p:spPr>
        <p:txBody>
          <a:bodyPr>
            <a:noAutofit/>
          </a:bodyPr>
          <a:lstStyle/>
          <a:p>
            <a:pPr>
              <a:lnSpc>
                <a:spcPct val="150000"/>
              </a:lnSpc>
            </a:pPr>
            <a:r>
              <a:rPr lang="en-GB" b="1" dirty="0"/>
              <a:t>Boredom and idle time:</a:t>
            </a:r>
            <a:r>
              <a:rPr lang="en-GB" dirty="0"/>
              <a:t> </a:t>
            </a:r>
          </a:p>
          <a:p>
            <a:pPr lvl="1">
              <a:lnSpc>
                <a:spcPct val="150000"/>
              </a:lnSpc>
            </a:pPr>
            <a:r>
              <a:rPr lang="en-GB" sz="2800" dirty="0"/>
              <a:t>Pts. experience significant boredom, esp. those without garden or leave permissions, often resorting to smoking to cope.</a:t>
            </a:r>
          </a:p>
          <a:p>
            <a:pPr>
              <a:lnSpc>
                <a:spcPct val="150000"/>
              </a:lnSpc>
            </a:pPr>
            <a:r>
              <a:rPr lang="en-GB" b="1" dirty="0"/>
              <a:t>Smoking habits:</a:t>
            </a:r>
            <a:r>
              <a:rPr lang="en-GB" dirty="0"/>
              <a:t> </a:t>
            </a:r>
          </a:p>
          <a:p>
            <a:pPr lvl="1">
              <a:lnSpc>
                <a:spcPct val="150000"/>
              </a:lnSpc>
            </a:pPr>
            <a:r>
              <a:rPr lang="en-GB" sz="2800" dirty="0"/>
              <a:t>Most interviewed pts. were smokers who reported increased smoking during admission, sometimes because of a rewarding system in wards.</a:t>
            </a:r>
          </a:p>
          <a:p>
            <a:pPr>
              <a:lnSpc>
                <a:spcPct val="150000"/>
              </a:lnSpc>
            </a:pPr>
            <a:r>
              <a:rPr lang="en-GB" b="1" dirty="0"/>
              <a:t>Individualized activities needed:</a:t>
            </a:r>
          </a:p>
          <a:p>
            <a:pPr lvl="1">
              <a:lnSpc>
                <a:spcPct val="150000"/>
              </a:lnSpc>
            </a:pPr>
            <a:r>
              <a:rPr lang="en-GB" sz="2800" dirty="0"/>
              <a:t> Pts. have </a:t>
            </a:r>
            <a:r>
              <a:rPr lang="en-GB" sz="2800" b="1" dirty="0"/>
              <a:t>diverse </a:t>
            </a:r>
            <a:r>
              <a:rPr lang="en-GB" sz="2800" dirty="0"/>
              <a:t>interests and skills, suggesting that personalized activities could better address boredom than group activities alone.</a:t>
            </a:r>
          </a:p>
        </p:txBody>
      </p:sp>
      <p:sp>
        <p:nvSpPr>
          <p:cNvPr id="6" name="Date Placeholder 5">
            <a:extLst>
              <a:ext uri="{FF2B5EF4-FFF2-40B4-BE49-F238E27FC236}">
                <a16:creationId xmlns:a16="http://schemas.microsoft.com/office/drawing/2014/main" id="{EBFA6FBE-81AA-EFE0-9CA0-4407A478FEDF}"/>
              </a:ext>
            </a:extLst>
          </p:cNvPr>
          <p:cNvSpPr>
            <a:spLocks noGrp="1"/>
          </p:cNvSpPr>
          <p:nvPr>
            <p:ph type="dt" sz="half" idx="10"/>
          </p:nvPr>
        </p:nvSpPr>
        <p:spPr/>
        <p:txBody>
          <a:bodyPr/>
          <a:lstStyle/>
          <a:p>
            <a:r>
              <a:rPr lang="en-GB"/>
              <a:t>21/10/2025</a:t>
            </a:r>
          </a:p>
        </p:txBody>
      </p:sp>
      <p:sp>
        <p:nvSpPr>
          <p:cNvPr id="7" name="Footer Placeholder 6">
            <a:extLst>
              <a:ext uri="{FF2B5EF4-FFF2-40B4-BE49-F238E27FC236}">
                <a16:creationId xmlns:a16="http://schemas.microsoft.com/office/drawing/2014/main" id="{44D02051-93A1-2F9A-2218-9E8986A6B333}"/>
              </a:ext>
            </a:extLst>
          </p:cNvPr>
          <p:cNvSpPr>
            <a:spLocks noGrp="1"/>
          </p:cNvSpPr>
          <p:nvPr>
            <p:ph type="ftr" sz="quarter" idx="11"/>
          </p:nvPr>
        </p:nvSpPr>
        <p:spPr/>
        <p:txBody>
          <a:bodyPr/>
          <a:lstStyle/>
          <a:p>
            <a:r>
              <a:rPr lang="en-GB"/>
              <a:t>Office of the Commissioner for Mental Health</a:t>
            </a:r>
          </a:p>
        </p:txBody>
      </p:sp>
      <p:sp>
        <p:nvSpPr>
          <p:cNvPr id="8" name="Slide Number Placeholder 7">
            <a:extLst>
              <a:ext uri="{FF2B5EF4-FFF2-40B4-BE49-F238E27FC236}">
                <a16:creationId xmlns:a16="http://schemas.microsoft.com/office/drawing/2014/main" id="{2E64DFD2-7962-0A30-7CF0-6479A24D497F}"/>
              </a:ext>
            </a:extLst>
          </p:cNvPr>
          <p:cNvSpPr>
            <a:spLocks noGrp="1"/>
          </p:cNvSpPr>
          <p:nvPr>
            <p:ph type="sldNum" sz="quarter" idx="12"/>
          </p:nvPr>
        </p:nvSpPr>
        <p:spPr/>
        <p:txBody>
          <a:bodyPr/>
          <a:lstStyle/>
          <a:p>
            <a:fld id="{6447C239-5F96-4897-B716-EE41824FB3A4}" type="slidenum">
              <a:rPr lang="en-GB" smtClean="0"/>
              <a:t>51</a:t>
            </a:fld>
            <a:endParaRPr lang="en-GB"/>
          </a:p>
        </p:txBody>
      </p:sp>
    </p:spTree>
    <p:extLst>
      <p:ext uri="{BB962C8B-B14F-4D97-AF65-F5344CB8AC3E}">
        <p14:creationId xmlns:p14="http://schemas.microsoft.com/office/powerpoint/2010/main" val="2061961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080BB-2108-60D5-FB41-EBBB60F42FEB}"/>
              </a:ext>
            </a:extLst>
          </p:cNvPr>
          <p:cNvSpPr>
            <a:spLocks noGrp="1"/>
          </p:cNvSpPr>
          <p:nvPr>
            <p:ph idx="1"/>
          </p:nvPr>
        </p:nvSpPr>
        <p:spPr>
          <a:xfrm>
            <a:off x="0" y="0"/>
            <a:ext cx="12192000" cy="6858000"/>
          </a:xfrm>
        </p:spPr>
        <p:txBody>
          <a:bodyPr>
            <a:normAutofit fontScale="92500"/>
          </a:bodyPr>
          <a:lstStyle/>
          <a:p>
            <a:pPr>
              <a:lnSpc>
                <a:spcPct val="150000"/>
              </a:lnSpc>
            </a:pPr>
            <a:r>
              <a:rPr lang="en-GB" b="1" dirty="0"/>
              <a:t>Limited resources for engagement:</a:t>
            </a:r>
            <a:r>
              <a:rPr lang="en-GB" dirty="0"/>
              <a:t> </a:t>
            </a:r>
          </a:p>
          <a:p>
            <a:pPr lvl="1">
              <a:lnSpc>
                <a:spcPct val="150000"/>
              </a:lnSpc>
            </a:pPr>
            <a:r>
              <a:rPr lang="en-GB" sz="2800" dirty="0"/>
              <a:t>OT offers various activities and some wards have gyms BUT issues like non-functional computers and lack of a ward library limit patient engagement.</a:t>
            </a:r>
          </a:p>
          <a:p>
            <a:pPr>
              <a:lnSpc>
                <a:spcPct val="150000"/>
              </a:lnSpc>
            </a:pPr>
            <a:r>
              <a:rPr lang="en-GB" b="1" dirty="0"/>
              <a:t>Laundry problems affect dignity:</a:t>
            </a:r>
            <a:r>
              <a:rPr lang="en-GB" dirty="0"/>
              <a:t> </a:t>
            </a:r>
          </a:p>
          <a:p>
            <a:pPr lvl="1">
              <a:lnSpc>
                <a:spcPct val="150000"/>
              </a:lnSpc>
            </a:pPr>
            <a:r>
              <a:rPr lang="en-GB" sz="2800" dirty="0"/>
              <a:t>Pts. report lost clothing from hospital laundry, and some wards do not allow personal clothes; negatively impacting patient dignity. </a:t>
            </a:r>
          </a:p>
          <a:p>
            <a:pPr>
              <a:lnSpc>
                <a:spcPct val="150000"/>
              </a:lnSpc>
            </a:pPr>
            <a:r>
              <a:rPr lang="en-GB" b="1" dirty="0"/>
              <a:t>Language and cultural challenges:</a:t>
            </a:r>
            <a:r>
              <a:rPr lang="en-GB" dirty="0"/>
              <a:t> </a:t>
            </a:r>
          </a:p>
          <a:p>
            <a:pPr lvl="1">
              <a:lnSpc>
                <a:spcPct val="150000"/>
              </a:lnSpc>
            </a:pPr>
            <a:r>
              <a:rPr lang="en-GB" sz="2800" dirty="0"/>
              <a:t>Communication difficulties arise from staff and pts. speaking different languages and having different cultural backgrounds; complicating therapeutic relationships. </a:t>
            </a:r>
          </a:p>
          <a:p>
            <a:endParaRPr lang="en-GB" dirty="0"/>
          </a:p>
          <a:p>
            <a:endParaRPr lang="en-GB" dirty="0"/>
          </a:p>
          <a:p>
            <a:endParaRPr lang="en-GB" dirty="0"/>
          </a:p>
        </p:txBody>
      </p:sp>
      <p:sp>
        <p:nvSpPr>
          <p:cNvPr id="6" name="Date Placeholder 5">
            <a:extLst>
              <a:ext uri="{FF2B5EF4-FFF2-40B4-BE49-F238E27FC236}">
                <a16:creationId xmlns:a16="http://schemas.microsoft.com/office/drawing/2014/main" id="{954D9132-1BFC-38B2-9716-E2216F83ACEC}"/>
              </a:ext>
            </a:extLst>
          </p:cNvPr>
          <p:cNvSpPr>
            <a:spLocks noGrp="1"/>
          </p:cNvSpPr>
          <p:nvPr>
            <p:ph type="dt" sz="half" idx="10"/>
          </p:nvPr>
        </p:nvSpPr>
        <p:spPr/>
        <p:txBody>
          <a:bodyPr/>
          <a:lstStyle/>
          <a:p>
            <a:r>
              <a:rPr lang="en-GB"/>
              <a:t>21/10/2025</a:t>
            </a:r>
          </a:p>
        </p:txBody>
      </p:sp>
      <p:sp>
        <p:nvSpPr>
          <p:cNvPr id="7" name="Footer Placeholder 6">
            <a:extLst>
              <a:ext uri="{FF2B5EF4-FFF2-40B4-BE49-F238E27FC236}">
                <a16:creationId xmlns:a16="http://schemas.microsoft.com/office/drawing/2014/main" id="{0944E924-3C1A-5328-3C55-DA4E243F5EBE}"/>
              </a:ext>
            </a:extLst>
          </p:cNvPr>
          <p:cNvSpPr>
            <a:spLocks noGrp="1"/>
          </p:cNvSpPr>
          <p:nvPr>
            <p:ph type="ftr" sz="quarter" idx="11"/>
          </p:nvPr>
        </p:nvSpPr>
        <p:spPr/>
        <p:txBody>
          <a:bodyPr/>
          <a:lstStyle/>
          <a:p>
            <a:r>
              <a:rPr lang="en-GB"/>
              <a:t>Office of the Commissioner for Mental Health</a:t>
            </a:r>
          </a:p>
        </p:txBody>
      </p:sp>
      <p:sp>
        <p:nvSpPr>
          <p:cNvPr id="8" name="Slide Number Placeholder 7">
            <a:extLst>
              <a:ext uri="{FF2B5EF4-FFF2-40B4-BE49-F238E27FC236}">
                <a16:creationId xmlns:a16="http://schemas.microsoft.com/office/drawing/2014/main" id="{FB6B28E6-04A6-137E-0CDF-F1AA154B01AB}"/>
              </a:ext>
            </a:extLst>
          </p:cNvPr>
          <p:cNvSpPr>
            <a:spLocks noGrp="1"/>
          </p:cNvSpPr>
          <p:nvPr>
            <p:ph type="sldNum" sz="quarter" idx="12"/>
          </p:nvPr>
        </p:nvSpPr>
        <p:spPr/>
        <p:txBody>
          <a:bodyPr/>
          <a:lstStyle/>
          <a:p>
            <a:fld id="{6447C239-5F96-4897-B716-EE41824FB3A4}" type="slidenum">
              <a:rPr lang="en-GB" smtClean="0"/>
              <a:t>52</a:t>
            </a:fld>
            <a:endParaRPr lang="en-GB"/>
          </a:p>
        </p:txBody>
      </p:sp>
    </p:spTree>
    <p:extLst>
      <p:ext uri="{BB962C8B-B14F-4D97-AF65-F5344CB8AC3E}">
        <p14:creationId xmlns:p14="http://schemas.microsoft.com/office/powerpoint/2010/main" val="1215563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2C845-F1F6-C5F1-5533-E45767538A4D}"/>
              </a:ext>
            </a:extLst>
          </p:cNvPr>
          <p:cNvSpPr>
            <a:spLocks noGrp="1"/>
          </p:cNvSpPr>
          <p:nvPr>
            <p:ph idx="1"/>
          </p:nvPr>
        </p:nvSpPr>
        <p:spPr>
          <a:xfrm>
            <a:off x="0" y="0"/>
            <a:ext cx="12192000" cy="6660107"/>
          </a:xfrm>
        </p:spPr>
        <p:txBody>
          <a:bodyPr>
            <a:normAutofit fontScale="62500" lnSpcReduction="20000"/>
          </a:bodyPr>
          <a:lstStyle/>
          <a:p>
            <a:pPr lvl="0" algn="just">
              <a:lnSpc>
                <a:spcPct val="150000"/>
              </a:lnSpc>
            </a:pPr>
            <a:r>
              <a:rPr lang="en-GB" sz="4500" b="1" dirty="0"/>
              <a:t>Limited staff engagement:</a:t>
            </a:r>
            <a:r>
              <a:rPr lang="en-GB" sz="4500" dirty="0"/>
              <a:t> </a:t>
            </a:r>
          </a:p>
          <a:p>
            <a:pPr lvl="1" algn="just">
              <a:lnSpc>
                <a:spcPct val="150000"/>
              </a:lnSpc>
            </a:pPr>
            <a:r>
              <a:rPr lang="en-GB" sz="4500" dirty="0"/>
              <a:t>Staff shortages, use of relievers, and language barriers reduce staff-pt interaction. Efforts to improve staff-to-pt ratios are noted. </a:t>
            </a:r>
          </a:p>
          <a:p>
            <a:pPr lvl="0" algn="just">
              <a:lnSpc>
                <a:spcPct val="150000"/>
              </a:lnSpc>
            </a:pPr>
            <a:r>
              <a:rPr lang="en-GB" sz="4500" b="1" dirty="0"/>
              <a:t>Privacy concerns:</a:t>
            </a:r>
            <a:r>
              <a:rPr lang="en-GB" sz="4500" dirty="0"/>
              <a:t> </a:t>
            </a:r>
          </a:p>
          <a:p>
            <a:pPr lvl="1" algn="just">
              <a:lnSpc>
                <a:spcPct val="150000"/>
              </a:lnSpc>
            </a:pPr>
            <a:r>
              <a:rPr lang="en-GB" sz="4500" dirty="0"/>
              <a:t>Lack of lockable doors and windows in toilets and showers, combined with mixed-gender wards, raise serious privacy and dignity issues. </a:t>
            </a:r>
          </a:p>
          <a:p>
            <a:pPr lvl="0" algn="just">
              <a:lnSpc>
                <a:spcPct val="150000"/>
              </a:lnSpc>
            </a:pPr>
            <a:r>
              <a:rPr lang="en-GB" sz="4500" b="1" dirty="0"/>
              <a:t>Mixed gender  and mixed diagnoses ward issues:</a:t>
            </a:r>
            <a:r>
              <a:rPr lang="en-GB" sz="4500" dirty="0"/>
              <a:t> </a:t>
            </a:r>
          </a:p>
          <a:p>
            <a:pPr lvl="1" algn="just">
              <a:lnSpc>
                <a:spcPct val="150000"/>
              </a:lnSpc>
            </a:pPr>
            <a:r>
              <a:rPr lang="en-GB" sz="4500" dirty="0"/>
              <a:t>Cause of discomfort and safety concerns, esp. given pts’ vulnerabilities and potential for inappropriate interactions. Substance misuse pts require specific care and attention to the detriment of other vulnerable pts</a:t>
            </a:r>
          </a:p>
          <a:p>
            <a:endParaRPr lang="en-GB" dirty="0"/>
          </a:p>
        </p:txBody>
      </p:sp>
      <p:sp>
        <p:nvSpPr>
          <p:cNvPr id="6" name="Date Placeholder 5">
            <a:extLst>
              <a:ext uri="{FF2B5EF4-FFF2-40B4-BE49-F238E27FC236}">
                <a16:creationId xmlns:a16="http://schemas.microsoft.com/office/drawing/2014/main" id="{572A1F7A-2F14-8AF7-9E5D-B3684B063FDD}"/>
              </a:ext>
            </a:extLst>
          </p:cNvPr>
          <p:cNvSpPr>
            <a:spLocks noGrp="1"/>
          </p:cNvSpPr>
          <p:nvPr>
            <p:ph type="dt" sz="half" idx="10"/>
          </p:nvPr>
        </p:nvSpPr>
        <p:spPr/>
        <p:txBody>
          <a:bodyPr/>
          <a:lstStyle/>
          <a:p>
            <a:r>
              <a:rPr lang="en-GB"/>
              <a:t>21/10/2025</a:t>
            </a:r>
          </a:p>
        </p:txBody>
      </p:sp>
      <p:sp>
        <p:nvSpPr>
          <p:cNvPr id="7" name="Footer Placeholder 6">
            <a:extLst>
              <a:ext uri="{FF2B5EF4-FFF2-40B4-BE49-F238E27FC236}">
                <a16:creationId xmlns:a16="http://schemas.microsoft.com/office/drawing/2014/main" id="{46419014-744A-0DA9-BA51-788BF24874EC}"/>
              </a:ext>
            </a:extLst>
          </p:cNvPr>
          <p:cNvSpPr>
            <a:spLocks noGrp="1"/>
          </p:cNvSpPr>
          <p:nvPr>
            <p:ph type="ftr" sz="quarter" idx="11"/>
          </p:nvPr>
        </p:nvSpPr>
        <p:spPr/>
        <p:txBody>
          <a:bodyPr/>
          <a:lstStyle/>
          <a:p>
            <a:r>
              <a:rPr lang="en-GB"/>
              <a:t>Office of the Commissioner for Mental Health</a:t>
            </a:r>
          </a:p>
        </p:txBody>
      </p:sp>
      <p:sp>
        <p:nvSpPr>
          <p:cNvPr id="8" name="Slide Number Placeholder 7">
            <a:extLst>
              <a:ext uri="{FF2B5EF4-FFF2-40B4-BE49-F238E27FC236}">
                <a16:creationId xmlns:a16="http://schemas.microsoft.com/office/drawing/2014/main" id="{A69C583B-5452-24B8-2725-E75427A97EF4}"/>
              </a:ext>
            </a:extLst>
          </p:cNvPr>
          <p:cNvSpPr>
            <a:spLocks noGrp="1"/>
          </p:cNvSpPr>
          <p:nvPr>
            <p:ph type="sldNum" sz="quarter" idx="12"/>
          </p:nvPr>
        </p:nvSpPr>
        <p:spPr/>
        <p:txBody>
          <a:bodyPr/>
          <a:lstStyle/>
          <a:p>
            <a:fld id="{6447C239-5F96-4897-B716-EE41824FB3A4}" type="slidenum">
              <a:rPr lang="en-GB" smtClean="0"/>
              <a:t>53</a:t>
            </a:fld>
            <a:endParaRPr lang="en-GB"/>
          </a:p>
        </p:txBody>
      </p:sp>
    </p:spTree>
    <p:extLst>
      <p:ext uri="{BB962C8B-B14F-4D97-AF65-F5344CB8AC3E}">
        <p14:creationId xmlns:p14="http://schemas.microsoft.com/office/powerpoint/2010/main" val="3557597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1B5B-F3FF-557D-0B34-32359BCB76BB}"/>
              </a:ext>
            </a:extLst>
          </p:cNvPr>
          <p:cNvSpPr>
            <a:spLocks noGrp="1"/>
          </p:cNvSpPr>
          <p:nvPr>
            <p:ph type="ctrTitle"/>
          </p:nvPr>
        </p:nvSpPr>
        <p:spPr/>
        <p:txBody>
          <a:bodyPr>
            <a:normAutofit/>
          </a:bodyPr>
          <a:lstStyle/>
          <a:p>
            <a:r>
              <a:rPr lang="en-GB" sz="4400" b="1" dirty="0"/>
              <a:t>Recommendations for Consideration</a:t>
            </a:r>
          </a:p>
        </p:txBody>
      </p:sp>
    </p:spTree>
    <p:extLst>
      <p:ext uri="{BB962C8B-B14F-4D97-AF65-F5344CB8AC3E}">
        <p14:creationId xmlns:p14="http://schemas.microsoft.com/office/powerpoint/2010/main" val="3961221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DC28-EBBF-AE6F-B600-3BF12CAB7064}"/>
              </a:ext>
            </a:extLst>
          </p:cNvPr>
          <p:cNvSpPr>
            <a:spLocks noGrp="1"/>
          </p:cNvSpPr>
          <p:nvPr>
            <p:ph type="title"/>
          </p:nvPr>
        </p:nvSpPr>
        <p:spPr/>
        <p:txBody>
          <a:bodyPr>
            <a:normAutofit/>
          </a:bodyPr>
          <a:lstStyle/>
          <a:p>
            <a:pPr algn="ctr"/>
            <a:r>
              <a:rPr lang="en-GB" b="1" dirty="0"/>
              <a:t>Traumatic experience of persons being admitted involuntarily to MCH</a:t>
            </a:r>
          </a:p>
        </p:txBody>
      </p:sp>
      <p:sp>
        <p:nvSpPr>
          <p:cNvPr id="3" name="Content Placeholder 2">
            <a:extLst>
              <a:ext uri="{FF2B5EF4-FFF2-40B4-BE49-F238E27FC236}">
                <a16:creationId xmlns:a16="http://schemas.microsoft.com/office/drawing/2014/main" id="{3F43657E-7924-E1D4-E45C-90215E20791F}"/>
              </a:ext>
            </a:extLst>
          </p:cNvPr>
          <p:cNvSpPr>
            <a:spLocks noGrp="1"/>
          </p:cNvSpPr>
          <p:nvPr>
            <p:ph idx="1"/>
          </p:nvPr>
        </p:nvSpPr>
        <p:spPr>
          <a:xfrm>
            <a:off x="0" y="1825625"/>
            <a:ext cx="11802140" cy="4351338"/>
          </a:xfrm>
        </p:spPr>
        <p:txBody>
          <a:bodyPr>
            <a:normAutofit fontScale="92500" lnSpcReduction="20000"/>
          </a:bodyPr>
          <a:lstStyle/>
          <a:p>
            <a:pPr>
              <a:lnSpc>
                <a:spcPct val="150000"/>
              </a:lnSpc>
            </a:pPr>
            <a:r>
              <a:rPr lang="en-GB" dirty="0"/>
              <a:t>Sometimes persons are faced with an announced rapid response team  presenting at their residence</a:t>
            </a:r>
          </a:p>
          <a:p>
            <a:pPr>
              <a:lnSpc>
                <a:spcPct val="150000"/>
              </a:lnSpc>
            </a:pPr>
            <a:r>
              <a:rPr lang="en-GB" dirty="0"/>
              <a:t>Blue lights, ambulance and possibly police response vehicles </a:t>
            </a:r>
          </a:p>
          <a:p>
            <a:pPr>
              <a:lnSpc>
                <a:spcPct val="150000"/>
              </a:lnSpc>
            </a:pPr>
            <a:r>
              <a:rPr lang="en-GB" dirty="0"/>
              <a:t>Use of cable tie lock belts </a:t>
            </a:r>
          </a:p>
          <a:p>
            <a:pPr>
              <a:lnSpc>
                <a:spcPct val="150000"/>
              </a:lnSpc>
            </a:pPr>
            <a:r>
              <a:rPr lang="en-GB" dirty="0"/>
              <a:t>Several personnel accompany the patient - emergency ambulance responder, security officer, police officer and a nurse</a:t>
            </a:r>
          </a:p>
          <a:p>
            <a:pPr>
              <a:lnSpc>
                <a:spcPct val="150000"/>
              </a:lnSpc>
            </a:pPr>
            <a:r>
              <a:rPr lang="en-GB" dirty="0"/>
              <a:t>Possible Union Directive</a:t>
            </a:r>
          </a:p>
        </p:txBody>
      </p:sp>
      <p:sp>
        <p:nvSpPr>
          <p:cNvPr id="4" name="Date Placeholder 3">
            <a:extLst>
              <a:ext uri="{FF2B5EF4-FFF2-40B4-BE49-F238E27FC236}">
                <a16:creationId xmlns:a16="http://schemas.microsoft.com/office/drawing/2014/main" id="{526DC79E-AF7F-4E07-EFC1-41E065603BAD}"/>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34604423-4536-FF46-881B-6CCA3FC1D393}"/>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F4893B7B-7C80-2AA1-A1F9-40C4FBFE5576}"/>
              </a:ext>
            </a:extLst>
          </p:cNvPr>
          <p:cNvSpPr>
            <a:spLocks noGrp="1"/>
          </p:cNvSpPr>
          <p:nvPr>
            <p:ph type="sldNum" sz="quarter" idx="12"/>
          </p:nvPr>
        </p:nvSpPr>
        <p:spPr/>
        <p:txBody>
          <a:bodyPr/>
          <a:lstStyle/>
          <a:p>
            <a:fld id="{6447C239-5F96-4897-B716-EE41824FB3A4}" type="slidenum">
              <a:rPr lang="en-GB" smtClean="0"/>
              <a:t>55</a:t>
            </a:fld>
            <a:endParaRPr lang="en-GB"/>
          </a:p>
        </p:txBody>
      </p:sp>
    </p:spTree>
    <p:extLst>
      <p:ext uri="{BB962C8B-B14F-4D97-AF65-F5344CB8AC3E}">
        <p14:creationId xmlns:p14="http://schemas.microsoft.com/office/powerpoint/2010/main" val="4204784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B1A0-772D-B1EB-6EE7-8D7DD9F89BF1}"/>
              </a:ext>
            </a:extLst>
          </p:cNvPr>
          <p:cNvSpPr>
            <a:spLocks noGrp="1"/>
          </p:cNvSpPr>
          <p:nvPr>
            <p:ph type="title"/>
          </p:nvPr>
        </p:nvSpPr>
        <p:spPr>
          <a:xfrm>
            <a:off x="910856" y="340796"/>
            <a:ext cx="10515600" cy="1325563"/>
          </a:xfrm>
        </p:spPr>
        <p:txBody>
          <a:bodyPr>
            <a:normAutofit fontScale="90000"/>
          </a:bodyPr>
          <a:lstStyle/>
          <a:p>
            <a:pPr algn="ctr"/>
            <a:r>
              <a:rPr lang="en-GB" sz="4900" b="1" dirty="0"/>
              <a:t>Recommendation 1 - Set up a tiered Emergency Mental Crisis Response Team</a:t>
            </a:r>
            <a:br>
              <a:rPr lang="en-GB" dirty="0"/>
            </a:br>
            <a:endParaRPr lang="en-GB" dirty="0"/>
          </a:p>
        </p:txBody>
      </p:sp>
      <p:sp>
        <p:nvSpPr>
          <p:cNvPr id="3" name="Content Placeholder 2">
            <a:extLst>
              <a:ext uri="{FF2B5EF4-FFF2-40B4-BE49-F238E27FC236}">
                <a16:creationId xmlns:a16="http://schemas.microsoft.com/office/drawing/2014/main" id="{CD103DCA-27CF-CBB8-577E-B328BE066F11}"/>
              </a:ext>
            </a:extLst>
          </p:cNvPr>
          <p:cNvSpPr>
            <a:spLocks noGrp="1"/>
          </p:cNvSpPr>
          <p:nvPr>
            <p:ph idx="1"/>
          </p:nvPr>
        </p:nvSpPr>
        <p:spPr>
          <a:xfrm>
            <a:off x="838200" y="1832915"/>
            <a:ext cx="10515600" cy="4833145"/>
          </a:xfrm>
        </p:spPr>
        <p:txBody>
          <a:bodyPr/>
          <a:lstStyle/>
          <a:p>
            <a:pPr marL="914400" lvl="1" indent="-457200">
              <a:lnSpc>
                <a:spcPct val="150000"/>
              </a:lnSpc>
              <a:buAutoNum type="alphaLcParenR"/>
            </a:pPr>
            <a:r>
              <a:rPr lang="en-GB" sz="2800" b="1" dirty="0"/>
              <a:t>Police based response </a:t>
            </a:r>
            <a:r>
              <a:rPr lang="en-GB" sz="2800" dirty="0"/>
              <a:t>– trained to de-escalate crises, stabilise a person and </a:t>
            </a:r>
            <a:r>
              <a:rPr lang="en-GB" sz="2800" b="1" dirty="0"/>
              <a:t>liaise</a:t>
            </a:r>
            <a:r>
              <a:rPr lang="en-GB" sz="2800" dirty="0"/>
              <a:t> with mental health providers</a:t>
            </a:r>
          </a:p>
          <a:p>
            <a:pPr marL="914400" lvl="1" indent="-457200">
              <a:lnSpc>
                <a:spcPct val="150000"/>
              </a:lnSpc>
              <a:buAutoNum type="alphaLcParenR"/>
            </a:pPr>
            <a:r>
              <a:rPr lang="en-GB" sz="2800" b="1" dirty="0"/>
              <a:t>Co-response model </a:t>
            </a:r>
            <a:r>
              <a:rPr lang="en-GB" sz="2800" dirty="0"/>
              <a:t>– multidisciplinary response- police and mental health professionals</a:t>
            </a:r>
          </a:p>
          <a:p>
            <a:pPr marL="914400" lvl="1" indent="-457200">
              <a:lnSpc>
                <a:spcPct val="150000"/>
              </a:lnSpc>
              <a:buAutoNum type="alphaLcParenR"/>
            </a:pPr>
            <a:r>
              <a:rPr lang="en-GB" sz="2800" b="1" dirty="0"/>
              <a:t>Community based model </a:t>
            </a:r>
            <a:r>
              <a:rPr lang="en-GB" sz="2800" dirty="0"/>
              <a:t>- non police response - no immediate threat of violence, possibly own transport  </a:t>
            </a:r>
          </a:p>
          <a:p>
            <a:endParaRPr lang="en-GB" dirty="0"/>
          </a:p>
        </p:txBody>
      </p:sp>
      <p:sp>
        <p:nvSpPr>
          <p:cNvPr id="4" name="Date Placeholder 3">
            <a:extLst>
              <a:ext uri="{FF2B5EF4-FFF2-40B4-BE49-F238E27FC236}">
                <a16:creationId xmlns:a16="http://schemas.microsoft.com/office/drawing/2014/main" id="{82419B9A-E1DE-6455-922E-827590AF9214}"/>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545D5D1F-9980-B01D-45AA-B9FF18CB76A3}"/>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B08F0F05-12E9-0796-C077-03FA0C540B8B}"/>
              </a:ext>
            </a:extLst>
          </p:cNvPr>
          <p:cNvSpPr>
            <a:spLocks noGrp="1"/>
          </p:cNvSpPr>
          <p:nvPr>
            <p:ph type="sldNum" sz="quarter" idx="12"/>
          </p:nvPr>
        </p:nvSpPr>
        <p:spPr/>
        <p:txBody>
          <a:bodyPr/>
          <a:lstStyle/>
          <a:p>
            <a:fld id="{6447C239-5F96-4897-B716-EE41824FB3A4}" type="slidenum">
              <a:rPr lang="en-GB" smtClean="0"/>
              <a:t>56</a:t>
            </a:fld>
            <a:endParaRPr lang="en-GB"/>
          </a:p>
        </p:txBody>
      </p:sp>
    </p:spTree>
    <p:extLst>
      <p:ext uri="{BB962C8B-B14F-4D97-AF65-F5344CB8AC3E}">
        <p14:creationId xmlns:p14="http://schemas.microsoft.com/office/powerpoint/2010/main" val="2785328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FDC6-74BE-1543-6E97-726F90F9B23D}"/>
              </a:ext>
            </a:extLst>
          </p:cNvPr>
          <p:cNvSpPr>
            <a:spLocks noGrp="1"/>
          </p:cNvSpPr>
          <p:nvPr>
            <p:ph type="title"/>
          </p:nvPr>
        </p:nvSpPr>
        <p:spPr/>
        <p:txBody>
          <a:bodyPr/>
          <a:lstStyle/>
          <a:p>
            <a:r>
              <a:rPr lang="en-GB" b="1" dirty="0"/>
              <a:t>Recommendation 2: Perimenopause and Menopause</a:t>
            </a:r>
          </a:p>
        </p:txBody>
      </p:sp>
      <p:sp>
        <p:nvSpPr>
          <p:cNvPr id="3" name="Content Placeholder 2">
            <a:extLst>
              <a:ext uri="{FF2B5EF4-FFF2-40B4-BE49-F238E27FC236}">
                <a16:creationId xmlns:a16="http://schemas.microsoft.com/office/drawing/2014/main" id="{826231D2-F64F-A546-CAE1-D91308161EF2}"/>
              </a:ext>
            </a:extLst>
          </p:cNvPr>
          <p:cNvSpPr>
            <a:spLocks noGrp="1"/>
          </p:cNvSpPr>
          <p:nvPr>
            <p:ph idx="1"/>
          </p:nvPr>
        </p:nvSpPr>
        <p:spPr>
          <a:xfrm>
            <a:off x="838200" y="1690688"/>
            <a:ext cx="11353800" cy="4996715"/>
          </a:xfrm>
        </p:spPr>
        <p:txBody>
          <a:bodyPr>
            <a:normAutofit fontScale="25000" lnSpcReduction="20000"/>
          </a:bodyPr>
          <a:lstStyle/>
          <a:p>
            <a:pPr>
              <a:lnSpc>
                <a:spcPct val="150000"/>
              </a:lnSpc>
            </a:pPr>
            <a:r>
              <a:rPr lang="en-GB" sz="12800" dirty="0"/>
              <a:t>During this period of life, due to ↓ levels of oestradiol, there may be ↑ psychological symptoms such as anxiety, low mood, irritability, insomnia, feelings of low self worth including depression </a:t>
            </a:r>
          </a:p>
          <a:p>
            <a:pPr>
              <a:lnSpc>
                <a:spcPct val="150000"/>
              </a:lnSpc>
            </a:pPr>
            <a:r>
              <a:rPr lang="en-GB" sz="12800" dirty="0"/>
              <a:t>↑ risk of osteoporosis – also due to ↓ mobility</a:t>
            </a:r>
          </a:p>
          <a:p>
            <a:pPr>
              <a:lnSpc>
                <a:spcPct val="150000"/>
              </a:lnSpc>
            </a:pPr>
            <a:r>
              <a:rPr lang="en-GB" sz="12800" dirty="0"/>
              <a:t>Safe use of HRT should be considered when indicated</a:t>
            </a:r>
          </a:p>
          <a:p>
            <a:pPr marL="0" indent="0">
              <a:buNone/>
            </a:pPr>
            <a:endParaRPr lang="en-GB" sz="3600" dirty="0"/>
          </a:p>
          <a:p>
            <a:pPr marL="0" indent="0">
              <a:buNone/>
            </a:pPr>
            <a:r>
              <a:rPr lang="en-GB" sz="7200" dirty="0"/>
              <a:t>Source: Bulletin of British Journal of Psychiatry  (13 Nov. 2023)</a:t>
            </a:r>
          </a:p>
          <a:p>
            <a:endParaRPr lang="en-GB" dirty="0"/>
          </a:p>
        </p:txBody>
      </p:sp>
      <p:sp>
        <p:nvSpPr>
          <p:cNvPr id="4" name="Date Placeholder 3">
            <a:extLst>
              <a:ext uri="{FF2B5EF4-FFF2-40B4-BE49-F238E27FC236}">
                <a16:creationId xmlns:a16="http://schemas.microsoft.com/office/drawing/2014/main" id="{8078476A-2408-888D-02F3-0070A0A6EA12}"/>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96B01659-AA96-AFE3-60C2-3C41288B1C1C}"/>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BD06AEC1-F950-A2A3-01FB-E8A65170BF82}"/>
              </a:ext>
            </a:extLst>
          </p:cNvPr>
          <p:cNvSpPr>
            <a:spLocks noGrp="1"/>
          </p:cNvSpPr>
          <p:nvPr>
            <p:ph type="sldNum" sz="quarter" idx="12"/>
          </p:nvPr>
        </p:nvSpPr>
        <p:spPr/>
        <p:txBody>
          <a:bodyPr/>
          <a:lstStyle/>
          <a:p>
            <a:fld id="{6447C239-5F96-4897-B716-EE41824FB3A4}" type="slidenum">
              <a:rPr lang="en-GB" smtClean="0"/>
              <a:t>57</a:t>
            </a:fld>
            <a:endParaRPr lang="en-GB"/>
          </a:p>
        </p:txBody>
      </p:sp>
    </p:spTree>
    <p:extLst>
      <p:ext uri="{BB962C8B-B14F-4D97-AF65-F5344CB8AC3E}">
        <p14:creationId xmlns:p14="http://schemas.microsoft.com/office/powerpoint/2010/main" val="3402745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7DDA-3156-F0CB-DB49-E4C3C323A2BF}"/>
              </a:ext>
            </a:extLst>
          </p:cNvPr>
          <p:cNvSpPr>
            <a:spLocks noGrp="1"/>
          </p:cNvSpPr>
          <p:nvPr>
            <p:ph type="title"/>
          </p:nvPr>
        </p:nvSpPr>
        <p:spPr/>
        <p:txBody>
          <a:bodyPr/>
          <a:lstStyle/>
          <a:p>
            <a:r>
              <a:rPr lang="en-GB" b="1" dirty="0"/>
              <a:t>Recommendation -3 - Visiting Consultants</a:t>
            </a:r>
          </a:p>
        </p:txBody>
      </p:sp>
      <p:sp>
        <p:nvSpPr>
          <p:cNvPr id="3" name="Content Placeholder 2">
            <a:extLst>
              <a:ext uri="{FF2B5EF4-FFF2-40B4-BE49-F238E27FC236}">
                <a16:creationId xmlns:a16="http://schemas.microsoft.com/office/drawing/2014/main" id="{52AD7D98-9705-C90E-67DD-D2A2A0610FD5}"/>
              </a:ext>
            </a:extLst>
          </p:cNvPr>
          <p:cNvSpPr>
            <a:spLocks noGrp="1"/>
          </p:cNvSpPr>
          <p:nvPr>
            <p:ph idx="1"/>
          </p:nvPr>
        </p:nvSpPr>
        <p:spPr>
          <a:xfrm>
            <a:off x="0" y="1569493"/>
            <a:ext cx="11780874" cy="4607470"/>
          </a:xfrm>
        </p:spPr>
        <p:txBody>
          <a:bodyPr>
            <a:noAutofit/>
          </a:bodyPr>
          <a:lstStyle/>
          <a:p>
            <a:pPr>
              <a:lnSpc>
                <a:spcPct val="150000"/>
              </a:lnSpc>
            </a:pPr>
            <a:r>
              <a:rPr lang="en-GB" dirty="0"/>
              <a:t>Long standing established practice at MDH of getting specialists from Tertiary Centres in UK.</a:t>
            </a:r>
          </a:p>
          <a:p>
            <a:pPr>
              <a:lnSpc>
                <a:spcPct val="150000"/>
              </a:lnSpc>
            </a:pPr>
            <a:r>
              <a:rPr lang="en-GB" dirty="0"/>
              <a:t>Excellent recent conference organised by the Malta Association of Psychiatry – distinguished  experts in the field gave keynote speeches.</a:t>
            </a:r>
          </a:p>
          <a:p>
            <a:pPr>
              <a:lnSpc>
                <a:spcPct val="150000"/>
              </a:lnSpc>
            </a:pPr>
            <a:r>
              <a:rPr lang="en-GB" dirty="0"/>
              <a:t>Why not invite them together with their multidisciplinary teams to discuss the management of complex patients and possibly discuss our practices? </a:t>
            </a:r>
          </a:p>
        </p:txBody>
      </p:sp>
      <p:sp>
        <p:nvSpPr>
          <p:cNvPr id="4" name="Date Placeholder 3">
            <a:extLst>
              <a:ext uri="{FF2B5EF4-FFF2-40B4-BE49-F238E27FC236}">
                <a16:creationId xmlns:a16="http://schemas.microsoft.com/office/drawing/2014/main" id="{C79451F9-3492-9B73-3081-E503AC2F7599}"/>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CFFC8206-B869-D755-9E92-63C3838AFF78}"/>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1E5A336C-6AA4-1C63-6F0D-E6A6EEC5B6D2}"/>
              </a:ext>
            </a:extLst>
          </p:cNvPr>
          <p:cNvSpPr>
            <a:spLocks noGrp="1"/>
          </p:cNvSpPr>
          <p:nvPr>
            <p:ph type="sldNum" sz="quarter" idx="12"/>
          </p:nvPr>
        </p:nvSpPr>
        <p:spPr/>
        <p:txBody>
          <a:bodyPr/>
          <a:lstStyle/>
          <a:p>
            <a:fld id="{6447C239-5F96-4897-B716-EE41824FB3A4}" type="slidenum">
              <a:rPr lang="en-GB" smtClean="0"/>
              <a:t>58</a:t>
            </a:fld>
            <a:endParaRPr lang="en-GB"/>
          </a:p>
        </p:txBody>
      </p:sp>
    </p:spTree>
    <p:extLst>
      <p:ext uri="{BB962C8B-B14F-4D97-AF65-F5344CB8AC3E}">
        <p14:creationId xmlns:p14="http://schemas.microsoft.com/office/powerpoint/2010/main" val="25481313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B8A0F-23D5-544F-3FDD-AF09B1B71FF7}"/>
              </a:ext>
            </a:extLst>
          </p:cNvPr>
          <p:cNvSpPr>
            <a:spLocks noGrp="1"/>
          </p:cNvSpPr>
          <p:nvPr>
            <p:ph type="title"/>
          </p:nvPr>
        </p:nvSpPr>
        <p:spPr>
          <a:xfrm>
            <a:off x="148856" y="-187768"/>
            <a:ext cx="11844670" cy="1325563"/>
          </a:xfrm>
        </p:spPr>
        <p:txBody>
          <a:bodyPr/>
          <a:lstStyle/>
          <a:p>
            <a:pPr algn="ctr"/>
            <a:r>
              <a:rPr lang="en-GB" b="1" dirty="0"/>
              <a:t>Recommendation - 4 - Low Threshold Unit (LTU)</a:t>
            </a:r>
          </a:p>
        </p:txBody>
      </p:sp>
      <p:sp>
        <p:nvSpPr>
          <p:cNvPr id="3" name="Content Placeholder 2">
            <a:extLst>
              <a:ext uri="{FF2B5EF4-FFF2-40B4-BE49-F238E27FC236}">
                <a16:creationId xmlns:a16="http://schemas.microsoft.com/office/drawing/2014/main" id="{671A13FA-8789-A011-10D7-C7B96B06BA76}"/>
              </a:ext>
            </a:extLst>
          </p:cNvPr>
          <p:cNvSpPr>
            <a:spLocks noGrp="1"/>
          </p:cNvSpPr>
          <p:nvPr>
            <p:ph idx="1"/>
          </p:nvPr>
        </p:nvSpPr>
        <p:spPr>
          <a:xfrm>
            <a:off x="170121" y="1037230"/>
            <a:ext cx="12043144" cy="5650173"/>
          </a:xfrm>
        </p:spPr>
        <p:txBody>
          <a:bodyPr>
            <a:noAutofit/>
          </a:bodyPr>
          <a:lstStyle/>
          <a:p>
            <a:pPr>
              <a:lnSpc>
                <a:spcPct val="150000"/>
              </a:lnSpc>
            </a:pPr>
            <a:r>
              <a:rPr lang="en-GB" sz="2400" dirty="0"/>
              <a:t>Some persons are admitted to MCH for no real acute psychiatric reason but due to concomitant social issues - homelessness, substance misuse, being victims of usury or dysfunctional families or being TCN migrants.</a:t>
            </a:r>
          </a:p>
          <a:p>
            <a:pPr>
              <a:lnSpc>
                <a:spcPct val="150000"/>
              </a:lnSpc>
            </a:pPr>
            <a:r>
              <a:rPr lang="en-GB" sz="2400" dirty="0"/>
              <a:t>An LTU offers an alternative </a:t>
            </a:r>
          </a:p>
          <a:p>
            <a:pPr>
              <a:lnSpc>
                <a:spcPct val="150000"/>
              </a:lnSpc>
            </a:pPr>
            <a:r>
              <a:rPr lang="en-GB" sz="2400" dirty="0"/>
              <a:t>It minimises barriers to access with minimal demands on the person and offers voluntary services that do not require abstinence as a prerequisite for care. </a:t>
            </a:r>
          </a:p>
          <a:p>
            <a:pPr>
              <a:lnSpc>
                <a:spcPct val="150000"/>
              </a:lnSpc>
            </a:pPr>
            <a:r>
              <a:rPr lang="en-GB" sz="2400" dirty="0"/>
              <a:t>Focuses on harm reduction and offers services such as basic needs whilst still offering basic life skills and helps to seek re-integration/responsibilities.</a:t>
            </a:r>
          </a:p>
          <a:p>
            <a:pPr>
              <a:lnSpc>
                <a:spcPct val="150000"/>
              </a:lnSpc>
            </a:pPr>
            <a:r>
              <a:rPr lang="en-GB" sz="2400" dirty="0"/>
              <a:t>Serves as a navigator to access other services.</a:t>
            </a:r>
          </a:p>
        </p:txBody>
      </p:sp>
      <p:sp>
        <p:nvSpPr>
          <p:cNvPr id="4" name="Date Placeholder 3">
            <a:extLst>
              <a:ext uri="{FF2B5EF4-FFF2-40B4-BE49-F238E27FC236}">
                <a16:creationId xmlns:a16="http://schemas.microsoft.com/office/drawing/2014/main" id="{A8F1D486-CE16-B3B0-F03F-434D8378BD90}"/>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47A6C711-0A63-E514-416C-3C179485955D}"/>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FB4D103D-3F9C-AAF8-98C3-4653C2DA4DF9}"/>
              </a:ext>
            </a:extLst>
          </p:cNvPr>
          <p:cNvSpPr>
            <a:spLocks noGrp="1"/>
          </p:cNvSpPr>
          <p:nvPr>
            <p:ph type="sldNum" sz="quarter" idx="12"/>
          </p:nvPr>
        </p:nvSpPr>
        <p:spPr/>
        <p:txBody>
          <a:bodyPr/>
          <a:lstStyle/>
          <a:p>
            <a:fld id="{6447C239-5F96-4897-B716-EE41824FB3A4}" type="slidenum">
              <a:rPr lang="en-GB" smtClean="0"/>
              <a:t>59</a:t>
            </a:fld>
            <a:endParaRPr lang="en-GB"/>
          </a:p>
        </p:txBody>
      </p:sp>
    </p:spTree>
    <p:extLst>
      <p:ext uri="{BB962C8B-B14F-4D97-AF65-F5344CB8AC3E}">
        <p14:creationId xmlns:p14="http://schemas.microsoft.com/office/powerpoint/2010/main" val="37414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01150CA-7484-4972-9BC4-35A899A9F4B1}"/>
              </a:ext>
            </a:extLst>
          </p:cNvPr>
          <p:cNvGraphicFramePr/>
          <p:nvPr>
            <p:extLst>
              <p:ext uri="{D42A27DB-BD31-4B8C-83A1-F6EECF244321}">
                <p14:modId xmlns:p14="http://schemas.microsoft.com/office/powerpoint/2010/main" val="3302316116"/>
              </p:ext>
            </p:extLst>
          </p:nvPr>
        </p:nvGraphicFramePr>
        <p:xfrm>
          <a:off x="999460" y="177420"/>
          <a:ext cx="10100931" cy="5950425"/>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47F9CED4-8344-7C45-EE0F-5CDD4CB69887}"/>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24F5A95A-BEF1-C5D4-0F7B-571A934503D6}"/>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0F77D9EF-EE1A-AC8D-0B7D-DDBC359B1655}"/>
              </a:ext>
            </a:extLst>
          </p:cNvPr>
          <p:cNvSpPr>
            <a:spLocks noGrp="1"/>
          </p:cNvSpPr>
          <p:nvPr>
            <p:ph type="sldNum" sz="quarter" idx="12"/>
          </p:nvPr>
        </p:nvSpPr>
        <p:spPr/>
        <p:txBody>
          <a:bodyPr/>
          <a:lstStyle/>
          <a:p>
            <a:fld id="{6447C239-5F96-4897-B716-EE41824FB3A4}" type="slidenum">
              <a:rPr lang="en-GB" smtClean="0"/>
              <a:t>6</a:t>
            </a:fld>
            <a:endParaRPr lang="en-GB"/>
          </a:p>
        </p:txBody>
      </p:sp>
    </p:spTree>
    <p:extLst>
      <p:ext uri="{BB962C8B-B14F-4D97-AF65-F5344CB8AC3E}">
        <p14:creationId xmlns:p14="http://schemas.microsoft.com/office/powerpoint/2010/main" val="4196339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D417F-F07C-4E48-35BF-A39B9DD0674D}"/>
              </a:ext>
            </a:extLst>
          </p:cNvPr>
          <p:cNvSpPr>
            <a:spLocks noGrp="1"/>
          </p:cNvSpPr>
          <p:nvPr>
            <p:ph type="title"/>
          </p:nvPr>
        </p:nvSpPr>
        <p:spPr>
          <a:xfrm>
            <a:off x="838200" y="365125"/>
            <a:ext cx="10515600" cy="1460500"/>
          </a:xfrm>
        </p:spPr>
        <p:txBody>
          <a:bodyPr>
            <a:noAutofit/>
          </a:bodyPr>
          <a:lstStyle/>
          <a:p>
            <a:r>
              <a:rPr lang="en-GB" b="1" dirty="0"/>
              <a:t>Recommendation - 5 - Collaboration between all stakeholders and maximising use of available resources </a:t>
            </a:r>
          </a:p>
        </p:txBody>
      </p:sp>
      <p:sp>
        <p:nvSpPr>
          <p:cNvPr id="3" name="Content Placeholder 2">
            <a:extLst>
              <a:ext uri="{FF2B5EF4-FFF2-40B4-BE49-F238E27FC236}">
                <a16:creationId xmlns:a16="http://schemas.microsoft.com/office/drawing/2014/main" id="{BB399E89-DF9B-17B3-F862-163272B2FABC}"/>
              </a:ext>
            </a:extLst>
          </p:cNvPr>
          <p:cNvSpPr>
            <a:spLocks noGrp="1"/>
          </p:cNvSpPr>
          <p:nvPr>
            <p:ph idx="1"/>
          </p:nvPr>
        </p:nvSpPr>
        <p:spPr>
          <a:xfrm>
            <a:off x="-1" y="2083981"/>
            <a:ext cx="12014791" cy="4603422"/>
          </a:xfrm>
        </p:spPr>
        <p:txBody>
          <a:bodyPr>
            <a:normAutofit fontScale="77500" lnSpcReduction="20000"/>
          </a:bodyPr>
          <a:lstStyle/>
          <a:p>
            <a:pPr>
              <a:lnSpc>
                <a:spcPct val="150000"/>
              </a:lnSpc>
            </a:pPr>
            <a:r>
              <a:rPr lang="en-GB" sz="4000" dirty="0"/>
              <a:t>Many services are available, including several NGOs</a:t>
            </a:r>
          </a:p>
          <a:p>
            <a:pPr>
              <a:lnSpc>
                <a:spcPct val="150000"/>
              </a:lnSpc>
            </a:pPr>
            <a:r>
              <a:rPr lang="en-GB" sz="4000" b="1" dirty="0"/>
              <a:t>Community Resource Mapping </a:t>
            </a:r>
            <a:r>
              <a:rPr lang="en-GB" sz="4000" dirty="0"/>
              <a:t>should be available to all Mental Health Providers  and utilised depending on the patient’s expressed likes, dislikes, abilities, aspirations, etc.  </a:t>
            </a:r>
          </a:p>
          <a:p>
            <a:pPr>
              <a:lnSpc>
                <a:spcPct val="150000"/>
              </a:lnSpc>
            </a:pPr>
            <a:r>
              <a:rPr lang="en-GB" sz="4000" dirty="0"/>
              <a:t>Patient navigators should support patients and carers to access these resources to help them with their recovery and growth </a:t>
            </a:r>
          </a:p>
          <a:p>
            <a:endParaRPr lang="en-GB" dirty="0"/>
          </a:p>
        </p:txBody>
      </p:sp>
      <p:sp>
        <p:nvSpPr>
          <p:cNvPr id="4" name="Date Placeholder 3">
            <a:extLst>
              <a:ext uri="{FF2B5EF4-FFF2-40B4-BE49-F238E27FC236}">
                <a16:creationId xmlns:a16="http://schemas.microsoft.com/office/drawing/2014/main" id="{CA637707-0331-B346-1472-8FC7D73ED1CB}"/>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90798FF5-6816-F89A-5E03-777C593BE620}"/>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C8CB5BA8-C51F-DDC7-8C5B-EDADDE386AFE}"/>
              </a:ext>
            </a:extLst>
          </p:cNvPr>
          <p:cNvSpPr>
            <a:spLocks noGrp="1"/>
          </p:cNvSpPr>
          <p:nvPr>
            <p:ph type="sldNum" sz="quarter" idx="12"/>
          </p:nvPr>
        </p:nvSpPr>
        <p:spPr/>
        <p:txBody>
          <a:bodyPr/>
          <a:lstStyle/>
          <a:p>
            <a:fld id="{6447C239-5F96-4897-B716-EE41824FB3A4}" type="slidenum">
              <a:rPr lang="en-GB" smtClean="0"/>
              <a:t>60</a:t>
            </a:fld>
            <a:endParaRPr lang="en-GB"/>
          </a:p>
        </p:txBody>
      </p:sp>
    </p:spTree>
    <p:extLst>
      <p:ext uri="{BB962C8B-B14F-4D97-AF65-F5344CB8AC3E}">
        <p14:creationId xmlns:p14="http://schemas.microsoft.com/office/powerpoint/2010/main" val="1499199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F84A-33CA-1D7C-F822-1010B3CF135B}"/>
              </a:ext>
            </a:extLst>
          </p:cNvPr>
          <p:cNvSpPr>
            <a:spLocks noGrp="1"/>
          </p:cNvSpPr>
          <p:nvPr>
            <p:ph type="title"/>
          </p:nvPr>
        </p:nvSpPr>
        <p:spPr>
          <a:xfrm>
            <a:off x="838200" y="202020"/>
            <a:ext cx="10515600" cy="1158948"/>
          </a:xfrm>
        </p:spPr>
        <p:txBody>
          <a:bodyPr/>
          <a:lstStyle/>
          <a:p>
            <a:pPr algn="ctr"/>
            <a:r>
              <a:rPr lang="en-GB" b="1" dirty="0"/>
              <a:t>Recommendation - 6 – Changing Mindsets</a:t>
            </a:r>
          </a:p>
        </p:txBody>
      </p:sp>
      <p:sp>
        <p:nvSpPr>
          <p:cNvPr id="3" name="Content Placeholder 2">
            <a:extLst>
              <a:ext uri="{FF2B5EF4-FFF2-40B4-BE49-F238E27FC236}">
                <a16:creationId xmlns:a16="http://schemas.microsoft.com/office/drawing/2014/main" id="{FB78A7DE-5986-E819-EE59-7A26C02046CF}"/>
              </a:ext>
            </a:extLst>
          </p:cNvPr>
          <p:cNvSpPr>
            <a:spLocks noGrp="1"/>
          </p:cNvSpPr>
          <p:nvPr>
            <p:ph idx="1"/>
          </p:nvPr>
        </p:nvSpPr>
        <p:spPr>
          <a:xfrm>
            <a:off x="0" y="1158948"/>
            <a:ext cx="11929730" cy="5497032"/>
          </a:xfrm>
        </p:spPr>
        <p:txBody>
          <a:bodyPr>
            <a:normAutofit/>
          </a:bodyPr>
          <a:lstStyle/>
          <a:p>
            <a:pPr lvl="0" algn="just">
              <a:lnSpc>
                <a:spcPct val="150000"/>
              </a:lnSpc>
            </a:pPr>
            <a:r>
              <a:rPr lang="en-GB" b="1" dirty="0"/>
              <a:t>Transition planning</a:t>
            </a:r>
            <a:r>
              <a:rPr lang="en-GB" dirty="0"/>
              <a:t> across services should be increased – Youth to Adult, Perinatal to other services such as Adult Psychiatry and CYPS.</a:t>
            </a:r>
          </a:p>
          <a:p>
            <a:pPr lvl="0" algn="just">
              <a:lnSpc>
                <a:spcPct val="150000"/>
              </a:lnSpc>
            </a:pPr>
            <a:r>
              <a:rPr lang="en-GB" dirty="0"/>
              <a:t>A </a:t>
            </a:r>
            <a:r>
              <a:rPr lang="en-GB" b="1" dirty="0"/>
              <a:t>reference person</a:t>
            </a:r>
            <a:r>
              <a:rPr lang="en-GB" dirty="0"/>
              <a:t> identified for each person to provide help between appointments. Must be able to effectively respond to the person’s needs.</a:t>
            </a:r>
          </a:p>
          <a:p>
            <a:pPr lvl="0" algn="just">
              <a:lnSpc>
                <a:spcPct val="150000"/>
              </a:lnSpc>
            </a:pPr>
            <a:r>
              <a:rPr lang="en-GB" dirty="0"/>
              <a:t>S</a:t>
            </a:r>
            <a:r>
              <a:rPr lang="en-GB" b="1" dirty="0"/>
              <a:t>ervices should be flexible to adapt</a:t>
            </a:r>
            <a:r>
              <a:rPr lang="en-GB" dirty="0"/>
              <a:t> to the unique needs and wishes of persons with mental illness to fulfil their aspirations. Patients need to be served unconditionally and </a:t>
            </a:r>
            <a:r>
              <a:rPr lang="en-GB" b="1" dirty="0"/>
              <a:t>not the other way around</a:t>
            </a:r>
            <a:r>
              <a:rPr lang="en-GB" dirty="0"/>
              <a:t> . </a:t>
            </a:r>
          </a:p>
          <a:p>
            <a:pPr marL="0" lvl="0" indent="0">
              <a:lnSpc>
                <a:spcPct val="150000"/>
              </a:lnSpc>
              <a:buNone/>
            </a:pPr>
            <a:r>
              <a:rPr lang="en-GB" sz="1000" dirty="0"/>
              <a:t>(</a:t>
            </a:r>
            <a:r>
              <a:rPr lang="en-GB" sz="1400" dirty="0"/>
              <a:t>Source : From report with consultation with academics and stakeholders)</a:t>
            </a:r>
          </a:p>
          <a:p>
            <a:endParaRPr lang="en-GB" dirty="0"/>
          </a:p>
        </p:txBody>
      </p:sp>
      <p:sp>
        <p:nvSpPr>
          <p:cNvPr id="4" name="Date Placeholder 3">
            <a:extLst>
              <a:ext uri="{FF2B5EF4-FFF2-40B4-BE49-F238E27FC236}">
                <a16:creationId xmlns:a16="http://schemas.microsoft.com/office/drawing/2014/main" id="{19CA533C-7071-342F-F124-4876F742FCFB}"/>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D3F8082F-0206-4C8C-9D1C-3924874C7504}"/>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0F4F0E5A-9FED-1241-0694-E1F9E4ADD151}"/>
              </a:ext>
            </a:extLst>
          </p:cNvPr>
          <p:cNvSpPr>
            <a:spLocks noGrp="1"/>
          </p:cNvSpPr>
          <p:nvPr>
            <p:ph type="sldNum" sz="quarter" idx="12"/>
          </p:nvPr>
        </p:nvSpPr>
        <p:spPr/>
        <p:txBody>
          <a:bodyPr/>
          <a:lstStyle/>
          <a:p>
            <a:fld id="{6447C239-5F96-4897-B716-EE41824FB3A4}" type="slidenum">
              <a:rPr lang="en-GB" smtClean="0"/>
              <a:t>61</a:t>
            </a:fld>
            <a:endParaRPr lang="en-GB"/>
          </a:p>
        </p:txBody>
      </p:sp>
    </p:spTree>
    <p:extLst>
      <p:ext uri="{BB962C8B-B14F-4D97-AF65-F5344CB8AC3E}">
        <p14:creationId xmlns:p14="http://schemas.microsoft.com/office/powerpoint/2010/main" val="360792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A60A-9BA6-1DD9-19D9-B0A02246823E}"/>
              </a:ext>
            </a:extLst>
          </p:cNvPr>
          <p:cNvSpPr>
            <a:spLocks noGrp="1"/>
          </p:cNvSpPr>
          <p:nvPr>
            <p:ph type="title"/>
          </p:nvPr>
        </p:nvSpPr>
        <p:spPr/>
        <p:txBody>
          <a:bodyPr/>
          <a:lstStyle/>
          <a:p>
            <a:r>
              <a:rPr lang="en-GB" dirty="0"/>
              <a:t>Other recommendations….</a:t>
            </a:r>
          </a:p>
        </p:txBody>
      </p:sp>
      <p:sp>
        <p:nvSpPr>
          <p:cNvPr id="3" name="Content Placeholder 2">
            <a:extLst>
              <a:ext uri="{FF2B5EF4-FFF2-40B4-BE49-F238E27FC236}">
                <a16:creationId xmlns:a16="http://schemas.microsoft.com/office/drawing/2014/main" id="{77A11D1B-D716-42B2-AC10-C35723CDB1A3}"/>
              </a:ext>
            </a:extLst>
          </p:cNvPr>
          <p:cNvSpPr>
            <a:spLocks noGrp="1"/>
          </p:cNvSpPr>
          <p:nvPr>
            <p:ph idx="1"/>
          </p:nvPr>
        </p:nvSpPr>
        <p:spPr/>
        <p:txBody>
          <a:bodyPr>
            <a:normAutofit/>
          </a:bodyPr>
          <a:lstStyle/>
          <a:p>
            <a:pPr marL="514350" indent="-514350">
              <a:buFont typeface="+mj-lt"/>
              <a:buAutoNum type="alphaLcParenR"/>
            </a:pPr>
            <a:r>
              <a:rPr lang="en-GB" sz="3200" dirty="0"/>
              <a:t>More monitoring and supervision of frail persons during feeding</a:t>
            </a:r>
          </a:p>
          <a:p>
            <a:pPr marL="514350" indent="-514350">
              <a:buFont typeface="+mj-lt"/>
              <a:buAutoNum type="alphaLcParenR"/>
            </a:pPr>
            <a:r>
              <a:rPr lang="en-GB" sz="3200" dirty="0"/>
              <a:t>Set up an </a:t>
            </a:r>
            <a:r>
              <a:rPr lang="en-GB" sz="3200" b="1" dirty="0"/>
              <a:t>Interagency, Multidisciplinary Suicide Mortality Review Board </a:t>
            </a:r>
            <a:r>
              <a:rPr lang="en-GB" sz="3200" dirty="0"/>
              <a:t>to better understand factors that could have led to the suicide and agree on LONG TERM support services to the relatives and loved ones</a:t>
            </a:r>
          </a:p>
        </p:txBody>
      </p:sp>
      <p:sp>
        <p:nvSpPr>
          <p:cNvPr id="4" name="Date Placeholder 3">
            <a:extLst>
              <a:ext uri="{FF2B5EF4-FFF2-40B4-BE49-F238E27FC236}">
                <a16:creationId xmlns:a16="http://schemas.microsoft.com/office/drawing/2014/main" id="{A980690C-734D-477A-CA1F-84AB8B061E8D}"/>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ED2F4457-2BF3-BA63-9CC1-A658E62F9D10}"/>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9C856576-3F78-639F-2C59-58886991CBE3}"/>
              </a:ext>
            </a:extLst>
          </p:cNvPr>
          <p:cNvSpPr>
            <a:spLocks noGrp="1"/>
          </p:cNvSpPr>
          <p:nvPr>
            <p:ph type="sldNum" sz="quarter" idx="12"/>
          </p:nvPr>
        </p:nvSpPr>
        <p:spPr/>
        <p:txBody>
          <a:bodyPr/>
          <a:lstStyle/>
          <a:p>
            <a:fld id="{6447C239-5F96-4897-B716-EE41824FB3A4}" type="slidenum">
              <a:rPr lang="en-GB" smtClean="0"/>
              <a:t>62</a:t>
            </a:fld>
            <a:endParaRPr lang="en-GB"/>
          </a:p>
        </p:txBody>
      </p:sp>
    </p:spTree>
    <p:extLst>
      <p:ext uri="{BB962C8B-B14F-4D97-AF65-F5344CB8AC3E}">
        <p14:creationId xmlns:p14="http://schemas.microsoft.com/office/powerpoint/2010/main" val="13299806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9316-0FC6-DD25-5339-CACB5286B9B0}"/>
              </a:ext>
            </a:extLst>
          </p:cNvPr>
          <p:cNvSpPr>
            <a:spLocks noGrp="1"/>
          </p:cNvSpPr>
          <p:nvPr>
            <p:ph type="title"/>
          </p:nvPr>
        </p:nvSpPr>
        <p:spPr/>
        <p:txBody>
          <a:bodyPr/>
          <a:lstStyle/>
          <a:p>
            <a:pPr algn="ctr"/>
            <a:r>
              <a:rPr lang="en-GB" dirty="0"/>
              <a:t>Finally</a:t>
            </a:r>
          </a:p>
        </p:txBody>
      </p:sp>
      <p:sp>
        <p:nvSpPr>
          <p:cNvPr id="3" name="Content Placeholder 2">
            <a:extLst>
              <a:ext uri="{FF2B5EF4-FFF2-40B4-BE49-F238E27FC236}">
                <a16:creationId xmlns:a16="http://schemas.microsoft.com/office/drawing/2014/main" id="{8DDBBA98-BE98-776F-8AED-46C221446219}"/>
              </a:ext>
            </a:extLst>
          </p:cNvPr>
          <p:cNvSpPr>
            <a:spLocks noGrp="1"/>
          </p:cNvSpPr>
          <p:nvPr>
            <p:ph idx="1"/>
          </p:nvPr>
        </p:nvSpPr>
        <p:spPr>
          <a:xfrm>
            <a:off x="838200" y="1453597"/>
            <a:ext cx="10515600" cy="4351338"/>
          </a:xfrm>
        </p:spPr>
        <p:txBody>
          <a:bodyPr/>
          <a:lstStyle/>
          <a:p>
            <a:endParaRPr lang="en-GB" dirty="0"/>
          </a:p>
          <a:p>
            <a:pPr marL="0" indent="0" algn="ctr">
              <a:buNone/>
            </a:pPr>
            <a:r>
              <a:rPr lang="en-GB" dirty="0"/>
              <a:t>Mental Health and well being should not be associated only with Mount Carmel Hospital</a:t>
            </a:r>
          </a:p>
          <a:p>
            <a:pPr marL="0" indent="0" algn="ctr">
              <a:buNone/>
            </a:pPr>
            <a:endParaRPr lang="en-GB" dirty="0"/>
          </a:p>
          <a:p>
            <a:pPr marL="0" indent="0" algn="ctr">
              <a:buNone/>
            </a:pPr>
            <a:r>
              <a:rPr lang="en-GB" dirty="0"/>
              <a:t>Life course and whole of government approach</a:t>
            </a:r>
          </a:p>
          <a:p>
            <a:pPr marL="0" indent="0" algn="ctr">
              <a:buNone/>
            </a:pPr>
            <a:endParaRPr lang="en-GB" dirty="0"/>
          </a:p>
          <a:p>
            <a:pPr marL="0" indent="0" algn="ctr">
              <a:buNone/>
            </a:pPr>
            <a:r>
              <a:rPr lang="en-GB" sz="4000" dirty="0"/>
              <a:t>Mental Health is </a:t>
            </a:r>
          </a:p>
          <a:p>
            <a:pPr marL="0" indent="0" algn="ctr">
              <a:buNone/>
            </a:pPr>
            <a:r>
              <a:rPr lang="en-GB" sz="4000" dirty="0"/>
              <a:t>APOLITICAL AND IS EVERYONE’S BUSINESS</a:t>
            </a:r>
          </a:p>
        </p:txBody>
      </p:sp>
      <p:sp>
        <p:nvSpPr>
          <p:cNvPr id="4" name="Date Placeholder 3">
            <a:extLst>
              <a:ext uri="{FF2B5EF4-FFF2-40B4-BE49-F238E27FC236}">
                <a16:creationId xmlns:a16="http://schemas.microsoft.com/office/drawing/2014/main" id="{D62A143A-58ED-34B6-D0DE-FCE9E5D65D24}"/>
              </a:ext>
            </a:extLst>
          </p:cNvPr>
          <p:cNvSpPr>
            <a:spLocks noGrp="1"/>
          </p:cNvSpPr>
          <p:nvPr>
            <p:ph type="dt" sz="half" idx="10"/>
          </p:nvPr>
        </p:nvSpPr>
        <p:spPr/>
        <p:txBody>
          <a:bodyPr/>
          <a:lstStyle/>
          <a:p>
            <a:r>
              <a:rPr lang="en-GB"/>
              <a:t>21/10/2025</a:t>
            </a:r>
          </a:p>
        </p:txBody>
      </p:sp>
      <p:sp>
        <p:nvSpPr>
          <p:cNvPr id="5" name="Footer Placeholder 4">
            <a:extLst>
              <a:ext uri="{FF2B5EF4-FFF2-40B4-BE49-F238E27FC236}">
                <a16:creationId xmlns:a16="http://schemas.microsoft.com/office/drawing/2014/main" id="{8FD37932-317C-9014-6B72-46D170B9B1FE}"/>
              </a:ext>
            </a:extLst>
          </p:cNvPr>
          <p:cNvSpPr>
            <a:spLocks noGrp="1"/>
          </p:cNvSpPr>
          <p:nvPr>
            <p:ph type="ftr" sz="quarter" idx="11"/>
          </p:nvPr>
        </p:nvSpPr>
        <p:spPr/>
        <p:txBody>
          <a:bodyPr/>
          <a:lstStyle/>
          <a:p>
            <a:r>
              <a:rPr lang="en-GB"/>
              <a:t>Office of the Commissioner for Mental Health</a:t>
            </a:r>
          </a:p>
        </p:txBody>
      </p:sp>
      <p:sp>
        <p:nvSpPr>
          <p:cNvPr id="6" name="Slide Number Placeholder 5">
            <a:extLst>
              <a:ext uri="{FF2B5EF4-FFF2-40B4-BE49-F238E27FC236}">
                <a16:creationId xmlns:a16="http://schemas.microsoft.com/office/drawing/2014/main" id="{EE376D3C-E7C4-AF7E-4D65-1DC33F6D6123}"/>
              </a:ext>
            </a:extLst>
          </p:cNvPr>
          <p:cNvSpPr>
            <a:spLocks noGrp="1"/>
          </p:cNvSpPr>
          <p:nvPr>
            <p:ph type="sldNum" sz="quarter" idx="12"/>
          </p:nvPr>
        </p:nvSpPr>
        <p:spPr/>
        <p:txBody>
          <a:bodyPr/>
          <a:lstStyle/>
          <a:p>
            <a:fld id="{6447C239-5F96-4897-B716-EE41824FB3A4}" type="slidenum">
              <a:rPr lang="en-GB" smtClean="0"/>
              <a:t>63</a:t>
            </a:fld>
            <a:endParaRPr lang="en-GB"/>
          </a:p>
        </p:txBody>
      </p:sp>
    </p:spTree>
    <p:extLst>
      <p:ext uri="{BB962C8B-B14F-4D97-AF65-F5344CB8AC3E}">
        <p14:creationId xmlns:p14="http://schemas.microsoft.com/office/powerpoint/2010/main" val="426911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25F6AB7-5EB3-4F09-AD0F-66C0210536F0}"/>
              </a:ext>
            </a:extLst>
          </p:cNvPr>
          <p:cNvGraphicFramePr/>
          <p:nvPr>
            <p:extLst>
              <p:ext uri="{D42A27DB-BD31-4B8C-83A1-F6EECF244321}">
                <p14:modId xmlns:p14="http://schemas.microsoft.com/office/powerpoint/2010/main" val="1709314404"/>
              </p:ext>
            </p:extLst>
          </p:nvPr>
        </p:nvGraphicFramePr>
        <p:xfrm>
          <a:off x="255180" y="0"/>
          <a:ext cx="11100391" cy="635635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B2D58C73-6717-6642-F6A4-4D5750C318E1}"/>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A05BB89F-DACD-3A64-5EA6-F951A01D43C4}"/>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94F8D6A4-7F35-2867-7B8D-8D239852CADF}"/>
              </a:ext>
            </a:extLst>
          </p:cNvPr>
          <p:cNvSpPr>
            <a:spLocks noGrp="1"/>
          </p:cNvSpPr>
          <p:nvPr>
            <p:ph type="sldNum" sz="quarter" idx="12"/>
          </p:nvPr>
        </p:nvSpPr>
        <p:spPr/>
        <p:txBody>
          <a:bodyPr/>
          <a:lstStyle/>
          <a:p>
            <a:fld id="{6447C239-5F96-4897-B716-EE41824FB3A4}" type="slidenum">
              <a:rPr lang="en-GB" smtClean="0"/>
              <a:t>7</a:t>
            </a:fld>
            <a:endParaRPr lang="en-GB"/>
          </a:p>
        </p:txBody>
      </p:sp>
    </p:spTree>
    <p:extLst>
      <p:ext uri="{BB962C8B-B14F-4D97-AF65-F5344CB8AC3E}">
        <p14:creationId xmlns:p14="http://schemas.microsoft.com/office/powerpoint/2010/main" val="100305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FD95710-2007-766D-B259-AA37C264ABD2}"/>
              </a:ext>
            </a:extLst>
          </p:cNvPr>
          <p:cNvGraphicFramePr/>
          <p:nvPr>
            <p:extLst>
              <p:ext uri="{D42A27DB-BD31-4B8C-83A1-F6EECF244321}">
                <p14:modId xmlns:p14="http://schemas.microsoft.com/office/powerpoint/2010/main" val="3985385832"/>
              </p:ext>
            </p:extLst>
          </p:nvPr>
        </p:nvGraphicFramePr>
        <p:xfrm>
          <a:off x="680484" y="0"/>
          <a:ext cx="11142921"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ED912B1A-0401-949D-C637-7DE65C95EF1B}"/>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81748E81-611C-347E-1DA8-9B2514525603}"/>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832286B5-D581-1054-C076-3F4087DA5956}"/>
              </a:ext>
            </a:extLst>
          </p:cNvPr>
          <p:cNvSpPr>
            <a:spLocks noGrp="1"/>
          </p:cNvSpPr>
          <p:nvPr>
            <p:ph type="sldNum" sz="quarter" idx="12"/>
          </p:nvPr>
        </p:nvSpPr>
        <p:spPr/>
        <p:txBody>
          <a:bodyPr/>
          <a:lstStyle/>
          <a:p>
            <a:fld id="{6447C239-5F96-4897-B716-EE41824FB3A4}" type="slidenum">
              <a:rPr lang="en-GB" smtClean="0"/>
              <a:t>8</a:t>
            </a:fld>
            <a:endParaRPr lang="en-GB"/>
          </a:p>
        </p:txBody>
      </p:sp>
    </p:spTree>
    <p:extLst>
      <p:ext uri="{BB962C8B-B14F-4D97-AF65-F5344CB8AC3E}">
        <p14:creationId xmlns:p14="http://schemas.microsoft.com/office/powerpoint/2010/main" val="1164551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F0FCB49-2C5C-CDE0-46A0-DF3483436B3C}"/>
              </a:ext>
            </a:extLst>
          </p:cNvPr>
          <p:cNvGraphicFramePr/>
          <p:nvPr>
            <p:extLst>
              <p:ext uri="{D42A27DB-BD31-4B8C-83A1-F6EECF244321}">
                <p14:modId xmlns:p14="http://schemas.microsoft.com/office/powerpoint/2010/main" val="2024239769"/>
              </p:ext>
            </p:extLst>
          </p:nvPr>
        </p:nvGraphicFramePr>
        <p:xfrm>
          <a:off x="540488" y="0"/>
          <a:ext cx="10504968"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F28C3FF0-3CBF-A9B4-567C-E80606D8CEAD}"/>
              </a:ext>
            </a:extLst>
          </p:cNvPr>
          <p:cNvSpPr>
            <a:spLocks noGrp="1"/>
          </p:cNvSpPr>
          <p:nvPr>
            <p:ph type="dt" sz="half" idx="10"/>
          </p:nvPr>
        </p:nvSpPr>
        <p:spPr/>
        <p:txBody>
          <a:bodyPr/>
          <a:lstStyle/>
          <a:p>
            <a:r>
              <a:rPr lang="en-GB"/>
              <a:t>21/10/2025</a:t>
            </a:r>
          </a:p>
        </p:txBody>
      </p:sp>
      <p:sp>
        <p:nvSpPr>
          <p:cNvPr id="4" name="Footer Placeholder 3">
            <a:extLst>
              <a:ext uri="{FF2B5EF4-FFF2-40B4-BE49-F238E27FC236}">
                <a16:creationId xmlns:a16="http://schemas.microsoft.com/office/drawing/2014/main" id="{2612FC25-ED40-61A9-01FB-A81F7DC6B082}"/>
              </a:ext>
            </a:extLst>
          </p:cNvPr>
          <p:cNvSpPr>
            <a:spLocks noGrp="1"/>
          </p:cNvSpPr>
          <p:nvPr>
            <p:ph type="ftr" sz="quarter" idx="11"/>
          </p:nvPr>
        </p:nvSpPr>
        <p:spPr/>
        <p:txBody>
          <a:bodyPr/>
          <a:lstStyle/>
          <a:p>
            <a:r>
              <a:rPr lang="en-GB"/>
              <a:t>Office of the Commissioner for Mental Health</a:t>
            </a:r>
          </a:p>
        </p:txBody>
      </p:sp>
      <p:sp>
        <p:nvSpPr>
          <p:cNvPr id="5" name="Slide Number Placeholder 4">
            <a:extLst>
              <a:ext uri="{FF2B5EF4-FFF2-40B4-BE49-F238E27FC236}">
                <a16:creationId xmlns:a16="http://schemas.microsoft.com/office/drawing/2014/main" id="{92C29AE8-81EA-F86A-0BD1-7D819022CDFC}"/>
              </a:ext>
            </a:extLst>
          </p:cNvPr>
          <p:cNvSpPr>
            <a:spLocks noGrp="1"/>
          </p:cNvSpPr>
          <p:nvPr>
            <p:ph type="sldNum" sz="quarter" idx="12"/>
          </p:nvPr>
        </p:nvSpPr>
        <p:spPr/>
        <p:txBody>
          <a:bodyPr/>
          <a:lstStyle/>
          <a:p>
            <a:fld id="{6447C239-5F96-4897-B716-EE41824FB3A4}" type="slidenum">
              <a:rPr lang="en-GB" smtClean="0"/>
              <a:t>9</a:t>
            </a:fld>
            <a:endParaRPr lang="en-GB"/>
          </a:p>
        </p:txBody>
      </p:sp>
    </p:spTree>
    <p:extLst>
      <p:ext uri="{BB962C8B-B14F-4D97-AF65-F5344CB8AC3E}">
        <p14:creationId xmlns:p14="http://schemas.microsoft.com/office/powerpoint/2010/main" val="2613331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1974</TotalTime>
  <Words>3216</Words>
  <Application>Microsoft Office PowerPoint</Application>
  <PresentationFormat>Widescreen</PresentationFormat>
  <Paragraphs>553</Paragraphs>
  <Slides>63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Aptos</vt:lpstr>
      <vt:lpstr>Aptos Display</vt:lpstr>
      <vt:lpstr>Arial</vt:lpstr>
      <vt:lpstr>Calibri</vt:lpstr>
      <vt:lpstr>Times New Roman</vt:lpstr>
      <vt:lpstr>Office Theme</vt:lpstr>
      <vt:lpstr>Office of the Commissioner for the Promotion of Rights of People with Mental Disorders </vt:lpstr>
      <vt:lpstr>Perspectives on the Mental Health Situation in Malta and Gozo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Persons with Addiction Disorders 2011-2024 (POYC data)</vt:lpstr>
      <vt:lpstr>PowerPoint Presentation</vt:lpstr>
      <vt:lpstr>Patients using Drug Control Card  2014-2024</vt:lpstr>
      <vt:lpstr>PowerPoint Presentation</vt:lpstr>
      <vt:lpstr>PowerPoint Presentation</vt:lpstr>
      <vt:lpstr>Comparison of Capital Budget allocation 2024 - 2025 </vt:lpstr>
      <vt:lpstr>PowerPoint Presentation</vt:lpstr>
      <vt:lpstr>Budgetary allocation for Health 2024-2025</vt:lpstr>
      <vt:lpstr>Analysis of data held by the Office of the Commissioner</vt:lpstr>
      <vt:lpstr>Number and rate per 10,000 population of NEW cases registered in the Involuntary system by year</vt:lpstr>
      <vt:lpstr>Patients on Involuntary Care in 2023</vt:lpstr>
      <vt:lpstr>No. of IAOs received and No. of persons requiring IAO over the years</vt:lpstr>
      <vt:lpstr>Outcome of Involuntary Admissions for Observation </vt:lpstr>
      <vt:lpstr>Number of Patients per Type of Schedule by Year</vt:lpstr>
      <vt:lpstr>Number of Approved Applications by Year</vt:lpstr>
      <vt:lpstr>Number of Minors admitted to MCH under Involuntary Admission for Observation (IAO – Sch. 2) 2015 – 2023 </vt:lpstr>
      <vt:lpstr>Rate of Inv. Adm. for Obs. in Minors /100,000 population </vt:lpstr>
      <vt:lpstr>Number of persons issued with Certificate of Lack of Mental Capacity (CLMC)</vt:lpstr>
      <vt:lpstr>No. of Pts on Involuntary Admission (IAO) put on a CTO within 17 wks. or less and no. put on CDO</vt:lpstr>
      <vt:lpstr>No. of Persons on an IAO by age group over the Years</vt:lpstr>
      <vt:lpstr>Patients admitted IAO with Substance Misuse as 1⁰ or 2⁰ diagnosis (2017-2023)</vt:lpstr>
      <vt:lpstr> Rate/10,000 population of persons on IAO with substance misuse as their 1⁰ or 2⁰  diagnosis</vt:lpstr>
      <vt:lpstr>Persons registered as Homeless</vt:lpstr>
      <vt:lpstr>Responsible Carer signing applications for Involuntary Admissions for Observation (IAO)</vt:lpstr>
      <vt:lpstr>Beyond Hospital Data</vt:lpstr>
      <vt:lpstr>Employee Support Programmme</vt:lpstr>
      <vt:lpstr>MCAST</vt:lpstr>
      <vt:lpstr>Activity at MCAST Wellbeing Centre  2019-2025</vt:lpstr>
      <vt:lpstr>Use of the Health and Wellness Centre at the University of Malta (2020-2024) </vt:lpstr>
      <vt:lpstr>L-Istat tan-Nazzjon 2025</vt:lpstr>
      <vt:lpstr>Number of Suicide cases over the Years 2011-2024 </vt:lpstr>
      <vt:lpstr>  Hospital Admission for Observation with documented suicide attempt or ideation by year </vt:lpstr>
      <vt:lpstr>PowerPoint Presentation</vt:lpstr>
      <vt:lpstr>PowerPoint Presentation</vt:lpstr>
      <vt:lpstr>Adequate alternative &amp; safe accommodation to unnecessarily hospitalised persons</vt:lpstr>
      <vt:lpstr>We need to……</vt:lpstr>
      <vt:lpstr>  ……</vt:lpstr>
      <vt:lpstr>Feedback from Interviews carried out by the Office during visits to  Licensed Mental Health Facilities</vt:lpstr>
      <vt:lpstr>PowerPoint Presentation</vt:lpstr>
      <vt:lpstr>PowerPoint Presentation</vt:lpstr>
      <vt:lpstr>PowerPoint Presentation</vt:lpstr>
      <vt:lpstr>Recommendations for Consideration</vt:lpstr>
      <vt:lpstr>Traumatic experience of persons being admitted involuntarily to MCH</vt:lpstr>
      <vt:lpstr>Recommendation 1 - Set up a tiered Emergency Mental Crisis Response Team </vt:lpstr>
      <vt:lpstr>Recommendation 2: Perimenopause and Menopause</vt:lpstr>
      <vt:lpstr>Recommendation -3 - Visiting Consultants</vt:lpstr>
      <vt:lpstr>Recommendation - 4 - Low Threshold Unit (LTU)</vt:lpstr>
      <vt:lpstr>Recommendation - 5 - Collaboration between all stakeholders and maximising use of available resources </vt:lpstr>
      <vt:lpstr>Recommendation - 6 – Changing Mindsets</vt:lpstr>
      <vt:lpstr>Other recommendations….</vt:lpstr>
      <vt:lpstr>Finally</vt:lpstr>
    </vt:vector>
  </TitlesOfParts>
  <Company>Government of Malta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Vella Baldacchino Denis at Commissioner for Mental Health</dc:creator>
  <cp:lastModifiedBy>Grech Stephen at Parlament-MT</cp:lastModifiedBy>
  <cp:revision>8</cp:revision>
  <cp:lastPrinted>2025-10-21T11:21:16Z</cp:lastPrinted>
  <dcterms:created xsi:type="dcterms:W3CDTF">2025-09-24T12:25:59Z</dcterms:created>
  <dcterms:modified xsi:type="dcterms:W3CDTF">2026-03-30T08:19:54Z</dcterms:modified>
</cp:coreProperties>
</file>