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48" r:id="rId2"/>
  </p:sldMasterIdLst>
  <p:notesMasterIdLst>
    <p:notesMasterId r:id="rId38"/>
  </p:notesMasterIdLst>
  <p:sldIdLst>
    <p:sldId id="257" r:id="rId3"/>
    <p:sldId id="327" r:id="rId4"/>
    <p:sldId id="298" r:id="rId5"/>
    <p:sldId id="297" r:id="rId6"/>
    <p:sldId id="332" r:id="rId7"/>
    <p:sldId id="339" r:id="rId8"/>
    <p:sldId id="343" r:id="rId9"/>
    <p:sldId id="350" r:id="rId10"/>
    <p:sldId id="338" r:id="rId11"/>
    <p:sldId id="277" r:id="rId12"/>
    <p:sldId id="287" r:id="rId13"/>
    <p:sldId id="283" r:id="rId14"/>
    <p:sldId id="320" r:id="rId15"/>
    <p:sldId id="342" r:id="rId16"/>
    <p:sldId id="282" r:id="rId17"/>
    <p:sldId id="337" r:id="rId18"/>
    <p:sldId id="289" r:id="rId19"/>
    <p:sldId id="354" r:id="rId20"/>
    <p:sldId id="265" r:id="rId21"/>
    <p:sldId id="349" r:id="rId22"/>
    <p:sldId id="334" r:id="rId23"/>
    <p:sldId id="284" r:id="rId24"/>
    <p:sldId id="263" r:id="rId25"/>
    <p:sldId id="262" r:id="rId26"/>
    <p:sldId id="264" r:id="rId27"/>
    <p:sldId id="266" r:id="rId28"/>
    <p:sldId id="268" r:id="rId29"/>
    <p:sldId id="270" r:id="rId30"/>
    <p:sldId id="322" r:id="rId31"/>
    <p:sldId id="345" r:id="rId32"/>
    <p:sldId id="348" r:id="rId33"/>
    <p:sldId id="346" r:id="rId34"/>
    <p:sldId id="347" r:id="rId35"/>
    <p:sldId id="355" r:id="rId36"/>
    <p:sldId id="274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DAFDC"/>
    <a:srgbClr val="FF8084"/>
    <a:srgbClr val="FFFFFF"/>
    <a:srgbClr val="FFE1A5"/>
    <a:srgbClr val="4D4D4F"/>
    <a:srgbClr val="FF7D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98BBF14-7EAB-84B0-C306-98C06F16685D}" v="761" dt="2025-09-29T15:59:32.333"/>
    <p1510:client id="{BF3D7FF5-917D-5850-46CA-B13467E61CBA}" v="873" dt="2025-10-01T10:46:53.122"/>
    <p1510:client id="{E5ECB9F0-45D0-2B3F-AB18-CC34FE10133F}" v="914" dt="2025-09-29T14:34:27.43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850" y="4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presProps" Target="presProp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microsoft.com/office/2015/10/relationships/revisionInfo" Target="revisionInfo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notesMaster" Target="notesMasters/notesMaster1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svg"/><Relationship Id="rId1" Type="http://schemas.openxmlformats.org/officeDocument/2006/relationships/image" Target="../media/image27.png"/><Relationship Id="rId6" Type="http://schemas.openxmlformats.org/officeDocument/2006/relationships/image" Target="../media/image32.svg"/><Relationship Id="rId5" Type="http://schemas.openxmlformats.org/officeDocument/2006/relationships/image" Target="../media/image31.png"/><Relationship Id="rId4" Type="http://schemas.openxmlformats.org/officeDocument/2006/relationships/image" Target="../media/image30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svg"/><Relationship Id="rId1" Type="http://schemas.openxmlformats.org/officeDocument/2006/relationships/image" Target="../media/image27.png"/><Relationship Id="rId6" Type="http://schemas.openxmlformats.org/officeDocument/2006/relationships/image" Target="../media/image32.svg"/><Relationship Id="rId5" Type="http://schemas.openxmlformats.org/officeDocument/2006/relationships/image" Target="../media/image31.png"/><Relationship Id="rId4" Type="http://schemas.openxmlformats.org/officeDocument/2006/relationships/image" Target="../media/image30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_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0FAEB68-524F-44B6-AE3F-EBF78EB26F4B}" type="doc">
      <dgm:prSet loTypeId="urn:microsoft.com/office/officeart/2018/2/layout/IconCircleList" loCatId="icon" qsTypeId="urn:microsoft.com/office/officeart/2005/8/quickstyle/simple1" qsCatId="simple" csTypeId="urn:microsoft.com/office/officeart/2018/5/colors/Iconchunking_neutralicon_accent1_2" csCatId="accent1" phldr="1"/>
      <dgm:spPr/>
      <dgm:t>
        <a:bodyPr/>
        <a:lstStyle/>
        <a:p>
          <a:endParaRPr lang="en-US"/>
        </a:p>
      </dgm:t>
    </dgm:pt>
    <dgm:pt modelId="{4CEFFE49-A64D-4E34-8122-4DD1DB5DFE7D}">
      <dgm:prSet/>
      <dgm:spPr/>
      <dgm:t>
        <a:bodyPr/>
        <a:lstStyle/>
        <a:p>
          <a:r>
            <a:rPr lang="en-GB" b="0"/>
            <a:t>Introduced by </a:t>
          </a:r>
          <a:r>
            <a:rPr lang="en-GB"/>
            <a:t>Richmond Foundation in 2015</a:t>
          </a:r>
          <a:endParaRPr lang="en-US"/>
        </a:p>
      </dgm:t>
    </dgm:pt>
    <dgm:pt modelId="{8BAA2839-05F7-46A3-A9C9-243DDEF80D40}" type="parTrans" cxnId="{763FED76-5FC4-4B76-AA1A-F6740F6205D2}">
      <dgm:prSet/>
      <dgm:spPr/>
      <dgm:t>
        <a:bodyPr/>
        <a:lstStyle/>
        <a:p>
          <a:endParaRPr lang="en-US"/>
        </a:p>
      </dgm:t>
    </dgm:pt>
    <dgm:pt modelId="{5ECA3F0A-5008-4AE5-8872-4D2CCF848E46}" type="sibTrans" cxnId="{763FED76-5FC4-4B76-AA1A-F6740F6205D2}">
      <dgm:prSet/>
      <dgm:spPr/>
      <dgm:t>
        <a:bodyPr/>
        <a:lstStyle/>
        <a:p>
          <a:endParaRPr lang="en-US"/>
        </a:p>
      </dgm:t>
    </dgm:pt>
    <dgm:pt modelId="{A32802F2-FD7C-4FEF-B83A-4979692264EF}">
      <dgm:prSet/>
      <dgm:spPr/>
      <dgm:t>
        <a:bodyPr/>
        <a:lstStyle/>
        <a:p>
          <a:pPr rtl="0"/>
          <a:r>
            <a:rPr lang="en-GB" b="0"/>
            <a:t>Part of an </a:t>
          </a:r>
          <a:r>
            <a:rPr lang="en-GB"/>
            <a:t>internationally accredited </a:t>
          </a:r>
          <a:r>
            <a:rPr lang="en-GB">
              <a:latin typeface="Calibri Light" panose="020F0302020204030204"/>
            </a:rPr>
            <a:t>and evidence based </a:t>
          </a:r>
          <a:r>
            <a:rPr lang="en-GB"/>
            <a:t>program</a:t>
          </a:r>
          <a:endParaRPr lang="en-US"/>
        </a:p>
      </dgm:t>
    </dgm:pt>
    <dgm:pt modelId="{F0122609-6922-4E28-820C-2880DD1EDB3A}" type="parTrans" cxnId="{DD615AEE-47C4-464E-A74D-8170C371D5BE}">
      <dgm:prSet/>
      <dgm:spPr/>
      <dgm:t>
        <a:bodyPr/>
        <a:lstStyle/>
        <a:p>
          <a:endParaRPr lang="en-US"/>
        </a:p>
      </dgm:t>
    </dgm:pt>
    <dgm:pt modelId="{757EFBBB-3D74-48E9-8D86-AE3EAC7F32E5}" type="sibTrans" cxnId="{DD615AEE-47C4-464E-A74D-8170C371D5BE}">
      <dgm:prSet/>
      <dgm:spPr/>
      <dgm:t>
        <a:bodyPr/>
        <a:lstStyle/>
        <a:p>
          <a:endParaRPr lang="en-US"/>
        </a:p>
      </dgm:t>
    </dgm:pt>
    <dgm:pt modelId="{8FADC3E6-84B2-4A2D-AD6B-EB35090FAE73}">
      <dgm:prSet/>
      <dgm:spPr/>
      <dgm:t>
        <a:bodyPr/>
        <a:lstStyle/>
        <a:p>
          <a:r>
            <a:rPr lang="en-GB"/>
            <a:t>Over </a:t>
          </a:r>
          <a:r>
            <a:rPr lang="en-GB">
              <a:latin typeface="Calibri Light" panose="020F0302020204030204"/>
            </a:rPr>
            <a:t>11,000</a:t>
          </a:r>
          <a:r>
            <a:rPr lang="en-GB"/>
            <a:t> people trained in Malta</a:t>
          </a:r>
          <a:r>
            <a:rPr lang="en-GB" b="0"/>
            <a:t> to date</a:t>
          </a:r>
          <a:endParaRPr lang="en-US"/>
        </a:p>
      </dgm:t>
    </dgm:pt>
    <dgm:pt modelId="{3A8202FE-07CC-48F2-8A7B-82C045CA4B73}" type="parTrans" cxnId="{86A6FE83-1196-437B-9263-7E46CF3E0EDC}">
      <dgm:prSet/>
      <dgm:spPr/>
      <dgm:t>
        <a:bodyPr/>
        <a:lstStyle/>
        <a:p>
          <a:endParaRPr lang="en-US"/>
        </a:p>
      </dgm:t>
    </dgm:pt>
    <dgm:pt modelId="{AB059CF5-A09B-41D0-B8BD-DB94F43510B2}" type="sibTrans" cxnId="{86A6FE83-1196-437B-9263-7E46CF3E0EDC}">
      <dgm:prSet/>
      <dgm:spPr/>
      <dgm:t>
        <a:bodyPr/>
        <a:lstStyle/>
        <a:p>
          <a:endParaRPr lang="en-US"/>
        </a:p>
      </dgm:t>
    </dgm:pt>
    <dgm:pt modelId="{2D7CD5ED-2A8B-488D-BDFB-E0D01A13D684}">
      <dgm:prSet/>
      <dgm:spPr/>
      <dgm:t>
        <a:bodyPr/>
        <a:lstStyle/>
        <a:p>
          <a:pPr rtl="0"/>
          <a:r>
            <a:rPr lang="en-GB" b="0"/>
            <a:t>Widely adopted across </a:t>
          </a:r>
          <a:r>
            <a:rPr lang="en-GB"/>
            <a:t>workplaces, schools, and community </a:t>
          </a:r>
          <a:r>
            <a:rPr lang="en-GB">
              <a:latin typeface="Calibri Light" panose="020F0302020204030204"/>
            </a:rPr>
            <a:t>at large</a:t>
          </a:r>
          <a:endParaRPr lang="en-US"/>
        </a:p>
      </dgm:t>
    </dgm:pt>
    <dgm:pt modelId="{EECA3A55-DCC0-4D52-85D1-8C29D7665A6B}" type="parTrans" cxnId="{18FF6A1B-8248-44B9-924B-CEA3F302A48A}">
      <dgm:prSet/>
      <dgm:spPr/>
      <dgm:t>
        <a:bodyPr/>
        <a:lstStyle/>
        <a:p>
          <a:endParaRPr lang="en-US"/>
        </a:p>
      </dgm:t>
    </dgm:pt>
    <dgm:pt modelId="{6C499B0B-0575-4E11-BEED-64358B5E7DB0}" type="sibTrans" cxnId="{18FF6A1B-8248-44B9-924B-CEA3F302A48A}">
      <dgm:prSet/>
      <dgm:spPr/>
      <dgm:t>
        <a:bodyPr/>
        <a:lstStyle/>
        <a:p>
          <a:endParaRPr lang="en-US"/>
        </a:p>
      </dgm:t>
    </dgm:pt>
    <dgm:pt modelId="{4CBB7439-39C0-4458-81A7-28838868019C}" type="pres">
      <dgm:prSet presAssocID="{10FAEB68-524F-44B6-AE3F-EBF78EB26F4B}" presName="root" presStyleCnt="0">
        <dgm:presLayoutVars>
          <dgm:dir/>
          <dgm:resizeHandles val="exact"/>
        </dgm:presLayoutVars>
      </dgm:prSet>
      <dgm:spPr/>
    </dgm:pt>
    <dgm:pt modelId="{6C4B9E1A-4D8A-4B78-A357-26892506D838}" type="pres">
      <dgm:prSet presAssocID="{10FAEB68-524F-44B6-AE3F-EBF78EB26F4B}" presName="container" presStyleCnt="0">
        <dgm:presLayoutVars>
          <dgm:dir/>
          <dgm:resizeHandles val="exact"/>
        </dgm:presLayoutVars>
      </dgm:prSet>
      <dgm:spPr/>
    </dgm:pt>
    <dgm:pt modelId="{E04DBBC1-E200-4A3E-AD60-DCB43750319A}" type="pres">
      <dgm:prSet presAssocID="{4CEFFE49-A64D-4E34-8122-4DD1DB5DFE7D}" presName="compNode" presStyleCnt="0"/>
      <dgm:spPr/>
    </dgm:pt>
    <dgm:pt modelId="{2B17B682-4DEB-494D-9AC6-DD14C4F7A0B7}" type="pres">
      <dgm:prSet presAssocID="{4CEFFE49-A64D-4E34-8122-4DD1DB5DFE7D}" presName="iconBgRect" presStyleLbl="bgShp" presStyleIdx="0" presStyleCnt="4"/>
      <dgm:spPr/>
    </dgm:pt>
    <dgm:pt modelId="{0D1C8D78-0B47-439F-BD9A-6A9431DCFF73}" type="pres">
      <dgm:prSet presAssocID="{4CEFFE49-A64D-4E34-8122-4DD1DB5DFE7D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arker"/>
        </a:ext>
      </dgm:extLst>
    </dgm:pt>
    <dgm:pt modelId="{497F3511-B188-4397-9D4D-4EFB430E57F2}" type="pres">
      <dgm:prSet presAssocID="{4CEFFE49-A64D-4E34-8122-4DD1DB5DFE7D}" presName="spaceRect" presStyleCnt="0"/>
      <dgm:spPr/>
    </dgm:pt>
    <dgm:pt modelId="{DF22BD35-4B1D-418E-B54A-3746BDE4D503}" type="pres">
      <dgm:prSet presAssocID="{4CEFFE49-A64D-4E34-8122-4DD1DB5DFE7D}" presName="textRect" presStyleLbl="revTx" presStyleIdx="0" presStyleCnt="4">
        <dgm:presLayoutVars>
          <dgm:chMax val="1"/>
          <dgm:chPref val="1"/>
        </dgm:presLayoutVars>
      </dgm:prSet>
      <dgm:spPr/>
    </dgm:pt>
    <dgm:pt modelId="{FE62ED3E-F214-4C2D-9BA4-1C957BFED14F}" type="pres">
      <dgm:prSet presAssocID="{5ECA3F0A-5008-4AE5-8872-4D2CCF848E46}" presName="sibTrans" presStyleLbl="sibTrans2D1" presStyleIdx="0" presStyleCnt="0"/>
      <dgm:spPr/>
    </dgm:pt>
    <dgm:pt modelId="{C52A975E-5AB6-41FC-BD1F-A73F9DC77DD2}" type="pres">
      <dgm:prSet presAssocID="{A32802F2-FD7C-4FEF-B83A-4979692264EF}" presName="compNode" presStyleCnt="0"/>
      <dgm:spPr/>
    </dgm:pt>
    <dgm:pt modelId="{CCF10709-615F-4FBE-B71E-C3F79BF45724}" type="pres">
      <dgm:prSet presAssocID="{A32802F2-FD7C-4FEF-B83A-4979692264EF}" presName="iconBgRect" presStyleLbl="bgShp" presStyleIdx="1" presStyleCnt="4"/>
      <dgm:spPr/>
    </dgm:pt>
    <dgm:pt modelId="{DF83672A-9A7F-46F0-B636-9E98A5F0A2CF}" type="pres">
      <dgm:prSet presAssocID="{A32802F2-FD7C-4FEF-B83A-4979692264EF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ooks"/>
        </a:ext>
      </dgm:extLst>
    </dgm:pt>
    <dgm:pt modelId="{54D95E02-4872-469A-B579-7F0A044A0726}" type="pres">
      <dgm:prSet presAssocID="{A32802F2-FD7C-4FEF-B83A-4979692264EF}" presName="spaceRect" presStyleCnt="0"/>
      <dgm:spPr/>
    </dgm:pt>
    <dgm:pt modelId="{A7198267-8EF2-4141-98F9-15168B7FFF5F}" type="pres">
      <dgm:prSet presAssocID="{A32802F2-FD7C-4FEF-B83A-4979692264EF}" presName="textRect" presStyleLbl="revTx" presStyleIdx="1" presStyleCnt="4">
        <dgm:presLayoutVars>
          <dgm:chMax val="1"/>
          <dgm:chPref val="1"/>
        </dgm:presLayoutVars>
      </dgm:prSet>
      <dgm:spPr/>
    </dgm:pt>
    <dgm:pt modelId="{DC177220-FB39-43CC-A6F3-50E143125001}" type="pres">
      <dgm:prSet presAssocID="{757EFBBB-3D74-48E9-8D86-AE3EAC7F32E5}" presName="sibTrans" presStyleLbl="sibTrans2D1" presStyleIdx="0" presStyleCnt="0"/>
      <dgm:spPr/>
    </dgm:pt>
    <dgm:pt modelId="{40970431-5F30-4C02-B585-D0CD1F834B72}" type="pres">
      <dgm:prSet presAssocID="{8FADC3E6-84B2-4A2D-AD6B-EB35090FAE73}" presName="compNode" presStyleCnt="0"/>
      <dgm:spPr/>
    </dgm:pt>
    <dgm:pt modelId="{03C1E59D-0472-430F-AE19-D57D9FD1F37A}" type="pres">
      <dgm:prSet presAssocID="{8FADC3E6-84B2-4A2D-AD6B-EB35090FAE73}" presName="iconBgRect" presStyleLbl="bgShp" presStyleIdx="2" presStyleCnt="4"/>
      <dgm:spPr/>
    </dgm:pt>
    <dgm:pt modelId="{577A7C13-8ED1-414A-A040-D1C423959C95}" type="pres">
      <dgm:prSet presAssocID="{8FADC3E6-84B2-4A2D-AD6B-EB35090FAE73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roup"/>
        </a:ext>
      </dgm:extLst>
    </dgm:pt>
    <dgm:pt modelId="{9F903B01-D0DE-42B4-9F46-4D83BA00FAFC}" type="pres">
      <dgm:prSet presAssocID="{8FADC3E6-84B2-4A2D-AD6B-EB35090FAE73}" presName="spaceRect" presStyleCnt="0"/>
      <dgm:spPr/>
    </dgm:pt>
    <dgm:pt modelId="{9A3692CB-74F1-442D-9026-FD98821E68E3}" type="pres">
      <dgm:prSet presAssocID="{8FADC3E6-84B2-4A2D-AD6B-EB35090FAE73}" presName="textRect" presStyleLbl="revTx" presStyleIdx="2" presStyleCnt="4">
        <dgm:presLayoutVars>
          <dgm:chMax val="1"/>
          <dgm:chPref val="1"/>
        </dgm:presLayoutVars>
      </dgm:prSet>
      <dgm:spPr/>
    </dgm:pt>
    <dgm:pt modelId="{C34D6F72-E7B9-48E9-B706-4BE68FBC06C9}" type="pres">
      <dgm:prSet presAssocID="{AB059CF5-A09B-41D0-B8BD-DB94F43510B2}" presName="sibTrans" presStyleLbl="sibTrans2D1" presStyleIdx="0" presStyleCnt="0"/>
      <dgm:spPr/>
    </dgm:pt>
    <dgm:pt modelId="{91A25364-06C5-4EBB-A5AD-97440EBFF03E}" type="pres">
      <dgm:prSet presAssocID="{2D7CD5ED-2A8B-488D-BDFB-E0D01A13D684}" presName="compNode" presStyleCnt="0"/>
      <dgm:spPr/>
    </dgm:pt>
    <dgm:pt modelId="{8E6B313E-0A4D-4296-9281-0CD957C8B261}" type="pres">
      <dgm:prSet presAssocID="{2D7CD5ED-2A8B-488D-BDFB-E0D01A13D684}" presName="iconBgRect" presStyleLbl="bgShp" presStyleIdx="3" presStyleCnt="4"/>
      <dgm:spPr/>
    </dgm:pt>
    <dgm:pt modelId="{7EDF2530-7681-438A-83CD-12D356D210A4}" type="pres">
      <dgm:prSet presAssocID="{2D7CD5ED-2A8B-488D-BDFB-E0D01A13D684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choolhouse"/>
        </a:ext>
      </dgm:extLst>
    </dgm:pt>
    <dgm:pt modelId="{39776E4B-9B1D-4B44-BFF7-986E139A8C24}" type="pres">
      <dgm:prSet presAssocID="{2D7CD5ED-2A8B-488D-BDFB-E0D01A13D684}" presName="spaceRect" presStyleCnt="0"/>
      <dgm:spPr/>
    </dgm:pt>
    <dgm:pt modelId="{E9727793-3565-4032-8DE6-ECDFF55E60ED}" type="pres">
      <dgm:prSet presAssocID="{2D7CD5ED-2A8B-488D-BDFB-E0D01A13D684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18FF6A1B-8248-44B9-924B-CEA3F302A48A}" srcId="{10FAEB68-524F-44B6-AE3F-EBF78EB26F4B}" destId="{2D7CD5ED-2A8B-488D-BDFB-E0D01A13D684}" srcOrd="3" destOrd="0" parTransId="{EECA3A55-DCC0-4D52-85D1-8C29D7665A6B}" sibTransId="{6C499B0B-0575-4E11-BEED-64358B5E7DB0}"/>
    <dgm:cxn modelId="{27A9C65F-336B-4467-BCB5-545CF9CA5197}" type="presOf" srcId="{5ECA3F0A-5008-4AE5-8872-4D2CCF848E46}" destId="{FE62ED3E-F214-4C2D-9BA4-1C957BFED14F}" srcOrd="0" destOrd="0" presId="urn:microsoft.com/office/officeart/2018/2/layout/IconCircleList"/>
    <dgm:cxn modelId="{3DECD641-26A9-40F9-B0DC-43BF8C3C8FEE}" type="presOf" srcId="{10FAEB68-524F-44B6-AE3F-EBF78EB26F4B}" destId="{4CBB7439-39C0-4458-81A7-28838868019C}" srcOrd="0" destOrd="0" presId="urn:microsoft.com/office/officeart/2018/2/layout/IconCircleList"/>
    <dgm:cxn modelId="{3170FE62-9CC4-4A2D-8CB1-EB68CECCB0BA}" type="presOf" srcId="{2D7CD5ED-2A8B-488D-BDFB-E0D01A13D684}" destId="{E9727793-3565-4032-8DE6-ECDFF55E60ED}" srcOrd="0" destOrd="0" presId="urn:microsoft.com/office/officeart/2018/2/layout/IconCircleList"/>
    <dgm:cxn modelId="{25C2FB6B-C841-4548-B3BD-E519349B2637}" type="presOf" srcId="{757EFBBB-3D74-48E9-8D86-AE3EAC7F32E5}" destId="{DC177220-FB39-43CC-A6F3-50E143125001}" srcOrd="0" destOrd="0" presId="urn:microsoft.com/office/officeart/2018/2/layout/IconCircleList"/>
    <dgm:cxn modelId="{763FED76-5FC4-4B76-AA1A-F6740F6205D2}" srcId="{10FAEB68-524F-44B6-AE3F-EBF78EB26F4B}" destId="{4CEFFE49-A64D-4E34-8122-4DD1DB5DFE7D}" srcOrd="0" destOrd="0" parTransId="{8BAA2839-05F7-46A3-A9C9-243DDEF80D40}" sibTransId="{5ECA3F0A-5008-4AE5-8872-4D2CCF848E46}"/>
    <dgm:cxn modelId="{86A6FE83-1196-437B-9263-7E46CF3E0EDC}" srcId="{10FAEB68-524F-44B6-AE3F-EBF78EB26F4B}" destId="{8FADC3E6-84B2-4A2D-AD6B-EB35090FAE73}" srcOrd="2" destOrd="0" parTransId="{3A8202FE-07CC-48F2-8A7B-82C045CA4B73}" sibTransId="{AB059CF5-A09B-41D0-B8BD-DB94F43510B2}"/>
    <dgm:cxn modelId="{ECE62997-6B77-4695-A417-988561272961}" type="presOf" srcId="{4CEFFE49-A64D-4E34-8122-4DD1DB5DFE7D}" destId="{DF22BD35-4B1D-418E-B54A-3746BDE4D503}" srcOrd="0" destOrd="0" presId="urn:microsoft.com/office/officeart/2018/2/layout/IconCircleList"/>
    <dgm:cxn modelId="{026DEBC6-7AA3-43E5-BD51-10F7904AA7FA}" type="presOf" srcId="{A32802F2-FD7C-4FEF-B83A-4979692264EF}" destId="{A7198267-8EF2-4141-98F9-15168B7FFF5F}" srcOrd="0" destOrd="0" presId="urn:microsoft.com/office/officeart/2018/2/layout/IconCircleList"/>
    <dgm:cxn modelId="{E3746CDF-4EBE-4D9F-A4A2-D091DACBAC6D}" type="presOf" srcId="{8FADC3E6-84B2-4A2D-AD6B-EB35090FAE73}" destId="{9A3692CB-74F1-442D-9026-FD98821E68E3}" srcOrd="0" destOrd="0" presId="urn:microsoft.com/office/officeart/2018/2/layout/IconCircleList"/>
    <dgm:cxn modelId="{50002BEA-B8A2-43DE-AE21-F6255ACF30E8}" type="presOf" srcId="{AB059CF5-A09B-41D0-B8BD-DB94F43510B2}" destId="{C34D6F72-E7B9-48E9-B706-4BE68FBC06C9}" srcOrd="0" destOrd="0" presId="urn:microsoft.com/office/officeart/2018/2/layout/IconCircleList"/>
    <dgm:cxn modelId="{DD615AEE-47C4-464E-A74D-8170C371D5BE}" srcId="{10FAEB68-524F-44B6-AE3F-EBF78EB26F4B}" destId="{A32802F2-FD7C-4FEF-B83A-4979692264EF}" srcOrd="1" destOrd="0" parTransId="{F0122609-6922-4E28-820C-2880DD1EDB3A}" sibTransId="{757EFBBB-3D74-48E9-8D86-AE3EAC7F32E5}"/>
    <dgm:cxn modelId="{8A7F9985-84E8-441B-961B-3F2EED3551B1}" type="presParOf" srcId="{4CBB7439-39C0-4458-81A7-28838868019C}" destId="{6C4B9E1A-4D8A-4B78-A357-26892506D838}" srcOrd="0" destOrd="0" presId="urn:microsoft.com/office/officeart/2018/2/layout/IconCircleList"/>
    <dgm:cxn modelId="{79F03D65-C2A2-4CD0-8A6C-ECF71E6C77F3}" type="presParOf" srcId="{6C4B9E1A-4D8A-4B78-A357-26892506D838}" destId="{E04DBBC1-E200-4A3E-AD60-DCB43750319A}" srcOrd="0" destOrd="0" presId="urn:microsoft.com/office/officeart/2018/2/layout/IconCircleList"/>
    <dgm:cxn modelId="{E1702834-349E-434D-A663-F678AB496534}" type="presParOf" srcId="{E04DBBC1-E200-4A3E-AD60-DCB43750319A}" destId="{2B17B682-4DEB-494D-9AC6-DD14C4F7A0B7}" srcOrd="0" destOrd="0" presId="urn:microsoft.com/office/officeart/2018/2/layout/IconCircleList"/>
    <dgm:cxn modelId="{F3AE471C-413B-4A7F-A1F2-D24E1CBBBD1E}" type="presParOf" srcId="{E04DBBC1-E200-4A3E-AD60-DCB43750319A}" destId="{0D1C8D78-0B47-439F-BD9A-6A9431DCFF73}" srcOrd="1" destOrd="0" presId="urn:microsoft.com/office/officeart/2018/2/layout/IconCircleList"/>
    <dgm:cxn modelId="{7F42228C-564A-4B5B-908B-6CA9BAA01287}" type="presParOf" srcId="{E04DBBC1-E200-4A3E-AD60-DCB43750319A}" destId="{497F3511-B188-4397-9D4D-4EFB430E57F2}" srcOrd="2" destOrd="0" presId="urn:microsoft.com/office/officeart/2018/2/layout/IconCircleList"/>
    <dgm:cxn modelId="{084C002E-527A-45A9-932B-3EEA6D4888D5}" type="presParOf" srcId="{E04DBBC1-E200-4A3E-AD60-DCB43750319A}" destId="{DF22BD35-4B1D-418E-B54A-3746BDE4D503}" srcOrd="3" destOrd="0" presId="urn:microsoft.com/office/officeart/2018/2/layout/IconCircleList"/>
    <dgm:cxn modelId="{42E75A15-E755-4C5E-9946-C7623F3B6B3B}" type="presParOf" srcId="{6C4B9E1A-4D8A-4B78-A357-26892506D838}" destId="{FE62ED3E-F214-4C2D-9BA4-1C957BFED14F}" srcOrd="1" destOrd="0" presId="urn:microsoft.com/office/officeart/2018/2/layout/IconCircleList"/>
    <dgm:cxn modelId="{97E1E09A-01A7-478E-B4D2-CF8441C42F51}" type="presParOf" srcId="{6C4B9E1A-4D8A-4B78-A357-26892506D838}" destId="{C52A975E-5AB6-41FC-BD1F-A73F9DC77DD2}" srcOrd="2" destOrd="0" presId="urn:microsoft.com/office/officeart/2018/2/layout/IconCircleList"/>
    <dgm:cxn modelId="{94084C1F-9BB6-4E5F-BA5D-502B280B7668}" type="presParOf" srcId="{C52A975E-5AB6-41FC-BD1F-A73F9DC77DD2}" destId="{CCF10709-615F-4FBE-B71E-C3F79BF45724}" srcOrd="0" destOrd="0" presId="urn:microsoft.com/office/officeart/2018/2/layout/IconCircleList"/>
    <dgm:cxn modelId="{0E2A30BE-FF95-48C1-91F1-1D834D1FFF55}" type="presParOf" srcId="{C52A975E-5AB6-41FC-BD1F-A73F9DC77DD2}" destId="{DF83672A-9A7F-46F0-B636-9E98A5F0A2CF}" srcOrd="1" destOrd="0" presId="urn:microsoft.com/office/officeart/2018/2/layout/IconCircleList"/>
    <dgm:cxn modelId="{83D656F8-5837-42D9-B574-D8E89B2D3749}" type="presParOf" srcId="{C52A975E-5AB6-41FC-BD1F-A73F9DC77DD2}" destId="{54D95E02-4872-469A-B579-7F0A044A0726}" srcOrd="2" destOrd="0" presId="urn:microsoft.com/office/officeart/2018/2/layout/IconCircleList"/>
    <dgm:cxn modelId="{F9EAB723-5CC1-4967-84FC-7A01D310DB35}" type="presParOf" srcId="{C52A975E-5AB6-41FC-BD1F-A73F9DC77DD2}" destId="{A7198267-8EF2-4141-98F9-15168B7FFF5F}" srcOrd="3" destOrd="0" presId="urn:microsoft.com/office/officeart/2018/2/layout/IconCircleList"/>
    <dgm:cxn modelId="{A625AA39-3AF6-4911-A07A-3B49224A8320}" type="presParOf" srcId="{6C4B9E1A-4D8A-4B78-A357-26892506D838}" destId="{DC177220-FB39-43CC-A6F3-50E143125001}" srcOrd="3" destOrd="0" presId="urn:microsoft.com/office/officeart/2018/2/layout/IconCircleList"/>
    <dgm:cxn modelId="{DC7E6871-4AD8-449B-B93D-6B8267C2ABFD}" type="presParOf" srcId="{6C4B9E1A-4D8A-4B78-A357-26892506D838}" destId="{40970431-5F30-4C02-B585-D0CD1F834B72}" srcOrd="4" destOrd="0" presId="urn:microsoft.com/office/officeart/2018/2/layout/IconCircleList"/>
    <dgm:cxn modelId="{48A23624-FCE7-4025-A8F6-78D60C192EA2}" type="presParOf" srcId="{40970431-5F30-4C02-B585-D0CD1F834B72}" destId="{03C1E59D-0472-430F-AE19-D57D9FD1F37A}" srcOrd="0" destOrd="0" presId="urn:microsoft.com/office/officeart/2018/2/layout/IconCircleList"/>
    <dgm:cxn modelId="{BC5FC099-387D-4C03-A208-A1FC1F4FE70E}" type="presParOf" srcId="{40970431-5F30-4C02-B585-D0CD1F834B72}" destId="{577A7C13-8ED1-414A-A040-D1C423959C95}" srcOrd="1" destOrd="0" presId="urn:microsoft.com/office/officeart/2018/2/layout/IconCircleList"/>
    <dgm:cxn modelId="{6736F1DD-CED7-49D5-9AC2-B5810437D916}" type="presParOf" srcId="{40970431-5F30-4C02-B585-D0CD1F834B72}" destId="{9F903B01-D0DE-42B4-9F46-4D83BA00FAFC}" srcOrd="2" destOrd="0" presId="urn:microsoft.com/office/officeart/2018/2/layout/IconCircleList"/>
    <dgm:cxn modelId="{0B09625C-57C9-4BE4-A2C6-8E1016CEBED0}" type="presParOf" srcId="{40970431-5F30-4C02-B585-D0CD1F834B72}" destId="{9A3692CB-74F1-442D-9026-FD98821E68E3}" srcOrd="3" destOrd="0" presId="urn:microsoft.com/office/officeart/2018/2/layout/IconCircleList"/>
    <dgm:cxn modelId="{32DF2746-80B3-48E9-81EE-40AA78930523}" type="presParOf" srcId="{6C4B9E1A-4D8A-4B78-A357-26892506D838}" destId="{C34D6F72-E7B9-48E9-B706-4BE68FBC06C9}" srcOrd="5" destOrd="0" presId="urn:microsoft.com/office/officeart/2018/2/layout/IconCircleList"/>
    <dgm:cxn modelId="{1A3C145E-CBE1-4F38-9B4C-C08707D37094}" type="presParOf" srcId="{6C4B9E1A-4D8A-4B78-A357-26892506D838}" destId="{91A25364-06C5-4EBB-A5AD-97440EBFF03E}" srcOrd="6" destOrd="0" presId="urn:microsoft.com/office/officeart/2018/2/layout/IconCircleList"/>
    <dgm:cxn modelId="{802095EC-350E-4906-97D5-FCFA8000466D}" type="presParOf" srcId="{91A25364-06C5-4EBB-A5AD-97440EBFF03E}" destId="{8E6B313E-0A4D-4296-9281-0CD957C8B261}" srcOrd="0" destOrd="0" presId="urn:microsoft.com/office/officeart/2018/2/layout/IconCircleList"/>
    <dgm:cxn modelId="{939CE152-00EF-41C9-A068-8C37A6B41DDF}" type="presParOf" srcId="{91A25364-06C5-4EBB-A5AD-97440EBFF03E}" destId="{7EDF2530-7681-438A-83CD-12D356D210A4}" srcOrd="1" destOrd="0" presId="urn:microsoft.com/office/officeart/2018/2/layout/IconCircleList"/>
    <dgm:cxn modelId="{C518D404-AC76-409A-9096-FF4A604D4A20}" type="presParOf" srcId="{91A25364-06C5-4EBB-A5AD-97440EBFF03E}" destId="{39776E4B-9B1D-4B44-BFF7-986E139A8C24}" srcOrd="2" destOrd="0" presId="urn:microsoft.com/office/officeart/2018/2/layout/IconCircleList"/>
    <dgm:cxn modelId="{1D713DDF-C12C-4173-BFF3-7F04B0AE971A}" type="presParOf" srcId="{91A25364-06C5-4EBB-A5AD-97440EBFF03E}" destId="{E9727793-3565-4032-8DE6-ECDFF55E60ED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B17B682-4DEB-494D-9AC6-DD14C4F7A0B7}">
      <dsp:nvSpPr>
        <dsp:cNvPr id="0" name=""/>
        <dsp:cNvSpPr/>
      </dsp:nvSpPr>
      <dsp:spPr>
        <a:xfrm>
          <a:off x="212335" y="470390"/>
          <a:ext cx="1335915" cy="133591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D1C8D78-0B47-439F-BD9A-6A9431DCFF73}">
      <dsp:nvSpPr>
        <dsp:cNvPr id="0" name=""/>
        <dsp:cNvSpPr/>
      </dsp:nvSpPr>
      <dsp:spPr>
        <a:xfrm>
          <a:off x="492877" y="750932"/>
          <a:ext cx="774830" cy="77483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F22BD35-4B1D-418E-B54A-3746BDE4D503}">
      <dsp:nvSpPr>
        <dsp:cNvPr id="0" name=""/>
        <dsp:cNvSpPr/>
      </dsp:nvSpPr>
      <dsp:spPr>
        <a:xfrm>
          <a:off x="1834517" y="470390"/>
          <a:ext cx="3148942" cy="13359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b="0" kern="1200"/>
            <a:t>Introduced by </a:t>
          </a:r>
          <a:r>
            <a:rPr lang="en-GB" sz="2400" kern="1200"/>
            <a:t>Richmond Foundation in 2015</a:t>
          </a:r>
          <a:endParaRPr lang="en-US" sz="2400" kern="1200"/>
        </a:p>
      </dsp:txBody>
      <dsp:txXfrm>
        <a:off x="1834517" y="470390"/>
        <a:ext cx="3148942" cy="1335915"/>
      </dsp:txXfrm>
    </dsp:sp>
    <dsp:sp modelId="{CCF10709-615F-4FBE-B71E-C3F79BF45724}">
      <dsp:nvSpPr>
        <dsp:cNvPr id="0" name=""/>
        <dsp:cNvSpPr/>
      </dsp:nvSpPr>
      <dsp:spPr>
        <a:xfrm>
          <a:off x="5532139" y="470390"/>
          <a:ext cx="1335915" cy="133591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F83672A-9A7F-46F0-B636-9E98A5F0A2CF}">
      <dsp:nvSpPr>
        <dsp:cNvPr id="0" name=""/>
        <dsp:cNvSpPr/>
      </dsp:nvSpPr>
      <dsp:spPr>
        <a:xfrm>
          <a:off x="5812681" y="750932"/>
          <a:ext cx="774830" cy="77483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7198267-8EF2-4141-98F9-15168B7FFF5F}">
      <dsp:nvSpPr>
        <dsp:cNvPr id="0" name=""/>
        <dsp:cNvSpPr/>
      </dsp:nvSpPr>
      <dsp:spPr>
        <a:xfrm>
          <a:off x="7154322" y="470390"/>
          <a:ext cx="3148942" cy="13359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b="0" kern="1200"/>
            <a:t>Part of an </a:t>
          </a:r>
          <a:r>
            <a:rPr lang="en-GB" sz="2400" kern="1200"/>
            <a:t>internationally accredited </a:t>
          </a:r>
          <a:r>
            <a:rPr lang="en-GB" sz="2400" kern="1200">
              <a:latin typeface="Calibri Light" panose="020F0302020204030204"/>
            </a:rPr>
            <a:t>and evidence based </a:t>
          </a:r>
          <a:r>
            <a:rPr lang="en-GB" sz="2400" kern="1200"/>
            <a:t>program</a:t>
          </a:r>
          <a:endParaRPr lang="en-US" sz="2400" kern="1200"/>
        </a:p>
      </dsp:txBody>
      <dsp:txXfrm>
        <a:off x="7154322" y="470390"/>
        <a:ext cx="3148942" cy="1335915"/>
      </dsp:txXfrm>
    </dsp:sp>
    <dsp:sp modelId="{03C1E59D-0472-430F-AE19-D57D9FD1F37A}">
      <dsp:nvSpPr>
        <dsp:cNvPr id="0" name=""/>
        <dsp:cNvSpPr/>
      </dsp:nvSpPr>
      <dsp:spPr>
        <a:xfrm>
          <a:off x="212335" y="2546238"/>
          <a:ext cx="1335915" cy="133591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77A7C13-8ED1-414A-A040-D1C423959C95}">
      <dsp:nvSpPr>
        <dsp:cNvPr id="0" name=""/>
        <dsp:cNvSpPr/>
      </dsp:nvSpPr>
      <dsp:spPr>
        <a:xfrm>
          <a:off x="492877" y="2826780"/>
          <a:ext cx="774830" cy="77483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A3692CB-74F1-442D-9026-FD98821E68E3}">
      <dsp:nvSpPr>
        <dsp:cNvPr id="0" name=""/>
        <dsp:cNvSpPr/>
      </dsp:nvSpPr>
      <dsp:spPr>
        <a:xfrm>
          <a:off x="1834517" y="2546238"/>
          <a:ext cx="3148942" cy="13359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/>
            <a:t>Over </a:t>
          </a:r>
          <a:r>
            <a:rPr lang="en-GB" sz="2400" kern="1200">
              <a:latin typeface="Calibri Light" panose="020F0302020204030204"/>
            </a:rPr>
            <a:t>11,000</a:t>
          </a:r>
          <a:r>
            <a:rPr lang="en-GB" sz="2400" kern="1200"/>
            <a:t> people trained in Malta</a:t>
          </a:r>
          <a:r>
            <a:rPr lang="en-GB" sz="2400" b="0" kern="1200"/>
            <a:t> to date</a:t>
          </a:r>
          <a:endParaRPr lang="en-US" sz="2400" kern="1200"/>
        </a:p>
      </dsp:txBody>
      <dsp:txXfrm>
        <a:off x="1834517" y="2546238"/>
        <a:ext cx="3148942" cy="1335915"/>
      </dsp:txXfrm>
    </dsp:sp>
    <dsp:sp modelId="{8E6B313E-0A4D-4296-9281-0CD957C8B261}">
      <dsp:nvSpPr>
        <dsp:cNvPr id="0" name=""/>
        <dsp:cNvSpPr/>
      </dsp:nvSpPr>
      <dsp:spPr>
        <a:xfrm>
          <a:off x="5532139" y="2546238"/>
          <a:ext cx="1335915" cy="133591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EDF2530-7681-438A-83CD-12D356D210A4}">
      <dsp:nvSpPr>
        <dsp:cNvPr id="0" name=""/>
        <dsp:cNvSpPr/>
      </dsp:nvSpPr>
      <dsp:spPr>
        <a:xfrm>
          <a:off x="5812681" y="2826780"/>
          <a:ext cx="774830" cy="77483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9727793-3565-4032-8DE6-ECDFF55E60ED}">
      <dsp:nvSpPr>
        <dsp:cNvPr id="0" name=""/>
        <dsp:cNvSpPr/>
      </dsp:nvSpPr>
      <dsp:spPr>
        <a:xfrm>
          <a:off x="7154322" y="2546238"/>
          <a:ext cx="3148942" cy="13359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b="0" kern="1200"/>
            <a:t>Widely adopted across </a:t>
          </a:r>
          <a:r>
            <a:rPr lang="en-GB" sz="2400" kern="1200"/>
            <a:t>workplaces, schools, and community </a:t>
          </a:r>
          <a:r>
            <a:rPr lang="en-GB" sz="2400" kern="1200">
              <a:latin typeface="Calibri Light" panose="020F0302020204030204"/>
            </a:rPr>
            <a:t>at large</a:t>
          </a:r>
          <a:endParaRPr lang="en-US" sz="2400" kern="1200"/>
        </a:p>
      </dsp:txBody>
      <dsp:txXfrm>
        <a:off x="7154322" y="2546238"/>
        <a:ext cx="3148942" cy="133591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898A25-56FF-6347-B035-10C9812771C1}" type="datetimeFigureOut">
              <a:rPr lang="en-US" smtClean="0"/>
              <a:t>2/13/2026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5D921D-AC59-244F-B801-810D3C13AF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4556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5D921D-AC59-244F-B801-810D3C13AF2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0757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5D921D-AC59-244F-B801-810D3C13AF2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544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5D921D-AC59-244F-B801-810D3C13AF26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9547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5D921D-AC59-244F-B801-810D3C13AF26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923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Residential Services:</a:t>
            </a:r>
            <a:r>
              <a:rPr lang="en-GB" baseline="0"/>
              <a:t> All licensed as mental health facilities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5D921D-AC59-244F-B801-810D3C13AF2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7632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5D921D-AC59-244F-B801-810D3C13AF2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6637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5D921D-AC59-244F-B801-810D3C13AF2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8698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5D921D-AC59-244F-B801-810D3C13AF2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7370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5D921D-AC59-244F-B801-810D3C13AF2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74044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5D921D-AC59-244F-B801-810D3C13AF2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9892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D4E7A7-7ADB-3349-B6A4-6524F6607D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B5737AB-07EF-C8B8-187E-9F6244B06D4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13F757A-A8A7-3639-9CB3-CEB84248D05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5DDB5C-C3AA-01DF-63CC-0371597C0AC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5D921D-AC59-244F-B801-810D3C13AF2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08329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5D921D-AC59-244F-B801-810D3C13AF2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7166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02AC8B-9BF8-AF42-AFB1-1326532D81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273D38A-B677-7A4C-9B6E-C02812869C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0E71B2-EC34-9B4B-B019-70332FCCEF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4E2E8-4236-3B46-BCAE-3C44450167DB}" type="datetimeFigureOut">
              <a:rPr lang="en-US" smtClean="0"/>
              <a:t>2/13/2026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7A7AC2-149C-3946-B836-71BFA36BDD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CDFD6-8DFC-264D-A573-0945BCA07E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BC39B-95C9-D344-BFF9-0E5284B994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5515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EABDB8-DFFA-884C-ADFC-DA0E416332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140ABAB-F3C7-904D-9441-494D196485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4EB1F7-E2CF-DD45-813E-EB6230EED6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4E2E8-4236-3B46-BCAE-3C44450167DB}" type="datetimeFigureOut">
              <a:rPr lang="en-US" smtClean="0"/>
              <a:t>2/13/2026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3B7378-3CA3-C547-BE1C-BD179F347F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2309B1-40D7-5342-9588-462176444F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BC39B-95C9-D344-BFF9-0E5284B994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4482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E54295C-99FB-994F-B596-88878787701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1353ABC-607E-DA4D-BA98-A396D2F2FA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017A2B-B09F-4248-80EF-0AD91107B9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4E2E8-4236-3B46-BCAE-3C44450167DB}" type="datetimeFigureOut">
              <a:rPr lang="en-US" smtClean="0"/>
              <a:t>2/13/2026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9FA897-EA3D-C242-B9A4-02EE7A7224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DF0752-4F01-4744-BE88-AD2BB4ED7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BC39B-95C9-D344-BFF9-0E5284B994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2590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031C55-C102-E249-AB76-29A90FCD4B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FAA656-CAE1-2243-BB0E-9CBFF0EA65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accent2"/>
              </a:buClr>
              <a:buSzPct val="60000"/>
              <a:defRPr/>
            </a:lvl1pPr>
            <a:lvl2pPr>
              <a:buClr>
                <a:schemeClr val="accent2"/>
              </a:buClr>
              <a:buSzPct val="60000"/>
              <a:defRPr/>
            </a:lvl2pPr>
            <a:lvl3pPr>
              <a:buClr>
                <a:schemeClr val="accent2"/>
              </a:buClr>
              <a:buSzPct val="60000"/>
              <a:defRPr/>
            </a:lvl3pPr>
            <a:lvl4pPr>
              <a:buClr>
                <a:schemeClr val="accent2"/>
              </a:buClr>
              <a:buSzPct val="60000"/>
              <a:defRPr b="1" i="0">
                <a:latin typeface="TT Commons" panose="02000506030000020004" pitchFamily="2" charset="77"/>
              </a:defRPr>
            </a:lvl4pPr>
            <a:lvl5pPr>
              <a:buClr>
                <a:schemeClr val="accent2"/>
              </a:buClr>
              <a:buSzPct val="60000"/>
              <a:defRPr b="1" i="0">
                <a:latin typeface="TT Commons" panose="02000506030000020004" pitchFamily="2" charset="77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30AFCE-8BCD-B64E-A8FF-376EE53106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4E2E8-4236-3B46-BCAE-3C44450167DB}" type="datetimeFigureOut">
              <a:rPr lang="en-US" smtClean="0"/>
              <a:t>2/13/2026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C16DE7-2CD9-9D4D-BA1D-1D949C6F57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E5ED96-E0D1-4549-9519-B8B8F7DA72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BC39B-95C9-D344-BFF9-0E5284B994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3884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7C985B-BC10-4349-B860-3B08C7B734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762613-8C00-1940-A80B-EA53B83826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91C8F2-0582-0043-A739-C7F856AE91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4E2E8-4236-3B46-BCAE-3C44450167DB}" type="datetimeFigureOut">
              <a:rPr lang="en-US" smtClean="0"/>
              <a:t>2/13/2026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9A5D01-D322-F645-8497-1D6FFEB04D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DF059B-CCBD-8147-892D-B22FE3D7C3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BC39B-95C9-D344-BFF9-0E5284B994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3018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04FADF-AFA7-4645-9DF0-AE9AAD747A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44920E-8177-1E48-8F16-70C34AB8327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C2EFCE4-9E8E-734C-BCF0-D23984DE41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5B7B5E-7D87-3140-BD64-70D9942441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4E2E8-4236-3B46-BCAE-3C44450167DB}" type="datetimeFigureOut">
              <a:rPr lang="en-US" smtClean="0"/>
              <a:t>2/13/2026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8D0DC5-DA50-1D47-94F9-FC8CEE5F1D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CCF4CE-F694-CF44-AFB1-163D92C782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BC39B-95C9-D344-BFF9-0E5284B994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5633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E69E1F-4380-9F4D-A5E0-2A16AD1FD3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481264-4A35-2948-B0CE-2E1821A9F5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19661E-7A2B-1B44-BFA5-7536591588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A941F5-D2E2-774F-B458-5302438C81B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A15C3D-3EB7-BA4D-AB07-27ABFF4DB7B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5BEF2D8-6F6B-7544-9C60-8FC56E02C5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4E2E8-4236-3B46-BCAE-3C44450167DB}" type="datetimeFigureOut">
              <a:rPr lang="en-US" smtClean="0"/>
              <a:t>2/13/2026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EC35CAA-EC6B-F949-AA0F-22ADD6A7E8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C6AC784-EA04-9A4C-9E22-EFED65932E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BC39B-95C9-D344-BFF9-0E5284B994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0529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570363-FD64-D74B-9B40-5245BBED0E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9C2C1D1-3F68-0A48-91C3-24C5973DF4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4E2E8-4236-3B46-BCAE-3C44450167DB}" type="datetimeFigureOut">
              <a:rPr lang="en-US" smtClean="0"/>
              <a:t>2/13/2026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4CF90C-26F7-254C-BAAC-BE9676EBCE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3F3AC6-BBE7-404B-81F5-ACF3EC72D6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BC39B-95C9-D344-BFF9-0E5284B994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8218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CB51AEC-B344-144A-8812-460EF42595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4E2E8-4236-3B46-BCAE-3C44450167DB}" type="datetimeFigureOut">
              <a:rPr lang="en-US" smtClean="0"/>
              <a:t>2/13/2026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5AA7634-F5E2-B04E-8CF4-B9EF8A9D3A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E1D3EE-7696-2444-9776-BD79EE6D2E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BC39B-95C9-D344-BFF9-0E5284B994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3258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46721B-E94D-4344-A766-D25BE05138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908A57-FF88-EC4F-B5B4-AC1A7F3049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F84769-8D36-524F-A76C-19CAB2BB4B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BCB76B-EDE5-7D49-8B9B-99CDF49736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4E2E8-4236-3B46-BCAE-3C44450167DB}" type="datetimeFigureOut">
              <a:rPr lang="en-US" smtClean="0"/>
              <a:t>2/13/2026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F8BEF2-2618-9E4E-9F32-73A67093BE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53EAA6-9C08-FC43-AF07-F1DB5EEF7D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BC39B-95C9-D344-BFF9-0E5284B994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1428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B95DC9-5792-6845-A218-3C9DBB12DD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FF6149F-23DE-6C4F-A0E9-8D208216D04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83977C-6A98-4E48-BCA5-C32F413699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DAF298-C557-634C-9142-E49C16CA51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4E2E8-4236-3B46-BCAE-3C44450167DB}" type="datetimeFigureOut">
              <a:rPr lang="en-US" smtClean="0"/>
              <a:t>2/13/2026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8EF6ED-65B2-414B-9549-177905491A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2E21A3-5AC7-224E-940F-5B0B7944DE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BC39B-95C9-D344-BFF9-0E5284B994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8645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C0A83C1-FC69-E34E-AED6-552368F997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8CF885-7F0F-B946-B8D0-5AAF121A08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E01D8D-FCBA-614D-A3D0-449A065DBCA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94E2E8-4236-3B46-BCAE-3C44450167DB}" type="datetimeFigureOut">
              <a:rPr lang="en-US" smtClean="0"/>
              <a:t>2/13/2026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82E08B-582C-E24E-99D6-F68B8043C6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155846-0E76-C24C-8282-C50568009B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DBC39B-95C9-D344-BFF9-0E5284B994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0643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TT Commons" panose="02000506030000020004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2"/>
        </a:buClr>
        <a:buSzPct val="60000"/>
        <a:buFont typeface="Arial" panose="020B0604020202020204" pitchFamily="34" charset="0"/>
        <a:buChar char="•"/>
        <a:defRPr sz="2800" b="1" i="0" kern="1200">
          <a:solidFill>
            <a:schemeClr val="tx1"/>
          </a:solidFill>
          <a:latin typeface="TT Commons" panose="02000506030000020004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SzPct val="60000"/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TT Commons" panose="02000506030000020004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SzPct val="60000"/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TT Commons" panose="02000506030000020004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SzPct val="60000"/>
        <a:buFont typeface="Arial" panose="020B0604020202020204" pitchFamily="34" charset="0"/>
        <a:buChar char="•"/>
        <a:defRPr sz="1800" b="1" i="0" kern="1200">
          <a:solidFill>
            <a:schemeClr val="tx1"/>
          </a:solidFill>
          <a:latin typeface="TT Commons" panose="02000506030000020004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SzPct val="60000"/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TT Commons" panose="02000506030000020004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AF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EE59849-8DB6-464C-9DDB-22C478746E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16187" y="482406"/>
            <a:ext cx="1546327" cy="192612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022FCB7-20F3-DB49-B35E-C34E99D51D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287647" y="482406"/>
            <a:ext cx="8031874" cy="941108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363427" y="3228422"/>
            <a:ext cx="4091154" cy="255454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5400" b="1" dirty="0">
                <a:solidFill>
                  <a:schemeClr val="bg1"/>
                </a:solidFill>
                <a:latin typeface="Calibri"/>
                <a:cs typeface="Calibri"/>
              </a:rPr>
              <a:t>Richmond Foundation</a:t>
            </a:r>
          </a:p>
          <a:p>
            <a:r>
              <a:rPr lang="en-GB" sz="2800" b="1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VO/0017</a:t>
            </a:r>
            <a:endParaRPr lang="en-GB" sz="2800" b="1" dirty="0">
              <a:solidFill>
                <a:schemeClr val="bg1"/>
              </a:solidFill>
              <a:latin typeface="Calibri"/>
              <a:cs typeface="Calibri"/>
            </a:endParaRPr>
          </a:p>
          <a:p>
            <a:endParaRPr lang="en-GB" sz="2400" b="1" dirty="0">
              <a:solidFill>
                <a:schemeClr val="bg1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288421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8" r="3457"/>
          <a:stretch/>
        </p:blipFill>
        <p:spPr>
          <a:xfrm>
            <a:off x="-21265" y="-8323"/>
            <a:ext cx="12216809" cy="687464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1961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678728E-F326-4C15-8F14-7A62BD839300}"/>
              </a:ext>
            </a:extLst>
          </p:cNvPr>
          <p:cNvSpPr/>
          <p:nvPr/>
        </p:nvSpPr>
        <p:spPr>
          <a:xfrm>
            <a:off x="6109254" y="-16646"/>
            <a:ext cx="6095999" cy="6874646"/>
          </a:xfrm>
          <a:prstGeom prst="rect">
            <a:avLst/>
          </a:prstGeom>
          <a:solidFill>
            <a:schemeClr val="accent1">
              <a:alpha val="8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227FADA-7287-4A30-985F-40A3C15B9A19}"/>
              </a:ext>
            </a:extLst>
          </p:cNvPr>
          <p:cNvSpPr txBox="1"/>
          <p:nvPr/>
        </p:nvSpPr>
        <p:spPr>
          <a:xfrm>
            <a:off x="6731808" y="2518352"/>
            <a:ext cx="4861933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2400" dirty="0">
                <a:solidFill>
                  <a:schemeClr val="bg2"/>
                </a:solidFill>
                <a:latin typeface="Calibri"/>
                <a:cs typeface="Calibri"/>
              </a:rPr>
              <a:t>Residential  l   Day Care   l   Respite</a:t>
            </a:r>
            <a:endParaRPr lang="en-US" sz="2400" dirty="0">
              <a:solidFill>
                <a:schemeClr val="bg2"/>
              </a:solidFill>
              <a:latin typeface="Calibri"/>
              <a:cs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26361F5-6619-487E-B531-4F8A988AF820}"/>
              </a:ext>
            </a:extLst>
          </p:cNvPr>
          <p:cNvSpPr txBox="1"/>
          <p:nvPr/>
        </p:nvSpPr>
        <p:spPr>
          <a:xfrm>
            <a:off x="6109254" y="1322183"/>
            <a:ext cx="6096000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600" b="1" dirty="0">
                <a:solidFill>
                  <a:schemeClr val="accent5"/>
                </a:solidFill>
                <a:latin typeface="Calibri"/>
                <a:cs typeface="Calibri"/>
              </a:rPr>
              <a:t>Rehabilitation 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3C2EA1E-C078-4068-A856-B2F77D18B7CF}"/>
              </a:ext>
            </a:extLst>
          </p:cNvPr>
          <p:cNvSpPr/>
          <p:nvPr/>
        </p:nvSpPr>
        <p:spPr>
          <a:xfrm>
            <a:off x="6615989" y="3759836"/>
            <a:ext cx="5060716" cy="1938992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just"/>
            <a:r>
              <a:rPr lang="en-US" sz="2400" dirty="0">
                <a:solidFill>
                  <a:schemeClr val="bg2"/>
                </a:solidFill>
                <a:latin typeface="Calibri"/>
                <a:cs typeface="Calibri"/>
              </a:rPr>
              <a:t>A one-year </a:t>
            </a:r>
            <a:r>
              <a:rPr lang="en-US" sz="2400" err="1">
                <a:solidFill>
                  <a:schemeClr val="bg2"/>
                </a:solidFill>
                <a:latin typeface="Calibri"/>
                <a:cs typeface="Calibri"/>
              </a:rPr>
              <a:t>programme</a:t>
            </a:r>
            <a:r>
              <a:rPr lang="en-US" sz="2400" dirty="0">
                <a:solidFill>
                  <a:schemeClr val="bg2"/>
                </a:solidFill>
                <a:latin typeface="Calibri"/>
                <a:cs typeface="Calibri"/>
              </a:rPr>
              <a:t>, providing a </a:t>
            </a:r>
            <a:r>
              <a:rPr lang="en-US" sz="2400" b="1" dirty="0">
                <a:solidFill>
                  <a:schemeClr val="bg2"/>
                </a:solidFill>
                <a:latin typeface="Calibri"/>
                <a:cs typeface="Calibri"/>
              </a:rPr>
              <a:t>therapeutic</a:t>
            </a:r>
            <a:r>
              <a:rPr lang="en-US" sz="2400" dirty="0">
                <a:solidFill>
                  <a:schemeClr val="bg2"/>
                </a:solidFill>
                <a:latin typeface="Calibri"/>
                <a:cs typeface="Calibri"/>
              </a:rPr>
              <a:t> and </a:t>
            </a:r>
            <a:r>
              <a:rPr lang="en-US" sz="2400" b="1" dirty="0">
                <a:solidFill>
                  <a:schemeClr val="bg2"/>
                </a:solidFill>
                <a:latin typeface="Calibri"/>
                <a:cs typeface="Calibri"/>
              </a:rPr>
              <a:t>supportive</a:t>
            </a:r>
            <a:r>
              <a:rPr lang="en-US" sz="2400" dirty="0">
                <a:solidFill>
                  <a:schemeClr val="bg2"/>
                </a:solidFill>
                <a:latin typeface="Calibri"/>
                <a:cs typeface="Calibri"/>
              </a:rPr>
              <a:t> environment to our service users as well as </a:t>
            </a:r>
            <a:r>
              <a:rPr lang="en-US" sz="2400" b="1" dirty="0">
                <a:solidFill>
                  <a:schemeClr val="bg2"/>
                </a:solidFill>
                <a:latin typeface="Calibri"/>
                <a:cs typeface="Calibri"/>
              </a:rPr>
              <a:t>hands-on</a:t>
            </a:r>
            <a:r>
              <a:rPr lang="en-US" sz="2400" dirty="0">
                <a:solidFill>
                  <a:schemeClr val="bg2"/>
                </a:solidFill>
                <a:latin typeface="Calibri"/>
                <a:cs typeface="Calibri"/>
              </a:rPr>
              <a:t> support that is related to the activities of daily living.</a:t>
            </a:r>
          </a:p>
        </p:txBody>
      </p:sp>
    </p:spTree>
    <p:extLst>
      <p:ext uri="{BB962C8B-B14F-4D97-AF65-F5344CB8AC3E}">
        <p14:creationId xmlns:p14="http://schemas.microsoft.com/office/powerpoint/2010/main" val="1535636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 animBg="1"/>
      <p:bldP spid="9" grpId="0"/>
      <p:bldP spid="10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87" b="7752"/>
          <a:stretch/>
        </p:blipFill>
        <p:spPr>
          <a:xfrm>
            <a:off x="-13253" y="10633"/>
            <a:ext cx="12205253" cy="684736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-42559"/>
            <a:ext cx="12192000" cy="6900559"/>
          </a:xfrm>
          <a:prstGeom prst="rect">
            <a:avLst/>
          </a:prstGeom>
          <a:solidFill>
            <a:schemeClr val="bg1">
              <a:alpha val="41961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678728E-F326-4C15-8F14-7A62BD839300}"/>
              </a:ext>
            </a:extLst>
          </p:cNvPr>
          <p:cNvSpPr/>
          <p:nvPr/>
        </p:nvSpPr>
        <p:spPr>
          <a:xfrm>
            <a:off x="6113954" y="12290"/>
            <a:ext cx="6095999" cy="6874646"/>
          </a:xfrm>
          <a:prstGeom prst="rect">
            <a:avLst/>
          </a:prstGeom>
          <a:solidFill>
            <a:srgbClr val="7DAF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227FADA-7287-4A30-985F-40A3C15B9A19}"/>
              </a:ext>
            </a:extLst>
          </p:cNvPr>
          <p:cNvSpPr txBox="1"/>
          <p:nvPr/>
        </p:nvSpPr>
        <p:spPr>
          <a:xfrm>
            <a:off x="6963720" y="2778932"/>
            <a:ext cx="4387065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2400" dirty="0">
                <a:solidFill>
                  <a:schemeClr val="bg2"/>
                </a:solidFill>
                <a:latin typeface="Calibri"/>
                <a:cs typeface="Calibri"/>
              </a:rPr>
              <a:t>Housing  l  Therapeutic Support</a:t>
            </a:r>
            <a:endParaRPr lang="en-US" sz="2400" dirty="0">
              <a:solidFill>
                <a:schemeClr val="bg2"/>
              </a:solidFill>
              <a:latin typeface="Calibri"/>
              <a:cs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26361F5-6619-487E-B531-4F8A988AF820}"/>
              </a:ext>
            </a:extLst>
          </p:cNvPr>
          <p:cNvSpPr txBox="1"/>
          <p:nvPr/>
        </p:nvSpPr>
        <p:spPr>
          <a:xfrm>
            <a:off x="6096000" y="528285"/>
            <a:ext cx="6096000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600" b="1" dirty="0">
                <a:solidFill>
                  <a:schemeClr val="accent5"/>
                </a:solidFill>
                <a:latin typeface="Calibri"/>
                <a:cs typeface="Calibri"/>
              </a:rPr>
              <a:t>Supportive Housing </a:t>
            </a:r>
          </a:p>
          <a:p>
            <a:pPr algn="ctr"/>
            <a:r>
              <a:rPr lang="en-GB" sz="3600" b="1" dirty="0">
                <a:solidFill>
                  <a:schemeClr val="accent5"/>
                </a:solidFill>
                <a:latin typeface="Calibri"/>
                <a:cs typeface="Calibri"/>
              </a:rPr>
              <a:t>Service</a:t>
            </a:r>
            <a:endParaRPr lang="en-US" sz="3600" b="1" dirty="0">
              <a:solidFill>
                <a:schemeClr val="accent5"/>
              </a:solidFill>
              <a:latin typeface="Calibri"/>
              <a:cs typeface="Calibri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3C2EA1E-C078-4068-A856-B2F77D18B7CF}"/>
              </a:ext>
            </a:extLst>
          </p:cNvPr>
          <p:cNvSpPr/>
          <p:nvPr/>
        </p:nvSpPr>
        <p:spPr>
          <a:xfrm>
            <a:off x="7035640" y="3759836"/>
            <a:ext cx="4387065" cy="156966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just"/>
            <a:r>
              <a:rPr lang="en-US" sz="2400" dirty="0">
                <a:solidFill>
                  <a:schemeClr val="bg2"/>
                </a:solidFill>
                <a:latin typeface="Calibri"/>
                <a:cs typeface="Calibri"/>
              </a:rPr>
              <a:t>Supporting clients with housing as most clients with SMI are homeless </a:t>
            </a:r>
            <a:r>
              <a:rPr lang="en-US" sz="2400" dirty="0" err="1">
                <a:solidFill>
                  <a:schemeClr val="bg2"/>
                </a:solidFill>
                <a:latin typeface="Calibri"/>
                <a:cs typeface="Calibri"/>
              </a:rPr>
              <a:t>approx</a:t>
            </a:r>
            <a:r>
              <a:rPr lang="en-US" sz="2400" dirty="0">
                <a:solidFill>
                  <a:schemeClr val="bg2"/>
                </a:solidFill>
                <a:latin typeface="Calibri"/>
                <a:cs typeface="Calibri"/>
              </a:rPr>
              <a:t> 67% (Barry et al 2024)</a:t>
            </a:r>
            <a:endParaRPr lang="en-US" sz="2400" dirty="0">
              <a:solidFill>
                <a:schemeClr val="bg2"/>
              </a:solidFill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29384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" t="3486" r="-174" b="6416"/>
          <a:stretch/>
        </p:blipFill>
        <p:spPr>
          <a:xfrm>
            <a:off x="-2868" y="-21264"/>
            <a:ext cx="6098868" cy="686863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2149"/>
            <a:ext cx="12192000" cy="6900559"/>
          </a:xfrm>
          <a:prstGeom prst="rect">
            <a:avLst/>
          </a:prstGeom>
          <a:solidFill>
            <a:schemeClr val="bg1">
              <a:alpha val="41961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678728E-F326-4C15-8F14-7A62BD839300}"/>
              </a:ext>
            </a:extLst>
          </p:cNvPr>
          <p:cNvSpPr/>
          <p:nvPr/>
        </p:nvSpPr>
        <p:spPr>
          <a:xfrm>
            <a:off x="6096001" y="-16646"/>
            <a:ext cx="6095999" cy="6874646"/>
          </a:xfrm>
          <a:prstGeom prst="rect">
            <a:avLst/>
          </a:prstGeom>
          <a:solidFill>
            <a:schemeClr val="accent1">
              <a:alpha val="8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227FADA-7287-4A30-985F-40A3C15B9A19}"/>
              </a:ext>
            </a:extLst>
          </p:cNvPr>
          <p:cNvSpPr txBox="1"/>
          <p:nvPr/>
        </p:nvSpPr>
        <p:spPr>
          <a:xfrm>
            <a:off x="6096000" y="1781693"/>
            <a:ext cx="6095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>
                <a:solidFill>
                  <a:schemeClr val="bg2"/>
                </a:solidFill>
                <a:latin typeface="Calibri"/>
                <a:cs typeface="Calibri"/>
              </a:rPr>
              <a:t>Residential  l   3-year programme   </a:t>
            </a:r>
            <a:endParaRPr lang="en-US" sz="2400">
              <a:solidFill>
                <a:schemeClr val="bg2"/>
              </a:solidFill>
              <a:latin typeface="Calibri"/>
              <a:cs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26361F5-6619-487E-B531-4F8A988AF820}"/>
              </a:ext>
            </a:extLst>
          </p:cNvPr>
          <p:cNvSpPr txBox="1"/>
          <p:nvPr/>
        </p:nvSpPr>
        <p:spPr>
          <a:xfrm>
            <a:off x="6096001" y="893491"/>
            <a:ext cx="6096000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600" b="1" dirty="0">
                <a:solidFill>
                  <a:schemeClr val="accent5"/>
                </a:solidFill>
                <a:latin typeface="Calibri"/>
                <a:cs typeface="Calibri"/>
              </a:rPr>
              <a:t>KIDs in Development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3C2EA1E-C078-4068-A856-B2F77D18B7CF}"/>
              </a:ext>
            </a:extLst>
          </p:cNvPr>
          <p:cNvSpPr/>
          <p:nvPr/>
        </p:nvSpPr>
        <p:spPr>
          <a:xfrm>
            <a:off x="7124700" y="2632969"/>
            <a:ext cx="40386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>
                <a:solidFill>
                  <a:schemeClr val="bg2"/>
                </a:solidFill>
                <a:latin typeface="Calibri"/>
                <a:cs typeface="Calibri"/>
              </a:rPr>
              <a:t>Tailored for children aged 7 – 13, who experience </a:t>
            </a:r>
            <a:r>
              <a:rPr lang="en-US" sz="2400" b="1">
                <a:solidFill>
                  <a:schemeClr val="bg2"/>
                </a:solidFill>
                <a:latin typeface="Calibri"/>
                <a:cs typeface="Calibri"/>
              </a:rPr>
              <a:t>severe</a:t>
            </a:r>
            <a:r>
              <a:rPr lang="en-US" sz="2400">
                <a:solidFill>
                  <a:schemeClr val="bg2"/>
                </a:solidFill>
                <a:latin typeface="Calibri"/>
                <a:cs typeface="Calibri"/>
              </a:rPr>
              <a:t> </a:t>
            </a:r>
            <a:r>
              <a:rPr lang="en-US" sz="2400" b="1">
                <a:solidFill>
                  <a:schemeClr val="bg2"/>
                </a:solidFill>
                <a:latin typeface="Calibri"/>
                <a:cs typeface="Calibri"/>
              </a:rPr>
              <a:t>emotional</a:t>
            </a:r>
            <a:r>
              <a:rPr lang="en-US" sz="2400">
                <a:solidFill>
                  <a:schemeClr val="bg2"/>
                </a:solidFill>
                <a:latin typeface="Calibri"/>
                <a:cs typeface="Calibri"/>
              </a:rPr>
              <a:t> </a:t>
            </a:r>
            <a:r>
              <a:rPr lang="en-US" sz="2400" b="1">
                <a:solidFill>
                  <a:schemeClr val="bg2"/>
                </a:solidFill>
                <a:latin typeface="Calibri"/>
                <a:cs typeface="Calibri"/>
              </a:rPr>
              <a:t>difficulties</a:t>
            </a:r>
            <a:r>
              <a:rPr lang="en-US" sz="2400">
                <a:solidFill>
                  <a:schemeClr val="bg2"/>
                </a:solidFill>
                <a:latin typeface="Calibri"/>
                <a:cs typeface="Calibri"/>
              </a:rPr>
              <a:t> and </a:t>
            </a:r>
            <a:r>
              <a:rPr lang="en-US" sz="2400" b="1">
                <a:solidFill>
                  <a:schemeClr val="bg2"/>
                </a:solidFill>
                <a:latin typeface="Calibri"/>
                <a:cs typeface="Calibri"/>
              </a:rPr>
              <a:t>challenging </a:t>
            </a:r>
            <a:r>
              <a:rPr lang="en-US" sz="2400" b="1" err="1">
                <a:solidFill>
                  <a:schemeClr val="bg2"/>
                </a:solidFill>
                <a:latin typeface="Calibri"/>
                <a:cs typeface="Calibri"/>
              </a:rPr>
              <a:t>behaviour</a:t>
            </a:r>
            <a:r>
              <a:rPr lang="en-US" sz="2400" b="1">
                <a:solidFill>
                  <a:schemeClr val="bg2"/>
                </a:solidFill>
                <a:latin typeface="Calibri"/>
                <a:cs typeface="Calibri"/>
              </a:rPr>
              <a:t>.</a:t>
            </a:r>
            <a:endParaRPr lang="en-US" sz="2400">
              <a:solidFill>
                <a:schemeClr val="bg2"/>
              </a:solidFill>
              <a:latin typeface="Calibri"/>
              <a:cs typeface="Calibri"/>
            </a:endParaRPr>
          </a:p>
          <a:p>
            <a:pPr algn="just"/>
            <a:endParaRPr lang="en-GB" sz="2400">
              <a:solidFill>
                <a:schemeClr val="bg2"/>
              </a:solidFill>
              <a:latin typeface="Calibri"/>
              <a:cs typeface="Calibri"/>
            </a:endParaRPr>
          </a:p>
          <a:p>
            <a:pPr algn="just"/>
            <a:r>
              <a:rPr lang="en-US" sz="2400">
                <a:solidFill>
                  <a:schemeClr val="bg2"/>
                </a:solidFill>
                <a:latin typeface="Calibri"/>
                <a:cs typeface="Calibri"/>
              </a:rPr>
              <a:t>The focus is on developing </a:t>
            </a:r>
            <a:r>
              <a:rPr lang="en-US" sz="2400" b="1">
                <a:solidFill>
                  <a:schemeClr val="bg2"/>
                </a:solidFill>
                <a:latin typeface="Calibri"/>
                <a:cs typeface="Calibri"/>
              </a:rPr>
              <a:t>healthy attachments</a:t>
            </a:r>
            <a:r>
              <a:rPr lang="en-US" sz="2400">
                <a:solidFill>
                  <a:schemeClr val="bg2"/>
                </a:solidFill>
                <a:latin typeface="Calibri"/>
                <a:cs typeface="Calibri"/>
              </a:rPr>
              <a:t> and a sense</a:t>
            </a:r>
            <a:r>
              <a:rPr lang="en-US" sz="2400" b="1">
                <a:solidFill>
                  <a:schemeClr val="bg2"/>
                </a:solidFill>
                <a:latin typeface="Calibri"/>
                <a:cs typeface="Calibri"/>
              </a:rPr>
              <a:t> </a:t>
            </a:r>
            <a:r>
              <a:rPr lang="en-US" sz="2400">
                <a:solidFill>
                  <a:schemeClr val="bg2"/>
                </a:solidFill>
                <a:latin typeface="Calibri"/>
                <a:cs typeface="Calibri"/>
              </a:rPr>
              <a:t>of</a:t>
            </a:r>
            <a:r>
              <a:rPr lang="en-US" sz="2400" b="1">
                <a:solidFill>
                  <a:schemeClr val="bg2"/>
                </a:solidFill>
                <a:latin typeface="Calibri"/>
                <a:cs typeface="Calibri"/>
              </a:rPr>
              <a:t> self-worth</a:t>
            </a:r>
            <a:r>
              <a:rPr lang="en-US" sz="2400">
                <a:solidFill>
                  <a:schemeClr val="bg2"/>
                </a:solidFill>
                <a:latin typeface="Calibri"/>
                <a:cs typeface="Calibri"/>
              </a:rPr>
              <a:t> in a </a:t>
            </a:r>
            <a:r>
              <a:rPr lang="en-US" sz="2400" b="1">
                <a:solidFill>
                  <a:schemeClr val="bg2"/>
                </a:solidFill>
                <a:latin typeface="Calibri"/>
                <a:cs typeface="Calibri"/>
              </a:rPr>
              <a:t>safe environment.</a:t>
            </a:r>
          </a:p>
        </p:txBody>
      </p:sp>
    </p:spTree>
    <p:extLst>
      <p:ext uri="{BB962C8B-B14F-4D97-AF65-F5344CB8AC3E}">
        <p14:creationId xmlns:p14="http://schemas.microsoft.com/office/powerpoint/2010/main" val="234979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80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kitchen with white cabinets and green chairs&#10;&#10;Description automatically generated">
            <a:extLst>
              <a:ext uri="{FF2B5EF4-FFF2-40B4-BE49-F238E27FC236}">
                <a16:creationId xmlns:a16="http://schemas.microsoft.com/office/drawing/2014/main" id="{D89D34BE-4D15-334C-CA6C-20E35DDF79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994" y="2022"/>
            <a:ext cx="6788815" cy="685882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D5F6399-8CE8-334F-A02A-22F97F0AFCFE}"/>
              </a:ext>
            </a:extLst>
          </p:cNvPr>
          <p:cNvSpPr txBox="1"/>
          <p:nvPr/>
        </p:nvSpPr>
        <p:spPr>
          <a:xfrm>
            <a:off x="969870" y="430785"/>
            <a:ext cx="4433455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cs typeface="Calibri"/>
              </a:rPr>
              <a:t>Dar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cs typeface="Calibri"/>
              </a:rPr>
              <a:t> Tereza</a:t>
            </a:r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62644A3-424E-3142-9F1C-0BDCFFFA8E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95016" y="5143500"/>
            <a:ext cx="1052177" cy="131445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30963" y="1711383"/>
            <a:ext cx="4505529" cy="461665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pPr algn="ctr"/>
            <a:r>
              <a:rPr lang="en-GB" sz="2400" dirty="0">
                <a:solidFill>
                  <a:srgbClr val="FFFFFF"/>
                </a:solidFill>
                <a:latin typeface="Calibri"/>
                <a:cs typeface="Calibri"/>
              </a:rPr>
              <a:t>Residential  </a:t>
            </a:r>
            <a:r>
              <a:rPr lang="en-GB" sz="2400" dirty="0">
                <a:solidFill>
                  <a:schemeClr val="bg2"/>
                </a:solidFill>
                <a:latin typeface="Calibri"/>
                <a:ea typeface="+mn-lt"/>
                <a:cs typeface="+mn-lt"/>
              </a:rPr>
              <a:t>l</a:t>
            </a:r>
            <a:r>
              <a:rPr lang="en-GB" sz="2400" dirty="0">
                <a:solidFill>
                  <a:schemeClr val="bg2"/>
                </a:solidFill>
                <a:ea typeface="+mn-lt"/>
                <a:cs typeface="+mn-lt"/>
              </a:rPr>
              <a:t> </a:t>
            </a:r>
            <a:r>
              <a:rPr lang="en-GB" sz="2400" dirty="0">
                <a:solidFill>
                  <a:schemeClr val="bg2"/>
                </a:solidFill>
                <a:latin typeface="Calibri"/>
                <a:cs typeface="Calibri"/>
              </a:rPr>
              <a:t> </a:t>
            </a:r>
            <a:r>
              <a:rPr lang="en-GB" sz="2400" dirty="0">
                <a:solidFill>
                  <a:srgbClr val="FFFFFF"/>
                </a:solidFill>
                <a:latin typeface="Calibri"/>
                <a:cs typeface="Calibri"/>
              </a:rPr>
              <a:t> 3-year programme </a:t>
            </a:r>
            <a:r>
              <a:rPr lang="en-GB" sz="2400" dirty="0">
                <a:solidFill>
                  <a:srgbClr val="FFFFFF"/>
                </a:solidFill>
                <a:latin typeface="TT Commons"/>
              </a:rPr>
              <a:t>  </a:t>
            </a:r>
            <a:endParaRPr lang="en-US" sz="2400" dirty="0">
              <a:solidFill>
                <a:srgbClr val="FFFFFF"/>
              </a:solidFill>
              <a:latin typeface="TT Common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21187" y="2904608"/>
            <a:ext cx="4719483" cy="224676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just"/>
            <a:r>
              <a:rPr lang="en-US" sz="2800" dirty="0">
                <a:solidFill>
                  <a:srgbClr val="FFFFFF"/>
                </a:solidFill>
                <a:latin typeface="Calibri"/>
                <a:cs typeface="Calibri"/>
              </a:rPr>
              <a:t>To help mothers who suffer from mental health problems to be supported in the community without their children being taken away.</a:t>
            </a:r>
            <a:r>
              <a:rPr lang="en-US" sz="2800" dirty="0">
                <a:solidFill>
                  <a:srgbClr val="FFFFFF"/>
                </a:solidFill>
                <a:latin typeface="TT Commons" panose="02000506030000020004"/>
              </a:rPr>
              <a:t> </a:t>
            </a:r>
            <a:endParaRPr lang="en-US" dirty="0">
              <a:latin typeface="TT Commons" panose="02000506030000020004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47ABDC8-5423-28C0-E269-58380B3406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88179" y="-3313"/>
            <a:ext cx="5820857" cy="6875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2220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4B9E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98BC749-A2B7-D3AD-BAFA-0E842EFDB5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32DD7CD3-7103-6047-3E14-09741F07FA98}"/>
              </a:ext>
            </a:extLst>
          </p:cNvPr>
          <p:cNvSpPr/>
          <p:nvPr/>
        </p:nvSpPr>
        <p:spPr>
          <a:xfrm>
            <a:off x="10601737" y="4960051"/>
            <a:ext cx="1336263" cy="1669348"/>
          </a:xfrm>
          <a:custGeom>
            <a:avLst/>
            <a:gdLst/>
            <a:ahLst/>
            <a:cxnLst/>
            <a:rect l="l" t="t" r="r" b="b"/>
            <a:pathLst>
              <a:path w="2004394" h="2504022">
                <a:moveTo>
                  <a:pt x="0" y="0"/>
                </a:moveTo>
                <a:lnTo>
                  <a:pt x="2004394" y="0"/>
                </a:lnTo>
                <a:lnTo>
                  <a:pt x="2004394" y="2504023"/>
                </a:lnTo>
                <a:lnTo>
                  <a:pt x="0" y="250402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100A24EB-C80D-07F2-88A0-1435CB2FBCCF}"/>
              </a:ext>
            </a:extLst>
          </p:cNvPr>
          <p:cNvSpPr txBox="1"/>
          <p:nvPr/>
        </p:nvSpPr>
        <p:spPr>
          <a:xfrm>
            <a:off x="101589" y="1969774"/>
            <a:ext cx="11988823" cy="28244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7486"/>
              </a:lnSpc>
            </a:pPr>
            <a:r>
              <a:rPr lang="en-US" sz="5300" b="1" dirty="0">
                <a:solidFill>
                  <a:schemeClr val="bg1"/>
                </a:solidFill>
                <a:latin typeface="Calibri"/>
                <a:sym typeface="Inter Bold"/>
              </a:rPr>
              <a:t>Richmond </a:t>
            </a:r>
            <a:endParaRPr lang="en-US" b="1" dirty="0">
              <a:solidFill>
                <a:schemeClr val="bg1"/>
              </a:solidFill>
              <a:latin typeface="Calibri"/>
              <a:sym typeface="Inter Bold"/>
            </a:endParaRPr>
          </a:p>
          <a:p>
            <a:pPr algn="ctr">
              <a:lnSpc>
                <a:spcPts val="7486"/>
              </a:lnSpc>
            </a:pPr>
            <a:r>
              <a:rPr lang="en-US" sz="5300" b="1" dirty="0">
                <a:solidFill>
                  <a:schemeClr val="bg1"/>
                </a:solidFill>
                <a:latin typeface="Calibri"/>
                <a:sym typeface="Inter Bold"/>
              </a:rPr>
              <a:t>X </a:t>
            </a:r>
            <a:endParaRPr lang="en-US" b="1" dirty="0">
              <a:solidFill>
                <a:schemeClr val="bg1"/>
              </a:solidFill>
              <a:ea typeface="+mn-lt"/>
              <a:cs typeface="+mn-lt"/>
              <a:sym typeface="Inter Bold"/>
            </a:endParaRPr>
          </a:p>
          <a:p>
            <a:pPr algn="ctr">
              <a:lnSpc>
                <a:spcPts val="7486"/>
              </a:lnSpc>
            </a:pPr>
            <a:r>
              <a:rPr lang="en-US" sz="5300" b="1" dirty="0">
                <a:solidFill>
                  <a:schemeClr val="bg1"/>
                </a:solidFill>
                <a:ea typeface="+mn-lt"/>
                <a:cs typeface="+mn-lt"/>
                <a:sym typeface="Inter Bold"/>
              </a:rPr>
              <a:t>Ministry for Health And Active Ageing</a:t>
            </a:r>
            <a:endParaRPr lang="en-US" b="1">
              <a:solidFill>
                <a:schemeClr val="bg1"/>
              </a:solidFill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781149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62644A3-424E-3142-9F1C-0BDCFFFA8E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5016" y="5143500"/>
            <a:ext cx="1052177" cy="1314450"/>
          </a:xfrm>
          <a:prstGeom prst="rect">
            <a:avLst/>
          </a:prstGeom>
        </p:spPr>
      </p:pic>
      <p:pic>
        <p:nvPicPr>
          <p:cNvPr id="12" name="Picture 3" descr="C:\Users\Whelan\AppData\Local\Microsoft\Windows\Temporary Internet Files\Content.Outlook\N7MDCCR6\Hostel front photo 2.JPG">
            <a:extLst>
              <a:ext uri="{FF2B5EF4-FFF2-40B4-BE49-F238E27FC236}">
                <a16:creationId xmlns:a16="http://schemas.microsoft.com/office/drawing/2014/main" id="{C17180EE-1D59-40A9-96FF-78C1284A25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6645"/>
            <a:ext cx="10370528" cy="6917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0" y="0"/>
            <a:ext cx="12192000" cy="6900559"/>
          </a:xfrm>
          <a:prstGeom prst="rect">
            <a:avLst/>
          </a:prstGeom>
          <a:solidFill>
            <a:schemeClr val="bg1">
              <a:alpha val="41961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678728E-F326-4C15-8F14-7A62BD839300}"/>
              </a:ext>
            </a:extLst>
          </p:cNvPr>
          <p:cNvSpPr/>
          <p:nvPr/>
        </p:nvSpPr>
        <p:spPr>
          <a:xfrm>
            <a:off x="6109254" y="-16646"/>
            <a:ext cx="6095999" cy="6874646"/>
          </a:xfrm>
          <a:prstGeom prst="rect">
            <a:avLst/>
          </a:prstGeom>
          <a:solidFill>
            <a:schemeClr val="accent1">
              <a:alpha val="8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227FADA-7287-4A30-985F-40A3C15B9A19}"/>
              </a:ext>
            </a:extLst>
          </p:cNvPr>
          <p:cNvSpPr txBox="1"/>
          <p:nvPr/>
        </p:nvSpPr>
        <p:spPr>
          <a:xfrm>
            <a:off x="6963720" y="2518352"/>
            <a:ext cx="4387065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2400" dirty="0">
                <a:solidFill>
                  <a:schemeClr val="bg2"/>
                </a:solidFill>
                <a:latin typeface="Calibri"/>
                <a:cs typeface="Calibri"/>
              </a:rPr>
              <a:t>5 long-term Residences l   24/7 staff support</a:t>
            </a:r>
            <a:endParaRPr lang="en-US" sz="2400" dirty="0">
              <a:solidFill>
                <a:schemeClr val="bg2"/>
              </a:solidFill>
              <a:latin typeface="Calibri"/>
              <a:cs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26361F5-6619-487E-B531-4F8A988AF820}"/>
              </a:ext>
            </a:extLst>
          </p:cNvPr>
          <p:cNvSpPr txBox="1"/>
          <p:nvPr/>
        </p:nvSpPr>
        <p:spPr>
          <a:xfrm>
            <a:off x="6109254" y="1322183"/>
            <a:ext cx="6096000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600" b="1" dirty="0">
                <a:solidFill>
                  <a:schemeClr val="accent5"/>
                </a:solidFill>
                <a:latin typeface="Calibri"/>
                <a:cs typeface="Calibri"/>
              </a:rPr>
              <a:t>Assisted Living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3C2EA1E-C078-4068-A856-B2F77D18B7CF}"/>
              </a:ext>
            </a:extLst>
          </p:cNvPr>
          <p:cNvSpPr/>
          <p:nvPr/>
        </p:nvSpPr>
        <p:spPr>
          <a:xfrm>
            <a:off x="7035640" y="3759836"/>
            <a:ext cx="438706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>
                <a:solidFill>
                  <a:schemeClr val="bg2"/>
                </a:solidFill>
                <a:latin typeface="Calibri"/>
                <a:cs typeface="Calibri"/>
              </a:rPr>
              <a:t>Individuals who previously resided at Mount Carmel Hospital provided with </a:t>
            </a:r>
            <a:r>
              <a:rPr lang="en-US" sz="2400" b="1">
                <a:solidFill>
                  <a:schemeClr val="bg2"/>
                </a:solidFill>
                <a:latin typeface="Calibri"/>
                <a:cs typeface="Calibri"/>
              </a:rPr>
              <a:t>accommodation</a:t>
            </a:r>
            <a:r>
              <a:rPr lang="en-US" sz="2400">
                <a:solidFill>
                  <a:schemeClr val="bg2"/>
                </a:solidFill>
                <a:latin typeface="Calibri"/>
                <a:cs typeface="Calibri"/>
              </a:rPr>
              <a:t> and </a:t>
            </a:r>
            <a:r>
              <a:rPr lang="en-US" sz="2400" b="1">
                <a:solidFill>
                  <a:schemeClr val="bg2"/>
                </a:solidFill>
                <a:latin typeface="Calibri"/>
                <a:cs typeface="Calibri"/>
              </a:rPr>
              <a:t>professional support </a:t>
            </a:r>
            <a:r>
              <a:rPr lang="en-US" sz="2400">
                <a:solidFill>
                  <a:schemeClr val="bg2"/>
                </a:solidFill>
                <a:latin typeface="Calibri"/>
                <a:cs typeface="Calibri"/>
              </a:rPr>
              <a:t>to lead a good quality of life in the community.</a:t>
            </a:r>
            <a:endParaRPr lang="en-US" sz="240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68478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CA53F9D-6E55-6EFF-0621-4484F19643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24B33E7-969C-A450-97FB-579085EA63F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87" b="7752"/>
          <a:stretch/>
        </p:blipFill>
        <p:spPr>
          <a:xfrm>
            <a:off x="-13253" y="10633"/>
            <a:ext cx="12205253" cy="684736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3552290-372B-BDE0-5627-8BEF6B26E24E}"/>
              </a:ext>
            </a:extLst>
          </p:cNvPr>
          <p:cNvSpPr/>
          <p:nvPr/>
        </p:nvSpPr>
        <p:spPr>
          <a:xfrm>
            <a:off x="0" y="-42559"/>
            <a:ext cx="12192000" cy="6900559"/>
          </a:xfrm>
          <a:prstGeom prst="rect">
            <a:avLst/>
          </a:prstGeom>
          <a:solidFill>
            <a:schemeClr val="bg1">
              <a:alpha val="41961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D377A1F-CCC2-6094-FAE9-6F0E034020B8}"/>
              </a:ext>
            </a:extLst>
          </p:cNvPr>
          <p:cNvSpPr/>
          <p:nvPr/>
        </p:nvSpPr>
        <p:spPr>
          <a:xfrm>
            <a:off x="6089373" y="0"/>
            <a:ext cx="6095999" cy="6874646"/>
          </a:xfrm>
          <a:prstGeom prst="rect">
            <a:avLst/>
          </a:prstGeom>
          <a:solidFill>
            <a:srgbClr val="7DAF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8DD5127-DB04-E22D-6E59-66ED0981552F}"/>
              </a:ext>
            </a:extLst>
          </p:cNvPr>
          <p:cNvSpPr txBox="1"/>
          <p:nvPr/>
        </p:nvSpPr>
        <p:spPr>
          <a:xfrm>
            <a:off x="6963720" y="2778932"/>
            <a:ext cx="4387065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2400" dirty="0">
                <a:solidFill>
                  <a:schemeClr val="bg2"/>
                </a:solidFill>
                <a:latin typeface="Calibri"/>
                <a:cs typeface="Calibri"/>
              </a:rPr>
              <a:t>Home Based  l  Therapeutic Support</a:t>
            </a:r>
            <a:endParaRPr lang="en-US" sz="2400" dirty="0">
              <a:solidFill>
                <a:schemeClr val="bg2"/>
              </a:solidFill>
              <a:latin typeface="Calibri"/>
              <a:cs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E6A3B39-7EFE-62DF-A365-766758731AE7}"/>
              </a:ext>
            </a:extLst>
          </p:cNvPr>
          <p:cNvSpPr txBox="1"/>
          <p:nvPr/>
        </p:nvSpPr>
        <p:spPr>
          <a:xfrm>
            <a:off x="6096000" y="528285"/>
            <a:ext cx="6096000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600" b="1" dirty="0">
                <a:solidFill>
                  <a:schemeClr val="accent5"/>
                </a:solidFill>
                <a:latin typeface="Calibri"/>
                <a:cs typeface="Calibri"/>
              </a:rPr>
              <a:t>Community Support</a:t>
            </a:r>
          </a:p>
          <a:p>
            <a:pPr algn="ctr"/>
            <a:r>
              <a:rPr lang="en-GB" sz="3600" b="1" dirty="0">
                <a:solidFill>
                  <a:schemeClr val="accent5"/>
                </a:solidFill>
                <a:latin typeface="Calibri"/>
                <a:cs typeface="Calibri"/>
              </a:rPr>
              <a:t>Services</a:t>
            </a:r>
            <a:endParaRPr lang="en-US" sz="3600" b="1" dirty="0">
              <a:solidFill>
                <a:schemeClr val="accent5"/>
              </a:solidFill>
              <a:latin typeface="Calibri"/>
              <a:cs typeface="Calibri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54503D7-DC91-8BC7-FA69-E5BEE4C8A5DA}"/>
              </a:ext>
            </a:extLst>
          </p:cNvPr>
          <p:cNvSpPr/>
          <p:nvPr/>
        </p:nvSpPr>
        <p:spPr>
          <a:xfrm>
            <a:off x="7035640" y="3759836"/>
            <a:ext cx="4387065" cy="156966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just"/>
            <a:r>
              <a:rPr lang="en-US" sz="2400" dirty="0">
                <a:solidFill>
                  <a:schemeClr val="bg2"/>
                </a:solidFill>
                <a:latin typeface="Calibri"/>
                <a:cs typeface="Calibri"/>
              </a:rPr>
              <a:t>Supporting more than </a:t>
            </a:r>
            <a:r>
              <a:rPr lang="en-US" sz="2400" b="1" dirty="0">
                <a:solidFill>
                  <a:schemeClr val="bg2"/>
                </a:solidFill>
                <a:latin typeface="Calibri"/>
                <a:cs typeface="Calibri"/>
              </a:rPr>
              <a:t>150 individuals</a:t>
            </a:r>
            <a:r>
              <a:rPr lang="en-US" sz="2400" dirty="0">
                <a:solidFill>
                  <a:schemeClr val="bg2"/>
                </a:solidFill>
                <a:latin typeface="Calibri"/>
                <a:cs typeface="Calibri"/>
              </a:rPr>
              <a:t> with mental health problems and their carers in the comfort of their own home.</a:t>
            </a:r>
          </a:p>
        </p:txBody>
      </p:sp>
    </p:spTree>
    <p:extLst>
      <p:ext uri="{BB962C8B-B14F-4D97-AF65-F5344CB8AC3E}">
        <p14:creationId xmlns:p14="http://schemas.microsoft.com/office/powerpoint/2010/main" val="3337079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01E2A8A-8E04-4FAB-93F8-D1044CDDC1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0" y="-1948598"/>
            <a:ext cx="12218507" cy="916388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-560440"/>
            <a:ext cx="12192000" cy="7913739"/>
          </a:xfrm>
          <a:prstGeom prst="rect">
            <a:avLst/>
          </a:prstGeom>
          <a:solidFill>
            <a:schemeClr val="bg1">
              <a:alpha val="41961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678728E-F326-4C15-8F14-7A62BD839300}"/>
              </a:ext>
            </a:extLst>
          </p:cNvPr>
          <p:cNvSpPr/>
          <p:nvPr/>
        </p:nvSpPr>
        <p:spPr>
          <a:xfrm>
            <a:off x="6024683" y="-2074583"/>
            <a:ext cx="6391906" cy="9427882"/>
          </a:xfrm>
          <a:prstGeom prst="rect">
            <a:avLst/>
          </a:prstGeom>
          <a:solidFill>
            <a:schemeClr val="accent1">
              <a:alpha val="8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227FADA-7287-4A30-985F-40A3C15B9A19}"/>
              </a:ext>
            </a:extLst>
          </p:cNvPr>
          <p:cNvSpPr txBox="1"/>
          <p:nvPr/>
        </p:nvSpPr>
        <p:spPr>
          <a:xfrm>
            <a:off x="6107040" y="1303856"/>
            <a:ext cx="6095998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2400" dirty="0">
                <a:solidFill>
                  <a:schemeClr val="bg2"/>
                </a:solidFill>
                <a:latin typeface="Calibri"/>
                <a:cs typeface="Calibri"/>
              </a:rPr>
              <a:t>Helpline l  Chat  l  Brief Intervention  l Consult</a:t>
            </a:r>
          </a:p>
          <a:p>
            <a:pPr algn="ctr"/>
            <a:r>
              <a:rPr lang="en-GB" sz="2400" dirty="0">
                <a:solidFill>
                  <a:schemeClr val="bg2"/>
                </a:solidFill>
                <a:latin typeface="Calibri"/>
                <a:cs typeface="Calibri"/>
              </a:rPr>
              <a:t>Therapy  l  Event Support l  Gift of Therapy</a:t>
            </a:r>
            <a:endParaRPr lang="en-US" sz="2400" dirty="0">
              <a:solidFill>
                <a:schemeClr val="bg2"/>
              </a:solidFill>
              <a:latin typeface="Calibri"/>
              <a:cs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26361F5-6619-487E-B531-4F8A988AF820}"/>
              </a:ext>
            </a:extLst>
          </p:cNvPr>
          <p:cNvSpPr txBox="1"/>
          <p:nvPr/>
        </p:nvSpPr>
        <p:spPr>
          <a:xfrm>
            <a:off x="6091587" y="-4338"/>
            <a:ext cx="6096000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600" b="1" dirty="0">
                <a:solidFill>
                  <a:schemeClr val="accent5"/>
                </a:solidFill>
                <a:latin typeface="Calibri"/>
                <a:cs typeface="Calibri"/>
              </a:rPr>
              <a:t>Psychological Support</a:t>
            </a:r>
            <a:endParaRPr lang="en-US" dirty="0">
              <a:solidFill>
                <a:schemeClr val="accent5"/>
              </a:solidFill>
            </a:endParaRPr>
          </a:p>
          <a:p>
            <a:pPr algn="ctr"/>
            <a:r>
              <a:rPr lang="en-US" sz="3600" b="1" dirty="0">
                <a:solidFill>
                  <a:schemeClr val="accent5"/>
                </a:solidFill>
                <a:latin typeface="Calibri"/>
                <a:cs typeface="Calibri"/>
              </a:rPr>
              <a:t>Services</a:t>
            </a:r>
            <a:endParaRPr lang="en-US">
              <a:solidFill>
                <a:schemeClr val="accent5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3C2EA1E-C078-4068-A856-B2F77D18B7CF}"/>
              </a:ext>
            </a:extLst>
          </p:cNvPr>
          <p:cNvSpPr/>
          <p:nvPr/>
        </p:nvSpPr>
        <p:spPr>
          <a:xfrm>
            <a:off x="6097634" y="2369354"/>
            <a:ext cx="6056234" cy="433965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just"/>
            <a:r>
              <a:rPr lang="en-GB" dirty="0">
                <a:solidFill>
                  <a:schemeClr val="bg2"/>
                </a:solidFill>
                <a:latin typeface="Calibri"/>
                <a:cs typeface="Calibri"/>
              </a:rPr>
              <a:t>Qualified psychologists, counsellors and psychotherapists offering psychological support to individuals, couples and families. </a:t>
            </a:r>
          </a:p>
          <a:p>
            <a:pPr algn="just"/>
            <a:endParaRPr lang="en-GB" sz="800" dirty="0">
              <a:solidFill>
                <a:schemeClr val="bg2"/>
              </a:solidFill>
              <a:latin typeface="Calibri"/>
              <a:cs typeface="Calibri"/>
            </a:endParaRPr>
          </a:p>
          <a:p>
            <a:pPr algn="just"/>
            <a:r>
              <a:rPr lang="en-GB" dirty="0">
                <a:solidFill>
                  <a:schemeClr val="bg2"/>
                </a:solidFill>
                <a:latin typeface="Calibri"/>
                <a:cs typeface="Calibri"/>
              </a:rPr>
              <a:t>1770 helpline &amp; </a:t>
            </a:r>
            <a:r>
              <a:rPr lang="en-GB" err="1">
                <a:solidFill>
                  <a:schemeClr val="bg2"/>
                </a:solidFill>
                <a:latin typeface="Calibri"/>
                <a:cs typeface="Calibri"/>
              </a:rPr>
              <a:t>OLLi.Chat</a:t>
            </a:r>
            <a:r>
              <a:rPr lang="en-GB" dirty="0">
                <a:solidFill>
                  <a:schemeClr val="bg2"/>
                </a:solidFill>
                <a:latin typeface="Calibri"/>
                <a:cs typeface="Calibri"/>
              </a:rPr>
              <a:t> free to the public, which may be followed by free brief intervention support for the public. </a:t>
            </a:r>
          </a:p>
          <a:p>
            <a:pPr algn="just"/>
            <a:endParaRPr lang="en-GB" dirty="0">
              <a:solidFill>
                <a:schemeClr val="bg2"/>
              </a:solidFill>
              <a:latin typeface="Calibri"/>
              <a:ea typeface="Calibri"/>
              <a:cs typeface="Calibri"/>
            </a:endParaRPr>
          </a:p>
          <a:p>
            <a:pPr algn="just"/>
            <a:r>
              <a:rPr lang="en-GB" dirty="0">
                <a:solidFill>
                  <a:schemeClr val="bg2"/>
                </a:solidFill>
                <a:latin typeface="Calibri"/>
                <a:ea typeface="Calibri"/>
                <a:cs typeface="Calibri"/>
              </a:rPr>
              <a:t>In 2024 we had 7,280 persons contact us through phone calls and chats</a:t>
            </a:r>
          </a:p>
          <a:p>
            <a:pPr algn="just"/>
            <a:endParaRPr lang="en-GB" sz="800" dirty="0">
              <a:solidFill>
                <a:schemeClr val="bg2"/>
              </a:solidFill>
              <a:latin typeface="Calibri"/>
              <a:ea typeface="Calibri"/>
              <a:cs typeface="Calibri"/>
            </a:endParaRPr>
          </a:p>
          <a:p>
            <a:pPr algn="just"/>
            <a:endParaRPr lang="en-GB" dirty="0">
              <a:solidFill>
                <a:schemeClr val="bg2"/>
              </a:solidFill>
              <a:latin typeface="Calibri"/>
              <a:ea typeface="Calibri"/>
              <a:cs typeface="Calibri"/>
            </a:endParaRPr>
          </a:p>
          <a:p>
            <a:pPr algn="just"/>
            <a:endParaRPr lang="en-GB" sz="800" dirty="0">
              <a:solidFill>
                <a:schemeClr val="bg2"/>
              </a:solidFill>
              <a:latin typeface="Calibri"/>
              <a:ea typeface="Calibri"/>
              <a:cs typeface="Calibri"/>
            </a:endParaRPr>
          </a:p>
          <a:p>
            <a:pPr algn="just"/>
            <a:endParaRPr lang="en-GB" dirty="0">
              <a:solidFill>
                <a:schemeClr val="bg2"/>
              </a:solidFill>
              <a:latin typeface="Calibri"/>
              <a:ea typeface="Calibri"/>
              <a:cs typeface="Calibri"/>
            </a:endParaRPr>
          </a:p>
          <a:p>
            <a:pPr algn="just"/>
            <a:endParaRPr lang="en-GB">
              <a:solidFill>
                <a:schemeClr val="bg2"/>
              </a:solidFill>
              <a:latin typeface="TT Commons" panose="02000506030000020004" pitchFamily="50" charset="0"/>
            </a:endParaRPr>
          </a:p>
          <a:p>
            <a:pPr algn="just"/>
            <a:endParaRPr lang="en-GB">
              <a:solidFill>
                <a:schemeClr val="bg2"/>
              </a:solidFill>
              <a:latin typeface="TT Commons" panose="02000506030000020004" pitchFamily="50" charset="0"/>
            </a:endParaRPr>
          </a:p>
          <a:p>
            <a:pPr algn="just"/>
            <a:endParaRPr lang="en-GB">
              <a:solidFill>
                <a:schemeClr val="bg2"/>
              </a:solidFill>
              <a:latin typeface="TT Commons" panose="02000506030000020004" pitchFamily="50" charset="0"/>
            </a:endParaRPr>
          </a:p>
          <a:p>
            <a:pPr algn="just"/>
            <a:endParaRPr lang="en-GB">
              <a:solidFill>
                <a:schemeClr val="bg2"/>
              </a:solidFill>
              <a:latin typeface="TT Commons" panose="0200050603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3184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ECA9CEA-A230-DB27-9B35-554519039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Brief Intervention Service</a:t>
            </a:r>
            <a:endParaRPr lang="en-GB" b="0" dirty="0">
              <a:solidFill>
                <a:srgbClr val="FFFFFF"/>
              </a:solidFill>
              <a:latin typeface="Calibri"/>
              <a:ea typeface="Calibri"/>
              <a:cs typeface="Calibri"/>
            </a:endParaRPr>
          </a:p>
          <a:p>
            <a:endParaRPr lang="en-GB" dirty="0">
              <a:solidFill>
                <a:srgbClr val="FFFFFF"/>
              </a:solidFill>
              <a:latin typeface="Calibri"/>
              <a:ea typeface="Calibri"/>
              <a:cs typeface="Calibri"/>
            </a:endParaRPr>
          </a:p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DE212B-7E10-4548-2D51-E087FC27FF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  <a:buChar char=""/>
            </a:pPr>
            <a:r>
              <a:rPr lang="en-GB" dirty="0">
                <a:latin typeface="Calibri"/>
                <a:ea typeface="Calibri"/>
                <a:cs typeface="Calibri"/>
              </a:rPr>
              <a:t>Started in </a:t>
            </a:r>
            <a:r>
              <a:rPr lang="en-GB" b="0" dirty="0">
                <a:latin typeface="Calibri"/>
                <a:ea typeface="Calibri"/>
                <a:cs typeface="Calibri"/>
              </a:rPr>
              <a:t>1996</a:t>
            </a:r>
            <a:endParaRPr lang="en-US" b="0" dirty="0">
              <a:latin typeface="Calibri"/>
              <a:ea typeface="Calibri"/>
              <a:cs typeface="Calibri"/>
            </a:endParaRPr>
          </a:p>
          <a:p>
            <a:pPr>
              <a:spcBef>
                <a:spcPts val="0"/>
              </a:spcBef>
              <a:spcAft>
                <a:spcPts val="600"/>
              </a:spcAft>
              <a:buChar char=""/>
            </a:pPr>
            <a:r>
              <a:rPr lang="en-GB" b="0" dirty="0">
                <a:latin typeface="Calibri"/>
                <a:ea typeface="Calibri"/>
                <a:cs typeface="Calibri"/>
              </a:rPr>
              <a:t>Pre-COVID we registered </a:t>
            </a:r>
            <a:r>
              <a:rPr lang="en-GB" b="0" dirty="0" err="1">
                <a:latin typeface="Calibri"/>
                <a:ea typeface="Calibri"/>
                <a:cs typeface="Calibri"/>
              </a:rPr>
              <a:t>approx</a:t>
            </a:r>
            <a:r>
              <a:rPr lang="en-GB" b="0" dirty="0">
                <a:latin typeface="Calibri"/>
                <a:ea typeface="Calibri"/>
                <a:cs typeface="Calibri"/>
              </a:rPr>
              <a:t> 400 to 600 callers a year.</a:t>
            </a:r>
            <a:endParaRPr lang="en-US" b="0">
              <a:latin typeface="Calibri"/>
              <a:ea typeface="Calibri"/>
              <a:cs typeface="Calibri"/>
            </a:endParaRPr>
          </a:p>
          <a:p>
            <a:pPr>
              <a:spcBef>
                <a:spcPts val="0"/>
              </a:spcBef>
              <a:spcAft>
                <a:spcPts val="600"/>
              </a:spcAft>
              <a:buChar char=""/>
            </a:pPr>
            <a:r>
              <a:rPr lang="en-GB" b="0" dirty="0">
                <a:latin typeface="Calibri"/>
                <a:ea typeface="Calibri"/>
                <a:cs typeface="Calibri"/>
              </a:rPr>
              <a:t>In 2020 we experienced a surge in demand</a:t>
            </a:r>
            <a:endParaRPr lang="en-GB" b="0">
              <a:latin typeface="Calibri"/>
              <a:ea typeface="Calibri"/>
              <a:cs typeface="Calibri"/>
            </a:endParaRPr>
          </a:p>
          <a:p>
            <a:pPr>
              <a:spcBef>
                <a:spcPts val="0"/>
              </a:spcBef>
              <a:spcAft>
                <a:spcPts val="600"/>
              </a:spcAft>
              <a:buChar char=""/>
            </a:pPr>
            <a:endParaRPr lang="en-GB" b="0">
              <a:latin typeface="Calibri"/>
              <a:ea typeface="Calibri"/>
              <a:cs typeface="Calibri"/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GB" dirty="0">
                <a:latin typeface="Calibri"/>
                <a:ea typeface="Calibri"/>
                <a:cs typeface="Calibri"/>
              </a:rPr>
              <a:t>2020 – 4,036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GB" dirty="0">
                <a:latin typeface="Calibri"/>
                <a:ea typeface="Calibri"/>
                <a:cs typeface="Calibri"/>
              </a:rPr>
              <a:t>2021 – 11,044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GB" dirty="0">
                <a:latin typeface="Calibri"/>
                <a:ea typeface="Calibri"/>
                <a:cs typeface="Calibri"/>
              </a:rPr>
              <a:t>2022 - 12,311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GB" dirty="0">
                <a:latin typeface="Calibri"/>
                <a:ea typeface="Calibri"/>
                <a:cs typeface="Calibri"/>
              </a:rPr>
              <a:t>2023 – 7,850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GB" dirty="0">
                <a:latin typeface="Calibri"/>
                <a:ea typeface="Calibri"/>
                <a:cs typeface="Calibri"/>
              </a:rPr>
              <a:t>2024 – 7,280</a:t>
            </a:r>
          </a:p>
        </p:txBody>
      </p:sp>
    </p:spTree>
    <p:extLst>
      <p:ext uri="{BB962C8B-B14F-4D97-AF65-F5344CB8AC3E}">
        <p14:creationId xmlns:p14="http://schemas.microsoft.com/office/powerpoint/2010/main" val="16026475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85800" y="152400"/>
            <a:ext cx="11346873" cy="6858000"/>
          </a:xfrm>
          <a:custGeom>
            <a:avLst/>
            <a:gdLst/>
            <a:ahLst/>
            <a:cxnLst/>
            <a:rect l="l" t="t" r="r" b="b"/>
            <a:pathLst>
              <a:path w="17020309" h="10287000">
                <a:moveTo>
                  <a:pt x="0" y="0"/>
                </a:moveTo>
                <a:lnTo>
                  <a:pt x="17020309" y="0"/>
                </a:lnTo>
                <a:lnTo>
                  <a:pt x="17020309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4998" t="-94576" r="-69677" b="-33139"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AB5D6AA-1FE8-0E4E-A7C3-85C2BF010EB4}"/>
              </a:ext>
            </a:extLst>
          </p:cNvPr>
          <p:cNvSpPr txBox="1"/>
          <p:nvPr/>
        </p:nvSpPr>
        <p:spPr>
          <a:xfrm>
            <a:off x="643160" y="533400"/>
            <a:ext cx="53217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>
                <a:solidFill>
                  <a:srgbClr val="FF8084"/>
                </a:solidFill>
                <a:latin typeface="Calibri"/>
                <a:cs typeface="Calibri"/>
              </a:rPr>
              <a:t>Timeline</a:t>
            </a:r>
            <a:endParaRPr lang="en-US" sz="4800" b="1">
              <a:solidFill>
                <a:srgbClr val="FF8084"/>
              </a:solidFill>
              <a:latin typeface="Calibri"/>
              <a:cs typeface="Calibri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D021FB2-D7F8-42D7-8EDF-66BA0B067972}"/>
              </a:ext>
            </a:extLst>
          </p:cNvPr>
          <p:cNvCxnSpPr/>
          <p:nvPr/>
        </p:nvCxnSpPr>
        <p:spPr>
          <a:xfrm flipV="1">
            <a:off x="643590" y="3751474"/>
            <a:ext cx="11090191" cy="57872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59756AB-44E4-46E5-86EB-8C08A20CFE62}"/>
              </a:ext>
            </a:extLst>
          </p:cNvPr>
          <p:cNvCxnSpPr>
            <a:cxnSpLocks/>
          </p:cNvCxnSpPr>
          <p:nvPr/>
        </p:nvCxnSpPr>
        <p:spPr>
          <a:xfrm>
            <a:off x="669641" y="3471227"/>
            <a:ext cx="0" cy="328474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96B2E09D-F7E3-4D0A-ACBB-4AF8236C6F98}"/>
              </a:ext>
            </a:extLst>
          </p:cNvPr>
          <p:cNvSpPr txBox="1"/>
          <p:nvPr/>
        </p:nvSpPr>
        <p:spPr>
          <a:xfrm>
            <a:off x="368562" y="2466379"/>
            <a:ext cx="624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1993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332CFD5-2C82-4B1E-85D8-55EEAA5D7A20}"/>
              </a:ext>
            </a:extLst>
          </p:cNvPr>
          <p:cNvSpPr txBox="1"/>
          <p:nvPr/>
        </p:nvSpPr>
        <p:spPr>
          <a:xfrm>
            <a:off x="262167" y="2772978"/>
            <a:ext cx="118334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chemeClr val="accent3"/>
                </a:solidFill>
              </a:rPr>
              <a:t>Setting up of Richmond Foundation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6B0EECE-A24D-401C-A27A-314BE350D53C}"/>
              </a:ext>
            </a:extLst>
          </p:cNvPr>
          <p:cNvSpPr txBox="1"/>
          <p:nvPr/>
        </p:nvSpPr>
        <p:spPr>
          <a:xfrm>
            <a:off x="646641" y="4528229"/>
            <a:ext cx="1183346" cy="73866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400" dirty="0">
                <a:solidFill>
                  <a:schemeClr val="accent3"/>
                </a:solidFill>
              </a:rPr>
              <a:t>Villa Chelsea</a:t>
            </a:r>
          </a:p>
          <a:p>
            <a:pPr algn="ctr"/>
            <a:r>
              <a:rPr lang="en-US" sz="1400" dirty="0">
                <a:solidFill>
                  <a:schemeClr val="accent3"/>
                </a:solidFill>
              </a:rPr>
              <a:t>Rehabilitation </a:t>
            </a:r>
            <a:r>
              <a:rPr lang="en-US" sz="1400" dirty="0" err="1">
                <a:solidFill>
                  <a:schemeClr val="accent3"/>
                </a:solidFill>
              </a:rPr>
              <a:t>Programme</a:t>
            </a:r>
            <a:endParaRPr lang="en-US" sz="1400" dirty="0">
              <a:solidFill>
                <a:schemeClr val="accent3"/>
              </a:solidFill>
              <a:ea typeface="Calibri"/>
              <a:cs typeface="Calibri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9A88E23-EE86-4B84-AD6B-276877DA979B}"/>
              </a:ext>
            </a:extLst>
          </p:cNvPr>
          <p:cNvSpPr txBox="1"/>
          <p:nvPr/>
        </p:nvSpPr>
        <p:spPr>
          <a:xfrm>
            <a:off x="2592740" y="2422373"/>
            <a:ext cx="2125058" cy="132343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400" dirty="0">
                <a:solidFill>
                  <a:schemeClr val="accent3"/>
                </a:solidFill>
              </a:rPr>
              <a:t>Home Support Service</a:t>
            </a:r>
          </a:p>
          <a:p>
            <a:pPr algn="ctr"/>
            <a:endParaRPr lang="en-GB" sz="1000">
              <a:solidFill>
                <a:schemeClr val="accent3"/>
              </a:solidFill>
            </a:endParaRPr>
          </a:p>
          <a:p>
            <a:pPr algn="ctr"/>
            <a:r>
              <a:rPr lang="en-GB" sz="1400" i="1" dirty="0">
                <a:solidFill>
                  <a:schemeClr val="accent3"/>
                </a:solidFill>
              </a:rPr>
              <a:t>Later renamed to Community Support Services</a:t>
            </a:r>
            <a:endParaRPr lang="en-GB" sz="1400" i="1" dirty="0">
              <a:solidFill>
                <a:schemeClr val="accent3"/>
              </a:solidFill>
              <a:ea typeface="Calibri"/>
              <a:cs typeface="Calibri"/>
            </a:endParaRPr>
          </a:p>
          <a:p>
            <a:pPr algn="ctr"/>
            <a:endParaRPr lang="en-GB" sz="1400">
              <a:solidFill>
                <a:schemeClr val="accent3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39EA64D-B70B-444B-A752-2ADDBA243D57}"/>
              </a:ext>
            </a:extLst>
          </p:cNvPr>
          <p:cNvSpPr txBox="1"/>
          <p:nvPr/>
        </p:nvSpPr>
        <p:spPr>
          <a:xfrm>
            <a:off x="2180889" y="4525167"/>
            <a:ext cx="18228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solidFill>
                  <a:schemeClr val="accent3"/>
                </a:solidFill>
              </a:rPr>
              <a:t>Supported Employment </a:t>
            </a:r>
            <a:r>
              <a:rPr lang="en-US" sz="1400" err="1">
                <a:solidFill>
                  <a:schemeClr val="accent3"/>
                </a:solidFill>
              </a:rPr>
              <a:t>Programme</a:t>
            </a:r>
            <a:r>
              <a:rPr lang="en-US" sz="1400">
                <a:solidFill>
                  <a:schemeClr val="accent3"/>
                </a:solidFill>
              </a:rPr>
              <a:t> established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EE4D355-BC47-4EFB-A963-70D95E25656D}"/>
              </a:ext>
            </a:extLst>
          </p:cNvPr>
          <p:cNvCxnSpPr>
            <a:cxnSpLocks/>
          </p:cNvCxnSpPr>
          <p:nvPr/>
        </p:nvCxnSpPr>
        <p:spPr>
          <a:xfrm>
            <a:off x="3749129" y="3471227"/>
            <a:ext cx="0" cy="328474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AFEC623-6305-4963-8AA0-72BFE1C349E0}"/>
              </a:ext>
            </a:extLst>
          </p:cNvPr>
          <p:cNvCxnSpPr>
            <a:cxnSpLocks/>
          </p:cNvCxnSpPr>
          <p:nvPr/>
        </p:nvCxnSpPr>
        <p:spPr>
          <a:xfrm>
            <a:off x="1238314" y="3785930"/>
            <a:ext cx="0" cy="328474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BBBFF58-7153-466F-ACE7-5E88410EE68A}"/>
              </a:ext>
            </a:extLst>
          </p:cNvPr>
          <p:cNvCxnSpPr>
            <a:cxnSpLocks/>
          </p:cNvCxnSpPr>
          <p:nvPr/>
        </p:nvCxnSpPr>
        <p:spPr>
          <a:xfrm>
            <a:off x="3016931" y="3771884"/>
            <a:ext cx="0" cy="328474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EB8DC8D2-B4B1-4FAF-A9EC-52CE3C3CFFEF}"/>
              </a:ext>
            </a:extLst>
          </p:cNvPr>
          <p:cNvSpPr txBox="1"/>
          <p:nvPr/>
        </p:nvSpPr>
        <p:spPr>
          <a:xfrm>
            <a:off x="4301715" y="4539273"/>
            <a:ext cx="13062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err="1">
                <a:solidFill>
                  <a:schemeClr val="accent3"/>
                </a:solidFill>
              </a:rPr>
              <a:t>Floriana</a:t>
            </a:r>
            <a:r>
              <a:rPr lang="en-US" sz="1400">
                <a:solidFill>
                  <a:schemeClr val="accent3"/>
                </a:solidFill>
              </a:rPr>
              <a:t> Hostel</a:t>
            </a:r>
          </a:p>
          <a:p>
            <a:pPr algn="ctr"/>
            <a:endParaRPr lang="en-US" sz="1400">
              <a:solidFill>
                <a:schemeClr val="accent3"/>
              </a:solidFill>
            </a:endParaRPr>
          </a:p>
          <a:p>
            <a:pPr algn="ctr"/>
            <a:r>
              <a:rPr lang="en-US" sz="1400" i="1">
                <a:solidFill>
                  <a:schemeClr val="accent3"/>
                </a:solidFill>
              </a:rPr>
              <a:t>Later moved to Paola Hostel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B2F603F-9976-4FE4-9156-4524E4F8D0E0}"/>
              </a:ext>
            </a:extLst>
          </p:cNvPr>
          <p:cNvSpPr txBox="1"/>
          <p:nvPr/>
        </p:nvSpPr>
        <p:spPr>
          <a:xfrm>
            <a:off x="4565357" y="2418457"/>
            <a:ext cx="13062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solidFill>
                  <a:schemeClr val="accent3"/>
                </a:solidFill>
              </a:rPr>
              <a:t>KIDs in Development </a:t>
            </a:r>
            <a:r>
              <a:rPr lang="en-US" sz="1400" err="1">
                <a:solidFill>
                  <a:schemeClr val="accent3"/>
                </a:solidFill>
              </a:rPr>
              <a:t>programme</a:t>
            </a:r>
            <a:r>
              <a:rPr lang="en-US" sz="1400">
                <a:solidFill>
                  <a:schemeClr val="accent3"/>
                </a:solidFill>
              </a:rPr>
              <a:t> established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54FCF34-F150-456A-A9AB-6185411ED2C4}"/>
              </a:ext>
            </a:extLst>
          </p:cNvPr>
          <p:cNvSpPr txBox="1"/>
          <p:nvPr/>
        </p:nvSpPr>
        <p:spPr>
          <a:xfrm>
            <a:off x="5726459" y="4531025"/>
            <a:ext cx="145231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solidFill>
                  <a:schemeClr val="accent3"/>
                </a:solidFill>
              </a:rPr>
              <a:t>Opened </a:t>
            </a:r>
            <a:r>
              <a:rPr lang="en-US" sz="1400" err="1">
                <a:solidFill>
                  <a:schemeClr val="accent3"/>
                </a:solidFill>
              </a:rPr>
              <a:t>Qormi</a:t>
            </a:r>
            <a:r>
              <a:rPr lang="en-US" sz="1400">
                <a:solidFill>
                  <a:schemeClr val="accent3"/>
                </a:solidFill>
              </a:rPr>
              <a:t> Hostel</a:t>
            </a:r>
          </a:p>
          <a:p>
            <a:pPr algn="ctr"/>
            <a:endParaRPr lang="en-US" sz="1400">
              <a:solidFill>
                <a:schemeClr val="accent3"/>
              </a:solidFill>
            </a:endParaRPr>
          </a:p>
          <a:p>
            <a:pPr algn="ctr"/>
            <a:r>
              <a:rPr lang="en-US" sz="1400">
                <a:solidFill>
                  <a:schemeClr val="accent3"/>
                </a:solidFill>
              </a:rPr>
              <a:t>Launched Mental Health First Aid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99023A1-83EA-4255-B781-35548CF22E67}"/>
              </a:ext>
            </a:extLst>
          </p:cNvPr>
          <p:cNvSpPr txBox="1"/>
          <p:nvPr/>
        </p:nvSpPr>
        <p:spPr>
          <a:xfrm>
            <a:off x="8952028" y="4561360"/>
            <a:ext cx="144419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err="1">
                <a:solidFill>
                  <a:schemeClr val="accent3"/>
                </a:solidFill>
              </a:rPr>
              <a:t>Mosta</a:t>
            </a:r>
            <a:r>
              <a:rPr lang="en-US" sz="1400">
                <a:solidFill>
                  <a:schemeClr val="accent3"/>
                </a:solidFill>
              </a:rPr>
              <a:t> Hostel and</a:t>
            </a:r>
          </a:p>
          <a:p>
            <a:pPr algn="ctr"/>
            <a:r>
              <a:rPr lang="en-US" sz="1400" err="1">
                <a:solidFill>
                  <a:schemeClr val="accent3"/>
                </a:solidFill>
              </a:rPr>
              <a:t>Kappara</a:t>
            </a:r>
            <a:r>
              <a:rPr lang="en-US" sz="1400">
                <a:solidFill>
                  <a:schemeClr val="accent3"/>
                </a:solidFill>
              </a:rPr>
              <a:t> Hostel opened</a:t>
            </a:r>
          </a:p>
          <a:p>
            <a:pPr algn="ctr"/>
            <a:endParaRPr lang="en-GB" sz="1400">
              <a:solidFill>
                <a:schemeClr val="accent3"/>
              </a:solidFill>
            </a:endParaRPr>
          </a:p>
          <a:p>
            <a:pPr algn="ctr"/>
            <a:r>
              <a:rPr lang="en-GB" sz="1400">
                <a:solidFill>
                  <a:schemeClr val="accent3"/>
                </a:solidFill>
              </a:rPr>
              <a:t>Certified as CPI training provider</a:t>
            </a:r>
            <a:endParaRPr lang="en-US" sz="1400">
              <a:solidFill>
                <a:schemeClr val="accent3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8E6B25E-952F-4D87-8CD3-9F8E4E3E669C}"/>
              </a:ext>
            </a:extLst>
          </p:cNvPr>
          <p:cNvSpPr txBox="1"/>
          <p:nvPr/>
        </p:nvSpPr>
        <p:spPr>
          <a:xfrm>
            <a:off x="6291272" y="2821685"/>
            <a:ext cx="13062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err="1">
                <a:solidFill>
                  <a:schemeClr val="accent3"/>
                </a:solidFill>
              </a:rPr>
              <a:t>Attard</a:t>
            </a:r>
            <a:r>
              <a:rPr lang="en-US" sz="1400">
                <a:solidFill>
                  <a:schemeClr val="accent3"/>
                </a:solidFill>
              </a:rPr>
              <a:t> Hostel opened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2C9C9C9-8C24-4EF8-8FC5-B159A237E01F}"/>
              </a:ext>
            </a:extLst>
          </p:cNvPr>
          <p:cNvSpPr txBox="1"/>
          <p:nvPr/>
        </p:nvSpPr>
        <p:spPr>
          <a:xfrm>
            <a:off x="9253069" y="1187926"/>
            <a:ext cx="2144906" cy="224676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1400" dirty="0">
                <a:solidFill>
                  <a:schemeClr val="accent3"/>
                </a:solidFill>
              </a:rPr>
              <a:t>Learning and Development Unit established</a:t>
            </a:r>
          </a:p>
          <a:p>
            <a:pPr algn="ctr"/>
            <a:endParaRPr lang="en-US" sz="1400">
              <a:solidFill>
                <a:schemeClr val="accent3"/>
              </a:solidFill>
            </a:endParaRPr>
          </a:p>
          <a:p>
            <a:pPr algn="ctr"/>
            <a:r>
              <a:rPr lang="en-US" sz="1400" dirty="0">
                <a:solidFill>
                  <a:schemeClr val="accent3"/>
                </a:solidFill>
              </a:rPr>
              <a:t>1770 Helpline available 24/7</a:t>
            </a:r>
            <a:endParaRPr lang="en-US" sz="1400" dirty="0">
              <a:solidFill>
                <a:schemeClr val="accent3"/>
              </a:solidFill>
              <a:ea typeface="Calibri"/>
              <a:cs typeface="Calibri"/>
            </a:endParaRPr>
          </a:p>
          <a:p>
            <a:pPr algn="ctr"/>
            <a:endParaRPr lang="en-US" sz="1400">
              <a:solidFill>
                <a:schemeClr val="accent3"/>
              </a:solidFill>
            </a:endParaRPr>
          </a:p>
          <a:p>
            <a:pPr algn="ctr"/>
            <a:r>
              <a:rPr lang="en-US" sz="1400" dirty="0">
                <a:solidFill>
                  <a:schemeClr val="accent3"/>
                </a:solidFill>
              </a:rPr>
              <a:t>Healthy Minds Work Program </a:t>
            </a:r>
            <a:endParaRPr lang="en-US" sz="1400" dirty="0">
              <a:solidFill>
                <a:schemeClr val="accent3"/>
              </a:solidFill>
              <a:ea typeface="Calibri"/>
              <a:cs typeface="Calibri"/>
            </a:endParaRPr>
          </a:p>
          <a:p>
            <a:pPr algn="ctr"/>
            <a:endParaRPr lang="en-US" sz="1400">
              <a:solidFill>
                <a:schemeClr val="accent3"/>
              </a:solidFill>
            </a:endParaRPr>
          </a:p>
          <a:p>
            <a:pPr algn="ctr"/>
            <a:r>
              <a:rPr lang="en-US" sz="1400" dirty="0">
                <a:solidFill>
                  <a:schemeClr val="accent3"/>
                </a:solidFill>
              </a:rPr>
              <a:t>Covid Impact</a:t>
            </a:r>
            <a:endParaRPr lang="en-US" sz="1400" dirty="0">
              <a:solidFill>
                <a:schemeClr val="accent3"/>
              </a:solidFill>
              <a:ea typeface="Calibri"/>
              <a:cs typeface="Calibri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DA3A6FA-A8EF-463F-8C63-A7C4D5D3DEC9}"/>
              </a:ext>
            </a:extLst>
          </p:cNvPr>
          <p:cNvSpPr txBox="1"/>
          <p:nvPr/>
        </p:nvSpPr>
        <p:spPr>
          <a:xfrm>
            <a:off x="9328903" y="4164602"/>
            <a:ext cx="6904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2019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FAB3D7B-031A-4B06-B5B5-3CC28E076833}"/>
              </a:ext>
            </a:extLst>
          </p:cNvPr>
          <p:cNvSpPr txBox="1"/>
          <p:nvPr/>
        </p:nvSpPr>
        <p:spPr>
          <a:xfrm>
            <a:off x="9999203" y="754167"/>
            <a:ext cx="752815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/>
              <a:t>2020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ABC53456-928A-4DB8-BFF8-7BEBE02F6A55}"/>
              </a:ext>
            </a:extLst>
          </p:cNvPr>
          <p:cNvCxnSpPr>
            <a:cxnSpLocks/>
          </p:cNvCxnSpPr>
          <p:nvPr/>
        </p:nvCxnSpPr>
        <p:spPr>
          <a:xfrm>
            <a:off x="5010043" y="3771884"/>
            <a:ext cx="0" cy="328474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18F2C9FC-23CD-4C43-A60B-3C5D5DB054E6}"/>
              </a:ext>
            </a:extLst>
          </p:cNvPr>
          <p:cNvCxnSpPr>
            <a:cxnSpLocks/>
          </p:cNvCxnSpPr>
          <p:nvPr/>
        </p:nvCxnSpPr>
        <p:spPr>
          <a:xfrm>
            <a:off x="5218468" y="3449429"/>
            <a:ext cx="0" cy="328474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F66129FC-33AA-4443-B4B6-459C682A7A93}"/>
              </a:ext>
            </a:extLst>
          </p:cNvPr>
          <p:cNvCxnSpPr>
            <a:cxnSpLocks/>
          </p:cNvCxnSpPr>
          <p:nvPr/>
        </p:nvCxnSpPr>
        <p:spPr>
          <a:xfrm>
            <a:off x="6459233" y="3767193"/>
            <a:ext cx="0" cy="328474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B6B8BCC5-717E-4034-9637-FE51C46DB109}"/>
              </a:ext>
            </a:extLst>
          </p:cNvPr>
          <p:cNvCxnSpPr>
            <a:cxnSpLocks/>
          </p:cNvCxnSpPr>
          <p:nvPr/>
        </p:nvCxnSpPr>
        <p:spPr>
          <a:xfrm>
            <a:off x="6944935" y="3446548"/>
            <a:ext cx="0" cy="328474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C1EBB58A-54BB-41C8-ABF8-76D8E9DDB874}"/>
              </a:ext>
            </a:extLst>
          </p:cNvPr>
          <p:cNvCxnSpPr>
            <a:cxnSpLocks/>
          </p:cNvCxnSpPr>
          <p:nvPr/>
        </p:nvCxnSpPr>
        <p:spPr>
          <a:xfrm>
            <a:off x="9607362" y="3779442"/>
            <a:ext cx="0" cy="328474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A717BD3-4FA7-440B-8EF6-B031BCF5C41C}"/>
              </a:ext>
            </a:extLst>
          </p:cNvPr>
          <p:cNvCxnSpPr>
            <a:cxnSpLocks/>
          </p:cNvCxnSpPr>
          <p:nvPr/>
        </p:nvCxnSpPr>
        <p:spPr>
          <a:xfrm>
            <a:off x="10441147" y="3443410"/>
            <a:ext cx="0" cy="328474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E4013D95-6F96-4EEF-9D74-88C8342D9CB0}"/>
              </a:ext>
            </a:extLst>
          </p:cNvPr>
          <p:cNvSpPr txBox="1"/>
          <p:nvPr/>
        </p:nvSpPr>
        <p:spPr>
          <a:xfrm>
            <a:off x="6633650" y="2421576"/>
            <a:ext cx="624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2016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E185713-95F0-400F-AB6D-A4E60FB34D84}"/>
              </a:ext>
            </a:extLst>
          </p:cNvPr>
          <p:cNvSpPr txBox="1"/>
          <p:nvPr/>
        </p:nvSpPr>
        <p:spPr>
          <a:xfrm>
            <a:off x="6031971" y="4171147"/>
            <a:ext cx="8409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2015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823EE47-C042-41F4-8588-F02086A2A40D}"/>
              </a:ext>
            </a:extLst>
          </p:cNvPr>
          <p:cNvSpPr txBox="1"/>
          <p:nvPr/>
        </p:nvSpPr>
        <p:spPr>
          <a:xfrm>
            <a:off x="1571926" y="2465267"/>
            <a:ext cx="8409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1999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815ABB1-8DE0-46E0-8FCB-0B61649F0889}"/>
              </a:ext>
            </a:extLst>
          </p:cNvPr>
          <p:cNvSpPr txBox="1"/>
          <p:nvPr/>
        </p:nvSpPr>
        <p:spPr>
          <a:xfrm>
            <a:off x="1376952" y="2757996"/>
            <a:ext cx="130622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solidFill>
                  <a:schemeClr val="accent3"/>
                </a:solidFill>
              </a:rPr>
              <a:t>Supportive Housing Scheme</a:t>
            </a: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CEA1D96D-BC8F-43A4-8E8B-7C2B23392E88}"/>
              </a:ext>
            </a:extLst>
          </p:cNvPr>
          <p:cNvCxnSpPr>
            <a:cxnSpLocks/>
          </p:cNvCxnSpPr>
          <p:nvPr/>
        </p:nvCxnSpPr>
        <p:spPr>
          <a:xfrm>
            <a:off x="2027192" y="3450968"/>
            <a:ext cx="0" cy="328474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1C8A7D61-0D70-423A-867B-68A4CCA07667}"/>
              </a:ext>
            </a:extLst>
          </p:cNvPr>
          <p:cNvSpPr txBox="1"/>
          <p:nvPr/>
        </p:nvSpPr>
        <p:spPr>
          <a:xfrm>
            <a:off x="2231398" y="5386426"/>
            <a:ext cx="172180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>
                <a:solidFill>
                  <a:schemeClr val="accent3"/>
                </a:solidFill>
              </a:rPr>
              <a:t>Staff and Organisation Support  Programme</a:t>
            </a:r>
          </a:p>
          <a:p>
            <a:pPr algn="ctr"/>
            <a:r>
              <a:rPr lang="en-GB" sz="1400">
                <a:solidFill>
                  <a:schemeClr val="accent3"/>
                </a:solidFill>
              </a:rPr>
              <a:t>launched 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DF63ACDE-14D5-42CF-A47E-8553D2054D40}"/>
              </a:ext>
            </a:extLst>
          </p:cNvPr>
          <p:cNvSpPr txBox="1"/>
          <p:nvPr/>
        </p:nvSpPr>
        <p:spPr>
          <a:xfrm>
            <a:off x="2597397" y="4126973"/>
            <a:ext cx="8409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2001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C0FAD0CD-DF62-417B-8593-8D3BCE90AAF4}"/>
              </a:ext>
            </a:extLst>
          </p:cNvPr>
          <p:cNvSpPr txBox="1"/>
          <p:nvPr/>
        </p:nvSpPr>
        <p:spPr>
          <a:xfrm>
            <a:off x="4584513" y="4155835"/>
            <a:ext cx="8409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2006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E83F4B74-D283-4F62-9705-56BEF500E8A9}"/>
              </a:ext>
            </a:extLst>
          </p:cNvPr>
          <p:cNvSpPr txBox="1"/>
          <p:nvPr/>
        </p:nvSpPr>
        <p:spPr>
          <a:xfrm>
            <a:off x="4831066" y="1914774"/>
            <a:ext cx="8409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2007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7BEDAFAF-4790-4B3C-ABE6-E51850786107}"/>
              </a:ext>
            </a:extLst>
          </p:cNvPr>
          <p:cNvSpPr txBox="1"/>
          <p:nvPr/>
        </p:nvSpPr>
        <p:spPr>
          <a:xfrm>
            <a:off x="765158" y="4195444"/>
            <a:ext cx="8409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1996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6ADB4C10-F063-4742-AD81-CC7F1CE661A1}"/>
              </a:ext>
            </a:extLst>
          </p:cNvPr>
          <p:cNvSpPr txBox="1"/>
          <p:nvPr/>
        </p:nvSpPr>
        <p:spPr>
          <a:xfrm>
            <a:off x="3088995" y="2055504"/>
            <a:ext cx="8409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2002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EB8DC8D2-B4B1-4FAF-A9EC-52CE3C3CFFEF}"/>
              </a:ext>
            </a:extLst>
          </p:cNvPr>
          <p:cNvSpPr txBox="1"/>
          <p:nvPr/>
        </p:nvSpPr>
        <p:spPr>
          <a:xfrm>
            <a:off x="517298" y="5448151"/>
            <a:ext cx="144203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solidFill>
                  <a:schemeClr val="accent3"/>
                </a:solidFill>
              </a:rPr>
              <a:t>Brief Intervention Support</a:t>
            </a:r>
          </a:p>
          <a:p>
            <a:pPr algn="ctr"/>
            <a:r>
              <a:rPr lang="en-GB" sz="1400">
                <a:solidFill>
                  <a:schemeClr val="accent3"/>
                </a:solidFill>
              </a:rPr>
              <a:t>Established </a:t>
            </a:r>
            <a:endParaRPr lang="en-US" sz="1400">
              <a:solidFill>
                <a:schemeClr val="accent3"/>
              </a:solidFill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499023A1-83EA-4255-B781-35548CF22E67}"/>
              </a:ext>
            </a:extLst>
          </p:cNvPr>
          <p:cNvSpPr txBox="1"/>
          <p:nvPr/>
        </p:nvSpPr>
        <p:spPr>
          <a:xfrm>
            <a:off x="7284152" y="4550343"/>
            <a:ext cx="13062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solidFill>
                  <a:schemeClr val="accent3"/>
                </a:solidFill>
              </a:rPr>
              <a:t>Psychological Support Services established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ADA3A6FA-A8EF-463F-8C63-A7C4D5D3DEC9}"/>
              </a:ext>
            </a:extLst>
          </p:cNvPr>
          <p:cNvSpPr txBox="1"/>
          <p:nvPr/>
        </p:nvSpPr>
        <p:spPr>
          <a:xfrm>
            <a:off x="7569202" y="4160098"/>
            <a:ext cx="624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2017</a:t>
            </a:r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B6B8BCC5-717E-4034-9637-FE51C46DB109}"/>
              </a:ext>
            </a:extLst>
          </p:cNvPr>
          <p:cNvCxnSpPr>
            <a:cxnSpLocks/>
          </p:cNvCxnSpPr>
          <p:nvPr/>
        </p:nvCxnSpPr>
        <p:spPr>
          <a:xfrm>
            <a:off x="7858965" y="3764055"/>
            <a:ext cx="0" cy="328474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>
            <a:extLst>
              <a:ext uri="{FF2B5EF4-FFF2-40B4-BE49-F238E27FC236}">
                <a16:creationId xmlns:a16="http://schemas.microsoft.com/office/drawing/2014/main" id="{499023A1-83EA-4255-B781-35548CF22E67}"/>
              </a:ext>
            </a:extLst>
          </p:cNvPr>
          <p:cNvSpPr txBox="1"/>
          <p:nvPr/>
        </p:nvSpPr>
        <p:spPr>
          <a:xfrm>
            <a:off x="7857564" y="1980675"/>
            <a:ext cx="130622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solidFill>
                  <a:schemeClr val="accent3"/>
                </a:solidFill>
              </a:rPr>
              <a:t>Launched Youth Mental Health First Aid</a:t>
            </a:r>
          </a:p>
          <a:p>
            <a:pPr algn="ctr"/>
            <a:endParaRPr lang="en-GB" sz="1400">
              <a:solidFill>
                <a:schemeClr val="accent3"/>
              </a:solidFill>
            </a:endParaRPr>
          </a:p>
          <a:p>
            <a:pPr algn="ctr"/>
            <a:r>
              <a:rPr lang="en-GB" sz="1400">
                <a:solidFill>
                  <a:schemeClr val="accent3"/>
                </a:solidFill>
              </a:rPr>
              <a:t>Certified as training centre </a:t>
            </a:r>
            <a:endParaRPr lang="en-US" sz="1400">
              <a:solidFill>
                <a:schemeClr val="accent3"/>
              </a:solidFill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ADA3A6FA-A8EF-463F-8C63-A7C4D5D3DEC9}"/>
              </a:ext>
            </a:extLst>
          </p:cNvPr>
          <p:cNvSpPr txBox="1"/>
          <p:nvPr/>
        </p:nvSpPr>
        <p:spPr>
          <a:xfrm>
            <a:off x="8198431" y="1552546"/>
            <a:ext cx="624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2018</a:t>
            </a:r>
          </a:p>
        </p:txBody>
      </p: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C1EBB58A-54BB-41C8-ABF8-76D8E9DDB874}"/>
              </a:ext>
            </a:extLst>
          </p:cNvPr>
          <p:cNvCxnSpPr>
            <a:cxnSpLocks/>
          </p:cNvCxnSpPr>
          <p:nvPr/>
        </p:nvCxnSpPr>
        <p:spPr>
          <a:xfrm>
            <a:off x="8534103" y="3457456"/>
            <a:ext cx="0" cy="328474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C1EBB58A-54BB-41C8-ABF8-76D8E9DDB874}"/>
              </a:ext>
            </a:extLst>
          </p:cNvPr>
          <p:cNvCxnSpPr>
            <a:cxnSpLocks/>
          </p:cNvCxnSpPr>
          <p:nvPr/>
        </p:nvCxnSpPr>
        <p:spPr>
          <a:xfrm>
            <a:off x="10880918" y="3779442"/>
            <a:ext cx="0" cy="328474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ADA3A6FA-A8EF-463F-8C63-A7C4D5D3DEC9}"/>
              </a:ext>
            </a:extLst>
          </p:cNvPr>
          <p:cNvSpPr txBox="1"/>
          <p:nvPr/>
        </p:nvSpPr>
        <p:spPr>
          <a:xfrm>
            <a:off x="10541423" y="4179762"/>
            <a:ext cx="6904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2021 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499023A1-83EA-4255-B781-35548CF22E67}"/>
              </a:ext>
            </a:extLst>
          </p:cNvPr>
          <p:cNvSpPr txBox="1"/>
          <p:nvPr/>
        </p:nvSpPr>
        <p:spPr>
          <a:xfrm>
            <a:off x="10341544" y="4554853"/>
            <a:ext cx="1306221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400">
                <a:solidFill>
                  <a:schemeClr val="accent3"/>
                </a:solidFill>
              </a:rPr>
              <a:t>OLLI Chat 24/7 </a:t>
            </a:r>
          </a:p>
        </p:txBody>
      </p:sp>
      <p:sp>
        <p:nvSpPr>
          <p:cNvPr id="2" name="Rectangle 1"/>
          <p:cNvSpPr/>
          <p:nvPr/>
        </p:nvSpPr>
        <p:spPr>
          <a:xfrm>
            <a:off x="5731333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>
                <a:solidFill>
                  <a:schemeClr val="bg2"/>
                </a:solidFill>
                <a:latin typeface="Calibri"/>
                <a:cs typeface="Calibri"/>
              </a:rPr>
              <a:t>l</a:t>
            </a:r>
            <a:endParaRPr lang="en-GB">
              <a:latin typeface="Calibri"/>
              <a:cs typeface="Calibri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ACABDF0-5DB5-13FF-77C5-6393DEDE501E}"/>
              </a:ext>
            </a:extLst>
          </p:cNvPr>
          <p:cNvCxnSpPr>
            <a:cxnSpLocks/>
          </p:cNvCxnSpPr>
          <p:nvPr/>
        </p:nvCxnSpPr>
        <p:spPr>
          <a:xfrm>
            <a:off x="11714362" y="3443410"/>
            <a:ext cx="0" cy="328474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6E813C32-1229-582D-1866-BDC2CBC380FB}"/>
              </a:ext>
            </a:extLst>
          </p:cNvPr>
          <p:cNvSpPr txBox="1"/>
          <p:nvPr/>
        </p:nvSpPr>
        <p:spPr>
          <a:xfrm>
            <a:off x="10909094" y="3098651"/>
            <a:ext cx="1306221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400">
                <a:solidFill>
                  <a:schemeClr val="accent3"/>
                </a:solidFill>
              </a:rPr>
              <a:t>Dar Tereza</a:t>
            </a:r>
            <a:endParaRPr lang="en-US">
              <a:solidFill>
                <a:schemeClr val="accent3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1D4D13D-9DD7-F725-1136-E78BE29375C0}"/>
              </a:ext>
            </a:extLst>
          </p:cNvPr>
          <p:cNvSpPr txBox="1"/>
          <p:nvPr/>
        </p:nvSpPr>
        <p:spPr>
          <a:xfrm>
            <a:off x="11145502" y="2759106"/>
            <a:ext cx="752815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/>
              <a:t>2024</a:t>
            </a:r>
          </a:p>
        </p:txBody>
      </p:sp>
      <p:pic>
        <p:nvPicPr>
          <p:cNvPr id="39" name="Picture 38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672836CC-AE4B-8969-DCEF-E41F51D4F2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91337" y="5263830"/>
            <a:ext cx="955856" cy="1194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849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AAE7F3A-562D-03F9-C273-32B5D3CD9B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Gift of Therapy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8E1CA3-F84E-1043-FDDD-3AEF100627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GB" sz="3600" dirty="0">
                <a:latin typeface="Calibri"/>
                <a:ea typeface="Calibri"/>
                <a:cs typeface="Calibri"/>
              </a:rPr>
              <a:t>Bridging the gap</a:t>
            </a:r>
            <a:r>
              <a:rPr lang="en-GB" sz="3600" b="0" dirty="0">
                <a:latin typeface="Calibri"/>
                <a:ea typeface="Calibri"/>
                <a:cs typeface="Calibri"/>
              </a:rPr>
              <a:t>: Making therapy accessible </a:t>
            </a:r>
            <a:endParaRPr lang="en-US" sz="3600" b="0" dirty="0">
              <a:latin typeface="Calibri"/>
              <a:ea typeface="Calibri"/>
              <a:cs typeface="Calibri"/>
            </a:endParaRPr>
          </a:p>
          <a:p>
            <a:pPr marL="0" indent="0">
              <a:buNone/>
            </a:pPr>
            <a:endParaRPr lang="en-GB" sz="3600">
              <a:latin typeface="Calibri"/>
              <a:ea typeface="Calibri"/>
              <a:cs typeface="Calibri"/>
            </a:endParaRPr>
          </a:p>
          <a:p>
            <a:pPr marL="0" indent="0">
              <a:buNone/>
            </a:pPr>
            <a:r>
              <a:rPr lang="en-GB" sz="3600" dirty="0">
                <a:latin typeface="Calibri"/>
                <a:ea typeface="Calibri"/>
                <a:cs typeface="Calibri"/>
              </a:rPr>
              <a:t>2024 Impact</a:t>
            </a:r>
            <a:r>
              <a:rPr lang="en-GB" sz="3600" b="0" dirty="0">
                <a:latin typeface="Calibri"/>
                <a:ea typeface="Calibri"/>
                <a:cs typeface="Calibri"/>
              </a:rPr>
              <a:t>:</a:t>
            </a:r>
            <a:endParaRPr lang="en-GB" sz="3600" dirty="0">
              <a:latin typeface="Calibri"/>
              <a:ea typeface="Calibri"/>
              <a:cs typeface="Calibri"/>
            </a:endParaRPr>
          </a:p>
          <a:p>
            <a:r>
              <a:rPr lang="en-GB" sz="3600" b="0" dirty="0">
                <a:latin typeface="Calibri"/>
                <a:ea typeface="Calibri"/>
                <a:cs typeface="Calibri"/>
              </a:rPr>
              <a:t>€80,000+ in free therapy services</a:t>
            </a:r>
            <a:endParaRPr lang="en-GB" sz="3600" dirty="0">
              <a:latin typeface="Calibri"/>
              <a:ea typeface="Calibri"/>
              <a:cs typeface="Calibri"/>
            </a:endParaRPr>
          </a:p>
          <a:p>
            <a:endParaRPr lang="en-GB" sz="3600" b="0" dirty="0">
              <a:latin typeface="Calibri"/>
              <a:ea typeface="Calibri"/>
              <a:cs typeface="Calibri"/>
            </a:endParaRPr>
          </a:p>
          <a:p>
            <a:pPr marL="0" indent="0">
              <a:buNone/>
            </a:pPr>
            <a:endParaRPr lang="en-GB" sz="2000" b="0" dirty="0">
              <a:latin typeface="TT Commons"/>
              <a:ea typeface="Calibri"/>
              <a:cs typeface="Calibri"/>
            </a:endParaRPr>
          </a:p>
          <a:p>
            <a:pPr>
              <a:spcBef>
                <a:spcPts val="0"/>
              </a:spcBef>
              <a:spcAft>
                <a:spcPts val="600"/>
              </a:spcAft>
            </a:pPr>
            <a:endParaRPr lang="en-GB" sz="1500" b="0" dirty="0"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493316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4B9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601737" y="4960051"/>
            <a:ext cx="1336263" cy="1669348"/>
          </a:xfrm>
          <a:custGeom>
            <a:avLst/>
            <a:gdLst/>
            <a:ahLst/>
            <a:cxnLst/>
            <a:rect l="l" t="t" r="r" b="b"/>
            <a:pathLst>
              <a:path w="2004394" h="2504022">
                <a:moveTo>
                  <a:pt x="0" y="0"/>
                </a:moveTo>
                <a:lnTo>
                  <a:pt x="2004394" y="0"/>
                </a:lnTo>
                <a:lnTo>
                  <a:pt x="2004394" y="2504023"/>
                </a:lnTo>
                <a:lnTo>
                  <a:pt x="0" y="250402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TextBox 3"/>
          <p:cNvSpPr txBox="1"/>
          <p:nvPr/>
        </p:nvSpPr>
        <p:spPr>
          <a:xfrm>
            <a:off x="101589" y="740742"/>
            <a:ext cx="11988823" cy="28480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7486"/>
              </a:lnSpc>
            </a:pPr>
            <a:endParaRPr lang="en-US" sz="5300" b="1" dirty="0">
              <a:solidFill>
                <a:srgbClr val="FFE1A5"/>
              </a:solidFill>
              <a:latin typeface="Calibri"/>
              <a:ea typeface="Inter Bold"/>
              <a:cs typeface="Inter Bold"/>
            </a:endParaRPr>
          </a:p>
          <a:p>
            <a:pPr algn="ctr">
              <a:lnSpc>
                <a:spcPts val="7486"/>
              </a:lnSpc>
            </a:pPr>
            <a:r>
              <a:rPr lang="en-US" sz="6000" b="1" dirty="0">
                <a:solidFill>
                  <a:srgbClr val="FFE1A5"/>
                </a:solidFill>
                <a:latin typeface="Calibri"/>
                <a:ea typeface="Inter Bold"/>
                <a:cs typeface="Inter Bold"/>
                <a:sym typeface="Inter Bold"/>
              </a:rPr>
              <a:t> </a:t>
            </a:r>
            <a:r>
              <a:rPr lang="en-US" sz="6000" b="1" dirty="0">
                <a:solidFill>
                  <a:schemeClr val="bg1"/>
                </a:solidFill>
                <a:latin typeface="Calibri"/>
                <a:ea typeface="Inter Bold"/>
                <a:cs typeface="Inter Bold"/>
                <a:sym typeface="Inter Bold"/>
              </a:rPr>
              <a:t>Mental Health </a:t>
            </a:r>
            <a:endParaRPr lang="en-US" sz="6000" b="1" dirty="0">
              <a:solidFill>
                <a:schemeClr val="bg1"/>
              </a:solidFill>
              <a:latin typeface="Calibri"/>
              <a:ea typeface="Inter Bold"/>
              <a:cs typeface="Inter Bold"/>
            </a:endParaRPr>
          </a:p>
          <a:p>
            <a:pPr algn="ctr">
              <a:lnSpc>
                <a:spcPts val="7486"/>
              </a:lnSpc>
            </a:pPr>
            <a:r>
              <a:rPr lang="en-US" sz="6000" b="1" dirty="0">
                <a:solidFill>
                  <a:schemeClr val="bg1"/>
                </a:solidFill>
                <a:latin typeface="Calibri"/>
                <a:ea typeface="Inter Bold"/>
                <a:cs typeface="Inter Bold"/>
                <a:sym typeface="Inter Bold"/>
              </a:rPr>
              <a:t> at the Work-Place</a:t>
            </a:r>
            <a:endParaRPr lang="en-US" sz="6000" b="1" dirty="0">
              <a:solidFill>
                <a:schemeClr val="bg1"/>
              </a:solidFill>
              <a:latin typeface="Calibri"/>
              <a:ea typeface="Inter Bold"/>
              <a:cs typeface="Inter Bold"/>
            </a:endParaRPr>
          </a:p>
        </p:txBody>
      </p:sp>
    </p:spTree>
    <p:extLst>
      <p:ext uri="{BB962C8B-B14F-4D97-AF65-F5344CB8AC3E}">
        <p14:creationId xmlns:p14="http://schemas.microsoft.com/office/powerpoint/2010/main" val="910562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72" r="17647"/>
          <a:stretch/>
        </p:blipFill>
        <p:spPr>
          <a:xfrm>
            <a:off x="-114300" y="-16646"/>
            <a:ext cx="6210301" cy="701816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62644A3-424E-3142-9F1C-0BDCFFFA8E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95016" y="5143500"/>
            <a:ext cx="1052177" cy="131445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" y="-42559"/>
            <a:ext cx="12192000" cy="6900559"/>
          </a:xfrm>
          <a:prstGeom prst="rect">
            <a:avLst/>
          </a:prstGeom>
          <a:solidFill>
            <a:schemeClr val="bg1">
              <a:alpha val="41961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678728E-F326-4C15-8F14-7A62BD839300}"/>
              </a:ext>
            </a:extLst>
          </p:cNvPr>
          <p:cNvSpPr/>
          <p:nvPr/>
        </p:nvSpPr>
        <p:spPr>
          <a:xfrm>
            <a:off x="6113880" y="0"/>
            <a:ext cx="6095999" cy="6874646"/>
          </a:xfrm>
          <a:prstGeom prst="rect">
            <a:avLst/>
          </a:prstGeom>
          <a:solidFill>
            <a:srgbClr val="7DAF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26361F5-6619-487E-B531-4F8A988AF820}"/>
              </a:ext>
            </a:extLst>
          </p:cNvPr>
          <p:cNvSpPr txBox="1"/>
          <p:nvPr/>
        </p:nvSpPr>
        <p:spPr>
          <a:xfrm>
            <a:off x="6095999" y="390247"/>
            <a:ext cx="6096000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600" b="1" dirty="0">
                <a:solidFill>
                  <a:schemeClr val="accent5"/>
                </a:solidFill>
                <a:latin typeface="Calibri"/>
                <a:cs typeface="Calibri"/>
              </a:rPr>
              <a:t>Healthy Minds Work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3C2EA1E-C078-4068-A856-B2F77D18B7CF}"/>
              </a:ext>
            </a:extLst>
          </p:cNvPr>
          <p:cNvSpPr/>
          <p:nvPr/>
        </p:nvSpPr>
        <p:spPr>
          <a:xfrm>
            <a:off x="6460347" y="1045124"/>
            <a:ext cx="5453356" cy="4535358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just"/>
            <a:r>
              <a:rPr lang="en-GB" sz="2400" dirty="0">
                <a:solidFill>
                  <a:schemeClr val="bg2"/>
                </a:solidFill>
                <a:latin typeface="Calibri"/>
                <a:cs typeface="Calibri"/>
              </a:rPr>
              <a:t>Providing </a:t>
            </a:r>
            <a:r>
              <a:rPr lang="en-GB" sz="2400" b="1" dirty="0">
                <a:solidFill>
                  <a:schemeClr val="bg2"/>
                </a:solidFill>
                <a:latin typeface="Calibri"/>
                <a:cs typeface="Calibri"/>
              </a:rPr>
              <a:t>emotional</a:t>
            </a:r>
            <a:r>
              <a:rPr lang="en-GB" sz="2400" dirty="0">
                <a:solidFill>
                  <a:schemeClr val="bg2"/>
                </a:solidFill>
                <a:latin typeface="Calibri"/>
                <a:cs typeface="Calibri"/>
              </a:rPr>
              <a:t> and </a:t>
            </a:r>
            <a:r>
              <a:rPr lang="en-GB" sz="2400" b="1" dirty="0">
                <a:solidFill>
                  <a:schemeClr val="bg2"/>
                </a:solidFill>
                <a:latin typeface="Calibri"/>
                <a:cs typeface="Calibri"/>
              </a:rPr>
              <a:t>psychological</a:t>
            </a:r>
            <a:r>
              <a:rPr lang="en-GB" sz="2400" dirty="0">
                <a:solidFill>
                  <a:schemeClr val="bg2"/>
                </a:solidFill>
                <a:latin typeface="Calibri"/>
                <a:cs typeface="Calibri"/>
              </a:rPr>
              <a:t> </a:t>
            </a:r>
            <a:r>
              <a:rPr lang="en-GB" sz="2400" b="1" dirty="0">
                <a:solidFill>
                  <a:schemeClr val="bg2"/>
                </a:solidFill>
                <a:latin typeface="Calibri"/>
                <a:cs typeface="Calibri"/>
              </a:rPr>
              <a:t>support </a:t>
            </a:r>
            <a:r>
              <a:rPr lang="en-GB" sz="2400" dirty="0">
                <a:solidFill>
                  <a:schemeClr val="bg2"/>
                </a:solidFill>
                <a:latin typeface="Calibri"/>
                <a:cs typeface="Calibri"/>
              </a:rPr>
              <a:t>to the employees of corporate companies.</a:t>
            </a:r>
          </a:p>
          <a:p>
            <a:pPr algn="just"/>
            <a:endParaRPr lang="en-GB" sz="2400" dirty="0">
              <a:solidFill>
                <a:schemeClr val="bg2"/>
              </a:solidFill>
              <a:latin typeface="Calibri"/>
              <a:cs typeface="Calibri"/>
            </a:endParaRPr>
          </a:p>
          <a:p>
            <a:pPr algn="just"/>
            <a:r>
              <a:rPr lang="en-GB" sz="2400" dirty="0">
                <a:solidFill>
                  <a:schemeClr val="bg2"/>
                </a:solidFill>
                <a:latin typeface="Calibri"/>
                <a:cs typeface="Calibri"/>
              </a:rPr>
              <a:t>One of the largest Work Support Programs in Malta. </a:t>
            </a:r>
          </a:p>
          <a:p>
            <a:pPr algn="just"/>
            <a:endParaRPr lang="en-GB" sz="2400" dirty="0">
              <a:solidFill>
                <a:schemeClr val="bg2"/>
              </a:solidFill>
              <a:latin typeface="Calibri"/>
              <a:cs typeface="Calibri"/>
            </a:endParaRPr>
          </a:p>
          <a:p>
            <a:pPr marL="457200" indent="-457200" algn="just">
              <a:buAutoNum type="arabicPeriod"/>
            </a:pPr>
            <a:r>
              <a:rPr lang="en-GB" sz="2400" dirty="0">
                <a:solidFill>
                  <a:schemeClr val="bg2"/>
                </a:solidFill>
                <a:latin typeface="Calibri"/>
                <a:cs typeface="Calibri"/>
              </a:rPr>
              <a:t>Healthy Minds Consult (Support to heads of department, HR etc.)</a:t>
            </a:r>
          </a:p>
          <a:p>
            <a:pPr marL="457200" indent="-457200" algn="just">
              <a:buAutoNum type="arabicPeriod"/>
            </a:pPr>
            <a:r>
              <a:rPr lang="en-GB" sz="2400" dirty="0">
                <a:solidFill>
                  <a:schemeClr val="bg2"/>
                </a:solidFill>
                <a:latin typeface="Calibri"/>
                <a:cs typeface="Calibri"/>
              </a:rPr>
              <a:t>Healthy Minds Learn (Training)</a:t>
            </a:r>
          </a:p>
          <a:p>
            <a:pPr marL="457200" indent="-457200" algn="just">
              <a:buAutoNum type="arabicPeriod"/>
            </a:pPr>
            <a:r>
              <a:rPr lang="en-GB" sz="2400" dirty="0">
                <a:solidFill>
                  <a:schemeClr val="bg2"/>
                </a:solidFill>
                <a:latin typeface="Calibri"/>
                <a:cs typeface="Calibri"/>
              </a:rPr>
              <a:t>Healthy Minds Talk  (Therapy)</a:t>
            </a:r>
          </a:p>
          <a:p>
            <a:pPr marL="457200" indent="-457200" algn="just">
              <a:buAutoNum type="arabicPeriod"/>
            </a:pPr>
            <a:r>
              <a:rPr lang="en-GB" sz="2400" dirty="0">
                <a:solidFill>
                  <a:schemeClr val="bg2"/>
                </a:solidFill>
                <a:latin typeface="Calibri"/>
                <a:cs typeface="Calibri"/>
              </a:rPr>
              <a:t>Healthy Minds Know  (Research)</a:t>
            </a:r>
            <a:endParaRPr lang="en-US" sz="2400" dirty="0">
              <a:solidFill>
                <a:schemeClr val="bg2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56031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4B9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5630684" y="2236361"/>
            <a:ext cx="5738747" cy="0"/>
          </a:xfrm>
          <a:prstGeom prst="line">
            <a:avLst/>
          </a:prstGeom>
          <a:ln w="952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3" name="AutoShape 3"/>
          <p:cNvSpPr/>
          <p:nvPr/>
        </p:nvSpPr>
        <p:spPr>
          <a:xfrm>
            <a:off x="5767453" y="4380827"/>
            <a:ext cx="5738747" cy="0"/>
          </a:xfrm>
          <a:prstGeom prst="line">
            <a:avLst/>
          </a:prstGeom>
          <a:ln w="952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5027084" y="895858"/>
            <a:ext cx="1403309" cy="957759"/>
          </a:xfrm>
          <a:custGeom>
            <a:avLst/>
            <a:gdLst/>
            <a:ahLst/>
            <a:cxnLst/>
            <a:rect l="l" t="t" r="r" b="b"/>
            <a:pathLst>
              <a:path w="2104964" h="1436638">
                <a:moveTo>
                  <a:pt x="0" y="0"/>
                </a:moveTo>
                <a:lnTo>
                  <a:pt x="2104964" y="0"/>
                </a:lnTo>
                <a:lnTo>
                  <a:pt x="2104964" y="1436638"/>
                </a:lnTo>
                <a:lnTo>
                  <a:pt x="0" y="14366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Freeform 5"/>
          <p:cNvSpPr/>
          <p:nvPr/>
        </p:nvSpPr>
        <p:spPr>
          <a:xfrm>
            <a:off x="5104513" y="4642953"/>
            <a:ext cx="1325880" cy="1325880"/>
          </a:xfrm>
          <a:custGeom>
            <a:avLst/>
            <a:gdLst/>
            <a:ahLst/>
            <a:cxnLst/>
            <a:rect l="l" t="t" r="r" b="b"/>
            <a:pathLst>
              <a:path w="1988820" h="1988820">
                <a:moveTo>
                  <a:pt x="0" y="0"/>
                </a:moveTo>
                <a:lnTo>
                  <a:pt x="1988820" y="0"/>
                </a:lnTo>
                <a:lnTo>
                  <a:pt x="1988820" y="1988820"/>
                </a:lnTo>
                <a:lnTo>
                  <a:pt x="0" y="198882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TextBox 7"/>
          <p:cNvSpPr txBox="1"/>
          <p:nvPr/>
        </p:nvSpPr>
        <p:spPr>
          <a:xfrm>
            <a:off x="6991513" y="766519"/>
            <a:ext cx="4390617" cy="8313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3400"/>
              </a:lnSpc>
            </a:pPr>
            <a:endParaRPr lang="en-US" sz="2233" b="1">
              <a:solidFill>
                <a:srgbClr val="FFFFFF"/>
              </a:solidFill>
              <a:latin typeface="Inter Bold"/>
              <a:ea typeface="Inter Bold"/>
              <a:cs typeface="Inter Bold"/>
            </a:endParaRPr>
          </a:p>
          <a:p>
            <a:pPr>
              <a:lnSpc>
                <a:spcPts val="3400"/>
              </a:lnSpc>
            </a:pPr>
            <a:r>
              <a:rPr lang="en-US" sz="2200" b="1" dirty="0">
                <a:solidFill>
                  <a:srgbClr val="FFFFFF"/>
                </a:solidFill>
                <a:latin typeface="Calibri"/>
                <a:ea typeface="Inter Bold"/>
                <a:cs typeface="Inter Bold"/>
                <a:sym typeface="Inter Bold"/>
              </a:rPr>
              <a:t>2025 - 201 companies</a:t>
            </a:r>
            <a:endParaRPr lang="en-US" sz="2200" b="1" dirty="0">
              <a:solidFill>
                <a:srgbClr val="FFFFFF"/>
              </a:solidFill>
              <a:latin typeface="Calibri"/>
              <a:ea typeface="Inter Bold"/>
              <a:cs typeface="Inter Bol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7069667" y="4709028"/>
            <a:ext cx="4514687" cy="8313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3400"/>
              </a:lnSpc>
            </a:pPr>
            <a:endParaRPr lang="en-US" sz="2233" b="1">
              <a:solidFill>
                <a:srgbClr val="FFFFFF"/>
              </a:solidFill>
              <a:latin typeface="Inter Bold"/>
              <a:ea typeface="Inter Bold"/>
              <a:cs typeface="Inter Bold"/>
            </a:endParaRPr>
          </a:p>
          <a:p>
            <a:pPr>
              <a:lnSpc>
                <a:spcPts val="3400"/>
              </a:lnSpc>
            </a:pPr>
            <a:r>
              <a:rPr lang="en-US" sz="2200" b="1" dirty="0">
                <a:solidFill>
                  <a:srgbClr val="FFFFFF"/>
                </a:solidFill>
                <a:latin typeface="Calibri"/>
                <a:ea typeface="Inter Bold"/>
                <a:cs typeface="Inter Bold"/>
                <a:sym typeface="Inter Bold"/>
              </a:rPr>
              <a:t>2025 - 1, 352 employees (Sept)</a:t>
            </a:r>
            <a:endParaRPr lang="en-US" sz="2200" b="1" dirty="0">
              <a:solidFill>
                <a:srgbClr val="FFFFFF"/>
              </a:solidFill>
              <a:latin typeface="Calibri"/>
              <a:ea typeface="Inter Bold"/>
              <a:cs typeface="Inter Bold"/>
            </a:endParaRPr>
          </a:p>
        </p:txBody>
      </p:sp>
      <p:grpSp>
        <p:nvGrpSpPr>
          <p:cNvPr id="10" name="Group 10"/>
          <p:cNvGrpSpPr/>
          <p:nvPr/>
        </p:nvGrpSpPr>
        <p:grpSpPr>
          <a:xfrm>
            <a:off x="676031" y="762000"/>
            <a:ext cx="4124496" cy="3439971"/>
            <a:chOff x="-19539" y="-3390168"/>
            <a:chExt cx="8248993" cy="6879945"/>
          </a:xfrm>
        </p:grpSpPr>
        <p:sp>
          <p:nvSpPr>
            <p:cNvPr id="11" name="TextBox 11"/>
            <p:cNvSpPr txBox="1"/>
            <p:nvPr/>
          </p:nvSpPr>
          <p:spPr>
            <a:xfrm>
              <a:off x="-19539" y="-3390168"/>
              <a:ext cx="8248993" cy="400109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ts val="5199"/>
                </a:lnSpc>
              </a:pPr>
              <a:r>
                <a:rPr lang="en-US" sz="4300" dirty="0">
                  <a:solidFill>
                    <a:srgbClr val="FFFFFF"/>
                  </a:solidFill>
                  <a:latin typeface="Calibri"/>
                  <a:ea typeface="Calibri"/>
                  <a:cs typeface="Ramabhadra"/>
                  <a:sym typeface="Ramabhadra"/>
                </a:rPr>
                <a:t>Healthy </a:t>
              </a:r>
              <a:br>
                <a:rPr lang="en-US" sz="4300" dirty="0">
                  <a:latin typeface="Calibri"/>
                  <a:cs typeface="Ramabhadra"/>
                </a:rPr>
              </a:br>
              <a:r>
                <a:rPr lang="en-US" sz="4300" dirty="0">
                  <a:solidFill>
                    <a:srgbClr val="FFFFFF"/>
                  </a:solidFill>
                  <a:latin typeface="Calibri"/>
                  <a:ea typeface="Calibri"/>
                  <a:cs typeface="Ramabhadra"/>
                  <a:sym typeface="Ramabhadra"/>
                </a:rPr>
                <a:t>Minds </a:t>
              </a:r>
              <a:br>
                <a:rPr lang="en-US" sz="4300" dirty="0">
                  <a:latin typeface="Calibri"/>
                  <a:cs typeface="Ramabhadra"/>
                </a:rPr>
              </a:br>
              <a:r>
                <a:rPr lang="en-US" sz="4300" dirty="0">
                  <a:solidFill>
                    <a:srgbClr val="FFFFFF"/>
                  </a:solidFill>
                  <a:latin typeface="Calibri"/>
                  <a:ea typeface="Calibri"/>
                  <a:cs typeface="Ramabhadra"/>
                  <a:sym typeface="Ramabhadra"/>
                </a:rPr>
                <a:t>Work</a:t>
              </a:r>
              <a:endParaRPr lang="en-US" sz="800" dirty="0">
                <a:latin typeface="Calibri"/>
                <a:ea typeface="Calibri"/>
              </a:endParaRP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2847792"/>
              <a:ext cx="6821745" cy="6419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ts val="2799"/>
                </a:lnSpc>
              </a:pPr>
              <a:endParaRPr sz="800"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23819DCB-4759-ABC5-E99F-D125BA3C0941}"/>
              </a:ext>
            </a:extLst>
          </p:cNvPr>
          <p:cNvSpPr txBox="1"/>
          <p:nvPr/>
        </p:nvSpPr>
        <p:spPr>
          <a:xfrm>
            <a:off x="6987443" y="2705263"/>
            <a:ext cx="3947583" cy="96436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0960" tIns="30480" rIns="60960" bIns="3048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900" b="1" dirty="0">
                <a:solidFill>
                  <a:schemeClr val="bg1"/>
                </a:solidFill>
                <a:ea typeface="Calibri"/>
                <a:cs typeface="Calibri"/>
              </a:rPr>
              <a:t>Employee Base Covers</a:t>
            </a:r>
            <a:br>
              <a:rPr lang="en-US" sz="2900" b="1" dirty="0">
                <a:ea typeface="Calibri"/>
                <a:cs typeface="Calibri"/>
              </a:rPr>
            </a:br>
            <a:r>
              <a:rPr lang="en-US" sz="2900" b="1" dirty="0">
                <a:solidFill>
                  <a:schemeClr val="bg1"/>
                </a:solidFill>
                <a:ea typeface="Calibri"/>
                <a:cs typeface="Calibri"/>
              </a:rPr>
              <a:t>50,000 Employees</a:t>
            </a:r>
            <a:endParaRPr lang="en-US" sz="2900" b="1" dirty="0">
              <a:solidFill>
                <a:schemeClr val="bg1"/>
              </a:solidFill>
            </a:endParaRPr>
          </a:p>
        </p:txBody>
      </p:sp>
      <p:pic>
        <p:nvPicPr>
          <p:cNvPr id="15" name="Picture 14" descr="Crowd of people">
            <a:extLst>
              <a:ext uri="{FF2B5EF4-FFF2-40B4-BE49-F238E27FC236}">
                <a16:creationId xmlns:a16="http://schemas.microsoft.com/office/drawing/2014/main" id="{B804D48D-D146-32D5-CE67-CA257943A3A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376" t="-2233" r="45606" b="110"/>
          <a:stretch/>
        </p:blipFill>
        <p:spPr>
          <a:xfrm>
            <a:off x="5107679" y="2584563"/>
            <a:ext cx="1334524" cy="1224197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4B9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601737" y="4960051"/>
            <a:ext cx="1336263" cy="1669348"/>
          </a:xfrm>
          <a:custGeom>
            <a:avLst/>
            <a:gdLst/>
            <a:ahLst/>
            <a:cxnLst/>
            <a:rect l="l" t="t" r="r" b="b"/>
            <a:pathLst>
              <a:path w="2004394" h="2504022">
                <a:moveTo>
                  <a:pt x="0" y="0"/>
                </a:moveTo>
                <a:lnTo>
                  <a:pt x="2004394" y="0"/>
                </a:lnTo>
                <a:lnTo>
                  <a:pt x="2004394" y="2504023"/>
                </a:lnTo>
                <a:lnTo>
                  <a:pt x="0" y="250402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TextBox 3"/>
          <p:cNvSpPr txBox="1"/>
          <p:nvPr/>
        </p:nvSpPr>
        <p:spPr>
          <a:xfrm>
            <a:off x="3267" y="974258"/>
            <a:ext cx="12124015" cy="28244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7486"/>
              </a:lnSpc>
            </a:pPr>
            <a:endParaRPr lang="en-US" sz="5300" b="1" dirty="0">
              <a:solidFill>
                <a:srgbClr val="FFFFFF"/>
              </a:solidFill>
              <a:latin typeface="Calibri"/>
              <a:ea typeface="Inter Bold"/>
              <a:cs typeface="Inter Bold"/>
            </a:endParaRPr>
          </a:p>
          <a:p>
            <a:pPr algn="ctr">
              <a:lnSpc>
                <a:spcPts val="7486"/>
              </a:lnSpc>
            </a:pPr>
            <a:r>
              <a:rPr lang="en-US" sz="6000" b="1" dirty="0">
                <a:solidFill>
                  <a:schemeClr val="bg1"/>
                </a:solidFill>
                <a:latin typeface="Calibri"/>
                <a:ea typeface="Inter Bold"/>
                <a:cs typeface="Inter Bold"/>
                <a:sym typeface="Inter Bold"/>
              </a:rPr>
              <a:t> Presenting Issues</a:t>
            </a:r>
            <a:endParaRPr lang="en-US" sz="6000" b="1" dirty="0">
              <a:solidFill>
                <a:schemeClr val="bg1"/>
              </a:solidFill>
              <a:latin typeface="Calibri"/>
              <a:ea typeface="Inter Bold"/>
              <a:cs typeface="Inter Bold"/>
            </a:endParaRPr>
          </a:p>
          <a:p>
            <a:pPr algn="ctr">
              <a:lnSpc>
                <a:spcPts val="7486"/>
              </a:lnSpc>
            </a:pPr>
            <a:r>
              <a:rPr lang="en-US" sz="6000" b="1" dirty="0">
                <a:solidFill>
                  <a:schemeClr val="bg1"/>
                </a:solidFill>
                <a:latin typeface="Calibri"/>
                <a:ea typeface="Inter Bold"/>
                <a:cs typeface="Inter Bold"/>
                <a:sym typeface="Inter Bold"/>
              </a:rPr>
              <a:t> at the Work-Place</a:t>
            </a:r>
            <a:endParaRPr lang="en-US" sz="6000" b="1" dirty="0">
              <a:solidFill>
                <a:schemeClr val="bg1"/>
              </a:solidFill>
              <a:latin typeface="Calibri"/>
              <a:ea typeface="Inter Bold"/>
              <a:cs typeface="Inter Bold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5965468" y="1072627"/>
            <a:ext cx="5562629" cy="0"/>
          </a:xfrm>
          <a:prstGeom prst="line">
            <a:avLst/>
          </a:prstGeom>
          <a:ln w="9525" cap="flat">
            <a:solidFill>
              <a:srgbClr val="00205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3" name="AutoShape 3"/>
          <p:cNvSpPr/>
          <p:nvPr/>
        </p:nvSpPr>
        <p:spPr>
          <a:xfrm>
            <a:off x="5921675" y="1634214"/>
            <a:ext cx="5562629" cy="0"/>
          </a:xfrm>
          <a:prstGeom prst="line">
            <a:avLst/>
          </a:prstGeom>
          <a:ln w="9525" cap="flat">
            <a:solidFill>
              <a:srgbClr val="00205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4" name="AutoShape 4"/>
          <p:cNvSpPr/>
          <p:nvPr/>
        </p:nvSpPr>
        <p:spPr>
          <a:xfrm>
            <a:off x="5965468" y="2195801"/>
            <a:ext cx="5562629" cy="0"/>
          </a:xfrm>
          <a:prstGeom prst="line">
            <a:avLst/>
          </a:prstGeom>
          <a:ln w="9525" cap="flat">
            <a:solidFill>
              <a:srgbClr val="00205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5" name="AutoShape 5"/>
          <p:cNvSpPr/>
          <p:nvPr/>
        </p:nvSpPr>
        <p:spPr>
          <a:xfrm>
            <a:off x="5921675" y="2757389"/>
            <a:ext cx="5562629" cy="0"/>
          </a:xfrm>
          <a:prstGeom prst="line">
            <a:avLst/>
          </a:prstGeom>
          <a:ln w="9525" cap="flat">
            <a:solidFill>
              <a:srgbClr val="00205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6" name="AutoShape 6"/>
          <p:cNvSpPr/>
          <p:nvPr/>
        </p:nvSpPr>
        <p:spPr>
          <a:xfrm>
            <a:off x="5965468" y="3318976"/>
            <a:ext cx="5562629" cy="0"/>
          </a:xfrm>
          <a:prstGeom prst="line">
            <a:avLst/>
          </a:prstGeom>
          <a:ln w="9525" cap="flat">
            <a:solidFill>
              <a:srgbClr val="00205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7" name="AutoShape 7"/>
          <p:cNvSpPr/>
          <p:nvPr/>
        </p:nvSpPr>
        <p:spPr>
          <a:xfrm>
            <a:off x="5965468" y="3880563"/>
            <a:ext cx="5562629" cy="0"/>
          </a:xfrm>
          <a:prstGeom prst="line">
            <a:avLst/>
          </a:prstGeom>
          <a:ln w="9525" cap="flat">
            <a:solidFill>
              <a:srgbClr val="00205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8" name="AutoShape 8"/>
          <p:cNvSpPr/>
          <p:nvPr/>
        </p:nvSpPr>
        <p:spPr>
          <a:xfrm>
            <a:off x="6009262" y="4442151"/>
            <a:ext cx="5562629" cy="0"/>
          </a:xfrm>
          <a:prstGeom prst="line">
            <a:avLst/>
          </a:prstGeom>
          <a:ln w="9525" cap="flat">
            <a:solidFill>
              <a:srgbClr val="00205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9" name="AutoShape 9"/>
          <p:cNvSpPr/>
          <p:nvPr/>
        </p:nvSpPr>
        <p:spPr>
          <a:xfrm>
            <a:off x="6009262" y="5003738"/>
            <a:ext cx="5562629" cy="0"/>
          </a:xfrm>
          <a:prstGeom prst="line">
            <a:avLst/>
          </a:prstGeom>
          <a:ln w="9525" cap="flat">
            <a:solidFill>
              <a:srgbClr val="00205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10" name="AutoShape 10"/>
          <p:cNvSpPr/>
          <p:nvPr/>
        </p:nvSpPr>
        <p:spPr>
          <a:xfrm>
            <a:off x="6009262" y="5565325"/>
            <a:ext cx="5562629" cy="0"/>
          </a:xfrm>
          <a:prstGeom prst="line">
            <a:avLst/>
          </a:prstGeom>
          <a:ln w="9525" cap="flat">
            <a:solidFill>
              <a:srgbClr val="00205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11" name="Freeform 11"/>
          <p:cNvSpPr/>
          <p:nvPr/>
        </p:nvSpPr>
        <p:spPr>
          <a:xfrm>
            <a:off x="588257" y="3225642"/>
            <a:ext cx="4304015" cy="3556193"/>
          </a:xfrm>
          <a:custGeom>
            <a:avLst/>
            <a:gdLst/>
            <a:ahLst/>
            <a:cxnLst/>
            <a:rect l="l" t="t" r="r" b="b"/>
            <a:pathLst>
              <a:path w="6456023" h="5334289">
                <a:moveTo>
                  <a:pt x="0" y="0"/>
                </a:moveTo>
                <a:lnTo>
                  <a:pt x="6456023" y="0"/>
                </a:lnTo>
                <a:lnTo>
                  <a:pt x="6456023" y="5334289"/>
                </a:lnTo>
                <a:lnTo>
                  <a:pt x="0" y="53342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2" name="TextBox 12"/>
          <p:cNvSpPr txBox="1"/>
          <p:nvPr/>
        </p:nvSpPr>
        <p:spPr>
          <a:xfrm>
            <a:off x="685800" y="692150"/>
            <a:ext cx="4206472" cy="19805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5200"/>
              </a:lnSpc>
            </a:pPr>
            <a:r>
              <a:rPr lang="en-US" sz="4300" b="1" dirty="0">
                <a:solidFill>
                  <a:srgbClr val="7DAFDC"/>
                </a:solidFill>
                <a:latin typeface="Calibri"/>
                <a:ea typeface="Ramabhadra"/>
                <a:cs typeface="Ramabhadra"/>
                <a:sym typeface="Ramabhadra"/>
              </a:rPr>
              <a:t>Mental Health Issues that Impact the work place</a:t>
            </a:r>
            <a:r>
              <a:rPr lang="en-US" sz="4300" dirty="0">
                <a:solidFill>
                  <a:srgbClr val="7DAFDC"/>
                </a:solidFill>
                <a:latin typeface="Calibri"/>
                <a:ea typeface="Ramabhadra"/>
                <a:cs typeface="Ramabhadra"/>
                <a:sym typeface="Ramabhadra"/>
              </a:rPr>
              <a:t> </a:t>
            </a:r>
            <a:endParaRPr lang="en-US" sz="4300" dirty="0">
              <a:solidFill>
                <a:srgbClr val="7DAFDC"/>
              </a:solidFill>
              <a:latin typeface="Calibri"/>
              <a:ea typeface="Ramabhadra"/>
              <a:cs typeface="Ramabhadra"/>
            </a:endParaRPr>
          </a:p>
        </p:txBody>
      </p:sp>
      <p:grpSp>
        <p:nvGrpSpPr>
          <p:cNvPr id="13" name="Group 13"/>
          <p:cNvGrpSpPr/>
          <p:nvPr/>
        </p:nvGrpSpPr>
        <p:grpSpPr>
          <a:xfrm>
            <a:off x="5921675" y="685800"/>
            <a:ext cx="5584525" cy="212066"/>
            <a:chOff x="0" y="0"/>
            <a:chExt cx="11169051" cy="424132"/>
          </a:xfrm>
        </p:grpSpPr>
        <p:sp>
          <p:nvSpPr>
            <p:cNvPr id="14" name="TextBox 14"/>
            <p:cNvSpPr txBox="1"/>
            <p:nvPr/>
          </p:nvSpPr>
          <p:spPr>
            <a:xfrm>
              <a:off x="1272297" y="-47625"/>
              <a:ext cx="9896755" cy="4717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ts val="1960"/>
                </a:lnSpc>
              </a:pPr>
              <a:r>
                <a:rPr lang="en-US" sz="1400">
                  <a:solidFill>
                    <a:srgbClr val="004A98"/>
                  </a:solidFill>
                  <a:latin typeface="Inter"/>
                  <a:ea typeface="Inter"/>
                  <a:cs typeface="Inter"/>
                  <a:sym typeface="Inter"/>
                </a:rPr>
                <a:t>Relational Issues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0"/>
              <a:ext cx="697302" cy="4064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ts val="1600"/>
                </a:lnSpc>
              </a:pPr>
              <a:r>
                <a:rPr lang="en-US" sz="1333">
                  <a:solidFill>
                    <a:srgbClr val="004A98"/>
                  </a:solidFill>
                  <a:latin typeface="Ramabhadra"/>
                  <a:ea typeface="Ramabhadra"/>
                  <a:cs typeface="Ramabhadra"/>
                  <a:sym typeface="Ramabhadra"/>
                </a:rPr>
                <a:t>01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5943572" y="1247388"/>
            <a:ext cx="5584525" cy="212066"/>
            <a:chOff x="0" y="0"/>
            <a:chExt cx="11169051" cy="424132"/>
          </a:xfrm>
        </p:grpSpPr>
        <p:sp>
          <p:nvSpPr>
            <p:cNvPr id="17" name="TextBox 17"/>
            <p:cNvSpPr txBox="1"/>
            <p:nvPr/>
          </p:nvSpPr>
          <p:spPr>
            <a:xfrm>
              <a:off x="1272297" y="-47625"/>
              <a:ext cx="9896755" cy="4717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ts val="1960"/>
                </a:lnSpc>
              </a:pPr>
              <a:r>
                <a:rPr lang="en-US" sz="1400">
                  <a:solidFill>
                    <a:srgbClr val="004A98"/>
                  </a:solidFill>
                  <a:latin typeface="Inter"/>
                  <a:ea typeface="Inter"/>
                  <a:cs typeface="Inter"/>
                  <a:sym typeface="Inter"/>
                </a:rPr>
                <a:t>Feelings of Anxiety</a:t>
              </a: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0"/>
              <a:ext cx="697302" cy="4064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ts val="1600"/>
                </a:lnSpc>
              </a:pPr>
              <a:r>
                <a:rPr lang="en-US" sz="1333">
                  <a:solidFill>
                    <a:srgbClr val="004A98"/>
                  </a:solidFill>
                  <a:latin typeface="Ramabhadra"/>
                  <a:ea typeface="Ramabhadra"/>
                  <a:cs typeface="Ramabhadra"/>
                  <a:sym typeface="Ramabhadra"/>
                </a:rPr>
                <a:t>02</a:t>
              </a: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5943572" y="1808975"/>
            <a:ext cx="5584525" cy="212066"/>
            <a:chOff x="0" y="0"/>
            <a:chExt cx="11169051" cy="424132"/>
          </a:xfrm>
        </p:grpSpPr>
        <p:sp>
          <p:nvSpPr>
            <p:cNvPr id="20" name="TextBox 20"/>
            <p:cNvSpPr txBox="1"/>
            <p:nvPr/>
          </p:nvSpPr>
          <p:spPr>
            <a:xfrm>
              <a:off x="1272297" y="-47625"/>
              <a:ext cx="9896755" cy="4717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ts val="1960"/>
                </a:lnSpc>
              </a:pPr>
              <a:r>
                <a:rPr lang="en-US" sz="1400">
                  <a:solidFill>
                    <a:srgbClr val="004A98"/>
                  </a:solidFill>
                  <a:latin typeface="Inter"/>
                  <a:ea typeface="Inter"/>
                  <a:cs typeface="Inter"/>
                  <a:sym typeface="Inter"/>
                </a:rPr>
                <a:t>Poor Self Esteem / Worth</a:t>
              </a: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0"/>
              <a:ext cx="697302" cy="4064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ts val="1600"/>
                </a:lnSpc>
              </a:pPr>
              <a:r>
                <a:rPr lang="en-US" sz="1333">
                  <a:solidFill>
                    <a:srgbClr val="004A98"/>
                  </a:solidFill>
                  <a:latin typeface="Ramabhadra"/>
                  <a:ea typeface="Ramabhadra"/>
                  <a:cs typeface="Ramabhadra"/>
                  <a:sym typeface="Ramabhadra"/>
                </a:rPr>
                <a:t>03</a:t>
              </a: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5921675" y="2370562"/>
            <a:ext cx="5584525" cy="212066"/>
            <a:chOff x="0" y="0"/>
            <a:chExt cx="11169051" cy="424132"/>
          </a:xfrm>
        </p:grpSpPr>
        <p:sp>
          <p:nvSpPr>
            <p:cNvPr id="23" name="TextBox 23"/>
            <p:cNvSpPr txBox="1"/>
            <p:nvPr/>
          </p:nvSpPr>
          <p:spPr>
            <a:xfrm>
              <a:off x="1272297" y="-47625"/>
              <a:ext cx="9896755" cy="4717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ts val="1960"/>
                </a:lnSpc>
              </a:pPr>
              <a:r>
                <a:rPr lang="en-US" sz="1400">
                  <a:solidFill>
                    <a:srgbClr val="004A98"/>
                  </a:solidFill>
                  <a:latin typeface="Inter"/>
                  <a:ea typeface="Inter"/>
                  <a:cs typeface="Inter"/>
                  <a:sym typeface="Inter"/>
                </a:rPr>
                <a:t>Poor Emotional Regulation</a:t>
              </a:r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0"/>
              <a:ext cx="697302" cy="4064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ts val="1600"/>
                </a:lnSpc>
              </a:pPr>
              <a:r>
                <a:rPr lang="en-US" sz="1333">
                  <a:solidFill>
                    <a:srgbClr val="004A98"/>
                  </a:solidFill>
                  <a:latin typeface="Ramabhadra"/>
                  <a:ea typeface="Ramabhadra"/>
                  <a:cs typeface="Ramabhadra"/>
                  <a:sym typeface="Ramabhadra"/>
                </a:rPr>
                <a:t>04</a:t>
              </a:r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5921675" y="2932150"/>
            <a:ext cx="5584525" cy="212066"/>
            <a:chOff x="0" y="0"/>
            <a:chExt cx="11169051" cy="424132"/>
          </a:xfrm>
        </p:grpSpPr>
        <p:sp>
          <p:nvSpPr>
            <p:cNvPr id="26" name="TextBox 26"/>
            <p:cNvSpPr txBox="1"/>
            <p:nvPr/>
          </p:nvSpPr>
          <p:spPr>
            <a:xfrm>
              <a:off x="1272297" y="-47625"/>
              <a:ext cx="9896755" cy="4717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ts val="1960"/>
                </a:lnSpc>
              </a:pPr>
              <a:r>
                <a:rPr lang="en-US" sz="1400">
                  <a:solidFill>
                    <a:srgbClr val="004A98"/>
                  </a:solidFill>
                  <a:latin typeface="Inter"/>
                  <a:ea typeface="Inter"/>
                  <a:cs typeface="Inter"/>
                  <a:sym typeface="Inter"/>
                </a:rPr>
                <a:t>Depressive Feelings</a:t>
              </a:r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0" y="0"/>
              <a:ext cx="697302" cy="4064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ts val="1600"/>
                </a:lnSpc>
              </a:pPr>
              <a:r>
                <a:rPr lang="en-US" sz="1333">
                  <a:solidFill>
                    <a:srgbClr val="004A98"/>
                  </a:solidFill>
                  <a:latin typeface="Ramabhadra"/>
                  <a:ea typeface="Ramabhadra"/>
                  <a:cs typeface="Ramabhadra"/>
                  <a:sym typeface="Ramabhadra"/>
                </a:rPr>
                <a:t>05</a:t>
              </a:r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5943572" y="3493737"/>
            <a:ext cx="5584525" cy="212066"/>
            <a:chOff x="0" y="0"/>
            <a:chExt cx="11169051" cy="424132"/>
          </a:xfrm>
        </p:grpSpPr>
        <p:sp>
          <p:nvSpPr>
            <p:cNvPr id="29" name="TextBox 29"/>
            <p:cNvSpPr txBox="1"/>
            <p:nvPr/>
          </p:nvSpPr>
          <p:spPr>
            <a:xfrm>
              <a:off x="1272297" y="-47625"/>
              <a:ext cx="9896755" cy="4717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ts val="1960"/>
                </a:lnSpc>
              </a:pPr>
              <a:r>
                <a:rPr lang="en-US" sz="1400">
                  <a:solidFill>
                    <a:srgbClr val="004A98"/>
                  </a:solidFill>
                  <a:latin typeface="Inter"/>
                  <a:ea typeface="Inter"/>
                  <a:cs typeface="Inter"/>
                  <a:sym typeface="Inter"/>
                </a:rPr>
                <a:t>Stress</a:t>
              </a:r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0" y="0"/>
              <a:ext cx="697302" cy="4064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ts val="1600"/>
                </a:lnSpc>
              </a:pPr>
              <a:r>
                <a:rPr lang="en-US" sz="1333">
                  <a:solidFill>
                    <a:srgbClr val="004A98"/>
                  </a:solidFill>
                  <a:latin typeface="Ramabhadra"/>
                  <a:ea typeface="Ramabhadra"/>
                  <a:cs typeface="Ramabhadra"/>
                  <a:sym typeface="Ramabhadra"/>
                </a:rPr>
                <a:t>06</a:t>
              </a:r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5965468" y="4055324"/>
            <a:ext cx="5584525" cy="212066"/>
            <a:chOff x="0" y="0"/>
            <a:chExt cx="11169051" cy="424132"/>
          </a:xfrm>
        </p:grpSpPr>
        <p:sp>
          <p:nvSpPr>
            <p:cNvPr id="32" name="TextBox 32"/>
            <p:cNvSpPr txBox="1"/>
            <p:nvPr/>
          </p:nvSpPr>
          <p:spPr>
            <a:xfrm>
              <a:off x="1272297" y="-47625"/>
              <a:ext cx="9896755" cy="4717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ts val="1960"/>
                </a:lnSpc>
              </a:pPr>
              <a:r>
                <a:rPr lang="en-US" sz="1400">
                  <a:solidFill>
                    <a:srgbClr val="004A98"/>
                  </a:solidFill>
                  <a:latin typeface="Inter"/>
                  <a:ea typeface="Inter"/>
                  <a:cs typeface="Inter"/>
                  <a:sym typeface="Inter"/>
                </a:rPr>
                <a:t>Other: </a:t>
              </a:r>
            </a:p>
          </p:txBody>
        </p:sp>
        <p:sp>
          <p:nvSpPr>
            <p:cNvPr id="33" name="TextBox 33"/>
            <p:cNvSpPr txBox="1"/>
            <p:nvPr/>
          </p:nvSpPr>
          <p:spPr>
            <a:xfrm>
              <a:off x="0" y="0"/>
              <a:ext cx="697302" cy="4063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ts val="1600"/>
                </a:lnSpc>
              </a:pPr>
              <a:r>
                <a:rPr lang="en-US" sz="1333">
                  <a:solidFill>
                    <a:srgbClr val="004A98"/>
                  </a:solidFill>
                  <a:latin typeface="Ramabhadra"/>
                  <a:ea typeface="Ramabhadra"/>
                  <a:cs typeface="Ramabhadra"/>
                  <a:sym typeface="Ramabhadra"/>
                </a:rPr>
                <a:t>07</a:t>
              </a:r>
            </a:p>
          </p:txBody>
        </p:sp>
      </p:grpSp>
      <p:sp>
        <p:nvSpPr>
          <p:cNvPr id="34" name="TextBox 34"/>
          <p:cNvSpPr txBox="1"/>
          <p:nvPr/>
        </p:nvSpPr>
        <p:spPr>
          <a:xfrm>
            <a:off x="6579720" y="4585162"/>
            <a:ext cx="2134218" cy="2344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960"/>
              </a:lnSpc>
            </a:pPr>
            <a:r>
              <a:rPr lang="en-US" sz="1400">
                <a:solidFill>
                  <a:srgbClr val="004A98"/>
                </a:solidFill>
                <a:latin typeface="Times New Roman"/>
                <a:ea typeface="Inter"/>
                <a:cs typeface="Times New Roman"/>
                <a:sym typeface="Inter"/>
              </a:rPr>
              <a:t>Chronic Mental Illness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6601616" y="5146749"/>
            <a:ext cx="1161510" cy="2344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960"/>
              </a:lnSpc>
            </a:pPr>
            <a:r>
              <a:rPr lang="en-US" sz="1400">
                <a:solidFill>
                  <a:srgbClr val="004A98"/>
                </a:solidFill>
                <a:latin typeface="Times New Roman"/>
                <a:ea typeface="Inter"/>
                <a:cs typeface="Times New Roman"/>
                <a:sym typeface="Inter"/>
              </a:rPr>
              <a:t>Trauma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8862026" y="5708201"/>
            <a:ext cx="2474189" cy="2344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960"/>
              </a:lnSpc>
            </a:pPr>
            <a:r>
              <a:rPr lang="en-US" sz="1400">
                <a:solidFill>
                  <a:srgbClr val="004A98"/>
                </a:solidFill>
                <a:latin typeface="Times New Roman"/>
                <a:ea typeface="Inter"/>
                <a:cs typeface="Times New Roman"/>
                <a:sym typeface="Inter"/>
              </a:rPr>
              <a:t>Substance Use &amp; Addictions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8862026" y="5146885"/>
            <a:ext cx="2770366" cy="2344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960"/>
              </a:lnSpc>
            </a:pPr>
            <a:r>
              <a:rPr lang="en-US" sz="1400">
                <a:solidFill>
                  <a:srgbClr val="004A98"/>
                </a:solidFill>
                <a:latin typeface="Times New Roman"/>
                <a:ea typeface="Inter"/>
                <a:cs typeface="Times New Roman"/>
                <a:sym typeface="Inter"/>
              </a:rPr>
              <a:t>Suicidal Thoughts &amp; Self-Harm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8862026" y="4585298"/>
            <a:ext cx="2474189" cy="2344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960"/>
              </a:lnSpc>
            </a:pPr>
            <a:r>
              <a:rPr lang="en-US" sz="1400">
                <a:solidFill>
                  <a:srgbClr val="004A98"/>
                </a:solidFill>
                <a:latin typeface="Times New Roman"/>
                <a:ea typeface="Inter"/>
                <a:cs typeface="Times New Roman"/>
                <a:sym typeface="Inter"/>
              </a:rPr>
              <a:t>Loneliness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6601616" y="5708201"/>
            <a:ext cx="2474189" cy="2344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960"/>
              </a:lnSpc>
            </a:pPr>
            <a:r>
              <a:rPr lang="en-US" sz="1400">
                <a:solidFill>
                  <a:srgbClr val="004A98"/>
                </a:solidFill>
                <a:latin typeface="Times New Roman"/>
                <a:ea typeface="Inter"/>
                <a:cs typeface="Times New Roman"/>
                <a:sym typeface="Inter"/>
              </a:rPr>
              <a:t>Bereavement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67014" y="0"/>
            <a:ext cx="12359014" cy="6858000"/>
          </a:xfrm>
          <a:custGeom>
            <a:avLst/>
            <a:gdLst/>
            <a:ahLst/>
            <a:cxnLst/>
            <a:rect l="l" t="t" r="r" b="b"/>
            <a:pathLst>
              <a:path w="18538521" h="10287000">
                <a:moveTo>
                  <a:pt x="0" y="0"/>
                </a:moveTo>
                <a:lnTo>
                  <a:pt x="18538521" y="0"/>
                </a:lnTo>
                <a:lnTo>
                  <a:pt x="18538521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75" r="-675"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85800" y="692150"/>
            <a:ext cx="10820400" cy="6476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5200"/>
              </a:lnSpc>
            </a:pPr>
            <a:r>
              <a:rPr lang="en-US" sz="4300" dirty="0">
                <a:solidFill>
                  <a:srgbClr val="7DAFDC"/>
                </a:solidFill>
                <a:latin typeface="Calibri"/>
                <a:ea typeface="Ramabhadra"/>
                <a:cs typeface="Ramabhadra"/>
                <a:sym typeface="Ramabhadra"/>
              </a:rPr>
              <a:t>The Cost of Poor Employee Wellbeing</a:t>
            </a:r>
            <a:endParaRPr lang="en-US" sz="4300" dirty="0">
              <a:solidFill>
                <a:srgbClr val="7DAFDC"/>
              </a:solidFill>
              <a:latin typeface="Calibri"/>
              <a:ea typeface="Ramabhadra"/>
              <a:cs typeface="Ramabhadra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832853" y="2594397"/>
            <a:ext cx="3254469" cy="2103828"/>
            <a:chOff x="0" y="-66675"/>
            <a:chExt cx="6508939" cy="4207655"/>
          </a:xfrm>
        </p:grpSpPr>
        <p:sp>
          <p:nvSpPr>
            <p:cNvPr id="4" name="TextBox 4"/>
            <p:cNvSpPr txBox="1"/>
            <p:nvPr/>
          </p:nvSpPr>
          <p:spPr>
            <a:xfrm>
              <a:off x="0" y="1352524"/>
              <a:ext cx="6508939" cy="27884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ts val="2239"/>
                </a:lnSpc>
              </a:pPr>
              <a:r>
                <a:rPr lang="en-US" sz="1600" dirty="0">
                  <a:solidFill>
                    <a:srgbClr val="7DAFDC"/>
                  </a:solidFill>
                  <a:latin typeface="Inter"/>
                  <a:ea typeface="Inter"/>
                  <a:cs typeface="Inter"/>
                  <a:sym typeface="Inter"/>
                </a:rPr>
                <a:t>t</a:t>
              </a:r>
              <a:r>
                <a:rPr lang="en-US" sz="1600" dirty="0">
                  <a:solidFill>
                    <a:srgbClr val="7DAFDC"/>
                  </a:solidFill>
                  <a:latin typeface="Calibri"/>
                  <a:ea typeface="Inter"/>
                  <a:cs typeface="Inter"/>
                  <a:sym typeface="Inter"/>
                </a:rPr>
                <a:t>he problem of workers’ being on the job but, because of illness or other medical conditions, not fully functioning.</a:t>
              </a:r>
            </a:p>
            <a:p>
              <a:pPr algn="l">
                <a:lnSpc>
                  <a:spcPts val="2239"/>
                </a:lnSpc>
              </a:pPr>
              <a:endParaRPr lang="en-US" sz="1600">
                <a:solidFill>
                  <a:srgbClr val="004A98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66675"/>
              <a:ext cx="6508939" cy="7904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ts val="3266"/>
                </a:lnSpc>
              </a:pPr>
              <a:r>
                <a:rPr lang="en-US" sz="2300" dirty="0">
                  <a:solidFill>
                    <a:srgbClr val="7DAFDC"/>
                  </a:solidFill>
                  <a:latin typeface="Calibri"/>
                  <a:ea typeface="Ramabhadra"/>
                  <a:cs typeface="Ramabhadra"/>
                  <a:sym typeface="Ramabhadra"/>
                </a:rPr>
                <a:t>Presentism - €232M</a:t>
              </a: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4468766" y="2621134"/>
            <a:ext cx="3254469" cy="1789949"/>
            <a:chOff x="0" y="-66675"/>
            <a:chExt cx="6508939" cy="3579897"/>
          </a:xfrm>
        </p:grpSpPr>
        <p:sp>
          <p:nvSpPr>
            <p:cNvPr id="7" name="TextBox 7"/>
            <p:cNvSpPr txBox="1"/>
            <p:nvPr/>
          </p:nvSpPr>
          <p:spPr>
            <a:xfrm>
              <a:off x="0" y="1289024"/>
              <a:ext cx="6508939" cy="22241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ts val="2239"/>
                </a:lnSpc>
              </a:pPr>
              <a:r>
                <a:rPr lang="en-US" sz="1600" dirty="0">
                  <a:solidFill>
                    <a:srgbClr val="FF8084"/>
                  </a:solidFill>
                  <a:latin typeface="Calibri"/>
                  <a:ea typeface="Inter"/>
                  <a:cs typeface="Inter"/>
                  <a:sym typeface="Inter"/>
                </a:rPr>
                <a:t>an employee absence from work for lengths beyond what is considered an acceptable time span.</a:t>
              </a:r>
            </a:p>
            <a:p>
              <a:pPr algn="l">
                <a:lnSpc>
                  <a:spcPts val="2239"/>
                </a:lnSpc>
              </a:pPr>
              <a:endParaRPr lang="en-US" sz="1600">
                <a:solidFill>
                  <a:srgbClr val="004A98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66675"/>
              <a:ext cx="6508939" cy="7904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ts val="3266"/>
                </a:lnSpc>
              </a:pPr>
              <a:r>
                <a:rPr lang="en-US" sz="2300" dirty="0">
                  <a:solidFill>
                    <a:srgbClr val="FF8084"/>
                  </a:solidFill>
                  <a:latin typeface="Calibri"/>
                  <a:ea typeface="Ramabhadra"/>
                  <a:cs typeface="Ramabhadra"/>
                  <a:sym typeface="Ramabhadra"/>
                </a:rPr>
                <a:t>Absenteeism - €116M</a:t>
              </a: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8251731" y="2658659"/>
            <a:ext cx="3254469" cy="1219918"/>
            <a:chOff x="0" y="-66675"/>
            <a:chExt cx="6508939" cy="2439835"/>
          </a:xfrm>
        </p:grpSpPr>
        <p:sp>
          <p:nvSpPr>
            <p:cNvPr id="10" name="TextBox 10"/>
            <p:cNvSpPr txBox="1"/>
            <p:nvPr/>
          </p:nvSpPr>
          <p:spPr>
            <a:xfrm>
              <a:off x="0" y="1277476"/>
              <a:ext cx="6508939" cy="109568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ts val="2239"/>
                </a:lnSpc>
              </a:pPr>
              <a:r>
                <a:rPr lang="en-US" sz="1600" dirty="0">
                  <a:solidFill>
                    <a:srgbClr val="7DAFDC"/>
                  </a:solidFill>
                  <a:latin typeface="Calibri"/>
                  <a:ea typeface="Inter"/>
                  <a:cs typeface="Inter"/>
                  <a:sym typeface="Inter"/>
                </a:rPr>
                <a:t>rate at which employees leave and are replaced within an organization.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66675"/>
              <a:ext cx="6508939" cy="7904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ts val="3266"/>
                </a:lnSpc>
              </a:pPr>
              <a:r>
                <a:rPr lang="en-US" sz="2300" dirty="0">
                  <a:solidFill>
                    <a:srgbClr val="7DAFDC"/>
                  </a:solidFill>
                  <a:latin typeface="Calibri"/>
                  <a:ea typeface="Ramabhadra"/>
                  <a:cs typeface="Ramabhadra"/>
                  <a:sym typeface="Ramabhadra"/>
                </a:rPr>
                <a:t>Turnover - €50M</a:t>
              </a:r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685800" y="1985409"/>
            <a:ext cx="516064" cy="3048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2400"/>
              </a:lnSpc>
            </a:pPr>
            <a:r>
              <a:rPr lang="en-US" sz="2000">
                <a:solidFill>
                  <a:srgbClr val="00205D"/>
                </a:solidFill>
                <a:latin typeface="Ramabhadra"/>
                <a:ea typeface="Ramabhadra"/>
                <a:cs typeface="Ramabhadra"/>
                <a:sym typeface="Ramabhadra"/>
              </a:rPr>
              <a:t>01</a:t>
            </a:r>
          </a:p>
        </p:txBody>
      </p:sp>
      <p:sp>
        <p:nvSpPr>
          <p:cNvPr id="13" name="AutoShape 13"/>
          <p:cNvSpPr/>
          <p:nvPr/>
        </p:nvSpPr>
        <p:spPr>
          <a:xfrm>
            <a:off x="1414803" y="2137809"/>
            <a:ext cx="2525467" cy="0"/>
          </a:xfrm>
          <a:prstGeom prst="line">
            <a:avLst/>
          </a:prstGeom>
          <a:ln w="9525" cap="flat">
            <a:solidFill>
              <a:srgbClr val="00205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14" name="TextBox 14"/>
          <p:cNvSpPr txBox="1"/>
          <p:nvPr/>
        </p:nvSpPr>
        <p:spPr>
          <a:xfrm>
            <a:off x="4468765" y="1985409"/>
            <a:ext cx="516064" cy="3048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2400"/>
              </a:lnSpc>
            </a:pPr>
            <a:r>
              <a:rPr lang="en-US" sz="2000">
                <a:solidFill>
                  <a:srgbClr val="00205D"/>
                </a:solidFill>
                <a:latin typeface="Ramabhadra"/>
                <a:ea typeface="Ramabhadra"/>
                <a:cs typeface="Ramabhadra"/>
                <a:sym typeface="Ramabhadra"/>
              </a:rPr>
              <a:t>02</a:t>
            </a:r>
          </a:p>
        </p:txBody>
      </p:sp>
      <p:sp>
        <p:nvSpPr>
          <p:cNvPr id="15" name="AutoShape 15"/>
          <p:cNvSpPr/>
          <p:nvPr/>
        </p:nvSpPr>
        <p:spPr>
          <a:xfrm>
            <a:off x="5197768" y="2137809"/>
            <a:ext cx="2525467" cy="0"/>
          </a:xfrm>
          <a:prstGeom prst="line">
            <a:avLst/>
          </a:prstGeom>
          <a:ln w="9525" cap="flat">
            <a:solidFill>
              <a:srgbClr val="00205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16" name="TextBox 16"/>
          <p:cNvSpPr txBox="1"/>
          <p:nvPr/>
        </p:nvSpPr>
        <p:spPr>
          <a:xfrm>
            <a:off x="8251731" y="1985409"/>
            <a:ext cx="516064" cy="3048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2400"/>
              </a:lnSpc>
            </a:pPr>
            <a:r>
              <a:rPr lang="en-US" sz="2000">
                <a:solidFill>
                  <a:srgbClr val="00205D"/>
                </a:solidFill>
                <a:latin typeface="Ramabhadra"/>
                <a:ea typeface="Ramabhadra"/>
                <a:cs typeface="Ramabhadra"/>
                <a:sym typeface="Ramabhadra"/>
              </a:rPr>
              <a:t>03</a:t>
            </a:r>
          </a:p>
        </p:txBody>
      </p:sp>
      <p:sp>
        <p:nvSpPr>
          <p:cNvPr id="17" name="AutoShape 17"/>
          <p:cNvSpPr/>
          <p:nvPr/>
        </p:nvSpPr>
        <p:spPr>
          <a:xfrm>
            <a:off x="8980733" y="2137809"/>
            <a:ext cx="2525467" cy="0"/>
          </a:xfrm>
          <a:prstGeom prst="line">
            <a:avLst/>
          </a:prstGeom>
          <a:ln w="9525" cap="flat">
            <a:solidFill>
              <a:srgbClr val="00205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18" name="TextBox 18"/>
          <p:cNvSpPr txBox="1"/>
          <p:nvPr/>
        </p:nvSpPr>
        <p:spPr>
          <a:xfrm>
            <a:off x="370334" y="4863910"/>
            <a:ext cx="11451333" cy="6299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5326"/>
              </a:lnSpc>
            </a:pPr>
            <a:r>
              <a:rPr lang="en-US" sz="3550" b="1" dirty="0">
                <a:solidFill>
                  <a:srgbClr val="7DAFDC"/>
                </a:solidFill>
                <a:latin typeface="Calibri"/>
                <a:ea typeface="Inter Bold"/>
                <a:cs typeface="Inter Bold"/>
                <a:sym typeface="Inter Bold"/>
              </a:rPr>
              <a:t>A 4% GDP Level Impact - estimated above €400 million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532119" y="6140450"/>
            <a:ext cx="3561833" cy="2438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960"/>
              </a:lnSpc>
              <a:spcBef>
                <a:spcPct val="0"/>
              </a:spcBef>
            </a:pPr>
            <a:r>
              <a:rPr lang="en-US" sz="140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Source: National Statistics Office of Malta 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784576" y="-152400"/>
            <a:ext cx="7880576" cy="7010400"/>
          </a:xfrm>
          <a:custGeom>
            <a:avLst/>
            <a:gdLst/>
            <a:ahLst/>
            <a:cxnLst/>
            <a:rect l="l" t="t" r="r" b="b"/>
            <a:pathLst>
              <a:path w="11820864" h="10515600">
                <a:moveTo>
                  <a:pt x="0" y="0"/>
                </a:moveTo>
                <a:lnTo>
                  <a:pt x="11820864" y="0"/>
                </a:lnTo>
                <a:lnTo>
                  <a:pt x="11820864" y="10515600"/>
                </a:lnTo>
                <a:lnTo>
                  <a:pt x="0" y="10515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33520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TextBox 3"/>
          <p:cNvSpPr txBox="1"/>
          <p:nvPr/>
        </p:nvSpPr>
        <p:spPr>
          <a:xfrm>
            <a:off x="6751930" y="692150"/>
            <a:ext cx="4906670" cy="13126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5200"/>
              </a:lnSpc>
            </a:pPr>
            <a:r>
              <a:rPr lang="en-US" sz="4300" b="1" dirty="0">
                <a:solidFill>
                  <a:srgbClr val="7DAFDC"/>
                </a:solidFill>
                <a:latin typeface="Calibri"/>
                <a:ea typeface="Ramabhadra"/>
                <a:cs typeface="Ramabhadra"/>
                <a:sym typeface="Ramabhadra"/>
              </a:rPr>
              <a:t>Return on Investment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6778969" y="2160766"/>
            <a:ext cx="4851230" cy="324896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3521"/>
              </a:lnSpc>
            </a:pPr>
            <a:endParaRPr sz="800"/>
          </a:p>
          <a:p>
            <a:pPr marL="506730" lvl="1" indent="-252730" algn="l">
              <a:lnSpc>
                <a:spcPts val="3521"/>
              </a:lnSpc>
              <a:buFont typeface="Arial"/>
              <a:buChar char="•"/>
            </a:pPr>
            <a:r>
              <a:rPr lang="en-US" sz="2300" dirty="0">
                <a:solidFill>
                  <a:srgbClr val="7DAFDC"/>
                </a:solidFill>
                <a:latin typeface="Calibri"/>
                <a:ea typeface="Inter"/>
                <a:cs typeface="Inter"/>
                <a:sym typeface="Inter"/>
              </a:rPr>
              <a:t>Deloitte Study; ROI £5: £1</a:t>
            </a:r>
            <a:endParaRPr lang="en-US" sz="2300" dirty="0">
              <a:solidFill>
                <a:srgbClr val="7DAFDC"/>
              </a:solidFill>
              <a:latin typeface="Calibri"/>
              <a:ea typeface="Inter"/>
              <a:cs typeface="Inter"/>
            </a:endParaRPr>
          </a:p>
          <a:p>
            <a:pPr algn="l">
              <a:lnSpc>
                <a:spcPts val="4470"/>
              </a:lnSpc>
            </a:pPr>
            <a:endParaRPr lang="en-US" sz="2300" dirty="0">
              <a:solidFill>
                <a:srgbClr val="7DAFDC"/>
              </a:solidFill>
              <a:latin typeface="Inter"/>
              <a:ea typeface="Inter"/>
              <a:cs typeface="Inter"/>
            </a:endParaRPr>
          </a:p>
          <a:p>
            <a:pPr marL="506730" lvl="1" indent="-252730" algn="l">
              <a:lnSpc>
                <a:spcPts val="3521"/>
              </a:lnSpc>
              <a:buFont typeface="Arial"/>
              <a:buChar char="•"/>
            </a:pPr>
            <a:r>
              <a:rPr lang="en-US" sz="2300" dirty="0">
                <a:solidFill>
                  <a:srgbClr val="7DAFDC"/>
                </a:solidFill>
                <a:latin typeface="Calibri"/>
                <a:ea typeface="Inter"/>
                <a:cs typeface="Inter"/>
                <a:sym typeface="Inter"/>
              </a:rPr>
              <a:t>45% Absenteeism reduction </a:t>
            </a:r>
            <a:endParaRPr lang="en-US" sz="2300" dirty="0">
              <a:solidFill>
                <a:srgbClr val="7DAFDC"/>
              </a:solidFill>
              <a:latin typeface="Calibri"/>
              <a:ea typeface="Inter"/>
              <a:cs typeface="Inter"/>
            </a:endParaRPr>
          </a:p>
          <a:p>
            <a:pPr algn="l">
              <a:lnSpc>
                <a:spcPts val="3521"/>
              </a:lnSpc>
            </a:pPr>
            <a:endParaRPr lang="en-US" sz="2300" dirty="0">
              <a:solidFill>
                <a:srgbClr val="7DAFDC"/>
              </a:solidFill>
              <a:latin typeface="Inter"/>
              <a:ea typeface="Inter"/>
              <a:cs typeface="Inter"/>
            </a:endParaRPr>
          </a:p>
          <a:p>
            <a:pPr marL="506730" lvl="1" indent="-252730" algn="l">
              <a:lnSpc>
                <a:spcPts val="3521"/>
              </a:lnSpc>
              <a:buFont typeface="Arial"/>
              <a:buChar char="•"/>
            </a:pPr>
            <a:r>
              <a:rPr lang="en-US" sz="2300" dirty="0">
                <a:solidFill>
                  <a:srgbClr val="7DAFDC"/>
                </a:solidFill>
                <a:latin typeface="Calibri"/>
                <a:ea typeface="Inter"/>
                <a:cs typeface="Inter"/>
                <a:sym typeface="Inter"/>
              </a:rPr>
              <a:t>50% Employee engagement increase</a:t>
            </a:r>
            <a:r>
              <a:rPr lang="en-US" sz="2300" dirty="0">
                <a:solidFill>
                  <a:srgbClr val="004A98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endParaRPr lang="en-US" sz="2300" dirty="0">
              <a:solidFill>
                <a:srgbClr val="004A98"/>
              </a:solidFill>
              <a:latin typeface="Inter"/>
              <a:ea typeface="Inter"/>
              <a:cs typeface="Inter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6597226" y="6140450"/>
            <a:ext cx="5216079" cy="2704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l">
              <a:lnSpc>
                <a:spcPts val="2239"/>
              </a:lnSpc>
              <a:spcBef>
                <a:spcPct val="0"/>
              </a:spcBef>
            </a:pPr>
            <a:r>
              <a:rPr lang="en-US" sz="1600" u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Source: Grant Thornton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-560440"/>
            <a:ext cx="12192000" cy="7913739"/>
          </a:xfrm>
          <a:prstGeom prst="rect">
            <a:avLst/>
          </a:prstGeom>
          <a:solidFill>
            <a:schemeClr val="bg1">
              <a:alpha val="41961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01E2A8A-8E04-4FAB-93F8-D1044CDDC1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2237" y="-5735"/>
            <a:ext cx="12218507" cy="814567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678728E-F326-4C15-8F14-7A62BD839300}"/>
              </a:ext>
            </a:extLst>
          </p:cNvPr>
          <p:cNvSpPr/>
          <p:nvPr/>
        </p:nvSpPr>
        <p:spPr>
          <a:xfrm>
            <a:off x="6096964" y="-7410"/>
            <a:ext cx="6095999" cy="736070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227FADA-7287-4A30-985F-40A3C15B9A19}"/>
              </a:ext>
            </a:extLst>
          </p:cNvPr>
          <p:cNvSpPr txBox="1"/>
          <p:nvPr/>
        </p:nvSpPr>
        <p:spPr>
          <a:xfrm>
            <a:off x="6135763" y="1781060"/>
            <a:ext cx="60959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400">
              <a:solidFill>
                <a:schemeClr val="bg2"/>
              </a:solidFill>
              <a:latin typeface="TT Commons" panose="02000506030000020004" pitchFamily="50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26361F5-6619-487E-B531-4F8A988AF820}"/>
              </a:ext>
            </a:extLst>
          </p:cNvPr>
          <p:cNvSpPr txBox="1"/>
          <p:nvPr/>
        </p:nvSpPr>
        <p:spPr>
          <a:xfrm>
            <a:off x="6095999" y="642287"/>
            <a:ext cx="6096000" cy="113877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200" b="1" dirty="0">
                <a:solidFill>
                  <a:schemeClr val="accent5"/>
                </a:solidFill>
                <a:latin typeface="Calibri"/>
                <a:cs typeface="Calibri"/>
              </a:rPr>
              <a:t>Wellbeing Event Support Services</a:t>
            </a:r>
            <a:br>
              <a:rPr lang="en-US" sz="3600" b="1" dirty="0">
                <a:latin typeface="Calibri"/>
              </a:rPr>
            </a:br>
            <a:endParaRPr lang="en-US" sz="3600" b="1">
              <a:solidFill>
                <a:schemeClr val="accent5"/>
              </a:solidFill>
              <a:latin typeface="Calibri"/>
              <a:cs typeface="Calibri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3C2EA1E-C078-4068-A856-B2F77D18B7CF}"/>
              </a:ext>
            </a:extLst>
          </p:cNvPr>
          <p:cNvSpPr/>
          <p:nvPr/>
        </p:nvSpPr>
        <p:spPr>
          <a:xfrm>
            <a:off x="6418368" y="1561190"/>
            <a:ext cx="5530787" cy="489364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just"/>
            <a:r>
              <a:rPr lang="en-US" sz="2400" dirty="0">
                <a:solidFill>
                  <a:schemeClr val="bg2"/>
                </a:solidFill>
                <a:latin typeface="Calibri"/>
                <a:cs typeface="Calibri"/>
              </a:rPr>
              <a:t>Mental &amp; emotional wellbeing support for event attendees who experience distress during the event</a:t>
            </a:r>
            <a:endParaRPr lang="en-US"/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2"/>
              </a:solidFill>
              <a:latin typeface="Calibri"/>
              <a:cs typeface="Calibri"/>
            </a:endParaRPr>
          </a:p>
          <a:p>
            <a:pPr algn="just"/>
            <a:r>
              <a:rPr lang="en-US" sz="2400" dirty="0">
                <a:solidFill>
                  <a:schemeClr val="bg2"/>
                </a:solidFill>
                <a:latin typeface="Calibri"/>
                <a:cs typeface="Calibri"/>
              </a:rPr>
              <a:t>Qualified personnel on-site who can advise and help handle situations arising for attendees during an event to help provide a safe space and enhance the experience of the event</a:t>
            </a:r>
          </a:p>
          <a:p>
            <a:pPr algn="just"/>
            <a:endParaRPr lang="en-US" sz="2400" dirty="0">
              <a:solidFill>
                <a:schemeClr val="bg2"/>
              </a:solidFill>
              <a:latin typeface="Calibri"/>
              <a:cs typeface="Calibri"/>
            </a:endParaRPr>
          </a:p>
          <a:p>
            <a:pPr algn="just"/>
            <a:r>
              <a:rPr lang="en-US" sz="2400" dirty="0">
                <a:solidFill>
                  <a:schemeClr val="bg2"/>
                </a:solidFill>
                <a:latin typeface="Calibri"/>
                <a:cs typeface="Calibri"/>
              </a:rPr>
              <a:t>Staff are trained to deal with panic attacks, sensory overload, harassment, drug influences and other related experiences. </a:t>
            </a:r>
          </a:p>
        </p:txBody>
      </p:sp>
    </p:spTree>
    <p:extLst>
      <p:ext uri="{BB962C8B-B14F-4D97-AF65-F5344CB8AC3E}">
        <p14:creationId xmlns:p14="http://schemas.microsoft.com/office/powerpoint/2010/main" val="2290999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AB5D6AA-1FE8-0E4E-A7C3-85C2BF010EB4}"/>
              </a:ext>
            </a:extLst>
          </p:cNvPr>
          <p:cNvSpPr txBox="1"/>
          <p:nvPr/>
        </p:nvSpPr>
        <p:spPr>
          <a:xfrm>
            <a:off x="660400" y="533400"/>
            <a:ext cx="9877394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800" b="1" dirty="0" err="1">
                <a:solidFill>
                  <a:srgbClr val="FF8084"/>
                </a:solidFill>
                <a:latin typeface="Calibri"/>
                <a:cs typeface="Calibri"/>
              </a:rPr>
              <a:t>Organisational</a:t>
            </a:r>
            <a:r>
              <a:rPr lang="en-US" sz="4800" b="1" dirty="0">
                <a:solidFill>
                  <a:srgbClr val="FF8084"/>
                </a:solidFill>
                <a:latin typeface="Calibri"/>
                <a:cs typeface="Calibri"/>
              </a:rPr>
              <a:t> Structure 2024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53EAFC2-7FA9-B448-8B22-DED801103AED}"/>
              </a:ext>
            </a:extLst>
          </p:cNvPr>
          <p:cNvSpPr txBox="1"/>
          <p:nvPr/>
        </p:nvSpPr>
        <p:spPr>
          <a:xfrm>
            <a:off x="244969" y="2776665"/>
            <a:ext cx="28906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>
                <a:solidFill>
                  <a:srgbClr val="4D4D4F"/>
                </a:solidFill>
                <a:latin typeface="Calibri"/>
                <a:cs typeface="Calibri"/>
              </a:rPr>
              <a:t>group residences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95BBBAB-3F94-43E2-B2C0-D1D46BDCFC61}"/>
              </a:ext>
            </a:extLst>
          </p:cNvPr>
          <p:cNvSpPr txBox="1"/>
          <p:nvPr/>
        </p:nvSpPr>
        <p:spPr>
          <a:xfrm>
            <a:off x="244968" y="2011664"/>
            <a:ext cx="289066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>
                <a:solidFill>
                  <a:schemeClr val="accent1"/>
                </a:solidFill>
              </a:rPr>
              <a:t>8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591E4CC-3464-43A3-8627-4B70242F4B9C}"/>
              </a:ext>
            </a:extLst>
          </p:cNvPr>
          <p:cNvSpPr txBox="1"/>
          <p:nvPr/>
        </p:nvSpPr>
        <p:spPr>
          <a:xfrm>
            <a:off x="2678020" y="2798874"/>
            <a:ext cx="28906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>
                <a:solidFill>
                  <a:srgbClr val="4D4D4F"/>
                </a:solidFill>
                <a:latin typeface="Calibri"/>
                <a:cs typeface="Calibri"/>
              </a:rPr>
              <a:t>apartments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3FF8FB4-04CF-458F-9A7C-4881C5B6D323}"/>
              </a:ext>
            </a:extLst>
          </p:cNvPr>
          <p:cNvSpPr txBox="1"/>
          <p:nvPr/>
        </p:nvSpPr>
        <p:spPr>
          <a:xfrm>
            <a:off x="2678019" y="2016268"/>
            <a:ext cx="2890668" cy="76944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4400" b="1" dirty="0">
                <a:solidFill>
                  <a:schemeClr val="accent1"/>
                </a:solidFill>
                <a:ea typeface="Calibri"/>
                <a:cs typeface="Calibri"/>
              </a:rPr>
              <a:t>31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53EAFC2-7FA9-B448-8B22-DED801103AED}"/>
              </a:ext>
            </a:extLst>
          </p:cNvPr>
          <p:cNvSpPr txBox="1"/>
          <p:nvPr/>
        </p:nvSpPr>
        <p:spPr>
          <a:xfrm>
            <a:off x="5094179" y="2803679"/>
            <a:ext cx="28906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>
                <a:solidFill>
                  <a:srgbClr val="4D4D4F"/>
                </a:solidFill>
                <a:latin typeface="Calibri"/>
                <a:cs typeface="Calibri"/>
              </a:rPr>
              <a:t>corporate clients</a:t>
            </a:r>
          </a:p>
          <a:p>
            <a:pPr algn="ctr"/>
            <a:r>
              <a:rPr lang="en-GB" sz="1200">
                <a:solidFill>
                  <a:srgbClr val="4D4D4F"/>
                </a:solidFill>
                <a:latin typeface="Calibri"/>
                <a:cs typeface="Calibri"/>
              </a:rPr>
              <a:t>Healthy Minds Work</a:t>
            </a:r>
            <a:endParaRPr lang="en-GB" sz="2800">
              <a:solidFill>
                <a:srgbClr val="4D4D4F"/>
              </a:solidFill>
              <a:latin typeface="Calibri"/>
              <a:cs typeface="Calibri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95BBBAB-3F94-43E2-B2C0-D1D46BDCFC61}"/>
              </a:ext>
            </a:extLst>
          </p:cNvPr>
          <p:cNvSpPr txBox="1"/>
          <p:nvPr/>
        </p:nvSpPr>
        <p:spPr>
          <a:xfrm>
            <a:off x="5094178" y="2038678"/>
            <a:ext cx="2890668" cy="76944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GB" sz="4400" b="1" dirty="0">
                <a:solidFill>
                  <a:schemeClr val="accent1"/>
                </a:solidFill>
                <a:latin typeface="Calibri"/>
                <a:ea typeface="Calibri"/>
                <a:cs typeface="Calibri"/>
              </a:rPr>
              <a:t>200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591E4CC-3464-43A3-8627-4B70242F4B9C}"/>
              </a:ext>
            </a:extLst>
          </p:cNvPr>
          <p:cNvSpPr txBox="1"/>
          <p:nvPr/>
        </p:nvSpPr>
        <p:spPr>
          <a:xfrm>
            <a:off x="7674142" y="2798874"/>
            <a:ext cx="28906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>
                <a:solidFill>
                  <a:srgbClr val="4D4D4F"/>
                </a:solidFill>
                <a:latin typeface="Calibri"/>
                <a:cs typeface="Calibri"/>
              </a:rPr>
              <a:t>employees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3FF8FB4-04CF-458F-9A7C-4881C5B6D323}"/>
              </a:ext>
            </a:extLst>
          </p:cNvPr>
          <p:cNvSpPr txBox="1"/>
          <p:nvPr/>
        </p:nvSpPr>
        <p:spPr>
          <a:xfrm>
            <a:off x="7674141" y="2016268"/>
            <a:ext cx="289066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4400" b="1">
                <a:solidFill>
                  <a:schemeClr val="accent1"/>
                </a:solidFill>
                <a:latin typeface="Calibri"/>
                <a:cs typeface="Calibri"/>
              </a:rPr>
              <a:t>150</a:t>
            </a:r>
            <a:endParaRPr lang="en-US" sz="4400" b="1">
              <a:solidFill>
                <a:schemeClr val="accent1"/>
              </a:solidFill>
              <a:latin typeface="Calibri"/>
              <a:cs typeface="Calibri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53EAFC2-7FA9-B448-8B22-DED801103AED}"/>
              </a:ext>
            </a:extLst>
          </p:cNvPr>
          <p:cNvSpPr txBox="1"/>
          <p:nvPr/>
        </p:nvSpPr>
        <p:spPr>
          <a:xfrm>
            <a:off x="9649580" y="2788351"/>
            <a:ext cx="28906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>
                <a:solidFill>
                  <a:srgbClr val="4D4D4F"/>
                </a:solidFill>
                <a:latin typeface="Calibri"/>
                <a:cs typeface="Calibri"/>
              </a:rPr>
              <a:t>residents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95BBBAB-3F94-43E2-B2C0-D1D46BDCFC61}"/>
              </a:ext>
            </a:extLst>
          </p:cNvPr>
          <p:cNvSpPr txBox="1"/>
          <p:nvPr/>
        </p:nvSpPr>
        <p:spPr>
          <a:xfrm>
            <a:off x="9649579" y="2023350"/>
            <a:ext cx="2890668" cy="76944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GB" sz="4400" b="1" dirty="0">
                <a:solidFill>
                  <a:schemeClr val="accent1"/>
                </a:solidFill>
                <a:latin typeface="Calibri"/>
                <a:cs typeface="Calibri"/>
              </a:rPr>
              <a:t>143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591E4CC-3464-43A3-8627-4B70242F4B9C}"/>
              </a:ext>
            </a:extLst>
          </p:cNvPr>
          <p:cNvSpPr txBox="1"/>
          <p:nvPr/>
        </p:nvSpPr>
        <p:spPr>
          <a:xfrm>
            <a:off x="8069638" y="4374620"/>
            <a:ext cx="39441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>
                <a:solidFill>
                  <a:srgbClr val="4D4D4F"/>
                </a:solidFill>
                <a:latin typeface="Calibri"/>
                <a:cs typeface="Calibri"/>
              </a:rPr>
              <a:t>c.a. costs per annum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3FF8FB4-04CF-458F-9A7C-4881C5B6D323}"/>
              </a:ext>
            </a:extLst>
          </p:cNvPr>
          <p:cNvSpPr txBox="1"/>
          <p:nvPr/>
        </p:nvSpPr>
        <p:spPr>
          <a:xfrm>
            <a:off x="8390092" y="3704138"/>
            <a:ext cx="3299278" cy="76944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GB" sz="4400" b="1" dirty="0">
                <a:solidFill>
                  <a:schemeClr val="accent1"/>
                </a:solidFill>
                <a:latin typeface="Calibri"/>
                <a:cs typeface="Calibri"/>
              </a:rPr>
              <a:t>€4.4 million</a:t>
            </a:r>
            <a:endParaRPr lang="en-US" sz="4400" b="1" dirty="0">
              <a:solidFill>
                <a:schemeClr val="accent1"/>
              </a:solidFill>
              <a:latin typeface="Calibri"/>
              <a:cs typeface="Calibri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80D5106E-0991-BF43-9A55-AE5283C184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95016" y="5143500"/>
            <a:ext cx="1052177" cy="131445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A591E4CC-3464-43A3-8627-4B70242F4B9C}"/>
              </a:ext>
            </a:extLst>
          </p:cNvPr>
          <p:cNvSpPr txBox="1"/>
          <p:nvPr/>
        </p:nvSpPr>
        <p:spPr>
          <a:xfrm>
            <a:off x="280661" y="4374188"/>
            <a:ext cx="267041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>
                <a:solidFill>
                  <a:srgbClr val="4D4D4F"/>
                </a:solidFill>
                <a:latin typeface="Calibri"/>
                <a:cs typeface="Calibri"/>
              </a:rPr>
              <a:t>Individuals supported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3FF8FB4-04CF-458F-9A7C-4881C5B6D323}"/>
              </a:ext>
            </a:extLst>
          </p:cNvPr>
          <p:cNvSpPr txBox="1"/>
          <p:nvPr/>
        </p:nvSpPr>
        <p:spPr>
          <a:xfrm>
            <a:off x="899292" y="3690866"/>
            <a:ext cx="1940560" cy="76944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GB" sz="4400" b="1" dirty="0">
                <a:solidFill>
                  <a:schemeClr val="accent1"/>
                </a:solidFill>
                <a:latin typeface="Calibri"/>
                <a:cs typeface="Calibri"/>
              </a:rPr>
              <a:t>9850</a:t>
            </a:r>
            <a:endParaRPr lang="en-US" sz="4400" b="1" dirty="0">
              <a:solidFill>
                <a:schemeClr val="accent1"/>
              </a:solidFill>
              <a:latin typeface="Calibri"/>
              <a:cs typeface="Calibri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3FF8FB4-04CF-458F-9A7C-4881C5B6D323}"/>
              </a:ext>
            </a:extLst>
          </p:cNvPr>
          <p:cNvSpPr txBox="1"/>
          <p:nvPr/>
        </p:nvSpPr>
        <p:spPr>
          <a:xfrm>
            <a:off x="4241421" y="3728501"/>
            <a:ext cx="289066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4400" b="1">
                <a:solidFill>
                  <a:schemeClr val="accent1"/>
                </a:solidFill>
                <a:latin typeface="Calibri"/>
                <a:cs typeface="Calibri"/>
              </a:rPr>
              <a:t>150</a:t>
            </a:r>
            <a:endParaRPr lang="en-US" sz="4400" b="1">
              <a:solidFill>
                <a:schemeClr val="accent1"/>
              </a:solidFill>
              <a:latin typeface="Calibri"/>
              <a:cs typeface="Calibri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591E4CC-3464-43A3-8627-4B70242F4B9C}"/>
              </a:ext>
            </a:extLst>
          </p:cNvPr>
          <p:cNvSpPr txBox="1"/>
          <p:nvPr/>
        </p:nvSpPr>
        <p:spPr>
          <a:xfrm>
            <a:off x="4043019" y="4396275"/>
            <a:ext cx="327780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>
                <a:solidFill>
                  <a:srgbClr val="4D4D4F"/>
                </a:solidFill>
                <a:latin typeface="Calibri"/>
                <a:cs typeface="Calibri"/>
              </a:rPr>
              <a:t>Clients supported in the community</a:t>
            </a:r>
          </a:p>
        </p:txBody>
      </p:sp>
    </p:spTree>
    <p:extLst>
      <p:ext uri="{BB962C8B-B14F-4D97-AF65-F5344CB8AC3E}">
        <p14:creationId xmlns:p14="http://schemas.microsoft.com/office/powerpoint/2010/main" val="1095843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  <p:bldP spid="11" grpId="0"/>
      <p:bldP spid="12" grpId="0"/>
      <p:bldP spid="9" grpId="0"/>
      <p:bldP spid="13" grpId="0"/>
      <p:bldP spid="14" grpId="0"/>
      <p:bldP spid="15" grpId="0"/>
      <p:bldP spid="17" grpId="0"/>
      <p:bldP spid="18" grpId="0"/>
      <p:bldP spid="19" grpId="0"/>
      <p:bldP spid="20" grpId="0"/>
      <p:bldP spid="28" grpId="0"/>
      <p:bldP spid="29" grpId="0"/>
      <p:bldP spid="21" grpId="0"/>
      <p:bldP spid="2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Slide Background">
            <a:extLst>
              <a:ext uri="{FF2B5EF4-FFF2-40B4-BE49-F238E27FC236}">
                <a16:creationId xmlns:a16="http://schemas.microsoft.com/office/drawing/2014/main" id="{9F7D5CDA-D291-4307-BF55-1381FED296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6F8429-9297-2D93-D619-501D3B2020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0" y="762001"/>
            <a:ext cx="5334197" cy="1708242"/>
          </a:xfrm>
        </p:spPr>
        <p:txBody>
          <a:bodyPr anchor="ctr">
            <a:normAutofit/>
          </a:bodyPr>
          <a:lstStyle/>
          <a:p>
            <a:r>
              <a:rPr lang="en-GB" sz="3200" dirty="0">
                <a:latin typeface="Calibri"/>
                <a:ea typeface="Calibri"/>
                <a:cs typeface="Calibri"/>
              </a:rPr>
              <a:t>Disaster/Crisis Mental Health Services</a:t>
            </a:r>
            <a:r>
              <a:rPr lang="en-GB" sz="3200" dirty="0">
                <a:latin typeface="TT Commons"/>
              </a:rPr>
              <a:t> </a:t>
            </a:r>
            <a:endParaRPr lang="en-GB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2FCEFA-BB3D-56F5-CE74-AB0A4E986A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0" y="2470244"/>
            <a:ext cx="5334197" cy="376983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z="2000" dirty="0">
                <a:latin typeface="Calibri"/>
                <a:ea typeface="Calibri"/>
                <a:cs typeface="Calibri"/>
              </a:rPr>
              <a:t>Goal</a:t>
            </a:r>
            <a:r>
              <a:rPr lang="en-GB" sz="2000" b="0" dirty="0">
                <a:latin typeface="Calibri"/>
                <a:ea typeface="Calibri"/>
                <a:cs typeface="Calibri"/>
              </a:rPr>
              <a:t>: Reduce distress, promote safety &amp; recovery</a:t>
            </a:r>
            <a:endParaRPr lang="en-GB" sz="2000" dirty="0">
              <a:latin typeface="Calibri"/>
              <a:ea typeface="Calibri"/>
              <a:cs typeface="Calibri"/>
            </a:endParaRPr>
          </a:p>
          <a:p>
            <a:r>
              <a:rPr lang="en-GB" sz="2000" dirty="0">
                <a:latin typeface="Calibri"/>
                <a:ea typeface="Calibri"/>
                <a:cs typeface="Calibri"/>
              </a:rPr>
              <a:t>Key Supports</a:t>
            </a:r>
            <a:r>
              <a:rPr lang="en-GB" sz="2000" b="0" dirty="0">
                <a:latin typeface="Calibri"/>
                <a:ea typeface="Calibri"/>
                <a:cs typeface="Calibri"/>
              </a:rPr>
              <a:t>:</a:t>
            </a:r>
            <a:endParaRPr lang="en-GB" sz="2000" dirty="0">
              <a:latin typeface="Calibri"/>
              <a:ea typeface="Calibri"/>
              <a:cs typeface="Calibri"/>
            </a:endParaRPr>
          </a:p>
          <a:p>
            <a:r>
              <a:rPr lang="en-GB" sz="2000" b="0" dirty="0">
                <a:latin typeface="Calibri"/>
                <a:ea typeface="Calibri"/>
                <a:cs typeface="Calibri"/>
              </a:rPr>
              <a:t>Psychological First Aid (PFA)</a:t>
            </a:r>
            <a:endParaRPr lang="en-GB" sz="2000" dirty="0">
              <a:latin typeface="Calibri"/>
              <a:ea typeface="Calibri"/>
              <a:cs typeface="Calibri"/>
            </a:endParaRPr>
          </a:p>
          <a:p>
            <a:r>
              <a:rPr lang="en-GB" sz="2000" b="0" dirty="0">
                <a:latin typeface="Calibri"/>
                <a:ea typeface="Calibri"/>
                <a:cs typeface="Calibri"/>
              </a:rPr>
              <a:t>Crisis counselling &amp; emotional support</a:t>
            </a:r>
            <a:endParaRPr lang="en-GB" sz="2000" dirty="0">
              <a:latin typeface="Calibri"/>
              <a:ea typeface="Calibri"/>
              <a:cs typeface="Calibri"/>
            </a:endParaRPr>
          </a:p>
          <a:p>
            <a:r>
              <a:rPr lang="en-GB" sz="2000" b="0" dirty="0">
                <a:latin typeface="Calibri"/>
                <a:ea typeface="Calibri"/>
                <a:cs typeface="Calibri"/>
              </a:rPr>
              <a:t>Practical help (shelter, info, resources)</a:t>
            </a:r>
            <a:endParaRPr lang="en-GB" sz="2000" dirty="0">
              <a:latin typeface="Calibri"/>
              <a:ea typeface="Calibri"/>
              <a:cs typeface="Calibri"/>
            </a:endParaRPr>
          </a:p>
          <a:p>
            <a:endParaRPr lang="en-GB" sz="1900" b="0" dirty="0">
              <a:latin typeface="Calibri"/>
              <a:ea typeface="Calibri"/>
              <a:cs typeface="Calibri"/>
            </a:endParaRPr>
          </a:p>
          <a:p>
            <a:endParaRPr lang="en-GB" sz="1900"/>
          </a:p>
        </p:txBody>
      </p:sp>
      <p:pic>
        <p:nvPicPr>
          <p:cNvPr id="5" name="Picture 4" descr="Hands holding each other's wrists and interlinked to form a circle">
            <a:extLst>
              <a:ext uri="{FF2B5EF4-FFF2-40B4-BE49-F238E27FC236}">
                <a16:creationId xmlns:a16="http://schemas.microsoft.com/office/drawing/2014/main" id="{76366B34-CE7B-ADF3-5D57-6BF7FF06FA3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3424" r="24815" b="-3"/>
          <a:stretch>
            <a:fillRect/>
          </a:stretch>
        </p:blipFill>
        <p:spPr>
          <a:xfrm>
            <a:off x="6857797" y="-10886"/>
            <a:ext cx="5334204" cy="6868886"/>
          </a:xfrm>
          <a:prstGeom prst="rect">
            <a:avLst/>
          </a:prstGeom>
          <a:effectLst>
            <a:outerShdw blurRad="127000" dist="50800" dir="10800000" sx="99000" sy="99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7294132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53BE01-6410-05C8-AC26-C04A19EF9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Richmond Foundation Training Institute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2702D8-B48D-825C-4C26-D4BE945960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GB" dirty="0">
                <a:solidFill>
                  <a:srgbClr val="7DAFDC"/>
                </a:solidFill>
                <a:latin typeface="Calibri"/>
                <a:ea typeface="Calibri"/>
                <a:cs typeface="Calibri"/>
              </a:rPr>
              <a:t>Training l Support l Consultation</a:t>
            </a:r>
            <a:endParaRPr lang="en-US" dirty="0"/>
          </a:p>
          <a:p>
            <a:endParaRPr lang="en-GB" b="0" dirty="0">
              <a:latin typeface="Calibri"/>
              <a:ea typeface="Calibri"/>
              <a:cs typeface="Calibri"/>
            </a:endParaRPr>
          </a:p>
          <a:p>
            <a:endParaRPr lang="en-GB" b="0" dirty="0">
              <a:latin typeface="Calibri"/>
              <a:ea typeface="Calibri"/>
              <a:cs typeface="Calibri"/>
            </a:endParaRPr>
          </a:p>
          <a:p>
            <a:pPr marL="0" indent="0">
              <a:buNone/>
            </a:pPr>
            <a:r>
              <a:rPr lang="en-GB" b="0" dirty="0">
                <a:latin typeface="Calibri"/>
                <a:ea typeface="Calibri"/>
                <a:cs typeface="Calibri"/>
              </a:rPr>
              <a:t>Accredited in 2018, Richmond Foundation’s Training Institute empowers individuals and organizations with knowledge and skills to promote mental well-being through accredited courses like Mental Health First Aid, tailored corporate training, and professional development programs.</a:t>
            </a:r>
            <a:endParaRPr lang="en-GB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0119292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955A2079-FA98-4876-80F0-72364A7D2E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20D838-6958-241C-462B-38E23DD4A9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7188"/>
            <a:ext cx="10515600" cy="1133499"/>
          </a:xfrm>
        </p:spPr>
        <p:txBody>
          <a:bodyPr>
            <a:normAutofit/>
          </a:bodyPr>
          <a:lstStyle/>
          <a:p>
            <a:pPr algn="ctr"/>
            <a:r>
              <a:rPr lang="en-US" sz="5200">
                <a:latin typeface="Calibri"/>
                <a:ea typeface="Calibri"/>
                <a:cs typeface="Calibri"/>
              </a:rPr>
              <a:t>Mental Health First Aid Malta</a:t>
            </a:r>
            <a:endParaRPr lang="en-US" sz="5200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26D2F391-587D-E996-1609-F5AE4754ECA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76604497"/>
              </p:ext>
            </p:extLst>
          </p:nvPr>
        </p:nvGraphicFramePr>
        <p:xfrm>
          <a:off x="838200" y="1828800"/>
          <a:ext cx="10515600" cy="4352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988859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2554CA6-288E-4202-BC52-2E5A8F0C0A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10BB131-AC8E-4A8E-A5D1-36260F720C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9189" y="1119031"/>
            <a:ext cx="4619938" cy="461993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0A65C2-C249-38CC-6281-0254D7146C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1074" y="1396686"/>
            <a:ext cx="3240506" cy="4064628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Mental Health First Aid Courses</a:t>
            </a:r>
            <a:endParaRPr lang="en-US" dirty="0">
              <a:solidFill>
                <a:srgbClr val="FFFFFF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5B7778FC-632E-4DCA-A7CB-0D7731CCF9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9809111">
            <a:off x="8683720" y="941148"/>
            <a:ext cx="2987899" cy="2987899"/>
          </a:xfrm>
          <a:prstGeom prst="arc">
            <a:avLst>
              <a:gd name="adj1" fmla="val 15817365"/>
              <a:gd name="adj2" fmla="val 178138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A23A907-97FB-4A8F-880A-DD77401C42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0048" y="4780992"/>
            <a:ext cx="546100" cy="5461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A3FF22-3CF4-9CC1-BB06-EA8E8B09ED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70153" y="1526033"/>
            <a:ext cx="5536397" cy="3935281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GB" dirty="0">
                <a:latin typeface="Calibri"/>
                <a:ea typeface="Calibri"/>
                <a:cs typeface="Calibri"/>
              </a:rPr>
              <a:t>Standard Adult MHFA</a:t>
            </a:r>
          </a:p>
          <a:p>
            <a:r>
              <a:rPr lang="en-GB" dirty="0">
                <a:latin typeface="Calibri"/>
                <a:ea typeface="Calibri"/>
                <a:cs typeface="Calibri"/>
              </a:rPr>
              <a:t>Youth MHFA</a:t>
            </a:r>
          </a:p>
          <a:p>
            <a:r>
              <a:rPr lang="en-GB" dirty="0">
                <a:latin typeface="Calibri"/>
                <a:ea typeface="Calibri"/>
                <a:cs typeface="Calibri"/>
              </a:rPr>
              <a:t>Teen MHFA</a:t>
            </a:r>
          </a:p>
          <a:p>
            <a:r>
              <a:rPr lang="en-GB" dirty="0">
                <a:latin typeface="Calibri"/>
                <a:ea typeface="Calibri"/>
                <a:cs typeface="Calibri"/>
              </a:rPr>
              <a:t>Older Persons MHFA</a:t>
            </a:r>
          </a:p>
          <a:p>
            <a:r>
              <a:rPr lang="en-GB" dirty="0">
                <a:latin typeface="Calibri"/>
                <a:ea typeface="Calibri"/>
                <a:cs typeface="Calibri"/>
              </a:rPr>
              <a:t>MHFA Workplace</a:t>
            </a:r>
          </a:p>
          <a:p>
            <a:r>
              <a:rPr lang="en-GB" dirty="0">
                <a:latin typeface="Calibri"/>
                <a:ea typeface="Calibri"/>
                <a:cs typeface="Calibri"/>
              </a:rPr>
              <a:t>MHFA for Intellectual Disabilities (ID)</a:t>
            </a:r>
          </a:p>
          <a:p>
            <a:r>
              <a:rPr lang="en-GB" dirty="0">
                <a:latin typeface="Calibri"/>
                <a:ea typeface="Calibri"/>
                <a:cs typeface="Calibri"/>
              </a:rPr>
              <a:t>MHFA for Gambling Problems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6100394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35E3BB0-9106-FB21-3E5C-E811A8FCF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en-GB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Coming up in 2026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CC2D8E-EFD6-CDDF-21F3-C2873F347A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z="2400" dirty="0">
                <a:latin typeface="Calibri"/>
                <a:ea typeface="Calibri"/>
                <a:cs typeface="Calibri"/>
              </a:rPr>
              <a:t>With the support of the Ministry for Inclusion and the Voluntary Sector and in collaboration with </a:t>
            </a:r>
            <a:r>
              <a:rPr lang="en-GB" sz="2400" dirty="0" err="1">
                <a:latin typeface="Calibri"/>
                <a:ea typeface="Calibri"/>
                <a:cs typeface="Calibri"/>
              </a:rPr>
              <a:t>Agenzija</a:t>
            </a:r>
            <a:r>
              <a:rPr lang="en-GB" sz="2400" dirty="0">
                <a:latin typeface="Calibri"/>
                <a:ea typeface="Calibri"/>
                <a:cs typeface="Calibri"/>
              </a:rPr>
              <a:t> </a:t>
            </a:r>
            <a:r>
              <a:rPr lang="en-GB" sz="2400" dirty="0" err="1">
                <a:latin typeface="Calibri"/>
                <a:ea typeface="Calibri"/>
                <a:cs typeface="Calibri"/>
              </a:rPr>
              <a:t>Sapport</a:t>
            </a:r>
            <a:r>
              <a:rPr lang="en-GB" sz="2400" dirty="0">
                <a:latin typeface="Calibri"/>
                <a:ea typeface="Calibri"/>
                <a:cs typeface="Calibri"/>
              </a:rPr>
              <a:t> we will supporting persons with dual diagnosis of intellectual disability and mental illness in residential services in the community.  </a:t>
            </a:r>
            <a:endParaRPr lang="en-US" sz="2400" b="0">
              <a:latin typeface="Calibri"/>
              <a:ea typeface="Calibri"/>
              <a:cs typeface="Calibri"/>
            </a:endParaRPr>
          </a:p>
          <a:p>
            <a:endParaRPr lang="en-GB" sz="2400" b="0">
              <a:latin typeface="Calibri"/>
              <a:ea typeface="Calibri"/>
              <a:cs typeface="Calibri"/>
            </a:endParaRPr>
          </a:p>
          <a:p>
            <a:r>
              <a:rPr lang="en-GB" sz="2400" dirty="0">
                <a:latin typeface="Calibri"/>
                <a:ea typeface="Calibri"/>
                <a:cs typeface="Calibri"/>
              </a:rPr>
              <a:t>ERDF Mosta Project</a:t>
            </a:r>
            <a:endParaRPr lang="en-US" sz="2400" b="0" dirty="0">
              <a:latin typeface="Calibri"/>
              <a:ea typeface="Calibri"/>
              <a:cs typeface="Calibri"/>
            </a:endParaRPr>
          </a:p>
          <a:p>
            <a:endParaRPr lang="en-GB" sz="2400" b="0">
              <a:latin typeface="Calibri"/>
              <a:ea typeface="Calibri"/>
              <a:cs typeface="Calibri"/>
            </a:endParaRPr>
          </a:p>
          <a:p>
            <a:r>
              <a:rPr lang="en-GB" sz="2400" dirty="0">
                <a:latin typeface="Calibri"/>
                <a:ea typeface="Calibri"/>
                <a:cs typeface="Calibri"/>
              </a:rPr>
              <a:t>Mental Health First Aid Italia</a:t>
            </a:r>
            <a:endParaRPr lang="en-US" sz="2400" b="0" dirty="0">
              <a:latin typeface="Calibri"/>
              <a:ea typeface="Calibri"/>
              <a:cs typeface="Calibri"/>
            </a:endParaRPr>
          </a:p>
          <a:p>
            <a:endParaRPr lang="en-GB" sz="2400" b="0">
              <a:latin typeface="Calibri"/>
              <a:ea typeface="Calibri"/>
              <a:cs typeface="Calibri"/>
            </a:endParaRPr>
          </a:p>
          <a:p>
            <a:r>
              <a:rPr lang="en-GB" sz="2400" dirty="0">
                <a:latin typeface="Calibri"/>
                <a:ea typeface="Calibri"/>
                <a:cs typeface="Calibri"/>
              </a:rPr>
              <a:t>Psychosocial Risk Management Services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355478427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80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EE59849-8DB6-464C-9DDB-22C478746E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807" y="83502"/>
            <a:ext cx="1546327" cy="192612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D5F6399-8CE8-334F-A02A-22F97F0AFCFE}"/>
              </a:ext>
            </a:extLst>
          </p:cNvPr>
          <p:cNvSpPr txBox="1"/>
          <p:nvPr/>
        </p:nvSpPr>
        <p:spPr>
          <a:xfrm>
            <a:off x="4775206" y="2894708"/>
            <a:ext cx="4596874" cy="91307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ts val="6400"/>
              </a:lnSpc>
            </a:pPr>
            <a:r>
              <a:rPr lang="en-US" sz="6000" b="1" dirty="0">
                <a:solidFill>
                  <a:schemeClr val="bg1"/>
                </a:solidFill>
                <a:latin typeface="Calibri"/>
                <a:cs typeface="Calibri"/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24113311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EE59849-8DB6-464C-9DDB-22C478746E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5993" y="5143500"/>
            <a:ext cx="1051200" cy="130938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26361F5-6619-487E-B531-4F8A988AF820}"/>
              </a:ext>
            </a:extLst>
          </p:cNvPr>
          <p:cNvSpPr txBox="1"/>
          <p:nvPr/>
        </p:nvSpPr>
        <p:spPr>
          <a:xfrm>
            <a:off x="2900515" y="1096230"/>
            <a:ext cx="6096000" cy="178510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endParaRPr lang="en-US" sz="6600" dirty="0">
              <a:solidFill>
                <a:schemeClr val="accent2"/>
              </a:solidFill>
              <a:ea typeface="Calibri"/>
              <a:cs typeface="Calibri"/>
            </a:endParaRPr>
          </a:p>
          <a:p>
            <a:pPr algn="ctr"/>
            <a:endParaRPr lang="en-US" sz="4400" b="1">
              <a:solidFill>
                <a:schemeClr val="accent2"/>
              </a:solidFill>
              <a:latin typeface="TT Commons" panose="02000506030000020004" pitchFamily="2" charset="7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644EFC7-478D-F285-F6C8-259522727102}"/>
              </a:ext>
            </a:extLst>
          </p:cNvPr>
          <p:cNvSpPr txBox="1"/>
          <p:nvPr/>
        </p:nvSpPr>
        <p:spPr>
          <a:xfrm>
            <a:off x="988142" y="2659626"/>
            <a:ext cx="10228004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6000" b="1" dirty="0">
                <a:solidFill>
                  <a:schemeClr val="bg1"/>
                </a:solidFill>
                <a:ea typeface="Calibri"/>
                <a:cs typeface="Calibri"/>
              </a:rPr>
              <a:t>Severe Mental Illness in Malta</a:t>
            </a:r>
            <a:endParaRPr lang="en-GB" sz="6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6012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2554CA6-288E-4202-BC52-2E5A8F0C0A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B10BB131-AC8E-4A8E-A5D1-36260F720C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9189" y="1119031"/>
            <a:ext cx="4619938" cy="461993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A49FADF-7BEC-BBEE-BBDD-8803C9BAE1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1074" y="1396686"/>
            <a:ext cx="3240506" cy="406462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>
                <a:solidFill>
                  <a:srgbClr val="FFFFFF"/>
                </a:solidFill>
                <a:latin typeface="+mj-lt"/>
                <a:ea typeface="Calibri Light"/>
                <a:cs typeface="Calibri Light"/>
              </a:rPr>
              <a:t>Prevalence of Severe Mental Illness</a:t>
            </a:r>
            <a:endParaRPr lang="en-US" sz="44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3" name="Arc 12">
            <a:extLst>
              <a:ext uri="{FF2B5EF4-FFF2-40B4-BE49-F238E27FC236}">
                <a16:creationId xmlns:a16="http://schemas.microsoft.com/office/drawing/2014/main" id="{5B7778FC-632E-4DCA-A7CB-0D7731CCF9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9809111">
            <a:off x="8683720" y="941148"/>
            <a:ext cx="2987899" cy="2987899"/>
          </a:xfrm>
          <a:prstGeom prst="arc">
            <a:avLst>
              <a:gd name="adj1" fmla="val 15817365"/>
              <a:gd name="adj2" fmla="val 178138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FA23A907-97FB-4A8F-880A-DD77401C42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0048" y="4780992"/>
            <a:ext cx="546100" cy="5461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29027C-1254-929A-B3C5-A5D7256FBC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12057" y="1255646"/>
            <a:ext cx="6593363" cy="4635828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endParaRPr lang="en-US" b="1" dirty="0">
              <a:latin typeface="+mn-lt"/>
              <a:ea typeface="Calibri"/>
              <a:cs typeface="Calibri"/>
            </a:endParaRPr>
          </a:p>
          <a:p>
            <a:pPr marL="228600"/>
            <a:r>
              <a:rPr lang="en-US" sz="2000" b="1" dirty="0">
                <a:latin typeface="+mn-lt"/>
              </a:rPr>
              <a:t>Statistics are limited</a:t>
            </a:r>
            <a:r>
              <a:rPr lang="en-US" sz="2000" dirty="0">
                <a:latin typeface="+mn-lt"/>
              </a:rPr>
              <a:t>: </a:t>
            </a:r>
            <a:r>
              <a:rPr lang="en-US" sz="2000" b="0" dirty="0">
                <a:latin typeface="+mn-lt"/>
              </a:rPr>
              <a:t>No recent, comprehensive, population-wide studies specifically on </a:t>
            </a:r>
            <a:r>
              <a:rPr lang="en-US" sz="2000" b="0" i="1" dirty="0">
                <a:latin typeface="+mn-lt"/>
              </a:rPr>
              <a:t>severe mental illness</a:t>
            </a:r>
            <a:r>
              <a:rPr lang="en-US" sz="2000" b="0" dirty="0">
                <a:latin typeface="+mn-lt"/>
              </a:rPr>
              <a:t> (SMI).</a:t>
            </a:r>
            <a:endParaRPr lang="en-US" sz="2000" b="0">
              <a:latin typeface="+mn-lt"/>
              <a:ea typeface="Calibri"/>
              <a:cs typeface="Calibri"/>
            </a:endParaRPr>
          </a:p>
          <a:p>
            <a:pPr marL="228600"/>
            <a:r>
              <a:rPr lang="en-US" sz="2000" b="1" dirty="0">
                <a:latin typeface="+mn-lt"/>
              </a:rPr>
              <a:t>What we know</a:t>
            </a:r>
            <a:r>
              <a:rPr lang="en-US" sz="2000" dirty="0">
                <a:latin typeface="+mn-lt"/>
              </a:rPr>
              <a:t>:</a:t>
            </a:r>
            <a:endParaRPr lang="en-US" sz="2000">
              <a:latin typeface="+mn-lt"/>
              <a:ea typeface="Calibri"/>
              <a:cs typeface="Calibri"/>
            </a:endParaRPr>
          </a:p>
          <a:p>
            <a:pPr marL="228600" lvl="1"/>
            <a:r>
              <a:rPr lang="en-US" sz="2000" dirty="0">
                <a:latin typeface="+mn-lt"/>
              </a:rPr>
              <a:t>General mental disorders: ~15–17 % of the population (lifetime prevalence).</a:t>
            </a:r>
            <a:endParaRPr lang="en-US" sz="2000">
              <a:latin typeface="+mn-lt"/>
              <a:ea typeface="Calibri"/>
              <a:cs typeface="Calibri"/>
            </a:endParaRPr>
          </a:p>
          <a:p>
            <a:pPr marL="228600" lvl="1"/>
            <a:r>
              <a:rPr lang="en-US" sz="2000" dirty="0">
                <a:latin typeface="+mn-lt"/>
              </a:rPr>
              <a:t>Schizophrenia: ~0.026 % (26 per 100,000).</a:t>
            </a:r>
            <a:endParaRPr lang="en-US" sz="2000">
              <a:latin typeface="+mn-lt"/>
              <a:ea typeface="Calibri"/>
              <a:cs typeface="Calibri"/>
            </a:endParaRPr>
          </a:p>
          <a:p>
            <a:pPr marL="228600" lvl="1"/>
            <a:r>
              <a:rPr lang="en-US" sz="2000" dirty="0">
                <a:latin typeface="+mn-lt"/>
              </a:rPr>
              <a:t>Psychotic episodes: 13 % of psychiatric admissions.</a:t>
            </a:r>
            <a:endParaRPr lang="en-US" sz="2000">
              <a:latin typeface="+mn-lt"/>
              <a:ea typeface="Calibri"/>
              <a:cs typeface="Calibri"/>
            </a:endParaRPr>
          </a:p>
          <a:p>
            <a:pPr marL="228600"/>
            <a:r>
              <a:rPr lang="en-US" sz="2000" b="1" dirty="0">
                <a:latin typeface="+mn-lt"/>
              </a:rPr>
              <a:t>Best estimate (based on European &amp; WHO data + Maltese strategy reports)</a:t>
            </a:r>
            <a:r>
              <a:rPr lang="en-US" sz="2000" dirty="0">
                <a:latin typeface="+mn-lt"/>
              </a:rPr>
              <a:t>:</a:t>
            </a:r>
            <a:endParaRPr lang="en-US" sz="2000">
              <a:latin typeface="+mn-lt"/>
              <a:ea typeface="Calibri"/>
              <a:cs typeface="Calibri"/>
            </a:endParaRPr>
          </a:p>
          <a:p>
            <a:pPr marL="228600" lvl="1"/>
            <a:r>
              <a:rPr lang="en-US" sz="2000" b="1" dirty="0">
                <a:latin typeface="+mn-lt"/>
              </a:rPr>
              <a:t>~3–5 % of the Maltese population may have SMI</a:t>
            </a:r>
            <a:r>
              <a:rPr lang="en-US" sz="2000" dirty="0">
                <a:latin typeface="+mn-lt"/>
              </a:rPr>
              <a:t> (schizophrenia, bipolar disorder, severe depression).</a:t>
            </a:r>
            <a:endParaRPr lang="en-US" sz="2000" dirty="0">
              <a:latin typeface="+mn-lt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512786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F645CFC-6A61-75C6-CD55-ADB43583DA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66D907E-C675-3672-BC5C-0AF8371A94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200">
                <a:latin typeface="+mj-lt"/>
                <a:ea typeface="Calibri Light"/>
                <a:cs typeface="Calibri Light"/>
              </a:rPr>
              <a:t>Challenges people with SMI face</a:t>
            </a:r>
            <a:endParaRPr lang="en-US" sz="4200" kern="1200">
              <a:latin typeface="+mj-lt"/>
              <a:ea typeface="Calibri Light"/>
              <a:cs typeface="Calibri Light"/>
            </a:endParaRPr>
          </a:p>
        </p:txBody>
      </p:sp>
      <p:sp>
        <p:nvSpPr>
          <p:cNvPr id="28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sX0" fmla="*/ 0 w 3474720"/>
              <a:gd name="csY0" fmla="*/ 0 h 18288"/>
              <a:gd name="csX1" fmla="*/ 694944 w 3474720"/>
              <a:gd name="csY1" fmla="*/ 0 h 18288"/>
              <a:gd name="csX2" fmla="*/ 1355141 w 3474720"/>
              <a:gd name="csY2" fmla="*/ 0 h 18288"/>
              <a:gd name="csX3" fmla="*/ 2015338 w 3474720"/>
              <a:gd name="csY3" fmla="*/ 0 h 18288"/>
              <a:gd name="csX4" fmla="*/ 2779776 w 3474720"/>
              <a:gd name="csY4" fmla="*/ 0 h 18288"/>
              <a:gd name="csX5" fmla="*/ 3474720 w 3474720"/>
              <a:gd name="csY5" fmla="*/ 0 h 18288"/>
              <a:gd name="csX6" fmla="*/ 3474720 w 3474720"/>
              <a:gd name="csY6" fmla="*/ 18288 h 18288"/>
              <a:gd name="csX7" fmla="*/ 2779776 w 3474720"/>
              <a:gd name="csY7" fmla="*/ 18288 h 18288"/>
              <a:gd name="csX8" fmla="*/ 2189074 w 3474720"/>
              <a:gd name="csY8" fmla="*/ 18288 h 18288"/>
              <a:gd name="csX9" fmla="*/ 1528877 w 3474720"/>
              <a:gd name="csY9" fmla="*/ 18288 h 18288"/>
              <a:gd name="csX10" fmla="*/ 868680 w 3474720"/>
              <a:gd name="csY10" fmla="*/ 18288 h 18288"/>
              <a:gd name="csX11" fmla="*/ 0 w 3474720"/>
              <a:gd name="csY11" fmla="*/ 18288 h 18288"/>
              <a:gd name="csX12" fmla="*/ 0 w 3474720"/>
              <a:gd name="csY12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757F048-D9AB-2090-BCC3-CCA09D6903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2200" b="0">
                <a:latin typeface="Calibri"/>
                <a:ea typeface="Calibri"/>
                <a:cs typeface="Calibri"/>
              </a:rPr>
              <a:t>People with severe mental illness face complex, lifelong challenges that go far beyond symptoms: health inequalities, poverty, stigma, and social exclusion are major barriers to living fulfilling lives</a:t>
            </a:r>
            <a:endParaRPr lang="en-US" sz="2200">
              <a:latin typeface="Calibri"/>
              <a:ea typeface="Calibri"/>
              <a:cs typeface="Calibri"/>
            </a:endParaRPr>
          </a:p>
        </p:txBody>
      </p:sp>
      <p:pic>
        <p:nvPicPr>
          <p:cNvPr id="17" name="Picture 16" descr="Red toy person in front of two lines of white figures">
            <a:extLst>
              <a:ext uri="{FF2B5EF4-FFF2-40B4-BE49-F238E27FC236}">
                <a16:creationId xmlns:a16="http://schemas.microsoft.com/office/drawing/2014/main" id="{F53F5AB1-EDDD-F2FD-4C27-DB03E27A13D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8978" r="15072"/>
          <a:stretch>
            <a:fillRect/>
          </a:stretch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401276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B058839-5F8A-FF31-6226-BD0D9F1080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Complex Lifelong</a:t>
            </a:r>
            <a:br>
              <a:rPr lang="en-GB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</a:br>
            <a:r>
              <a:rPr lang="en-GB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Challenges in Severe Mental Illness</a:t>
            </a:r>
            <a:endParaRPr lang="en-US" dirty="0">
              <a:solidFill>
                <a:srgbClr val="FFFFFF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226E27-C1C4-1B47-8207-ED9D2F550F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vert="horz" lIns="91440" tIns="45720" rIns="91440" bIns="45720" rtlCol="0" anchor="ctr">
            <a:normAutofit/>
          </a:bodyPr>
          <a:lstStyle/>
          <a:p>
            <a:endParaRPr lang="en-GB" sz="2600"/>
          </a:p>
          <a:p>
            <a:r>
              <a:rPr lang="en-GB" sz="2600">
                <a:latin typeface="Calibri"/>
                <a:ea typeface="Calibri"/>
                <a:cs typeface="Calibri"/>
              </a:rPr>
              <a:t>Health</a:t>
            </a:r>
            <a:r>
              <a:rPr lang="en-GB" sz="2600" b="0">
                <a:latin typeface="Calibri"/>
                <a:ea typeface="Calibri"/>
                <a:cs typeface="Calibri"/>
              </a:rPr>
              <a:t>: Chronic illness, early death, meds side effects</a:t>
            </a:r>
            <a:endParaRPr lang="en-GB" sz="2600">
              <a:latin typeface="Calibri"/>
              <a:ea typeface="Calibri"/>
              <a:cs typeface="Calibri"/>
            </a:endParaRPr>
          </a:p>
          <a:p>
            <a:r>
              <a:rPr lang="en-GB" sz="2600">
                <a:latin typeface="Calibri"/>
                <a:ea typeface="Calibri"/>
                <a:cs typeface="Calibri"/>
              </a:rPr>
              <a:t>Functioning</a:t>
            </a:r>
            <a:r>
              <a:rPr lang="en-GB" sz="2600" b="0">
                <a:latin typeface="Calibri"/>
                <a:ea typeface="Calibri"/>
                <a:cs typeface="Calibri"/>
              </a:rPr>
              <a:t>: Daily living &amp; cognitive difficulties</a:t>
            </a:r>
            <a:endParaRPr lang="en-GB" sz="2600">
              <a:latin typeface="Calibri"/>
              <a:ea typeface="Calibri"/>
              <a:cs typeface="Calibri"/>
            </a:endParaRPr>
          </a:p>
          <a:p>
            <a:r>
              <a:rPr lang="en-GB" sz="2600">
                <a:latin typeface="Calibri"/>
                <a:ea typeface="Calibri"/>
                <a:cs typeface="Calibri"/>
              </a:rPr>
              <a:t>Social</a:t>
            </a:r>
            <a:r>
              <a:rPr lang="en-GB" sz="2600" b="0">
                <a:latin typeface="Calibri"/>
                <a:ea typeface="Calibri"/>
                <a:cs typeface="Calibri"/>
              </a:rPr>
              <a:t>: Stigma, isolation, relationship strain</a:t>
            </a:r>
            <a:endParaRPr lang="en-GB" sz="2600">
              <a:latin typeface="Calibri"/>
              <a:ea typeface="Calibri"/>
              <a:cs typeface="Calibri"/>
            </a:endParaRPr>
          </a:p>
          <a:p>
            <a:r>
              <a:rPr lang="en-GB" sz="2600">
                <a:latin typeface="Calibri"/>
                <a:ea typeface="Calibri"/>
                <a:cs typeface="Calibri"/>
              </a:rPr>
              <a:t>Economic</a:t>
            </a:r>
            <a:r>
              <a:rPr lang="en-GB" sz="2600" b="0">
                <a:latin typeface="Calibri"/>
                <a:ea typeface="Calibri"/>
                <a:cs typeface="Calibri"/>
              </a:rPr>
              <a:t>: Unemployment, poverty</a:t>
            </a:r>
            <a:endParaRPr lang="en-GB" sz="2600">
              <a:latin typeface="Calibri"/>
              <a:ea typeface="Calibri"/>
              <a:cs typeface="Calibri"/>
            </a:endParaRPr>
          </a:p>
          <a:p>
            <a:r>
              <a:rPr lang="en-GB" sz="2600">
                <a:latin typeface="Calibri"/>
                <a:ea typeface="Calibri"/>
                <a:cs typeface="Calibri"/>
              </a:rPr>
              <a:t>Legal/Safety</a:t>
            </a:r>
            <a:r>
              <a:rPr lang="en-GB" sz="2600" b="0">
                <a:latin typeface="Calibri"/>
                <a:ea typeface="Calibri"/>
                <a:cs typeface="Calibri"/>
              </a:rPr>
              <a:t>: Homelessness, crime, victimization</a:t>
            </a:r>
            <a:endParaRPr lang="en-GB" sz="2600">
              <a:latin typeface="Calibri"/>
              <a:ea typeface="Calibri"/>
              <a:cs typeface="Calibri"/>
            </a:endParaRPr>
          </a:p>
          <a:p>
            <a:r>
              <a:rPr lang="en-GB" sz="2600">
                <a:latin typeface="Calibri"/>
                <a:ea typeface="Calibri"/>
                <a:cs typeface="Calibri"/>
              </a:rPr>
              <a:t>Recovery</a:t>
            </a:r>
            <a:r>
              <a:rPr lang="en-GB" sz="2600" b="0">
                <a:latin typeface="Calibri"/>
                <a:ea typeface="Calibri"/>
                <a:cs typeface="Calibri"/>
              </a:rPr>
              <a:t>: Fragmented care, poor support</a:t>
            </a:r>
            <a:endParaRPr lang="en-GB" sz="2600">
              <a:latin typeface="Calibri"/>
              <a:ea typeface="Calibri"/>
              <a:cs typeface="Calibri"/>
            </a:endParaRPr>
          </a:p>
          <a:p>
            <a:r>
              <a:rPr lang="en-GB" sz="2600">
                <a:latin typeface="Calibri"/>
                <a:ea typeface="Calibri"/>
                <a:cs typeface="Calibri"/>
              </a:rPr>
              <a:t>Personal</a:t>
            </a:r>
            <a:r>
              <a:rPr lang="en-GB" sz="2600" b="0">
                <a:latin typeface="Calibri"/>
                <a:ea typeface="Calibri"/>
                <a:cs typeface="Calibri"/>
              </a:rPr>
              <a:t>: Loss of autonomy, hopelessness, suicide risk</a:t>
            </a:r>
            <a:endParaRPr lang="en-GB" sz="2600">
              <a:latin typeface="Calibri"/>
              <a:ea typeface="Calibri"/>
              <a:cs typeface="Calibri"/>
            </a:endParaRPr>
          </a:p>
          <a:p>
            <a:endParaRPr lang="en-GB" sz="2600"/>
          </a:p>
        </p:txBody>
      </p:sp>
    </p:spTree>
    <p:extLst>
      <p:ext uri="{BB962C8B-B14F-4D97-AF65-F5344CB8AC3E}">
        <p14:creationId xmlns:p14="http://schemas.microsoft.com/office/powerpoint/2010/main" val="4561372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C3896A03-3945-419A-B66B-4EE266EDD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" y="0"/>
            <a:ext cx="6083447" cy="6858001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7BCC2CD-04FF-3DF6-C6DD-1AE44C6DBD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5558" y="637762"/>
            <a:ext cx="4284397" cy="557677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6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Richmond Foundation offers Community Mental Health Services 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34F5AD2-EDBD-4BBD-A55C-EAFFD0C709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0"/>
            <a:ext cx="6095990" cy="68580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E89DAEAC-254D-F7F0-58C4-6E885549E8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39464" y="637762"/>
            <a:ext cx="4305881" cy="586094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With the collaboration and support of government</a:t>
            </a:r>
          </a:p>
          <a:p>
            <a:endParaRPr lang="en-US" sz="40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40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Through coproduction with the client</a:t>
            </a:r>
          </a:p>
        </p:txBody>
      </p:sp>
    </p:spTree>
    <p:extLst>
      <p:ext uri="{BB962C8B-B14F-4D97-AF65-F5344CB8AC3E}">
        <p14:creationId xmlns:p14="http://schemas.microsoft.com/office/powerpoint/2010/main" val="34930375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4B9E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D4C1B7F-12E6-2508-83DD-42E1A97957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75BBD093-A4AD-DB15-B872-59220DF563F7}"/>
              </a:ext>
            </a:extLst>
          </p:cNvPr>
          <p:cNvSpPr/>
          <p:nvPr/>
        </p:nvSpPr>
        <p:spPr>
          <a:xfrm>
            <a:off x="10601737" y="4960051"/>
            <a:ext cx="1336263" cy="1669348"/>
          </a:xfrm>
          <a:custGeom>
            <a:avLst/>
            <a:gdLst/>
            <a:ahLst/>
            <a:cxnLst/>
            <a:rect l="l" t="t" r="r" b="b"/>
            <a:pathLst>
              <a:path w="2004394" h="2504022">
                <a:moveTo>
                  <a:pt x="0" y="0"/>
                </a:moveTo>
                <a:lnTo>
                  <a:pt x="2004394" y="0"/>
                </a:lnTo>
                <a:lnTo>
                  <a:pt x="2004394" y="2504023"/>
                </a:lnTo>
                <a:lnTo>
                  <a:pt x="0" y="250402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A400D287-9AE8-5E22-42FC-CE76AE5A5A56}"/>
              </a:ext>
            </a:extLst>
          </p:cNvPr>
          <p:cNvSpPr txBox="1"/>
          <p:nvPr/>
        </p:nvSpPr>
        <p:spPr>
          <a:xfrm>
            <a:off x="101589" y="1969774"/>
            <a:ext cx="11988823" cy="41632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300" b="1" dirty="0">
                <a:solidFill>
                  <a:schemeClr val="bg1"/>
                </a:solidFill>
                <a:ea typeface="+mn-lt"/>
                <a:cs typeface="+mn-lt"/>
                <a:sym typeface="Inter Bold"/>
              </a:rPr>
              <a:t>Richmond </a:t>
            </a:r>
            <a:endParaRPr lang="en-US" sz="5300" dirty="0">
              <a:solidFill>
                <a:schemeClr val="bg1"/>
              </a:solidFill>
              <a:ea typeface="+mn-lt"/>
              <a:cs typeface="+mn-lt"/>
              <a:sym typeface="Inter Bold"/>
            </a:endParaRPr>
          </a:p>
          <a:p>
            <a:pPr algn="ctr"/>
            <a:r>
              <a:rPr lang="en-US" sz="5300" b="1" dirty="0">
                <a:solidFill>
                  <a:schemeClr val="bg1"/>
                </a:solidFill>
                <a:ea typeface="+mn-lt"/>
                <a:cs typeface="+mn-lt"/>
                <a:sym typeface="Inter Bold"/>
              </a:rPr>
              <a:t>X </a:t>
            </a:r>
            <a:endParaRPr lang="en-US" sz="5300">
              <a:solidFill>
                <a:schemeClr val="bg1"/>
              </a:solidFill>
              <a:ea typeface="+mn-lt"/>
              <a:cs typeface="+mn-lt"/>
              <a:sym typeface="Inter Bold"/>
            </a:endParaRPr>
          </a:p>
          <a:p>
            <a:pPr algn="ctr"/>
            <a:r>
              <a:rPr lang="en-US" sz="5300" b="1" dirty="0">
                <a:solidFill>
                  <a:schemeClr val="bg1"/>
                </a:solidFill>
                <a:ea typeface="+mn-lt"/>
                <a:cs typeface="+mn-lt"/>
                <a:sym typeface="Inter Bold"/>
              </a:rPr>
              <a:t>Ministry for Social Policy and Children's Rights </a:t>
            </a:r>
            <a:endParaRPr lang="en-US" sz="5300">
              <a:solidFill>
                <a:schemeClr val="bg1"/>
              </a:solidFill>
              <a:ea typeface="+mn-lt"/>
              <a:cs typeface="+mn-lt"/>
            </a:endParaRPr>
          </a:p>
          <a:p>
            <a:pPr algn="ctr">
              <a:lnSpc>
                <a:spcPts val="7486"/>
              </a:lnSpc>
            </a:pPr>
            <a:endParaRPr lang="en-US" sz="5300" b="1" dirty="0">
              <a:solidFill>
                <a:srgbClr val="FFE1A5"/>
              </a:solidFill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706524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Richmond 1">
      <a:dk1>
        <a:srgbClr val="7CAEDB"/>
      </a:dk1>
      <a:lt1>
        <a:srgbClr val="FFFFFF"/>
      </a:lt1>
      <a:dk2>
        <a:srgbClr val="7CAEDB"/>
      </a:dk2>
      <a:lt2>
        <a:srgbClr val="FFFFFF"/>
      </a:lt2>
      <a:accent1>
        <a:srgbClr val="FF7D83"/>
      </a:accent1>
      <a:accent2>
        <a:srgbClr val="FFE1A4"/>
      </a:accent2>
      <a:accent3>
        <a:srgbClr val="4C4C4F"/>
      </a:accent3>
      <a:accent4>
        <a:srgbClr val="7CAEDB"/>
      </a:accent4>
      <a:accent5>
        <a:srgbClr val="FFFFFF"/>
      </a:accent5>
      <a:accent6>
        <a:srgbClr val="FFFFFF"/>
      </a:accent6>
      <a:hlink>
        <a:srgbClr val="FFE1A4"/>
      </a:hlink>
      <a:folHlink>
        <a:srgbClr val="4C4C4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1281</Words>
  <Application>Microsoft Office PowerPoint</Application>
  <PresentationFormat>Widescreen</PresentationFormat>
  <Paragraphs>272</Paragraphs>
  <Slides>35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35</vt:i4>
      </vt:variant>
    </vt:vector>
  </HeadingPairs>
  <TitlesOfParts>
    <vt:vector size="45" baseType="lpstr">
      <vt:lpstr>Arial</vt:lpstr>
      <vt:lpstr>Calibri</vt:lpstr>
      <vt:lpstr>Calibri Light</vt:lpstr>
      <vt:lpstr>Inter</vt:lpstr>
      <vt:lpstr>Inter Bold</vt:lpstr>
      <vt:lpstr>Ramabhadra</vt:lpstr>
      <vt:lpstr>Times New Roman</vt:lpstr>
      <vt:lpstr>TT Commons</vt:lpstr>
      <vt:lpstr>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Prevalence of Severe Mental Illness</vt:lpstr>
      <vt:lpstr>Challenges people with SMI face</vt:lpstr>
      <vt:lpstr>Complex Lifelong Challenges in Severe Mental Illness</vt:lpstr>
      <vt:lpstr>Richmond Foundation offers Community Mental Health Services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Brief Intervention Service  </vt:lpstr>
      <vt:lpstr>PowerPoint Presentation</vt:lpstr>
      <vt:lpstr>Gift of Therapy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Disaster/Crisis Mental Health Services </vt:lpstr>
      <vt:lpstr>Richmond Foundation Training Institute</vt:lpstr>
      <vt:lpstr>Mental Health First Aid Malta</vt:lpstr>
      <vt:lpstr>Mental Health First Aid Courses</vt:lpstr>
      <vt:lpstr>Coming up in 2026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 Knights</dc:creator>
  <cp:lastModifiedBy>Grech Stephen at Parlament-MT</cp:lastModifiedBy>
  <cp:revision>896</cp:revision>
  <dcterms:created xsi:type="dcterms:W3CDTF">2018-11-23T10:45:24Z</dcterms:created>
  <dcterms:modified xsi:type="dcterms:W3CDTF">2026-02-13T07:35:54Z</dcterms:modified>
</cp:coreProperties>
</file>