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6" r:id="rId7"/>
    <p:sldId id="267" r:id="rId8"/>
    <p:sldId id="258" r:id="rId9"/>
    <p:sldId id="260" r:id="rId10"/>
    <p:sldId id="259" r:id="rId11"/>
    <p:sldId id="268" r:id="rId12"/>
    <p:sldId id="269" r:id="rId13"/>
    <p:sldId id="261" r:id="rId14"/>
    <p:sldId id="262" r:id="rId15"/>
    <p:sldId id="270" r:id="rId16"/>
    <p:sldId id="263" r:id="rId17"/>
    <p:sldId id="265" r:id="rId18"/>
  </p:sldIdLst>
  <p:sldSz cx="12192000" cy="6858000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71912A-6A09-44A0-AA3F-D1246F0B584E}" v="16" dt="2024-10-25T09:37:18.8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79" autoAdjust="0"/>
    <p:restoredTop sz="94660"/>
  </p:normalViewPr>
  <p:slideViewPr>
    <p:cSldViewPr snapToGrid="0">
      <p:cViewPr varScale="1">
        <p:scale>
          <a:sx n="85" d="100"/>
          <a:sy n="85" d="100"/>
        </p:scale>
        <p:origin x="60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8B3B4-A3A0-0485-D186-0BE500D7E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77FA2-CBCF-2817-87E7-EAB93B666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B0A3A-525F-20D6-8EB6-288C6669C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5AC08-2134-5142-9A96-19A201F8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B2988-E944-CC65-EBD8-1DFB4D5BF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58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C7E4B-482F-24ED-B2DE-8EA2AEE32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C4E6B0-BF34-1207-FF74-2FAF130497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485EC-6CA8-31D2-C81C-FCB87C982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FB85B-9781-88B3-5E7B-C8EFAE5AE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B07F8-341A-B729-B678-FE0C2CEC6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609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0AA879-EF5C-9721-2F30-E909E4B7B3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7A1DC0-E635-A42F-838B-0193051323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9FC30-BBDF-4FE8-F136-E0D55B658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67784-AA4F-1FA1-AFC3-8F7532A84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02B3A-D063-A0B8-0270-A8F102591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76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05D35-02CE-46EE-E85D-865047F92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2EA86C-78CF-7B35-BD4F-83B0A4489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3D093-D75E-E947-76DD-B28624B97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34B32-8A7A-C154-5B4A-0156E1B3D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54E62-1E59-8A41-E9E7-C1D267AE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64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FF7BD-3927-F08B-6913-DCA1DA3F8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11C544-54F4-2017-07A7-5D2C1334C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B8327-D773-C6BD-DB21-06EB6AC37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F406E-6EFC-75EE-38BF-47BCC9712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C3C4A-304C-6E1A-3FF3-8D9DD4E80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883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0EB1E-2707-AD17-21B8-A37BDB6D7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4B369-229F-15AD-9A01-F3BFBF51D1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C4651D-10A2-90F9-507D-778098438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EC7333-65DF-9CCA-7C2D-76230A3CA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6CFA7A-3190-16DC-C335-9AC55F96E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73604E-04F2-2038-4AE5-7E0B561CA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98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E21BD-E4D5-3CE9-C930-E22F4BAE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07B4A-A15D-06EF-DBCD-4EEE1293F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8C549E-2F2D-FD65-72B8-E1339E5369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DB7EFE-7731-40AE-C852-B4B7F2050B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54480E-3A27-4599-E186-83BE0B9EFD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3EE280-007D-E2C2-7D16-1C66A5027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5BF394D-035D-CA80-153D-DFC5663D3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1CAB7B-9633-C07B-113D-34A0588A2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629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96175-61FC-2D92-6AFB-16F098F61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828877-254D-BA68-5EE7-DB0317843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5094AC-F7C9-719C-95BF-EE8BB2F2C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05C95E-9737-1EF9-03BE-1711F027C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548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71CD-FA7F-835D-04D9-1DB6425CB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49B82C-AF65-D28D-A5F7-5CB3F0C8B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691F76-7AE1-CB6D-7951-E24438454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152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592FA-3AB4-D712-648C-99EC946F8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A5564-6D39-08E1-7BAE-0BB336883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ADAF22-4986-003D-45F3-AACFE984EF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2C5688-8FFE-A344-974D-5368321E0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178598-31B0-2D86-C2DA-B3F0818FE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6A4613-A227-87F4-6A83-4762F18AE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27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BE52F-B688-A900-9242-200EF41B9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4C6CE0-BB6F-C533-4517-13953CD945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CC3595-09A6-5B94-F17D-25BCE45EE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042B8D-FDF4-17CB-D315-3A1572ECF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06FCA-45F2-3E99-169D-779E864E4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D4186-3933-A990-C7A3-3167A7868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310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1F0F86-2295-7040-35F6-A6C06D250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CDD1B6-F0E8-0B57-5126-2BE41C360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4E1AD-1CBC-A51D-3AFA-3805172DA9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339D6-65F6-41E7-B768-C11E89676D50}" type="datetimeFigureOut">
              <a:rPr lang="en-GB" smtClean="0"/>
              <a:t>02/12/2024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859B2-2646-B94D-4B82-D0002FBBE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9FCCD-7AE8-1E95-9827-B87A9B9FDC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1A283-6C1F-44E3-B127-9308C10F06D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946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E2F49-BF18-6434-B842-6E9850686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207" y="1448718"/>
            <a:ext cx="9144000" cy="2387600"/>
          </a:xfrm>
        </p:spPr>
        <p:txBody>
          <a:bodyPr>
            <a:normAutofit/>
          </a:bodyPr>
          <a:lstStyle/>
          <a:p>
            <a:r>
              <a:rPr lang="en-GB" dirty="0"/>
              <a:t>Annual Report 2023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EC77F4-1A2D-72DA-DF06-2AE3C0A09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1298" y="3588975"/>
            <a:ext cx="7027818" cy="1655762"/>
          </a:xfrm>
        </p:spPr>
        <p:txBody>
          <a:bodyPr>
            <a:normAutofit lnSpcReduction="10000"/>
          </a:bodyPr>
          <a:lstStyle/>
          <a:p>
            <a:r>
              <a:rPr lang="en-GB" dirty="0"/>
              <a:t>A report of situations, responses &amp; recommendations</a:t>
            </a:r>
          </a:p>
          <a:p>
            <a:r>
              <a:rPr lang="en-GB" dirty="0"/>
              <a:t>concerning children in Malta </a:t>
            </a:r>
          </a:p>
          <a:p>
            <a:r>
              <a:rPr lang="en-GB" dirty="0"/>
              <a:t>by the </a:t>
            </a:r>
            <a:r>
              <a:rPr lang="en-GB" b="1" dirty="0"/>
              <a:t>Office of the Commissioner for Children</a:t>
            </a:r>
          </a:p>
          <a:p>
            <a:r>
              <a:rPr lang="en-GB" b="1" dirty="0"/>
              <a:t>in 2023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207" y="158865"/>
            <a:ext cx="9144793" cy="15241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6505" y="5886102"/>
            <a:ext cx="2359356" cy="493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8135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240F-8882-F280-15EC-B1A313E01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+mn-lt"/>
              </a:rPr>
              <a:t>Child-friendly Towns and Villages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E4888-4DF1-217F-B7D9-2B4243E0F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51274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b="1" dirty="0"/>
              <a:t>Inter-sectoral Committee </a:t>
            </a:r>
            <a:r>
              <a:rPr lang="en-GB" dirty="0"/>
              <a:t>tasked with the drafting of a quality label on child-friendly towns and villages identified 8 criteria on how towns and villages should be. This was down in collaboration with the Children’s Advisory Board.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b="1" dirty="0"/>
              <a:t>Cooperation Agreement </a:t>
            </a:r>
            <a:r>
              <a:rPr lang="en-GB" dirty="0"/>
              <a:t>– signed with the Local Government Division.</a:t>
            </a:r>
          </a:p>
          <a:p>
            <a:pPr algn="just">
              <a:buFontTx/>
              <a:buChar char="-"/>
            </a:pPr>
            <a:r>
              <a:rPr lang="en-GB" dirty="0"/>
              <a:t>Provision of training on Child Participation.</a:t>
            </a:r>
          </a:p>
          <a:p>
            <a:pPr algn="just">
              <a:buFontTx/>
              <a:buChar char="-"/>
            </a:pPr>
            <a:r>
              <a:rPr lang="en-GB" dirty="0"/>
              <a:t>Guidance on mainstreaming of children’s rights.</a:t>
            </a: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4892" y="5297364"/>
            <a:ext cx="1377815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613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D0C67-0B3E-F8CB-6060-F5CC6E788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The Home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A0457-9B9A-E5E1-8F6F-A1E10E27B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b="1" dirty="0"/>
              <a:t>Positive Parenting Malta</a:t>
            </a:r>
            <a:r>
              <a:rPr lang="en-GB" dirty="0"/>
              <a:t>:</a:t>
            </a:r>
          </a:p>
          <a:p>
            <a:pPr>
              <a:buFontTx/>
              <a:buChar char="-"/>
            </a:pPr>
            <a:r>
              <a:rPr lang="en-GB" dirty="0"/>
              <a:t>Commissioner part of the Task Force</a:t>
            </a:r>
          </a:p>
          <a:p>
            <a:pPr>
              <a:buFontTx/>
              <a:buChar char="-"/>
            </a:pPr>
            <a:r>
              <a:rPr lang="en-GB" dirty="0"/>
              <a:t>Two educational events organised in collaboration with the Office dealing with parenting in the digital age and peer pressure.</a:t>
            </a:r>
          </a:p>
          <a:p>
            <a:pPr>
              <a:buFontTx/>
              <a:buChar char="-"/>
            </a:pPr>
            <a:r>
              <a:rPr lang="en-GB" dirty="0"/>
              <a:t>5 workshops held in different schools promoting healthy relationships.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b="1" dirty="0"/>
              <a:t>Social Media Campaign </a:t>
            </a:r>
            <a:r>
              <a:rPr lang="en-GB" dirty="0"/>
              <a:t>– part of the 16 days of activism against gender-based violence.</a:t>
            </a:r>
          </a:p>
          <a:p>
            <a:pPr indent="0" algn="just">
              <a:lnSpc>
                <a:spcPct val="107000"/>
              </a:lnSpc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4892" y="5378814"/>
            <a:ext cx="1377815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014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D0C67-0B3E-F8CB-6060-F5CC6E788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The Home Environment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A0457-9B9A-E5E1-8F6F-A1E10E27B9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42484"/>
            <a:ext cx="10515600" cy="435133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b="1" dirty="0"/>
              <a:t>Technical Committee on the Professionalisation of child residential care frontline workers: </a:t>
            </a:r>
          </a:p>
          <a:p>
            <a:pPr marL="685800" indent="-457200" algn="just">
              <a:lnSpc>
                <a:spcPct val="107000"/>
              </a:lnSpc>
              <a:buFontTx/>
              <a:buChar char="-"/>
            </a:pPr>
            <a:r>
              <a:rPr lang="en-GB" dirty="0"/>
              <a:t>Chaired by the Commissioner</a:t>
            </a:r>
          </a:p>
          <a:p>
            <a:pPr marL="685800" indent="-457200" algn="just">
              <a:lnSpc>
                <a:spcPct val="107000"/>
              </a:lnSpc>
              <a:buFontTx/>
              <a:buChar char="-"/>
            </a:pPr>
            <a:r>
              <a:rPr lang="en-GB" dirty="0"/>
              <a:t>Collection of data regarding frontline workers</a:t>
            </a:r>
          </a:p>
          <a:p>
            <a:pPr marL="685800" indent="-457200" algn="just">
              <a:lnSpc>
                <a:spcPct val="107000"/>
              </a:lnSpc>
              <a:buFontTx/>
              <a:buChar char="-"/>
            </a:pPr>
            <a:r>
              <a:rPr lang="en-GB" dirty="0"/>
              <a:t>Drafting of Recommendations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4892" y="5378814"/>
            <a:ext cx="1377815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003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0EED-432B-A08A-F6B7-EBA17D421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n-GB" b="1" dirty="0"/>
              <a:t>Children’s Rights Advocacy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BFC9B-0A35-85B7-57F0-919DD7AC8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3"/>
            <a:ext cx="9494520" cy="534588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>
                <a:latin typeface="Calibri" panose="020F0502020204030204" pitchFamily="34" charset="0"/>
              </a:rPr>
              <a:t> </a:t>
            </a:r>
            <a:r>
              <a:rPr lang="en-GB" b="1" dirty="0">
                <a:latin typeface="Calibri" panose="020F0502020204030204" pitchFamily="34" charset="0"/>
              </a:rPr>
              <a:t>European Network of Young Advisors (ENYA):</a:t>
            </a:r>
          </a:p>
          <a:p>
            <a:pPr>
              <a:buFontTx/>
              <a:buChar char="-"/>
            </a:pPr>
            <a:r>
              <a:rPr lang="en-GB" dirty="0">
                <a:latin typeface="Calibri" panose="020F0502020204030204" pitchFamily="34" charset="0"/>
              </a:rPr>
              <a:t>Youth Participation Project as part of the European Network of Ombudspersons for Children (ENOC).</a:t>
            </a:r>
          </a:p>
          <a:p>
            <a:pPr>
              <a:buFontTx/>
              <a:buChar char="-"/>
            </a:pPr>
            <a:r>
              <a:rPr lang="en-GB" dirty="0">
                <a:latin typeface="Calibri" panose="020F0502020204030204" pitchFamily="34" charset="0"/>
              </a:rPr>
              <a:t>The Office was the General Coordinator in 2023.</a:t>
            </a:r>
          </a:p>
          <a:p>
            <a:pPr>
              <a:buFontTx/>
              <a:buChar char="-"/>
            </a:pPr>
            <a:r>
              <a:rPr lang="en-GB" dirty="0">
                <a:latin typeface="Calibri" panose="020F0502020204030204" pitchFamily="34" charset="0"/>
              </a:rPr>
              <a:t>Theme: Promoting and Protecting Children’s Rights, the role of independent children’s rights institutions.</a:t>
            </a:r>
          </a:p>
          <a:p>
            <a:pPr>
              <a:buFontTx/>
              <a:buChar char="-"/>
            </a:pPr>
            <a:r>
              <a:rPr lang="en-GB" dirty="0">
                <a:latin typeface="Calibri" panose="020F0502020204030204" pitchFamily="34" charset="0"/>
              </a:rPr>
              <a:t>18 participating European countries/regions</a:t>
            </a:r>
          </a:p>
          <a:p>
            <a:pPr>
              <a:buFontTx/>
              <a:buChar char="-"/>
            </a:pPr>
            <a:r>
              <a:rPr lang="en-GB" dirty="0">
                <a:latin typeface="Calibri" panose="020F0502020204030204" pitchFamily="34" charset="0"/>
              </a:rPr>
              <a:t>Forum held in Malta</a:t>
            </a:r>
          </a:p>
          <a:p>
            <a:pPr>
              <a:buFontTx/>
              <a:buChar char="-"/>
            </a:pPr>
            <a:r>
              <a:rPr lang="en-GB" dirty="0">
                <a:latin typeface="Calibri" panose="020F0502020204030204" pitchFamily="34" charset="0"/>
              </a:rPr>
              <a:t>Recommendations presented at the ENOC Annual Conference</a:t>
            </a:r>
          </a:p>
          <a:p>
            <a:pPr lvl="1"/>
            <a:endParaRPr lang="en-GB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7732" y="5323490"/>
            <a:ext cx="1377815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713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C5247B-FD55-FDE4-0F6D-777F0132D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b="1" i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“We want you to listen to our voice</a:t>
            </a:r>
          </a:p>
          <a:p>
            <a:pPr marL="0" indent="0" algn="ctr">
              <a:buNone/>
            </a:pPr>
            <a:r>
              <a:rPr lang="en-GB" sz="3200" b="1" i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Because it’s our right</a:t>
            </a:r>
          </a:p>
          <a:p>
            <a:pPr marL="0" indent="0" algn="ctr">
              <a:buNone/>
            </a:pPr>
            <a:r>
              <a:rPr lang="en-GB" sz="3200" b="1" i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make some noise</a:t>
            </a:r>
            <a:r>
              <a:rPr lang="en-GB" sz="3200" b="1" i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GB" sz="3200" b="1" i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 live in peace is our choice</a:t>
            </a:r>
          </a:p>
          <a:p>
            <a:pPr marL="0" indent="0" algn="ctr">
              <a:buNone/>
            </a:pPr>
            <a:r>
              <a:rPr lang="en-GB" sz="3200" b="1" i="1" dirty="0">
                <a:solidFill>
                  <a:srgbClr val="7030A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make the kids of Europe rejoice</a:t>
            </a:r>
            <a:r>
              <a:rPr lang="en-GB" sz="3200" b="1" i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 </a:t>
            </a:r>
          </a:p>
          <a:p>
            <a:pPr marL="0" indent="0" algn="ctr">
              <a:buNone/>
            </a:pPr>
            <a:endParaRPr lang="en-GB" sz="3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 algn="r">
              <a:buNone/>
            </a:pPr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(L</a:t>
            </a:r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</a:rPr>
              <a:t>yrics for the song produced during the ENYA Forum</a:t>
            </a:r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  <a:endParaRPr lang="en-GB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2823" y="5417545"/>
            <a:ext cx="1377815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7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0AB52-2672-B2FA-427D-5F1F4F768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+mn-lt"/>
              </a:rPr>
              <a:t>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5A876-5CE7-16A7-E429-F679F9DBF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Issues having an Impact on Children’s Rights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dirty="0"/>
              <a:t>Global Warming </a:t>
            </a:r>
          </a:p>
          <a:p>
            <a:pPr lvl="1"/>
            <a:r>
              <a:rPr lang="en-GB" dirty="0"/>
              <a:t>Ongoing conflict</a:t>
            </a:r>
          </a:p>
          <a:p>
            <a:pPr lvl="1"/>
            <a:r>
              <a:rPr lang="en-GB" dirty="0"/>
              <a:t>Artificial Intelligence</a:t>
            </a:r>
          </a:p>
          <a:p>
            <a:pPr lvl="1"/>
            <a:r>
              <a:rPr lang="en-GB" dirty="0"/>
              <a:t>Rising Inflation</a:t>
            </a:r>
          </a:p>
          <a:p>
            <a:pPr lvl="1"/>
            <a:endParaRPr lang="en-GB" dirty="0"/>
          </a:p>
          <a:p>
            <a:pPr marL="457200" lvl="1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5985" y="5127546"/>
            <a:ext cx="1377815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634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Members of Staff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dirty="0"/>
              <a:t> Commissioner for Children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 Head of Office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 Manager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 Senior Officer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 Policy Officer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 Project Officer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 Support Officer</a:t>
            </a:r>
          </a:p>
          <a:p>
            <a:pPr>
              <a:spcBef>
                <a:spcPct val="50000"/>
              </a:spcBef>
            </a:pPr>
            <a:r>
              <a:rPr lang="en-US" altLang="en-US" sz="2400" dirty="0"/>
              <a:t> Driver</a:t>
            </a:r>
            <a:endParaRPr lang="en-GB" altLang="en-US" sz="2400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8741" y="5192861"/>
            <a:ext cx="1383912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090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+mn-lt"/>
              </a:rPr>
              <a:t>Income and Expenditure 2023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en-GB" altLang="en-US" sz="2400" dirty="0"/>
              <a:t>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8741" y="5192861"/>
            <a:ext cx="1383912" cy="1383912"/>
          </a:xfrm>
          <a:prstGeom prst="rect">
            <a:avLst/>
          </a:prstGeom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841750" y="1804472"/>
            <a:ext cx="6463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D9C3531-3D23-167D-CFC0-4F613D8ED6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339873"/>
              </p:ext>
            </p:extLst>
          </p:nvPr>
        </p:nvGraphicFramePr>
        <p:xfrm>
          <a:off x="3841750" y="1541571"/>
          <a:ext cx="4549215" cy="4900374"/>
        </p:xfrm>
        <a:graphic>
          <a:graphicData uri="http://schemas.openxmlformats.org/drawingml/2006/table">
            <a:tbl>
              <a:tblPr firstRow="1" firstCol="1" bandRow="1"/>
              <a:tblGrid>
                <a:gridCol w="2349468">
                  <a:extLst>
                    <a:ext uri="{9D8B030D-6E8A-4147-A177-3AD203B41FA5}">
                      <a16:colId xmlns:a16="http://schemas.microsoft.com/office/drawing/2014/main" val="395435425"/>
                    </a:ext>
                  </a:extLst>
                </a:gridCol>
                <a:gridCol w="2199747">
                  <a:extLst>
                    <a:ext uri="{9D8B030D-6E8A-4147-A177-3AD203B41FA5}">
                      <a16:colId xmlns:a16="http://schemas.microsoft.com/office/drawing/2014/main" val="2522400722"/>
                    </a:ext>
                  </a:extLst>
                </a:gridCol>
              </a:tblGrid>
              <a:tr h="189563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038260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Subvention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332,165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6339330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 Funds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4,766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9827110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 Income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4,810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3108148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Income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341,741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889833"/>
                  </a:ext>
                </a:extLst>
              </a:tr>
              <a:tr h="189563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Expenditure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442372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Salaries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270,307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232423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International Memberships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1,350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8954518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Utilities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3,553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87088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Projects and Initiatives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2,173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6574725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Materials and Supplies 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1,525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5440334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Repair and Upkeep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4,482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2376754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Office services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5,632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3839101"/>
                  </a:ext>
                </a:extLst>
              </a:tr>
              <a:tr h="2388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Office Car expenses &amp; Transport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3,575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1598481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Travel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6,825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565587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Information Services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15,807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259430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Contractual Services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7,047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9370243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Hospitality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2,113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914062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Sponsorships/Donations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970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5230181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Promotional Items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8,266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69143425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Professional Sevices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1,626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737089"/>
                  </a:ext>
                </a:extLst>
              </a:tr>
              <a:tr h="189563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400" b="1" i="0" u="sng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Expenditure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335,250</a:t>
                      </a:r>
                    </a:p>
                  </a:txBody>
                  <a:tcPr marL="8617" marR="8617" marT="861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4451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5517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9AF4C-B305-B31F-2283-5731EFFF6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+mn-lt"/>
              </a:rPr>
              <a:t>Celebrating Children’s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D624A-E6D2-D7E1-3BA5-FA6E1F75E7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9286"/>
            <a:ext cx="9638211" cy="4868714"/>
          </a:xfrm>
        </p:spPr>
        <p:txBody>
          <a:bodyPr>
            <a:normAutofit/>
          </a:bodyPr>
          <a:lstStyle/>
          <a:p>
            <a:pPr marL="800100" lvl="1" indent="-342900" algn="just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GB" b="1" dirty="0"/>
              <a:t>20</a:t>
            </a:r>
            <a:r>
              <a:rPr lang="en-GB" b="1" baseline="30000" dirty="0"/>
              <a:t>th</a:t>
            </a:r>
            <a:r>
              <a:rPr lang="en-GB" b="1" dirty="0"/>
              <a:t> Anniversary Office of the Commissioner for Children </a:t>
            </a:r>
            <a:r>
              <a:rPr lang="en-GB" dirty="0"/>
              <a:t>– Creative Competition.</a:t>
            </a:r>
          </a:p>
          <a:p>
            <a:pPr marL="457200" lvl="1" indent="0" algn="just">
              <a:lnSpc>
                <a:spcPct val="107000"/>
              </a:lnSpc>
              <a:buNone/>
            </a:pPr>
            <a:endParaRPr lang="en-GB" dirty="0"/>
          </a:p>
          <a:p>
            <a:pPr marL="800100" lvl="1" indent="-342900" algn="just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en-GB" b="1" dirty="0"/>
              <a:t>World Children’s Day 20</a:t>
            </a:r>
            <a:r>
              <a:rPr lang="en-GB" b="1" baseline="30000" dirty="0"/>
              <a:t>th</a:t>
            </a:r>
            <a:r>
              <a:rPr lang="en-GB" b="1" dirty="0"/>
              <a:t> November</a:t>
            </a:r>
            <a:r>
              <a:rPr lang="en-GB" dirty="0"/>
              <a:t>:</a:t>
            </a:r>
          </a:p>
          <a:p>
            <a:pPr marL="457200" lvl="1" indent="0" algn="just">
              <a:lnSpc>
                <a:spcPct val="107000"/>
              </a:lnSpc>
              <a:buNone/>
            </a:pPr>
            <a:r>
              <a:rPr lang="en-GB" dirty="0"/>
              <a:t>- 60 schools participated actively</a:t>
            </a:r>
          </a:p>
          <a:p>
            <a:pPr marL="457200" lvl="1" indent="0" algn="just">
              <a:lnSpc>
                <a:spcPct val="107000"/>
              </a:lnSpc>
              <a:buNone/>
            </a:pPr>
            <a:r>
              <a:rPr lang="en-GB" dirty="0"/>
              <a:t>- Distribution of resources to all students in Kinder 2, years 1 and 4.</a:t>
            </a:r>
          </a:p>
          <a:p>
            <a:pPr marL="457200" lvl="1" indent="0" algn="just">
              <a:lnSpc>
                <a:spcPct val="107000"/>
              </a:lnSpc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7915" y="5310427"/>
            <a:ext cx="1377815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626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5CFA2-E11A-A227-C518-688925C13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GB" b="1" dirty="0">
                <a:latin typeface="+mn-lt"/>
              </a:rPr>
              <a:t>Child Participation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856C9-8924-4010-ACA0-39305022D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GB" b="1" dirty="0"/>
              <a:t> Focus Groups </a:t>
            </a:r>
            <a:r>
              <a:rPr lang="en-GB" dirty="0"/>
              <a:t>– held in 20 State, Church and Independent Schools in Malta and Gozo</a:t>
            </a:r>
          </a:p>
          <a:p>
            <a:pPr lvl="1" algn="just">
              <a:lnSpc>
                <a:spcPct val="107000"/>
              </a:lnSpc>
              <a:buFontTx/>
              <a:buChar char="-"/>
            </a:pPr>
            <a:r>
              <a:rPr lang="en-GB" dirty="0"/>
              <a:t>Report on feedback received from focus groups was published in September 2023.</a:t>
            </a:r>
          </a:p>
          <a:p>
            <a:pPr lvl="1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b="1" dirty="0"/>
              <a:t>Empowering Child Participation Project </a:t>
            </a:r>
            <a:r>
              <a:rPr lang="en-GB" dirty="0"/>
              <a:t>in collaboration with the Ministry for Social Policy and Children’s Rights and the University College Cork</a:t>
            </a:r>
          </a:p>
          <a:p>
            <a:pPr lvl="1" algn="just">
              <a:lnSpc>
                <a:spcPct val="107000"/>
              </a:lnSpc>
              <a:buFontTx/>
              <a:buChar char="-"/>
            </a:pPr>
            <a:r>
              <a:rPr lang="en-GB" dirty="0"/>
              <a:t>Outreach in schools to raise awareness about child participation</a:t>
            </a:r>
          </a:p>
          <a:p>
            <a:pPr lvl="1" algn="just">
              <a:lnSpc>
                <a:spcPct val="107000"/>
              </a:lnSpc>
              <a:buFontTx/>
              <a:buChar char="-"/>
            </a:pPr>
            <a:r>
              <a:rPr lang="en-GB" dirty="0"/>
              <a:t>Empowering Child Participation App</a:t>
            </a:r>
          </a:p>
          <a:p>
            <a:pPr lvl="1" algn="just">
              <a:lnSpc>
                <a:spcPct val="107000"/>
              </a:lnSpc>
              <a:buFontTx/>
              <a:buChar char="-"/>
            </a:pPr>
            <a:r>
              <a:rPr lang="en-GB" dirty="0"/>
              <a:t>Child Participation Evaluation Toolkit (work completed in 2024)</a:t>
            </a:r>
          </a:p>
          <a:p>
            <a:pPr lvl="1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b="1" dirty="0"/>
              <a:t>Children’s Advisory Board </a:t>
            </a:r>
            <a:r>
              <a:rPr lang="en-GB" dirty="0"/>
              <a:t>– made up of 12 children between the ages</a:t>
            </a:r>
          </a:p>
          <a:p>
            <a:pPr marL="457200" lvl="1" indent="0" algn="just">
              <a:lnSpc>
                <a:spcPct val="107000"/>
              </a:lnSpc>
              <a:buNone/>
            </a:pPr>
            <a:r>
              <a:rPr lang="en-GB" dirty="0"/>
              <a:t> of  12 and 16. Meetings are held once a month and various issues are discussed.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9621" y="5298516"/>
            <a:ext cx="1377815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343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FAD81-D7C5-50BB-C6E4-F79379A98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+mn-lt"/>
              </a:rPr>
              <a:t>Mental Health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01C851-21C2-57F7-ACCB-4CDF04572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58503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b="1" dirty="0"/>
              <a:t>World Mental Health Day 10</a:t>
            </a:r>
            <a:r>
              <a:rPr lang="en-GB" b="1" baseline="30000" dirty="0"/>
              <a:t>th</a:t>
            </a:r>
            <a:r>
              <a:rPr lang="en-GB" b="1" dirty="0"/>
              <a:t> October 2024 </a:t>
            </a:r>
            <a:r>
              <a:rPr lang="en-GB" dirty="0"/>
              <a:t>– Two toolkits were developed, one for primary and one for secondary. They consisted of a lesson plan and a video. These were distributed in all schools.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b="1" dirty="0"/>
              <a:t>Social Media Campaign </a:t>
            </a:r>
            <a:r>
              <a:rPr lang="en-GB" dirty="0"/>
              <a:t>– A video encouraging parents to support children’s mental health was disseminated reaching thousands of people.</a:t>
            </a:r>
          </a:p>
          <a:p>
            <a:pPr marL="914400" lvl="2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3230" y="5192861"/>
            <a:ext cx="1377815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897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240F-8882-F280-15EC-B1A313E01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+mn-lt"/>
              </a:rPr>
              <a:t>Media and Online Environment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E4888-4DF1-217F-B7D9-2B4243E0F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51274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b="1" dirty="0"/>
              <a:t>Safer Internet Forum </a:t>
            </a:r>
            <a:r>
              <a:rPr lang="en-GB" dirty="0"/>
              <a:t>– Office supported a Youth Advisor to participate in a European Conference with the theme Empowering </a:t>
            </a:r>
            <a:r>
              <a:rPr lang="en-GB" dirty="0" err="1"/>
              <a:t>YOUth</a:t>
            </a:r>
            <a:r>
              <a:rPr lang="en-GB" dirty="0"/>
              <a:t> with skills for the Digital Decade.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Rights 4U live-in 2023 </a:t>
            </a:r>
            <a:r>
              <a:rPr lang="en-GB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51 participants between the ages of 13 and 15 participated in this initiative with focused on children’s rights in the digital environment.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2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6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Safer Internet </a:t>
            </a:r>
            <a:r>
              <a:rPr lang="en-GB" sz="2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Day </a:t>
            </a:r>
            <a:r>
              <a:rPr lang="en-GB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various initiatives carried out as part of </a:t>
            </a:r>
            <a:r>
              <a:rPr lang="en-GB" sz="26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BeSmartOnline</a:t>
            </a:r>
            <a:r>
              <a:rPr lang="en-GB" sz="2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to promote online safety for children. These included a song writing competition, distribution of resources in schools and a stand in Valletta to reach the public at large.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4892" y="5297364"/>
            <a:ext cx="1377815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4553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240F-8882-F280-15EC-B1A313E01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>
                <a:latin typeface="+mn-lt"/>
              </a:rPr>
              <a:t>Media and Online Environment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E4888-4DF1-217F-B7D9-2B4243E0F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651274" cy="43513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dirty="0"/>
              <a:t> MoU signed with the Malta Communications Authority in relation to the Digital Services Act, The Office will act as a consultant on all matters relating to the protection of children online.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dirty="0"/>
              <a:t> </a:t>
            </a:r>
            <a:r>
              <a:rPr lang="en-GB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Ongoing awareness sessions for children, educators and parents.</a:t>
            </a:r>
            <a:endParaRPr lang="en-GB" dirty="0"/>
          </a:p>
          <a:p>
            <a:pPr marL="0" indent="0" algn="just">
              <a:buNone/>
            </a:pPr>
            <a:endParaRPr lang="en-GB" dirty="0"/>
          </a:p>
          <a:p>
            <a:pPr algn="just">
              <a:buFont typeface="Wingdings" panose="05000000000000000000" pitchFamily="2" charset="2"/>
              <a:buChar char="Ø"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4892" y="5297364"/>
            <a:ext cx="1377815" cy="1383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21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41ba16e-522c-4e31-8512-4e77e6874dc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3D16B71F294C42822A62DAB96B3B08" ma:contentTypeVersion="16" ma:contentTypeDescription="Create a new document." ma:contentTypeScope="" ma:versionID="156b56f88699bccbdb7f2f8eb79d3420">
  <xsd:schema xmlns:xsd="http://www.w3.org/2001/XMLSchema" xmlns:xs="http://www.w3.org/2001/XMLSchema" xmlns:p="http://schemas.microsoft.com/office/2006/metadata/properties" xmlns:ns3="941ba16e-522c-4e31-8512-4e77e6874dc3" xmlns:ns4="1e8a27a9-071d-4b88-99fd-598b792f0f8b" targetNamespace="http://schemas.microsoft.com/office/2006/metadata/properties" ma:root="true" ma:fieldsID="f6d7376ac944e789bfc1b63dff353929" ns3:_="" ns4:_="">
    <xsd:import namespace="941ba16e-522c-4e31-8512-4e77e6874dc3"/>
    <xsd:import namespace="1e8a27a9-071d-4b88-99fd-598b792f0f8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1ba16e-522c-4e31-8512-4e77e6874d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8a27a9-071d-4b88-99fd-598b792f0f8b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FC2B91-62B1-4CDD-959A-4057D899A64B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http://purl.org/dc/terms/"/>
    <ds:schemaRef ds:uri="1e8a27a9-071d-4b88-99fd-598b792f0f8b"/>
    <ds:schemaRef ds:uri="941ba16e-522c-4e31-8512-4e77e6874dc3"/>
  </ds:schemaRefs>
</ds:datastoreItem>
</file>

<file path=customXml/itemProps2.xml><?xml version="1.0" encoding="utf-8"?>
<ds:datastoreItem xmlns:ds="http://schemas.openxmlformats.org/officeDocument/2006/customXml" ds:itemID="{88C74976-A663-458D-8979-9149D25B9D1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751DD5-C31E-4250-AEBB-FE70037128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1ba16e-522c-4e31-8512-4e77e6874dc3"/>
    <ds:schemaRef ds:uri="1e8a27a9-071d-4b88-99fd-598b792f0f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774</Words>
  <Application>Microsoft Office PowerPoint</Application>
  <PresentationFormat>Widescreen</PresentationFormat>
  <Paragraphs>122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Office Theme</vt:lpstr>
      <vt:lpstr>Annual Report 2023 </vt:lpstr>
      <vt:lpstr>2023</vt:lpstr>
      <vt:lpstr>Members of Staff</vt:lpstr>
      <vt:lpstr>Income and Expenditure 2023</vt:lpstr>
      <vt:lpstr>Celebrating Children’s Rights</vt:lpstr>
      <vt:lpstr>Child Participation</vt:lpstr>
      <vt:lpstr>Mental Health</vt:lpstr>
      <vt:lpstr>Media and Online Environment</vt:lpstr>
      <vt:lpstr>Media and Online Environment</vt:lpstr>
      <vt:lpstr>Child-friendly Towns and Villages</vt:lpstr>
      <vt:lpstr>The Home Environment</vt:lpstr>
      <vt:lpstr>The Home Environment</vt:lpstr>
      <vt:lpstr>Children’s Rights Advocacy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Annual Report 2022</dc:title>
  <dc:creator>Vella Laurenti Nicholas at CFC</dc:creator>
  <cp:lastModifiedBy>Grech Stephen at Parlament-MT</cp:lastModifiedBy>
  <cp:revision>19</cp:revision>
  <cp:lastPrinted>2023-10-24T11:15:40Z</cp:lastPrinted>
  <dcterms:created xsi:type="dcterms:W3CDTF">2023-10-22T20:11:47Z</dcterms:created>
  <dcterms:modified xsi:type="dcterms:W3CDTF">2024-12-02T14:54:16Z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0x010100033D16B71F294C42822A62DAB96B3B08</vt:lpwstr>
  </property>
</Properties>
</file>