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2" r:id="rId3"/>
    <p:sldId id="273" r:id="rId4"/>
    <p:sldId id="257" r:id="rId5"/>
    <p:sldId id="258" r:id="rId6"/>
    <p:sldId id="259" r:id="rId7"/>
    <p:sldId id="260" r:id="rId8"/>
    <p:sldId id="261" r:id="rId9"/>
    <p:sldId id="262" r:id="rId10"/>
    <p:sldId id="263" r:id="rId11"/>
    <p:sldId id="274" r:id="rId12"/>
    <p:sldId id="275" r:id="rId13"/>
    <p:sldId id="271" r:id="rId14"/>
  </p:sldIdLst>
  <p:sldSz cx="18288000" cy="10287000"/>
  <p:notesSz cx="6858000" cy="9144000"/>
  <p:embeddedFontLst>
    <p:embeddedFont>
      <p:font typeface="Rasputin" panose="020B0604020202020204" charset="0"/>
      <p:regular r:id="rId15"/>
    </p:embeddedFont>
    <p:embeddedFont>
      <p:font typeface="Rasputin Light" panose="020B0604020202020204" charset="0"/>
      <p:regular r:id="rId16"/>
    </p:embeddedFont>
    <p:embeddedFont>
      <p:font typeface="TT Commons Pro"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26" autoAdjust="0"/>
  </p:normalViewPr>
  <p:slideViewPr>
    <p:cSldViewPr>
      <p:cViewPr varScale="1">
        <p:scale>
          <a:sx n="52" d="100"/>
          <a:sy n="52" d="100"/>
        </p:scale>
        <p:origin x="41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hyperlink" Target="https://fsws.gov.mt/en/Documents/StatisticalReports%20by%20Agency/Appogg/APPOGG%20Yearly%20report%20a2023%20(f).pdf"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3.jpeg"/><Relationship Id="rId10" Type="http://schemas.openxmlformats.org/officeDocument/2006/relationships/image" Target="../media/image16.jpeg"/><Relationship Id="rId4" Type="http://schemas.openxmlformats.org/officeDocument/2006/relationships/image" Target="../media/image2.sv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grpSp>
        <p:nvGrpSpPr>
          <p:cNvPr id="2" name="Group 2"/>
          <p:cNvGrpSpPr/>
          <p:nvPr/>
        </p:nvGrpSpPr>
        <p:grpSpPr>
          <a:xfrm>
            <a:off x="6477000" y="1717495"/>
            <a:ext cx="12002662" cy="4724628"/>
            <a:chOff x="0" y="123825"/>
            <a:chExt cx="16003549" cy="6299503"/>
          </a:xfrm>
        </p:grpSpPr>
        <p:sp>
          <p:nvSpPr>
            <p:cNvPr id="3" name="TextBox 3"/>
            <p:cNvSpPr txBox="1"/>
            <p:nvPr/>
          </p:nvSpPr>
          <p:spPr>
            <a:xfrm>
              <a:off x="0" y="123825"/>
              <a:ext cx="16003549" cy="4922308"/>
            </a:xfrm>
            <a:prstGeom prst="rect">
              <a:avLst/>
            </a:prstGeom>
          </p:spPr>
          <p:txBody>
            <a:bodyPr lIns="0" tIns="0" rIns="0" bIns="0" rtlCol="0" anchor="t">
              <a:spAutoFit/>
            </a:bodyPr>
            <a:lstStyle/>
            <a:p>
              <a:pPr algn="ctr">
                <a:lnSpc>
                  <a:spcPts val="14299"/>
                </a:lnSpc>
              </a:pPr>
              <a:r>
                <a:rPr lang="en-US" sz="15600" b="1" dirty="0" err="1">
                  <a:solidFill>
                    <a:srgbClr val="FFFFFF"/>
                  </a:solidFill>
                  <a:latin typeface="Rasputin Light"/>
                </a:rPr>
                <a:t>Ghabex</a:t>
              </a:r>
              <a:endParaRPr lang="en-US" sz="15600" b="1" dirty="0">
                <a:solidFill>
                  <a:srgbClr val="FFFFFF"/>
                </a:solidFill>
                <a:latin typeface="Rasputin Light"/>
              </a:endParaRPr>
            </a:p>
            <a:p>
              <a:pPr algn="ctr">
                <a:lnSpc>
                  <a:spcPts val="14299"/>
                </a:lnSpc>
              </a:pPr>
              <a:r>
                <a:rPr lang="en-US" sz="15600" b="1" dirty="0">
                  <a:solidFill>
                    <a:srgbClr val="FFFFFF"/>
                  </a:solidFill>
                  <a:latin typeface="Rasputin Light"/>
                </a:rPr>
                <a:t>Shelter</a:t>
              </a:r>
            </a:p>
          </p:txBody>
        </p:sp>
        <p:sp>
          <p:nvSpPr>
            <p:cNvPr id="4" name="TextBox 4"/>
            <p:cNvSpPr txBox="1"/>
            <p:nvPr/>
          </p:nvSpPr>
          <p:spPr>
            <a:xfrm>
              <a:off x="0" y="5554031"/>
              <a:ext cx="16003549" cy="869297"/>
            </a:xfrm>
            <a:prstGeom prst="rect">
              <a:avLst/>
            </a:prstGeom>
          </p:spPr>
          <p:txBody>
            <a:bodyPr lIns="0" tIns="0" rIns="0" bIns="0" rtlCol="0" anchor="t">
              <a:spAutoFit/>
            </a:bodyPr>
            <a:lstStyle/>
            <a:p>
              <a:pPr algn="ctr">
                <a:lnSpc>
                  <a:spcPts val="5599"/>
                </a:lnSpc>
                <a:spcBef>
                  <a:spcPct val="0"/>
                </a:spcBef>
              </a:pPr>
              <a:r>
                <a:rPr lang="en-US" sz="3600" dirty="0">
                  <a:solidFill>
                    <a:schemeClr val="bg2"/>
                  </a:solidFill>
                  <a:latin typeface="Rasputin Light"/>
                </a:rPr>
                <a:t>Yvonne </a:t>
              </a:r>
              <a:r>
                <a:rPr lang="en-US" sz="3600" dirty="0" err="1">
                  <a:solidFill>
                    <a:schemeClr val="bg2"/>
                  </a:solidFill>
                  <a:latin typeface="Rasputin Light"/>
                </a:rPr>
                <a:t>Fiorini</a:t>
              </a:r>
              <a:r>
                <a:rPr lang="en-US" sz="3600" dirty="0">
                  <a:solidFill>
                    <a:schemeClr val="bg2"/>
                  </a:solidFill>
                  <a:latin typeface="Rasputin Light"/>
                </a:rPr>
                <a:t> Lowell</a:t>
              </a:r>
            </a:p>
          </p:txBody>
        </p:sp>
      </p:grpSp>
      <p:sp>
        <p:nvSpPr>
          <p:cNvPr id="5" name="Freeform 5"/>
          <p:cNvSpPr/>
          <p:nvPr/>
        </p:nvSpPr>
        <p:spPr>
          <a:xfrm>
            <a:off x="-303800" y="-1315053"/>
            <a:ext cx="8857785" cy="8525618"/>
          </a:xfrm>
          <a:custGeom>
            <a:avLst/>
            <a:gdLst/>
            <a:ahLst/>
            <a:cxnLst/>
            <a:rect l="l" t="t" r="r" b="b"/>
            <a:pathLst>
              <a:path w="8857785" h="8525618">
                <a:moveTo>
                  <a:pt x="0" y="0"/>
                </a:moveTo>
                <a:lnTo>
                  <a:pt x="8857785" y="0"/>
                </a:lnTo>
                <a:lnTo>
                  <a:pt x="8857785" y="8525618"/>
                </a:lnTo>
                <a:lnTo>
                  <a:pt x="0" y="8525618"/>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sp>
      <p:sp>
        <p:nvSpPr>
          <p:cNvPr id="6" name="Freeform 6"/>
          <p:cNvSpPr/>
          <p:nvPr/>
        </p:nvSpPr>
        <p:spPr>
          <a:xfrm rot="6653687">
            <a:off x="9835209" y="3883995"/>
            <a:ext cx="9957653" cy="8663158"/>
          </a:xfrm>
          <a:custGeom>
            <a:avLst/>
            <a:gdLst/>
            <a:ahLst/>
            <a:cxnLst/>
            <a:rect l="l" t="t" r="r" b="b"/>
            <a:pathLst>
              <a:path w="9957653" h="8663158">
                <a:moveTo>
                  <a:pt x="0" y="0"/>
                </a:moveTo>
                <a:lnTo>
                  <a:pt x="9957652" y="0"/>
                </a:lnTo>
                <a:lnTo>
                  <a:pt x="9957652" y="8663157"/>
                </a:lnTo>
                <a:lnTo>
                  <a:pt x="0" y="8663157"/>
                </a:lnTo>
                <a:lnTo>
                  <a:pt x="0" y="0"/>
                </a:lnTo>
                <a:close/>
              </a:path>
            </a:pathLst>
          </a:custGeom>
          <a:blipFill>
            <a:blip r:embed="rId4">
              <a:alphaModFix amt="21999"/>
              <a:extLst>
                <a:ext uri="{96DAC541-7B7A-43D3-8B79-37D633B846F1}">
                  <asvg:svgBlip xmlns:asvg="http://schemas.microsoft.com/office/drawing/2016/SVG/main" r:embed="rId5"/>
                </a:ext>
              </a:extLst>
            </a:blip>
            <a:stretch>
              <a:fillRect/>
            </a:stretch>
          </a:blipFill>
        </p:spPr>
      </p:sp>
      <p:sp>
        <p:nvSpPr>
          <p:cNvPr id="7" name="Freeform 7"/>
          <p:cNvSpPr/>
          <p:nvPr/>
        </p:nvSpPr>
        <p:spPr>
          <a:xfrm rot="4726396">
            <a:off x="805410" y="-2195466"/>
            <a:ext cx="5318268" cy="8429531"/>
          </a:xfrm>
          <a:custGeom>
            <a:avLst/>
            <a:gdLst/>
            <a:ahLst/>
            <a:cxnLst/>
            <a:rect l="l" t="t" r="r" b="b"/>
            <a:pathLst>
              <a:path w="5318268" h="8429531">
                <a:moveTo>
                  <a:pt x="0" y="0"/>
                </a:moveTo>
                <a:lnTo>
                  <a:pt x="5318268" y="0"/>
                </a:lnTo>
                <a:lnTo>
                  <a:pt x="5318268" y="8429531"/>
                </a:lnTo>
                <a:lnTo>
                  <a:pt x="0" y="8429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2788089">
            <a:off x="16062525" y="2478011"/>
            <a:ext cx="6565563" cy="10406512"/>
          </a:xfrm>
          <a:custGeom>
            <a:avLst/>
            <a:gdLst/>
            <a:ahLst/>
            <a:cxnLst/>
            <a:rect l="l" t="t" r="r" b="b"/>
            <a:pathLst>
              <a:path w="6565563" h="10406512">
                <a:moveTo>
                  <a:pt x="0" y="0"/>
                </a:moveTo>
                <a:lnTo>
                  <a:pt x="6565563" y="0"/>
                </a:lnTo>
                <a:lnTo>
                  <a:pt x="6565563" y="10406512"/>
                </a:lnTo>
                <a:lnTo>
                  <a:pt x="0" y="104065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0" name="Group 7">
            <a:extLst>
              <a:ext uri="{FF2B5EF4-FFF2-40B4-BE49-F238E27FC236}">
                <a16:creationId xmlns:a16="http://schemas.microsoft.com/office/drawing/2014/main" id="{0950FDF7-B33E-67B4-4496-C470ACFF55CA}"/>
              </a:ext>
            </a:extLst>
          </p:cNvPr>
          <p:cNvGrpSpPr/>
          <p:nvPr/>
        </p:nvGrpSpPr>
        <p:grpSpPr>
          <a:xfrm rot="444379">
            <a:off x="-605576" y="1393210"/>
            <a:ext cx="8491976" cy="9445848"/>
            <a:chOff x="-1544743" y="-3110919"/>
            <a:chExt cx="11148060" cy="12400280"/>
          </a:xfrm>
        </p:grpSpPr>
        <p:sp>
          <p:nvSpPr>
            <p:cNvPr id="11" name="Freeform 8">
              <a:extLst>
                <a:ext uri="{FF2B5EF4-FFF2-40B4-BE49-F238E27FC236}">
                  <a16:creationId xmlns:a16="http://schemas.microsoft.com/office/drawing/2014/main" id="{02580CDC-1A7E-0200-2338-BBA73901012F}"/>
                </a:ext>
              </a:extLst>
            </p:cNvPr>
            <p:cNvSpPr/>
            <p:nvPr/>
          </p:nvSpPr>
          <p:spPr>
            <a:xfrm rot="21237582">
              <a:off x="-1544743" y="-3110919"/>
              <a:ext cx="11148060" cy="12400280"/>
            </a:xfrm>
            <a:custGeom>
              <a:avLst/>
              <a:gdLst/>
              <a:ahLst/>
              <a:cxnLst/>
              <a:rect l="l" t="t" r="r" b="b"/>
              <a:pathLst>
                <a:path w="11148060" h="1240028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blipFill>
              <a:blip r:embed="rId8">
                <a:extLst>
                  <a:ext uri="{28A0092B-C50C-407E-A947-70E740481C1C}">
                    <a14:useLocalDpi xmlns:a14="http://schemas.microsoft.com/office/drawing/2010/main" val="0"/>
                  </a:ext>
                </a:extLst>
              </a:blip>
              <a:stretch>
                <a:fillRect/>
              </a:stretch>
            </a:blipFill>
          </p:spPr>
          <p:txBody>
            <a:bodyPr/>
            <a:lstStyle/>
            <a:p>
              <a:endParaRPr lang="en-MT"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a:off x="-4815711" y="1409700"/>
            <a:ext cx="13958156" cy="13434725"/>
          </a:xfrm>
          <a:custGeom>
            <a:avLst/>
            <a:gdLst/>
            <a:ahLst/>
            <a:cxnLst/>
            <a:rect l="l" t="t" r="r" b="b"/>
            <a:pathLst>
              <a:path w="13958156" h="13434725">
                <a:moveTo>
                  <a:pt x="0" y="0"/>
                </a:moveTo>
                <a:lnTo>
                  <a:pt x="13958156" y="0"/>
                </a:lnTo>
                <a:lnTo>
                  <a:pt x="13958156" y="13434724"/>
                </a:lnTo>
                <a:lnTo>
                  <a:pt x="0" y="134347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MT" dirty="0"/>
          </a:p>
        </p:txBody>
      </p:sp>
      <p:sp>
        <p:nvSpPr>
          <p:cNvPr id="3" name="Freeform 3"/>
          <p:cNvSpPr/>
          <p:nvPr/>
        </p:nvSpPr>
        <p:spPr>
          <a:xfrm rot="-7005215">
            <a:off x="7503112" y="3339439"/>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295400" y="5125616"/>
            <a:ext cx="6910589" cy="2886075"/>
          </a:xfrm>
          <a:prstGeom prst="rect">
            <a:avLst/>
          </a:prstGeom>
        </p:spPr>
        <p:txBody>
          <a:bodyPr lIns="0" tIns="0" rIns="0" bIns="0" rtlCol="0" anchor="t">
            <a:spAutoFit/>
          </a:bodyPr>
          <a:lstStyle/>
          <a:p>
            <a:pPr>
              <a:lnSpc>
                <a:spcPts val="11376"/>
              </a:lnSpc>
            </a:pPr>
            <a:r>
              <a:rPr lang="en-US" sz="9480" dirty="0">
                <a:solidFill>
                  <a:srgbClr val="FFFFFF"/>
                </a:solidFill>
                <a:latin typeface="Rasputin Light"/>
              </a:rPr>
              <a:t>Important Points</a:t>
            </a:r>
          </a:p>
        </p:txBody>
      </p:sp>
      <p:sp>
        <p:nvSpPr>
          <p:cNvPr id="5" name="TextBox 5"/>
          <p:cNvSpPr txBox="1"/>
          <p:nvPr/>
        </p:nvSpPr>
        <p:spPr>
          <a:xfrm>
            <a:off x="8991600" y="274319"/>
            <a:ext cx="8382000" cy="9702593"/>
          </a:xfrm>
          <a:prstGeom prst="rect">
            <a:avLst/>
          </a:prstGeom>
        </p:spPr>
        <p:txBody>
          <a:bodyPr wrap="square" lIns="0" tIns="0" rIns="0" bIns="0" rtlCol="0" anchor="t">
            <a:spAutoFit/>
          </a:bodyPr>
          <a:lstStyle/>
          <a:p>
            <a:pPr algn="just">
              <a:lnSpc>
                <a:spcPct val="150000"/>
              </a:lnSpc>
            </a:pPr>
            <a:r>
              <a:rPr lang="en-US" sz="2800" dirty="0">
                <a:solidFill>
                  <a:srgbClr val="142414"/>
                </a:solidFill>
                <a:latin typeface="Rasputin" panose="020B0604020202020204" charset="0"/>
              </a:rPr>
              <a:t>We cannot accept victims who are dependent on treatment to enter without their medication</a:t>
            </a:r>
          </a:p>
          <a:p>
            <a:pPr algn="just">
              <a:lnSpc>
                <a:spcPct val="150000"/>
              </a:lnSpc>
            </a:pPr>
            <a:endParaRPr lang="en-US" sz="1400" dirty="0">
              <a:solidFill>
                <a:srgbClr val="142414"/>
              </a:solidFill>
              <a:latin typeface="Rasputin" panose="020B0604020202020204" charset="0"/>
            </a:endParaRPr>
          </a:p>
          <a:p>
            <a:pPr algn="just">
              <a:lnSpc>
                <a:spcPct val="150000"/>
              </a:lnSpc>
            </a:pPr>
            <a:r>
              <a:rPr lang="en-US" sz="2800" dirty="0">
                <a:solidFill>
                  <a:srgbClr val="142414"/>
                </a:solidFill>
                <a:latin typeface="Rasputin" panose="020B0604020202020204" charset="0"/>
              </a:rPr>
              <a:t>We do not accept unaccompanied minors</a:t>
            </a:r>
          </a:p>
          <a:p>
            <a:pPr algn="just">
              <a:lnSpc>
                <a:spcPct val="150000"/>
              </a:lnSpc>
            </a:pPr>
            <a:endParaRPr lang="en-US" sz="1400" dirty="0">
              <a:solidFill>
                <a:srgbClr val="142414"/>
              </a:solidFill>
              <a:latin typeface="Rasputin" panose="020B0604020202020204" charset="0"/>
            </a:endParaRPr>
          </a:p>
          <a:p>
            <a:pPr algn="just">
              <a:lnSpc>
                <a:spcPct val="150000"/>
              </a:lnSpc>
            </a:pPr>
            <a:r>
              <a:rPr lang="en-US" sz="2800" dirty="0">
                <a:solidFill>
                  <a:srgbClr val="142414"/>
                </a:solidFill>
                <a:latin typeface="Rasputin" panose="020B0604020202020204" charset="0"/>
              </a:rPr>
              <a:t>Generally, residents are admitted for three months</a:t>
            </a:r>
          </a:p>
          <a:p>
            <a:pPr algn="just">
              <a:lnSpc>
                <a:spcPct val="150000"/>
              </a:lnSpc>
            </a:pPr>
            <a:endParaRPr lang="en-US" sz="1400" dirty="0">
              <a:solidFill>
                <a:srgbClr val="142414"/>
              </a:solidFill>
              <a:latin typeface="Rasputin" panose="020B0604020202020204" charset="0"/>
            </a:endParaRPr>
          </a:p>
          <a:p>
            <a:pPr algn="just">
              <a:lnSpc>
                <a:spcPct val="150000"/>
              </a:lnSpc>
            </a:pPr>
            <a:r>
              <a:rPr lang="en-US" sz="2800" dirty="0">
                <a:solidFill>
                  <a:srgbClr val="142414"/>
                </a:solidFill>
                <a:latin typeface="Rasputin" panose="020B0604020202020204" charset="0"/>
              </a:rPr>
              <a:t>The social worker and leader are always on call to ensure 24/7 support to staff and women who need to access the service </a:t>
            </a:r>
          </a:p>
          <a:p>
            <a:pPr>
              <a:lnSpc>
                <a:spcPts val="5772"/>
              </a:lnSpc>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a:off x="-1600200" y="-7581900"/>
            <a:ext cx="13958156" cy="13434725"/>
          </a:xfrm>
          <a:custGeom>
            <a:avLst/>
            <a:gdLst/>
            <a:ahLst/>
            <a:cxnLst/>
            <a:rect l="l" t="t" r="r" b="b"/>
            <a:pathLst>
              <a:path w="13958156" h="13434725">
                <a:moveTo>
                  <a:pt x="0" y="0"/>
                </a:moveTo>
                <a:lnTo>
                  <a:pt x="13958156" y="0"/>
                </a:lnTo>
                <a:lnTo>
                  <a:pt x="13958156" y="13434724"/>
                </a:lnTo>
                <a:lnTo>
                  <a:pt x="0" y="134347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005215">
            <a:off x="-1761531" y="3241386"/>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066800" y="579005"/>
            <a:ext cx="11726808" cy="1461939"/>
          </a:xfrm>
          <a:prstGeom prst="rect">
            <a:avLst/>
          </a:prstGeom>
        </p:spPr>
        <p:txBody>
          <a:bodyPr wrap="square" lIns="0" tIns="0" rIns="0" bIns="0" rtlCol="0" anchor="t">
            <a:spAutoFit/>
          </a:bodyPr>
          <a:lstStyle/>
          <a:p>
            <a:pPr>
              <a:lnSpc>
                <a:spcPts val="11376"/>
              </a:lnSpc>
            </a:pPr>
            <a:r>
              <a:rPr lang="en-US" sz="9480" dirty="0">
                <a:solidFill>
                  <a:srgbClr val="FFFFFF"/>
                </a:solidFill>
                <a:latin typeface="Rasputin Light"/>
              </a:rPr>
              <a:t>Success Story 1 </a:t>
            </a:r>
          </a:p>
        </p:txBody>
      </p:sp>
      <p:sp>
        <p:nvSpPr>
          <p:cNvPr id="5" name="TextBox 5"/>
          <p:cNvSpPr txBox="1"/>
          <p:nvPr/>
        </p:nvSpPr>
        <p:spPr>
          <a:xfrm>
            <a:off x="1219200" y="2270063"/>
            <a:ext cx="15773400" cy="9869368"/>
          </a:xfrm>
          <a:prstGeom prst="rect">
            <a:avLst/>
          </a:prstGeom>
        </p:spPr>
        <p:txBody>
          <a:bodyPr wrap="square" lIns="0" tIns="0" rIns="0" bIns="0" rtlCol="0" anchor="t">
            <a:spAutoFit/>
          </a:bodyPr>
          <a:lstStyle/>
          <a:p>
            <a:pPr algn="just"/>
            <a:r>
              <a:rPr lang="en-GB" sz="3200" dirty="0">
                <a:latin typeface="Rasputin" panose="020B0604020202020204" charset="0"/>
              </a:rPr>
              <a:t>C was 61 when she was admitted to </a:t>
            </a:r>
            <a:r>
              <a:rPr lang="en-GB" sz="3200" dirty="0" err="1">
                <a:latin typeface="Rasputin" panose="020B0604020202020204" charset="0"/>
              </a:rPr>
              <a:t>Ghabex</a:t>
            </a:r>
            <a:r>
              <a:rPr lang="en-GB" sz="3200" dirty="0">
                <a:latin typeface="Rasputin" panose="020B0604020202020204" charset="0"/>
              </a:rPr>
              <a:t>. This was not C’s first admission to a DV shelter, but her 6th. C disclosed that she married when she was 16 years old to a man who she never wanted to marry due to his severe alcoholism and his behaviour as a result. </a:t>
            </a:r>
          </a:p>
          <a:p>
            <a:pPr marL="457200" indent="-457200" algn="just">
              <a:buFont typeface="Arial" panose="020B0604020202020204" pitchFamily="34" charset="0"/>
              <a:buChar char="•"/>
            </a:pPr>
            <a:endParaRPr lang="en-GB" sz="3200" dirty="0">
              <a:latin typeface="Rasputin" panose="020B0604020202020204" charset="0"/>
            </a:endParaRPr>
          </a:p>
          <a:p>
            <a:pPr algn="just"/>
            <a:r>
              <a:rPr lang="en-GB" sz="3200" dirty="0">
                <a:latin typeface="Rasputin" panose="020B0604020202020204" charset="0"/>
              </a:rPr>
              <a:t>C suffered from immense abuse, mostly physical and emotional, C always wanted to protect her children so whenever she would enter a shelter, she would return home for their sake. </a:t>
            </a:r>
          </a:p>
          <a:p>
            <a:pPr marL="457200" indent="-457200" algn="just">
              <a:buFont typeface="Arial" panose="020B0604020202020204" pitchFamily="34" charset="0"/>
              <a:buChar char="•"/>
            </a:pPr>
            <a:endParaRPr lang="en-GB" sz="3200" dirty="0">
              <a:latin typeface="Rasputin" panose="020B0604020202020204" charset="0"/>
            </a:endParaRPr>
          </a:p>
          <a:p>
            <a:pPr algn="just"/>
            <a:r>
              <a:rPr lang="en-GB" sz="3200" dirty="0">
                <a:latin typeface="Rasputin" panose="020B0604020202020204" charset="0"/>
              </a:rPr>
              <a:t>Finally, C decided to once again contact DVU and was then admitted to </a:t>
            </a:r>
            <a:r>
              <a:rPr lang="en-GB" sz="3200" dirty="0" err="1">
                <a:latin typeface="Rasputin" panose="020B0604020202020204" charset="0"/>
              </a:rPr>
              <a:t>Ghabex</a:t>
            </a:r>
            <a:r>
              <a:rPr lang="en-GB" sz="3200" dirty="0">
                <a:latin typeface="Rasputin" panose="020B0604020202020204" charset="0"/>
              </a:rPr>
              <a:t>. With the shelter’s support, C finally managed to conduct a police report and subsequently end her marriage and separate from her husband. Today C is in the process of buying her own apartment and living the life she deserves.  </a:t>
            </a:r>
          </a:p>
          <a:p>
            <a:pPr>
              <a:lnSpc>
                <a:spcPts val="5772"/>
              </a:lnSpc>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p:txBody>
      </p:sp>
    </p:spTree>
    <p:extLst>
      <p:ext uri="{BB962C8B-B14F-4D97-AF65-F5344CB8AC3E}">
        <p14:creationId xmlns:p14="http://schemas.microsoft.com/office/powerpoint/2010/main" val="1001635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a:off x="5638800" y="-7658100"/>
            <a:ext cx="13958156" cy="13434725"/>
          </a:xfrm>
          <a:custGeom>
            <a:avLst/>
            <a:gdLst/>
            <a:ahLst/>
            <a:cxnLst/>
            <a:rect l="l" t="t" r="r" b="b"/>
            <a:pathLst>
              <a:path w="13958156" h="13434725">
                <a:moveTo>
                  <a:pt x="0" y="0"/>
                </a:moveTo>
                <a:lnTo>
                  <a:pt x="13958156" y="0"/>
                </a:lnTo>
                <a:lnTo>
                  <a:pt x="13958156" y="13434724"/>
                </a:lnTo>
                <a:lnTo>
                  <a:pt x="0" y="134347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005215">
            <a:off x="-1761531" y="3241386"/>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7391400" y="808124"/>
            <a:ext cx="11422008" cy="1461939"/>
          </a:xfrm>
          <a:prstGeom prst="rect">
            <a:avLst/>
          </a:prstGeom>
        </p:spPr>
        <p:txBody>
          <a:bodyPr wrap="square" lIns="0" tIns="0" rIns="0" bIns="0" rtlCol="0" anchor="t">
            <a:spAutoFit/>
          </a:bodyPr>
          <a:lstStyle/>
          <a:p>
            <a:pPr>
              <a:lnSpc>
                <a:spcPts val="11376"/>
              </a:lnSpc>
            </a:pPr>
            <a:r>
              <a:rPr lang="en-US" sz="9480" dirty="0">
                <a:solidFill>
                  <a:srgbClr val="FFFFFF"/>
                </a:solidFill>
                <a:latin typeface="Rasputin Light"/>
              </a:rPr>
              <a:t>Success Story 2 </a:t>
            </a:r>
          </a:p>
        </p:txBody>
      </p:sp>
      <p:sp>
        <p:nvSpPr>
          <p:cNvPr id="5" name="TextBox 5"/>
          <p:cNvSpPr txBox="1"/>
          <p:nvPr/>
        </p:nvSpPr>
        <p:spPr>
          <a:xfrm>
            <a:off x="1121228" y="2282118"/>
            <a:ext cx="16045543" cy="11178317"/>
          </a:xfrm>
          <a:prstGeom prst="rect">
            <a:avLst/>
          </a:prstGeom>
        </p:spPr>
        <p:txBody>
          <a:bodyPr wrap="square" lIns="0" tIns="0" rIns="0" bIns="0" rtlCol="0" anchor="t">
            <a:spAutoFit/>
          </a:bodyPr>
          <a:lstStyle/>
          <a:p>
            <a:pPr algn="just"/>
            <a:r>
              <a:rPr lang="en-US" dirty="0"/>
              <a:t> </a:t>
            </a:r>
            <a:r>
              <a:rPr lang="en-US" sz="3200" dirty="0">
                <a:latin typeface="Rasputin" panose="020B0604020202020204" charset="0"/>
              </a:rPr>
              <a:t>G was 37 years old when she was admitted to </a:t>
            </a:r>
            <a:r>
              <a:rPr lang="en-US" sz="3200" dirty="0" err="1">
                <a:latin typeface="Rasputin" panose="020B0604020202020204" charset="0"/>
              </a:rPr>
              <a:t>Ghabex</a:t>
            </a:r>
            <a:r>
              <a:rPr lang="en-US" sz="3200" dirty="0">
                <a:latin typeface="Rasputin" panose="020B0604020202020204" charset="0"/>
              </a:rPr>
              <a:t> with a presenting problem of psychological, physical and financial abuse from her brother, who was a substance misuser. </a:t>
            </a:r>
          </a:p>
          <a:p>
            <a:pPr algn="just"/>
            <a:endParaRPr lang="en-US" sz="3200" dirty="0">
              <a:latin typeface="Rasputin" panose="020B0604020202020204" charset="0"/>
            </a:endParaRPr>
          </a:p>
          <a:p>
            <a:pPr algn="just"/>
            <a:r>
              <a:rPr lang="en-US" sz="3200" dirty="0">
                <a:latin typeface="Rasputin" panose="020B0604020202020204" charset="0"/>
              </a:rPr>
              <a:t>G was diagnosed with schizoaffective disorder but was consistent with her medication and her follow-up appointments. Unfortunately, both her parents had passed away </a:t>
            </a:r>
          </a:p>
          <a:p>
            <a:pPr algn="just"/>
            <a:endParaRPr lang="en-US" sz="3200" dirty="0">
              <a:latin typeface="Rasputin" panose="020B0604020202020204" charset="0"/>
            </a:endParaRPr>
          </a:p>
          <a:p>
            <a:pPr algn="just"/>
            <a:r>
              <a:rPr lang="en-US" sz="3200" dirty="0">
                <a:latin typeface="Rasputin" panose="020B0604020202020204" charset="0"/>
              </a:rPr>
              <a:t>Due to his addiction, her brother used up all his inheritance money and began to turn to G to use hers, whenever G refused to give him money she suffered from physical and psychological abuse, so often she would give in. </a:t>
            </a:r>
          </a:p>
          <a:p>
            <a:pPr algn="just"/>
            <a:endParaRPr lang="en-US" sz="3200" dirty="0">
              <a:latin typeface="Rasputin" panose="020B0604020202020204" charset="0"/>
            </a:endParaRPr>
          </a:p>
          <a:p>
            <a:pPr algn="just"/>
            <a:r>
              <a:rPr lang="en-US" sz="3200" dirty="0">
                <a:latin typeface="Rasputin" panose="020B0604020202020204" charset="0"/>
              </a:rPr>
              <a:t>G got in touch with the Domestic Violence Unit and requested to be admitted to a DV shelter. With the shelter’s support G was able to set up a separate bank account, learn how to budget and how to be independent. </a:t>
            </a:r>
          </a:p>
          <a:p>
            <a:endParaRPr lang="en-US" sz="3200" dirty="0">
              <a:latin typeface="Rasputin" panose="020B0604020202020204" charset="0"/>
            </a:endParaRPr>
          </a:p>
          <a:p>
            <a:endParaRPr lang="en-US" sz="3200" dirty="0">
              <a:latin typeface="Rasputin" panose="020B0604020202020204" charset="0"/>
            </a:endParaRPr>
          </a:p>
          <a:p>
            <a:pPr marL="457200" indent="-457200" algn="just">
              <a:buFont typeface="Arial" panose="020B0604020202020204" pitchFamily="34" charset="0"/>
              <a:buChar char="•"/>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p:txBody>
      </p:sp>
    </p:spTree>
    <p:extLst>
      <p:ext uri="{BB962C8B-B14F-4D97-AF65-F5344CB8AC3E}">
        <p14:creationId xmlns:p14="http://schemas.microsoft.com/office/powerpoint/2010/main" val="1036007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grpSp>
        <p:nvGrpSpPr>
          <p:cNvPr id="2" name="Group 2"/>
          <p:cNvGrpSpPr/>
          <p:nvPr/>
        </p:nvGrpSpPr>
        <p:grpSpPr>
          <a:xfrm>
            <a:off x="2875457" y="3997980"/>
            <a:ext cx="12002662" cy="3247993"/>
            <a:chOff x="0" y="0"/>
            <a:chExt cx="16003549" cy="4330658"/>
          </a:xfrm>
        </p:grpSpPr>
        <p:sp>
          <p:nvSpPr>
            <p:cNvPr id="3" name="TextBox 3"/>
            <p:cNvSpPr txBox="1"/>
            <p:nvPr/>
          </p:nvSpPr>
          <p:spPr>
            <a:xfrm>
              <a:off x="1717595" y="3321008"/>
              <a:ext cx="12867463" cy="1009650"/>
            </a:xfrm>
            <a:prstGeom prst="rect">
              <a:avLst/>
            </a:prstGeom>
          </p:spPr>
          <p:txBody>
            <a:bodyPr lIns="0" tIns="0" rIns="0" bIns="0" rtlCol="0" anchor="t">
              <a:spAutoFit/>
            </a:bodyPr>
            <a:lstStyle/>
            <a:p>
              <a:pPr algn="ctr">
                <a:lnSpc>
                  <a:spcPts val="6300"/>
                </a:lnSpc>
              </a:pPr>
              <a:endParaRPr/>
            </a:p>
          </p:txBody>
        </p:sp>
        <p:sp>
          <p:nvSpPr>
            <p:cNvPr id="4" name="TextBox 4"/>
            <p:cNvSpPr txBox="1"/>
            <p:nvPr/>
          </p:nvSpPr>
          <p:spPr>
            <a:xfrm>
              <a:off x="0" y="114300"/>
              <a:ext cx="16003549" cy="2518833"/>
            </a:xfrm>
            <a:prstGeom prst="rect">
              <a:avLst/>
            </a:prstGeom>
          </p:spPr>
          <p:txBody>
            <a:bodyPr lIns="0" tIns="0" rIns="0" bIns="0" rtlCol="0" anchor="t">
              <a:spAutoFit/>
            </a:bodyPr>
            <a:lstStyle/>
            <a:p>
              <a:pPr algn="ctr">
                <a:lnSpc>
                  <a:spcPts val="14300"/>
                </a:lnSpc>
              </a:pPr>
              <a:r>
                <a:rPr lang="en-US" sz="13000" dirty="0">
                  <a:solidFill>
                    <a:srgbClr val="FFFFFF"/>
                  </a:solidFill>
                  <a:latin typeface="Rasputin Light"/>
                </a:rPr>
                <a:t>Thank you!</a:t>
              </a:r>
            </a:p>
          </p:txBody>
        </p:sp>
      </p:grpSp>
      <p:sp>
        <p:nvSpPr>
          <p:cNvPr id="5" name="Freeform 5"/>
          <p:cNvSpPr/>
          <p:nvPr/>
        </p:nvSpPr>
        <p:spPr>
          <a:xfrm>
            <a:off x="-2284790" y="-3746425"/>
            <a:ext cx="8857785" cy="8525618"/>
          </a:xfrm>
          <a:custGeom>
            <a:avLst/>
            <a:gdLst/>
            <a:ahLst/>
            <a:cxnLst/>
            <a:rect l="l" t="t" r="r" b="b"/>
            <a:pathLst>
              <a:path w="8857785" h="8525618">
                <a:moveTo>
                  <a:pt x="0" y="0"/>
                </a:moveTo>
                <a:lnTo>
                  <a:pt x="8857785" y="0"/>
                </a:lnTo>
                <a:lnTo>
                  <a:pt x="8857785" y="8525618"/>
                </a:lnTo>
                <a:lnTo>
                  <a:pt x="0" y="8525618"/>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sp>
      <p:sp>
        <p:nvSpPr>
          <p:cNvPr id="6" name="Freeform 6"/>
          <p:cNvSpPr/>
          <p:nvPr/>
        </p:nvSpPr>
        <p:spPr>
          <a:xfrm rot="6653687">
            <a:off x="10166505" y="4129872"/>
            <a:ext cx="9957653" cy="8663158"/>
          </a:xfrm>
          <a:custGeom>
            <a:avLst/>
            <a:gdLst/>
            <a:ahLst/>
            <a:cxnLst/>
            <a:rect l="l" t="t" r="r" b="b"/>
            <a:pathLst>
              <a:path w="9957653" h="8663158">
                <a:moveTo>
                  <a:pt x="0" y="0"/>
                </a:moveTo>
                <a:lnTo>
                  <a:pt x="9957652" y="0"/>
                </a:lnTo>
                <a:lnTo>
                  <a:pt x="9957652" y="8663157"/>
                </a:lnTo>
                <a:lnTo>
                  <a:pt x="0" y="8663157"/>
                </a:lnTo>
                <a:lnTo>
                  <a:pt x="0" y="0"/>
                </a:lnTo>
                <a:close/>
              </a:path>
            </a:pathLst>
          </a:custGeom>
          <a:blipFill>
            <a:blip r:embed="rId4">
              <a:alphaModFix amt="21999"/>
              <a:extLst>
                <a:ext uri="{96DAC541-7B7A-43D3-8B79-37D633B846F1}">
                  <asvg:svgBlip xmlns:asvg="http://schemas.microsoft.com/office/drawing/2016/SVG/main" r:embed="rId5"/>
                </a:ext>
              </a:extLst>
            </a:blip>
            <a:stretch>
              <a:fillRect/>
            </a:stretch>
          </a:blipFill>
        </p:spPr>
      </p:sp>
      <p:sp>
        <p:nvSpPr>
          <p:cNvPr id="7" name="Freeform 7"/>
          <p:cNvSpPr/>
          <p:nvPr/>
        </p:nvSpPr>
        <p:spPr>
          <a:xfrm rot="4726396">
            <a:off x="1565829" y="-4045273"/>
            <a:ext cx="5318268" cy="8429531"/>
          </a:xfrm>
          <a:custGeom>
            <a:avLst/>
            <a:gdLst/>
            <a:ahLst/>
            <a:cxnLst/>
            <a:rect l="l" t="t" r="r" b="b"/>
            <a:pathLst>
              <a:path w="5318268" h="8429531">
                <a:moveTo>
                  <a:pt x="0" y="0"/>
                </a:moveTo>
                <a:lnTo>
                  <a:pt x="5318268" y="0"/>
                </a:lnTo>
                <a:lnTo>
                  <a:pt x="5318268" y="8429531"/>
                </a:lnTo>
                <a:lnTo>
                  <a:pt x="0" y="8429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5045464">
            <a:off x="10463264" y="6473304"/>
            <a:ext cx="5489002" cy="8700148"/>
          </a:xfrm>
          <a:custGeom>
            <a:avLst/>
            <a:gdLst/>
            <a:ahLst/>
            <a:cxnLst/>
            <a:rect l="l" t="t" r="r" b="b"/>
            <a:pathLst>
              <a:path w="5489002" h="8700148">
                <a:moveTo>
                  <a:pt x="0" y="0"/>
                </a:moveTo>
                <a:lnTo>
                  <a:pt x="5489003" y="0"/>
                </a:lnTo>
                <a:lnTo>
                  <a:pt x="5489003" y="8700148"/>
                </a:lnTo>
                <a:lnTo>
                  <a:pt x="0" y="87001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a:off x="-4604018" y="2596079"/>
            <a:ext cx="13958156" cy="13434725"/>
          </a:xfrm>
          <a:custGeom>
            <a:avLst/>
            <a:gdLst/>
            <a:ahLst/>
            <a:cxnLst/>
            <a:rect l="l" t="t" r="r" b="b"/>
            <a:pathLst>
              <a:path w="13958156" h="13434725">
                <a:moveTo>
                  <a:pt x="0" y="0"/>
                </a:moveTo>
                <a:lnTo>
                  <a:pt x="13958156" y="0"/>
                </a:lnTo>
                <a:lnTo>
                  <a:pt x="13958156" y="13434724"/>
                </a:lnTo>
                <a:lnTo>
                  <a:pt x="0" y="134347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005215">
            <a:off x="7503112" y="3339439"/>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905000" y="6210300"/>
            <a:ext cx="6910589" cy="1394997"/>
          </a:xfrm>
          <a:prstGeom prst="rect">
            <a:avLst/>
          </a:prstGeom>
        </p:spPr>
        <p:txBody>
          <a:bodyPr lIns="0" tIns="0" rIns="0" bIns="0" rtlCol="0" anchor="t">
            <a:spAutoFit/>
          </a:bodyPr>
          <a:lstStyle/>
          <a:p>
            <a:pPr>
              <a:lnSpc>
                <a:spcPts val="11376"/>
              </a:lnSpc>
            </a:pPr>
            <a:r>
              <a:rPr lang="en-US" sz="9480" b="1" dirty="0">
                <a:solidFill>
                  <a:srgbClr val="FFFFFF"/>
                </a:solidFill>
                <a:latin typeface="Rasputin Light"/>
              </a:rPr>
              <a:t>History</a:t>
            </a:r>
            <a:r>
              <a:rPr lang="en-US" sz="9480" dirty="0">
                <a:solidFill>
                  <a:srgbClr val="FFFFFF"/>
                </a:solidFill>
                <a:latin typeface="Rasputin Light"/>
              </a:rPr>
              <a:t> </a:t>
            </a:r>
          </a:p>
        </p:txBody>
      </p:sp>
      <p:sp>
        <p:nvSpPr>
          <p:cNvPr id="5" name="TextBox 5"/>
          <p:cNvSpPr txBox="1"/>
          <p:nvPr/>
        </p:nvSpPr>
        <p:spPr>
          <a:xfrm>
            <a:off x="9144000" y="446975"/>
            <a:ext cx="8461111" cy="8866466"/>
          </a:xfrm>
          <a:prstGeom prst="rect">
            <a:avLst/>
          </a:prstGeom>
        </p:spPr>
        <p:txBody>
          <a:bodyPr wrap="square" lIns="0" tIns="0" rIns="0" bIns="0" rtlCol="0" anchor="t">
            <a:spAutoFit/>
          </a:bodyPr>
          <a:lstStyle/>
          <a:p>
            <a:pPr algn="just">
              <a:lnSpc>
                <a:spcPts val="5772"/>
              </a:lnSpc>
            </a:pPr>
            <a:r>
              <a:rPr lang="en-US" sz="2800" dirty="0">
                <a:latin typeface="Rasputin" panose="020B0604020202020204" charset="0"/>
              </a:rPr>
              <a:t>The </a:t>
            </a:r>
            <a:r>
              <a:rPr lang="en-US" sz="2800" dirty="0" err="1">
                <a:latin typeface="Rasputin" panose="020B0604020202020204" charset="0"/>
              </a:rPr>
              <a:t>Għabex</a:t>
            </a:r>
            <a:r>
              <a:rPr lang="en-US" sz="2800" dirty="0">
                <a:latin typeface="Rasputin" panose="020B0604020202020204" charset="0"/>
              </a:rPr>
              <a:t> Emergency Shelter was set up in October 2000. It aims to provide an immediate safe environment to female victims of domestic violence and their children, who require urgent protection. The service offers a setting conducive to self-healing for women and their children who suffer emotional, physical, sexual, and any other form of domestic violence.</a:t>
            </a:r>
            <a:endParaRPr lang="en-US" sz="2800" dirty="0">
              <a:solidFill>
                <a:srgbClr val="142414"/>
              </a:solidFill>
              <a:latin typeface="Rasputin" panose="020B0604020202020204" charset="0"/>
            </a:endParaRPr>
          </a:p>
          <a:p>
            <a:pPr>
              <a:lnSpc>
                <a:spcPts val="5772"/>
              </a:lnSpc>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p:txBody>
      </p:sp>
    </p:spTree>
    <p:extLst>
      <p:ext uri="{BB962C8B-B14F-4D97-AF65-F5344CB8AC3E}">
        <p14:creationId xmlns:p14="http://schemas.microsoft.com/office/powerpoint/2010/main" val="1075971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a:off x="5624438" y="-2171700"/>
            <a:ext cx="13958156" cy="13434725"/>
          </a:xfrm>
          <a:custGeom>
            <a:avLst/>
            <a:gdLst/>
            <a:ahLst/>
            <a:cxnLst/>
            <a:rect l="l" t="t" r="r" b="b"/>
            <a:pathLst>
              <a:path w="13958156" h="13434725">
                <a:moveTo>
                  <a:pt x="0" y="0"/>
                </a:moveTo>
                <a:lnTo>
                  <a:pt x="13958156" y="0"/>
                </a:lnTo>
                <a:lnTo>
                  <a:pt x="13958156" y="13434725"/>
                </a:lnTo>
                <a:lnTo>
                  <a:pt x="0" y="134347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005215">
            <a:off x="1738107" y="2333680"/>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1101335" y="3138275"/>
            <a:ext cx="6910589" cy="1474763"/>
          </a:xfrm>
          <a:prstGeom prst="rect">
            <a:avLst/>
          </a:prstGeom>
        </p:spPr>
        <p:txBody>
          <a:bodyPr lIns="0" tIns="0" rIns="0" bIns="0" rtlCol="0" anchor="t">
            <a:spAutoFit/>
          </a:bodyPr>
          <a:lstStyle/>
          <a:p>
            <a:pPr>
              <a:lnSpc>
                <a:spcPts val="11519"/>
              </a:lnSpc>
            </a:pPr>
            <a:r>
              <a:rPr lang="en-US" sz="9600" b="1" dirty="0">
                <a:solidFill>
                  <a:schemeClr val="bg1"/>
                </a:solidFill>
                <a:latin typeface="Rasputin Light"/>
              </a:rPr>
              <a:t>Statistics</a:t>
            </a:r>
          </a:p>
        </p:txBody>
      </p:sp>
      <p:grpSp>
        <p:nvGrpSpPr>
          <p:cNvPr id="5" name="Group 5"/>
          <p:cNvGrpSpPr/>
          <p:nvPr/>
        </p:nvGrpSpPr>
        <p:grpSpPr>
          <a:xfrm>
            <a:off x="10066858" y="1863962"/>
            <a:ext cx="7543170" cy="8975345"/>
            <a:chOff x="0" y="-95251"/>
            <a:chExt cx="10057561" cy="11967126"/>
          </a:xfrm>
        </p:grpSpPr>
        <p:sp>
          <p:nvSpPr>
            <p:cNvPr id="6" name="TextBox 6"/>
            <p:cNvSpPr txBox="1"/>
            <p:nvPr/>
          </p:nvSpPr>
          <p:spPr>
            <a:xfrm>
              <a:off x="0" y="11229889"/>
              <a:ext cx="9060284" cy="641986"/>
            </a:xfrm>
            <a:prstGeom prst="rect">
              <a:avLst/>
            </a:prstGeom>
          </p:spPr>
          <p:txBody>
            <a:bodyPr lIns="0" tIns="0" rIns="0" bIns="0" rtlCol="0" anchor="t">
              <a:spAutoFit/>
            </a:bodyPr>
            <a:lstStyle/>
            <a:p>
              <a:pPr>
                <a:lnSpc>
                  <a:spcPts val="4199"/>
                </a:lnSpc>
              </a:pPr>
              <a:endParaRPr/>
            </a:p>
          </p:txBody>
        </p:sp>
        <p:sp>
          <p:nvSpPr>
            <p:cNvPr id="7" name="TextBox 7"/>
            <p:cNvSpPr txBox="1"/>
            <p:nvPr/>
          </p:nvSpPr>
          <p:spPr>
            <a:xfrm>
              <a:off x="0" y="-95251"/>
              <a:ext cx="10057561" cy="996855"/>
            </a:xfrm>
            <a:prstGeom prst="rect">
              <a:avLst/>
            </a:prstGeom>
          </p:spPr>
          <p:txBody>
            <a:bodyPr lIns="0" tIns="0" rIns="0" bIns="0" rtlCol="0" anchor="t">
              <a:spAutoFit/>
            </a:bodyPr>
            <a:lstStyle/>
            <a:p>
              <a:pPr>
                <a:lnSpc>
                  <a:spcPts val="6300"/>
                </a:lnSpc>
              </a:pPr>
              <a:endParaRPr lang="en-US" sz="4500" dirty="0">
                <a:solidFill>
                  <a:srgbClr val="142414"/>
                </a:solidFill>
                <a:latin typeface="Rasputin Light"/>
              </a:endParaRPr>
            </a:p>
          </p:txBody>
        </p:sp>
      </p:gr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130" y="1663429"/>
            <a:ext cx="9411222" cy="7467600"/>
          </a:xfrm>
          <a:prstGeom prst="rect">
            <a:avLst/>
          </a:prstGeom>
        </p:spPr>
      </p:pic>
      <p:sp>
        <p:nvSpPr>
          <p:cNvPr id="11" name="TextBox 10">
            <a:extLst>
              <a:ext uri="{FF2B5EF4-FFF2-40B4-BE49-F238E27FC236}">
                <a16:creationId xmlns:a16="http://schemas.microsoft.com/office/drawing/2014/main" id="{55978748-A071-F9D4-E10B-2C1E17ACB6EF}"/>
              </a:ext>
            </a:extLst>
          </p:cNvPr>
          <p:cNvSpPr txBox="1"/>
          <p:nvPr/>
        </p:nvSpPr>
        <p:spPr>
          <a:xfrm>
            <a:off x="853244" y="9223041"/>
            <a:ext cx="10459616" cy="369332"/>
          </a:xfrm>
          <a:prstGeom prst="rect">
            <a:avLst/>
          </a:prstGeom>
          <a:noFill/>
        </p:spPr>
        <p:txBody>
          <a:bodyPr wrap="square">
            <a:spAutoFit/>
          </a:bodyPr>
          <a:lstStyle/>
          <a:p>
            <a:r>
              <a:rPr lang="en-US" dirty="0">
                <a:latin typeface="Rasputin Light"/>
                <a:hlinkClick r:id="rId7">
                  <a:extLst>
                    <a:ext uri="{A12FA001-AC4F-418D-AE19-62706E023703}">
                      <ahyp:hlinkClr xmlns:ahyp="http://schemas.microsoft.com/office/drawing/2018/hyperlinkcolor" val="tx"/>
                    </a:ext>
                  </a:extLst>
                </a:hlinkClick>
              </a:rPr>
              <a:t>APPOGG Yearly report a2023 (f).pdf (gov.mt)</a:t>
            </a:r>
            <a:endParaRPr lang="en-US" dirty="0">
              <a:latin typeface="Rasputin Light"/>
            </a:endParaRPr>
          </a:p>
        </p:txBody>
      </p:sp>
    </p:spTree>
    <p:extLst>
      <p:ext uri="{BB962C8B-B14F-4D97-AF65-F5344CB8AC3E}">
        <p14:creationId xmlns:p14="http://schemas.microsoft.com/office/powerpoint/2010/main" val="1639268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2" name="Freeform 2"/>
          <p:cNvSpPr/>
          <p:nvPr/>
        </p:nvSpPr>
        <p:spPr>
          <a:xfrm>
            <a:off x="6775407" y="-3636889"/>
            <a:ext cx="8857785" cy="8525618"/>
          </a:xfrm>
          <a:custGeom>
            <a:avLst/>
            <a:gdLst/>
            <a:ahLst/>
            <a:cxnLst/>
            <a:rect l="l" t="t" r="r" b="b"/>
            <a:pathLst>
              <a:path w="8857785" h="8525618">
                <a:moveTo>
                  <a:pt x="0" y="0"/>
                </a:moveTo>
                <a:lnTo>
                  <a:pt x="8857785" y="0"/>
                </a:lnTo>
                <a:lnTo>
                  <a:pt x="8857785" y="8525619"/>
                </a:lnTo>
                <a:lnTo>
                  <a:pt x="0" y="8525619"/>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sp>
      <p:sp>
        <p:nvSpPr>
          <p:cNvPr id="3" name="Freeform 3"/>
          <p:cNvSpPr/>
          <p:nvPr/>
        </p:nvSpPr>
        <p:spPr>
          <a:xfrm rot="4243551">
            <a:off x="6526536" y="4794885"/>
            <a:ext cx="5915271" cy="9375789"/>
          </a:xfrm>
          <a:custGeom>
            <a:avLst/>
            <a:gdLst/>
            <a:ahLst/>
            <a:cxnLst/>
            <a:rect l="l" t="t" r="r" b="b"/>
            <a:pathLst>
              <a:path w="5915271" h="9375789">
                <a:moveTo>
                  <a:pt x="0" y="0"/>
                </a:moveTo>
                <a:lnTo>
                  <a:pt x="5915270" y="0"/>
                </a:lnTo>
                <a:lnTo>
                  <a:pt x="5915270" y="9375789"/>
                </a:lnTo>
                <a:lnTo>
                  <a:pt x="0" y="9375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866187" y="969919"/>
            <a:ext cx="8115300" cy="8478399"/>
            <a:chOff x="0" y="-19050"/>
            <a:chExt cx="10820400" cy="11304533"/>
          </a:xfrm>
        </p:grpSpPr>
        <p:sp>
          <p:nvSpPr>
            <p:cNvPr id="5" name="TextBox 5"/>
            <p:cNvSpPr txBox="1"/>
            <p:nvPr/>
          </p:nvSpPr>
          <p:spPr>
            <a:xfrm>
              <a:off x="0" y="6258466"/>
              <a:ext cx="10820400" cy="5027017"/>
            </a:xfrm>
            <a:prstGeom prst="rect">
              <a:avLst/>
            </a:prstGeom>
          </p:spPr>
          <p:txBody>
            <a:bodyPr lIns="0" tIns="0" rIns="0" bIns="0" rtlCol="0" anchor="t">
              <a:spAutoFit/>
            </a:bodyPr>
            <a:lstStyle/>
            <a:p>
              <a:pPr>
                <a:lnSpc>
                  <a:spcPts val="4199"/>
                </a:lnSpc>
              </a:pPr>
              <a:r>
                <a:rPr lang="en-US" sz="2800" dirty="0">
                  <a:solidFill>
                    <a:schemeClr val="bg2"/>
                  </a:solidFill>
                  <a:latin typeface="Rasputin Light"/>
                </a:rPr>
                <a:t>Service Area leader </a:t>
              </a:r>
            </a:p>
            <a:p>
              <a:pPr>
                <a:lnSpc>
                  <a:spcPts val="4199"/>
                </a:lnSpc>
              </a:pPr>
              <a:r>
                <a:rPr lang="en-US" sz="2800" dirty="0">
                  <a:solidFill>
                    <a:schemeClr val="bg2"/>
                  </a:solidFill>
                  <a:latin typeface="Rasputin Light"/>
                </a:rPr>
                <a:t>Residential Social Worker</a:t>
              </a:r>
            </a:p>
            <a:p>
              <a:pPr>
                <a:lnSpc>
                  <a:spcPts val="4199"/>
                </a:lnSpc>
              </a:pPr>
              <a:r>
                <a:rPr lang="en-US" sz="2800" dirty="0">
                  <a:solidFill>
                    <a:schemeClr val="bg2"/>
                  </a:solidFill>
                  <a:latin typeface="Rasputin Light"/>
                </a:rPr>
                <a:t>10 Support workers</a:t>
              </a:r>
            </a:p>
            <a:p>
              <a:pPr>
                <a:lnSpc>
                  <a:spcPts val="4199"/>
                </a:lnSpc>
              </a:pPr>
              <a:endParaRPr lang="en-US" sz="2799" dirty="0">
                <a:solidFill>
                  <a:srgbClr val="FFFFFF"/>
                </a:solidFill>
                <a:latin typeface="TT Commons Pro"/>
              </a:endParaRPr>
            </a:p>
            <a:p>
              <a:pPr>
                <a:lnSpc>
                  <a:spcPts val="4199"/>
                </a:lnSpc>
              </a:pPr>
              <a:endParaRPr lang="en-US" sz="2799" dirty="0">
                <a:solidFill>
                  <a:srgbClr val="FFFFFF"/>
                </a:solidFill>
                <a:latin typeface="TT Commons Pro"/>
              </a:endParaRPr>
            </a:p>
            <a:p>
              <a:pPr>
                <a:lnSpc>
                  <a:spcPts val="4199"/>
                </a:lnSpc>
              </a:pPr>
              <a:endParaRPr lang="en-US" sz="2799" dirty="0">
                <a:solidFill>
                  <a:srgbClr val="FFFFFF"/>
                </a:solidFill>
                <a:latin typeface="TT Commons Pro"/>
              </a:endParaRPr>
            </a:p>
            <a:p>
              <a:pPr>
                <a:lnSpc>
                  <a:spcPts val="4199"/>
                </a:lnSpc>
              </a:pPr>
              <a:endParaRPr lang="en-US" sz="2799" dirty="0">
                <a:solidFill>
                  <a:srgbClr val="FFFFFF"/>
                </a:solidFill>
                <a:latin typeface="TT Commons Pro"/>
              </a:endParaRPr>
            </a:p>
          </p:txBody>
        </p:sp>
        <p:sp>
          <p:nvSpPr>
            <p:cNvPr id="6" name="TextBox 6"/>
            <p:cNvSpPr txBox="1"/>
            <p:nvPr/>
          </p:nvSpPr>
          <p:spPr>
            <a:xfrm>
              <a:off x="0" y="-19050"/>
              <a:ext cx="10820400" cy="5886450"/>
            </a:xfrm>
            <a:prstGeom prst="rect">
              <a:avLst/>
            </a:prstGeom>
          </p:spPr>
          <p:txBody>
            <a:bodyPr lIns="0" tIns="0" rIns="0" bIns="0" rtlCol="0" anchor="t">
              <a:spAutoFit/>
            </a:bodyPr>
            <a:lstStyle/>
            <a:p>
              <a:pPr>
                <a:lnSpc>
                  <a:spcPts val="11519"/>
                </a:lnSpc>
              </a:pPr>
              <a:r>
                <a:rPr lang="en-US" sz="9600">
                  <a:solidFill>
                    <a:srgbClr val="FFFFFF"/>
                  </a:solidFill>
                  <a:latin typeface="Rasputin Light"/>
                </a:rPr>
                <a:t>Our Dedicated Team</a:t>
              </a:r>
            </a:p>
          </p:txBody>
        </p:sp>
      </p:grpSp>
      <p:grpSp>
        <p:nvGrpSpPr>
          <p:cNvPr id="7" name="Group 7"/>
          <p:cNvGrpSpPr/>
          <p:nvPr/>
        </p:nvGrpSpPr>
        <p:grpSpPr>
          <a:xfrm rot="362418">
            <a:off x="9322613" y="420576"/>
            <a:ext cx="8491976" cy="9445848"/>
            <a:chOff x="687070" y="247650"/>
            <a:chExt cx="11148060" cy="12400280"/>
          </a:xfrm>
        </p:grpSpPr>
        <p:sp>
          <p:nvSpPr>
            <p:cNvPr id="8" name="Freeform 8"/>
            <p:cNvSpPr/>
            <p:nvPr/>
          </p:nvSpPr>
          <p:spPr>
            <a:xfrm>
              <a:off x="0" y="0"/>
              <a:ext cx="11148060" cy="12400280"/>
            </a:xfrm>
            <a:custGeom>
              <a:avLst/>
              <a:gdLst/>
              <a:ahLst/>
              <a:cxnLst/>
              <a:rect l="l" t="t" r="r" b="b"/>
              <a:pathLst>
                <a:path w="11148060" h="1240028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blipFill>
              <a:blip r:embed="rId6"/>
              <a:stretch>
                <a:fillRect l="-38071" r="-38071"/>
              </a:stretch>
            </a:blip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2" name="TextBox 2"/>
          <p:cNvSpPr txBox="1"/>
          <p:nvPr/>
        </p:nvSpPr>
        <p:spPr>
          <a:xfrm>
            <a:off x="1028700" y="1028700"/>
            <a:ext cx="6166109" cy="1000274"/>
          </a:xfrm>
          <a:prstGeom prst="rect">
            <a:avLst/>
          </a:prstGeom>
        </p:spPr>
        <p:txBody>
          <a:bodyPr lIns="0" tIns="0" rIns="0" bIns="0" rtlCol="0" anchor="t">
            <a:spAutoFit/>
          </a:bodyPr>
          <a:lstStyle/>
          <a:p>
            <a:pPr>
              <a:lnSpc>
                <a:spcPts val="7799"/>
              </a:lnSpc>
            </a:pPr>
            <a:r>
              <a:rPr lang="en-US" sz="6600" dirty="0">
                <a:solidFill>
                  <a:srgbClr val="FFFFFF"/>
                </a:solidFill>
                <a:latin typeface="Rasputin Light"/>
              </a:rPr>
              <a:t>The Premises</a:t>
            </a:r>
          </a:p>
        </p:txBody>
      </p:sp>
      <p:grpSp>
        <p:nvGrpSpPr>
          <p:cNvPr id="3" name="Group 3"/>
          <p:cNvGrpSpPr>
            <a:grpSpLocks noChangeAspect="1"/>
          </p:cNvGrpSpPr>
          <p:nvPr/>
        </p:nvGrpSpPr>
        <p:grpSpPr>
          <a:xfrm>
            <a:off x="9207271" y="818589"/>
            <a:ext cx="3589539" cy="4823792"/>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608" r="-608"/>
              </a:stretch>
            </a:blipFill>
          </p:spPr>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4F674F"/>
            </a:solidFill>
          </p:spPr>
        </p:sp>
      </p:grpSp>
      <p:sp>
        <p:nvSpPr>
          <p:cNvPr id="6" name="Freeform 6"/>
          <p:cNvSpPr/>
          <p:nvPr/>
        </p:nvSpPr>
        <p:spPr>
          <a:xfrm>
            <a:off x="-3849591" y="5642381"/>
            <a:ext cx="8857785" cy="8525618"/>
          </a:xfrm>
          <a:custGeom>
            <a:avLst/>
            <a:gdLst/>
            <a:ahLst/>
            <a:cxnLst/>
            <a:rect l="l" t="t" r="r" b="b"/>
            <a:pathLst>
              <a:path w="8857785" h="8525618">
                <a:moveTo>
                  <a:pt x="0" y="0"/>
                </a:moveTo>
                <a:lnTo>
                  <a:pt x="8857785" y="0"/>
                </a:lnTo>
                <a:lnTo>
                  <a:pt x="8857785" y="8525618"/>
                </a:lnTo>
                <a:lnTo>
                  <a:pt x="0" y="8525618"/>
                </a:lnTo>
                <a:lnTo>
                  <a:pt x="0" y="0"/>
                </a:lnTo>
                <a:close/>
              </a:path>
            </a:pathLst>
          </a:custGeom>
          <a:blipFill>
            <a:blip r:embed="rId3">
              <a:alphaModFix amt="21999"/>
              <a:extLst>
                <a:ext uri="{96DAC541-7B7A-43D3-8B79-37D633B846F1}">
                  <asvg:svgBlip xmlns:asvg="http://schemas.microsoft.com/office/drawing/2016/SVG/main" r:embed="rId4"/>
                </a:ext>
              </a:extLst>
            </a:blip>
            <a:stretch>
              <a:fillRect/>
            </a:stretch>
          </a:blipFill>
        </p:spPr>
      </p:sp>
      <p:grpSp>
        <p:nvGrpSpPr>
          <p:cNvPr id="7" name="Group 7"/>
          <p:cNvGrpSpPr>
            <a:grpSpLocks noChangeAspect="1"/>
          </p:cNvGrpSpPr>
          <p:nvPr/>
        </p:nvGrpSpPr>
        <p:grpSpPr>
          <a:xfrm>
            <a:off x="4501531" y="3440596"/>
            <a:ext cx="4329140" cy="5817704"/>
            <a:chOff x="0" y="0"/>
            <a:chExt cx="3663950" cy="4923790"/>
          </a:xfrm>
        </p:grpSpPr>
        <p:sp>
          <p:nvSpPr>
            <p:cNvPr id="8" name="Freeform 8"/>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5"/>
              <a:stretch>
                <a:fillRect l="-608" r="-608"/>
              </a:stretch>
            </a:blipFill>
          </p:spPr>
        </p:sp>
        <p:sp>
          <p:nvSpPr>
            <p:cNvPr id="9" name="Freeform 9"/>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5F5C39"/>
            </a:solidFill>
          </p:spPr>
        </p:sp>
      </p:grpSp>
      <p:sp>
        <p:nvSpPr>
          <p:cNvPr id="10" name="Freeform 10"/>
          <p:cNvSpPr/>
          <p:nvPr/>
        </p:nvSpPr>
        <p:spPr>
          <a:xfrm rot="8743839">
            <a:off x="-2596254" y="4920069"/>
            <a:ext cx="5915271" cy="9375789"/>
          </a:xfrm>
          <a:custGeom>
            <a:avLst/>
            <a:gdLst/>
            <a:ahLst/>
            <a:cxnLst/>
            <a:rect l="l" t="t" r="r" b="b"/>
            <a:pathLst>
              <a:path w="5915271" h="9375789">
                <a:moveTo>
                  <a:pt x="0" y="0"/>
                </a:moveTo>
                <a:lnTo>
                  <a:pt x="5915271" y="0"/>
                </a:lnTo>
                <a:lnTo>
                  <a:pt x="5915271" y="9375789"/>
                </a:lnTo>
                <a:lnTo>
                  <a:pt x="0" y="93757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1" name="Group 11"/>
          <p:cNvGrpSpPr>
            <a:grpSpLocks noChangeAspect="1"/>
          </p:cNvGrpSpPr>
          <p:nvPr/>
        </p:nvGrpSpPr>
        <p:grpSpPr>
          <a:xfrm>
            <a:off x="1418655" y="2731604"/>
            <a:ext cx="2706275" cy="3636821"/>
            <a:chOff x="0" y="0"/>
            <a:chExt cx="3663950" cy="4923790"/>
          </a:xfrm>
        </p:grpSpPr>
        <p:sp>
          <p:nvSpPr>
            <p:cNvPr id="12" name="Freeform 12"/>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8"/>
              <a:stretch>
                <a:fillRect l="-608" r="-608"/>
              </a:stretch>
            </a:blipFill>
          </p:spPr>
        </p:sp>
        <p:sp>
          <p:nvSpPr>
            <p:cNvPr id="13" name="Freeform 13"/>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5F5C39"/>
            </a:solidFill>
          </p:spPr>
        </p:sp>
      </p:grpSp>
      <p:grpSp>
        <p:nvGrpSpPr>
          <p:cNvPr id="14" name="Group 14"/>
          <p:cNvGrpSpPr>
            <a:grpSpLocks noChangeAspect="1"/>
          </p:cNvGrpSpPr>
          <p:nvPr/>
        </p:nvGrpSpPr>
        <p:grpSpPr>
          <a:xfrm>
            <a:off x="13177809" y="2021484"/>
            <a:ext cx="2534371" cy="3405808"/>
            <a:chOff x="0" y="0"/>
            <a:chExt cx="3663950" cy="4923790"/>
          </a:xfrm>
        </p:grpSpPr>
        <p:sp>
          <p:nvSpPr>
            <p:cNvPr id="15" name="Freeform 15"/>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9"/>
              <a:stretch>
                <a:fillRect l="-608" r="-608"/>
              </a:stretch>
            </a:blipFill>
          </p:spPr>
        </p:sp>
        <p:sp>
          <p:nvSpPr>
            <p:cNvPr id="16" name="Freeform 16"/>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5F5C39"/>
            </a:solidFill>
          </p:spPr>
        </p:sp>
      </p:grpSp>
      <p:grpSp>
        <p:nvGrpSpPr>
          <p:cNvPr id="17" name="Group 17"/>
          <p:cNvGrpSpPr/>
          <p:nvPr/>
        </p:nvGrpSpPr>
        <p:grpSpPr>
          <a:xfrm>
            <a:off x="10339585" y="5798443"/>
            <a:ext cx="6919715" cy="3459857"/>
            <a:chOff x="0" y="0"/>
            <a:chExt cx="6350000" cy="3175000"/>
          </a:xfrm>
        </p:grpSpPr>
        <p:sp>
          <p:nvSpPr>
            <p:cNvPr id="18" name="Freeform 18"/>
            <p:cNvSpPr/>
            <p:nvPr/>
          </p:nvSpPr>
          <p:spPr>
            <a:xfrm>
              <a:off x="0" y="0"/>
              <a:ext cx="6350000" cy="3175000"/>
            </a:xfrm>
            <a:custGeom>
              <a:avLst/>
              <a:gdLst/>
              <a:ahLst/>
              <a:cxnLst/>
              <a:rect l="l" t="t" r="r" b="b"/>
              <a:pathLst>
                <a:path w="6350000" h="3175000">
                  <a:moveTo>
                    <a:pt x="0" y="2286000"/>
                  </a:moveTo>
                  <a:lnTo>
                    <a:pt x="0" y="889000"/>
                  </a:lnTo>
                  <a:cubicBezTo>
                    <a:pt x="0" y="397510"/>
                    <a:pt x="397510" y="0"/>
                    <a:pt x="889000" y="0"/>
                  </a:cubicBezTo>
                  <a:lnTo>
                    <a:pt x="5461000" y="0"/>
                  </a:lnTo>
                  <a:cubicBezTo>
                    <a:pt x="5952490" y="0"/>
                    <a:pt x="6350000" y="397510"/>
                    <a:pt x="6350000" y="889000"/>
                  </a:cubicBezTo>
                  <a:lnTo>
                    <a:pt x="6350000" y="2286000"/>
                  </a:lnTo>
                  <a:cubicBezTo>
                    <a:pt x="6350000" y="2777490"/>
                    <a:pt x="5952490" y="3175000"/>
                    <a:pt x="5461000" y="3175000"/>
                  </a:cubicBezTo>
                  <a:lnTo>
                    <a:pt x="889000" y="3175000"/>
                  </a:lnTo>
                  <a:cubicBezTo>
                    <a:pt x="397510" y="3175000"/>
                    <a:pt x="0" y="2777490"/>
                    <a:pt x="0" y="2286000"/>
                  </a:cubicBezTo>
                  <a:close/>
                </a:path>
              </a:pathLst>
            </a:custGeom>
            <a:blipFill>
              <a:blip r:embed="rId10"/>
              <a:stretch>
                <a:fillRect t="-39574" b="-10425"/>
              </a:stretch>
            </a:blip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rot="-1016209">
            <a:off x="-890667" y="4921459"/>
            <a:ext cx="8901994" cy="10457555"/>
          </a:xfrm>
          <a:custGeom>
            <a:avLst/>
            <a:gdLst/>
            <a:ahLst/>
            <a:cxnLst/>
            <a:rect l="l" t="t" r="r" b="b"/>
            <a:pathLst>
              <a:path w="8901994" h="10457555">
                <a:moveTo>
                  <a:pt x="0" y="0"/>
                </a:moveTo>
                <a:lnTo>
                  <a:pt x="8901993" y="0"/>
                </a:lnTo>
                <a:lnTo>
                  <a:pt x="8901993"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sp>
      <p:sp>
        <p:nvSpPr>
          <p:cNvPr id="3" name="Freeform 3"/>
          <p:cNvSpPr/>
          <p:nvPr/>
        </p:nvSpPr>
        <p:spPr>
          <a:xfrm rot="8862409">
            <a:off x="12992700" y="-3537343"/>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865270" y="1143000"/>
            <a:ext cx="7295791" cy="8115300"/>
            <a:chOff x="687070" y="247650"/>
            <a:chExt cx="11148060" cy="12400280"/>
          </a:xfrm>
        </p:grpSpPr>
        <p:sp>
          <p:nvSpPr>
            <p:cNvPr id="5" name="Freeform 5"/>
            <p:cNvSpPr/>
            <p:nvPr/>
          </p:nvSpPr>
          <p:spPr>
            <a:xfrm>
              <a:off x="0" y="0"/>
              <a:ext cx="11148060" cy="12400280"/>
            </a:xfrm>
            <a:custGeom>
              <a:avLst/>
              <a:gdLst/>
              <a:ahLst/>
              <a:cxnLst/>
              <a:rect l="l" t="t" r="r" b="b"/>
              <a:pathLst>
                <a:path w="11148060" h="1240028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blipFill>
              <a:blip r:embed="rId4"/>
              <a:stretch>
                <a:fillRect r="-75945"/>
              </a:stretch>
            </a:blipFill>
          </p:spPr>
        </p:sp>
      </p:grpSp>
      <p:grpSp>
        <p:nvGrpSpPr>
          <p:cNvPr id="6" name="Group 6"/>
          <p:cNvGrpSpPr/>
          <p:nvPr/>
        </p:nvGrpSpPr>
        <p:grpSpPr>
          <a:xfrm>
            <a:off x="8650226" y="3284494"/>
            <a:ext cx="8609074" cy="3979779"/>
            <a:chOff x="0" y="-19049"/>
            <a:chExt cx="11478765" cy="5306370"/>
          </a:xfrm>
        </p:grpSpPr>
        <p:sp>
          <p:nvSpPr>
            <p:cNvPr id="7" name="TextBox 7"/>
            <p:cNvSpPr txBox="1"/>
            <p:nvPr/>
          </p:nvSpPr>
          <p:spPr>
            <a:xfrm>
              <a:off x="41469" y="2459625"/>
              <a:ext cx="11224765" cy="2827696"/>
            </a:xfrm>
            <a:prstGeom prst="rect">
              <a:avLst/>
            </a:prstGeom>
          </p:spPr>
          <p:txBody>
            <a:bodyPr wrap="square" lIns="0" tIns="0" rIns="0" bIns="0" rtlCol="0" anchor="t">
              <a:spAutoFit/>
            </a:bodyPr>
            <a:lstStyle/>
            <a:p>
              <a:pPr marL="457200" indent="-457200">
                <a:lnSpc>
                  <a:spcPts val="4199"/>
                </a:lnSpc>
                <a:buFont typeface="Courier New" panose="02070309020205020404" pitchFamily="49" charset="0"/>
                <a:buChar char="o"/>
              </a:pPr>
              <a:r>
                <a:rPr lang="en-US" sz="3200" dirty="0">
                  <a:latin typeface="Rasputin" panose="020B0604020202020204" charset="0"/>
                </a:rPr>
                <a:t>Risk Assessors – Gender-Based Domestic Violence Hubs</a:t>
              </a:r>
            </a:p>
            <a:p>
              <a:pPr marL="457200" indent="-457200">
                <a:lnSpc>
                  <a:spcPts val="4199"/>
                </a:lnSpc>
                <a:buFont typeface="Courier New" panose="02070309020205020404" pitchFamily="49" charset="0"/>
                <a:buChar char="o"/>
              </a:pPr>
              <a:r>
                <a:rPr lang="en-US" sz="3200" dirty="0">
                  <a:latin typeface="Rasputin" panose="020B0604020202020204" charset="0"/>
                </a:rPr>
                <a:t>Domestic Violence Unit (DVU)</a:t>
              </a:r>
            </a:p>
            <a:p>
              <a:pPr marL="457200" indent="-457200">
                <a:lnSpc>
                  <a:spcPts val="4199"/>
                </a:lnSpc>
                <a:buFont typeface="Courier New" panose="02070309020205020404" pitchFamily="49" charset="0"/>
                <a:buChar char="o"/>
              </a:pPr>
              <a:r>
                <a:rPr lang="en-US" sz="3200" dirty="0" err="1">
                  <a:latin typeface="Rasputin" panose="020B0604020202020204" charset="0"/>
                </a:rPr>
                <a:t>Supportline</a:t>
              </a:r>
              <a:r>
                <a:rPr lang="en-US" sz="3200" dirty="0">
                  <a:latin typeface="Rasputin" panose="020B0604020202020204" charset="0"/>
                </a:rPr>
                <a:t> 179 </a:t>
              </a:r>
            </a:p>
          </p:txBody>
        </p:sp>
        <p:sp>
          <p:nvSpPr>
            <p:cNvPr id="8" name="TextBox 8"/>
            <p:cNvSpPr txBox="1"/>
            <p:nvPr/>
          </p:nvSpPr>
          <p:spPr>
            <a:xfrm>
              <a:off x="0" y="-19049"/>
              <a:ext cx="11478765" cy="1966351"/>
            </a:xfrm>
            <a:prstGeom prst="rect">
              <a:avLst/>
            </a:prstGeom>
          </p:spPr>
          <p:txBody>
            <a:bodyPr lIns="0" tIns="0" rIns="0" bIns="0" rtlCol="0" anchor="t">
              <a:spAutoFit/>
            </a:bodyPr>
            <a:lstStyle/>
            <a:p>
              <a:pPr>
                <a:lnSpc>
                  <a:spcPts val="11519"/>
                </a:lnSpc>
              </a:pPr>
              <a:r>
                <a:rPr lang="en-US" sz="9600" dirty="0">
                  <a:latin typeface="Rasputin"/>
                </a:rPr>
                <a:t>Who refers? </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a:off x="-3891298" y="-1838102"/>
            <a:ext cx="13958156" cy="13434725"/>
          </a:xfrm>
          <a:custGeom>
            <a:avLst/>
            <a:gdLst/>
            <a:ahLst/>
            <a:cxnLst/>
            <a:rect l="l" t="t" r="r" b="b"/>
            <a:pathLst>
              <a:path w="13958156" h="13434725">
                <a:moveTo>
                  <a:pt x="0" y="0"/>
                </a:moveTo>
                <a:lnTo>
                  <a:pt x="13958156" y="0"/>
                </a:lnTo>
                <a:lnTo>
                  <a:pt x="13958156" y="13434725"/>
                </a:lnTo>
                <a:lnTo>
                  <a:pt x="0" y="134347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005215">
            <a:off x="7503112" y="3339439"/>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524000" y="3402885"/>
            <a:ext cx="6910589" cy="2952750"/>
          </a:xfrm>
          <a:prstGeom prst="rect">
            <a:avLst/>
          </a:prstGeom>
        </p:spPr>
        <p:txBody>
          <a:bodyPr lIns="0" tIns="0" rIns="0" bIns="0" rtlCol="0" anchor="t">
            <a:spAutoFit/>
          </a:bodyPr>
          <a:lstStyle/>
          <a:p>
            <a:pPr>
              <a:lnSpc>
                <a:spcPts val="11519"/>
              </a:lnSpc>
            </a:pPr>
            <a:r>
              <a:rPr lang="en-US" sz="9600" dirty="0">
                <a:solidFill>
                  <a:srgbClr val="FFFFFF"/>
                </a:solidFill>
                <a:latin typeface="Rasputin Light"/>
              </a:rPr>
              <a:t>Admission Check List</a:t>
            </a:r>
          </a:p>
        </p:txBody>
      </p:sp>
      <p:grpSp>
        <p:nvGrpSpPr>
          <p:cNvPr id="5" name="Group 5"/>
          <p:cNvGrpSpPr/>
          <p:nvPr/>
        </p:nvGrpSpPr>
        <p:grpSpPr>
          <a:xfrm>
            <a:off x="10363200" y="834666"/>
            <a:ext cx="7543170" cy="9812800"/>
            <a:chOff x="-238391" y="-1211858"/>
            <a:chExt cx="10057561" cy="13083733"/>
          </a:xfrm>
        </p:grpSpPr>
        <p:sp>
          <p:nvSpPr>
            <p:cNvPr id="6" name="TextBox 6"/>
            <p:cNvSpPr txBox="1"/>
            <p:nvPr/>
          </p:nvSpPr>
          <p:spPr>
            <a:xfrm>
              <a:off x="0" y="11229889"/>
              <a:ext cx="9060284" cy="641986"/>
            </a:xfrm>
            <a:prstGeom prst="rect">
              <a:avLst/>
            </a:prstGeom>
          </p:spPr>
          <p:txBody>
            <a:bodyPr lIns="0" tIns="0" rIns="0" bIns="0" rtlCol="0" anchor="t">
              <a:spAutoFit/>
            </a:bodyPr>
            <a:lstStyle/>
            <a:p>
              <a:pPr>
                <a:lnSpc>
                  <a:spcPts val="4199"/>
                </a:lnSpc>
              </a:pPr>
              <a:endParaRPr/>
            </a:p>
          </p:txBody>
        </p:sp>
        <p:sp>
          <p:nvSpPr>
            <p:cNvPr id="7" name="TextBox 7"/>
            <p:cNvSpPr txBox="1"/>
            <p:nvPr/>
          </p:nvSpPr>
          <p:spPr>
            <a:xfrm>
              <a:off x="-238391" y="-1211858"/>
              <a:ext cx="10057561" cy="8294152"/>
            </a:xfrm>
            <a:prstGeom prst="rect">
              <a:avLst/>
            </a:prstGeom>
          </p:spPr>
          <p:txBody>
            <a:bodyPr wrap="square" lIns="0" tIns="0" rIns="0" bIns="0" rtlCol="0" anchor="t">
              <a:spAutoFit/>
            </a:bodyPr>
            <a:lstStyle/>
            <a:p>
              <a:pPr>
                <a:lnSpc>
                  <a:spcPts val="6300"/>
                </a:lnSpc>
              </a:pPr>
              <a:r>
                <a:rPr lang="en-US" sz="4000" dirty="0">
                  <a:solidFill>
                    <a:srgbClr val="142414"/>
                  </a:solidFill>
                  <a:latin typeface="Rasputin Light"/>
                </a:rPr>
                <a:t>Domestic Abuse &amp; Safety Concerns</a:t>
              </a:r>
            </a:p>
            <a:p>
              <a:pPr>
                <a:lnSpc>
                  <a:spcPts val="2940"/>
                </a:lnSpc>
              </a:pPr>
              <a:endParaRPr lang="en-US" sz="4000" dirty="0">
                <a:solidFill>
                  <a:srgbClr val="142414"/>
                </a:solidFill>
                <a:latin typeface="Rasputin Light"/>
              </a:endParaRPr>
            </a:p>
            <a:p>
              <a:pPr>
                <a:lnSpc>
                  <a:spcPts val="6300"/>
                </a:lnSpc>
              </a:pPr>
              <a:r>
                <a:rPr lang="en-US" sz="4000" dirty="0">
                  <a:solidFill>
                    <a:srgbClr val="142414"/>
                  </a:solidFill>
                  <a:latin typeface="Rasputin Light"/>
                </a:rPr>
                <a:t>Mental Health Issues</a:t>
              </a:r>
            </a:p>
            <a:p>
              <a:pPr>
                <a:lnSpc>
                  <a:spcPts val="2800"/>
                </a:lnSpc>
              </a:pPr>
              <a:endParaRPr lang="en-US" sz="4000" dirty="0">
                <a:solidFill>
                  <a:srgbClr val="142414"/>
                </a:solidFill>
                <a:latin typeface="Rasputin Light"/>
              </a:endParaRPr>
            </a:p>
            <a:p>
              <a:pPr>
                <a:lnSpc>
                  <a:spcPts val="6300"/>
                </a:lnSpc>
              </a:pPr>
              <a:r>
                <a:rPr lang="en-US" sz="4000" dirty="0">
                  <a:solidFill>
                    <a:srgbClr val="142414"/>
                  </a:solidFill>
                  <a:latin typeface="Rasputin Light"/>
                </a:rPr>
                <a:t>Addictions</a:t>
              </a:r>
            </a:p>
            <a:p>
              <a:pPr>
                <a:lnSpc>
                  <a:spcPts val="2800"/>
                </a:lnSpc>
              </a:pPr>
              <a:endParaRPr lang="en-US" sz="4000" dirty="0">
                <a:solidFill>
                  <a:srgbClr val="142414"/>
                </a:solidFill>
                <a:latin typeface="Rasputin Light"/>
              </a:endParaRPr>
            </a:p>
            <a:p>
              <a:pPr>
                <a:lnSpc>
                  <a:spcPts val="6300"/>
                </a:lnSpc>
              </a:pPr>
              <a:r>
                <a:rPr lang="en-US" sz="4000" dirty="0">
                  <a:solidFill>
                    <a:srgbClr val="142414"/>
                  </a:solidFill>
                  <a:latin typeface="Rasputin Light"/>
                </a:rPr>
                <a:t>Medications</a:t>
              </a:r>
            </a:p>
            <a:p>
              <a:pPr>
                <a:lnSpc>
                  <a:spcPts val="2800"/>
                </a:lnSpc>
              </a:pPr>
              <a:endParaRPr lang="en-US" sz="4000" dirty="0">
                <a:solidFill>
                  <a:srgbClr val="142414"/>
                </a:solidFill>
                <a:latin typeface="Rasputin Light"/>
              </a:endParaRPr>
            </a:p>
            <a:p>
              <a:pPr>
                <a:lnSpc>
                  <a:spcPts val="6300"/>
                </a:lnSpc>
              </a:pPr>
              <a:r>
                <a:rPr lang="en-US" sz="4000" dirty="0">
                  <a:solidFill>
                    <a:srgbClr val="142414"/>
                  </a:solidFill>
                  <a:latin typeface="Rasputin Light"/>
                </a:rPr>
                <a:t>Child custody arrangements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rot="-1016209">
            <a:off x="-890667" y="4921459"/>
            <a:ext cx="8901994" cy="10457555"/>
          </a:xfrm>
          <a:custGeom>
            <a:avLst/>
            <a:gdLst/>
            <a:ahLst/>
            <a:cxnLst/>
            <a:rect l="l" t="t" r="r" b="b"/>
            <a:pathLst>
              <a:path w="8901994" h="10457555">
                <a:moveTo>
                  <a:pt x="0" y="0"/>
                </a:moveTo>
                <a:lnTo>
                  <a:pt x="8901993" y="0"/>
                </a:lnTo>
                <a:lnTo>
                  <a:pt x="8901993"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sp>
      <p:sp>
        <p:nvSpPr>
          <p:cNvPr id="3" name="Freeform 3"/>
          <p:cNvSpPr/>
          <p:nvPr/>
        </p:nvSpPr>
        <p:spPr>
          <a:xfrm rot="8862409">
            <a:off x="12992700" y="-3537343"/>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865270" y="1143000"/>
            <a:ext cx="7295791" cy="8115300"/>
            <a:chOff x="687070" y="247650"/>
            <a:chExt cx="11148060" cy="12400280"/>
          </a:xfrm>
        </p:grpSpPr>
        <p:sp>
          <p:nvSpPr>
            <p:cNvPr id="5" name="Freeform 5"/>
            <p:cNvSpPr/>
            <p:nvPr/>
          </p:nvSpPr>
          <p:spPr>
            <a:xfrm>
              <a:off x="0" y="0"/>
              <a:ext cx="11148060" cy="12400280"/>
            </a:xfrm>
            <a:custGeom>
              <a:avLst/>
              <a:gdLst/>
              <a:ahLst/>
              <a:cxnLst/>
              <a:rect l="l" t="t" r="r" b="b"/>
              <a:pathLst>
                <a:path w="11148060" h="1240028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blipFill>
              <a:blip r:embed="rId4"/>
              <a:stretch>
                <a:fillRect l="-59975" r="-59975"/>
              </a:stretch>
            </a:blipFill>
          </p:spPr>
        </p:sp>
      </p:grpSp>
      <p:sp>
        <p:nvSpPr>
          <p:cNvPr id="6" name="TextBox 6"/>
          <p:cNvSpPr txBox="1"/>
          <p:nvPr/>
        </p:nvSpPr>
        <p:spPr>
          <a:xfrm>
            <a:off x="8521573" y="2285832"/>
            <a:ext cx="8922124" cy="5257800"/>
          </a:xfrm>
          <a:prstGeom prst="rect">
            <a:avLst/>
          </a:prstGeom>
        </p:spPr>
        <p:txBody>
          <a:bodyPr lIns="0" tIns="0" rIns="0" bIns="0" rtlCol="0" anchor="t">
            <a:spAutoFit/>
          </a:bodyPr>
          <a:lstStyle/>
          <a:p>
            <a:pPr>
              <a:lnSpc>
                <a:spcPts val="10376"/>
              </a:lnSpc>
            </a:pPr>
            <a:r>
              <a:rPr lang="en-US" sz="8647">
                <a:solidFill>
                  <a:srgbClr val="142414"/>
                </a:solidFill>
                <a:latin typeface="Rasputin"/>
              </a:rPr>
              <a:t>Policies &amp; Agreement upon Admission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a:off x="-5601053" y="-3467100"/>
            <a:ext cx="13958156" cy="13434725"/>
          </a:xfrm>
          <a:custGeom>
            <a:avLst/>
            <a:gdLst/>
            <a:ahLst/>
            <a:cxnLst/>
            <a:rect l="l" t="t" r="r" b="b"/>
            <a:pathLst>
              <a:path w="13958156" h="13434725">
                <a:moveTo>
                  <a:pt x="0" y="0"/>
                </a:moveTo>
                <a:lnTo>
                  <a:pt x="13958156" y="0"/>
                </a:lnTo>
                <a:lnTo>
                  <a:pt x="13958156" y="13434725"/>
                </a:lnTo>
                <a:lnTo>
                  <a:pt x="0" y="134347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005215">
            <a:off x="7376907" y="2419998"/>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838200" y="1886042"/>
            <a:ext cx="6462187" cy="2728439"/>
          </a:xfrm>
          <a:prstGeom prst="rect">
            <a:avLst/>
          </a:prstGeom>
        </p:spPr>
        <p:txBody>
          <a:bodyPr wrap="square" lIns="0" tIns="0" rIns="0" bIns="0" rtlCol="0" anchor="t">
            <a:spAutoFit/>
          </a:bodyPr>
          <a:lstStyle/>
          <a:p>
            <a:pPr>
              <a:lnSpc>
                <a:spcPts val="11376"/>
              </a:lnSpc>
            </a:pPr>
            <a:r>
              <a:rPr lang="en-US" sz="5400" dirty="0">
                <a:solidFill>
                  <a:srgbClr val="FFFFFF"/>
                </a:solidFill>
                <a:latin typeface="Rasputin Light"/>
              </a:rPr>
              <a:t>Support offered at </a:t>
            </a:r>
            <a:r>
              <a:rPr lang="en-US" sz="5400" dirty="0" err="1">
                <a:solidFill>
                  <a:srgbClr val="FFFFFF"/>
                </a:solidFill>
                <a:latin typeface="Rasputin Light"/>
              </a:rPr>
              <a:t>Ghabex</a:t>
            </a:r>
            <a:r>
              <a:rPr lang="en-US" sz="5400" dirty="0">
                <a:solidFill>
                  <a:srgbClr val="FFFFFF"/>
                </a:solidFill>
                <a:latin typeface="Rasputin Light"/>
              </a:rPr>
              <a:t> Shelter</a:t>
            </a:r>
          </a:p>
        </p:txBody>
      </p:sp>
      <p:sp>
        <p:nvSpPr>
          <p:cNvPr id="5" name="TextBox 5"/>
          <p:cNvSpPr txBox="1"/>
          <p:nvPr/>
        </p:nvSpPr>
        <p:spPr>
          <a:xfrm>
            <a:off x="8621791" y="419100"/>
            <a:ext cx="9187551" cy="12607490"/>
          </a:xfrm>
          <a:prstGeom prst="rect">
            <a:avLst/>
          </a:prstGeom>
        </p:spPr>
        <p:txBody>
          <a:bodyPr wrap="square" lIns="0" tIns="0" rIns="0" bIns="0" rtlCol="0" anchor="t">
            <a:spAutoFit/>
          </a:bodyPr>
          <a:lstStyle/>
          <a:p>
            <a:pPr marL="571500" indent="-571500" algn="just">
              <a:lnSpc>
                <a:spcPts val="5772"/>
              </a:lnSpc>
              <a:buFont typeface="Courier New" panose="02070309020205020404" pitchFamily="49" charset="0"/>
              <a:buChar char="o"/>
            </a:pPr>
            <a:r>
              <a:rPr lang="en-US" sz="2800" dirty="0">
                <a:solidFill>
                  <a:srgbClr val="142414"/>
                </a:solidFill>
                <a:latin typeface="Rasputin" panose="020B0604020202020204" charset="0"/>
              </a:rPr>
              <a:t>Children’s group </a:t>
            </a:r>
          </a:p>
          <a:p>
            <a:pPr marL="571500" indent="-571500" algn="just">
              <a:lnSpc>
                <a:spcPts val="5772"/>
              </a:lnSpc>
              <a:buFont typeface="Courier New" panose="02070309020205020404" pitchFamily="49" charset="0"/>
              <a:buChar char="o"/>
            </a:pPr>
            <a:r>
              <a:rPr lang="en-US" sz="2800" dirty="0">
                <a:solidFill>
                  <a:srgbClr val="142414"/>
                </a:solidFill>
                <a:latin typeface="Rasputin" panose="020B0604020202020204" charset="0"/>
              </a:rPr>
              <a:t>Women’s group </a:t>
            </a:r>
          </a:p>
          <a:p>
            <a:pPr marL="571500" indent="-571500" algn="just">
              <a:lnSpc>
                <a:spcPts val="5772"/>
              </a:lnSpc>
              <a:buFont typeface="Courier New" panose="02070309020205020404" pitchFamily="49" charset="0"/>
              <a:buChar char="o"/>
            </a:pPr>
            <a:r>
              <a:rPr lang="en-US" sz="2800" dirty="0">
                <a:solidFill>
                  <a:srgbClr val="142414"/>
                </a:solidFill>
                <a:latin typeface="Rasputin" panose="020B0604020202020204" charset="0"/>
              </a:rPr>
              <a:t>One-to-one sessions with Social Worker and daily support </a:t>
            </a:r>
          </a:p>
          <a:p>
            <a:pPr marL="571500" indent="-571500" algn="just">
              <a:lnSpc>
                <a:spcPts val="5772"/>
              </a:lnSpc>
              <a:buFont typeface="Courier New" panose="02070309020205020404" pitchFamily="49" charset="0"/>
              <a:buChar char="o"/>
            </a:pPr>
            <a:r>
              <a:rPr lang="en-US" sz="2800" dirty="0">
                <a:solidFill>
                  <a:srgbClr val="142414"/>
                </a:solidFill>
                <a:latin typeface="Rasputin" panose="020B0604020202020204" charset="0"/>
              </a:rPr>
              <a:t>Assistance to access legal support </a:t>
            </a:r>
          </a:p>
          <a:p>
            <a:pPr marL="571500" indent="-571500" algn="just">
              <a:lnSpc>
                <a:spcPts val="5772"/>
              </a:lnSpc>
              <a:buFont typeface="Courier New" panose="02070309020205020404" pitchFamily="49" charset="0"/>
              <a:buChar char="o"/>
            </a:pPr>
            <a:r>
              <a:rPr lang="en-US" sz="2800" dirty="0">
                <a:solidFill>
                  <a:srgbClr val="142414"/>
                </a:solidFill>
                <a:latin typeface="Rasputin" panose="020B0604020202020204" charset="0"/>
              </a:rPr>
              <a:t>Accompanying residents </a:t>
            </a:r>
          </a:p>
          <a:p>
            <a:pPr marL="571500" indent="-571500" algn="just">
              <a:lnSpc>
                <a:spcPts val="5772"/>
              </a:lnSpc>
              <a:buFont typeface="Courier New" panose="02070309020205020404" pitchFamily="49" charset="0"/>
              <a:buChar char="o"/>
            </a:pPr>
            <a:r>
              <a:rPr lang="en-US" sz="2800" dirty="0">
                <a:solidFill>
                  <a:srgbClr val="142414"/>
                </a:solidFill>
                <a:latin typeface="Rasputin" panose="020B0604020202020204" charset="0"/>
              </a:rPr>
              <a:t>Support to children’s educational needs </a:t>
            </a:r>
          </a:p>
          <a:p>
            <a:pPr marL="571500" indent="-571500" algn="just">
              <a:lnSpc>
                <a:spcPts val="5772"/>
              </a:lnSpc>
              <a:buFont typeface="Courier New" panose="02070309020205020404" pitchFamily="49" charset="0"/>
              <a:buChar char="o"/>
            </a:pPr>
            <a:r>
              <a:rPr lang="en-US" sz="2800" dirty="0">
                <a:solidFill>
                  <a:srgbClr val="142414"/>
                </a:solidFill>
                <a:latin typeface="Rasputin" panose="020B0604020202020204" charset="0"/>
              </a:rPr>
              <a:t>Liaising with other services </a:t>
            </a:r>
          </a:p>
          <a:p>
            <a:pPr marL="571500" indent="-571500" algn="just">
              <a:lnSpc>
                <a:spcPts val="5772"/>
              </a:lnSpc>
              <a:buFont typeface="Courier New" panose="02070309020205020404" pitchFamily="49" charset="0"/>
              <a:buChar char="o"/>
            </a:pPr>
            <a:r>
              <a:rPr lang="en-US" sz="2800" dirty="0">
                <a:solidFill>
                  <a:srgbClr val="142414"/>
                </a:solidFill>
                <a:latin typeface="Rasputin" panose="020B0604020202020204" charset="0"/>
              </a:rPr>
              <a:t>Accessing police assistance when necessary </a:t>
            </a:r>
          </a:p>
          <a:p>
            <a:pPr marL="571500" indent="-571500" algn="just">
              <a:lnSpc>
                <a:spcPts val="5772"/>
              </a:lnSpc>
              <a:buFont typeface="Courier New" panose="02070309020205020404" pitchFamily="49" charset="0"/>
              <a:buChar char="o"/>
            </a:pPr>
            <a:r>
              <a:rPr lang="en-US" sz="2800" dirty="0">
                <a:solidFill>
                  <a:srgbClr val="142414"/>
                </a:solidFill>
                <a:latin typeface="Rasputin" panose="020B0604020202020204" charset="0"/>
              </a:rPr>
              <a:t>Encouraging independent living </a:t>
            </a:r>
          </a:p>
          <a:p>
            <a:pPr marL="571500" indent="-571500" algn="just">
              <a:lnSpc>
                <a:spcPts val="5772"/>
              </a:lnSpc>
              <a:buFont typeface="Courier New" panose="02070309020205020404" pitchFamily="49" charset="0"/>
              <a:buChar char="o"/>
            </a:pPr>
            <a:r>
              <a:rPr lang="en-US" sz="2800" dirty="0">
                <a:solidFill>
                  <a:srgbClr val="142414"/>
                </a:solidFill>
                <a:latin typeface="Rasputin" panose="020B0604020202020204" charset="0"/>
              </a:rPr>
              <a:t>Childminding </a:t>
            </a:r>
          </a:p>
          <a:p>
            <a:pPr marL="571500" indent="-571500" algn="just">
              <a:lnSpc>
                <a:spcPts val="5772"/>
              </a:lnSpc>
              <a:buFont typeface="Courier New" panose="02070309020205020404" pitchFamily="49" charset="0"/>
              <a:buChar char="o"/>
            </a:pPr>
            <a:r>
              <a:rPr lang="en-US" sz="2800" dirty="0" err="1">
                <a:solidFill>
                  <a:srgbClr val="142414"/>
                </a:solidFill>
                <a:latin typeface="Rasputin" panose="020B0604020202020204" charset="0"/>
              </a:rPr>
              <a:t>Organising</a:t>
            </a:r>
            <a:r>
              <a:rPr lang="en-US" sz="2800" dirty="0">
                <a:solidFill>
                  <a:srgbClr val="142414"/>
                </a:solidFill>
                <a:latin typeface="Rasputin" panose="020B0604020202020204" charset="0"/>
              </a:rPr>
              <a:t> professional meetings/care plans </a:t>
            </a:r>
          </a:p>
          <a:p>
            <a:pPr>
              <a:lnSpc>
                <a:spcPts val="5772"/>
              </a:lnSpc>
            </a:pPr>
            <a:endParaRPr lang="en-US" sz="3200" dirty="0">
              <a:solidFill>
                <a:srgbClr val="142414"/>
              </a:solidFill>
              <a:latin typeface="Rasputin" panose="020B0604020202020204" charset="0"/>
            </a:endParaRPr>
          </a:p>
          <a:p>
            <a:pPr marL="571500" indent="-571500">
              <a:lnSpc>
                <a:spcPts val="5772"/>
              </a:lnSpc>
              <a:buFont typeface="Arial" panose="020B0604020202020204" pitchFamily="34" charset="0"/>
              <a:buChar char="•"/>
            </a:pPr>
            <a:endParaRPr lang="en-US" sz="3200" dirty="0">
              <a:solidFill>
                <a:srgbClr val="142414"/>
              </a:solidFill>
              <a:latin typeface="Rasputin" panose="020B0604020202020204" charset="0"/>
            </a:endParaRPr>
          </a:p>
          <a:p>
            <a:pPr marL="571500" indent="-571500">
              <a:lnSpc>
                <a:spcPts val="5772"/>
              </a:lnSpc>
              <a:buFont typeface="Arial" panose="020B0604020202020204" pitchFamily="34" charset="0"/>
              <a:buChar char="•"/>
            </a:pPr>
            <a:endParaRPr lang="en-US" sz="3200" dirty="0">
              <a:solidFill>
                <a:srgbClr val="142414"/>
              </a:solidFill>
              <a:latin typeface="Rasputin" panose="020B0604020202020204" charset="0"/>
            </a:endParaRPr>
          </a:p>
          <a:p>
            <a:pPr>
              <a:lnSpc>
                <a:spcPts val="5772"/>
              </a:lnSpc>
            </a:pPr>
            <a:r>
              <a:rPr lang="en-US" sz="4400" dirty="0">
                <a:solidFill>
                  <a:srgbClr val="142414"/>
                </a:solidFill>
                <a:latin typeface="TT Commons Pro Light"/>
              </a:rPr>
              <a:t> </a:t>
            </a:r>
          </a:p>
          <a:p>
            <a:pPr>
              <a:lnSpc>
                <a:spcPts val="5772"/>
              </a:lnSpc>
            </a:pPr>
            <a:endParaRPr lang="en-US" sz="4400" dirty="0">
              <a:solidFill>
                <a:srgbClr val="142414"/>
              </a:solidFill>
              <a:latin typeface="TT Commons Pro Light"/>
            </a:endParaRPr>
          </a:p>
        </p:txBody>
      </p:sp>
      <p:grpSp>
        <p:nvGrpSpPr>
          <p:cNvPr id="11" name="Group 4">
            <a:extLst>
              <a:ext uri="{FF2B5EF4-FFF2-40B4-BE49-F238E27FC236}">
                <a16:creationId xmlns:a16="http://schemas.microsoft.com/office/drawing/2014/main" id="{B60816F8-EEEA-58A1-8E27-92F31150824F}"/>
              </a:ext>
            </a:extLst>
          </p:cNvPr>
          <p:cNvGrpSpPr/>
          <p:nvPr/>
        </p:nvGrpSpPr>
        <p:grpSpPr>
          <a:xfrm>
            <a:off x="1770292" y="5212317"/>
            <a:ext cx="6594779" cy="4467373"/>
            <a:chOff x="2857964" y="-1498869"/>
            <a:chExt cx="10076905" cy="6826202"/>
          </a:xfrm>
        </p:grpSpPr>
        <p:sp>
          <p:nvSpPr>
            <p:cNvPr id="12" name="Freeform 5">
              <a:extLst>
                <a:ext uri="{FF2B5EF4-FFF2-40B4-BE49-F238E27FC236}">
                  <a16:creationId xmlns:a16="http://schemas.microsoft.com/office/drawing/2014/main" id="{6EBB6A7D-2218-C31F-5A59-56F822D46D01}"/>
                </a:ext>
              </a:extLst>
            </p:cNvPr>
            <p:cNvSpPr/>
            <p:nvPr/>
          </p:nvSpPr>
          <p:spPr>
            <a:xfrm>
              <a:off x="2857964" y="-1498869"/>
              <a:ext cx="10076905" cy="6826202"/>
            </a:xfrm>
            <a:custGeom>
              <a:avLst/>
              <a:gdLst/>
              <a:ahLst/>
              <a:cxnLst/>
              <a:rect l="l" t="t" r="r" b="b"/>
              <a:pathLst>
                <a:path w="11148060" h="1240028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blipFill>
              <a:blip r:embed="rId6">
                <a:extLst>
                  <a:ext uri="{28A0092B-C50C-407E-A947-70E740481C1C}">
                    <a14:useLocalDpi xmlns:a14="http://schemas.microsoft.com/office/drawing/2010/main" val="0"/>
                  </a:ext>
                </a:extLst>
              </a:blip>
              <a:stretch>
                <a:fillRect/>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543</Words>
  <Application>Microsoft Office PowerPoint</Application>
  <PresentationFormat>Custom</PresentationFormat>
  <Paragraphs>77</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Rasputin Light</vt:lpstr>
      <vt:lpstr>Rasputin</vt:lpstr>
      <vt:lpstr>Arial</vt:lpstr>
      <vt:lpstr>Courier New</vt:lpstr>
      <vt:lpstr>Calibri</vt:lpstr>
      <vt:lpstr>TT Commons Pro Light</vt:lpstr>
      <vt:lpstr>TT Commons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Blobs Basic Simple Presentation</dc:title>
  <dc:creator>Leader</dc:creator>
  <cp:lastModifiedBy>Grech Stephen at Parlament-MT</cp:lastModifiedBy>
  <cp:revision>16</cp:revision>
  <dcterms:created xsi:type="dcterms:W3CDTF">2006-08-16T00:00:00Z</dcterms:created>
  <dcterms:modified xsi:type="dcterms:W3CDTF">2024-12-02T14:32:18Z</dcterms:modified>
  <dc:identifier>DAF1qmFq32o</dc:identifier>
</cp:coreProperties>
</file>