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2.jpg"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530" r:id="rId5"/>
    <p:sldId id="570" r:id="rId6"/>
    <p:sldId id="545" r:id="rId7"/>
    <p:sldId id="533" r:id="rId8"/>
    <p:sldId id="531" r:id="rId9"/>
    <p:sldId id="538" r:id="rId10"/>
    <p:sldId id="547" r:id="rId11"/>
    <p:sldId id="548" r:id="rId12"/>
    <p:sldId id="549" r:id="rId13"/>
    <p:sldId id="534" r:id="rId14"/>
    <p:sldId id="539" r:id="rId15"/>
    <p:sldId id="569" r:id="rId16"/>
    <p:sldId id="535" r:id="rId17"/>
    <p:sldId id="550" r:id="rId18"/>
    <p:sldId id="564" r:id="rId19"/>
    <p:sldId id="555" r:id="rId20"/>
    <p:sldId id="553" r:id="rId21"/>
    <p:sldId id="537" r:id="rId22"/>
    <p:sldId id="557" r:id="rId23"/>
    <p:sldId id="558" r:id="rId24"/>
    <p:sldId id="560" r:id="rId25"/>
    <p:sldId id="559" r:id="rId26"/>
    <p:sldId id="562" r:id="rId27"/>
    <p:sldId id="561" r:id="rId28"/>
    <p:sldId id="565" r:id="rId29"/>
    <p:sldId id="566" r:id="rId30"/>
    <p:sldId id="568" r:id="rId31"/>
    <p:sldId id="567" r:id="rId32"/>
    <p:sldId id="54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1AF"/>
    <a:srgbClr val="C62AD6"/>
    <a:srgbClr val="9720A4"/>
    <a:srgbClr val="691BA9"/>
    <a:srgbClr val="8822EE"/>
    <a:srgbClr val="BF88EC"/>
    <a:srgbClr val="1774AD"/>
    <a:srgbClr val="FEB52B"/>
    <a:srgbClr val="F01688"/>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D6FB0-6BD6-4864-9EF6-407B0AF0BF73}" v="128" dt="2024-09-17T06:42:32.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22"/>
  </p:normalViewPr>
  <p:slideViewPr>
    <p:cSldViewPr snapToGrid="0">
      <p:cViewPr varScale="1">
        <p:scale>
          <a:sx n="80" d="100"/>
          <a:sy n="80" d="100"/>
        </p:scale>
        <p:origin x="7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594325358851671"/>
          <c:y val="2.6369288914231553E-2"/>
          <c:w val="0.81384717703349285"/>
          <c:h val="0.86146234836685598"/>
        </c:manualLayout>
      </c:layout>
      <c:barChart>
        <c:barDir val="bar"/>
        <c:grouping val="stacked"/>
        <c:varyColors val="0"/>
        <c:ser>
          <c:idx val="0"/>
          <c:order val="0"/>
          <c:tx>
            <c:strRef>
              <c:f>Sheet1!$B$1</c:f>
              <c:strCache>
                <c:ptCount val="1"/>
                <c:pt idx="0">
                  <c:v>    </c:v>
                </c:pt>
              </c:strCache>
            </c:strRef>
          </c:tx>
          <c:spPr>
            <a:solidFill>
              <a:srgbClr val="9720A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Back with Perpetrator</c:v>
                </c:pt>
                <c:pt idx="1">
                  <c:v>Indipendent Living</c:v>
                </c:pt>
                <c:pt idx="2">
                  <c:v>Other Shelters</c:v>
                </c:pt>
                <c:pt idx="3">
                  <c:v>Second Stage Shelter </c:v>
                </c:pt>
              </c:strCache>
            </c:strRef>
          </c:cat>
          <c:val>
            <c:numRef>
              <c:f>Sheet1!$B$2:$B$5</c:f>
              <c:numCache>
                <c:formatCode>_(* #,##0.0_);_(* \(#,##0.0\);_(* "-"??_);_(@_)</c:formatCode>
                <c:ptCount val="4"/>
                <c:pt idx="0">
                  <c:v>27</c:v>
                </c:pt>
                <c:pt idx="1">
                  <c:v>25</c:v>
                </c:pt>
                <c:pt idx="2">
                  <c:v>2</c:v>
                </c:pt>
                <c:pt idx="3">
                  <c:v>8</c:v>
                </c:pt>
              </c:numCache>
            </c:numRef>
          </c:val>
          <c:extLst>
            <c:ext xmlns:c16="http://schemas.microsoft.com/office/drawing/2014/chart" uri="{C3380CC4-5D6E-409C-BE32-E72D297353CC}">
              <c16:uniqueId val="{00000000-448A-482A-987B-70234277E2E8}"/>
            </c:ext>
          </c:extLst>
        </c:ser>
        <c:ser>
          <c:idx val="1"/>
          <c:order val="1"/>
          <c:tx>
            <c:strRef>
              <c:f>Sheet1!$C$1</c:f>
              <c:strCache>
                <c:ptCount val="1"/>
                <c:pt idx="0">
                  <c:v>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Back with Perpetrator</c:v>
                </c:pt>
                <c:pt idx="1">
                  <c:v>Indipendent Living</c:v>
                </c:pt>
                <c:pt idx="2">
                  <c:v>Other Shelters</c:v>
                </c:pt>
                <c:pt idx="3">
                  <c:v>Second Stage Shelter </c:v>
                </c:pt>
              </c:strCache>
            </c:strRef>
          </c:cat>
          <c:val>
            <c:numRef>
              <c:f>Sheet1!$C$2:$C$5</c:f>
              <c:numCache>
                <c:formatCode>General</c:formatCode>
                <c:ptCount val="4"/>
              </c:numCache>
            </c:numRef>
          </c:val>
          <c:extLst>
            <c:ext xmlns:c16="http://schemas.microsoft.com/office/drawing/2014/chart" uri="{C3380CC4-5D6E-409C-BE32-E72D297353CC}">
              <c16:uniqueId val="{00000001-448A-482A-987B-70234277E2E8}"/>
            </c:ext>
          </c:extLst>
        </c:ser>
        <c:ser>
          <c:idx val="2"/>
          <c:order val="2"/>
          <c:tx>
            <c:strRef>
              <c:f>Sheet1!$D$1</c:f>
              <c:strCache>
                <c:ptCount val="1"/>
                <c:pt idx="0">
                  <c:v>           </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Back with Perpetrator</c:v>
                </c:pt>
                <c:pt idx="1">
                  <c:v>Indipendent Living</c:v>
                </c:pt>
                <c:pt idx="2">
                  <c:v>Other Shelters</c:v>
                </c:pt>
                <c:pt idx="3">
                  <c:v>Second Stage Shelter </c:v>
                </c:pt>
              </c:strCache>
            </c:strRef>
          </c:cat>
          <c:val>
            <c:numRef>
              <c:f>Sheet1!$D$2:$D$5</c:f>
              <c:numCache>
                <c:formatCode>General</c:formatCode>
                <c:ptCount val="4"/>
              </c:numCache>
            </c:numRef>
          </c:val>
          <c:extLst>
            <c:ext xmlns:c16="http://schemas.microsoft.com/office/drawing/2014/chart" uri="{C3380CC4-5D6E-409C-BE32-E72D297353CC}">
              <c16:uniqueId val="{00000002-448A-482A-987B-70234277E2E8}"/>
            </c:ext>
          </c:extLst>
        </c:ser>
        <c:dLbls>
          <c:dLblPos val="ctr"/>
          <c:showLegendKey val="0"/>
          <c:showVal val="1"/>
          <c:showCatName val="0"/>
          <c:showSerName val="0"/>
          <c:showPercent val="0"/>
          <c:showBubbleSize val="0"/>
        </c:dLbls>
        <c:gapWidth val="150"/>
        <c:overlap val="100"/>
        <c:axId val="1111705064"/>
        <c:axId val="1111706704"/>
      </c:barChart>
      <c:catAx>
        <c:axId val="1111705064"/>
        <c:scaling>
          <c:orientation val="minMax"/>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111706704"/>
        <c:crosses val="autoZero"/>
        <c:auto val="1"/>
        <c:lblAlgn val="ctr"/>
        <c:lblOffset val="100"/>
        <c:noMultiLvlLbl val="0"/>
      </c:catAx>
      <c:valAx>
        <c:axId val="111170670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111705064"/>
        <c:crosses val="autoZero"/>
        <c:crossBetween val="between"/>
      </c:valAx>
      <c:spPr>
        <a:noFill/>
        <a:ln>
          <a:solidFill>
            <a:schemeClr val="accent1">
              <a:alpha val="91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229732057416268"/>
          <c:y val="2.3073127799952606E-2"/>
          <c:w val="0.81384717703349285"/>
          <c:h val="0.86146234836685598"/>
        </c:manualLayout>
      </c:layout>
      <c:barChart>
        <c:barDir val="bar"/>
        <c:grouping val="stacked"/>
        <c:varyColors val="0"/>
        <c:ser>
          <c:idx val="0"/>
          <c:order val="0"/>
          <c:tx>
            <c:strRef>
              <c:f>Sheet1!$B$1</c:f>
              <c:strCache>
                <c:ptCount val="1"/>
                <c:pt idx="0">
                  <c:v>    </c:v>
                </c:pt>
              </c:strCache>
            </c:strRef>
          </c:tx>
          <c:spPr>
            <a:solidFill>
              <a:srgbClr val="A121AF"/>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Back with Perpetrator</c:v>
                </c:pt>
                <c:pt idx="1">
                  <c:v>Indipendent Living</c:v>
                </c:pt>
                <c:pt idx="2">
                  <c:v>Other Shelters</c:v>
                </c:pt>
                <c:pt idx="3">
                  <c:v>Second Stage Shelter</c:v>
                </c:pt>
                <c:pt idx="4">
                  <c:v>Current Residents</c:v>
                </c:pt>
              </c:strCache>
            </c:strRef>
          </c:cat>
          <c:val>
            <c:numRef>
              <c:f>Sheet1!$B$2:$B$6</c:f>
              <c:numCache>
                <c:formatCode>_(* #,##0.0_);_(* \(#,##0.0\);_(* "-"??_);_(@_)</c:formatCode>
                <c:ptCount val="5"/>
                <c:pt idx="0">
                  <c:v>10</c:v>
                </c:pt>
                <c:pt idx="1">
                  <c:v>16</c:v>
                </c:pt>
                <c:pt idx="2">
                  <c:v>0</c:v>
                </c:pt>
                <c:pt idx="3">
                  <c:v>6</c:v>
                </c:pt>
                <c:pt idx="4">
                  <c:v>12</c:v>
                </c:pt>
              </c:numCache>
            </c:numRef>
          </c:val>
          <c:extLst>
            <c:ext xmlns:c16="http://schemas.microsoft.com/office/drawing/2014/chart" uri="{C3380CC4-5D6E-409C-BE32-E72D297353CC}">
              <c16:uniqueId val="{00000000-448A-482A-987B-70234277E2E8}"/>
            </c:ext>
          </c:extLst>
        </c:ser>
        <c:ser>
          <c:idx val="1"/>
          <c:order val="1"/>
          <c:tx>
            <c:strRef>
              <c:f>Sheet1!$C$1</c:f>
              <c:strCache>
                <c:ptCount val="1"/>
                <c:pt idx="0">
                  <c:v>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Back with Perpetrator</c:v>
                </c:pt>
                <c:pt idx="1">
                  <c:v>Indipendent Living</c:v>
                </c:pt>
                <c:pt idx="2">
                  <c:v>Other Shelters</c:v>
                </c:pt>
                <c:pt idx="3">
                  <c:v>Second Stage Shelter</c:v>
                </c:pt>
                <c:pt idx="4">
                  <c:v>Current Residents</c:v>
                </c:pt>
              </c:strCache>
            </c:strRef>
          </c:cat>
          <c:val>
            <c:numRef>
              <c:f>Sheet1!$C$2:$C$6</c:f>
              <c:numCache>
                <c:formatCode>General</c:formatCode>
                <c:ptCount val="5"/>
              </c:numCache>
            </c:numRef>
          </c:val>
          <c:extLst>
            <c:ext xmlns:c16="http://schemas.microsoft.com/office/drawing/2014/chart" uri="{C3380CC4-5D6E-409C-BE32-E72D297353CC}">
              <c16:uniqueId val="{00000001-448A-482A-987B-70234277E2E8}"/>
            </c:ext>
          </c:extLst>
        </c:ser>
        <c:ser>
          <c:idx val="2"/>
          <c:order val="2"/>
          <c:tx>
            <c:strRef>
              <c:f>Sheet1!$D$1</c:f>
              <c:strCache>
                <c:ptCount val="1"/>
                <c:pt idx="0">
                  <c:v>           </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Back with Perpetrator</c:v>
                </c:pt>
                <c:pt idx="1">
                  <c:v>Indipendent Living</c:v>
                </c:pt>
                <c:pt idx="2">
                  <c:v>Other Shelters</c:v>
                </c:pt>
                <c:pt idx="3">
                  <c:v>Second Stage Shelter</c:v>
                </c:pt>
                <c:pt idx="4">
                  <c:v>Current Residents</c:v>
                </c:pt>
              </c:strCache>
            </c:strRef>
          </c:cat>
          <c:val>
            <c:numRef>
              <c:f>Sheet1!$D$2:$D$6</c:f>
              <c:numCache>
                <c:formatCode>General</c:formatCode>
                <c:ptCount val="5"/>
              </c:numCache>
            </c:numRef>
          </c:val>
          <c:extLst>
            <c:ext xmlns:c16="http://schemas.microsoft.com/office/drawing/2014/chart" uri="{C3380CC4-5D6E-409C-BE32-E72D297353CC}">
              <c16:uniqueId val="{00000002-448A-482A-987B-70234277E2E8}"/>
            </c:ext>
          </c:extLst>
        </c:ser>
        <c:dLbls>
          <c:dLblPos val="ctr"/>
          <c:showLegendKey val="0"/>
          <c:showVal val="1"/>
          <c:showCatName val="0"/>
          <c:showSerName val="0"/>
          <c:showPercent val="0"/>
          <c:showBubbleSize val="0"/>
        </c:dLbls>
        <c:gapWidth val="150"/>
        <c:overlap val="100"/>
        <c:axId val="1111705064"/>
        <c:axId val="1111706704"/>
      </c:barChart>
      <c:catAx>
        <c:axId val="1111705064"/>
        <c:scaling>
          <c:orientation val="minMax"/>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11706704"/>
        <c:crosses val="autoZero"/>
        <c:auto val="1"/>
        <c:lblAlgn val="ctr"/>
        <c:lblOffset val="100"/>
        <c:noMultiLvlLbl val="0"/>
      </c:catAx>
      <c:valAx>
        <c:axId val="111170670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11705064"/>
        <c:crosses val="autoZero"/>
        <c:crossBetween val="between"/>
      </c:valAx>
      <c:spPr>
        <a:noFill/>
        <a:ln>
          <a:solidFill>
            <a:schemeClr val="accent1">
              <a:alpha val="91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bg1"/>
                </a:solidFill>
                <a:latin typeface="+mn-lt"/>
                <a:ea typeface="+mn-ea"/>
                <a:cs typeface="+mn-cs"/>
              </a:defRPr>
            </a:pPr>
            <a:r>
              <a:rPr lang="en-GB"/>
              <a:t>2019 – 2024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 Admissions</c:v>
                </c:pt>
              </c:strCache>
            </c:strRef>
          </c:tx>
          <c:spPr>
            <a:solidFill>
              <a:srgbClr val="BF88EC"/>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2019</c:v>
                </c:pt>
                <c:pt idx="1">
                  <c:v>2020</c:v>
                </c:pt>
                <c:pt idx="2">
                  <c:v>2021</c:v>
                </c:pt>
                <c:pt idx="3">
                  <c:v>2022</c:v>
                </c:pt>
                <c:pt idx="4">
                  <c:v>2023</c:v>
                </c:pt>
                <c:pt idx="5">
                  <c:v>2024 (to date)</c:v>
                </c:pt>
              </c:strCache>
            </c:strRef>
          </c:cat>
          <c:val>
            <c:numRef>
              <c:f>Sheet1!$B$2:$B$7</c:f>
              <c:numCache>
                <c:formatCode>General</c:formatCode>
                <c:ptCount val="6"/>
                <c:pt idx="0">
                  <c:v>74</c:v>
                </c:pt>
                <c:pt idx="1">
                  <c:v>36</c:v>
                </c:pt>
                <c:pt idx="2">
                  <c:v>73</c:v>
                </c:pt>
                <c:pt idx="3">
                  <c:v>64</c:v>
                </c:pt>
                <c:pt idx="4">
                  <c:v>62</c:v>
                </c:pt>
                <c:pt idx="5">
                  <c:v>44</c:v>
                </c:pt>
              </c:numCache>
            </c:numRef>
          </c:val>
          <c:extLst>
            <c:ext xmlns:c16="http://schemas.microsoft.com/office/drawing/2014/chart" uri="{C3380CC4-5D6E-409C-BE32-E72D297353CC}">
              <c16:uniqueId val="{00000000-5F2B-4C5A-8999-76F6E97E336F}"/>
            </c:ext>
          </c:extLst>
        </c:ser>
        <c:ser>
          <c:idx val="1"/>
          <c:order val="1"/>
          <c:tx>
            <c:strRef>
              <c:f>Sheet1!$C$1</c:f>
              <c:strCache>
                <c:ptCount val="1"/>
                <c:pt idx="0">
                  <c:v>Children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2019</c:v>
                </c:pt>
                <c:pt idx="1">
                  <c:v>2020</c:v>
                </c:pt>
                <c:pt idx="2">
                  <c:v>2021</c:v>
                </c:pt>
                <c:pt idx="3">
                  <c:v>2022</c:v>
                </c:pt>
                <c:pt idx="4">
                  <c:v>2023</c:v>
                </c:pt>
                <c:pt idx="5">
                  <c:v>2024 (to date)</c:v>
                </c:pt>
              </c:strCache>
            </c:strRef>
          </c:cat>
          <c:val>
            <c:numRef>
              <c:f>Sheet1!$C$2:$C$7</c:f>
              <c:numCache>
                <c:formatCode>General</c:formatCode>
                <c:ptCount val="6"/>
                <c:pt idx="0">
                  <c:v>67</c:v>
                </c:pt>
                <c:pt idx="1">
                  <c:v>25</c:v>
                </c:pt>
                <c:pt idx="2">
                  <c:v>59</c:v>
                </c:pt>
                <c:pt idx="3">
                  <c:v>40</c:v>
                </c:pt>
                <c:pt idx="4">
                  <c:v>70</c:v>
                </c:pt>
                <c:pt idx="5">
                  <c:v>44</c:v>
                </c:pt>
              </c:numCache>
            </c:numRef>
          </c:val>
          <c:extLst>
            <c:ext xmlns:c16="http://schemas.microsoft.com/office/drawing/2014/chart" uri="{C3380CC4-5D6E-409C-BE32-E72D297353CC}">
              <c16:uniqueId val="{00000001-5F2B-4C5A-8999-76F6E97E336F}"/>
            </c:ext>
          </c:extLst>
        </c:ser>
        <c:dLbls>
          <c:dLblPos val="outEnd"/>
          <c:showLegendKey val="0"/>
          <c:showVal val="1"/>
          <c:showCatName val="0"/>
          <c:showSerName val="0"/>
          <c:showPercent val="0"/>
          <c:showBubbleSize val="0"/>
        </c:dLbls>
        <c:gapWidth val="444"/>
        <c:overlap val="-90"/>
        <c:axId val="420853472"/>
        <c:axId val="420840512"/>
      </c:barChart>
      <c:catAx>
        <c:axId val="42085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bg1"/>
                </a:solidFill>
                <a:latin typeface="+mn-lt"/>
                <a:ea typeface="+mn-ea"/>
                <a:cs typeface="+mn-cs"/>
              </a:defRPr>
            </a:pPr>
            <a:endParaRPr lang="en-US"/>
          </a:p>
        </c:txPr>
        <c:crossAx val="420840512"/>
        <c:crosses val="autoZero"/>
        <c:auto val="1"/>
        <c:lblAlgn val="ctr"/>
        <c:lblOffset val="100"/>
        <c:noMultiLvlLbl val="0"/>
      </c:catAx>
      <c:valAx>
        <c:axId val="420840512"/>
        <c:scaling>
          <c:orientation val="minMax"/>
        </c:scaling>
        <c:delete val="1"/>
        <c:axPos val="l"/>
        <c:numFmt formatCode="General" sourceLinked="1"/>
        <c:majorTickMark val="none"/>
        <c:minorTickMark val="none"/>
        <c:tickLblPos val="nextTo"/>
        <c:crossAx val="420853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0BCFC-AFFD-334C-A183-6116BAFDF92B}" type="datetimeFigureOut">
              <a:rPr lang="en-US" smtClean="0"/>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058E0-0852-DB43-83D6-BD76659FF1D8}" type="slidenum">
              <a:rPr lang="en-US" smtClean="0"/>
              <a:t>‹#›</a:t>
            </a:fld>
            <a:endParaRPr lang="en-US" dirty="0"/>
          </a:p>
        </p:txBody>
      </p:sp>
    </p:spTree>
    <p:extLst>
      <p:ext uri="{BB962C8B-B14F-4D97-AF65-F5344CB8AC3E}">
        <p14:creationId xmlns:p14="http://schemas.microsoft.com/office/powerpoint/2010/main" val="151930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51FEA09-E4BD-0741-D624-EED4A231C599}"/>
              </a:ext>
            </a:extLst>
          </p:cNvPr>
          <p:cNvSpPr/>
          <p:nvPr userDrawn="1"/>
        </p:nvSpPr>
        <p:spPr>
          <a:xfrm rot="10800000">
            <a:off x="853427"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0"/>
                </a:schemeClr>
              </a:gs>
              <a:gs pos="99000">
                <a:schemeClr val="accent3">
                  <a:alpha val="71647"/>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9">
            <a:extLst>
              <a:ext uri="{FF2B5EF4-FFF2-40B4-BE49-F238E27FC236}">
                <a16:creationId xmlns:a16="http://schemas.microsoft.com/office/drawing/2014/main" id="{B707B5BA-AB15-D1EF-EBC5-F38FCE20FC52}"/>
              </a:ext>
            </a:extLst>
          </p:cNvPr>
          <p:cNvSpPr/>
          <p:nvPr userDrawn="1"/>
        </p:nvSpPr>
        <p:spPr>
          <a:xfrm rot="710202" flipV="1">
            <a:off x="-145573" y="4175628"/>
            <a:ext cx="6040006" cy="3240870"/>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97000">
                <a:schemeClr val="accent3">
                  <a:lumMod val="50000"/>
                  <a:alpha val="21210"/>
                </a:schemeClr>
              </a:gs>
              <a:gs pos="72000">
                <a:schemeClr val="accent4">
                  <a:lumMod val="50000"/>
                </a:schemeClr>
              </a:gs>
              <a:gs pos="3000">
                <a:schemeClr val="accent6">
                  <a:alpha val="53787"/>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21AF73CC-B23B-6DCD-7E3E-8213485DF9B7}"/>
              </a:ext>
            </a:extLst>
          </p:cNvPr>
          <p:cNvCxnSpPr>
            <a:cxnSpLocks/>
          </p:cNvCxnSpPr>
          <p:nvPr userDrawn="1"/>
        </p:nvCxnSpPr>
        <p:spPr>
          <a:xfrm rot="5400000">
            <a:off x="6095999" y="3104925"/>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reeform 1">
            <a:extLst>
              <a:ext uri="{FF2B5EF4-FFF2-40B4-BE49-F238E27FC236}">
                <a16:creationId xmlns:a16="http://schemas.microsoft.com/office/drawing/2014/main" id="{0319ECD0-7050-C18F-AC35-7F8DFA288A58}"/>
              </a:ext>
            </a:extLst>
          </p:cNvPr>
          <p:cNvSpPr/>
          <p:nvPr userDrawn="1"/>
        </p:nvSpPr>
        <p:spPr>
          <a:xfrm>
            <a:off x="-24334" y="1"/>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1">
                  <a:alpha val="31889"/>
                </a:schemeClr>
              </a:gs>
              <a:gs pos="77000">
                <a:schemeClr val="accent3">
                  <a:lumMod val="25000"/>
                  <a:alpha val="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
            <a:extLst>
              <a:ext uri="{FF2B5EF4-FFF2-40B4-BE49-F238E27FC236}">
                <a16:creationId xmlns:a16="http://schemas.microsoft.com/office/drawing/2014/main" id="{332954FC-1C1B-B277-413F-3CBA66FD1EAD}"/>
              </a:ext>
            </a:extLst>
          </p:cNvPr>
          <p:cNvSpPr/>
          <p:nvPr userDrawn="1"/>
        </p:nvSpPr>
        <p:spPr>
          <a:xfrm flipH="1" flipV="1">
            <a:off x="-26982" y="9939"/>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50000"/>
                </a:schemeClr>
              </a:gs>
              <a:gs pos="77000">
                <a:schemeClr val="accent3">
                  <a:lumMod val="25000"/>
                  <a:alpha val="0"/>
                </a:schemeClr>
              </a:gs>
            </a:gsLst>
            <a:path path="circle">
              <a:fillToRect t="100000" r="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4">
            <a:extLst>
              <a:ext uri="{FF2B5EF4-FFF2-40B4-BE49-F238E27FC236}">
                <a16:creationId xmlns:a16="http://schemas.microsoft.com/office/drawing/2014/main" id="{9AD65933-4DAE-2A46-C7F9-2A20CB244088}"/>
              </a:ext>
            </a:extLst>
          </p:cNvPr>
          <p:cNvSpPr/>
          <p:nvPr userDrawn="1"/>
        </p:nvSpPr>
        <p:spPr>
          <a:xfrm>
            <a:off x="4603793" y="0"/>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41000">
                <a:schemeClr val="accent5">
                  <a:alpha val="21000"/>
                </a:schemeClr>
              </a:gs>
              <a:gs pos="98000">
                <a:schemeClr val="accent5">
                  <a:lumMod val="50000"/>
                </a:schemeClr>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5">
            <a:extLst>
              <a:ext uri="{FF2B5EF4-FFF2-40B4-BE49-F238E27FC236}">
                <a16:creationId xmlns:a16="http://schemas.microsoft.com/office/drawing/2014/main" id="{078C0FDD-401B-0E80-5823-215C99BAE6B2}"/>
              </a:ext>
            </a:extLst>
          </p:cNvPr>
          <p:cNvSpPr/>
          <p:nvPr userDrawn="1"/>
        </p:nvSpPr>
        <p:spPr>
          <a:xfrm rot="710202" flipH="1">
            <a:off x="6511239" y="-551340"/>
            <a:ext cx="5838132" cy="3132551"/>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100000">
                <a:schemeClr val="accent4">
                  <a:lumMod val="75000"/>
                  <a:alpha val="19000"/>
                </a:schemeClr>
              </a:gs>
              <a:gs pos="0">
                <a:schemeClr val="accent6">
                  <a:alpha val="61994"/>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243584" y="2176272"/>
            <a:ext cx="9921240" cy="1481328"/>
          </a:xfrm>
        </p:spPr>
        <p:txBody>
          <a:bodyPr anchor="b">
            <a:noAutofit/>
          </a:bodyPr>
          <a:lstStyle>
            <a:lvl1pPr algn="ctr">
              <a:defRPr sz="48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42611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256934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hree Column">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C4226C42-B02E-1D4B-77B4-BF0257C6041E}"/>
              </a:ext>
            </a:extLst>
          </p:cNvPr>
          <p:cNvSpPr/>
          <p:nvPr userDrawn="1"/>
        </p:nvSpPr>
        <p:spPr>
          <a:xfrm>
            <a:off x="19485" y="0"/>
            <a:ext cx="6721146" cy="6858000"/>
          </a:xfrm>
          <a:custGeom>
            <a:avLst/>
            <a:gdLst>
              <a:gd name="connsiteX0" fmla="*/ 0 w 6721146"/>
              <a:gd name="connsiteY0" fmla="*/ 0 h 6858000"/>
              <a:gd name="connsiteX1" fmla="*/ 399503 w 6721146"/>
              <a:gd name="connsiteY1" fmla="*/ 0 h 6858000"/>
              <a:gd name="connsiteX2" fmla="*/ 395119 w 6721146"/>
              <a:gd name="connsiteY2" fmla="*/ 19864 h 6858000"/>
              <a:gd name="connsiteX3" fmla="*/ 244176 w 6721146"/>
              <a:gd name="connsiteY3" fmla="*/ 529296 h 6858000"/>
              <a:gd name="connsiteX4" fmla="*/ 993095 w 6721146"/>
              <a:gd name="connsiteY4" fmla="*/ 5197987 h 6858000"/>
              <a:gd name="connsiteX5" fmla="*/ 4989455 w 6721146"/>
              <a:gd name="connsiteY5" fmla="*/ 6468602 h 6858000"/>
              <a:gd name="connsiteX6" fmla="*/ 6648701 w 6721146"/>
              <a:gd name="connsiteY6" fmla="*/ 6787937 h 6858000"/>
              <a:gd name="connsiteX7" fmla="*/ 6721146 w 6721146"/>
              <a:gd name="connsiteY7" fmla="*/ 6858000 h 6858000"/>
              <a:gd name="connsiteX8" fmla="*/ 0 w 67211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146" h="6858000">
                <a:moveTo>
                  <a:pt x="0" y="0"/>
                </a:moveTo>
                <a:lnTo>
                  <a:pt x="399503" y="0"/>
                </a:lnTo>
                <a:lnTo>
                  <a:pt x="395119" y="19864"/>
                </a:lnTo>
                <a:cubicBezTo>
                  <a:pt x="355531" y="180505"/>
                  <a:pt x="305509" y="350292"/>
                  <a:pt x="244176" y="529296"/>
                </a:cubicBezTo>
                <a:cubicBezTo>
                  <a:pt x="-223599" y="2697668"/>
                  <a:pt x="276778" y="4254046"/>
                  <a:pt x="993095" y="5197987"/>
                </a:cubicBezTo>
                <a:cubicBezTo>
                  <a:pt x="1709415" y="6141924"/>
                  <a:pt x="3704883" y="6653220"/>
                  <a:pt x="4989455" y="6468602"/>
                </a:cubicBezTo>
                <a:cubicBezTo>
                  <a:pt x="5774573" y="6353740"/>
                  <a:pt x="6315041" y="6502080"/>
                  <a:pt x="6648701" y="6787937"/>
                </a:cubicBezTo>
                <a:lnTo>
                  <a:pt x="6721146" y="6858000"/>
                </a:lnTo>
                <a:lnTo>
                  <a:pt x="0" y="6858000"/>
                </a:lnTo>
                <a:close/>
              </a:path>
            </a:pathLst>
          </a:custGeom>
          <a:gradFill flip="none" rotWithShape="1">
            <a:gsLst>
              <a:gs pos="73000">
                <a:schemeClr val="accent3">
                  <a:lumMod val="25000"/>
                </a:schemeClr>
              </a:gs>
              <a:gs pos="0">
                <a:schemeClr val="accent1">
                  <a:alpha val="2964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8" name="Freeform: Shape 17">
            <a:extLst>
              <a:ext uri="{FF2B5EF4-FFF2-40B4-BE49-F238E27FC236}">
                <a16:creationId xmlns:a16="http://schemas.microsoft.com/office/drawing/2014/main" id="{260C6EA0-9137-97A8-7C78-0FCD8675F1B0}"/>
              </a:ext>
            </a:extLst>
          </p:cNvPr>
          <p:cNvSpPr/>
          <p:nvPr userDrawn="1"/>
        </p:nvSpPr>
        <p:spPr>
          <a:xfrm>
            <a:off x="8497" y="7662"/>
            <a:ext cx="4591137" cy="3588767"/>
          </a:xfrm>
          <a:custGeom>
            <a:avLst/>
            <a:gdLst>
              <a:gd name="connsiteX0" fmla="*/ 0 w 4591137"/>
              <a:gd name="connsiteY0" fmla="*/ 0 h 3588767"/>
              <a:gd name="connsiteX1" fmla="*/ 4591137 w 4591137"/>
              <a:gd name="connsiteY1" fmla="*/ 0 h 3588767"/>
              <a:gd name="connsiteX2" fmla="*/ 4458037 w 4591137"/>
              <a:gd name="connsiteY2" fmla="*/ 139038 h 3588767"/>
              <a:gd name="connsiteX3" fmla="*/ 3406398 w 4591137"/>
              <a:gd name="connsiteY3" fmla="*/ 1512312 h 3588767"/>
              <a:gd name="connsiteX4" fmla="*/ 202105 w 4591137"/>
              <a:gd name="connsiteY4" fmla="*/ 3554432 h 3588767"/>
              <a:gd name="connsiteX5" fmla="*/ 0 w 4591137"/>
              <a:gd name="connsiteY5" fmla="*/ 3506319 h 35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1137" h="3588767">
                <a:moveTo>
                  <a:pt x="0" y="0"/>
                </a:moveTo>
                <a:lnTo>
                  <a:pt x="4591137" y="0"/>
                </a:lnTo>
                <a:lnTo>
                  <a:pt x="4458037" y="139038"/>
                </a:lnTo>
                <a:cubicBezTo>
                  <a:pt x="4038035" y="589101"/>
                  <a:pt x="3677988" y="1055885"/>
                  <a:pt x="3406398" y="1512312"/>
                </a:cubicBezTo>
                <a:cubicBezTo>
                  <a:pt x="2398561" y="3215836"/>
                  <a:pt x="1221089" y="3736280"/>
                  <a:pt x="202105" y="3554432"/>
                </a:cubicBezTo>
                <a:lnTo>
                  <a:pt x="0" y="3506319"/>
                </a:lnTo>
                <a:close/>
              </a:path>
            </a:pathLst>
          </a:custGeom>
          <a:gradFill flip="none" rotWithShape="1">
            <a:gsLst>
              <a:gs pos="0">
                <a:schemeClr val="accent3">
                  <a:lumMod val="25000"/>
                  <a:alpha val="55687"/>
                </a:schemeClr>
              </a:gs>
              <a:gs pos="99000">
                <a:schemeClr val="accent1">
                  <a:lumMod val="60000"/>
                  <a:lumOff val="40000"/>
                  <a:alpha val="20003"/>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24">
            <a:extLst>
              <a:ext uri="{FF2B5EF4-FFF2-40B4-BE49-F238E27FC236}">
                <a16:creationId xmlns:a16="http://schemas.microsoft.com/office/drawing/2014/main" id="{2698A246-2716-9361-4EDE-2498058A4C3A}"/>
              </a:ext>
            </a:extLst>
          </p:cNvPr>
          <p:cNvSpPr/>
          <p:nvPr userDrawn="1"/>
        </p:nvSpPr>
        <p:spPr>
          <a:xfrm>
            <a:off x="0" y="0"/>
            <a:ext cx="1893320" cy="2085274"/>
          </a:xfrm>
          <a:custGeom>
            <a:avLst/>
            <a:gdLst>
              <a:gd name="connsiteX0" fmla="*/ 0 w 1893320"/>
              <a:gd name="connsiteY0" fmla="*/ 0 h 2085274"/>
              <a:gd name="connsiteX1" fmla="*/ 1893320 w 1893320"/>
              <a:gd name="connsiteY1" fmla="*/ 0 h 2085274"/>
              <a:gd name="connsiteX2" fmla="*/ 1836420 w 1893320"/>
              <a:gd name="connsiteY2" fmla="*/ 89992 h 2085274"/>
              <a:gd name="connsiteX3" fmla="*/ 1471130 w 1893320"/>
              <a:gd name="connsiteY3" fmla="*/ 883842 h 2085274"/>
              <a:gd name="connsiteX4" fmla="*/ 90049 w 1893320"/>
              <a:gd name="connsiteY4" fmla="*/ 2071651 h 2085274"/>
              <a:gd name="connsiteX5" fmla="*/ 0 w 1893320"/>
              <a:gd name="connsiteY5" fmla="*/ 2052168 h 2085274"/>
              <a:gd name="connsiteX6" fmla="*/ 0 w 1893320"/>
              <a:gd name="connsiteY6" fmla="*/ 0 h 20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320" h="2085274">
                <a:moveTo>
                  <a:pt x="0" y="0"/>
                </a:moveTo>
                <a:lnTo>
                  <a:pt x="1893320" y="0"/>
                </a:lnTo>
                <a:lnTo>
                  <a:pt x="1836420" y="89992"/>
                </a:lnTo>
                <a:cubicBezTo>
                  <a:pt x="1676137" y="357859"/>
                  <a:pt x="1549717" y="629674"/>
                  <a:pt x="1471130" y="883842"/>
                </a:cubicBezTo>
                <a:cubicBezTo>
                  <a:pt x="1174602" y="1851540"/>
                  <a:pt x="614067" y="2156914"/>
                  <a:pt x="90049" y="2071651"/>
                </a:cubicBezTo>
                <a:lnTo>
                  <a:pt x="0" y="2052168"/>
                </a:lnTo>
                <a:lnTo>
                  <a:pt x="0" y="0"/>
                </a:lnTo>
                <a:close/>
              </a:path>
            </a:pathLst>
          </a:custGeom>
          <a:solidFill>
            <a:schemeClr val="accent5">
              <a:lumMod val="50000"/>
              <a:alpha val="10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9A7DD52-C2B0-2B91-92C0-905899BB578D}"/>
              </a:ext>
            </a:extLst>
          </p:cNvPr>
          <p:cNvSpPr/>
          <p:nvPr userDrawn="1"/>
        </p:nvSpPr>
        <p:spPr>
          <a:xfrm>
            <a:off x="2" y="5262792"/>
            <a:ext cx="2809260" cy="1595208"/>
          </a:xfrm>
          <a:custGeom>
            <a:avLst/>
            <a:gdLst>
              <a:gd name="connsiteX0" fmla="*/ 0 w 2809260"/>
              <a:gd name="connsiteY0" fmla="*/ 0 h 1595208"/>
              <a:gd name="connsiteX1" fmla="*/ 101140 w 2809260"/>
              <a:gd name="connsiteY1" fmla="*/ 117015 h 1595208"/>
              <a:gd name="connsiteX2" fmla="*/ 2208849 w 2809260"/>
              <a:gd name="connsiteY2" fmla="*/ 1381471 h 1595208"/>
              <a:gd name="connsiteX3" fmla="*/ 2746965 w 2809260"/>
              <a:gd name="connsiteY3" fmla="*/ 1562268 h 1595208"/>
              <a:gd name="connsiteX4" fmla="*/ 2809260 w 2809260"/>
              <a:gd name="connsiteY4" fmla="*/ 1595208 h 1595208"/>
              <a:gd name="connsiteX5" fmla="*/ 0 w 2809260"/>
              <a:gd name="connsiteY5" fmla="*/ 1595207 h 159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260" h="1595208">
                <a:moveTo>
                  <a:pt x="0" y="0"/>
                </a:moveTo>
                <a:lnTo>
                  <a:pt x="101140" y="117015"/>
                </a:lnTo>
                <a:cubicBezTo>
                  <a:pt x="653434" y="714877"/>
                  <a:pt x="1509442" y="1220329"/>
                  <a:pt x="2208849" y="1381471"/>
                </a:cubicBezTo>
                <a:cubicBezTo>
                  <a:pt x="2416303" y="1428716"/>
                  <a:pt x="2594874" y="1490011"/>
                  <a:pt x="2746965" y="1562268"/>
                </a:cubicBezTo>
                <a:lnTo>
                  <a:pt x="2809260" y="1595208"/>
                </a:lnTo>
                <a:lnTo>
                  <a:pt x="0" y="1595207"/>
                </a:lnTo>
                <a:close/>
              </a:path>
            </a:pathLst>
          </a:custGeom>
          <a:gradFill flip="none" rotWithShape="1">
            <a:gsLst>
              <a:gs pos="98000">
                <a:schemeClr val="accent5">
                  <a:lumMod val="50000"/>
                  <a:alpha val="67000"/>
                </a:schemeClr>
              </a:gs>
              <a:gs pos="0">
                <a:schemeClr val="accent6">
                  <a:alpha val="4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Freeform 29">
            <a:extLst>
              <a:ext uri="{FF2B5EF4-FFF2-40B4-BE49-F238E27FC236}">
                <a16:creationId xmlns:a16="http://schemas.microsoft.com/office/drawing/2014/main" id="{73541AB3-4000-4259-4112-06DA0F0728A5}"/>
              </a:ext>
            </a:extLst>
          </p:cNvPr>
          <p:cNvSpPr/>
          <p:nvPr userDrawn="1"/>
        </p:nvSpPr>
        <p:spPr>
          <a:xfrm>
            <a:off x="10193397" y="2730129"/>
            <a:ext cx="1979119" cy="4127871"/>
          </a:xfrm>
          <a:custGeom>
            <a:avLst/>
            <a:gdLst>
              <a:gd name="connsiteX0" fmla="*/ 1979119 w 1979119"/>
              <a:gd name="connsiteY0" fmla="*/ 0 h 4127871"/>
              <a:gd name="connsiteX1" fmla="*/ 1979119 w 1979119"/>
              <a:gd name="connsiteY1" fmla="*/ 4127871 h 4127871"/>
              <a:gd name="connsiteX2" fmla="*/ 0 w 1979119"/>
              <a:gd name="connsiteY2" fmla="*/ 4127871 h 4127871"/>
              <a:gd name="connsiteX3" fmla="*/ 113381 w 1979119"/>
              <a:gd name="connsiteY3" fmla="*/ 3939685 h 4127871"/>
              <a:gd name="connsiteX4" fmla="*/ 893390 w 1979119"/>
              <a:gd name="connsiteY4" fmla="*/ 1926136 h 4127871"/>
              <a:gd name="connsiteX5" fmla="*/ 1827429 w 1979119"/>
              <a:gd name="connsiteY5" fmla="*/ 103152 h 4127871"/>
              <a:gd name="connsiteX6" fmla="*/ 1979119 w 1979119"/>
              <a:gd name="connsiteY6" fmla="*/ 0 h 41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19" h="4127871">
                <a:moveTo>
                  <a:pt x="1979119" y="0"/>
                </a:moveTo>
                <a:lnTo>
                  <a:pt x="1979119" y="4127871"/>
                </a:lnTo>
                <a:lnTo>
                  <a:pt x="0" y="4127871"/>
                </a:lnTo>
                <a:lnTo>
                  <a:pt x="113381" y="3939685"/>
                </a:lnTo>
                <a:cubicBezTo>
                  <a:pt x="496433" y="3268400"/>
                  <a:pt x="776925" y="2555572"/>
                  <a:pt x="893390" y="1926136"/>
                </a:cubicBezTo>
                <a:cubicBezTo>
                  <a:pt x="1059875" y="1013485"/>
                  <a:pt x="1404160" y="429246"/>
                  <a:pt x="1827429" y="103152"/>
                </a:cubicBezTo>
                <a:lnTo>
                  <a:pt x="1979119" y="0"/>
                </a:lnTo>
                <a:close/>
              </a:path>
            </a:pathLst>
          </a:custGeom>
          <a:gradFill>
            <a:gsLst>
              <a:gs pos="83000">
                <a:schemeClr val="accent5">
                  <a:lumMod val="58000"/>
                  <a:alpha val="35019"/>
                </a:schemeClr>
              </a:gs>
              <a:gs pos="0">
                <a:schemeClr val="accent6">
                  <a:lumMod val="89923"/>
                  <a:lumOff val="10077"/>
                  <a:alpha val="3555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754880"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754880"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cxnSp>
        <p:nvCxnSpPr>
          <p:cNvPr id="21" name="Straight Connector 20">
            <a:extLst>
              <a:ext uri="{FF2B5EF4-FFF2-40B4-BE49-F238E27FC236}">
                <a16:creationId xmlns:a16="http://schemas.microsoft.com/office/drawing/2014/main" id="{DC963910-7C6F-7474-84FF-C53D235027B8}"/>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43CEC7BC-C46D-D3AD-22D8-8737322B7E20}"/>
              </a:ext>
            </a:extLst>
          </p:cNvPr>
          <p:cNvSpPr>
            <a:spLocks noGrp="1"/>
          </p:cNvSpPr>
          <p:nvPr>
            <p:ph type="body" sz="quarter" idx="13"/>
          </p:nvPr>
        </p:nvSpPr>
        <p:spPr>
          <a:xfrm>
            <a:off x="7973568"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Content Placeholder 5">
            <a:extLst>
              <a:ext uri="{FF2B5EF4-FFF2-40B4-BE49-F238E27FC236}">
                <a16:creationId xmlns:a16="http://schemas.microsoft.com/office/drawing/2014/main" id="{658FA801-D400-D7FB-6241-4A41BBAAA0D1}"/>
              </a:ext>
            </a:extLst>
          </p:cNvPr>
          <p:cNvSpPr>
            <a:spLocks noGrp="1"/>
          </p:cNvSpPr>
          <p:nvPr>
            <p:ph sz="quarter" idx="14"/>
          </p:nvPr>
        </p:nvSpPr>
        <p:spPr>
          <a:xfrm>
            <a:off x="7973568"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033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832104"/>
            <a:ext cx="8878824" cy="1069848"/>
          </a:xfrm>
        </p:spPr>
        <p:txBody>
          <a:bodyPr anchor="b"/>
          <a:lstStyle>
            <a:lvl1pPr algn="ctr">
              <a:defRPr/>
            </a:lvl1p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5" name="Oval 4">
            <a:extLst>
              <a:ext uri="{FF2B5EF4-FFF2-40B4-BE49-F238E27FC236}">
                <a16:creationId xmlns:a16="http://schemas.microsoft.com/office/drawing/2014/main" id="{31740CAD-6CDA-9014-8875-BCECEECE0522}"/>
              </a:ext>
            </a:extLst>
          </p:cNvPr>
          <p:cNvSpPr/>
          <p:nvPr userDrawn="1"/>
        </p:nvSpPr>
        <p:spPr>
          <a:xfrm flipH="1">
            <a:off x="3791017" y="2349814"/>
            <a:ext cx="2058045" cy="205804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6E536D1-EF07-9062-CA32-986876ED933F}"/>
              </a:ext>
            </a:extLst>
          </p:cNvPr>
          <p:cNvSpPr/>
          <p:nvPr userDrawn="1"/>
        </p:nvSpPr>
        <p:spPr>
          <a:xfrm flipH="1">
            <a:off x="8929767" y="2349814"/>
            <a:ext cx="2058045" cy="205804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09D35C-DD66-8B6A-98FE-003262BBE72D}"/>
              </a:ext>
            </a:extLst>
          </p:cNvPr>
          <p:cNvSpPr/>
          <p:nvPr userDrawn="1"/>
        </p:nvSpPr>
        <p:spPr>
          <a:xfrm flipH="1">
            <a:off x="6342947" y="2349814"/>
            <a:ext cx="2058045" cy="205804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0E263D2-96A8-9EB3-2175-1DB2FD5CB609}"/>
              </a:ext>
            </a:extLst>
          </p:cNvPr>
          <p:cNvSpPr/>
          <p:nvPr userDrawn="1"/>
        </p:nvSpPr>
        <p:spPr>
          <a:xfrm flipH="1">
            <a:off x="1247942" y="2349814"/>
            <a:ext cx="2058045" cy="205804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042524"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042524"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62712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627120"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09600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096000"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24349"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24349"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399285"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3946787"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498717"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085537"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Tree>
    <p:extLst>
      <p:ext uri="{BB962C8B-B14F-4D97-AF65-F5344CB8AC3E}">
        <p14:creationId xmlns:p14="http://schemas.microsoft.com/office/powerpoint/2010/main" val="378420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CF1AC86-4E83-EED8-9FB5-635710111D45}"/>
              </a:ext>
            </a:extLst>
          </p:cNvPr>
          <p:cNvSpPr/>
          <p:nvPr userDrawn="1"/>
        </p:nvSpPr>
        <p:spPr>
          <a:xfrm flipH="1">
            <a:off x="1704107" y="4055522"/>
            <a:ext cx="1231495" cy="123149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03E890B-5D84-F4A6-E963-051A1C52577D}"/>
              </a:ext>
            </a:extLst>
          </p:cNvPr>
          <p:cNvSpPr/>
          <p:nvPr userDrawn="1"/>
        </p:nvSpPr>
        <p:spPr>
          <a:xfrm flipH="1">
            <a:off x="4228381" y="1853643"/>
            <a:ext cx="1231495" cy="1231495"/>
          </a:xfrm>
          <a:prstGeom prst="ellipse">
            <a:avLst/>
          </a:prstGeom>
          <a:gradFill flip="none" rotWithShape="1">
            <a:gsLst>
              <a:gs pos="18000">
                <a:schemeClr val="accent3"/>
              </a:gs>
              <a:gs pos="52000">
                <a:schemeClr val="accent5">
                  <a:alpha val="69515"/>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321B0B-6EF1-E460-8E13-3BBE774FA148}"/>
              </a:ext>
            </a:extLst>
          </p:cNvPr>
          <p:cNvSpPr/>
          <p:nvPr userDrawn="1"/>
        </p:nvSpPr>
        <p:spPr>
          <a:xfrm flipH="1">
            <a:off x="6752655" y="4055275"/>
            <a:ext cx="1231495" cy="1231495"/>
          </a:xfrm>
          <a:prstGeom prst="ellipse">
            <a:avLst/>
          </a:prstGeom>
          <a:gradFill flip="none" rotWithShape="1">
            <a:gsLst>
              <a:gs pos="18000">
                <a:schemeClr val="accent3"/>
              </a:gs>
              <a:gs pos="52000">
                <a:schemeClr val="accent5">
                  <a:alpha val="69515"/>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8AB146-30D1-CD59-5D88-5097CF8561D1}"/>
              </a:ext>
            </a:extLst>
          </p:cNvPr>
          <p:cNvSpPr/>
          <p:nvPr userDrawn="1"/>
        </p:nvSpPr>
        <p:spPr>
          <a:xfrm flipH="1">
            <a:off x="9280950" y="4066155"/>
            <a:ext cx="1231495" cy="1231495"/>
          </a:xfrm>
          <a:prstGeom prst="ellipse">
            <a:avLst/>
          </a:prstGeom>
          <a:gradFill flip="none" rotWithShape="1">
            <a:gsLst>
              <a:gs pos="0">
                <a:schemeClr val="accent1"/>
              </a:gs>
              <a:gs pos="77000">
                <a:schemeClr val="accent6">
                  <a:alpha val="69284"/>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FE52614-CC2D-3550-FDBA-9D7D76ED0F72}"/>
              </a:ext>
            </a:extLst>
          </p:cNvPr>
          <p:cNvSpPr/>
          <p:nvPr userDrawn="1"/>
        </p:nvSpPr>
        <p:spPr>
          <a:xfrm flipH="1">
            <a:off x="4228381" y="4056366"/>
            <a:ext cx="1231495" cy="1231495"/>
          </a:xfrm>
          <a:prstGeom prst="ellipse">
            <a:avLst/>
          </a:prstGeom>
          <a:gradFill flip="none" rotWithShape="1">
            <a:gsLst>
              <a:gs pos="0">
                <a:schemeClr val="accent1"/>
              </a:gs>
              <a:gs pos="77000">
                <a:schemeClr val="accent6">
                  <a:alpha val="69284"/>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19BEA3C-B965-CC70-315C-7C531CD7AA4A}"/>
              </a:ext>
            </a:extLst>
          </p:cNvPr>
          <p:cNvSpPr/>
          <p:nvPr userDrawn="1"/>
        </p:nvSpPr>
        <p:spPr>
          <a:xfrm flipH="1">
            <a:off x="9276929" y="1861862"/>
            <a:ext cx="1231495" cy="123149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BCCE6E9-C40E-A684-457C-F08C974BD59F}"/>
              </a:ext>
            </a:extLst>
          </p:cNvPr>
          <p:cNvSpPr/>
          <p:nvPr userDrawn="1"/>
        </p:nvSpPr>
        <p:spPr>
          <a:xfrm flipH="1">
            <a:off x="6752655" y="1855810"/>
            <a:ext cx="1231495" cy="123149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9B5F0D0-ABA3-5B0F-77C9-C5B64A613F84}"/>
              </a:ext>
            </a:extLst>
          </p:cNvPr>
          <p:cNvSpPr/>
          <p:nvPr userDrawn="1"/>
        </p:nvSpPr>
        <p:spPr>
          <a:xfrm flipH="1">
            <a:off x="1692043" y="1846020"/>
            <a:ext cx="1231495" cy="123149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338328"/>
            <a:ext cx="8878824" cy="1069848"/>
          </a:xfrm>
        </p:spPr>
        <p:txBody>
          <a:bodyPr anchor="b"/>
          <a:lstStyle>
            <a:lvl1pPr algn="ctr">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176854"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176854"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701128"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701128"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225402"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225402"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49676"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49676"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782010"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4318348"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842622"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366896"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9" name="Picture Placeholder 20">
            <a:extLst>
              <a:ext uri="{FF2B5EF4-FFF2-40B4-BE49-F238E27FC236}">
                <a16:creationId xmlns:a16="http://schemas.microsoft.com/office/drawing/2014/main" id="{BA9EB14D-8336-06B5-51E3-FBCAF00F1F25}"/>
              </a:ext>
            </a:extLst>
          </p:cNvPr>
          <p:cNvSpPr>
            <a:spLocks noGrp="1"/>
          </p:cNvSpPr>
          <p:nvPr>
            <p:ph type="pic" sz="quarter" idx="24"/>
          </p:nvPr>
        </p:nvSpPr>
        <p:spPr>
          <a:xfrm>
            <a:off x="1794074" y="4145489"/>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0" name="Picture Placeholder 20">
            <a:extLst>
              <a:ext uri="{FF2B5EF4-FFF2-40B4-BE49-F238E27FC236}">
                <a16:creationId xmlns:a16="http://schemas.microsoft.com/office/drawing/2014/main" id="{A1E65D12-1094-78B5-B37A-A03576991D1D}"/>
              </a:ext>
            </a:extLst>
          </p:cNvPr>
          <p:cNvSpPr>
            <a:spLocks noGrp="1"/>
          </p:cNvSpPr>
          <p:nvPr>
            <p:ph type="pic" sz="quarter" idx="25"/>
          </p:nvPr>
        </p:nvSpPr>
        <p:spPr>
          <a:xfrm>
            <a:off x="4318348" y="4146333"/>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1" name="Picture Placeholder 20">
            <a:extLst>
              <a:ext uri="{FF2B5EF4-FFF2-40B4-BE49-F238E27FC236}">
                <a16:creationId xmlns:a16="http://schemas.microsoft.com/office/drawing/2014/main" id="{6ABE5CEC-34A4-CD5D-FA0D-D675A87984F5}"/>
              </a:ext>
            </a:extLst>
          </p:cNvPr>
          <p:cNvSpPr>
            <a:spLocks noGrp="1"/>
          </p:cNvSpPr>
          <p:nvPr>
            <p:ph type="pic" sz="quarter" idx="26"/>
          </p:nvPr>
        </p:nvSpPr>
        <p:spPr>
          <a:xfrm>
            <a:off x="6842622" y="4145242"/>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2" name="Picture Placeholder 20">
            <a:extLst>
              <a:ext uri="{FF2B5EF4-FFF2-40B4-BE49-F238E27FC236}">
                <a16:creationId xmlns:a16="http://schemas.microsoft.com/office/drawing/2014/main" id="{5DA945B5-3444-7CAC-AA4A-55B04D039824}"/>
              </a:ext>
            </a:extLst>
          </p:cNvPr>
          <p:cNvSpPr>
            <a:spLocks noGrp="1"/>
          </p:cNvSpPr>
          <p:nvPr>
            <p:ph type="pic" sz="quarter" idx="27"/>
          </p:nvPr>
        </p:nvSpPr>
        <p:spPr>
          <a:xfrm>
            <a:off x="9370917" y="4156122"/>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3" name="Text Placeholder 11">
            <a:extLst>
              <a:ext uri="{FF2B5EF4-FFF2-40B4-BE49-F238E27FC236}">
                <a16:creationId xmlns:a16="http://schemas.microsoft.com/office/drawing/2014/main" id="{CB0DA5B5-9C84-7B23-EE8E-CEA555CD808E}"/>
              </a:ext>
            </a:extLst>
          </p:cNvPr>
          <p:cNvSpPr>
            <a:spLocks noGrp="1"/>
          </p:cNvSpPr>
          <p:nvPr>
            <p:ph type="body" sz="quarter" idx="28"/>
          </p:nvPr>
        </p:nvSpPr>
        <p:spPr>
          <a:xfrm>
            <a:off x="1176854"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34" name="Text Placeholder 11">
            <a:extLst>
              <a:ext uri="{FF2B5EF4-FFF2-40B4-BE49-F238E27FC236}">
                <a16:creationId xmlns:a16="http://schemas.microsoft.com/office/drawing/2014/main" id="{99C62621-0080-5CDD-E5DD-2FCF2D548CEB}"/>
              </a:ext>
            </a:extLst>
          </p:cNvPr>
          <p:cNvSpPr>
            <a:spLocks noGrp="1"/>
          </p:cNvSpPr>
          <p:nvPr>
            <p:ph type="body" sz="quarter" idx="29"/>
          </p:nvPr>
        </p:nvSpPr>
        <p:spPr>
          <a:xfrm>
            <a:off x="1176854"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35" name="Text Placeholder 11">
            <a:extLst>
              <a:ext uri="{FF2B5EF4-FFF2-40B4-BE49-F238E27FC236}">
                <a16:creationId xmlns:a16="http://schemas.microsoft.com/office/drawing/2014/main" id="{B69DDE47-632B-987E-545E-BAB200D374ED}"/>
              </a:ext>
            </a:extLst>
          </p:cNvPr>
          <p:cNvSpPr>
            <a:spLocks noGrp="1"/>
          </p:cNvSpPr>
          <p:nvPr>
            <p:ph type="body" sz="quarter" idx="30"/>
          </p:nvPr>
        </p:nvSpPr>
        <p:spPr>
          <a:xfrm>
            <a:off x="3701128"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36" name="Text Placeholder 11">
            <a:extLst>
              <a:ext uri="{FF2B5EF4-FFF2-40B4-BE49-F238E27FC236}">
                <a16:creationId xmlns:a16="http://schemas.microsoft.com/office/drawing/2014/main" id="{A165DCBF-4EFD-7181-68BA-1625AC1C0D5F}"/>
              </a:ext>
            </a:extLst>
          </p:cNvPr>
          <p:cNvSpPr>
            <a:spLocks noGrp="1"/>
          </p:cNvSpPr>
          <p:nvPr>
            <p:ph type="body" sz="quarter" idx="31"/>
          </p:nvPr>
        </p:nvSpPr>
        <p:spPr>
          <a:xfrm>
            <a:off x="3701128"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37" name="Text Placeholder 11">
            <a:extLst>
              <a:ext uri="{FF2B5EF4-FFF2-40B4-BE49-F238E27FC236}">
                <a16:creationId xmlns:a16="http://schemas.microsoft.com/office/drawing/2014/main" id="{3C7ECA2F-9EC3-26BD-B424-ECE80473DF37}"/>
              </a:ext>
            </a:extLst>
          </p:cNvPr>
          <p:cNvSpPr>
            <a:spLocks noGrp="1"/>
          </p:cNvSpPr>
          <p:nvPr>
            <p:ph type="body" sz="quarter" idx="32"/>
          </p:nvPr>
        </p:nvSpPr>
        <p:spPr>
          <a:xfrm>
            <a:off x="6225402"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38" name="Text Placeholder 11">
            <a:extLst>
              <a:ext uri="{FF2B5EF4-FFF2-40B4-BE49-F238E27FC236}">
                <a16:creationId xmlns:a16="http://schemas.microsoft.com/office/drawing/2014/main" id="{C9535F99-6134-8D03-FFEE-D1B3E007F2CC}"/>
              </a:ext>
            </a:extLst>
          </p:cNvPr>
          <p:cNvSpPr>
            <a:spLocks noGrp="1"/>
          </p:cNvSpPr>
          <p:nvPr>
            <p:ph type="body" sz="quarter" idx="33"/>
          </p:nvPr>
        </p:nvSpPr>
        <p:spPr>
          <a:xfrm>
            <a:off x="6225402"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39" name="Text Placeholder 11">
            <a:extLst>
              <a:ext uri="{FF2B5EF4-FFF2-40B4-BE49-F238E27FC236}">
                <a16:creationId xmlns:a16="http://schemas.microsoft.com/office/drawing/2014/main" id="{163BD863-99E7-C7C4-4762-8C168574E9A8}"/>
              </a:ext>
            </a:extLst>
          </p:cNvPr>
          <p:cNvSpPr>
            <a:spLocks noGrp="1"/>
          </p:cNvSpPr>
          <p:nvPr>
            <p:ph type="body" sz="quarter" idx="34"/>
          </p:nvPr>
        </p:nvSpPr>
        <p:spPr>
          <a:xfrm>
            <a:off x="8749676"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40" name="Text Placeholder 11">
            <a:extLst>
              <a:ext uri="{FF2B5EF4-FFF2-40B4-BE49-F238E27FC236}">
                <a16:creationId xmlns:a16="http://schemas.microsoft.com/office/drawing/2014/main" id="{63678AE5-B810-D5BE-40B5-888AF4473157}"/>
              </a:ext>
            </a:extLst>
          </p:cNvPr>
          <p:cNvSpPr>
            <a:spLocks noGrp="1"/>
          </p:cNvSpPr>
          <p:nvPr>
            <p:ph type="body" sz="quarter" idx="35"/>
          </p:nvPr>
        </p:nvSpPr>
        <p:spPr>
          <a:xfrm>
            <a:off x="8749676"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Tree>
    <p:extLst>
      <p:ext uri="{BB962C8B-B14F-4D97-AF65-F5344CB8AC3E}">
        <p14:creationId xmlns:p14="http://schemas.microsoft.com/office/powerpoint/2010/main" val="634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mmary">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F4F2FF2-B2D0-EAB9-0059-1E59CFF27936}"/>
              </a:ext>
            </a:extLst>
          </p:cNvPr>
          <p:cNvSpPr/>
          <p:nvPr userDrawn="1"/>
        </p:nvSpPr>
        <p:spPr>
          <a:xfrm>
            <a:off x="0" y="3079989"/>
            <a:ext cx="4744043" cy="3778013"/>
          </a:xfrm>
          <a:custGeom>
            <a:avLst/>
            <a:gdLst>
              <a:gd name="connsiteX0" fmla="*/ 552680 w 4744043"/>
              <a:gd name="connsiteY0" fmla="*/ 2 h 3778013"/>
              <a:gd name="connsiteX1" fmla="*/ 3368067 w 4744043"/>
              <a:gd name="connsiteY1" fmla="*/ 2076456 h 3778013"/>
              <a:gd name="connsiteX2" fmla="*/ 4603294 w 4744043"/>
              <a:gd name="connsiteY2" fmla="*/ 3641510 h 3778013"/>
              <a:gd name="connsiteX3" fmla="*/ 4744043 w 4744043"/>
              <a:gd name="connsiteY3" fmla="*/ 3778013 h 3778013"/>
              <a:gd name="connsiteX4" fmla="*/ 0 w 4744043"/>
              <a:gd name="connsiteY4" fmla="*/ 3778013 h 3778013"/>
              <a:gd name="connsiteX5" fmla="*/ 0 w 4744043"/>
              <a:gd name="connsiteY5" fmla="*/ 73323 h 3778013"/>
              <a:gd name="connsiteX6" fmla="*/ 163773 w 4744043"/>
              <a:gd name="connsiteY6" fmla="*/ 34335 h 3778013"/>
              <a:gd name="connsiteX7" fmla="*/ 552680 w 4744043"/>
              <a:gd name="connsiteY7" fmla="*/ 2 h 37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4043" h="3778013">
                <a:moveTo>
                  <a:pt x="552680" y="2"/>
                </a:moveTo>
                <a:cubicBezTo>
                  <a:pt x="1474475" y="1086"/>
                  <a:pt x="2486209" y="585872"/>
                  <a:pt x="3368067" y="2076456"/>
                </a:cubicBezTo>
                <a:cubicBezTo>
                  <a:pt x="3678455" y="2598086"/>
                  <a:pt x="4104379" y="3133243"/>
                  <a:pt x="4603294" y="3641510"/>
                </a:cubicBezTo>
                <a:lnTo>
                  <a:pt x="4744043" y="3778013"/>
                </a:lnTo>
                <a:lnTo>
                  <a:pt x="0" y="3778013"/>
                </a:lnTo>
                <a:lnTo>
                  <a:pt x="0" y="73323"/>
                </a:lnTo>
                <a:lnTo>
                  <a:pt x="163773" y="34335"/>
                </a:lnTo>
                <a:cubicBezTo>
                  <a:pt x="291146" y="11604"/>
                  <a:pt x="420996" y="-154"/>
                  <a:pt x="552680" y="2"/>
                </a:cubicBezTo>
                <a:close/>
              </a:path>
            </a:pathLst>
          </a:custGeom>
          <a:gradFill flip="none" rotWithShape="1">
            <a:gsLst>
              <a:gs pos="41000">
                <a:schemeClr val="accent3">
                  <a:lumMod val="25000"/>
                  <a:alpha val="67969"/>
                </a:schemeClr>
              </a:gs>
              <a:gs pos="100000">
                <a:schemeClr val="accent2">
                  <a:alpha val="29022"/>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9" name="Freeform: Shape 18">
            <a:extLst>
              <a:ext uri="{FF2B5EF4-FFF2-40B4-BE49-F238E27FC236}">
                <a16:creationId xmlns:a16="http://schemas.microsoft.com/office/drawing/2014/main" id="{8B193F7C-DAB3-79A0-9B6F-012F23BAF8BD}"/>
              </a:ext>
            </a:extLst>
          </p:cNvPr>
          <p:cNvSpPr/>
          <p:nvPr userDrawn="1"/>
        </p:nvSpPr>
        <p:spPr>
          <a:xfrm>
            <a:off x="1" y="0"/>
            <a:ext cx="6552595" cy="3112082"/>
          </a:xfrm>
          <a:custGeom>
            <a:avLst/>
            <a:gdLst>
              <a:gd name="connsiteX0" fmla="*/ 6552595 w 6552595"/>
              <a:gd name="connsiteY0" fmla="*/ 0 h 3112082"/>
              <a:gd name="connsiteX1" fmla="*/ 6479403 w 6552595"/>
              <a:gd name="connsiteY1" fmla="*/ 116338 h 3112082"/>
              <a:gd name="connsiteX2" fmla="*/ 4627940 w 6552595"/>
              <a:gd name="connsiteY2" fmla="*/ 645238 h 3112082"/>
              <a:gd name="connsiteX3" fmla="*/ 631580 w 6552595"/>
              <a:gd name="connsiteY3" fmla="*/ 1915852 h 3112082"/>
              <a:gd name="connsiteX4" fmla="*/ 46252 w 6552595"/>
              <a:gd name="connsiteY4" fmla="*/ 2980209 h 3112082"/>
              <a:gd name="connsiteX5" fmla="*/ 0 w 6552595"/>
              <a:gd name="connsiteY5" fmla="*/ 3112082 h 3112082"/>
              <a:gd name="connsiteX6" fmla="*/ 0 w 6552595"/>
              <a:gd name="connsiteY6" fmla="*/ 1037361 h 3112082"/>
              <a:gd name="connsiteX7" fmla="*/ 0 w 6552595"/>
              <a:gd name="connsiteY7" fmla="*/ 0 h 31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595" h="3112082">
                <a:moveTo>
                  <a:pt x="6552595" y="0"/>
                </a:moveTo>
                <a:lnTo>
                  <a:pt x="6479403" y="116338"/>
                </a:lnTo>
                <a:cubicBezTo>
                  <a:pt x="6181653" y="532833"/>
                  <a:pt x="5587528" y="785625"/>
                  <a:pt x="4627940" y="645238"/>
                </a:cubicBezTo>
                <a:cubicBezTo>
                  <a:pt x="3343367" y="460619"/>
                  <a:pt x="1347900" y="971915"/>
                  <a:pt x="631580" y="1915852"/>
                </a:cubicBezTo>
                <a:cubicBezTo>
                  <a:pt x="407731" y="2210834"/>
                  <a:pt x="204970" y="2565624"/>
                  <a:pt x="46252" y="2980209"/>
                </a:cubicBezTo>
                <a:lnTo>
                  <a:pt x="0" y="3112082"/>
                </a:lnTo>
                <a:lnTo>
                  <a:pt x="0" y="1037361"/>
                </a:lnTo>
                <a:lnTo>
                  <a:pt x="0" y="0"/>
                </a:lnTo>
                <a:close/>
              </a:path>
            </a:pathLst>
          </a:custGeom>
          <a:gradFill flip="none" rotWithShape="1">
            <a:gsLst>
              <a:gs pos="76000">
                <a:schemeClr val="accent3">
                  <a:lumMod val="25000"/>
                </a:schemeClr>
              </a:gs>
              <a:gs pos="0">
                <a:schemeClr val="accent1">
                  <a:alpha val="56738"/>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Shape 13">
            <a:extLst>
              <a:ext uri="{FF2B5EF4-FFF2-40B4-BE49-F238E27FC236}">
                <a16:creationId xmlns:a16="http://schemas.microsoft.com/office/drawing/2014/main" id="{D9D045F5-266F-9ADF-9692-2DA7DB16DFFE}"/>
              </a:ext>
            </a:extLst>
          </p:cNvPr>
          <p:cNvSpPr/>
          <p:nvPr userDrawn="1"/>
        </p:nvSpPr>
        <p:spPr>
          <a:xfrm>
            <a:off x="10269564" y="0"/>
            <a:ext cx="1922436" cy="5772376"/>
          </a:xfrm>
          <a:custGeom>
            <a:avLst/>
            <a:gdLst>
              <a:gd name="connsiteX0" fmla="*/ 0 w 1922436"/>
              <a:gd name="connsiteY0" fmla="*/ 0 h 5772376"/>
              <a:gd name="connsiteX1" fmla="*/ 1922436 w 1922436"/>
              <a:gd name="connsiteY1" fmla="*/ 0 h 5772376"/>
              <a:gd name="connsiteX2" fmla="*/ 1922436 w 1922436"/>
              <a:gd name="connsiteY2" fmla="*/ 5770832 h 5772376"/>
              <a:gd name="connsiteX3" fmla="*/ 1785843 w 1922436"/>
              <a:gd name="connsiteY3" fmla="*/ 5772376 h 5772376"/>
              <a:gd name="connsiteX4" fmla="*/ 167636 w 1922436"/>
              <a:gd name="connsiteY4" fmla="*/ 2958760 h 5772376"/>
              <a:gd name="connsiteX5" fmla="*/ 11457 w 1922436"/>
              <a:gd name="connsiteY5" fmla="*/ 41049 h 577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36" h="5772376">
                <a:moveTo>
                  <a:pt x="0" y="0"/>
                </a:moveTo>
                <a:lnTo>
                  <a:pt x="1922436" y="0"/>
                </a:lnTo>
                <a:lnTo>
                  <a:pt x="1922436" y="5770832"/>
                </a:lnTo>
                <a:lnTo>
                  <a:pt x="1785843" y="5772376"/>
                </a:lnTo>
                <a:cubicBezTo>
                  <a:pt x="715486" y="5737436"/>
                  <a:pt x="-199675" y="4895626"/>
                  <a:pt x="167636" y="2958760"/>
                </a:cubicBezTo>
                <a:cubicBezTo>
                  <a:pt x="324540" y="2119813"/>
                  <a:pt x="262661" y="1037667"/>
                  <a:pt x="11457" y="41049"/>
                </a:cubicBezTo>
                <a:close/>
              </a:path>
            </a:pathLst>
          </a:custGeom>
          <a:gradFill flip="none" rotWithShape="1">
            <a:gsLst>
              <a:gs pos="10000">
                <a:schemeClr val="accent2">
                  <a:alpha val="9960"/>
                </a:schemeClr>
              </a:gs>
              <a:gs pos="100000">
                <a:schemeClr val="accent1">
                  <a:alpha val="47557"/>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2" name="Freeform: Shape 11">
            <a:extLst>
              <a:ext uri="{FF2B5EF4-FFF2-40B4-BE49-F238E27FC236}">
                <a16:creationId xmlns:a16="http://schemas.microsoft.com/office/drawing/2014/main" id="{2A494E50-F563-24E6-92E6-F9E55D1F3D50}"/>
              </a:ext>
            </a:extLst>
          </p:cNvPr>
          <p:cNvSpPr/>
          <p:nvPr userDrawn="1"/>
        </p:nvSpPr>
        <p:spPr>
          <a:xfrm>
            <a:off x="10861332" y="0"/>
            <a:ext cx="1330669" cy="3088658"/>
          </a:xfrm>
          <a:custGeom>
            <a:avLst/>
            <a:gdLst>
              <a:gd name="connsiteX0" fmla="*/ 0 w 1330669"/>
              <a:gd name="connsiteY0" fmla="*/ 0 h 3088658"/>
              <a:gd name="connsiteX1" fmla="*/ 1330669 w 1330669"/>
              <a:gd name="connsiteY1" fmla="*/ 0 h 3088658"/>
              <a:gd name="connsiteX2" fmla="*/ 1330669 w 1330669"/>
              <a:gd name="connsiteY2" fmla="*/ 3088658 h 3088658"/>
              <a:gd name="connsiteX3" fmla="*/ 1265038 w 1330669"/>
              <a:gd name="connsiteY3" fmla="*/ 3075052 h 3088658"/>
              <a:gd name="connsiteX4" fmla="*/ 84101 w 1330669"/>
              <a:gd name="connsiteY4" fmla="*/ 918166 h 3088658"/>
              <a:gd name="connsiteX5" fmla="*/ 3100 w 1330669"/>
              <a:gd name="connsiteY5" fmla="*/ 15153 h 30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69" h="3088658">
                <a:moveTo>
                  <a:pt x="0" y="0"/>
                </a:moveTo>
                <a:lnTo>
                  <a:pt x="1330669" y="0"/>
                </a:lnTo>
                <a:lnTo>
                  <a:pt x="1330669" y="3088658"/>
                </a:lnTo>
                <a:lnTo>
                  <a:pt x="1265038" y="3075052"/>
                </a:lnTo>
                <a:cubicBezTo>
                  <a:pt x="597017" y="2898062"/>
                  <a:pt x="64513" y="2241595"/>
                  <a:pt x="84101" y="918166"/>
                </a:cubicBezTo>
                <a:cubicBezTo>
                  <a:pt x="87550" y="637183"/>
                  <a:pt x="59230" y="331259"/>
                  <a:pt x="3100" y="15153"/>
                </a:cubicBezTo>
                <a:close/>
              </a:path>
            </a:pathLst>
          </a:custGeom>
          <a:solidFill>
            <a:schemeClr val="accent1">
              <a:alpha val="50635"/>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glass card">
            <a:extLst>
              <a:ext uri="{FF2B5EF4-FFF2-40B4-BE49-F238E27FC236}">
                <a16:creationId xmlns:a16="http://schemas.microsoft.com/office/drawing/2014/main" id="{D9024B22-C102-71C1-8593-95259EC18972}"/>
              </a:ext>
            </a:extLst>
          </p:cNvPr>
          <p:cNvSpPr/>
          <p:nvPr userDrawn="1"/>
        </p:nvSpPr>
        <p:spPr>
          <a:xfrm>
            <a:off x="1474384" y="1005155"/>
            <a:ext cx="9243233" cy="4978750"/>
          </a:xfrm>
          <a:prstGeom prst="roundRect">
            <a:avLst>
              <a:gd name="adj" fmla="val 6806"/>
            </a:avLst>
          </a:prstGeom>
          <a:gradFill>
            <a:gsLst>
              <a:gs pos="99000">
                <a:schemeClr val="bg1">
                  <a:alpha val="3000"/>
                </a:schemeClr>
              </a:gs>
              <a:gs pos="46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A78F28F-70CE-7FE2-ACE1-FA2D7C1CE590}"/>
              </a:ext>
            </a:extLst>
          </p:cNvPr>
          <p:cNvSpPr/>
          <p:nvPr userDrawn="1"/>
        </p:nvSpPr>
        <p:spPr>
          <a:xfrm>
            <a:off x="0" y="0"/>
            <a:ext cx="2862855" cy="1527696"/>
          </a:xfrm>
          <a:custGeom>
            <a:avLst/>
            <a:gdLst>
              <a:gd name="connsiteX0" fmla="*/ 0 w 2862855"/>
              <a:gd name="connsiteY0" fmla="*/ 0 h 1527696"/>
              <a:gd name="connsiteX1" fmla="*/ 2862855 w 2862855"/>
              <a:gd name="connsiteY1" fmla="*/ 0 h 1527696"/>
              <a:gd name="connsiteX2" fmla="*/ 2757362 w 2862855"/>
              <a:gd name="connsiteY2" fmla="*/ 85011 h 1527696"/>
              <a:gd name="connsiteX3" fmla="*/ 1949659 w 2862855"/>
              <a:gd name="connsiteY3" fmla="*/ 424032 h 1527696"/>
              <a:gd name="connsiteX4" fmla="*/ 170555 w 2862855"/>
              <a:gd name="connsiteY4" fmla="*/ 1373059 h 1527696"/>
              <a:gd name="connsiteX5" fmla="*/ 0 w 2862855"/>
              <a:gd name="connsiteY5" fmla="*/ 1527696 h 1527696"/>
              <a:gd name="connsiteX6" fmla="*/ 0 w 2862855"/>
              <a:gd name="connsiteY6" fmla="*/ 872969 h 152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55" h="1527696">
                <a:moveTo>
                  <a:pt x="0" y="0"/>
                </a:moveTo>
                <a:lnTo>
                  <a:pt x="2862855" y="0"/>
                </a:lnTo>
                <a:lnTo>
                  <a:pt x="2757362" y="85011"/>
                </a:lnTo>
                <a:cubicBezTo>
                  <a:pt x="2560942" y="227521"/>
                  <a:pt x="2295416" y="345289"/>
                  <a:pt x="1949659" y="424032"/>
                </a:cubicBezTo>
                <a:cubicBezTo>
                  <a:pt x="1377417" y="555874"/>
                  <a:pt x="700343" y="918207"/>
                  <a:pt x="170555" y="1373059"/>
                </a:cubicBezTo>
                <a:lnTo>
                  <a:pt x="0" y="1527696"/>
                </a:lnTo>
                <a:lnTo>
                  <a:pt x="0" y="872969"/>
                </a:lnTo>
                <a:close/>
              </a:path>
            </a:pathLst>
          </a:custGeom>
          <a:gradFill flip="none" rotWithShape="1">
            <a:gsLst>
              <a:gs pos="100000">
                <a:schemeClr val="accent3">
                  <a:lumMod val="25000"/>
                  <a:alpha val="40000"/>
                </a:schemeClr>
              </a:gs>
              <a:gs pos="0">
                <a:schemeClr val="accent4">
                  <a:alpha val="69786"/>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9" name="Freeform: Shape 28">
            <a:extLst>
              <a:ext uri="{FF2B5EF4-FFF2-40B4-BE49-F238E27FC236}">
                <a16:creationId xmlns:a16="http://schemas.microsoft.com/office/drawing/2014/main" id="{294AB31D-FEF2-F3B0-D726-81CE48F895EA}"/>
              </a:ext>
            </a:extLst>
          </p:cNvPr>
          <p:cNvSpPr/>
          <p:nvPr userDrawn="1"/>
        </p:nvSpPr>
        <p:spPr>
          <a:xfrm>
            <a:off x="2" y="4761091"/>
            <a:ext cx="3131151" cy="2096908"/>
          </a:xfrm>
          <a:custGeom>
            <a:avLst/>
            <a:gdLst>
              <a:gd name="connsiteX0" fmla="*/ 186163 w 3131151"/>
              <a:gd name="connsiteY0" fmla="*/ 0 h 2096908"/>
              <a:gd name="connsiteX1" fmla="*/ 2469297 w 3131151"/>
              <a:gd name="connsiteY1" fmla="*/ 1411265 h 2096908"/>
              <a:gd name="connsiteX2" fmla="*/ 3026909 w 3131151"/>
              <a:gd name="connsiteY2" fmla="*/ 2004423 h 2096908"/>
              <a:gd name="connsiteX3" fmla="*/ 3131151 w 3131151"/>
              <a:gd name="connsiteY3" fmla="*/ 2096908 h 2096908"/>
              <a:gd name="connsiteX4" fmla="*/ 0 w 3131151"/>
              <a:gd name="connsiteY4" fmla="*/ 2096908 h 2096908"/>
              <a:gd name="connsiteX5" fmla="*/ 0 w 3131151"/>
              <a:gd name="connsiteY5" fmla="*/ 4640 h 20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151" h="2096908">
                <a:moveTo>
                  <a:pt x="186163" y="0"/>
                </a:moveTo>
                <a:cubicBezTo>
                  <a:pt x="883663" y="24692"/>
                  <a:pt x="1675023" y="432572"/>
                  <a:pt x="2469297" y="1411265"/>
                </a:cubicBezTo>
                <a:cubicBezTo>
                  <a:pt x="2632187" y="1610943"/>
                  <a:pt x="2819757" y="1809855"/>
                  <a:pt x="3026909" y="2004423"/>
                </a:cubicBezTo>
                <a:lnTo>
                  <a:pt x="3131151" y="2096908"/>
                </a:lnTo>
                <a:lnTo>
                  <a:pt x="0" y="2096908"/>
                </a:lnTo>
                <a:lnTo>
                  <a:pt x="0" y="4640"/>
                </a:lnTo>
                <a:close/>
              </a:path>
            </a:pathLst>
          </a:custGeom>
          <a:gradFill flip="none" rotWithShape="1">
            <a:gsLst>
              <a:gs pos="47000">
                <a:schemeClr val="accent6">
                  <a:alpha val="51365"/>
                </a:schemeClr>
              </a:gs>
              <a:gs pos="100000">
                <a:schemeClr val="accent4">
                  <a:alpha val="24386"/>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Tree>
    <p:extLst>
      <p:ext uri="{BB962C8B-B14F-4D97-AF65-F5344CB8AC3E}">
        <p14:creationId xmlns:p14="http://schemas.microsoft.com/office/powerpoint/2010/main" val="429384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92824" y="1856232"/>
            <a:ext cx="4718304" cy="1069848"/>
          </a:xfrm>
        </p:spPr>
        <p:txBody>
          <a:bodyPr anchor="b">
            <a:noAutofit/>
          </a:bodyPr>
          <a:lstStyle>
            <a:lvl1pPr>
              <a:defRPr sz="48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01968" y="3374136"/>
            <a:ext cx="4709160" cy="239572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Freeform 14">
            <a:extLst>
              <a:ext uri="{FF2B5EF4-FFF2-40B4-BE49-F238E27FC236}">
                <a16:creationId xmlns:a16="http://schemas.microsoft.com/office/drawing/2014/main" id="{907BDD9A-3C2A-A21B-A425-1BB45BF5C103}"/>
              </a:ext>
            </a:extLst>
          </p:cNvPr>
          <p:cNvSpPr/>
          <p:nvPr userDrawn="1"/>
        </p:nvSpPr>
        <p:spPr>
          <a:xfrm rot="5400000" flipH="1" flipV="1">
            <a:off x="-1248967" y="1248969"/>
            <a:ext cx="6858000" cy="4360065"/>
          </a:xfrm>
          <a:custGeom>
            <a:avLst/>
            <a:gdLst>
              <a:gd name="connsiteX0" fmla="*/ 6858000 w 6858000"/>
              <a:gd name="connsiteY0" fmla="*/ 0 h 4360065"/>
              <a:gd name="connsiteX1" fmla="*/ 6858000 w 6858000"/>
              <a:gd name="connsiteY1" fmla="*/ 4019634 h 4360065"/>
              <a:gd name="connsiteX2" fmla="*/ 6786526 w 6858000"/>
              <a:gd name="connsiteY2" fmla="*/ 3987694 h 4360065"/>
              <a:gd name="connsiteX3" fmla="*/ 4380589 w 6858000"/>
              <a:gd name="connsiteY3" fmla="*/ 3270469 h 4360065"/>
              <a:gd name="connsiteX4" fmla="*/ 1148443 w 6858000"/>
              <a:gd name="connsiteY4" fmla="*/ 4360028 h 4360065"/>
              <a:gd name="connsiteX5" fmla="*/ 93033 w 6858000"/>
              <a:gd name="connsiteY5" fmla="*/ 4174462 h 4360065"/>
              <a:gd name="connsiteX6" fmla="*/ 0 w 6858000"/>
              <a:gd name="connsiteY6" fmla="*/ 4134599 h 4360065"/>
              <a:gd name="connsiteX7" fmla="*/ 0 w 6858000"/>
              <a:gd name="connsiteY7" fmla="*/ 0 h 4360065"/>
              <a:gd name="connsiteX8" fmla="*/ 6858000 w 6858000"/>
              <a:gd name="connsiteY8" fmla="*/ 0 h 43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4360065">
                <a:moveTo>
                  <a:pt x="6858000" y="0"/>
                </a:moveTo>
                <a:lnTo>
                  <a:pt x="6858000" y="4019634"/>
                </a:lnTo>
                <a:lnTo>
                  <a:pt x="6786526" y="3987694"/>
                </a:lnTo>
                <a:cubicBezTo>
                  <a:pt x="6330423" y="3769997"/>
                  <a:pt x="5587519" y="3251791"/>
                  <a:pt x="4380589" y="3270469"/>
                </a:cubicBezTo>
                <a:cubicBezTo>
                  <a:pt x="3001241" y="3291816"/>
                  <a:pt x="2442968" y="4353863"/>
                  <a:pt x="1148443" y="4360028"/>
                </a:cubicBezTo>
                <a:cubicBezTo>
                  <a:pt x="743904" y="4361955"/>
                  <a:pt x="389317" y="4288650"/>
                  <a:pt x="93033" y="4174462"/>
                </a:cubicBezTo>
                <a:lnTo>
                  <a:pt x="0" y="4134599"/>
                </a:lnTo>
                <a:lnTo>
                  <a:pt x="0" y="0"/>
                </a:lnTo>
                <a:lnTo>
                  <a:pt x="6858000" y="0"/>
                </a:lnTo>
                <a:close/>
              </a:path>
            </a:pathLst>
          </a:custGeom>
          <a:solidFill>
            <a:schemeClr val="accent4">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16">
            <a:extLst>
              <a:ext uri="{FF2B5EF4-FFF2-40B4-BE49-F238E27FC236}">
                <a16:creationId xmlns:a16="http://schemas.microsoft.com/office/drawing/2014/main" id="{989D7F61-B47A-97D5-F725-EC5EFE81187A}"/>
              </a:ext>
            </a:extLst>
          </p:cNvPr>
          <p:cNvSpPr/>
          <p:nvPr userDrawn="1"/>
        </p:nvSpPr>
        <p:spPr>
          <a:xfrm rot="16200000" flipH="1">
            <a:off x="-952024" y="952025"/>
            <a:ext cx="6858000" cy="4953950"/>
          </a:xfrm>
          <a:custGeom>
            <a:avLst/>
            <a:gdLst>
              <a:gd name="connsiteX0" fmla="*/ 0 w 6858000"/>
              <a:gd name="connsiteY0" fmla="*/ 0 h 4953950"/>
              <a:gd name="connsiteX1" fmla="*/ 0 w 6858000"/>
              <a:gd name="connsiteY1" fmla="*/ 4289773 h 4953950"/>
              <a:gd name="connsiteX2" fmla="*/ 181159 w 6858000"/>
              <a:gd name="connsiteY2" fmla="*/ 4411259 h 4953950"/>
              <a:gd name="connsiteX3" fmla="*/ 2222746 w 6858000"/>
              <a:gd name="connsiteY3" fmla="*/ 4953891 h 4953950"/>
              <a:gd name="connsiteX4" fmla="*/ 6808516 w 6858000"/>
              <a:gd name="connsiteY4" fmla="*/ 3223031 h 4953950"/>
              <a:gd name="connsiteX5" fmla="*/ 6858000 w 6858000"/>
              <a:gd name="connsiteY5" fmla="*/ 3220931 h 4953950"/>
              <a:gd name="connsiteX6" fmla="*/ 6858000 w 6858000"/>
              <a:gd name="connsiteY6" fmla="*/ 0 h 4953950"/>
              <a:gd name="connsiteX7" fmla="*/ 0 w 6858000"/>
              <a:gd name="connsiteY7" fmla="*/ 0 h 49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953950">
                <a:moveTo>
                  <a:pt x="0" y="0"/>
                </a:moveTo>
                <a:lnTo>
                  <a:pt x="0" y="4289773"/>
                </a:lnTo>
                <a:lnTo>
                  <a:pt x="181159" y="4411259"/>
                </a:lnTo>
                <a:cubicBezTo>
                  <a:pt x="694541" y="4727180"/>
                  <a:pt x="1386349" y="4958196"/>
                  <a:pt x="2222746" y="4953891"/>
                </a:cubicBezTo>
                <a:cubicBezTo>
                  <a:pt x="4074768" y="4944360"/>
                  <a:pt x="4906383" y="3353427"/>
                  <a:pt x="6808516" y="3223031"/>
                </a:cubicBezTo>
                <a:lnTo>
                  <a:pt x="6858000" y="3220931"/>
                </a:lnTo>
                <a:lnTo>
                  <a:pt x="6858000" y="0"/>
                </a:lnTo>
                <a:lnTo>
                  <a:pt x="0" y="0"/>
                </a:lnTo>
                <a:close/>
              </a:path>
            </a:pathLst>
          </a:custGeom>
          <a:gradFill flip="none" rotWithShape="1">
            <a:gsLst>
              <a:gs pos="20000">
                <a:schemeClr val="accent6">
                  <a:alpha val="52965"/>
                </a:schemeClr>
              </a:gs>
              <a:gs pos="90000">
                <a:schemeClr val="accent5">
                  <a:lumMod val="50000"/>
                  <a:alpha val="72473"/>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7">
            <a:extLst>
              <a:ext uri="{FF2B5EF4-FFF2-40B4-BE49-F238E27FC236}">
                <a16:creationId xmlns:a16="http://schemas.microsoft.com/office/drawing/2014/main" id="{A70008D0-0FB3-5B8D-3060-6EDD9E247095}"/>
              </a:ext>
            </a:extLst>
          </p:cNvPr>
          <p:cNvSpPr/>
          <p:nvPr userDrawn="1"/>
        </p:nvSpPr>
        <p:spPr>
          <a:xfrm rot="16200000" flipH="1">
            <a:off x="-1513890" y="1513891"/>
            <a:ext cx="6858000" cy="3830219"/>
          </a:xfrm>
          <a:custGeom>
            <a:avLst/>
            <a:gdLst>
              <a:gd name="connsiteX0" fmla="*/ 0 w 6858000"/>
              <a:gd name="connsiteY0" fmla="*/ 0 h 3830219"/>
              <a:gd name="connsiteX1" fmla="*/ 0 w 6858000"/>
              <a:gd name="connsiteY1" fmla="*/ 2994317 h 3830219"/>
              <a:gd name="connsiteX2" fmla="*/ 150933 w 6858000"/>
              <a:gd name="connsiteY2" fmla="*/ 2952927 h 3830219"/>
              <a:gd name="connsiteX3" fmla="*/ 533317 w 6858000"/>
              <a:gd name="connsiteY3" fmla="*/ 2907735 h 3830219"/>
              <a:gd name="connsiteX4" fmla="*/ 2516906 w 6858000"/>
              <a:gd name="connsiteY4" fmla="*/ 3558655 h 3830219"/>
              <a:gd name="connsiteX5" fmla="*/ 2542419 w 6858000"/>
              <a:gd name="connsiteY5" fmla="*/ 3568616 h 3830219"/>
              <a:gd name="connsiteX6" fmla="*/ 2607100 w 6858000"/>
              <a:gd name="connsiteY6" fmla="*/ 3608308 h 3830219"/>
              <a:gd name="connsiteX7" fmla="*/ 3580199 w 6858000"/>
              <a:gd name="connsiteY7" fmla="*/ 3830188 h 3830219"/>
              <a:gd name="connsiteX8" fmla="*/ 6145368 w 6858000"/>
              <a:gd name="connsiteY8" fmla="*/ 2895740 h 3830219"/>
              <a:gd name="connsiteX9" fmla="*/ 6711794 w 6858000"/>
              <a:gd name="connsiteY9" fmla="*/ 2941805 h 3830219"/>
              <a:gd name="connsiteX10" fmla="*/ 6858000 w 6858000"/>
              <a:gd name="connsiteY10" fmla="*/ 2973381 h 3830219"/>
              <a:gd name="connsiteX11" fmla="*/ 6858000 w 6858000"/>
              <a:gd name="connsiteY11" fmla="*/ 0 h 3830219"/>
              <a:gd name="connsiteX12" fmla="*/ 0 w 6858000"/>
              <a:gd name="connsiteY12" fmla="*/ 0 h 383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3830219">
                <a:moveTo>
                  <a:pt x="0" y="0"/>
                </a:moveTo>
                <a:lnTo>
                  <a:pt x="0" y="2994317"/>
                </a:lnTo>
                <a:lnTo>
                  <a:pt x="150933" y="2952927"/>
                </a:lnTo>
                <a:cubicBezTo>
                  <a:pt x="269822" y="2926258"/>
                  <a:pt x="396478" y="2910024"/>
                  <a:pt x="533317" y="2907735"/>
                </a:cubicBezTo>
                <a:cubicBezTo>
                  <a:pt x="1559606" y="2890571"/>
                  <a:pt x="2163137" y="3401988"/>
                  <a:pt x="2516906" y="3558655"/>
                </a:cubicBezTo>
                <a:lnTo>
                  <a:pt x="2542419" y="3568616"/>
                </a:lnTo>
                <a:lnTo>
                  <a:pt x="2607100" y="3608308"/>
                </a:lnTo>
                <a:cubicBezTo>
                  <a:pt x="2866745" y="3741243"/>
                  <a:pt x="3194928" y="3832171"/>
                  <a:pt x="3580199" y="3830188"/>
                </a:cubicBezTo>
                <a:cubicBezTo>
                  <a:pt x="4607589" y="3824901"/>
                  <a:pt x="5050658" y="2914049"/>
                  <a:pt x="6145368" y="2895740"/>
                </a:cubicBezTo>
                <a:cubicBezTo>
                  <a:pt x="6350626" y="2892307"/>
                  <a:pt x="6538973" y="2910018"/>
                  <a:pt x="6711794" y="2941805"/>
                </a:cubicBezTo>
                <a:lnTo>
                  <a:pt x="6858000" y="2973381"/>
                </a:lnTo>
                <a:lnTo>
                  <a:pt x="6858000" y="0"/>
                </a:lnTo>
                <a:lnTo>
                  <a:pt x="0" y="0"/>
                </a:lnTo>
                <a:close/>
              </a:path>
            </a:pathLst>
          </a:custGeom>
          <a:gradFill>
            <a:gsLst>
              <a:gs pos="45000">
                <a:schemeClr val="accent6">
                  <a:alpha val="29951"/>
                </a:schemeClr>
              </a:gs>
              <a:gs pos="99000">
                <a:schemeClr val="accent4">
                  <a:lumMod val="75000"/>
                  <a:alpha val="2734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4CA6FFAC-0E5C-DA2F-C0F9-D5602F928AEC}"/>
              </a:ext>
            </a:extLst>
          </p:cNvPr>
          <p:cNvCxnSpPr>
            <a:cxnSpLocks/>
          </p:cNvCxnSpPr>
          <p:nvPr userDrawn="1"/>
        </p:nvCxnSpPr>
        <p:spPr>
          <a:xfrm rot="5400000">
            <a:off x="7545111" y="2275586"/>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6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rmAutofit/>
          </a:bodyPr>
          <a:lstStyle>
            <a:lvl1pPr>
              <a:defRPr sz="4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Crypto: investing &amp; trading</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5">
            <a:extLst>
              <a:ext uri="{FF2B5EF4-FFF2-40B4-BE49-F238E27FC236}">
                <a16:creationId xmlns:a16="http://schemas.microsoft.com/office/drawing/2014/main" id="{079F0D65-9DED-1DC3-6E6D-E4AD5252A007}"/>
              </a:ext>
            </a:extLst>
          </p:cNvPr>
          <p:cNvSpPr/>
          <p:nvPr userDrawn="1"/>
        </p:nvSpPr>
        <p:spPr>
          <a:xfrm rot="16200000" flipV="1">
            <a:off x="6507450" y="1163358"/>
            <a:ext cx="6858000" cy="4531278"/>
          </a:xfrm>
          <a:custGeom>
            <a:avLst/>
            <a:gdLst>
              <a:gd name="connsiteX0" fmla="*/ 6858000 w 6858000"/>
              <a:gd name="connsiteY0" fmla="*/ 3150313 h 3750964"/>
              <a:gd name="connsiteX1" fmla="*/ 6858000 w 6858000"/>
              <a:gd name="connsiteY1" fmla="*/ 0 h 3750964"/>
              <a:gd name="connsiteX2" fmla="*/ 0 w 6858000"/>
              <a:gd name="connsiteY2" fmla="*/ 0 h 3750964"/>
              <a:gd name="connsiteX3" fmla="*/ 0 w 6858000"/>
              <a:gd name="connsiteY3" fmla="*/ 3220894 h 3750964"/>
              <a:gd name="connsiteX4" fmla="*/ 10973 w 6858000"/>
              <a:gd name="connsiteY4" fmla="*/ 3230398 h 3750964"/>
              <a:gd name="connsiteX5" fmla="*/ 1661251 w 6858000"/>
              <a:gd name="connsiteY5" fmla="*/ 3750927 h 3750964"/>
              <a:gd name="connsiteX6" fmla="*/ 4893397 w 6858000"/>
              <a:gd name="connsiteY6" fmla="*/ 2661368 h 3750964"/>
              <a:gd name="connsiteX7" fmla="*/ 6834019 w 6858000"/>
              <a:gd name="connsiteY7" fmla="*/ 3137932 h 3750964"/>
              <a:gd name="connsiteX8" fmla="*/ 6858000 w 6858000"/>
              <a:gd name="connsiteY8" fmla="*/ 3150313 h 37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750964">
                <a:moveTo>
                  <a:pt x="6858000" y="3150313"/>
                </a:moveTo>
                <a:lnTo>
                  <a:pt x="6858000" y="0"/>
                </a:lnTo>
                <a:lnTo>
                  <a:pt x="0" y="0"/>
                </a:lnTo>
                <a:lnTo>
                  <a:pt x="0" y="3220894"/>
                </a:lnTo>
                <a:lnTo>
                  <a:pt x="10973" y="3230398"/>
                </a:lnTo>
                <a:cubicBezTo>
                  <a:pt x="366756" y="3514112"/>
                  <a:pt x="933081" y="3754395"/>
                  <a:pt x="1661251" y="3750927"/>
                </a:cubicBezTo>
                <a:cubicBezTo>
                  <a:pt x="2955776" y="3744762"/>
                  <a:pt x="3514049" y="2682714"/>
                  <a:pt x="4893397" y="2661368"/>
                </a:cubicBezTo>
                <a:cubicBezTo>
                  <a:pt x="5755490" y="2648026"/>
                  <a:pt x="6380835" y="2908605"/>
                  <a:pt x="6834019" y="3137932"/>
                </a:cubicBezTo>
                <a:lnTo>
                  <a:pt x="6858000" y="3150313"/>
                </a:lnTo>
                <a:close/>
              </a:path>
            </a:pathLst>
          </a:custGeom>
          <a:solidFill>
            <a:schemeClr val="accent4">
              <a:alpha val="142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8">
            <a:extLst>
              <a:ext uri="{FF2B5EF4-FFF2-40B4-BE49-F238E27FC236}">
                <a16:creationId xmlns:a16="http://schemas.microsoft.com/office/drawing/2014/main" id="{9C605622-8F1F-632F-D5C0-1F2E7875EBA1}"/>
              </a:ext>
            </a:extLst>
          </p:cNvPr>
          <p:cNvSpPr/>
          <p:nvPr userDrawn="1"/>
        </p:nvSpPr>
        <p:spPr>
          <a:xfrm rot="5400000">
            <a:off x="6488397" y="1182411"/>
            <a:ext cx="6858000" cy="4493171"/>
          </a:xfrm>
          <a:custGeom>
            <a:avLst/>
            <a:gdLst>
              <a:gd name="connsiteX0" fmla="*/ 0 w 6858000"/>
              <a:gd name="connsiteY0" fmla="*/ 3300688 h 4744323"/>
              <a:gd name="connsiteX1" fmla="*/ 0 w 6858000"/>
              <a:gd name="connsiteY1" fmla="*/ 0 h 4744323"/>
              <a:gd name="connsiteX2" fmla="*/ 6858000 w 6858000"/>
              <a:gd name="connsiteY2" fmla="*/ 0 h 4744323"/>
              <a:gd name="connsiteX3" fmla="*/ 6858000 w 6858000"/>
              <a:gd name="connsiteY3" fmla="*/ 3130282 h 4744323"/>
              <a:gd name="connsiteX4" fmla="*/ 6685009 w 6858000"/>
              <a:gd name="connsiteY4" fmla="*/ 3177721 h 4744323"/>
              <a:gd name="connsiteX5" fmla="*/ 2944852 w 6858000"/>
              <a:gd name="connsiteY5" fmla="*/ 4744264 h 4744323"/>
              <a:gd name="connsiteX6" fmla="*/ 88593 w 6858000"/>
              <a:gd name="connsiteY6" fmla="*/ 3449517 h 4744323"/>
              <a:gd name="connsiteX7" fmla="*/ 0 w 6858000"/>
              <a:gd name="connsiteY7" fmla="*/ 3300688 h 47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744323">
                <a:moveTo>
                  <a:pt x="0" y="3300688"/>
                </a:moveTo>
                <a:lnTo>
                  <a:pt x="0" y="0"/>
                </a:lnTo>
                <a:lnTo>
                  <a:pt x="6858000" y="0"/>
                </a:lnTo>
                <a:lnTo>
                  <a:pt x="6858000" y="3130282"/>
                </a:lnTo>
                <a:lnTo>
                  <a:pt x="6685009" y="3177721"/>
                </a:lnTo>
                <a:cubicBezTo>
                  <a:pt x="5333681" y="3615865"/>
                  <a:pt x="4498161" y="4736270"/>
                  <a:pt x="2944852" y="4744264"/>
                </a:cubicBezTo>
                <a:cubicBezTo>
                  <a:pt x="1511029" y="4751644"/>
                  <a:pt x="502120" y="4067469"/>
                  <a:pt x="88593" y="3449517"/>
                </a:cubicBezTo>
                <a:lnTo>
                  <a:pt x="0" y="3300688"/>
                </a:lnTo>
                <a:close/>
              </a:path>
            </a:pathLst>
          </a:custGeom>
          <a:gradFill flip="none" rotWithShape="1">
            <a:gsLst>
              <a:gs pos="4000">
                <a:schemeClr val="accent2">
                  <a:alpha val="23589"/>
                </a:schemeClr>
              </a:gs>
              <a:gs pos="79000">
                <a:schemeClr val="accent5">
                  <a:lumMod val="50000"/>
                  <a:alpha val="5218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12">
            <a:extLst>
              <a:ext uri="{FF2B5EF4-FFF2-40B4-BE49-F238E27FC236}">
                <a16:creationId xmlns:a16="http://schemas.microsoft.com/office/drawing/2014/main" id="{919AB4B2-2D3A-FCB5-0314-CC465BCC0E5D}"/>
              </a:ext>
            </a:extLst>
          </p:cNvPr>
          <p:cNvSpPr/>
          <p:nvPr userDrawn="1"/>
        </p:nvSpPr>
        <p:spPr>
          <a:xfrm rot="5400000">
            <a:off x="6926379" y="1582290"/>
            <a:ext cx="6858001" cy="3693421"/>
          </a:xfrm>
          <a:custGeom>
            <a:avLst/>
            <a:gdLst>
              <a:gd name="connsiteX0" fmla="*/ 0 w 6858001"/>
              <a:gd name="connsiteY0" fmla="*/ 3437558 h 3693421"/>
              <a:gd name="connsiteX1" fmla="*/ 0 w 6858001"/>
              <a:gd name="connsiteY1" fmla="*/ 0 h 3693421"/>
              <a:gd name="connsiteX2" fmla="*/ 6858001 w 6858001"/>
              <a:gd name="connsiteY2" fmla="*/ 0 h 3693421"/>
              <a:gd name="connsiteX3" fmla="*/ 6858001 w 6858001"/>
              <a:gd name="connsiteY3" fmla="*/ 1982949 h 3693421"/>
              <a:gd name="connsiteX4" fmla="*/ 6594582 w 6858001"/>
              <a:gd name="connsiteY4" fmla="*/ 1960784 h 3693421"/>
              <a:gd name="connsiteX5" fmla="*/ 6223032 w 6858001"/>
              <a:gd name="connsiteY5" fmla="*/ 1954544 h 3693421"/>
              <a:gd name="connsiteX6" fmla="*/ 1449771 w 6858001"/>
              <a:gd name="connsiteY6" fmla="*/ 3693362 h 3693421"/>
              <a:gd name="connsiteX7" fmla="*/ 163899 w 6858001"/>
              <a:gd name="connsiteY7" fmla="*/ 3498289 h 3693421"/>
              <a:gd name="connsiteX8" fmla="*/ 0 w 6858001"/>
              <a:gd name="connsiteY8" fmla="*/ 3437558 h 36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1" h="3693421">
                <a:moveTo>
                  <a:pt x="0" y="3437558"/>
                </a:moveTo>
                <a:lnTo>
                  <a:pt x="0" y="0"/>
                </a:lnTo>
                <a:lnTo>
                  <a:pt x="6858001" y="0"/>
                </a:lnTo>
                <a:lnTo>
                  <a:pt x="6858001" y="1982949"/>
                </a:lnTo>
                <a:lnTo>
                  <a:pt x="6594582" y="1960784"/>
                </a:lnTo>
                <a:cubicBezTo>
                  <a:pt x="6474164" y="1954657"/>
                  <a:pt x="6350346" y="1952415"/>
                  <a:pt x="6223032" y="1954544"/>
                </a:cubicBezTo>
                <a:cubicBezTo>
                  <a:pt x="4185999" y="1988612"/>
                  <a:pt x="3361537" y="3683524"/>
                  <a:pt x="1449771" y="3693362"/>
                </a:cubicBezTo>
                <a:cubicBezTo>
                  <a:pt x="971830" y="3695822"/>
                  <a:pt x="541102" y="3621442"/>
                  <a:pt x="163899" y="3498289"/>
                </a:cubicBezTo>
                <a:lnTo>
                  <a:pt x="0" y="3437558"/>
                </a:lnTo>
                <a:close/>
              </a:path>
            </a:pathLst>
          </a:custGeom>
          <a:gradFill>
            <a:gsLst>
              <a:gs pos="84000">
                <a:schemeClr val="accent4">
                  <a:alpha val="20000"/>
                </a:schemeClr>
              </a:gs>
              <a:gs pos="1000">
                <a:schemeClr val="accent6">
                  <a:alpha val="38000"/>
                </a:schemeClr>
              </a:gs>
              <a:gs pos="100000">
                <a:schemeClr val="accent6">
                  <a:alpha val="3349"/>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Slide Number Placeholder 7">
            <a:extLst>
              <a:ext uri="{FF2B5EF4-FFF2-40B4-BE49-F238E27FC236}">
                <a16:creationId xmlns:a16="http://schemas.microsoft.com/office/drawing/2014/main" id="{692257B9-FE58-1976-7115-17E05E5819EA}"/>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BAF040BB-6465-852C-B53C-074E90BB09D1}"/>
              </a:ext>
            </a:extLst>
          </p:cNvPr>
          <p:cNvSpPr>
            <a:spLocks noGrp="1"/>
          </p:cNvSpPr>
          <p:nvPr>
            <p:ph type="ftr" sz="quarter" idx="10"/>
          </p:nvPr>
        </p:nvSpPr>
        <p:spPr/>
        <p:txBody>
          <a:bodyPr>
            <a:noAutofit/>
          </a:bodyPr>
          <a:lstStyle/>
          <a:p>
            <a:r>
              <a:rPr lang="en-US"/>
              <a:t>Crypto: investing &amp; trading</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536192" y="832104"/>
            <a:ext cx="8878824" cy="1069848"/>
          </a:xfrm>
        </p:spPr>
        <p:txBody>
          <a:bodyPr anchor="b">
            <a:noAutofit/>
          </a:bodyPr>
          <a:lstStyle>
            <a:lvl1pPr>
              <a:defRPr sz="4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36192" y="2212848"/>
            <a:ext cx="6422136" cy="3282696"/>
          </a:xfrm>
        </p:spPr>
        <p:txBody>
          <a:bodyPr>
            <a:noAutofit/>
          </a:bodyPr>
          <a:lstStyle>
            <a:lvl1pPr marL="347472">
              <a:lnSpc>
                <a:spcPct val="150000"/>
              </a:lnSpc>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631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Introducti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BE68DE5-FB8F-C713-B589-69851789C6C5}"/>
              </a:ext>
            </a:extLst>
          </p:cNvPr>
          <p:cNvSpPr/>
          <p:nvPr userDrawn="1"/>
        </p:nvSpPr>
        <p:spPr>
          <a:xfrm>
            <a:off x="1" y="4852144"/>
            <a:ext cx="5681755" cy="2002200"/>
          </a:xfrm>
          <a:custGeom>
            <a:avLst/>
            <a:gdLst>
              <a:gd name="connsiteX0" fmla="*/ 320629 w 5681755"/>
              <a:gd name="connsiteY0" fmla="*/ 0 h 2002200"/>
              <a:gd name="connsiteX1" fmla="*/ 375829 w 5681755"/>
              <a:gd name="connsiteY1" fmla="*/ 158026 h 2002200"/>
              <a:gd name="connsiteX2" fmla="*/ 897491 w 5681755"/>
              <a:gd name="connsiteY2" fmla="*/ 961690 h 2002200"/>
              <a:gd name="connsiteX3" fmla="*/ 4054478 w 5681755"/>
              <a:gd name="connsiteY3" fmla="*/ 1474149 h 2002200"/>
              <a:gd name="connsiteX4" fmla="*/ 5679398 w 5681755"/>
              <a:gd name="connsiteY4" fmla="*/ 1986034 h 2002200"/>
              <a:gd name="connsiteX5" fmla="*/ 5681755 w 5681755"/>
              <a:gd name="connsiteY5" fmla="*/ 2002200 h 2002200"/>
              <a:gd name="connsiteX6" fmla="*/ 0 w 5681755"/>
              <a:gd name="connsiteY6" fmla="*/ 1989323 h 2002200"/>
              <a:gd name="connsiteX7" fmla="*/ 0 w 5681755"/>
              <a:gd name="connsiteY7" fmla="*/ 1952135 h 20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1755" h="2002200">
                <a:moveTo>
                  <a:pt x="320629" y="0"/>
                </a:moveTo>
                <a:lnTo>
                  <a:pt x="375829" y="158026"/>
                </a:lnTo>
                <a:cubicBezTo>
                  <a:pt x="503741" y="486192"/>
                  <a:pt x="688117" y="753054"/>
                  <a:pt x="897491" y="961690"/>
                </a:cubicBezTo>
                <a:cubicBezTo>
                  <a:pt x="1455821" y="1518049"/>
                  <a:pt x="3033468" y="1694058"/>
                  <a:pt x="4054478" y="1474149"/>
                </a:cubicBezTo>
                <a:cubicBezTo>
                  <a:pt x="5094564" y="1247948"/>
                  <a:pt x="5587838" y="1548928"/>
                  <a:pt x="5679398" y="1986034"/>
                </a:cubicBezTo>
                <a:lnTo>
                  <a:pt x="5681755" y="2002200"/>
                </a:lnTo>
                <a:lnTo>
                  <a:pt x="0" y="1989323"/>
                </a:lnTo>
                <a:lnTo>
                  <a:pt x="0" y="1952135"/>
                </a:lnTo>
                <a:close/>
              </a:path>
            </a:pathLst>
          </a:custGeom>
          <a:gradFill flip="none" rotWithShape="1">
            <a:gsLst>
              <a:gs pos="77000">
                <a:schemeClr val="accent3">
                  <a:lumMod val="25000"/>
                  <a:alpha val="0"/>
                </a:schemeClr>
              </a:gs>
              <a:gs pos="0">
                <a:schemeClr val="tx2">
                  <a:alpha val="70774"/>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2" name="Freeform: Shape 21">
            <a:extLst>
              <a:ext uri="{FF2B5EF4-FFF2-40B4-BE49-F238E27FC236}">
                <a16:creationId xmlns:a16="http://schemas.microsoft.com/office/drawing/2014/main" id="{76B337A9-EA8E-4E30-3CF4-C681F9705934}"/>
              </a:ext>
            </a:extLst>
          </p:cNvPr>
          <p:cNvSpPr/>
          <p:nvPr userDrawn="1"/>
        </p:nvSpPr>
        <p:spPr>
          <a:xfrm>
            <a:off x="1" y="0"/>
            <a:ext cx="6392389" cy="3297866"/>
          </a:xfrm>
          <a:custGeom>
            <a:avLst/>
            <a:gdLst>
              <a:gd name="connsiteX0" fmla="*/ 0 w 6392389"/>
              <a:gd name="connsiteY0" fmla="*/ 0 h 3297866"/>
              <a:gd name="connsiteX1" fmla="*/ 6392389 w 6392389"/>
              <a:gd name="connsiteY1" fmla="*/ 0 h 3297866"/>
              <a:gd name="connsiteX2" fmla="*/ 6039257 w 6392389"/>
              <a:gd name="connsiteY2" fmla="*/ 205593 h 3297866"/>
              <a:gd name="connsiteX3" fmla="*/ 4044501 w 6392389"/>
              <a:gd name="connsiteY3" fmla="*/ 1885401 h 3297866"/>
              <a:gd name="connsiteX4" fmla="*/ 41384 w 6392389"/>
              <a:gd name="connsiteY4" fmla="*/ 2408804 h 3297866"/>
              <a:gd name="connsiteX5" fmla="*/ 0 w 6392389"/>
              <a:gd name="connsiteY5" fmla="*/ 2349004 h 329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2389" h="3297866">
                <a:moveTo>
                  <a:pt x="0" y="0"/>
                </a:moveTo>
                <a:lnTo>
                  <a:pt x="6392389" y="0"/>
                </a:lnTo>
                <a:lnTo>
                  <a:pt x="6039257" y="205593"/>
                </a:lnTo>
                <a:cubicBezTo>
                  <a:pt x="5243960" y="694220"/>
                  <a:pt x="4533171" y="1286369"/>
                  <a:pt x="4044501" y="1885401"/>
                </a:cubicBezTo>
                <a:cubicBezTo>
                  <a:pt x="2455953" y="3842789"/>
                  <a:pt x="879065" y="3516921"/>
                  <a:pt x="41384" y="2408804"/>
                </a:cubicBezTo>
                <a:lnTo>
                  <a:pt x="0" y="2349004"/>
                </a:lnTo>
                <a:close/>
              </a:path>
            </a:pathLst>
          </a:custGeom>
          <a:gradFill flip="none" rotWithShape="1">
            <a:gsLst>
              <a:gs pos="20000">
                <a:schemeClr val="accent3">
                  <a:lumMod val="25000"/>
                </a:schemeClr>
              </a:gs>
              <a:gs pos="100000">
                <a:schemeClr val="tx2">
                  <a:alpha val="5400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5" name="Freeform: Shape 14">
            <a:extLst>
              <a:ext uri="{FF2B5EF4-FFF2-40B4-BE49-F238E27FC236}">
                <a16:creationId xmlns:a16="http://schemas.microsoft.com/office/drawing/2014/main" id="{3385D1DB-F6B1-8F65-1FDB-5CDD731A6DFC}"/>
              </a:ext>
            </a:extLst>
          </p:cNvPr>
          <p:cNvSpPr/>
          <p:nvPr userDrawn="1"/>
        </p:nvSpPr>
        <p:spPr>
          <a:xfrm>
            <a:off x="9517205" y="2"/>
            <a:ext cx="2674794" cy="6857999"/>
          </a:xfrm>
          <a:custGeom>
            <a:avLst/>
            <a:gdLst>
              <a:gd name="connsiteX0" fmla="*/ 2674793 w 2674794"/>
              <a:gd name="connsiteY0" fmla="*/ 0 h 6857999"/>
              <a:gd name="connsiteX1" fmla="*/ 2674794 w 2674794"/>
              <a:gd name="connsiteY1" fmla="*/ 6857999 h 6857999"/>
              <a:gd name="connsiteX2" fmla="*/ 1158844 w 2674794"/>
              <a:gd name="connsiteY2" fmla="*/ 6857999 h 6857999"/>
              <a:gd name="connsiteX3" fmla="*/ 1212639 w 2674794"/>
              <a:gd name="connsiteY3" fmla="*/ 6771304 h 6857999"/>
              <a:gd name="connsiteX4" fmla="*/ 1327460 w 2674794"/>
              <a:gd name="connsiteY4" fmla="*/ 6554527 h 6857999"/>
              <a:gd name="connsiteX5" fmla="*/ 545566 w 2674794"/>
              <a:gd name="connsiteY5" fmla="*/ 2293136 h 6857999"/>
              <a:gd name="connsiteX6" fmla="*/ 381787 w 2674794"/>
              <a:gd name="connsiteY6" fmla="*/ 3827 h 6857999"/>
              <a:gd name="connsiteX7" fmla="*/ 386161 w 2674794"/>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4794" h="6857999">
                <a:moveTo>
                  <a:pt x="2674793" y="0"/>
                </a:moveTo>
                <a:lnTo>
                  <a:pt x="2674794" y="6857999"/>
                </a:lnTo>
                <a:lnTo>
                  <a:pt x="1158844" y="6857999"/>
                </a:lnTo>
                <a:lnTo>
                  <a:pt x="1212639" y="6771304"/>
                </a:lnTo>
                <a:cubicBezTo>
                  <a:pt x="1256917" y="6696480"/>
                  <a:pt x="1295401" y="6624001"/>
                  <a:pt x="1327460" y="6554527"/>
                </a:cubicBezTo>
                <a:cubicBezTo>
                  <a:pt x="1840424" y="5442926"/>
                  <a:pt x="1337703" y="3374924"/>
                  <a:pt x="545566" y="2293136"/>
                </a:cubicBezTo>
                <a:cubicBezTo>
                  <a:pt x="-210423" y="1266170"/>
                  <a:pt x="-98154" y="469786"/>
                  <a:pt x="381787" y="3827"/>
                </a:cubicBezTo>
                <a:lnTo>
                  <a:pt x="386161" y="0"/>
                </a:lnTo>
                <a:close/>
              </a:path>
            </a:pathLst>
          </a:custGeom>
          <a:solidFill>
            <a:schemeClr val="tx2">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1" name="glass card">
            <a:extLst>
              <a:ext uri="{FF2B5EF4-FFF2-40B4-BE49-F238E27FC236}">
                <a16:creationId xmlns:a16="http://schemas.microsoft.com/office/drawing/2014/main" id="{BAC99002-32F5-F4C1-2519-F23274B0580C}"/>
              </a:ext>
            </a:extLst>
          </p:cNvPr>
          <p:cNvSpPr/>
          <p:nvPr userDrawn="1"/>
        </p:nvSpPr>
        <p:spPr>
          <a:xfrm>
            <a:off x="1365705" y="1005155"/>
            <a:ext cx="9243233" cy="4978750"/>
          </a:xfrm>
          <a:prstGeom prst="roundRect">
            <a:avLst>
              <a:gd name="adj" fmla="val 6806"/>
            </a:avLst>
          </a:prstGeom>
          <a:gradFill>
            <a:gsLst>
              <a:gs pos="100000">
                <a:schemeClr val="bg1">
                  <a:alpha val="3000"/>
                </a:schemeClr>
              </a:gs>
              <a:gs pos="47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7" name="Freeform: Shape 26">
            <a:extLst>
              <a:ext uri="{FF2B5EF4-FFF2-40B4-BE49-F238E27FC236}">
                <a16:creationId xmlns:a16="http://schemas.microsoft.com/office/drawing/2014/main" id="{0DF239B3-DB66-3CD4-1BFE-4EBA82BC4A44}"/>
              </a:ext>
            </a:extLst>
          </p:cNvPr>
          <p:cNvSpPr/>
          <p:nvPr userDrawn="1"/>
        </p:nvSpPr>
        <p:spPr>
          <a:xfrm>
            <a:off x="0" y="5255333"/>
            <a:ext cx="2769194" cy="1602667"/>
          </a:xfrm>
          <a:custGeom>
            <a:avLst/>
            <a:gdLst>
              <a:gd name="connsiteX0" fmla="*/ 0 w 2769194"/>
              <a:gd name="connsiteY0" fmla="*/ 0 h 1602667"/>
              <a:gd name="connsiteX1" fmla="*/ 93250 w 2769194"/>
              <a:gd name="connsiteY1" fmla="*/ 101565 h 1602667"/>
              <a:gd name="connsiteX2" fmla="*/ 2646213 w 2769194"/>
              <a:gd name="connsiteY2" fmla="*/ 1567071 h 1602667"/>
              <a:gd name="connsiteX3" fmla="*/ 2769194 w 2769194"/>
              <a:gd name="connsiteY3" fmla="*/ 1602667 h 1602667"/>
              <a:gd name="connsiteX4" fmla="*/ 0 w 2769194"/>
              <a:gd name="connsiteY4" fmla="*/ 1602667 h 1602667"/>
              <a:gd name="connsiteX5" fmla="*/ 0 w 2769194"/>
              <a:gd name="connsiteY5" fmla="*/ 807120 h 1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194" h="1602667">
                <a:moveTo>
                  <a:pt x="0" y="0"/>
                </a:moveTo>
                <a:lnTo>
                  <a:pt x="93250" y="101565"/>
                </a:lnTo>
                <a:cubicBezTo>
                  <a:pt x="702540" y="735306"/>
                  <a:pt x="1672588" y="1259605"/>
                  <a:pt x="2646213" y="1567071"/>
                </a:cubicBezTo>
                <a:lnTo>
                  <a:pt x="2769194" y="1602667"/>
                </a:lnTo>
                <a:lnTo>
                  <a:pt x="0" y="1602667"/>
                </a:lnTo>
                <a:lnTo>
                  <a:pt x="0" y="807120"/>
                </a:lnTo>
                <a:close/>
              </a:path>
            </a:pathLst>
          </a:custGeom>
          <a:gradFill flip="none" rotWithShape="1">
            <a:gsLst>
              <a:gs pos="60000">
                <a:schemeClr val="accent3">
                  <a:alpha val="45000"/>
                </a:schemeClr>
              </a:gs>
              <a:gs pos="99000">
                <a:schemeClr val="accent5">
                  <a:alpha val="66721"/>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4000" y="2029968"/>
            <a:ext cx="9144000" cy="1069848"/>
          </a:xfrm>
        </p:spPr>
        <p:txBody>
          <a:bodyPr anchor="b">
            <a:noAutofit/>
          </a:bodyPr>
          <a:lstStyle>
            <a:lvl1pPr algn="ctr">
              <a:defRPr sz="48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38039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reeform 3">
            <a:extLst>
              <a:ext uri="{FF2B5EF4-FFF2-40B4-BE49-F238E27FC236}">
                <a16:creationId xmlns:a16="http://schemas.microsoft.com/office/drawing/2014/main" id="{F1F20C20-DE23-6FE7-74A0-517218ACED7A}"/>
              </a:ext>
            </a:extLst>
          </p:cNvPr>
          <p:cNvSpPr/>
          <p:nvPr userDrawn="1"/>
        </p:nvSpPr>
        <p:spPr>
          <a:xfrm rot="10800000">
            <a:off x="-1" y="5019503"/>
            <a:ext cx="9676770" cy="18384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29177"/>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4">
            <a:extLst>
              <a:ext uri="{FF2B5EF4-FFF2-40B4-BE49-F238E27FC236}">
                <a16:creationId xmlns:a16="http://schemas.microsoft.com/office/drawing/2014/main" id="{98E2EA35-4179-2438-E1D1-02EFA8830FF9}"/>
              </a:ext>
            </a:extLst>
          </p:cNvPr>
          <p:cNvSpPr/>
          <p:nvPr userDrawn="1"/>
        </p:nvSpPr>
        <p:spPr>
          <a:xfrm flipV="1">
            <a:off x="2763044" y="6076116"/>
            <a:ext cx="3946673" cy="781884"/>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accent4">
                  <a:lumMod val="75000"/>
                  <a:alpha val="46295"/>
                </a:schemeClr>
              </a:gs>
              <a:gs pos="33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5">
            <a:extLst>
              <a:ext uri="{FF2B5EF4-FFF2-40B4-BE49-F238E27FC236}">
                <a16:creationId xmlns:a16="http://schemas.microsoft.com/office/drawing/2014/main" id="{A7C0B16B-87E9-E92C-62F3-D1844BEE5B2D}"/>
              </a:ext>
            </a:extLst>
          </p:cNvPr>
          <p:cNvSpPr/>
          <p:nvPr userDrawn="1"/>
        </p:nvSpPr>
        <p:spPr>
          <a:xfrm rot="10800000">
            <a:off x="5393054" y="601597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6">
            <a:extLst>
              <a:ext uri="{FF2B5EF4-FFF2-40B4-BE49-F238E27FC236}">
                <a16:creationId xmlns:a16="http://schemas.microsoft.com/office/drawing/2014/main" id="{51F4118C-3B46-F20B-EF12-E16F7513844C}"/>
              </a:ext>
            </a:extLst>
          </p:cNvPr>
          <p:cNvSpPr/>
          <p:nvPr userDrawn="1"/>
        </p:nvSpPr>
        <p:spPr>
          <a:xfrm rot="10800000" flipH="1">
            <a:off x="-2688" y="5263861"/>
            <a:ext cx="12192000" cy="1599109"/>
          </a:xfrm>
          <a:custGeom>
            <a:avLst/>
            <a:gdLst>
              <a:gd name="connsiteX0" fmla="*/ 1373073 w 12192000"/>
              <a:gd name="connsiteY0" fmla="*/ 1599066 h 1599109"/>
              <a:gd name="connsiteX1" fmla="*/ 4901233 w 12192000"/>
              <a:gd name="connsiteY1" fmla="*/ 313816 h 1599109"/>
              <a:gd name="connsiteX2" fmla="*/ 7629483 w 12192000"/>
              <a:gd name="connsiteY2" fmla="*/ 1209099 h 1599109"/>
              <a:gd name="connsiteX3" fmla="*/ 7664573 w 12192000"/>
              <a:gd name="connsiteY3" fmla="*/ 1222798 h 1599109"/>
              <a:gd name="connsiteX4" fmla="*/ 7753536 w 12192000"/>
              <a:gd name="connsiteY4" fmla="*/ 1277391 h 1599109"/>
              <a:gd name="connsiteX5" fmla="*/ 9091947 w 12192000"/>
              <a:gd name="connsiteY5" fmla="*/ 1582567 h 1599109"/>
              <a:gd name="connsiteX6" fmla="*/ 12094171 w 12192000"/>
              <a:gd name="connsiteY6" fmla="*/ 359476 h 1599109"/>
              <a:gd name="connsiteX7" fmla="*/ 12192000 w 12192000"/>
              <a:gd name="connsiteY7" fmla="*/ 342643 h 1599109"/>
              <a:gd name="connsiteX8" fmla="*/ 12192000 w 12192000"/>
              <a:gd name="connsiteY8" fmla="*/ 0 h 1599109"/>
              <a:gd name="connsiteX9" fmla="*/ 0 w 12192000"/>
              <a:gd name="connsiteY9" fmla="*/ 0 h 1599109"/>
              <a:gd name="connsiteX10" fmla="*/ 0 w 12192000"/>
              <a:gd name="connsiteY10" fmla="*/ 1274406 h 1599109"/>
              <a:gd name="connsiteX11" fmla="*/ 34662 w 12192000"/>
              <a:gd name="connsiteY11" fmla="*/ 1293889 h 1599109"/>
              <a:gd name="connsiteX12" fmla="*/ 1373073 w 12192000"/>
              <a:gd name="connsiteY12" fmla="*/ 1599066 h 159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599109">
                <a:moveTo>
                  <a:pt x="1373073" y="1599066"/>
                </a:moveTo>
                <a:cubicBezTo>
                  <a:pt x="2786156" y="1591793"/>
                  <a:pt x="3395560" y="338997"/>
                  <a:pt x="4901233" y="313816"/>
                </a:cubicBezTo>
                <a:cubicBezTo>
                  <a:pt x="6312803" y="290208"/>
                  <a:pt x="7142906" y="993618"/>
                  <a:pt x="7629483" y="1209099"/>
                </a:cubicBezTo>
                <a:lnTo>
                  <a:pt x="7664573" y="1222798"/>
                </a:lnTo>
                <a:lnTo>
                  <a:pt x="7753536" y="1277391"/>
                </a:lnTo>
                <a:cubicBezTo>
                  <a:pt x="8110655" y="1460232"/>
                  <a:pt x="8562041" y="1585295"/>
                  <a:pt x="9091947" y="1582567"/>
                </a:cubicBezTo>
                <a:cubicBezTo>
                  <a:pt x="10328396" y="1576205"/>
                  <a:pt x="10949524" y="616237"/>
                  <a:pt x="12094171" y="359476"/>
                </a:cubicBezTo>
                <a:lnTo>
                  <a:pt x="12192000" y="342643"/>
                </a:lnTo>
                <a:lnTo>
                  <a:pt x="12192000" y="0"/>
                </a:lnTo>
                <a:lnTo>
                  <a:pt x="0" y="0"/>
                </a:lnTo>
                <a:lnTo>
                  <a:pt x="0" y="1274406"/>
                </a:lnTo>
                <a:lnTo>
                  <a:pt x="34662" y="1293889"/>
                </a:lnTo>
                <a:cubicBezTo>
                  <a:pt x="391780" y="1476730"/>
                  <a:pt x="843167" y="1601794"/>
                  <a:pt x="1373073" y="1599066"/>
                </a:cubicBezTo>
                <a:close/>
              </a:path>
            </a:pathLst>
          </a:custGeom>
          <a:gradFill flip="none" rotWithShape="1">
            <a:gsLst>
              <a:gs pos="0">
                <a:schemeClr val="accent6">
                  <a:alpha val="69328"/>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CD0F8AA9-2207-2D4C-C2E0-FEF14E2D9ACF}"/>
              </a:ext>
            </a:extLst>
          </p:cNvPr>
          <p:cNvCxnSpPr>
            <a:cxnSpLocks/>
          </p:cNvCxnSpPr>
          <p:nvPr userDrawn="1"/>
        </p:nvCxnSpPr>
        <p:spPr>
          <a:xfrm rot="5400000">
            <a:off x="6095999" y="2597191"/>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5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hart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p:txBody>
          <a:bodyPr anchor="b">
            <a:noAutofit/>
          </a:bodyPr>
          <a:lstStyle>
            <a:lvl1pPr algn="ctr">
              <a:defRPr sz="4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Slide Number Placeholder 4">
            <a:extLst>
              <a:ext uri="{FF2B5EF4-FFF2-40B4-BE49-F238E27FC236}">
                <a16:creationId xmlns:a16="http://schemas.microsoft.com/office/drawing/2014/main" id="{4A4F769D-48D3-2655-40A4-674F657B741D}"/>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33FA0756-78EA-68DD-4650-F40EF5F2520E}"/>
              </a:ext>
            </a:extLst>
          </p:cNvPr>
          <p:cNvSpPr>
            <a:spLocks noGrp="1"/>
          </p:cNvSpPr>
          <p:nvPr>
            <p:ph type="ftr" sz="quarter" idx="10"/>
          </p:nvPr>
        </p:nvSpPr>
        <p:spPr/>
        <p:txBody>
          <a:bodyPr>
            <a:noAutofit/>
          </a:bodyPr>
          <a:lstStyle/>
          <a:p>
            <a:r>
              <a:rPr lang="en-US"/>
              <a:t>Crypto: investing &amp; trading</a:t>
            </a:r>
            <a:endParaRPr lang="en-US" dirty="0"/>
          </a:p>
        </p:txBody>
      </p:sp>
    </p:spTree>
    <p:extLst>
      <p:ext uri="{BB962C8B-B14F-4D97-AF65-F5344CB8AC3E}">
        <p14:creationId xmlns:p14="http://schemas.microsoft.com/office/powerpoint/2010/main" val="73453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7AD3460-2264-3A46-993B-9F2AACED0504}"/>
              </a:ext>
            </a:extLst>
          </p:cNvPr>
          <p:cNvSpPr/>
          <p:nvPr userDrawn="1"/>
        </p:nvSpPr>
        <p:spPr>
          <a:xfrm rot="10800000">
            <a:off x="5393054"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7">
            <a:extLst>
              <a:ext uri="{FF2B5EF4-FFF2-40B4-BE49-F238E27FC236}">
                <a16:creationId xmlns:a16="http://schemas.microsoft.com/office/drawing/2014/main" id="{BBBF3E9C-CCEA-98FA-7F69-55AF07558021}"/>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9">
            <a:extLst>
              <a:ext uri="{FF2B5EF4-FFF2-40B4-BE49-F238E27FC236}">
                <a16:creationId xmlns:a16="http://schemas.microsoft.com/office/drawing/2014/main" id="{4F937A84-95EC-EB44-470A-C82AD8E99897}"/>
              </a:ext>
            </a:extLst>
          </p:cNvPr>
          <p:cNvSpPr/>
          <p:nvPr userDrawn="1"/>
        </p:nvSpPr>
        <p:spPr>
          <a:xfrm>
            <a:off x="-24334" y="0"/>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3916598 w 12218982"/>
              <a:gd name="connsiteY10" fmla="*/ 272807 h 6860673"/>
              <a:gd name="connsiteX11" fmla="*/ 3863345 w 12218982"/>
              <a:gd name="connsiteY11" fmla="*/ 286233 h 6860673"/>
              <a:gd name="connsiteX12" fmla="*/ 3729781 w 12218982"/>
              <a:gd name="connsiteY12" fmla="*/ 323286 h 6860673"/>
              <a:gd name="connsiteX13" fmla="*/ 1717096 w 12218982"/>
              <a:gd name="connsiteY13" fmla="*/ 1451719 h 6860673"/>
              <a:gd name="connsiteX14" fmla="*/ 708597 w 12218982"/>
              <a:gd name="connsiteY14" fmla="*/ 2695590 h 6860673"/>
              <a:gd name="connsiteX15" fmla="*/ 486880 w 12218982"/>
              <a:gd name="connsiteY15" fmla="*/ 3274865 h 6860673"/>
              <a:gd name="connsiteX16" fmla="*/ 365997 w 12218982"/>
              <a:gd name="connsiteY16" fmla="*/ 3984708 h 6860673"/>
              <a:gd name="connsiteX17" fmla="*/ 341340 w 12218982"/>
              <a:gd name="connsiteY17" fmla="*/ 4301231 h 6860673"/>
              <a:gd name="connsiteX18" fmla="*/ 341340 w 12218982"/>
              <a:gd name="connsiteY18" fmla="*/ 5007890 h 6860673"/>
              <a:gd name="connsiteX19" fmla="*/ 343276 w 12218982"/>
              <a:gd name="connsiteY19" fmla="*/ 5047516 h 6860673"/>
              <a:gd name="connsiteX20" fmla="*/ 814636 w 12218982"/>
              <a:gd name="connsiteY20" fmla="*/ 6666819 h 6860673"/>
              <a:gd name="connsiteX21" fmla="*/ 915601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4862080" y="106647"/>
                  <a:pt x="4363654" y="168899"/>
                  <a:pt x="3916598" y="272807"/>
                </a:cubicBezTo>
                <a:lnTo>
                  <a:pt x="3863345" y="286233"/>
                </a:lnTo>
                <a:lnTo>
                  <a:pt x="3729781" y="323286"/>
                </a:lnTo>
                <a:cubicBezTo>
                  <a:pt x="3036967" y="532141"/>
                  <a:pt x="2352843" y="836886"/>
                  <a:pt x="1717096" y="1451719"/>
                </a:cubicBezTo>
                <a:cubicBezTo>
                  <a:pt x="1293264" y="1861607"/>
                  <a:pt x="966036" y="2282242"/>
                  <a:pt x="708597" y="2695590"/>
                </a:cubicBezTo>
                <a:cubicBezTo>
                  <a:pt x="593502" y="2938109"/>
                  <a:pt x="544310" y="3015870"/>
                  <a:pt x="486880" y="3274865"/>
                </a:cubicBezTo>
                <a:cubicBezTo>
                  <a:pt x="434927" y="3498394"/>
                  <a:pt x="385149" y="3635910"/>
                  <a:pt x="365997" y="3984708"/>
                </a:cubicBezTo>
                <a:lnTo>
                  <a:pt x="341340" y="4301231"/>
                </a:lnTo>
                <a:lnTo>
                  <a:pt x="341340" y="5007890"/>
                </a:lnTo>
                <a:cubicBezTo>
                  <a:pt x="341985" y="5021099"/>
                  <a:pt x="342631" y="5034307"/>
                  <a:pt x="343276" y="5047516"/>
                </a:cubicBezTo>
                <a:cubicBezTo>
                  <a:pt x="393784" y="5666740"/>
                  <a:pt x="577442" y="6188267"/>
                  <a:pt x="814636" y="6666819"/>
                </a:cubicBezTo>
                <a:lnTo>
                  <a:pt x="915601"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25000"/>
                  <a:alpha val="60164"/>
                </a:schemeClr>
              </a:gs>
              <a:gs pos="77000">
                <a:schemeClr val="accent3">
                  <a:lumMod val="25000"/>
                  <a:alpha val="29492"/>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10">
            <a:extLst>
              <a:ext uri="{FF2B5EF4-FFF2-40B4-BE49-F238E27FC236}">
                <a16:creationId xmlns:a16="http://schemas.microsoft.com/office/drawing/2014/main" id="{A9BF091C-5F88-B50F-03BB-284950253993}"/>
              </a:ext>
            </a:extLst>
          </p:cNvPr>
          <p:cNvSpPr/>
          <p:nvPr userDrawn="1"/>
        </p:nvSpPr>
        <p:spPr>
          <a:xfrm flipV="1">
            <a:off x="204060" y="5377862"/>
            <a:ext cx="7471211" cy="1480138"/>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tx2">
                  <a:alpha val="8123"/>
                </a:schemeClr>
              </a:gs>
              <a:gs pos="33000">
                <a:schemeClr val="accent6">
                  <a:alpha val="13919"/>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6">
            <a:extLst>
              <a:ext uri="{FF2B5EF4-FFF2-40B4-BE49-F238E27FC236}">
                <a16:creationId xmlns:a16="http://schemas.microsoft.com/office/drawing/2014/main" id="{3FF8B459-35F5-072D-56FA-415EEABE6DC2}"/>
              </a:ext>
            </a:extLst>
          </p:cNvPr>
          <p:cNvSpPr/>
          <p:nvPr userDrawn="1"/>
        </p:nvSpPr>
        <p:spPr>
          <a:xfrm rot="10800000">
            <a:off x="-30287" y="4822578"/>
            <a:ext cx="12230888" cy="2040391"/>
          </a:xfrm>
          <a:custGeom>
            <a:avLst/>
            <a:gdLst>
              <a:gd name="connsiteX0" fmla="*/ 1751979 w 12230888"/>
              <a:gd name="connsiteY0" fmla="*/ 2040336 h 2040391"/>
              <a:gd name="connsiteX1" fmla="*/ 44227 w 12230888"/>
              <a:gd name="connsiteY1" fmla="*/ 1650944 h 2040391"/>
              <a:gd name="connsiteX2" fmla="*/ 0 w 12230888"/>
              <a:gd name="connsiteY2" fmla="*/ 1626084 h 2040391"/>
              <a:gd name="connsiteX3" fmla="*/ 0 w 12230888"/>
              <a:gd name="connsiteY3" fmla="*/ 0 h 2040391"/>
              <a:gd name="connsiteX4" fmla="*/ 12230888 w 12230888"/>
              <a:gd name="connsiteY4" fmla="*/ 0 h 2040391"/>
              <a:gd name="connsiteX5" fmla="*/ 12230888 w 12230888"/>
              <a:gd name="connsiteY5" fmla="*/ 1945571 h 2040391"/>
              <a:gd name="connsiteX6" fmla="*/ 12158569 w 12230888"/>
              <a:gd name="connsiteY6" fmla="*/ 1963333 h 2040391"/>
              <a:gd name="connsiteX7" fmla="*/ 11600914 w 12230888"/>
              <a:gd name="connsiteY7" fmla="*/ 2019284 h 2040391"/>
              <a:gd name="connsiteX8" fmla="*/ 9893162 w 12230888"/>
              <a:gd name="connsiteY8" fmla="*/ 1629893 h 2040391"/>
              <a:gd name="connsiteX9" fmla="*/ 9779649 w 12230888"/>
              <a:gd name="connsiteY9" fmla="*/ 1560235 h 2040391"/>
              <a:gd name="connsiteX10" fmla="*/ 9734876 w 12230888"/>
              <a:gd name="connsiteY10" fmla="*/ 1542756 h 2040391"/>
              <a:gd name="connsiteX11" fmla="*/ 6253752 w 12230888"/>
              <a:gd name="connsiteY11" fmla="*/ 400415 h 2040391"/>
              <a:gd name="connsiteX12" fmla="*/ 1751979 w 12230888"/>
              <a:gd name="connsiteY12" fmla="*/ 2040336 h 204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30888" h="2040391">
                <a:moveTo>
                  <a:pt x="1751979" y="2040336"/>
                </a:moveTo>
                <a:cubicBezTo>
                  <a:pt x="1075843" y="2043817"/>
                  <a:pt x="499894" y="1884241"/>
                  <a:pt x="44227" y="1650944"/>
                </a:cubicBezTo>
                <a:lnTo>
                  <a:pt x="0" y="1626084"/>
                </a:lnTo>
                <a:lnTo>
                  <a:pt x="0" y="0"/>
                </a:lnTo>
                <a:lnTo>
                  <a:pt x="12230888" y="0"/>
                </a:lnTo>
                <a:lnTo>
                  <a:pt x="12230888" y="1945571"/>
                </a:lnTo>
                <a:lnTo>
                  <a:pt x="12158569" y="1963333"/>
                </a:lnTo>
                <a:cubicBezTo>
                  <a:pt x="11983060" y="1998243"/>
                  <a:pt x="11798121" y="2018269"/>
                  <a:pt x="11600914" y="2019284"/>
                </a:cubicBezTo>
                <a:cubicBezTo>
                  <a:pt x="10924778" y="2022765"/>
                  <a:pt x="10348830" y="1863190"/>
                  <a:pt x="9893162" y="1629893"/>
                </a:cubicBezTo>
                <a:lnTo>
                  <a:pt x="9779649" y="1560235"/>
                </a:lnTo>
                <a:lnTo>
                  <a:pt x="9734876" y="1542756"/>
                </a:lnTo>
                <a:cubicBezTo>
                  <a:pt x="9114026" y="1267812"/>
                  <a:pt x="8054852" y="370292"/>
                  <a:pt x="6253752" y="400415"/>
                </a:cubicBezTo>
                <a:cubicBezTo>
                  <a:pt x="4332581" y="432545"/>
                  <a:pt x="3555009" y="2031056"/>
                  <a:pt x="1751979" y="2040336"/>
                </a:cubicBezTo>
                <a:close/>
              </a:path>
            </a:pathLst>
          </a:custGeom>
          <a:gradFill flip="none" rotWithShape="1">
            <a:gsLst>
              <a:gs pos="0">
                <a:schemeClr val="accent6">
                  <a:alpha val="23907"/>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17">
            <a:extLst>
              <a:ext uri="{FF2B5EF4-FFF2-40B4-BE49-F238E27FC236}">
                <a16:creationId xmlns:a16="http://schemas.microsoft.com/office/drawing/2014/main" id="{73867BC1-390E-647F-B33F-8622748E6530}"/>
              </a:ext>
            </a:extLst>
          </p:cNvPr>
          <p:cNvSpPr/>
          <p:nvPr userDrawn="1"/>
        </p:nvSpPr>
        <p:spPr>
          <a:xfrm>
            <a:off x="0" y="0"/>
            <a:ext cx="12192000" cy="2035422"/>
          </a:xfrm>
          <a:custGeom>
            <a:avLst/>
            <a:gdLst>
              <a:gd name="connsiteX0" fmla="*/ 0 w 12192000"/>
              <a:gd name="connsiteY0" fmla="*/ 0 h 2035422"/>
              <a:gd name="connsiteX1" fmla="*/ 12192000 w 12192000"/>
              <a:gd name="connsiteY1" fmla="*/ 0 h 2035422"/>
              <a:gd name="connsiteX2" fmla="*/ 12192000 w 12192000"/>
              <a:gd name="connsiteY2" fmla="*/ 1759689 h 2035422"/>
              <a:gd name="connsiteX3" fmla="*/ 12103306 w 12192000"/>
              <a:gd name="connsiteY3" fmla="*/ 1729773 h 2035422"/>
              <a:gd name="connsiteX4" fmla="*/ 11659615 w 12192000"/>
              <a:gd name="connsiteY4" fmla="*/ 1535038 h 2035422"/>
              <a:gd name="connsiteX5" fmla="*/ 11521247 w 12192000"/>
              <a:gd name="connsiteY5" fmla="*/ 1450127 h 2035422"/>
              <a:gd name="connsiteX6" fmla="*/ 11466670 w 12192000"/>
              <a:gd name="connsiteY6" fmla="*/ 1428821 h 2035422"/>
              <a:gd name="connsiteX7" fmla="*/ 7223297 w 12192000"/>
              <a:gd name="connsiteY7" fmla="*/ 36346 h 2035422"/>
              <a:gd name="connsiteX8" fmla="*/ 1735787 w 12192000"/>
              <a:gd name="connsiteY8" fmla="*/ 2035354 h 2035422"/>
              <a:gd name="connsiteX9" fmla="*/ 97785 w 12192000"/>
              <a:gd name="connsiteY9" fmla="*/ 1755433 h 2035422"/>
              <a:gd name="connsiteX10" fmla="*/ 0 w 12192000"/>
              <a:gd name="connsiteY10" fmla="*/ 1715854 h 2035422"/>
              <a:gd name="connsiteX11" fmla="*/ 0 w 12192000"/>
              <a:gd name="connsiteY11" fmla="*/ 0 h 20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035422">
                <a:moveTo>
                  <a:pt x="0" y="0"/>
                </a:moveTo>
                <a:lnTo>
                  <a:pt x="12192000" y="0"/>
                </a:lnTo>
                <a:lnTo>
                  <a:pt x="12192000" y="1759689"/>
                </a:lnTo>
                <a:lnTo>
                  <a:pt x="12103306" y="1729773"/>
                </a:lnTo>
                <a:cubicBezTo>
                  <a:pt x="11946501" y="1671612"/>
                  <a:pt x="11798476" y="1606133"/>
                  <a:pt x="11659615" y="1535038"/>
                </a:cubicBezTo>
                <a:lnTo>
                  <a:pt x="11521247" y="1450127"/>
                </a:lnTo>
                <a:lnTo>
                  <a:pt x="11466670" y="1428821"/>
                </a:lnTo>
                <a:cubicBezTo>
                  <a:pt x="10709874" y="1093673"/>
                  <a:pt x="9418777" y="-373"/>
                  <a:pt x="7223297" y="36346"/>
                </a:cubicBezTo>
                <a:cubicBezTo>
                  <a:pt x="4881454" y="75511"/>
                  <a:pt x="3933620" y="2024042"/>
                  <a:pt x="1735787" y="2035354"/>
                </a:cubicBezTo>
                <a:cubicBezTo>
                  <a:pt x="1117647" y="2038536"/>
                  <a:pt x="568201" y="1929916"/>
                  <a:pt x="97785" y="1755433"/>
                </a:cubicBezTo>
                <a:lnTo>
                  <a:pt x="0" y="1715854"/>
                </a:lnTo>
                <a:lnTo>
                  <a:pt x="0" y="0"/>
                </a:lnTo>
                <a:close/>
              </a:path>
            </a:pathLst>
          </a:custGeom>
          <a:gradFill flip="none" rotWithShape="1">
            <a:gsLst>
              <a:gs pos="0">
                <a:schemeClr val="accent3">
                  <a:lumMod val="25000"/>
                </a:schemeClr>
              </a:gs>
              <a:gs pos="99000">
                <a:schemeClr val="accent3">
                  <a:lumMod val="25000"/>
                </a:schemeClr>
              </a:gs>
              <a:gs pos="31000">
                <a:schemeClr val="accent6">
                  <a:alpha val="69328"/>
                </a:schemeClr>
              </a:gs>
              <a:gs pos="73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18">
            <a:extLst>
              <a:ext uri="{FF2B5EF4-FFF2-40B4-BE49-F238E27FC236}">
                <a16:creationId xmlns:a16="http://schemas.microsoft.com/office/drawing/2014/main" id="{FA6C5756-59FF-66C3-2611-3D7AB2049ABE}"/>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19">
            <a:extLst>
              <a:ext uri="{FF2B5EF4-FFF2-40B4-BE49-F238E27FC236}">
                <a16:creationId xmlns:a16="http://schemas.microsoft.com/office/drawing/2014/main" id="{EF6D3160-DA6D-8CDA-3A13-8A43EC05449D}"/>
              </a:ext>
            </a:extLst>
          </p:cNvPr>
          <p:cNvSpPr/>
          <p:nvPr userDrawn="1"/>
        </p:nvSpPr>
        <p:spPr>
          <a:xfrm>
            <a:off x="0" y="739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86000" y="2752344"/>
            <a:ext cx="7763256" cy="1600200"/>
          </a:xfrm>
        </p:spPr>
        <p:txBody>
          <a:bodyPr anchor="t">
            <a:noAutofit/>
          </a:bodyPr>
          <a:lstStyle>
            <a:lvl1pPr algn="ctr">
              <a:lnSpc>
                <a:spcPct val="100000"/>
              </a:lnSpc>
              <a:defRPr sz="4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132320" y="4233672"/>
            <a:ext cx="2843784" cy="448056"/>
          </a:xfrm>
        </p:spPr>
        <p:txBody>
          <a:bodyPr>
            <a:no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278922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100A0D9B-ADC5-C41B-130F-1EA1EDE9F2E2}"/>
              </a:ext>
            </a:extLst>
          </p:cNvPr>
          <p:cNvSpPr>
            <a:spLocks noGrp="1"/>
          </p:cNvSpPr>
          <p:nvPr>
            <p:ph type="body" sz="quarter" idx="21"/>
          </p:nvPr>
        </p:nvSpPr>
        <p:spPr>
          <a:xfrm>
            <a:off x="937260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695761 h 1856232"/>
              <a:gd name="connsiteX3" fmla="*/ 1933505 w 2093976"/>
              <a:gd name="connsiteY3" fmla="*/ 1856232 h 1856232"/>
              <a:gd name="connsiteX4" fmla="*/ 0 w 2093976"/>
              <a:gd name="connsiteY4" fmla="*/ 1856232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695761"/>
                </a:lnTo>
                <a:cubicBezTo>
                  <a:pt x="2093976" y="1784387"/>
                  <a:pt x="2022131" y="1856232"/>
                  <a:pt x="1933505" y="1856232"/>
                </a:cubicBezTo>
                <a:lnTo>
                  <a:pt x="0" y="1856232"/>
                </a:ln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GB"/>
              <a:t>Click to edit Master text styles</a:t>
            </a:r>
          </a:p>
        </p:txBody>
      </p:sp>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655064" y="832104"/>
            <a:ext cx="8878824" cy="1069848"/>
          </a:xfrm>
        </p:spPr>
        <p:txBody>
          <a:bodyPr anchor="b"/>
          <a:lstStyle>
            <a:lvl1pPr algn="ctr">
              <a:defRPr/>
            </a:lvl1pPr>
          </a:lstStyle>
          <a:p>
            <a:r>
              <a:rPr lang="en-GB"/>
              <a:t>Click to edit Master title style</a:t>
            </a:r>
            <a:endParaRPr lang="en-US"/>
          </a:p>
        </p:txBody>
      </p:sp>
      <p:sp>
        <p:nvSpPr>
          <p:cNvPr id="57" name="Text Placeholder 56">
            <a:extLst>
              <a:ext uri="{FF2B5EF4-FFF2-40B4-BE49-F238E27FC236}">
                <a16:creationId xmlns:a16="http://schemas.microsoft.com/office/drawing/2014/main" id="{9AF8AEFF-3F3B-8AFC-621B-F653E2F1B744}"/>
              </a:ext>
            </a:extLst>
          </p:cNvPr>
          <p:cNvSpPr>
            <a:spLocks noGrp="1"/>
          </p:cNvSpPr>
          <p:nvPr>
            <p:ph type="body" sz="quarter" idx="12"/>
          </p:nvPr>
        </p:nvSpPr>
        <p:spPr>
          <a:xfrm>
            <a:off x="727339" y="2478024"/>
            <a:ext cx="2098157" cy="702770"/>
          </a:xfrm>
          <a:custGeom>
            <a:avLst/>
            <a:gdLst>
              <a:gd name="connsiteX0" fmla="*/ 169182 w 2098157"/>
              <a:gd name="connsiteY0" fmla="*/ 0 h 702770"/>
              <a:gd name="connsiteX1" fmla="*/ 2098157 w 2098157"/>
              <a:gd name="connsiteY1" fmla="*/ 0 h 702770"/>
              <a:gd name="connsiteX2" fmla="*/ 2098157 w 2098157"/>
              <a:gd name="connsiteY2" fmla="*/ 702770 h 702770"/>
              <a:gd name="connsiteX3" fmla="*/ 2097025 w 2098157"/>
              <a:gd name="connsiteY3" fmla="*/ 702770 h 702770"/>
              <a:gd name="connsiteX4" fmla="*/ 503974 w 2098157"/>
              <a:gd name="connsiteY4" fmla="*/ 702770 h 702770"/>
              <a:gd name="connsiteX5" fmla="*/ 0 w 2098157"/>
              <a:gd name="connsiteY5" fmla="*/ 702770 h 702770"/>
              <a:gd name="connsiteX6" fmla="*/ 0 w 2098157"/>
              <a:gd name="connsiteY6" fmla="*/ 202766 h 702770"/>
              <a:gd name="connsiteX7" fmla="*/ 136581 w 2098157"/>
              <a:gd name="connsiteY7" fmla="*/ 3900 h 7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70">
                <a:moveTo>
                  <a:pt x="169182" y="0"/>
                </a:moveTo>
                <a:lnTo>
                  <a:pt x="2098157" y="0"/>
                </a:lnTo>
                <a:lnTo>
                  <a:pt x="2098157" y="702770"/>
                </a:lnTo>
                <a:lnTo>
                  <a:pt x="2097025" y="702770"/>
                </a:lnTo>
                <a:lnTo>
                  <a:pt x="503974" y="702770"/>
                </a:lnTo>
                <a:lnTo>
                  <a:pt x="0" y="702770"/>
                </a:lnTo>
                <a:lnTo>
                  <a:pt x="0" y="202766"/>
                </a:lnTo>
                <a:cubicBezTo>
                  <a:pt x="0" y="104671"/>
                  <a:pt x="58634" y="22828"/>
                  <a:pt x="136581" y="3900"/>
                </a:cubicBezTo>
                <a:close/>
              </a:path>
            </a:pathLst>
          </a:custGeom>
          <a:solidFill>
            <a:schemeClr val="accent6"/>
          </a:solidFill>
          <a:ln w="12700">
            <a:solidFill>
              <a:schemeClr val="accent6"/>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52" name="Text Placeholder 51">
            <a:extLst>
              <a:ext uri="{FF2B5EF4-FFF2-40B4-BE49-F238E27FC236}">
                <a16:creationId xmlns:a16="http://schemas.microsoft.com/office/drawing/2014/main" id="{C0111168-089D-E125-6CBB-0B288CE8D5B0}"/>
              </a:ext>
            </a:extLst>
          </p:cNvPr>
          <p:cNvSpPr>
            <a:spLocks noGrp="1"/>
          </p:cNvSpPr>
          <p:nvPr>
            <p:ph type="body" sz="quarter" idx="13"/>
          </p:nvPr>
        </p:nvSpPr>
        <p:spPr>
          <a:xfrm>
            <a:off x="73152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856232 h 1856232"/>
              <a:gd name="connsiteX3" fmla="*/ 160471 w 2093976"/>
              <a:gd name="connsiteY3" fmla="*/ 1856232 h 1856232"/>
              <a:gd name="connsiteX4" fmla="*/ 0 w 2093976"/>
              <a:gd name="connsiteY4" fmla="*/ 1695761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856232"/>
                </a:lnTo>
                <a:lnTo>
                  <a:pt x="160471" y="1856232"/>
                </a:lnTo>
                <a:cubicBezTo>
                  <a:pt x="71845" y="1856232"/>
                  <a:pt x="0" y="1784387"/>
                  <a:pt x="0" y="1695761"/>
                </a:cubicBez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GB"/>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2884932" y="2478024"/>
            <a:ext cx="2103120" cy="704088"/>
          </a:xfrm>
          <a:solidFill>
            <a:schemeClr val="accent1"/>
          </a:solidFill>
          <a:ln w="12700">
            <a:solidFill>
              <a:schemeClr val="accent1"/>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289179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GB"/>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047488" y="2478024"/>
            <a:ext cx="2103120" cy="704088"/>
          </a:xfrm>
          <a:solidFill>
            <a:schemeClr val="accent4"/>
          </a:solidFill>
          <a:ln w="12700">
            <a:solidFill>
              <a:schemeClr val="accent4"/>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05206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GB"/>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210044" y="2478024"/>
            <a:ext cx="2103120" cy="704088"/>
          </a:xfrm>
          <a:solidFill>
            <a:schemeClr val="accent2"/>
          </a:solidFill>
          <a:ln w="12700">
            <a:solidFill>
              <a:schemeClr val="accent2"/>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21233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GB"/>
              <a:t>Click to edit Master text styles</a:t>
            </a:r>
          </a:p>
        </p:txBody>
      </p:sp>
      <p:sp>
        <p:nvSpPr>
          <p:cNvPr id="55" name="Text Placeholder 54">
            <a:extLst>
              <a:ext uri="{FF2B5EF4-FFF2-40B4-BE49-F238E27FC236}">
                <a16:creationId xmlns:a16="http://schemas.microsoft.com/office/drawing/2014/main" id="{76A5CBAC-0099-3E8F-E44D-7B999D707964}"/>
              </a:ext>
            </a:extLst>
          </p:cNvPr>
          <p:cNvSpPr>
            <a:spLocks noGrp="1"/>
          </p:cNvSpPr>
          <p:nvPr>
            <p:ph type="body" sz="quarter" idx="20"/>
          </p:nvPr>
        </p:nvSpPr>
        <p:spPr>
          <a:xfrm>
            <a:off x="9372600" y="2478025"/>
            <a:ext cx="2098157" cy="702769"/>
          </a:xfrm>
          <a:custGeom>
            <a:avLst/>
            <a:gdLst>
              <a:gd name="connsiteX0" fmla="*/ 0 w 2098157"/>
              <a:gd name="connsiteY0" fmla="*/ 0 h 702769"/>
              <a:gd name="connsiteX1" fmla="*/ 1928984 w 2098157"/>
              <a:gd name="connsiteY1" fmla="*/ 0 h 702769"/>
              <a:gd name="connsiteX2" fmla="*/ 1961576 w 2098157"/>
              <a:gd name="connsiteY2" fmla="*/ 3899 h 702769"/>
              <a:gd name="connsiteX3" fmla="*/ 2098157 w 2098157"/>
              <a:gd name="connsiteY3" fmla="*/ 202765 h 702769"/>
              <a:gd name="connsiteX4" fmla="*/ 2098157 w 2098157"/>
              <a:gd name="connsiteY4" fmla="*/ 702769 h 702769"/>
              <a:gd name="connsiteX5" fmla="*/ 1594183 w 2098157"/>
              <a:gd name="connsiteY5" fmla="*/ 702769 h 702769"/>
              <a:gd name="connsiteX6" fmla="*/ 1132 w 2098157"/>
              <a:gd name="connsiteY6" fmla="*/ 702769 h 702769"/>
              <a:gd name="connsiteX7" fmla="*/ 0 w 2098157"/>
              <a:gd name="connsiteY7" fmla="*/ 702769 h 70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69">
                <a:moveTo>
                  <a:pt x="0" y="0"/>
                </a:moveTo>
                <a:lnTo>
                  <a:pt x="1928984" y="0"/>
                </a:lnTo>
                <a:lnTo>
                  <a:pt x="1961576" y="3899"/>
                </a:lnTo>
                <a:cubicBezTo>
                  <a:pt x="2039523" y="22827"/>
                  <a:pt x="2098157" y="104670"/>
                  <a:pt x="2098157" y="202765"/>
                </a:cubicBezTo>
                <a:lnTo>
                  <a:pt x="2098157" y="702769"/>
                </a:lnTo>
                <a:lnTo>
                  <a:pt x="1594183" y="702769"/>
                </a:lnTo>
                <a:lnTo>
                  <a:pt x="1132" y="702769"/>
                </a:lnTo>
                <a:lnTo>
                  <a:pt x="0" y="702769"/>
                </a:lnTo>
                <a:close/>
              </a:path>
            </a:pathLst>
          </a:custGeom>
          <a:solidFill>
            <a:schemeClr val="tx2"/>
          </a:solidFill>
          <a:ln w="12700">
            <a:solidFill>
              <a:schemeClr val="tx2"/>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Tree>
    <p:extLst>
      <p:ext uri="{BB962C8B-B14F-4D97-AF65-F5344CB8AC3E}">
        <p14:creationId xmlns:p14="http://schemas.microsoft.com/office/powerpoint/2010/main" val="96690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792224" y="832104"/>
            <a:ext cx="8878824" cy="1069848"/>
          </a:xfrm>
        </p:spPr>
        <p:txBody>
          <a:bodyPr anchor="b"/>
          <a:lstStyle>
            <a:lvl1pPr algn="ctr">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CC652500-B558-F785-439F-12315F433125}"/>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938A96B1-64D5-11B6-BD02-AD31F317296F}"/>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2C883D99-31C6-D5A2-D86A-FC9440CEA769}"/>
              </a:ext>
            </a:extLst>
          </p:cNvPr>
          <p:cNvCxnSpPr>
            <a:cxnSpLocks/>
          </p:cNvCxnSpPr>
          <p:nvPr userDrawn="1"/>
        </p:nvCxnSpPr>
        <p:spPr>
          <a:xfrm>
            <a:off x="1944007" y="3324115"/>
            <a:ext cx="2170451"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8AB5A6-6184-8A00-738A-9F575C1472CC}"/>
              </a:ext>
            </a:extLst>
          </p:cNvPr>
          <p:cNvCxnSpPr>
            <a:cxnSpLocks/>
          </p:cNvCxnSpPr>
          <p:nvPr userDrawn="1"/>
        </p:nvCxnSpPr>
        <p:spPr>
          <a:xfrm>
            <a:off x="4114458" y="3322646"/>
            <a:ext cx="2171700"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BFB726-8911-1D40-8CAD-0678A3988661}"/>
              </a:ext>
            </a:extLst>
          </p:cNvPr>
          <p:cNvCxnSpPr>
            <a:cxnSpLocks/>
          </p:cNvCxnSpPr>
          <p:nvPr userDrawn="1"/>
        </p:nvCxnSpPr>
        <p:spPr>
          <a:xfrm>
            <a:off x="6286158" y="3322646"/>
            <a:ext cx="2161515" cy="14408"/>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6BA5D-5C40-149B-0AE7-118CF43109F3}"/>
              </a:ext>
            </a:extLst>
          </p:cNvPr>
          <p:cNvCxnSpPr>
            <a:cxnSpLocks/>
          </p:cNvCxnSpPr>
          <p:nvPr userDrawn="1"/>
        </p:nvCxnSpPr>
        <p:spPr>
          <a:xfrm>
            <a:off x="8447673" y="3333307"/>
            <a:ext cx="218919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1F9F84-FEDF-EE4B-151E-0BA753B313F2}"/>
              </a:ext>
            </a:extLst>
          </p:cNvPr>
          <p:cNvSpPr/>
          <p:nvPr userDrawn="1"/>
        </p:nvSpPr>
        <p:spPr>
          <a:xfrm>
            <a:off x="1349145" y="2715964"/>
            <a:ext cx="1218817" cy="12188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D1979A-4075-FDBC-DC21-B473A894753D}"/>
              </a:ext>
            </a:extLst>
          </p:cNvPr>
          <p:cNvSpPr/>
          <p:nvPr userDrawn="1"/>
        </p:nvSpPr>
        <p:spPr>
          <a:xfrm>
            <a:off x="3525168" y="2721004"/>
            <a:ext cx="1218817" cy="12188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53DC90-8B68-11F4-262C-EF788CC251ED}"/>
              </a:ext>
            </a:extLst>
          </p:cNvPr>
          <p:cNvSpPr/>
          <p:nvPr userDrawn="1"/>
        </p:nvSpPr>
        <p:spPr>
          <a:xfrm>
            <a:off x="5704017" y="2716977"/>
            <a:ext cx="1218817" cy="1218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EBAA34-A280-D694-891B-142A8D7FA33C}"/>
              </a:ext>
            </a:extLst>
          </p:cNvPr>
          <p:cNvSpPr/>
          <p:nvPr userDrawn="1"/>
        </p:nvSpPr>
        <p:spPr>
          <a:xfrm>
            <a:off x="7847695" y="2726015"/>
            <a:ext cx="1218817" cy="1218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C576C9-CAB6-8D5D-5976-B4CC1FB6B5C0}"/>
              </a:ext>
            </a:extLst>
          </p:cNvPr>
          <p:cNvSpPr/>
          <p:nvPr userDrawn="1"/>
        </p:nvSpPr>
        <p:spPr>
          <a:xfrm>
            <a:off x="10049319" y="2718520"/>
            <a:ext cx="1218817" cy="12188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B3AAAB5-1B7C-5567-E7F2-E97DCAFEA821}"/>
              </a:ext>
            </a:extLst>
          </p:cNvPr>
          <p:cNvSpPr/>
          <p:nvPr userDrawn="1"/>
        </p:nvSpPr>
        <p:spPr>
          <a:xfrm flipH="1">
            <a:off x="1418423" y="278651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E861CF-DCF3-E6B9-1438-583DC69FFA06}"/>
              </a:ext>
            </a:extLst>
          </p:cNvPr>
          <p:cNvSpPr/>
          <p:nvPr userDrawn="1"/>
        </p:nvSpPr>
        <p:spPr>
          <a:xfrm flipH="1">
            <a:off x="3593035" y="279155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4D24E5-CE49-C81C-1933-88384A77E742}"/>
              </a:ext>
            </a:extLst>
          </p:cNvPr>
          <p:cNvSpPr/>
          <p:nvPr userDrawn="1"/>
        </p:nvSpPr>
        <p:spPr>
          <a:xfrm flipH="1">
            <a:off x="5771884" y="2787528"/>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F1CA68B-CB89-15A1-13F9-3DD65297D0BD}"/>
              </a:ext>
            </a:extLst>
          </p:cNvPr>
          <p:cNvSpPr/>
          <p:nvPr userDrawn="1"/>
        </p:nvSpPr>
        <p:spPr>
          <a:xfrm flipH="1">
            <a:off x="7915562" y="2796566"/>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AD773FD-C1E4-FDB0-FDF1-0925375BE2A5}"/>
              </a:ext>
            </a:extLst>
          </p:cNvPr>
          <p:cNvSpPr/>
          <p:nvPr userDrawn="1"/>
        </p:nvSpPr>
        <p:spPr>
          <a:xfrm flipH="1">
            <a:off x="10129886" y="2789071"/>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1">
            <a:extLst>
              <a:ext uri="{FF2B5EF4-FFF2-40B4-BE49-F238E27FC236}">
                <a16:creationId xmlns:a16="http://schemas.microsoft.com/office/drawing/2014/main" id="{ACA633AF-3209-BF0D-1450-6A91ACC8533F}"/>
              </a:ext>
            </a:extLst>
          </p:cNvPr>
          <p:cNvSpPr>
            <a:spLocks noGrp="1"/>
          </p:cNvSpPr>
          <p:nvPr>
            <p:ph type="body" sz="quarter" idx="12"/>
          </p:nvPr>
        </p:nvSpPr>
        <p:spPr>
          <a:xfrm>
            <a:off x="13807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0" name="Text Placeholder 11">
            <a:extLst>
              <a:ext uri="{FF2B5EF4-FFF2-40B4-BE49-F238E27FC236}">
                <a16:creationId xmlns:a16="http://schemas.microsoft.com/office/drawing/2014/main" id="{F70EFB68-D184-8E31-A027-F291D78776BF}"/>
              </a:ext>
            </a:extLst>
          </p:cNvPr>
          <p:cNvSpPr>
            <a:spLocks noGrp="1"/>
          </p:cNvSpPr>
          <p:nvPr>
            <p:ph type="body" sz="quarter" idx="13"/>
          </p:nvPr>
        </p:nvSpPr>
        <p:spPr>
          <a:xfrm>
            <a:off x="1380744"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3538728"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3538728"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7241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724144"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87298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872984"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7" name="Text Placeholder 11">
            <a:extLst>
              <a:ext uri="{FF2B5EF4-FFF2-40B4-BE49-F238E27FC236}">
                <a16:creationId xmlns:a16="http://schemas.microsoft.com/office/drawing/2014/main" id="{BC5472B4-CBBF-AC70-5BA8-A0661E663D4A}"/>
              </a:ext>
            </a:extLst>
          </p:cNvPr>
          <p:cNvSpPr>
            <a:spLocks noGrp="1"/>
          </p:cNvSpPr>
          <p:nvPr>
            <p:ph type="body" sz="quarter" idx="20"/>
          </p:nvPr>
        </p:nvSpPr>
        <p:spPr>
          <a:xfrm>
            <a:off x="10058400"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8" name="Text Placeholder 11">
            <a:extLst>
              <a:ext uri="{FF2B5EF4-FFF2-40B4-BE49-F238E27FC236}">
                <a16:creationId xmlns:a16="http://schemas.microsoft.com/office/drawing/2014/main" id="{C3CEEBDA-7860-91AD-704A-7A540E1E58F7}"/>
              </a:ext>
            </a:extLst>
          </p:cNvPr>
          <p:cNvSpPr>
            <a:spLocks noGrp="1"/>
          </p:cNvSpPr>
          <p:nvPr>
            <p:ph type="body" sz="quarter" idx="21"/>
          </p:nvPr>
        </p:nvSpPr>
        <p:spPr>
          <a:xfrm>
            <a:off x="10058400"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30" name="Picture Placeholder 29">
            <a:extLst>
              <a:ext uri="{FF2B5EF4-FFF2-40B4-BE49-F238E27FC236}">
                <a16:creationId xmlns:a16="http://schemas.microsoft.com/office/drawing/2014/main" id="{DF918527-798D-3B40-E0EA-38C0AEBA6D77}"/>
              </a:ext>
            </a:extLst>
          </p:cNvPr>
          <p:cNvSpPr>
            <a:spLocks noGrp="1"/>
          </p:cNvSpPr>
          <p:nvPr>
            <p:ph type="pic" sz="quarter" idx="22"/>
          </p:nvPr>
        </p:nvSpPr>
        <p:spPr>
          <a:xfrm>
            <a:off x="1648147" y="3018954"/>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1" name="Picture Placeholder 29">
            <a:extLst>
              <a:ext uri="{FF2B5EF4-FFF2-40B4-BE49-F238E27FC236}">
                <a16:creationId xmlns:a16="http://schemas.microsoft.com/office/drawing/2014/main" id="{B0D40292-F2DF-0641-6B78-370AC5C50094}"/>
              </a:ext>
            </a:extLst>
          </p:cNvPr>
          <p:cNvSpPr>
            <a:spLocks noGrp="1"/>
          </p:cNvSpPr>
          <p:nvPr>
            <p:ph type="pic" sz="quarter" idx="23"/>
          </p:nvPr>
        </p:nvSpPr>
        <p:spPr>
          <a:xfrm>
            <a:off x="3805117" y="3011109"/>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2" name="Picture Placeholder 29">
            <a:extLst>
              <a:ext uri="{FF2B5EF4-FFF2-40B4-BE49-F238E27FC236}">
                <a16:creationId xmlns:a16="http://schemas.microsoft.com/office/drawing/2014/main" id="{503DD6AB-C9B3-EBD7-080A-FB219B381225}"/>
              </a:ext>
            </a:extLst>
          </p:cNvPr>
          <p:cNvSpPr>
            <a:spLocks noGrp="1"/>
          </p:cNvSpPr>
          <p:nvPr>
            <p:ph type="pic" sz="quarter" idx="24"/>
          </p:nvPr>
        </p:nvSpPr>
        <p:spPr>
          <a:xfrm>
            <a:off x="5995989" y="3026158"/>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3" name="Picture Placeholder 29">
            <a:extLst>
              <a:ext uri="{FF2B5EF4-FFF2-40B4-BE49-F238E27FC236}">
                <a16:creationId xmlns:a16="http://schemas.microsoft.com/office/drawing/2014/main" id="{E61A9741-3B1C-111D-B260-CF7E7F223F82}"/>
              </a:ext>
            </a:extLst>
          </p:cNvPr>
          <p:cNvSpPr>
            <a:spLocks noGrp="1"/>
          </p:cNvSpPr>
          <p:nvPr>
            <p:ph type="pic" sz="quarter" idx="25"/>
          </p:nvPr>
        </p:nvSpPr>
        <p:spPr>
          <a:xfrm>
            <a:off x="8146207" y="3011109"/>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4" name="Picture Placeholder 29">
            <a:extLst>
              <a:ext uri="{FF2B5EF4-FFF2-40B4-BE49-F238E27FC236}">
                <a16:creationId xmlns:a16="http://schemas.microsoft.com/office/drawing/2014/main" id="{E49C1AE1-BC78-2CE3-D292-61496AC727DE}"/>
              </a:ext>
            </a:extLst>
          </p:cNvPr>
          <p:cNvSpPr>
            <a:spLocks noGrp="1"/>
          </p:cNvSpPr>
          <p:nvPr>
            <p:ph type="pic" sz="quarter" idx="26"/>
          </p:nvPr>
        </p:nvSpPr>
        <p:spPr>
          <a:xfrm>
            <a:off x="10347831" y="3017032"/>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29" name="Text Placeholder 11">
            <a:extLst>
              <a:ext uri="{FF2B5EF4-FFF2-40B4-BE49-F238E27FC236}">
                <a16:creationId xmlns:a16="http://schemas.microsoft.com/office/drawing/2014/main" id="{3B71C9DC-B9E5-6C34-B451-BA2224CCDDE0}"/>
              </a:ext>
            </a:extLst>
          </p:cNvPr>
          <p:cNvSpPr>
            <a:spLocks noGrp="1"/>
          </p:cNvSpPr>
          <p:nvPr>
            <p:ph type="body" sz="quarter" idx="28"/>
          </p:nvPr>
        </p:nvSpPr>
        <p:spPr>
          <a:xfrm>
            <a:off x="2350008" y="4279392"/>
            <a:ext cx="146304" cy="146304"/>
          </a:xfrm>
          <a:prstGeom prst="ellipse">
            <a:avLst/>
          </a:prstGeom>
          <a:solidFill>
            <a:schemeClr val="accent6"/>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6" name="Text Placeholder 11">
            <a:extLst>
              <a:ext uri="{FF2B5EF4-FFF2-40B4-BE49-F238E27FC236}">
                <a16:creationId xmlns:a16="http://schemas.microsoft.com/office/drawing/2014/main" id="{0596D87F-0114-685D-7F97-873DBA557947}"/>
              </a:ext>
            </a:extLst>
          </p:cNvPr>
          <p:cNvSpPr>
            <a:spLocks noGrp="1"/>
          </p:cNvSpPr>
          <p:nvPr>
            <p:ph type="body" sz="quarter" idx="29"/>
          </p:nvPr>
        </p:nvSpPr>
        <p:spPr>
          <a:xfrm>
            <a:off x="4517136" y="4279392"/>
            <a:ext cx="146304" cy="146304"/>
          </a:xfrm>
          <a:prstGeom prst="ellipse">
            <a:avLst/>
          </a:prstGeom>
          <a:solidFill>
            <a:schemeClr val="accent5"/>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7" name="Text Placeholder 11">
            <a:extLst>
              <a:ext uri="{FF2B5EF4-FFF2-40B4-BE49-F238E27FC236}">
                <a16:creationId xmlns:a16="http://schemas.microsoft.com/office/drawing/2014/main" id="{5D4E3F00-5755-F2EF-97C8-0FE775CAE04E}"/>
              </a:ext>
            </a:extLst>
          </p:cNvPr>
          <p:cNvSpPr>
            <a:spLocks noGrp="1"/>
          </p:cNvSpPr>
          <p:nvPr>
            <p:ph type="body" sz="quarter" idx="30"/>
          </p:nvPr>
        </p:nvSpPr>
        <p:spPr>
          <a:xfrm>
            <a:off x="6702552" y="4279392"/>
            <a:ext cx="146304" cy="146304"/>
          </a:xfrm>
          <a:prstGeom prst="ellipse">
            <a:avLst/>
          </a:prstGeom>
          <a:solidFill>
            <a:schemeClr val="accent4"/>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8" name="Text Placeholder 11">
            <a:extLst>
              <a:ext uri="{FF2B5EF4-FFF2-40B4-BE49-F238E27FC236}">
                <a16:creationId xmlns:a16="http://schemas.microsoft.com/office/drawing/2014/main" id="{29543A01-39BF-D362-26F8-BD1E7D0D3C86}"/>
              </a:ext>
            </a:extLst>
          </p:cNvPr>
          <p:cNvSpPr>
            <a:spLocks noGrp="1"/>
          </p:cNvSpPr>
          <p:nvPr>
            <p:ph type="body" sz="quarter" idx="31"/>
          </p:nvPr>
        </p:nvSpPr>
        <p:spPr>
          <a:xfrm>
            <a:off x="8842248" y="4279392"/>
            <a:ext cx="146304" cy="146304"/>
          </a:xfrm>
          <a:prstGeom prst="ellipse">
            <a:avLst/>
          </a:prstGeom>
          <a:solidFill>
            <a:schemeClr val="accent2"/>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9" name="Text Placeholder 11">
            <a:extLst>
              <a:ext uri="{FF2B5EF4-FFF2-40B4-BE49-F238E27FC236}">
                <a16:creationId xmlns:a16="http://schemas.microsoft.com/office/drawing/2014/main" id="{BB6B72CD-75B9-D90F-4767-2141AEF3B201}"/>
              </a:ext>
            </a:extLst>
          </p:cNvPr>
          <p:cNvSpPr>
            <a:spLocks noGrp="1"/>
          </p:cNvSpPr>
          <p:nvPr>
            <p:ph type="body" sz="quarter" idx="32"/>
          </p:nvPr>
        </p:nvSpPr>
        <p:spPr>
          <a:xfrm>
            <a:off x="11055096" y="4279392"/>
            <a:ext cx="146304" cy="146304"/>
          </a:xfrm>
          <a:prstGeom prst="ellipse">
            <a:avLst/>
          </a:prstGeom>
          <a:solidFill>
            <a:schemeClr val="accent1"/>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Tree>
    <p:extLst>
      <p:ext uri="{BB962C8B-B14F-4D97-AF65-F5344CB8AC3E}">
        <p14:creationId xmlns:p14="http://schemas.microsoft.com/office/powerpoint/2010/main" val="129083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89A27E14-C943-C294-334B-4D6A7500F3B5}"/>
              </a:ext>
            </a:extLst>
          </p:cNvPr>
          <p:cNvSpPr/>
          <p:nvPr userDrawn="1"/>
        </p:nvSpPr>
        <p:spPr>
          <a:xfrm rot="5400000">
            <a:off x="7383937" y="2039848"/>
            <a:ext cx="6858000" cy="2778304"/>
          </a:xfrm>
          <a:custGeom>
            <a:avLst/>
            <a:gdLst>
              <a:gd name="connsiteX0" fmla="*/ 0 w 6858000"/>
              <a:gd name="connsiteY0" fmla="*/ 1050199 h 2778304"/>
              <a:gd name="connsiteX1" fmla="*/ 0 w 6858000"/>
              <a:gd name="connsiteY1" fmla="*/ 0 h 2778304"/>
              <a:gd name="connsiteX2" fmla="*/ 6858000 w 6858000"/>
              <a:gd name="connsiteY2" fmla="*/ 0 h 2778304"/>
              <a:gd name="connsiteX3" fmla="*/ 6858000 w 6858000"/>
              <a:gd name="connsiteY3" fmla="*/ 1193215 h 2778304"/>
              <a:gd name="connsiteX4" fmla="*/ 6790588 w 6858000"/>
              <a:gd name="connsiteY4" fmla="*/ 1211701 h 2778304"/>
              <a:gd name="connsiteX5" fmla="*/ 3050431 w 6858000"/>
              <a:gd name="connsiteY5" fmla="*/ 2778245 h 2778304"/>
              <a:gd name="connsiteX6" fmla="*/ 37813 w 6858000"/>
              <a:gd name="connsiteY6" fmla="*/ 1183549 h 2778304"/>
              <a:gd name="connsiteX7" fmla="*/ 0 w 6858000"/>
              <a:gd name="connsiteY7" fmla="*/ 1050199 h 27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778304">
                <a:moveTo>
                  <a:pt x="0" y="1050199"/>
                </a:moveTo>
                <a:lnTo>
                  <a:pt x="0" y="0"/>
                </a:lnTo>
                <a:lnTo>
                  <a:pt x="6858000" y="0"/>
                </a:lnTo>
                <a:lnTo>
                  <a:pt x="6858000" y="1193215"/>
                </a:lnTo>
                <a:lnTo>
                  <a:pt x="6790588" y="1211701"/>
                </a:lnTo>
                <a:cubicBezTo>
                  <a:pt x="5439260" y="1649845"/>
                  <a:pt x="4603740" y="2770251"/>
                  <a:pt x="3050431" y="2778245"/>
                </a:cubicBezTo>
                <a:cubicBezTo>
                  <a:pt x="1377637" y="2786855"/>
                  <a:pt x="283199" y="1854180"/>
                  <a:pt x="37813" y="1183549"/>
                </a:cubicBezTo>
                <a:lnTo>
                  <a:pt x="0" y="1050199"/>
                </a:lnTo>
                <a:close/>
              </a:path>
            </a:pathLst>
          </a:custGeom>
          <a:gradFill flip="none" rotWithShape="1">
            <a:gsLst>
              <a:gs pos="26000">
                <a:schemeClr val="accent3">
                  <a:lumMod val="25000"/>
                </a:schemeClr>
              </a:gs>
              <a:gs pos="73000">
                <a:schemeClr val="accent1">
                  <a:alpha val="33146"/>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1">
            <a:extLst>
              <a:ext uri="{FF2B5EF4-FFF2-40B4-BE49-F238E27FC236}">
                <a16:creationId xmlns:a16="http://schemas.microsoft.com/office/drawing/2014/main" id="{BE5C5BCA-F960-4024-7215-2D2EFD0FEBF3}"/>
              </a:ext>
            </a:extLst>
          </p:cNvPr>
          <p:cNvSpPr/>
          <p:nvPr userDrawn="1"/>
        </p:nvSpPr>
        <p:spPr>
          <a:xfrm rot="16200000" flipV="1">
            <a:off x="7907199" y="2573198"/>
            <a:ext cx="6858000" cy="1711602"/>
          </a:xfrm>
          <a:custGeom>
            <a:avLst/>
            <a:gdLst>
              <a:gd name="connsiteX0" fmla="*/ 6858000 w 6858000"/>
              <a:gd name="connsiteY0" fmla="*/ 1010661 h 1711602"/>
              <a:gd name="connsiteX1" fmla="*/ 6858000 w 6858000"/>
              <a:gd name="connsiteY1" fmla="*/ 0 h 1711602"/>
              <a:gd name="connsiteX2" fmla="*/ 0 w 6858000"/>
              <a:gd name="connsiteY2" fmla="*/ 0 h 1711602"/>
              <a:gd name="connsiteX3" fmla="*/ 0 w 6858000"/>
              <a:gd name="connsiteY3" fmla="*/ 983884 h 1711602"/>
              <a:gd name="connsiteX4" fmla="*/ 11078 w 6858000"/>
              <a:gd name="connsiteY4" fmla="*/ 997657 h 1711602"/>
              <a:gd name="connsiteX5" fmla="*/ 1866819 w 6858000"/>
              <a:gd name="connsiteY5" fmla="*/ 1711565 h 1711602"/>
              <a:gd name="connsiteX6" fmla="*/ 5098965 w 6858000"/>
              <a:gd name="connsiteY6" fmla="*/ 622006 h 1711602"/>
              <a:gd name="connsiteX7" fmla="*/ 6746500 w 6858000"/>
              <a:gd name="connsiteY7" fmla="*/ 959665 h 1711602"/>
              <a:gd name="connsiteX8" fmla="*/ 6858000 w 6858000"/>
              <a:gd name="connsiteY8" fmla="*/ 1010661 h 171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711602">
                <a:moveTo>
                  <a:pt x="6858000" y="1010661"/>
                </a:moveTo>
                <a:lnTo>
                  <a:pt x="6858000" y="0"/>
                </a:lnTo>
                <a:lnTo>
                  <a:pt x="0" y="0"/>
                </a:lnTo>
                <a:lnTo>
                  <a:pt x="0" y="983884"/>
                </a:lnTo>
                <a:lnTo>
                  <a:pt x="11078" y="997657"/>
                </a:lnTo>
                <a:cubicBezTo>
                  <a:pt x="328616" y="1355920"/>
                  <a:pt x="976833" y="1715803"/>
                  <a:pt x="1866819" y="1711565"/>
                </a:cubicBezTo>
                <a:cubicBezTo>
                  <a:pt x="3161344" y="1705400"/>
                  <a:pt x="3719617" y="643352"/>
                  <a:pt x="5098965" y="622006"/>
                </a:cubicBezTo>
                <a:cubicBezTo>
                  <a:pt x="5788640" y="611332"/>
                  <a:pt x="6326795" y="775968"/>
                  <a:pt x="6746500" y="959665"/>
                </a:cubicBezTo>
                <a:lnTo>
                  <a:pt x="6858000" y="1010661"/>
                </a:lnTo>
                <a:close/>
              </a:path>
            </a:pathLst>
          </a:custGeom>
          <a:gradFill>
            <a:gsLst>
              <a:gs pos="79000">
                <a:schemeClr val="accent4">
                  <a:lumMod val="75000"/>
                  <a:alpha val="79763"/>
                </a:schemeClr>
              </a:gs>
              <a:gs pos="37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3">
            <a:extLst>
              <a:ext uri="{FF2B5EF4-FFF2-40B4-BE49-F238E27FC236}">
                <a16:creationId xmlns:a16="http://schemas.microsoft.com/office/drawing/2014/main" id="{6F62D03F-D065-13FE-5D30-58C2523BD14D}"/>
              </a:ext>
            </a:extLst>
          </p:cNvPr>
          <p:cNvSpPr/>
          <p:nvPr userDrawn="1"/>
        </p:nvSpPr>
        <p:spPr>
          <a:xfrm rot="5400000">
            <a:off x="7877130" y="2543131"/>
            <a:ext cx="6858001" cy="1771739"/>
          </a:xfrm>
          <a:custGeom>
            <a:avLst/>
            <a:gdLst>
              <a:gd name="connsiteX0" fmla="*/ 0 w 6858001"/>
              <a:gd name="connsiteY0" fmla="*/ 1273784 h 1771739"/>
              <a:gd name="connsiteX1" fmla="*/ 0 w 6858001"/>
              <a:gd name="connsiteY1" fmla="*/ 0 h 1771739"/>
              <a:gd name="connsiteX2" fmla="*/ 6858001 w 6858001"/>
              <a:gd name="connsiteY2" fmla="*/ 0 h 1771739"/>
              <a:gd name="connsiteX3" fmla="*/ 6858001 w 6858001"/>
              <a:gd name="connsiteY3" fmla="*/ 34923 h 1771739"/>
              <a:gd name="connsiteX4" fmla="*/ 6735259 w 6858001"/>
              <a:gd name="connsiteY4" fmla="*/ 32862 h 1771739"/>
              <a:gd name="connsiteX5" fmla="*/ 1961998 w 6858001"/>
              <a:gd name="connsiteY5" fmla="*/ 1771680 h 1771739"/>
              <a:gd name="connsiteX6" fmla="*/ 151257 w 6858001"/>
              <a:gd name="connsiteY6" fmla="*/ 1358806 h 1771739"/>
              <a:gd name="connsiteX7" fmla="*/ 0 w 6858001"/>
              <a:gd name="connsiteY7" fmla="*/ 1273784 h 177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1771739">
                <a:moveTo>
                  <a:pt x="0" y="1273784"/>
                </a:moveTo>
                <a:lnTo>
                  <a:pt x="0" y="0"/>
                </a:lnTo>
                <a:lnTo>
                  <a:pt x="6858001" y="0"/>
                </a:lnTo>
                <a:lnTo>
                  <a:pt x="6858001" y="34923"/>
                </a:lnTo>
                <a:lnTo>
                  <a:pt x="6735259" y="32862"/>
                </a:lnTo>
                <a:cubicBezTo>
                  <a:pt x="4698226" y="66929"/>
                  <a:pt x="3873763" y="1761840"/>
                  <a:pt x="1961998" y="1771680"/>
                </a:cubicBezTo>
                <a:cubicBezTo>
                  <a:pt x="1245087" y="1775370"/>
                  <a:pt x="634403" y="1606171"/>
                  <a:pt x="151257" y="1358806"/>
                </a:cubicBezTo>
                <a:lnTo>
                  <a:pt x="0" y="1273784"/>
                </a:lnTo>
                <a:close/>
              </a:path>
            </a:pathLst>
          </a:custGeom>
          <a:gradFill>
            <a:gsLst>
              <a:gs pos="32000">
                <a:schemeClr val="tx2">
                  <a:alpha val="48229"/>
                </a:schemeClr>
              </a:gs>
              <a:gs pos="100000">
                <a:schemeClr val="accent6">
                  <a:alpha val="4858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541264"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541264"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50392" y="832104"/>
            <a:ext cx="10881360" cy="1069848"/>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014984" y="2212848"/>
            <a:ext cx="10332720" cy="3547872"/>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29184" y="411480"/>
            <a:ext cx="521208" cy="310896"/>
          </a:xfrm>
          <a:prstGeom prst="rect">
            <a:avLst/>
          </a:prstGeom>
        </p:spPr>
        <p:txBody>
          <a:bodyPr vert="horz" lIns="91440" tIns="45720" rIns="91440" bIns="45720" rtlCol="0" anchor="ctr">
            <a:noAutofit/>
          </a:bodyPr>
          <a:lstStyle>
            <a:lvl1pPr algn="ctr">
              <a:defRPr sz="1200" b="0" i="0">
                <a:solidFill>
                  <a:schemeClr val="bg1"/>
                </a:solidFill>
                <a:latin typeface="+mn-lt"/>
                <a:cs typeface="Segoe UI Light" panose="020B0502040204020203" pitchFamily="34" charset="0"/>
              </a:defRPr>
            </a:lvl1pPr>
          </a:lstStyle>
          <a:p>
            <a:fld id="{294A09A9-5501-47C1-A89A-A340965A2BE2}" type="slidenum">
              <a:rPr lang="en-US" smtClean="0"/>
              <a:pPr/>
              <a:t>‹#›</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66344" y="6190488"/>
            <a:ext cx="2331720" cy="274320"/>
          </a:xfrm>
          <a:prstGeom prst="rect">
            <a:avLst/>
          </a:prstGeom>
        </p:spPr>
        <p:txBody>
          <a:bodyPr vert="horz" lIns="91440" tIns="45720" rIns="91440" bIns="45720" rtlCol="0" anchor="ctr">
            <a:noAutofit/>
          </a:bodyPr>
          <a:lstStyle>
            <a:lvl1pPr algn="l">
              <a:defRPr sz="1200" b="0" i="0">
                <a:solidFill>
                  <a:schemeClr val="bg1"/>
                </a:solidFill>
                <a:latin typeface="+mn-lt"/>
                <a:cs typeface="Segoe UI Light" panose="020B0502040204020203" pitchFamily="34" charset="0"/>
              </a:defRPr>
            </a:lvl1pPr>
          </a:lstStyle>
          <a:p>
            <a:r>
              <a:rPr lang="en-US"/>
              <a:t>Crypto: investing &amp; trading</a:t>
            </a:r>
            <a:endParaRPr lang="en-US" dirty="0"/>
          </a:p>
        </p:txBody>
      </p:sp>
      <p:cxnSp>
        <p:nvCxnSpPr>
          <p:cNvPr id="7" name="Straight Connector 6">
            <a:extLst>
              <a:ext uri="{FF2B5EF4-FFF2-40B4-BE49-F238E27FC236}">
                <a16:creationId xmlns:a16="http://schemas.microsoft.com/office/drawing/2014/main" id="{2BA4A2D6-617E-EEA3-E4EE-5BDB472F6A43}"/>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70" r:id="rId7"/>
    <p:sldLayoutId id="2147483669" r:id="rId8"/>
    <p:sldLayoutId id="2147483653" r:id="rId9"/>
    <p:sldLayoutId id="2147483665" r:id="rId10"/>
    <p:sldLayoutId id="2147483666" r:id="rId11"/>
    <p:sldLayoutId id="2147483667" r:id="rId12"/>
    <p:sldLayoutId id="2147483668" r:id="rId13"/>
    <p:sldLayoutId id="2147483651"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p:titleStyle>
    <p:bodyStyle>
      <a:lvl1pPr marL="228600" indent="-347472" algn="l" defTabSz="914400" rtl="0" eaLnBrk="1" latinLnBrk="0" hangingPunct="1">
        <a:lnSpc>
          <a:spcPct val="90000"/>
        </a:lnSpc>
        <a:spcBef>
          <a:spcPts val="1000"/>
        </a:spcBef>
        <a:buClr>
          <a:schemeClr val="accent6"/>
        </a:buClr>
        <a:buFont typeface="Courier New" panose="02070309020205020404" pitchFamily="49" charset="0"/>
        <a:buChar char="o"/>
        <a:defRPr sz="28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0DB4-0446-EF22-E8E0-3A5B83923AC0}"/>
              </a:ext>
            </a:extLst>
          </p:cNvPr>
          <p:cNvSpPr>
            <a:spLocks noGrp="1"/>
          </p:cNvSpPr>
          <p:nvPr>
            <p:ph type="ctrTitle"/>
          </p:nvPr>
        </p:nvSpPr>
        <p:spPr>
          <a:xfrm>
            <a:off x="0" y="-243840"/>
            <a:ext cx="12192000" cy="4393054"/>
          </a:xfrm>
        </p:spPr>
        <p:txBody>
          <a:bodyPr/>
          <a:lstStyle/>
          <a:p>
            <a:r>
              <a:rPr lang="en-US" sz="3200" dirty="0"/>
              <a:t>- The Good Shepherd sisters –</a:t>
            </a:r>
            <a:br>
              <a:rPr lang="en-US" sz="3200" dirty="0"/>
            </a:br>
            <a:br>
              <a:rPr lang="en-US" sz="3600" dirty="0"/>
            </a:br>
            <a:r>
              <a:rPr lang="en-US" sz="4000" dirty="0"/>
              <a:t>Dar Mer</a:t>
            </a:r>
            <a:r>
              <a:rPr lang="en-GB" sz="4000" dirty="0" err="1">
                <a:effectLst/>
                <a:latin typeface="Calibri" panose="020F0502020204030204" pitchFamily="34" charset="0"/>
                <a:ea typeface="Calibri" panose="020F0502020204030204" pitchFamily="34" charset="0"/>
                <a:cs typeface="Times New Roman" panose="02020603050405020304" pitchFamily="18" charset="0"/>
              </a:rPr>
              <a:t>ħba</a:t>
            </a:r>
            <a:r>
              <a:rPr lang="en-US" sz="4000" dirty="0"/>
              <a:t> </a:t>
            </a:r>
            <a:r>
              <a:rPr lang="en-US" sz="4000" dirty="0" err="1"/>
              <a:t>bik</a:t>
            </a:r>
            <a:r>
              <a:rPr lang="en-US" sz="4000" dirty="0"/>
              <a:t> Foundation</a:t>
            </a:r>
            <a:br>
              <a:rPr lang="en-US" sz="3600" dirty="0"/>
            </a:br>
            <a:endParaRPr lang="en-US" sz="3600" dirty="0"/>
          </a:p>
        </p:txBody>
      </p:sp>
      <p:sp>
        <p:nvSpPr>
          <p:cNvPr id="3" name="Subtitle 2">
            <a:extLst>
              <a:ext uri="{FF2B5EF4-FFF2-40B4-BE49-F238E27FC236}">
                <a16:creationId xmlns:a16="http://schemas.microsoft.com/office/drawing/2014/main" id="{696329B1-2D04-0F3A-1081-C5117D8CE122}"/>
              </a:ext>
            </a:extLst>
          </p:cNvPr>
          <p:cNvSpPr>
            <a:spLocks noGrp="1"/>
          </p:cNvSpPr>
          <p:nvPr>
            <p:ph type="subTitle" idx="1"/>
          </p:nvPr>
        </p:nvSpPr>
        <p:spPr>
          <a:xfrm flipV="1">
            <a:off x="0" y="8275320"/>
            <a:ext cx="12192000" cy="2667000"/>
          </a:xfrm>
        </p:spPr>
        <p:txBody>
          <a:bodyPr/>
          <a:lstStyle/>
          <a:p>
            <a:endParaRPr lang="en-US" dirty="0"/>
          </a:p>
        </p:txBody>
      </p:sp>
      <p:sp>
        <p:nvSpPr>
          <p:cNvPr id="4" name="TextBox 3">
            <a:extLst>
              <a:ext uri="{FF2B5EF4-FFF2-40B4-BE49-F238E27FC236}">
                <a16:creationId xmlns:a16="http://schemas.microsoft.com/office/drawing/2014/main" id="{2C59BA57-1F4D-7CD5-1CFE-1CAD2924ADDE}"/>
              </a:ext>
            </a:extLst>
          </p:cNvPr>
          <p:cNvSpPr txBox="1"/>
          <p:nvPr/>
        </p:nvSpPr>
        <p:spPr>
          <a:xfrm>
            <a:off x="5540477" y="4149214"/>
            <a:ext cx="1111046" cy="369332"/>
          </a:xfrm>
          <a:prstGeom prst="rect">
            <a:avLst/>
          </a:prstGeom>
          <a:noFill/>
        </p:spPr>
        <p:txBody>
          <a:bodyPr wrap="square" rtlCol="0">
            <a:spAutoFit/>
          </a:bodyPr>
          <a:lstStyle/>
          <a:p>
            <a:r>
              <a:rPr lang="en-GB" b="1" dirty="0">
                <a:solidFill>
                  <a:schemeClr val="bg1"/>
                </a:solidFill>
                <a:latin typeface="Bahnschrift" panose="020B0502040204020203" pitchFamily="34" charset="0"/>
              </a:rPr>
              <a:t>Est. 1980</a:t>
            </a:r>
            <a:endParaRPr lang="en-MT" b="1" dirty="0">
              <a:solidFill>
                <a:schemeClr val="bg1"/>
              </a:solidFill>
              <a:latin typeface="Bahnschrift" panose="020B0502040204020203" pitchFamily="34" charset="0"/>
            </a:endParaRPr>
          </a:p>
        </p:txBody>
      </p:sp>
      <p:pic>
        <p:nvPicPr>
          <p:cNvPr id="6" name="Picture 5">
            <a:extLst>
              <a:ext uri="{FF2B5EF4-FFF2-40B4-BE49-F238E27FC236}">
                <a16:creationId xmlns:a16="http://schemas.microsoft.com/office/drawing/2014/main" id="{010C62FB-4833-73AA-02B8-26B4573A28ED}"/>
              </a:ext>
            </a:extLst>
          </p:cNvPr>
          <p:cNvPicPr>
            <a:picLocks noChangeAspect="1"/>
          </p:cNvPicPr>
          <p:nvPr/>
        </p:nvPicPr>
        <p:blipFill>
          <a:blip r:embed="rId2"/>
          <a:stretch>
            <a:fillRect/>
          </a:stretch>
        </p:blipFill>
        <p:spPr>
          <a:xfrm>
            <a:off x="5611761" y="5609527"/>
            <a:ext cx="968478" cy="9582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2349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10B5-D907-A977-7A9C-69F8BEB7BB3F}"/>
              </a:ext>
            </a:extLst>
          </p:cNvPr>
          <p:cNvSpPr>
            <a:spLocks noGrp="1"/>
          </p:cNvSpPr>
          <p:nvPr>
            <p:ph type="ctrTitle"/>
          </p:nvPr>
        </p:nvSpPr>
        <p:spPr/>
        <p:txBody>
          <a:bodyPr/>
          <a:lstStyle/>
          <a:p>
            <a:r>
              <a:rPr lang="en-US" dirty="0"/>
              <a:t>Safety measures and secured Facilities </a:t>
            </a:r>
          </a:p>
        </p:txBody>
      </p:sp>
      <p:sp>
        <p:nvSpPr>
          <p:cNvPr id="3" name="Subtitle 2">
            <a:extLst>
              <a:ext uri="{FF2B5EF4-FFF2-40B4-BE49-F238E27FC236}">
                <a16:creationId xmlns:a16="http://schemas.microsoft.com/office/drawing/2014/main" id="{C05FF0B8-5B51-7376-0271-8D849CA3F8A8}"/>
              </a:ext>
            </a:extLst>
          </p:cNvPr>
          <p:cNvSpPr>
            <a:spLocks noGrp="1"/>
          </p:cNvSpPr>
          <p:nvPr>
            <p:ph type="subTitle" idx="1"/>
          </p:nvPr>
        </p:nvSpPr>
        <p:spPr>
          <a:xfrm>
            <a:off x="1524000" y="3803904"/>
            <a:ext cx="9144000" cy="758952"/>
          </a:xfrm>
        </p:spPr>
        <p:txBody>
          <a:bodyPr/>
          <a:lstStyle/>
          <a:p>
            <a:pPr lvl="0">
              <a:lnSpc>
                <a:spcPct val="107000"/>
              </a:lnSpc>
            </a:pPr>
            <a:r>
              <a:rPr lang="en-US" b="1" dirty="0"/>
              <a:t>- offers high safety and security measures  – protected parking area -  double doors – alternating garage doors – walled spacious outside green areas – CCTV cameras – accompaniment -</a:t>
            </a:r>
          </a:p>
        </p:txBody>
      </p:sp>
    </p:spTree>
    <p:extLst>
      <p:ext uri="{BB962C8B-B14F-4D97-AF65-F5344CB8AC3E}">
        <p14:creationId xmlns:p14="http://schemas.microsoft.com/office/powerpoint/2010/main" val="54847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11</a:t>
            </a:fld>
            <a:endParaRPr lang="en-US" dirty="0"/>
          </a:p>
        </p:txBody>
      </p:sp>
      <p:pic>
        <p:nvPicPr>
          <p:cNvPr id="38" name="Picture 37">
            <a:extLst>
              <a:ext uri="{FF2B5EF4-FFF2-40B4-BE49-F238E27FC236}">
                <a16:creationId xmlns:a16="http://schemas.microsoft.com/office/drawing/2014/main" id="{D99BD69B-CC91-FDAB-5445-EAF6961842C6}"/>
              </a:ext>
            </a:extLst>
          </p:cNvPr>
          <p:cNvPicPr>
            <a:picLocks noChangeAspect="1"/>
          </p:cNvPicPr>
          <p:nvPr/>
        </p:nvPicPr>
        <p:blipFill>
          <a:blip r:embed="rId2"/>
          <a:stretch>
            <a:fillRect/>
          </a:stretch>
        </p:blipFill>
        <p:spPr>
          <a:xfrm>
            <a:off x="953729" y="566928"/>
            <a:ext cx="4031225" cy="3023419"/>
          </a:xfrm>
          <a:prstGeom prst="rect">
            <a:avLst/>
          </a:prstGeom>
          <a:ln>
            <a:noFill/>
          </a:ln>
          <a:effectLst>
            <a:outerShdw blurRad="190500" algn="tl" rotWithShape="0">
              <a:srgbClr val="000000">
                <a:alpha val="70000"/>
              </a:srgbClr>
            </a:outerShdw>
          </a:effectLst>
        </p:spPr>
      </p:pic>
      <p:pic>
        <p:nvPicPr>
          <p:cNvPr id="42" name="Picture 41">
            <a:extLst>
              <a:ext uri="{FF2B5EF4-FFF2-40B4-BE49-F238E27FC236}">
                <a16:creationId xmlns:a16="http://schemas.microsoft.com/office/drawing/2014/main" id="{9ED1D7A0-70CC-3BE5-5F05-CE45ED464DC2}"/>
              </a:ext>
            </a:extLst>
          </p:cNvPr>
          <p:cNvPicPr>
            <a:picLocks noChangeAspect="1"/>
          </p:cNvPicPr>
          <p:nvPr/>
        </p:nvPicPr>
        <p:blipFill>
          <a:blip r:embed="rId3"/>
          <a:srcRect l="8709" t="11326" r="17527" b="38938"/>
          <a:stretch/>
        </p:blipFill>
        <p:spPr>
          <a:xfrm>
            <a:off x="850392" y="4459747"/>
            <a:ext cx="4240468" cy="2144445"/>
          </a:xfrm>
          <a:prstGeom prst="rect">
            <a:avLst/>
          </a:prstGeom>
          <a:ln>
            <a:noFill/>
          </a:ln>
          <a:effectLst>
            <a:outerShdw blurRad="190500" algn="tl" rotWithShape="0">
              <a:srgbClr val="000000">
                <a:alpha val="70000"/>
              </a:srgbClr>
            </a:outerShdw>
          </a:effectLst>
        </p:spPr>
      </p:pic>
      <p:pic>
        <p:nvPicPr>
          <p:cNvPr id="44" name="Picture 43">
            <a:extLst>
              <a:ext uri="{FF2B5EF4-FFF2-40B4-BE49-F238E27FC236}">
                <a16:creationId xmlns:a16="http://schemas.microsoft.com/office/drawing/2014/main" id="{64E6AE52-4A94-9ED7-3894-0D6698BAA6B8}"/>
              </a:ext>
            </a:extLst>
          </p:cNvPr>
          <p:cNvPicPr>
            <a:picLocks noChangeAspect="1"/>
          </p:cNvPicPr>
          <p:nvPr/>
        </p:nvPicPr>
        <p:blipFill>
          <a:blip r:embed="rId4"/>
          <a:srcRect l="15508" t="11445" r="2050" b="28459"/>
          <a:stretch/>
        </p:blipFill>
        <p:spPr>
          <a:xfrm>
            <a:off x="8123793" y="279632"/>
            <a:ext cx="3240343" cy="3149368"/>
          </a:xfrm>
          <a:prstGeom prst="rect">
            <a:avLst/>
          </a:prstGeom>
          <a:ln>
            <a:noFill/>
          </a:ln>
          <a:effectLst>
            <a:outerShdw blurRad="190500" algn="tl" rotWithShape="0">
              <a:srgbClr val="000000">
                <a:alpha val="70000"/>
              </a:srgbClr>
            </a:outerShdw>
          </a:effectLst>
        </p:spPr>
      </p:pic>
      <p:pic>
        <p:nvPicPr>
          <p:cNvPr id="40" name="Picture 39">
            <a:extLst>
              <a:ext uri="{FF2B5EF4-FFF2-40B4-BE49-F238E27FC236}">
                <a16:creationId xmlns:a16="http://schemas.microsoft.com/office/drawing/2014/main" id="{30CB2327-1B54-5932-E151-F23E6F35E1D3}"/>
              </a:ext>
            </a:extLst>
          </p:cNvPr>
          <p:cNvPicPr>
            <a:picLocks noChangeAspect="1"/>
          </p:cNvPicPr>
          <p:nvPr/>
        </p:nvPicPr>
        <p:blipFill>
          <a:blip r:embed="rId5"/>
          <a:srcRect t="2746" r="7198" b="17846"/>
          <a:stretch/>
        </p:blipFill>
        <p:spPr>
          <a:xfrm>
            <a:off x="4569327" y="1441772"/>
            <a:ext cx="3483593" cy="3974455"/>
          </a:xfrm>
          <a:prstGeom prst="rect">
            <a:avLst/>
          </a:prstGeom>
          <a:ln>
            <a:noFill/>
          </a:ln>
          <a:effectLst>
            <a:outerShdw blurRad="190500" algn="tl" rotWithShape="0">
              <a:srgbClr val="000000">
                <a:alpha val="70000"/>
              </a:srgbClr>
            </a:outerShdw>
          </a:effectLst>
        </p:spPr>
      </p:pic>
      <p:pic>
        <p:nvPicPr>
          <p:cNvPr id="36" name="Picture 35">
            <a:extLst>
              <a:ext uri="{FF2B5EF4-FFF2-40B4-BE49-F238E27FC236}">
                <a16:creationId xmlns:a16="http://schemas.microsoft.com/office/drawing/2014/main" id="{859A1921-AEF6-993B-8F87-165AB72A6E6B}"/>
              </a:ext>
            </a:extLst>
          </p:cNvPr>
          <p:cNvPicPr>
            <a:picLocks noChangeAspect="1"/>
          </p:cNvPicPr>
          <p:nvPr/>
        </p:nvPicPr>
        <p:blipFill>
          <a:blip r:embed="rId6"/>
          <a:srcRect l="1" r="-581" b="24487"/>
          <a:stretch/>
        </p:blipFill>
        <p:spPr>
          <a:xfrm>
            <a:off x="7830779" y="3262043"/>
            <a:ext cx="3407492" cy="3410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708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545335" y="822959"/>
            <a:ext cx="9685881" cy="3520441"/>
          </a:xfrm>
        </p:spPr>
        <p:txBody>
          <a:bodyPr/>
          <a:lstStyle/>
          <a:p>
            <a:pPr algn="ctr"/>
            <a:r>
              <a:rPr lang="en-US" sz="4000" b="1" spc="600" dirty="0">
                <a:ln w="28575">
                  <a:noFill/>
                  <a:prstDash val="solid"/>
                </a:ln>
                <a:latin typeface="Tw Cen MT" panose="020B0602020104020603" pitchFamily="34" charset="77"/>
              </a:rPr>
              <a:t>Dar </a:t>
            </a:r>
            <a:r>
              <a:rPr lang="en-US" sz="4000" dirty="0"/>
              <a:t>Mer</a:t>
            </a:r>
            <a:r>
              <a:rPr lang="en-GB" sz="4000" dirty="0" err="1">
                <a:effectLst/>
                <a:latin typeface="Calibri" panose="020F0502020204030204" pitchFamily="34" charset="0"/>
                <a:ea typeface="Calibri" panose="020F0502020204030204" pitchFamily="34" charset="0"/>
                <a:cs typeface="Times New Roman" panose="02020603050405020304" pitchFamily="18" charset="0"/>
              </a:rPr>
              <a:t>ħba</a:t>
            </a:r>
            <a:r>
              <a:rPr lang="en-US" sz="4000" b="1" spc="600" dirty="0">
                <a:ln w="28575">
                  <a:noFill/>
                  <a:prstDash val="solid"/>
                </a:ln>
                <a:latin typeface="Tw Cen MT" panose="020B0602020104020603" pitchFamily="34" charset="77"/>
              </a:rPr>
              <a:t> Bik </a:t>
            </a:r>
            <a:br>
              <a:rPr lang="en-US" sz="4000" b="1" spc="600" dirty="0">
                <a:ln w="28575">
                  <a:noFill/>
                  <a:prstDash val="solid"/>
                </a:ln>
                <a:latin typeface="Tw Cen MT" panose="020B0602020104020603" pitchFamily="34" charset="77"/>
              </a:rPr>
            </a:br>
            <a:br>
              <a:rPr lang="en-US" sz="4000" b="1" spc="600" dirty="0">
                <a:ln w="28575">
                  <a:noFill/>
                  <a:prstDash val="solid"/>
                </a:ln>
                <a:latin typeface="Tw Cen MT" panose="020B0602020104020603" pitchFamily="34" charset="77"/>
              </a:rPr>
            </a:br>
            <a:r>
              <a:rPr lang="en-US" sz="4000" b="1" spc="600" dirty="0">
                <a:ln w="28575">
                  <a:noFill/>
                  <a:prstDash val="solid"/>
                </a:ln>
                <a:latin typeface="Tw Cen MT" panose="020B0602020104020603" pitchFamily="34" charset="77"/>
              </a:rPr>
              <a:t>Statisti</a:t>
            </a:r>
            <a:r>
              <a:rPr lang="en-US" sz="4000" dirty="0">
                <a:ln w="28575">
                  <a:noFill/>
                  <a:prstDash val="solid"/>
                </a:ln>
                <a:latin typeface="Tw Cen MT" panose="020B0602020104020603" pitchFamily="34" charset="77"/>
              </a:rPr>
              <a:t>cs</a:t>
            </a:r>
            <a:endParaRPr lang="en-US"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12</a:t>
            </a:fld>
            <a:endParaRPr lang="en-US" dirty="0"/>
          </a:p>
        </p:txBody>
      </p:sp>
    </p:spTree>
    <p:extLst>
      <p:ext uri="{BB962C8B-B14F-4D97-AF65-F5344CB8AC3E}">
        <p14:creationId xmlns:p14="http://schemas.microsoft.com/office/powerpoint/2010/main" val="328808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2FE8-2F9C-9C12-4EB3-9742EA91D653}"/>
              </a:ext>
            </a:extLst>
          </p:cNvPr>
          <p:cNvSpPr>
            <a:spLocks noGrp="1"/>
          </p:cNvSpPr>
          <p:nvPr>
            <p:ph type="title"/>
          </p:nvPr>
        </p:nvSpPr>
        <p:spPr>
          <a:xfrm>
            <a:off x="850392" y="832104"/>
            <a:ext cx="10881360" cy="682064"/>
          </a:xfrm>
        </p:spPr>
        <p:txBody>
          <a:bodyPr/>
          <a:lstStyle/>
          <a:p>
            <a:r>
              <a:rPr lang="en-US" sz="3200" dirty="0">
                <a:ln w="28575">
                  <a:noFill/>
                  <a:prstDash val="solid"/>
                </a:ln>
                <a:latin typeface="Tw Cen MT" panose="020B0602020104020603" pitchFamily="34" charset="77"/>
              </a:rPr>
              <a:t>2023</a:t>
            </a:r>
            <a:endParaRPr lang="en-US" sz="3200" b="1" spc="600" dirty="0">
              <a:ln w="28575">
                <a:noFill/>
                <a:prstDash val="solid"/>
              </a:ln>
              <a:latin typeface="Tw Cen MT" panose="020B0602020104020603" pitchFamily="34" charset="77"/>
            </a:endParaRPr>
          </a:p>
        </p:txBody>
      </p:sp>
      <p:sp>
        <p:nvSpPr>
          <p:cNvPr id="5" name="Slide Number Placeholder 4">
            <a:extLst>
              <a:ext uri="{FF2B5EF4-FFF2-40B4-BE49-F238E27FC236}">
                <a16:creationId xmlns:a16="http://schemas.microsoft.com/office/drawing/2014/main" id="{2A8E318B-D756-6C57-8657-96C836320839}"/>
              </a:ext>
            </a:extLst>
          </p:cNvPr>
          <p:cNvSpPr>
            <a:spLocks noGrp="1"/>
          </p:cNvSpPr>
          <p:nvPr>
            <p:ph type="sldNum" sz="quarter" idx="11"/>
          </p:nvPr>
        </p:nvSpPr>
        <p:spPr/>
        <p:txBody>
          <a:bodyPr/>
          <a:lstStyle/>
          <a:p>
            <a:fld id="{294A09A9-5501-47C1-A89A-A340965A2BE2}" type="slidenum">
              <a:rPr lang="en-US" smtClean="0"/>
              <a:pPr/>
              <a:t>13</a:t>
            </a:fld>
            <a:endParaRPr lang="en-US" dirty="0"/>
          </a:p>
        </p:txBody>
      </p:sp>
      <p:graphicFrame>
        <p:nvGraphicFramePr>
          <p:cNvPr id="4" name="Content Placeholder 5" descr="Bar chart">
            <a:extLst>
              <a:ext uri="{FF2B5EF4-FFF2-40B4-BE49-F238E27FC236}">
                <a16:creationId xmlns:a16="http://schemas.microsoft.com/office/drawing/2014/main" id="{9F02851F-DB0A-09AB-B52A-BE347DDCBD1D}"/>
              </a:ext>
            </a:extLst>
          </p:cNvPr>
          <p:cNvGraphicFramePr>
            <a:graphicFrameLocks noGrp="1"/>
          </p:cNvGraphicFramePr>
          <p:nvPr>
            <p:ph idx="1"/>
            <p:extLst>
              <p:ext uri="{D42A27DB-BD31-4B8C-83A1-F6EECF244321}">
                <p14:modId xmlns:p14="http://schemas.microsoft.com/office/powerpoint/2010/main" val="178204773"/>
              </p:ext>
            </p:extLst>
          </p:nvPr>
        </p:nvGraphicFramePr>
        <p:xfrm>
          <a:off x="975084" y="2172929"/>
          <a:ext cx="10450000" cy="38529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0C7F61-40DA-8F26-2DBD-1A6D35623239}"/>
              </a:ext>
            </a:extLst>
          </p:cNvPr>
          <p:cNvSpPr txBox="1"/>
          <p:nvPr/>
        </p:nvSpPr>
        <p:spPr>
          <a:xfrm>
            <a:off x="0" y="1623896"/>
            <a:ext cx="12191999" cy="369332"/>
          </a:xfrm>
          <a:prstGeom prst="rect">
            <a:avLst/>
          </a:prstGeom>
          <a:noFill/>
        </p:spPr>
        <p:txBody>
          <a:bodyPr wrap="square" rtlCol="0">
            <a:spAutoFit/>
          </a:bodyPr>
          <a:lstStyle/>
          <a:p>
            <a:pPr algn="ctr"/>
            <a:r>
              <a:rPr lang="en-GB" b="1" dirty="0">
                <a:solidFill>
                  <a:schemeClr val="bg1"/>
                </a:solidFill>
              </a:rPr>
              <a:t>62 admissions and 70 children</a:t>
            </a:r>
            <a:endParaRPr lang="en-MT" b="1" dirty="0">
              <a:solidFill>
                <a:schemeClr val="bg1"/>
              </a:solidFill>
            </a:endParaRPr>
          </a:p>
        </p:txBody>
      </p:sp>
    </p:spTree>
    <p:extLst>
      <p:ext uri="{BB962C8B-B14F-4D97-AF65-F5344CB8AC3E}">
        <p14:creationId xmlns:p14="http://schemas.microsoft.com/office/powerpoint/2010/main" val="137265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2FE8-2F9C-9C12-4EB3-9742EA91D653}"/>
              </a:ext>
            </a:extLst>
          </p:cNvPr>
          <p:cNvSpPr>
            <a:spLocks noGrp="1"/>
          </p:cNvSpPr>
          <p:nvPr>
            <p:ph type="title"/>
          </p:nvPr>
        </p:nvSpPr>
        <p:spPr>
          <a:xfrm>
            <a:off x="850392" y="832104"/>
            <a:ext cx="10881360" cy="682064"/>
          </a:xfrm>
        </p:spPr>
        <p:txBody>
          <a:bodyPr/>
          <a:lstStyle/>
          <a:p>
            <a:r>
              <a:rPr lang="en-US" sz="3200" dirty="0">
                <a:ln w="28575">
                  <a:noFill/>
                  <a:prstDash val="solid"/>
                </a:ln>
                <a:latin typeface="Tw Cen MT" panose="020B0602020104020603" pitchFamily="34" charset="77"/>
              </a:rPr>
              <a:t>2024 </a:t>
            </a:r>
            <a:br>
              <a:rPr lang="en-US" dirty="0">
                <a:ln w="28575">
                  <a:noFill/>
                  <a:prstDash val="solid"/>
                </a:ln>
                <a:latin typeface="Tw Cen MT" panose="020B0602020104020603" pitchFamily="34" charset="77"/>
              </a:rPr>
            </a:br>
            <a:r>
              <a:rPr lang="en-US" sz="1400" dirty="0">
                <a:ln w="28575">
                  <a:noFill/>
                  <a:prstDash val="solid"/>
                </a:ln>
                <a:latin typeface="Tw Cen MT" panose="020B0602020104020603" pitchFamily="34" charset="77"/>
              </a:rPr>
              <a:t>(to date)</a:t>
            </a:r>
            <a:endParaRPr lang="en-US" sz="4000" b="1" spc="600" dirty="0">
              <a:ln w="28575">
                <a:noFill/>
                <a:prstDash val="solid"/>
              </a:ln>
              <a:latin typeface="Tw Cen MT" panose="020B0602020104020603" pitchFamily="34" charset="77"/>
            </a:endParaRPr>
          </a:p>
        </p:txBody>
      </p:sp>
      <p:sp>
        <p:nvSpPr>
          <p:cNvPr id="5" name="Slide Number Placeholder 4">
            <a:extLst>
              <a:ext uri="{FF2B5EF4-FFF2-40B4-BE49-F238E27FC236}">
                <a16:creationId xmlns:a16="http://schemas.microsoft.com/office/drawing/2014/main" id="{2A8E318B-D756-6C57-8657-96C836320839}"/>
              </a:ext>
            </a:extLst>
          </p:cNvPr>
          <p:cNvSpPr>
            <a:spLocks noGrp="1"/>
          </p:cNvSpPr>
          <p:nvPr>
            <p:ph type="sldNum" sz="quarter" idx="11"/>
          </p:nvPr>
        </p:nvSpPr>
        <p:spPr/>
        <p:txBody>
          <a:bodyPr/>
          <a:lstStyle/>
          <a:p>
            <a:fld id="{294A09A9-5501-47C1-A89A-A340965A2BE2}" type="slidenum">
              <a:rPr lang="en-US" smtClean="0"/>
              <a:pPr/>
              <a:t>14</a:t>
            </a:fld>
            <a:endParaRPr lang="en-US" dirty="0"/>
          </a:p>
        </p:txBody>
      </p:sp>
      <p:graphicFrame>
        <p:nvGraphicFramePr>
          <p:cNvPr id="4" name="Content Placeholder 5" descr="Bar chart">
            <a:extLst>
              <a:ext uri="{FF2B5EF4-FFF2-40B4-BE49-F238E27FC236}">
                <a16:creationId xmlns:a16="http://schemas.microsoft.com/office/drawing/2014/main" id="{9F02851F-DB0A-09AB-B52A-BE347DDCBD1D}"/>
              </a:ext>
            </a:extLst>
          </p:cNvPr>
          <p:cNvGraphicFramePr>
            <a:graphicFrameLocks noGrp="1"/>
          </p:cNvGraphicFramePr>
          <p:nvPr>
            <p:ph idx="1"/>
            <p:extLst>
              <p:ext uri="{D42A27DB-BD31-4B8C-83A1-F6EECF244321}">
                <p14:modId xmlns:p14="http://schemas.microsoft.com/office/powerpoint/2010/main" val="1196989225"/>
              </p:ext>
            </p:extLst>
          </p:nvPr>
        </p:nvGraphicFramePr>
        <p:xfrm>
          <a:off x="975084" y="2172929"/>
          <a:ext cx="10450000" cy="38529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0C7F61-40DA-8F26-2DBD-1A6D35623239}"/>
              </a:ext>
            </a:extLst>
          </p:cNvPr>
          <p:cNvSpPr txBox="1"/>
          <p:nvPr/>
        </p:nvSpPr>
        <p:spPr>
          <a:xfrm>
            <a:off x="0" y="1569266"/>
            <a:ext cx="12191999" cy="369332"/>
          </a:xfrm>
          <a:prstGeom prst="rect">
            <a:avLst/>
          </a:prstGeom>
          <a:noFill/>
        </p:spPr>
        <p:txBody>
          <a:bodyPr wrap="square" rtlCol="0">
            <a:spAutoFit/>
          </a:bodyPr>
          <a:lstStyle/>
          <a:p>
            <a:pPr algn="ctr"/>
            <a:r>
              <a:rPr lang="en-GB" b="1" dirty="0">
                <a:solidFill>
                  <a:schemeClr val="bg1"/>
                </a:solidFill>
              </a:rPr>
              <a:t>44 admissions  &amp;  44 children </a:t>
            </a:r>
            <a:endParaRPr lang="en-MT" b="1" dirty="0">
              <a:solidFill>
                <a:schemeClr val="bg1"/>
              </a:solidFill>
            </a:endParaRPr>
          </a:p>
        </p:txBody>
      </p:sp>
    </p:spTree>
    <p:extLst>
      <p:ext uri="{BB962C8B-B14F-4D97-AF65-F5344CB8AC3E}">
        <p14:creationId xmlns:p14="http://schemas.microsoft.com/office/powerpoint/2010/main" val="373243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8E318B-D756-6C57-8657-96C836320839}"/>
              </a:ext>
            </a:extLst>
          </p:cNvPr>
          <p:cNvSpPr>
            <a:spLocks noGrp="1"/>
          </p:cNvSpPr>
          <p:nvPr>
            <p:ph type="sldNum" sz="quarter" idx="11"/>
          </p:nvPr>
        </p:nvSpPr>
        <p:spPr/>
        <p:txBody>
          <a:bodyPr/>
          <a:lstStyle/>
          <a:p>
            <a:fld id="{294A09A9-5501-47C1-A89A-A340965A2BE2}" type="slidenum">
              <a:rPr lang="en-US" smtClean="0"/>
              <a:pPr/>
              <a:t>15</a:t>
            </a:fld>
            <a:endParaRPr lang="en-US" dirty="0"/>
          </a:p>
        </p:txBody>
      </p:sp>
      <p:graphicFrame>
        <p:nvGraphicFramePr>
          <p:cNvPr id="10" name="Content Placeholder 9">
            <a:extLst>
              <a:ext uri="{FF2B5EF4-FFF2-40B4-BE49-F238E27FC236}">
                <a16:creationId xmlns:a16="http://schemas.microsoft.com/office/drawing/2014/main" id="{CA231643-CCC4-3B2F-832D-F5C7499C8B68}"/>
              </a:ext>
            </a:extLst>
          </p:cNvPr>
          <p:cNvGraphicFramePr>
            <a:graphicFrameLocks noGrp="1"/>
          </p:cNvGraphicFramePr>
          <p:nvPr>
            <p:ph idx="1"/>
            <p:extLst>
              <p:ext uri="{D42A27DB-BD31-4B8C-83A1-F6EECF244321}">
                <p14:modId xmlns:p14="http://schemas.microsoft.com/office/powerpoint/2010/main" val="836655668"/>
              </p:ext>
            </p:extLst>
          </p:nvPr>
        </p:nvGraphicFramePr>
        <p:xfrm>
          <a:off x="1014413" y="795130"/>
          <a:ext cx="10594491" cy="5287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586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10B5-D907-A977-7A9C-69F8BEB7BB3F}"/>
              </a:ext>
            </a:extLst>
          </p:cNvPr>
          <p:cNvSpPr>
            <a:spLocks noGrp="1"/>
          </p:cNvSpPr>
          <p:nvPr>
            <p:ph type="ctrTitle"/>
          </p:nvPr>
        </p:nvSpPr>
        <p:spPr>
          <a:xfrm>
            <a:off x="132080" y="1719470"/>
            <a:ext cx="11917680" cy="1530626"/>
          </a:xfrm>
        </p:spPr>
        <p:txBody>
          <a:bodyPr/>
          <a:lstStyle/>
          <a:p>
            <a:r>
              <a:rPr lang="en-US" dirty="0"/>
              <a:t>Difficulties and limitations faced by victims of DV  </a:t>
            </a:r>
          </a:p>
        </p:txBody>
      </p:sp>
    </p:spTree>
    <p:extLst>
      <p:ext uri="{BB962C8B-B14F-4D97-AF65-F5344CB8AC3E}">
        <p14:creationId xmlns:p14="http://schemas.microsoft.com/office/powerpoint/2010/main" val="296319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747252" y="822960"/>
            <a:ext cx="11346426" cy="1069848"/>
          </a:xfrm>
        </p:spPr>
        <p:txBody>
          <a:bodyPr/>
          <a:lstStyle/>
          <a:p>
            <a:r>
              <a:rPr lang="en-US" sz="2800" dirty="0"/>
              <a:t>1. court orders are not Timely or enforced</a:t>
            </a: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17</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455174" y="2359742"/>
            <a:ext cx="9891252" cy="3477178"/>
          </a:xfrm>
        </p:spPr>
        <p:txBody>
          <a:bodyPr/>
          <a:lstStyle/>
          <a:p>
            <a:pPr marL="342900" lvl="0" indent="-342900" algn="just">
              <a:lnSpc>
                <a:spcPct val="107000"/>
              </a:lnSpc>
              <a:buFont typeface="Symbol" panose="05050102010706020507" pitchFamily="18" charset="2"/>
              <a:buChar char=""/>
            </a:pPr>
            <a:r>
              <a:rPr lang="en-US" b="1" dirty="0"/>
              <a:t>​</a:t>
            </a:r>
            <a:r>
              <a:rPr lang="en-GB" sz="1800" b="1" kern="100" dirty="0">
                <a:effectLst/>
                <a:ea typeface="Calibri" panose="020F0502020204030204" pitchFamily="34" charset="0"/>
                <a:cs typeface="Times New Roman" panose="02020603050405020304" pitchFamily="18" charset="0"/>
              </a:rPr>
              <a:t>When perpetrators do not adhere to Court orders, they frequently face no repercussions which encourages recidivism</a:t>
            </a:r>
            <a:r>
              <a:rPr lang="en-GB" b="1" kern="100" dirty="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b="1" kern="100" dirty="0">
                <a:effectLst/>
                <a:ea typeface="Calibri" panose="020F0502020204030204" pitchFamily="34" charset="0"/>
                <a:cs typeface="Times New Roman" panose="02020603050405020304" pitchFamily="18" charset="0"/>
              </a:rPr>
              <a:t>There are very little enforcements for those breaking probations, bails and Court mandated decisions such as alimony.  Any change becomes the responsibility of the victim once again where they are to report and appear in Court with no guarantee of repercussion or serious action. </a:t>
            </a:r>
          </a:p>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Court authorisation is required</a:t>
            </a:r>
            <a:r>
              <a:rPr lang="en-GB" b="1" kern="100" dirty="0">
                <a:ea typeface="Calibri" panose="020F0502020204030204" pitchFamily="34" charset="0"/>
                <a:cs typeface="Times New Roman" panose="02020603050405020304" pitchFamily="18" charset="0"/>
              </a:rPr>
              <a:t> to limit a perpetrator from picking up a child from school. During this time, children would be unable to attend school irrespective of the duration of the process. </a:t>
            </a:r>
          </a:p>
          <a:p>
            <a:pPr marL="342900" lvl="0" indent="-342900" algn="just">
              <a:lnSpc>
                <a:spcPct val="107000"/>
              </a:lnSpc>
              <a:buFont typeface="Symbol" panose="05050102010706020507" pitchFamily="18" charset="2"/>
              <a:buChar char=""/>
            </a:pPr>
            <a:r>
              <a:rPr lang="en-GB" b="1" kern="100" dirty="0">
                <a:ea typeface="Calibri" panose="020F0502020204030204" pitchFamily="34" charset="0"/>
                <a:cs typeface="Times New Roman" panose="02020603050405020304" pitchFamily="18" charset="0"/>
              </a:rPr>
              <a:t>Court hearings initiated months after an incident, limits the progress of clients as well as increases the safety issues for the survivor once again. </a:t>
            </a:r>
            <a:endParaRPr lang="en-US" dirty="0"/>
          </a:p>
          <a:p>
            <a:endParaRPr lang="en-US" dirty="0"/>
          </a:p>
          <a:p>
            <a:endParaRPr lang="en-US" dirty="0"/>
          </a:p>
        </p:txBody>
      </p:sp>
    </p:spTree>
    <p:extLst>
      <p:ext uri="{BB962C8B-B14F-4D97-AF65-F5344CB8AC3E}">
        <p14:creationId xmlns:p14="http://schemas.microsoft.com/office/powerpoint/2010/main" val="300455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99707" y="3205843"/>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286000" y="2345635"/>
            <a:ext cx="7763256" cy="2006909"/>
          </a:xfrm>
        </p:spPr>
        <p:txBody>
          <a:bodyPr/>
          <a:lstStyle/>
          <a:p>
            <a:br>
              <a:rPr lang="en-US" dirty="0"/>
            </a:br>
            <a:r>
              <a:rPr lang="en-GB" sz="3600" dirty="0" err="1">
                <a:effectLst/>
                <a:ea typeface="Calibri" panose="020F0502020204030204" pitchFamily="34" charset="0"/>
                <a:cs typeface="Times New Roman" panose="02020603050405020304" pitchFamily="18" charset="0"/>
              </a:rPr>
              <a:t>għajjejt</a:t>
            </a:r>
            <a:r>
              <a:rPr lang="en-GB" sz="3600" dirty="0">
                <a:effectLst/>
                <a:ea typeface="Calibri" panose="020F0502020204030204" pitchFamily="34" charset="0"/>
                <a:cs typeface="Times New Roman" panose="02020603050405020304" pitchFamily="18" charset="0"/>
              </a:rPr>
              <a:t> bis-</a:t>
            </a:r>
            <a:r>
              <a:rPr lang="en-GB" sz="3600" dirty="0" err="1">
                <a:effectLst/>
                <a:ea typeface="Calibri" panose="020F0502020204030204" pitchFamily="34" charset="0"/>
                <a:cs typeface="Times New Roman" panose="02020603050405020304" pitchFamily="18" charset="0"/>
              </a:rPr>
              <a:t>sistema</a:t>
            </a:r>
            <a:r>
              <a:rPr lang="en-GB" sz="3600" dirty="0">
                <a:effectLst/>
                <a:ea typeface="Calibri" panose="020F0502020204030204" pitchFamily="34" charset="0"/>
                <a:cs typeface="Times New Roman" panose="02020603050405020304" pitchFamily="18" charset="0"/>
              </a:rPr>
              <a:t> u </a:t>
            </a:r>
            <a:r>
              <a:rPr lang="en-GB" sz="3600" dirty="0" err="1">
                <a:effectLst/>
                <a:ea typeface="Calibri" panose="020F0502020204030204" pitchFamily="34" charset="0"/>
                <a:cs typeface="Times New Roman" panose="02020603050405020304" pitchFamily="18" charset="0"/>
              </a:rPr>
              <a:t>nirraporta</a:t>
            </a:r>
            <a:endParaRPr lang="en-US"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121321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329184" y="526775"/>
            <a:ext cx="11862816" cy="2117034"/>
          </a:xfrm>
        </p:spPr>
        <p:txBody>
          <a:bodyPr/>
          <a:lstStyle/>
          <a:p>
            <a:pPr algn="ctr"/>
            <a:r>
              <a:rPr lang="en-US" sz="2800" dirty="0"/>
              <a:t>2. </a:t>
            </a:r>
            <a:r>
              <a:rPr lang="en-GB" sz="2800" kern="100" dirty="0">
                <a:effectLst/>
                <a:ea typeface="Calibri" panose="020F0502020204030204" pitchFamily="34" charset="0"/>
                <a:cs typeface="Times New Roman" panose="02020603050405020304" pitchFamily="18" charset="0"/>
              </a:rPr>
              <a:t>The reality of the victims is to be taken into consideration</a:t>
            </a:r>
            <a:br>
              <a:rPr lang="en-M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19</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2514600"/>
            <a:ext cx="9924288" cy="3160643"/>
          </a:xfrm>
        </p:spPr>
        <p:txBody>
          <a:bodyPr/>
          <a:lstStyle/>
          <a:p>
            <a:pPr algn="just">
              <a:lnSpc>
                <a:spcPct val="107000"/>
              </a:lnSpc>
              <a:buFont typeface="Arial" panose="020B0604020202020204" pitchFamily="34" charset="0"/>
              <a:buChar char="•"/>
            </a:pPr>
            <a:r>
              <a:rPr lang="en-US" b="1" dirty="0"/>
              <a:t>​</a:t>
            </a:r>
            <a:r>
              <a:rPr lang="en-GB" b="1" kern="100" dirty="0">
                <a:ea typeface="Calibri" panose="020F0502020204030204" pitchFamily="34" charset="0"/>
                <a:cs typeface="Times New Roman" panose="02020603050405020304" pitchFamily="18" charset="0"/>
              </a:rPr>
              <a:t>Some protection orders are</a:t>
            </a:r>
            <a:r>
              <a:rPr lang="en-GB" b="1" kern="100" dirty="0">
                <a:effectLst/>
                <a:ea typeface="Calibri" panose="020F0502020204030204" pitchFamily="34" charset="0"/>
                <a:cs typeface="Times New Roman" panose="02020603050405020304" pitchFamily="18" charset="0"/>
              </a:rPr>
              <a:t> issued with loopholes, not limiting the perpetrator from going to  the matrimonial home (which the victim is supposedly living in). </a:t>
            </a:r>
            <a:endParaRPr lang="en-MT" b="1" kern="100" dirty="0">
              <a:effectLst/>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ffectLst/>
                <a:ea typeface="Calibri" panose="020F0502020204030204" pitchFamily="34" charset="0"/>
                <a:cs typeface="Times New Roman" panose="02020603050405020304" pitchFamily="18" charset="0"/>
              </a:rPr>
              <a:t>Children (as well as adults) set to testify regarding their own abuse are having their hearing deferred, not </a:t>
            </a:r>
            <a:r>
              <a:rPr lang="en-GB" b="1" kern="100" dirty="0">
                <a:ea typeface="Calibri" panose="020F0502020204030204" pitchFamily="34" charset="0"/>
                <a:cs typeface="Times New Roman" panose="02020603050405020304" pitchFamily="18" charset="0"/>
              </a:rPr>
              <a:t>due to unforeseen circumstances but </a:t>
            </a:r>
            <a:r>
              <a:rPr lang="en-GB" b="1" kern="100" dirty="0">
                <a:effectLst/>
                <a:ea typeface="Calibri" panose="020F0502020204030204" pitchFamily="34" charset="0"/>
                <a:cs typeface="Times New Roman" panose="02020603050405020304" pitchFamily="18" charset="0"/>
              </a:rPr>
              <a:t>out of poor planning of running order, causing further re-traumatization</a:t>
            </a:r>
            <a:r>
              <a:rPr lang="en-GB" b="1" kern="100" dirty="0">
                <a:ea typeface="Calibri" panose="020F0502020204030204" pitchFamily="34" charset="0"/>
                <a:cs typeface="Times New Roman" panose="02020603050405020304" pitchFamily="18" charset="0"/>
              </a:rPr>
              <a:t>. </a:t>
            </a:r>
            <a:endParaRPr lang="en-MT" b="1"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Victims being o</a:t>
            </a:r>
            <a:r>
              <a:rPr lang="en-GB" b="1" kern="100" dirty="0">
                <a:effectLst/>
                <a:ea typeface="Calibri" panose="020F0502020204030204" pitchFamily="34" charset="0"/>
                <a:cs typeface="Times New Roman" panose="02020603050405020304" pitchFamily="18" charset="0"/>
              </a:rPr>
              <a:t>rdered by the Court to attend expensive sessions / appointments despite her not affording to pay for them with no alternative. </a:t>
            </a:r>
          </a:p>
          <a:p>
            <a:pPr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Until Court cases are heard , Temporary Protection Orders are not being issued for the protection of the alleged victim. (include alimony and care and custody - bargaining tools to control clients into dropping cases or TOPs/ </a:t>
            </a:r>
            <a:r>
              <a:rPr lang="en-GB" sz="1800" b="1" kern="100" dirty="0" err="1">
                <a:effectLst/>
                <a:ea typeface="Calibri" panose="020F0502020204030204" pitchFamily="34" charset="0"/>
                <a:cs typeface="Times New Roman" panose="02020603050405020304" pitchFamily="18" charset="0"/>
              </a:rPr>
              <a:t>POs.</a:t>
            </a:r>
            <a:r>
              <a:rPr lang="en-GB" sz="1800" b="1" kern="100" dirty="0">
                <a:effectLst/>
                <a:ea typeface="Calibri" panose="020F0502020204030204" pitchFamily="34" charset="0"/>
                <a:cs typeface="Times New Roman" panose="02020603050405020304" pitchFamily="18" charset="0"/>
              </a:rPr>
              <a:t>)</a:t>
            </a:r>
            <a:endParaRPr lang="en-MT" sz="1800" b="1"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endParaRPr lang="en-MT" b="1" kern="100" dirty="0">
              <a:effectLst/>
              <a:ea typeface="Calibri" panose="020F0502020204030204" pitchFamily="34" charset="0"/>
              <a:cs typeface="Times New Roman" panose="02020603050405020304" pitchFamily="18" charset="0"/>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7132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574800" y="1259840"/>
            <a:ext cx="9540240" cy="3992880"/>
          </a:xfrm>
        </p:spPr>
        <p:txBody>
          <a:bodyPr/>
          <a:lstStyle/>
          <a:p>
            <a:pPr algn="ctr"/>
            <a:r>
              <a:rPr lang="en-GB" sz="3200" b="0" dirty="0">
                <a:solidFill>
                  <a:schemeClr val="bg1"/>
                </a:solidFill>
              </a:rPr>
              <a:t>The Foundress of the Good Shepard sisters is </a:t>
            </a:r>
            <a:br>
              <a:rPr lang="en-GB" sz="3200" b="0" dirty="0">
                <a:solidFill>
                  <a:schemeClr val="bg1"/>
                </a:solidFill>
              </a:rPr>
            </a:br>
            <a:r>
              <a:rPr lang="en-GB" sz="3200" dirty="0">
                <a:solidFill>
                  <a:schemeClr val="bg1"/>
                </a:solidFill>
              </a:rPr>
              <a:t>St. Euphrasia Pelletier</a:t>
            </a:r>
            <a:br>
              <a:rPr lang="en-GB" sz="3200" b="0" dirty="0">
                <a:solidFill>
                  <a:schemeClr val="bg1"/>
                </a:solidFill>
              </a:rPr>
            </a:br>
            <a:r>
              <a:rPr lang="en-GB" sz="3200" b="0" dirty="0">
                <a:solidFill>
                  <a:schemeClr val="bg1"/>
                </a:solidFill>
              </a:rPr>
              <a:t>(1796-1835)</a:t>
            </a:r>
            <a:br>
              <a:rPr lang="en-GB" sz="3200" b="0" dirty="0">
                <a:solidFill>
                  <a:schemeClr val="bg1"/>
                </a:solidFill>
              </a:rPr>
            </a:br>
            <a:br>
              <a:rPr lang="en-GB" sz="3200" b="0" dirty="0">
                <a:solidFill>
                  <a:schemeClr val="bg1"/>
                </a:solidFill>
              </a:rPr>
            </a:br>
            <a:r>
              <a:rPr lang="en-GB" sz="3200" b="0" dirty="0">
                <a:solidFill>
                  <a:schemeClr val="bg1"/>
                </a:solidFill>
              </a:rPr>
              <a:t> her motto was</a:t>
            </a:r>
            <a:br>
              <a:rPr lang="en-GB" sz="3200" b="0" dirty="0">
                <a:solidFill>
                  <a:schemeClr val="bg1"/>
                </a:solidFill>
              </a:rPr>
            </a:br>
            <a:r>
              <a:rPr lang="en-GB" sz="3200" b="0" dirty="0">
                <a:solidFill>
                  <a:schemeClr val="bg1"/>
                </a:solidFill>
              </a:rPr>
              <a:t> </a:t>
            </a:r>
            <a:r>
              <a:rPr lang="en-GB" sz="3200" dirty="0">
                <a:solidFill>
                  <a:schemeClr val="bg1"/>
                </a:solidFill>
              </a:rPr>
              <a:t>'One person is worth more than the whole world'</a:t>
            </a:r>
            <a:endParaRPr lang="en-MT" sz="3200" dirty="0">
              <a:solidFill>
                <a:schemeClr val="bg1"/>
              </a:solidFill>
            </a:endParaRP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357840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0" y="526774"/>
            <a:ext cx="10823713" cy="1798983"/>
          </a:xfrm>
        </p:spPr>
        <p:txBody>
          <a:bodyPr/>
          <a:lstStyle/>
          <a:p>
            <a:pPr algn="ctr"/>
            <a:r>
              <a:rPr lang="en-US" sz="2800" dirty="0"/>
              <a:t>3. </a:t>
            </a:r>
            <a:r>
              <a:rPr lang="en-GB" sz="2800" kern="100" dirty="0">
                <a:effectLst/>
                <a:ea typeface="Calibri" panose="020F0502020204030204" pitchFamily="34" charset="0"/>
                <a:cs typeface="Times New Roman" panose="02020603050405020304" pitchFamily="18" charset="0"/>
              </a:rPr>
              <a:t>Alternative school Transport </a:t>
            </a:r>
            <a:br>
              <a:rPr lang="en-M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20</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2862470"/>
            <a:ext cx="9924288" cy="2812773"/>
          </a:xfrm>
        </p:spPr>
        <p:txBody>
          <a:bodyPr/>
          <a:lstStyle/>
          <a:p>
            <a:pPr lvl="0" algn="just">
              <a:lnSpc>
                <a:spcPct val="107000"/>
              </a:lnSpc>
              <a:buFont typeface="Arial" panose="020B0604020202020204" pitchFamily="34" charset="0"/>
              <a:buChar char="•"/>
            </a:pPr>
            <a:r>
              <a:rPr lang="en-US" b="1" dirty="0"/>
              <a:t>​</a:t>
            </a:r>
            <a:r>
              <a:rPr lang="en-GB" sz="1800" b="1" kern="100" dirty="0">
                <a:effectLst/>
                <a:ea typeface="Calibri" panose="020F0502020204030204" pitchFamily="34" charset="0"/>
                <a:cs typeface="Times New Roman" panose="02020603050405020304" pitchFamily="18" charset="0"/>
              </a:rPr>
              <a:t>Mothers are being asked to transfer the children’s school, without the consideration of </a:t>
            </a:r>
            <a:r>
              <a:rPr lang="en-GB" b="1" kern="100" dirty="0">
                <a:ea typeface="Calibri" panose="020F0502020204030204" pitchFamily="34" charset="0"/>
                <a:cs typeface="Times New Roman" panose="02020603050405020304" pitchFamily="18" charset="0"/>
              </a:rPr>
              <a:t>further change and further traumatization of the child. </a:t>
            </a:r>
          </a:p>
          <a:p>
            <a:pPr lvl="0" algn="just">
              <a:lnSpc>
                <a:spcPct val="107000"/>
              </a:lnSpc>
              <a:buFont typeface="Arial" panose="020B0604020202020204" pitchFamily="34" charset="0"/>
              <a:buChar char="•"/>
            </a:pPr>
            <a:endParaRPr lang="en-MT" sz="1800" b="1" kern="1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Given that the majority of the children in such situations, will be residing with the mother at the shelters, the refusal of special </a:t>
            </a:r>
            <a:r>
              <a:rPr lang="en-GB" b="1" kern="100" dirty="0">
                <a:ea typeface="Calibri" panose="020F0502020204030204" pitchFamily="34" charset="0"/>
                <a:cs typeface="Times New Roman" panose="02020603050405020304" pitchFamily="18" charset="0"/>
              </a:rPr>
              <a:t>transport </a:t>
            </a:r>
            <a:r>
              <a:rPr lang="en-GB" sz="1800" b="1" kern="100" dirty="0">
                <a:effectLst/>
                <a:ea typeface="Calibri" panose="020F0502020204030204" pitchFamily="34" charset="0"/>
                <a:cs typeface="Times New Roman" panose="02020603050405020304" pitchFamily="18" charset="0"/>
              </a:rPr>
              <a:t>causes the mother to consider leaving the shelter or to put herself in unsafe situations to avoid causing further change to her child. </a:t>
            </a:r>
            <a:endParaRPr lang="en-MT" sz="1800" b="1" kern="100" dirty="0">
              <a:effectLst/>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917560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99707" y="3205843"/>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286000" y="2812774"/>
            <a:ext cx="7763256" cy="1539770"/>
          </a:xfrm>
        </p:spPr>
        <p:txBody>
          <a:bodyPr/>
          <a:lstStyle/>
          <a:p>
            <a:r>
              <a:rPr lang="en-GB" dirty="0" err="1">
                <a:effectLst/>
                <a:ea typeface="Calibri" panose="020F0502020204030204" pitchFamily="34" charset="0"/>
                <a:cs typeface="Times New Roman" panose="02020603050405020304" pitchFamily="18" charset="0"/>
              </a:rPr>
              <a:t>għiduli</a:t>
            </a:r>
            <a:r>
              <a:rPr lang="en-GB" dirty="0">
                <a:effectLst/>
                <a:ea typeface="Calibri" panose="020F0502020204030204" pitchFamily="34" charset="0"/>
                <a:cs typeface="Times New Roman" panose="02020603050405020304" pitchFamily="18" charset="0"/>
              </a:rPr>
              <a:t> </a:t>
            </a:r>
            <a:r>
              <a:rPr lang="en-GB" dirty="0" err="1">
                <a:effectLst/>
                <a:ea typeface="Calibri" panose="020F0502020204030204" pitchFamily="34" charset="0"/>
                <a:cs typeface="Times New Roman" panose="02020603050405020304" pitchFamily="18" charset="0"/>
              </a:rPr>
              <a:t>fejn</a:t>
            </a:r>
            <a:r>
              <a:rPr lang="en-GB" dirty="0">
                <a:effectLst/>
                <a:ea typeface="Calibri" panose="020F0502020204030204" pitchFamily="34" charset="0"/>
                <a:cs typeface="Times New Roman" panose="02020603050405020304" pitchFamily="18" charset="0"/>
              </a:rPr>
              <a:t> u kif </a:t>
            </a:r>
            <a:r>
              <a:rPr lang="en-GB" dirty="0" err="1">
                <a:effectLst/>
                <a:ea typeface="Calibri" panose="020F0502020204030204" pitchFamily="34" charset="0"/>
                <a:cs typeface="Times New Roman" panose="02020603050405020304" pitchFamily="18" charset="0"/>
              </a:rPr>
              <a:t>immur</a:t>
            </a:r>
            <a:r>
              <a:rPr lang="en-GB" dirty="0">
                <a:effectLst/>
                <a:ea typeface="Calibri" panose="020F0502020204030204" pitchFamily="34" charset="0"/>
                <a:cs typeface="Times New Roman" panose="02020603050405020304" pitchFamily="18" charset="0"/>
              </a:rPr>
              <a:t> </a:t>
            </a:r>
            <a:r>
              <a:rPr lang="en-GB" dirty="0" err="1">
                <a:effectLst/>
                <a:ea typeface="Calibri" panose="020F0502020204030204" pitchFamily="34" charset="0"/>
                <a:cs typeface="Times New Roman" panose="02020603050405020304" pitchFamily="18" charset="0"/>
              </a:rPr>
              <a:t>wara</a:t>
            </a:r>
            <a:r>
              <a:rPr lang="en-GB" dirty="0">
                <a:effectLst/>
                <a:ea typeface="Calibri" panose="020F0502020204030204" pitchFamily="34" charset="0"/>
                <a:cs typeface="Times New Roman" panose="02020603050405020304" pitchFamily="18" charset="0"/>
              </a:rPr>
              <a:t> </a:t>
            </a:r>
            <a:r>
              <a:rPr lang="en-GB" dirty="0" err="1">
                <a:effectLst/>
                <a:ea typeface="Calibri" panose="020F0502020204030204" pitchFamily="34" charset="0"/>
                <a:cs typeface="Times New Roman" panose="02020603050405020304" pitchFamily="18" charset="0"/>
              </a:rPr>
              <a:t>hawn</a:t>
            </a:r>
            <a:endParaRPr lang="en-US"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409132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526775"/>
            <a:ext cx="11058939" cy="1192696"/>
          </a:xfrm>
        </p:spPr>
        <p:txBody>
          <a:bodyPr/>
          <a:lstStyle/>
          <a:p>
            <a:r>
              <a:rPr lang="en-US" sz="2800" dirty="0"/>
              <a:t>4. </a:t>
            </a:r>
            <a:r>
              <a:rPr lang="en-GB" sz="2800" kern="100" dirty="0">
                <a:effectLst/>
                <a:ea typeface="Calibri" panose="020F0502020204030204" pitchFamily="34" charset="0"/>
                <a:cs typeface="Times New Roman" panose="02020603050405020304" pitchFamily="18" charset="0"/>
              </a:rPr>
              <a:t>Housing for DV survivors </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22</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908313"/>
            <a:ext cx="9924288" cy="4224130"/>
          </a:xfrm>
        </p:spPr>
        <p:txBody>
          <a:bodyPr/>
          <a:lstStyle/>
          <a:p>
            <a:pPr algn="just">
              <a:lnSpc>
                <a:spcPct val="107000"/>
              </a:lnSpc>
              <a:buFont typeface="Arial" panose="020B0604020202020204" pitchFamily="34" charset="0"/>
              <a:buChar char="•"/>
            </a:pPr>
            <a:endParaRPr lang="en-US" b="1" dirty="0"/>
          </a:p>
          <a:p>
            <a:pPr lvl="0" algn="just">
              <a:lnSpc>
                <a:spcPct val="107000"/>
              </a:lnSpc>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Despite of applying for housing accommodation and writing reports explaining the client’s experience, DV clients do not have a specific scheme for their particular needs, due to their situation. (enhanced safety, rent alternatives , further subsidisation) </a:t>
            </a:r>
            <a:endParaRPr lang="en-MT" sz="1800" b="1" kern="1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There are not enough DV shelters around Malta to cater for the rising issues of DV. There are also not enough second stage accommodation for women to have the opportunity to have a smoother transition back into the community. </a:t>
            </a:r>
          </a:p>
          <a:p>
            <a:pPr lvl="0" algn="just">
              <a:lnSpc>
                <a:spcPct val="107000"/>
              </a:lnSpc>
              <a:spcAft>
                <a:spcPts val="800"/>
              </a:spcAft>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There is a gap in adequate shelter for people who do not classify for the requirements of all shelters or for accommodation following shelters such as: people with impairments, those with addictions and dependencies, different genders,  the elderly , people with chronic illnesses and other specific realities. </a:t>
            </a:r>
            <a:endParaRPr lang="en-MT" sz="1800" b="1"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15464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99707" y="3205843"/>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286000" y="3110948"/>
            <a:ext cx="7763256" cy="1241596"/>
          </a:xfrm>
        </p:spPr>
        <p:txBody>
          <a:bodyPr/>
          <a:lstStyle/>
          <a:p>
            <a:r>
              <a:rPr lang="en-GB" dirty="0">
                <a:effectLst/>
                <a:ea typeface="Calibri" panose="020F0502020204030204" pitchFamily="34" charset="0"/>
                <a:cs typeface="Times New Roman" panose="02020603050405020304" pitchFamily="18" charset="0"/>
              </a:rPr>
              <a:t>I felt humiliated </a:t>
            </a:r>
            <a:endParaRPr lang="en-US"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331473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337931"/>
            <a:ext cx="11058939" cy="983974"/>
          </a:xfrm>
        </p:spPr>
        <p:txBody>
          <a:bodyPr/>
          <a:lstStyle/>
          <a:p>
            <a:r>
              <a:rPr lang="en-US" sz="2800" dirty="0"/>
              <a:t>5. </a:t>
            </a:r>
            <a:r>
              <a:rPr lang="en-GB" sz="2800" kern="100" dirty="0">
                <a:effectLst/>
                <a:ea typeface="Calibri" panose="020F0502020204030204" pitchFamily="34" charset="0"/>
                <a:cs typeface="Times New Roman" panose="02020603050405020304" pitchFamily="18" charset="0"/>
              </a:rPr>
              <a:t>Police force</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24</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202635"/>
            <a:ext cx="9924288" cy="4929808"/>
          </a:xfrm>
        </p:spPr>
        <p:txBody>
          <a:bodyPr/>
          <a:lstStyle/>
          <a:p>
            <a:pPr algn="just">
              <a:lnSpc>
                <a:spcPct val="107000"/>
              </a:lnSpc>
              <a:buFont typeface="Arial" panose="020B0604020202020204" pitchFamily="34" charset="0"/>
              <a:buChar char="•"/>
            </a:pPr>
            <a:endParaRPr lang="en-US" b="1" dirty="0"/>
          </a:p>
          <a:p>
            <a:pPr algn="just">
              <a:lnSpc>
                <a:spcPct val="107000"/>
              </a:lnSpc>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Police officers have given incorrect information to residents and victims are not always met with necessary support and the sensitivity they deserve. </a:t>
            </a:r>
            <a:endParaRPr lang="en-MT" sz="1800" b="1" kern="1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Whilst reporting, clients have been questioned why she took so long to report, and </a:t>
            </a:r>
            <a:r>
              <a:rPr lang="en-GB" b="1" kern="100" dirty="0">
                <a:ea typeface="Calibri" panose="020F0502020204030204" pitchFamily="34" charset="0"/>
                <a:cs typeface="Times New Roman" panose="02020603050405020304" pitchFamily="18" charset="0"/>
              </a:rPr>
              <a:t>were falsely told that they were unable </a:t>
            </a:r>
            <a:r>
              <a:rPr lang="en-GB" sz="1800" b="1" kern="100" dirty="0">
                <a:effectLst/>
                <a:ea typeface="Calibri" panose="020F0502020204030204" pitchFamily="34" charset="0"/>
                <a:cs typeface="Times New Roman" panose="02020603050405020304" pitchFamily="18" charset="0"/>
              </a:rPr>
              <a:t>to report incidents which occurred more than 3 months prior. </a:t>
            </a:r>
          </a:p>
          <a:p>
            <a:pPr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Survivors’ immediate needs (ex: suicidal ideations, injuries etc) are not always adhered to when going to report. It would be ideal that a professional with psychological background would be present to offer support and containment. </a:t>
            </a:r>
            <a:endParaRPr lang="en-US" sz="1800" b="1"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en-US" b="1" kern="100" dirty="0">
                <a:ea typeface="Calibri" panose="020F0502020204030204" pitchFamily="34" charset="0"/>
                <a:cs typeface="Times New Roman" panose="02020603050405020304" pitchFamily="18" charset="0"/>
              </a:rPr>
              <a:t>Women who are looking for first time help and rushing for safety do not have a safe place in their locality to go to as they are finding that their local police stations are closed. </a:t>
            </a:r>
          </a:p>
          <a:p>
            <a:pPr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Police stating they are not incentivised to execute their job well as they are disregarded </a:t>
            </a:r>
            <a:r>
              <a:rPr lang="en-GB" b="1" kern="100" dirty="0">
                <a:ea typeface="Calibri" panose="020F0502020204030204" pitchFamily="34" charset="0"/>
                <a:cs typeface="Times New Roman" panose="02020603050405020304" pitchFamily="18" charset="0"/>
              </a:rPr>
              <a:t>and discredited when they do.</a:t>
            </a:r>
            <a:endParaRPr lang="en-MT"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49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715617" y="198121"/>
            <a:ext cx="11476383" cy="1203960"/>
          </a:xfrm>
        </p:spPr>
        <p:txBody>
          <a:bodyPr/>
          <a:lstStyle/>
          <a:p>
            <a:r>
              <a:rPr lang="en-US" sz="2800" dirty="0"/>
              <a:t>6. </a:t>
            </a:r>
            <a:r>
              <a:rPr lang="en-GB" sz="2800" kern="100" dirty="0">
                <a:effectLst/>
                <a:ea typeface="Calibri" panose="020F0502020204030204" pitchFamily="34" charset="0"/>
                <a:cs typeface="Times New Roman" panose="02020603050405020304" pitchFamily="18" charset="0"/>
              </a:rPr>
              <a:t>Undocumented migrants/ stateless people</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25</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676401"/>
            <a:ext cx="9924288" cy="4190999"/>
          </a:xfrm>
        </p:spPr>
        <p:txBody>
          <a:bodyPr/>
          <a:lstStyle/>
          <a:p>
            <a:pPr algn="just">
              <a:lnSpc>
                <a:spcPct val="107000"/>
              </a:lnSpc>
              <a:buFont typeface="Arial" panose="020B0604020202020204" pitchFamily="34" charset="0"/>
              <a:buChar char="•"/>
            </a:pPr>
            <a:r>
              <a:rPr lang="en-US" b="1" dirty="0"/>
              <a:t>Status may dependent on attachment to the perpetrator. Separating from perpetrator might  seem unwise in their situation. </a:t>
            </a:r>
          </a:p>
          <a:p>
            <a:pPr marL="0" indent="0" algn="just">
              <a:lnSpc>
                <a:spcPct val="107000"/>
              </a:lnSpc>
              <a:buNone/>
            </a:pPr>
            <a:endParaRPr lang="en-US" b="1" dirty="0"/>
          </a:p>
          <a:p>
            <a:pPr algn="just">
              <a:lnSpc>
                <a:spcPct val="107000"/>
              </a:lnSpc>
              <a:buFont typeface="Arial" panose="020B0604020202020204" pitchFamily="34" charset="0"/>
              <a:buChar char="•"/>
            </a:pPr>
            <a:r>
              <a:rPr lang="en-US" b="1" kern="100" dirty="0">
                <a:ea typeface="Calibri" panose="020F0502020204030204" pitchFamily="34" charset="0"/>
                <a:cs typeface="Times New Roman" panose="02020603050405020304" pitchFamily="18" charset="0"/>
              </a:rPr>
              <a:t>Accessing help might increase the risk of getting  noticed and deported. </a:t>
            </a:r>
          </a:p>
          <a:p>
            <a:pPr marL="0" indent="0" algn="just">
              <a:lnSpc>
                <a:spcPct val="107000"/>
              </a:lnSpc>
              <a:buNone/>
            </a:pPr>
            <a:endParaRPr lang="en-US"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Immense difficulty in accessing healthcare which is against very expensive payment (unaffordable). </a:t>
            </a:r>
          </a:p>
          <a:p>
            <a:pPr algn="just">
              <a:lnSpc>
                <a:spcPct val="107000"/>
              </a:lnSpc>
              <a:buFont typeface="Arial" panose="020B0604020202020204" pitchFamily="34" charset="0"/>
              <a:buChar char="•"/>
            </a:pPr>
            <a:endParaRPr lang="en-GB"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Unable to work as well as apply for social benefits. Children are unable to go to school (fundamental human right) </a:t>
            </a:r>
          </a:p>
          <a:p>
            <a:pPr marL="0" indent="0" algn="just">
              <a:lnSpc>
                <a:spcPct val="107000"/>
              </a:lnSpc>
              <a:buNone/>
            </a:pPr>
            <a:endParaRPr lang="en-GB"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The fact that this person would be going through DV is not taken inro consideration. </a:t>
            </a:r>
          </a:p>
          <a:p>
            <a:pPr algn="just">
              <a:lnSpc>
                <a:spcPct val="107000"/>
              </a:lnSpc>
              <a:buFont typeface="Arial" panose="020B0604020202020204" pitchFamily="34" charset="0"/>
              <a:buChar char="•"/>
            </a:pPr>
            <a:endParaRPr lang="en-GB"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endParaRPr lang="en-MT"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48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546439"/>
            <a:ext cx="11058939" cy="1192696"/>
          </a:xfrm>
        </p:spPr>
        <p:txBody>
          <a:bodyPr/>
          <a:lstStyle/>
          <a:p>
            <a:r>
              <a:rPr lang="en-US" sz="2800" dirty="0"/>
              <a:t>7. </a:t>
            </a:r>
            <a:r>
              <a:rPr lang="en-GB" sz="2800" kern="100" dirty="0">
                <a:effectLst/>
                <a:ea typeface="Calibri" panose="020F0502020204030204" pitchFamily="34" charset="0"/>
                <a:cs typeface="Times New Roman" panose="02020603050405020304" pitchFamily="18" charset="0"/>
              </a:rPr>
              <a:t>Assessment tool</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26</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2231923"/>
            <a:ext cx="9924288" cy="3900520"/>
          </a:xfrm>
        </p:spPr>
        <p:txBody>
          <a:bodyPr/>
          <a:lstStyle/>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Professional judgment is not considered in current assessment tools, therefore additional risk factors seen during the assessment cannot be accounted for in the result, resulting in lower scores. </a:t>
            </a:r>
          </a:p>
          <a:p>
            <a:pPr marL="342900" lvl="0" indent="-342900" algn="just">
              <a:lnSpc>
                <a:spcPct val="107000"/>
              </a:lnSpc>
              <a:buFont typeface="Symbol" panose="05050102010706020507" pitchFamily="18" charset="2"/>
              <a:buChar char=""/>
            </a:pPr>
            <a:endParaRPr lang="en-MT" sz="1800" b="1"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Stalking is required to be a repetitive to be deemed dangerous by  assessment tools. </a:t>
            </a:r>
          </a:p>
          <a:p>
            <a:pPr marL="0" lvl="0" indent="0" algn="just">
              <a:lnSpc>
                <a:spcPct val="107000"/>
              </a:lnSpc>
              <a:buNone/>
            </a:pPr>
            <a:endParaRPr lang="en-US" sz="1800" b="1"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b="1" kern="100" dirty="0">
                <a:ea typeface="Calibri" panose="020F0502020204030204" pitchFamily="34" charset="0"/>
                <a:cs typeface="Times New Roman" panose="02020603050405020304" pitchFamily="18" charset="0"/>
              </a:rPr>
              <a:t>The assessment tool to determine the risk of the victim, omits  certain realities which therefore they are simply not accounted for. </a:t>
            </a:r>
            <a:endParaRPr lang="en-MT"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98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28523" y="3113300"/>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955144" y="2524293"/>
            <a:ext cx="6173379" cy="1936207"/>
          </a:xfrm>
        </p:spPr>
        <p:txBody>
          <a:bodyPr/>
          <a:lstStyle/>
          <a:p>
            <a:r>
              <a:rPr lang="en-GB" sz="2800" cap="none" spc="300" dirty="0">
                <a:ea typeface="Calibri" panose="020F0502020204030204" pitchFamily="34" charset="0"/>
                <a:cs typeface="Times New Roman" panose="02020603050405020304" pitchFamily="18" charset="0"/>
              </a:rPr>
              <a:t>T</a:t>
            </a:r>
            <a:r>
              <a:rPr kumimoji="0" lang="mt-MT" altLang="en-MT" sz="2800" i="0" u="none" strike="noStrike" cap="none" spc="300" normalizeH="0" baseline="0" dirty="0">
                <a:ln>
                  <a:noFill/>
                </a:ln>
                <a:effectLst/>
              </a:rPr>
              <a:t>ilfu</a:t>
            </a:r>
            <a:r>
              <a:rPr kumimoji="0" lang="en-GB" altLang="en-MT" sz="2800" i="0" u="none" strike="noStrike" cap="none" spc="300" normalizeH="0" baseline="0" dirty="0">
                <a:ln>
                  <a:noFill/>
                </a:ln>
                <a:effectLst/>
              </a:rPr>
              <a:t>li</a:t>
            </a:r>
            <a:r>
              <a:rPr kumimoji="0" lang="mt-MT" altLang="en-MT" sz="2800" i="0" u="none" strike="noStrike" cap="none" spc="300" normalizeH="0" baseline="0" dirty="0">
                <a:ln>
                  <a:noFill/>
                </a:ln>
                <a:effectLst/>
              </a:rPr>
              <a:t> l-</a:t>
            </a:r>
            <a:r>
              <a:rPr kumimoji="0" lang="en-GB" altLang="en-MT" sz="2800" i="0" u="none" strike="noStrike" cap="none" spc="300" normalizeH="0" baseline="0" dirty="0">
                <a:ln>
                  <a:noFill/>
                </a:ln>
                <a:effectLst/>
              </a:rPr>
              <a:t>’file’</a:t>
            </a:r>
            <a:r>
              <a:rPr kumimoji="0" lang="mt-MT" altLang="en-MT" sz="2800" i="0" u="none" strike="noStrike" cap="none" spc="300" normalizeH="0" baseline="0" dirty="0">
                <a:ln>
                  <a:noFill/>
                </a:ln>
                <a:effectLst/>
              </a:rPr>
              <a:t> bl-applikazzjoni tiegħi, </a:t>
            </a:r>
            <a:r>
              <a:rPr kumimoji="0" lang="en-GB" altLang="en-MT" sz="2800" i="0" u="none" strike="noStrike" cap="none" spc="300" normalizeH="0" baseline="0" dirty="0" err="1">
                <a:ln>
                  <a:noFill/>
                </a:ln>
                <a:effectLst/>
              </a:rPr>
              <a:t>jien</a:t>
            </a:r>
            <a:r>
              <a:rPr kumimoji="0" lang="en-GB" altLang="en-MT" sz="2800" i="0" u="none" strike="noStrike" cap="none" spc="300" normalizeH="0" baseline="0" dirty="0">
                <a:ln>
                  <a:noFill/>
                </a:ln>
                <a:effectLst/>
              </a:rPr>
              <a:t> la</a:t>
            </a:r>
            <a:r>
              <a:rPr kumimoji="0" lang="mt-MT" altLang="en-MT" sz="2800" i="0" u="none" strike="noStrike" cap="none" spc="300" normalizeH="0" baseline="0" dirty="0">
                <a:ln>
                  <a:noFill/>
                </a:ln>
                <a:effectLst/>
              </a:rPr>
              <a:t> </a:t>
            </a:r>
            <a:r>
              <a:rPr kumimoji="0" lang="en-GB" altLang="en-MT" sz="2800" i="0" u="none" strike="noStrike" cap="none" spc="300" normalizeH="0" baseline="0" dirty="0">
                <a:ln>
                  <a:noFill/>
                </a:ln>
                <a:effectLst/>
              </a:rPr>
              <a:t>n</a:t>
            </a:r>
            <a:r>
              <a:rPr kumimoji="0" lang="mt-MT" altLang="en-MT" sz="2800" i="0" u="none" strike="noStrike" cap="none" spc="300" normalizeH="0" baseline="0" dirty="0">
                <a:ln>
                  <a:noFill/>
                </a:ln>
                <a:effectLst/>
              </a:rPr>
              <a:t>ist</a:t>
            </a:r>
            <a:r>
              <a:rPr kumimoji="0" lang="en-GB" altLang="en-MT" sz="2800" i="0" u="none" strike="noStrike" cap="none" spc="300" normalizeH="0" baseline="0" dirty="0">
                <a:ln>
                  <a:noFill/>
                </a:ln>
                <a:effectLst/>
              </a:rPr>
              <a:t>a’</a:t>
            </a:r>
            <a:r>
              <a:rPr kumimoji="0" lang="mt-MT" altLang="en-MT" sz="2800" i="0" u="none" strike="noStrike" cap="none" spc="300" normalizeH="0" baseline="0" dirty="0">
                <a:ln>
                  <a:noFill/>
                </a:ln>
                <a:effectLst/>
              </a:rPr>
              <a:t> naħdem u kieku ma kontx f’</a:t>
            </a:r>
            <a:r>
              <a:rPr kumimoji="0" lang="en-GB" altLang="en-MT" sz="2800" i="0" u="none" strike="noStrike" cap="none" spc="300" normalizeH="0" baseline="0" dirty="0" err="1">
                <a:ln>
                  <a:noFill/>
                </a:ln>
                <a:effectLst/>
              </a:rPr>
              <a:t>sh</a:t>
            </a:r>
            <a:r>
              <a:rPr kumimoji="0" lang="mt-MT" altLang="en-MT" sz="2800" i="0" u="none" strike="noStrike" cap="none" spc="300" normalizeH="0" baseline="0" dirty="0">
                <a:ln>
                  <a:noFill/>
                </a:ln>
                <a:effectLst/>
              </a:rPr>
              <a:t>elter, m</a:t>
            </a:r>
            <a:r>
              <a:rPr kumimoji="0" lang="en-GB" altLang="en-MT" sz="2800" i="0" u="none" strike="noStrike" cap="none" spc="300" normalizeH="0" baseline="0" dirty="0">
                <a:ln>
                  <a:noFill/>
                </a:ln>
                <a:effectLst/>
              </a:rPr>
              <a:t>’</a:t>
            </a:r>
            <a:r>
              <a:rPr kumimoji="0" lang="mt-MT" altLang="en-MT" sz="2800" i="0" u="none" strike="noStrike" cap="none" spc="300" normalizeH="0" baseline="0" dirty="0">
                <a:ln>
                  <a:noFill/>
                </a:ln>
                <a:effectLst/>
              </a:rPr>
              <a:t>għ</a:t>
            </a:r>
            <a:r>
              <a:rPr kumimoji="0" lang="en-GB" altLang="en-MT" sz="2800" i="0" u="none" strike="noStrike" cap="none" spc="300" normalizeH="0" baseline="0" dirty="0" err="1">
                <a:ln>
                  <a:noFill/>
                </a:ln>
                <a:effectLst/>
              </a:rPr>
              <a:t>andix</a:t>
            </a:r>
            <a:r>
              <a:rPr kumimoji="0" lang="en-GB" altLang="en-MT" sz="2800" i="0" u="none" strike="noStrike" cap="none" spc="300" normalizeH="0" baseline="0" dirty="0">
                <a:ln>
                  <a:noFill/>
                </a:ln>
                <a:effectLst/>
              </a:rPr>
              <a:t> </a:t>
            </a:r>
            <a:r>
              <a:rPr kumimoji="0" lang="en-GB" altLang="en-MT" sz="2800" i="0" u="none" strike="noStrike" cap="none" spc="300" normalizeH="0" baseline="0" dirty="0" err="1">
                <a:ln>
                  <a:noFill/>
                </a:ln>
                <a:effectLst/>
              </a:rPr>
              <a:t>biex</a:t>
            </a:r>
            <a:r>
              <a:rPr kumimoji="0" lang="mt-MT" altLang="en-MT" sz="2800" i="0" u="none" strike="noStrike" cap="none" spc="300" normalizeH="0" baseline="0" dirty="0">
                <a:ln>
                  <a:noFill/>
                </a:ln>
                <a:effectLst/>
              </a:rPr>
              <a:t> nitma’ </a:t>
            </a:r>
            <a:r>
              <a:rPr kumimoji="0" lang="en-GB" altLang="en-MT" sz="2800" i="0" u="none" strike="noStrike" cap="none" spc="300" normalizeH="0" baseline="0" dirty="0">
                <a:ln>
                  <a:noFill/>
                </a:ln>
                <a:effectLst/>
              </a:rPr>
              <a:t>lit-</a:t>
            </a:r>
            <a:r>
              <a:rPr kumimoji="0" lang="en-GB" altLang="en-MT" sz="2800" i="0" u="none" strike="noStrike" cap="none" spc="300" normalizeH="0" baseline="0" dirty="0" err="1">
                <a:ln>
                  <a:noFill/>
                </a:ln>
                <a:effectLst/>
              </a:rPr>
              <a:t>tfal</a:t>
            </a:r>
            <a:r>
              <a:rPr kumimoji="0" lang="en-GB" altLang="en-MT" sz="2800" i="0" u="none" strike="noStrike" cap="none" spc="300" normalizeH="0" baseline="0" dirty="0">
                <a:ln>
                  <a:noFill/>
                </a:ln>
                <a:effectLst/>
              </a:rPr>
              <a:t>.</a:t>
            </a:r>
            <a:br>
              <a:rPr kumimoji="0" lang="mt-MT" altLang="en-MT" sz="2800" i="0" u="none" strike="noStrike" cap="none" normalizeH="0" baseline="0" dirty="0">
                <a:ln>
                  <a:noFill/>
                </a:ln>
                <a:effectLst/>
              </a:rPr>
            </a:br>
            <a:endParaRPr lang="en-US" sz="2800"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223503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526775"/>
            <a:ext cx="11058939" cy="1192696"/>
          </a:xfrm>
        </p:spPr>
        <p:txBody>
          <a:bodyPr/>
          <a:lstStyle/>
          <a:p>
            <a:r>
              <a:rPr lang="en-US" sz="2800" dirty="0"/>
              <a:t>8. Other</a:t>
            </a: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28</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908313"/>
            <a:ext cx="9924288" cy="4224130"/>
          </a:xfrm>
        </p:spPr>
        <p:txBody>
          <a:bodyPr/>
          <a:lstStyle/>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There is a lot of misinformation about the services available for DV victims and what utilizing them would mean. </a:t>
            </a:r>
            <a:endParaRPr lang="en-MT" sz="1800" b="1"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Enforcement of the Istanbul convention specifically having the alleged perpetrator leave the matrimonial home and having repercussions in place for those who return following the removal  form the home until legal to do so. </a:t>
            </a:r>
            <a:endParaRPr lang="en-MT" sz="1800" b="1"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Intensive training for professionals working with the victim regarding Mental Health First Aid and DV Risk Factors. </a:t>
            </a:r>
          </a:p>
          <a:p>
            <a:pPr marL="342900" lvl="0" indent="-342900" algn="just">
              <a:lnSpc>
                <a:spcPct val="107000"/>
              </a:lnSpc>
              <a:spcAft>
                <a:spcPts val="800"/>
              </a:spcAft>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All social sectors are not invested in enough to ensure that adequate recourses for optimum  functioning. </a:t>
            </a:r>
            <a:endParaRPr lang="en-GB" b="1" kern="1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Better legal screening for people with criminal history</a:t>
            </a:r>
            <a:endParaRPr lang="en-MT" sz="1800" b="1" kern="100" dirty="0">
              <a:effectLst/>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endParaRPr lang="en-US" b="1" dirty="0"/>
          </a:p>
        </p:txBody>
      </p:sp>
    </p:spTree>
    <p:extLst>
      <p:ext uri="{BB962C8B-B14F-4D97-AF65-F5344CB8AC3E}">
        <p14:creationId xmlns:p14="http://schemas.microsoft.com/office/powerpoint/2010/main" val="207637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1892-81E6-551C-7B5A-DEA68224520B}"/>
              </a:ext>
            </a:extLst>
          </p:cNvPr>
          <p:cNvSpPr>
            <a:spLocks noGrp="1"/>
          </p:cNvSpPr>
          <p:nvPr>
            <p:ph type="title"/>
          </p:nvPr>
        </p:nvSpPr>
        <p:spPr/>
        <p:txBody>
          <a:bodyPr/>
          <a:lstStyle/>
          <a:p>
            <a:r>
              <a:rPr lang="en-US" sz="4800" b="1" spc="600" dirty="0">
                <a:ln w="28575">
                  <a:noFill/>
                  <a:prstDash val="solid"/>
                </a:ln>
                <a:solidFill>
                  <a:schemeClr val="bg1"/>
                </a:solidFill>
                <a:latin typeface="Tw Cen MT" panose="020B0602020104020603" pitchFamily="34" charset="77"/>
              </a:rPr>
              <a:t>THANK YOU</a:t>
            </a:r>
            <a:endParaRPr lang="en-US" dirty="0"/>
          </a:p>
        </p:txBody>
      </p:sp>
      <p:sp>
        <p:nvSpPr>
          <p:cNvPr id="3" name="Text Placeholder 2">
            <a:extLst>
              <a:ext uri="{FF2B5EF4-FFF2-40B4-BE49-F238E27FC236}">
                <a16:creationId xmlns:a16="http://schemas.microsoft.com/office/drawing/2014/main" id="{55519D01-29BE-BE76-41C5-9D58AD8119DC}"/>
              </a:ext>
            </a:extLst>
          </p:cNvPr>
          <p:cNvSpPr>
            <a:spLocks noGrp="1"/>
          </p:cNvSpPr>
          <p:nvPr>
            <p:ph type="body" idx="1"/>
          </p:nvPr>
        </p:nvSpPr>
        <p:spPr/>
        <p:txBody>
          <a:bodyPr/>
          <a:lstStyle/>
          <a:p>
            <a:r>
              <a:rPr lang="en-US" sz="2800" b="1" dirty="0"/>
              <a:t>For your time and attention ! </a:t>
            </a:r>
          </a:p>
        </p:txBody>
      </p:sp>
    </p:spTree>
    <p:extLst>
      <p:ext uri="{BB962C8B-B14F-4D97-AF65-F5344CB8AC3E}">
        <p14:creationId xmlns:p14="http://schemas.microsoft.com/office/powerpoint/2010/main" val="187770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05">
            <a:extLst>
              <a:ext uri="{FF2B5EF4-FFF2-40B4-BE49-F238E27FC236}">
                <a16:creationId xmlns:a16="http://schemas.microsoft.com/office/drawing/2014/main" id="{734F8B63-0C1D-770B-CA9D-EE7ACF817C1F}"/>
              </a:ext>
            </a:extLst>
          </p:cNvPr>
          <p:cNvSpPr>
            <a:spLocks noGrp="1"/>
          </p:cNvSpPr>
          <p:nvPr>
            <p:ph type="title"/>
          </p:nvPr>
        </p:nvSpPr>
        <p:spPr>
          <a:xfrm>
            <a:off x="2531020" y="1175004"/>
            <a:ext cx="7748704" cy="792480"/>
          </a:xfrm>
        </p:spPr>
        <p:txBody>
          <a:bodyPr/>
          <a:lstStyle/>
          <a:p>
            <a:r>
              <a:rPr lang="en-US" sz="3200" dirty="0"/>
              <a:t>The good shepherd sisters in Malta</a:t>
            </a:r>
          </a:p>
        </p:txBody>
      </p:sp>
      <p:sp>
        <p:nvSpPr>
          <p:cNvPr id="139" name="Slide Number Placeholder 138">
            <a:extLst>
              <a:ext uri="{FF2B5EF4-FFF2-40B4-BE49-F238E27FC236}">
                <a16:creationId xmlns:a16="http://schemas.microsoft.com/office/drawing/2014/main" id="{0C6CCCC3-BCC9-AE9B-C2AE-4D9986B5F8AE}"/>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
        <p:nvSpPr>
          <p:cNvPr id="3" name="Text Placeholder 2">
            <a:extLst>
              <a:ext uri="{FF2B5EF4-FFF2-40B4-BE49-F238E27FC236}">
                <a16:creationId xmlns:a16="http://schemas.microsoft.com/office/drawing/2014/main" id="{0CF4EECB-47E7-26A0-F3A1-ACAE7AEE5741}"/>
              </a:ext>
            </a:extLst>
          </p:cNvPr>
          <p:cNvSpPr>
            <a:spLocks noGrp="1"/>
          </p:cNvSpPr>
          <p:nvPr>
            <p:ph type="body" sz="quarter" idx="12"/>
          </p:nvPr>
        </p:nvSpPr>
        <p:spPr/>
        <p:txBody>
          <a:bodyPr/>
          <a:lstStyle/>
          <a:p>
            <a:r>
              <a:rPr lang="en-US" dirty="0"/>
              <a:t>1858</a:t>
            </a:r>
          </a:p>
        </p:txBody>
      </p:sp>
      <p:sp>
        <p:nvSpPr>
          <p:cNvPr id="133" name="Text Placeholder 132">
            <a:extLst>
              <a:ext uri="{FF2B5EF4-FFF2-40B4-BE49-F238E27FC236}">
                <a16:creationId xmlns:a16="http://schemas.microsoft.com/office/drawing/2014/main" id="{0D7DF893-CDC1-A213-86BF-C9C73F979CC5}"/>
              </a:ext>
            </a:extLst>
          </p:cNvPr>
          <p:cNvSpPr>
            <a:spLocks noGrp="1"/>
          </p:cNvSpPr>
          <p:nvPr>
            <p:ph type="body" sz="quarter" idx="28"/>
          </p:nvPr>
        </p:nvSpPr>
        <p:spPr/>
        <p:txBody>
          <a:bodyPr/>
          <a:lstStyle/>
          <a:p>
            <a:endParaRPr lang="en-US" dirty="0"/>
          </a:p>
        </p:txBody>
      </p:sp>
      <p:sp>
        <p:nvSpPr>
          <p:cNvPr id="5" name="Text Placeholder 4">
            <a:extLst>
              <a:ext uri="{FF2B5EF4-FFF2-40B4-BE49-F238E27FC236}">
                <a16:creationId xmlns:a16="http://schemas.microsoft.com/office/drawing/2014/main" id="{AC2F0535-53EA-30FB-770D-0C92BEEF3F6D}"/>
              </a:ext>
            </a:extLst>
          </p:cNvPr>
          <p:cNvSpPr>
            <a:spLocks noGrp="1"/>
          </p:cNvSpPr>
          <p:nvPr>
            <p:ph type="body" sz="quarter" idx="14"/>
          </p:nvPr>
        </p:nvSpPr>
        <p:spPr/>
        <p:txBody>
          <a:bodyPr/>
          <a:lstStyle/>
          <a:p>
            <a:pPr lvl="0"/>
            <a:r>
              <a:rPr lang="en-US" sz="2000" dirty="0"/>
              <a:t>Interim</a:t>
            </a:r>
            <a:r>
              <a:rPr lang="en-US" dirty="0"/>
              <a:t>  </a:t>
            </a:r>
          </a:p>
        </p:txBody>
      </p:sp>
      <p:sp>
        <p:nvSpPr>
          <p:cNvPr id="134" name="Text Placeholder 133">
            <a:extLst>
              <a:ext uri="{FF2B5EF4-FFF2-40B4-BE49-F238E27FC236}">
                <a16:creationId xmlns:a16="http://schemas.microsoft.com/office/drawing/2014/main" id="{9CE100CE-4574-F901-234D-B9BEED642B9B}"/>
              </a:ext>
            </a:extLst>
          </p:cNvPr>
          <p:cNvSpPr>
            <a:spLocks noGrp="1"/>
          </p:cNvSpPr>
          <p:nvPr>
            <p:ph type="body" sz="quarter" idx="29"/>
          </p:nvPr>
        </p:nvSpPr>
        <p:spPr/>
        <p:txBody>
          <a:bodyPr/>
          <a:lstStyle/>
          <a:p>
            <a:endParaRPr lang="en-US" dirty="0"/>
          </a:p>
        </p:txBody>
      </p:sp>
      <p:sp>
        <p:nvSpPr>
          <p:cNvPr id="7" name="Text Placeholder 6">
            <a:extLst>
              <a:ext uri="{FF2B5EF4-FFF2-40B4-BE49-F238E27FC236}">
                <a16:creationId xmlns:a16="http://schemas.microsoft.com/office/drawing/2014/main" id="{31511481-29C6-275B-963E-B5AF2E87ADA2}"/>
              </a:ext>
            </a:extLst>
          </p:cNvPr>
          <p:cNvSpPr>
            <a:spLocks noGrp="1"/>
          </p:cNvSpPr>
          <p:nvPr>
            <p:ph type="body" sz="quarter" idx="16"/>
          </p:nvPr>
        </p:nvSpPr>
        <p:spPr/>
        <p:txBody>
          <a:bodyPr/>
          <a:lstStyle/>
          <a:p>
            <a:pPr lvl="0"/>
            <a:r>
              <a:rPr lang="en-US" dirty="0"/>
              <a:t>1868</a:t>
            </a:r>
          </a:p>
        </p:txBody>
      </p:sp>
      <p:sp>
        <p:nvSpPr>
          <p:cNvPr id="135" name="Text Placeholder 134">
            <a:extLst>
              <a:ext uri="{FF2B5EF4-FFF2-40B4-BE49-F238E27FC236}">
                <a16:creationId xmlns:a16="http://schemas.microsoft.com/office/drawing/2014/main" id="{288EBDBE-0ABC-82CE-4598-09F65E315AD7}"/>
              </a:ext>
            </a:extLst>
          </p:cNvPr>
          <p:cNvSpPr>
            <a:spLocks noGrp="1"/>
          </p:cNvSpPr>
          <p:nvPr>
            <p:ph type="body" sz="quarter" idx="30"/>
          </p:nvPr>
        </p:nvSpPr>
        <p:spPr/>
        <p:txBody>
          <a:bodyPr/>
          <a:lstStyle/>
          <a:p>
            <a:endParaRPr lang="en-US" dirty="0"/>
          </a:p>
        </p:txBody>
      </p:sp>
      <p:sp>
        <p:nvSpPr>
          <p:cNvPr id="9" name="Text Placeholder 8">
            <a:extLst>
              <a:ext uri="{FF2B5EF4-FFF2-40B4-BE49-F238E27FC236}">
                <a16:creationId xmlns:a16="http://schemas.microsoft.com/office/drawing/2014/main" id="{2F32973A-CF94-1C2B-BB12-B563173CC79A}"/>
              </a:ext>
            </a:extLst>
          </p:cNvPr>
          <p:cNvSpPr>
            <a:spLocks noGrp="1"/>
          </p:cNvSpPr>
          <p:nvPr>
            <p:ph type="body" sz="quarter" idx="18"/>
          </p:nvPr>
        </p:nvSpPr>
        <p:spPr/>
        <p:txBody>
          <a:bodyPr/>
          <a:lstStyle/>
          <a:p>
            <a:pPr lvl="0"/>
            <a:r>
              <a:rPr lang="en-US" dirty="0"/>
              <a:t>1980</a:t>
            </a:r>
          </a:p>
        </p:txBody>
      </p:sp>
      <p:sp>
        <p:nvSpPr>
          <p:cNvPr id="136" name="Text Placeholder 135">
            <a:extLst>
              <a:ext uri="{FF2B5EF4-FFF2-40B4-BE49-F238E27FC236}">
                <a16:creationId xmlns:a16="http://schemas.microsoft.com/office/drawing/2014/main" id="{14F6CD04-2A18-A6BD-AAB9-1D30D1563399}"/>
              </a:ext>
            </a:extLst>
          </p:cNvPr>
          <p:cNvSpPr>
            <a:spLocks noGrp="1"/>
          </p:cNvSpPr>
          <p:nvPr>
            <p:ph type="body" sz="quarter" idx="31"/>
          </p:nvPr>
        </p:nvSpPr>
        <p:spPr/>
        <p:txBody>
          <a:bodyPr/>
          <a:lstStyle/>
          <a:p>
            <a:endParaRPr lang="en-US" dirty="0"/>
          </a:p>
        </p:txBody>
      </p:sp>
      <p:sp>
        <p:nvSpPr>
          <p:cNvPr id="11" name="Text Placeholder 10">
            <a:extLst>
              <a:ext uri="{FF2B5EF4-FFF2-40B4-BE49-F238E27FC236}">
                <a16:creationId xmlns:a16="http://schemas.microsoft.com/office/drawing/2014/main" id="{CE7AA813-84F0-DB50-F6B6-A29A94662DAD}"/>
              </a:ext>
            </a:extLst>
          </p:cNvPr>
          <p:cNvSpPr>
            <a:spLocks noGrp="1"/>
          </p:cNvSpPr>
          <p:nvPr>
            <p:ph type="body" sz="quarter" idx="20"/>
          </p:nvPr>
        </p:nvSpPr>
        <p:spPr/>
        <p:txBody>
          <a:bodyPr/>
          <a:lstStyle/>
          <a:p>
            <a:pPr lvl="0"/>
            <a:r>
              <a:rPr lang="en-US" dirty="0"/>
              <a:t>2019</a:t>
            </a:r>
          </a:p>
        </p:txBody>
      </p:sp>
      <p:sp>
        <p:nvSpPr>
          <p:cNvPr id="137" name="Text Placeholder 136">
            <a:extLst>
              <a:ext uri="{FF2B5EF4-FFF2-40B4-BE49-F238E27FC236}">
                <a16:creationId xmlns:a16="http://schemas.microsoft.com/office/drawing/2014/main" id="{C171CBDB-4593-F4D1-30E9-A47F4C7CADAF}"/>
              </a:ext>
            </a:extLst>
          </p:cNvPr>
          <p:cNvSpPr>
            <a:spLocks noGrp="1"/>
          </p:cNvSpPr>
          <p:nvPr>
            <p:ph type="body" sz="quarter" idx="32"/>
          </p:nvPr>
        </p:nvSpPr>
        <p:spPr/>
        <p:txBody>
          <a:bodyPr/>
          <a:lstStyle/>
          <a:p>
            <a:endParaRPr lang="en-US" dirty="0"/>
          </a:p>
        </p:txBody>
      </p:sp>
      <p:sp>
        <p:nvSpPr>
          <p:cNvPr id="69" name="Text Placeholder 68">
            <a:extLst>
              <a:ext uri="{FF2B5EF4-FFF2-40B4-BE49-F238E27FC236}">
                <a16:creationId xmlns:a16="http://schemas.microsoft.com/office/drawing/2014/main" id="{4BBDF45D-9B32-0154-7602-2C43DAF6C0A6}"/>
              </a:ext>
            </a:extLst>
          </p:cNvPr>
          <p:cNvSpPr>
            <a:spLocks noGrp="1"/>
          </p:cNvSpPr>
          <p:nvPr>
            <p:ph type="body" sz="quarter" idx="13"/>
          </p:nvPr>
        </p:nvSpPr>
        <p:spPr>
          <a:xfrm>
            <a:off x="1120877" y="4599432"/>
            <a:ext cx="1759975" cy="740664"/>
          </a:xfrm>
        </p:spPr>
        <p:txBody>
          <a:bodyPr/>
          <a:lstStyle/>
          <a:p>
            <a:pPr marL="285750" indent="-285750">
              <a:buFont typeface="Arial" panose="020B0604020202020204" pitchFamily="34" charset="0"/>
              <a:buChar char="•"/>
            </a:pPr>
            <a:r>
              <a:rPr lang="en-US" b="1" dirty="0"/>
              <a:t>Arrived in Malta </a:t>
            </a:r>
          </a:p>
          <a:p>
            <a:endParaRPr lang="en-US" dirty="0"/>
          </a:p>
        </p:txBody>
      </p:sp>
      <p:sp>
        <p:nvSpPr>
          <p:cNvPr id="70" name="Text Placeholder 69">
            <a:extLst>
              <a:ext uri="{FF2B5EF4-FFF2-40B4-BE49-F238E27FC236}">
                <a16:creationId xmlns:a16="http://schemas.microsoft.com/office/drawing/2014/main" id="{38FF6C9F-C7C5-37D5-4C61-BA14A636B732}"/>
              </a:ext>
            </a:extLst>
          </p:cNvPr>
          <p:cNvSpPr>
            <a:spLocks noGrp="1"/>
          </p:cNvSpPr>
          <p:nvPr>
            <p:ph type="body" sz="quarter" idx="15"/>
          </p:nvPr>
        </p:nvSpPr>
        <p:spPr>
          <a:xfrm>
            <a:off x="3141209" y="4599432"/>
            <a:ext cx="1759975" cy="740664"/>
          </a:xfrm>
        </p:spPr>
        <p:txBody>
          <a:bodyPr/>
          <a:lstStyle/>
          <a:p>
            <a:pPr marL="285750" indent="-285750">
              <a:buFont typeface="Arial" panose="020B0604020202020204" pitchFamily="34" charset="0"/>
              <a:buChar char="•"/>
            </a:pPr>
            <a:r>
              <a:rPr lang="en-US" b="1" dirty="0"/>
              <a:t>Opened a school in Lija</a:t>
            </a:r>
          </a:p>
        </p:txBody>
      </p:sp>
      <p:sp>
        <p:nvSpPr>
          <p:cNvPr id="71" name="Text Placeholder 70">
            <a:extLst>
              <a:ext uri="{FF2B5EF4-FFF2-40B4-BE49-F238E27FC236}">
                <a16:creationId xmlns:a16="http://schemas.microsoft.com/office/drawing/2014/main" id="{5973BD56-1612-983E-EA67-F4039B062085}"/>
              </a:ext>
            </a:extLst>
          </p:cNvPr>
          <p:cNvSpPr>
            <a:spLocks noGrp="1"/>
          </p:cNvSpPr>
          <p:nvPr>
            <p:ph type="body" sz="quarter" idx="17"/>
          </p:nvPr>
        </p:nvSpPr>
        <p:spPr>
          <a:xfrm>
            <a:off x="5230761" y="4599432"/>
            <a:ext cx="2060057" cy="740664"/>
          </a:xfrm>
        </p:spPr>
        <p:txBody>
          <a:bodyPr/>
          <a:lstStyle/>
          <a:p>
            <a:pPr marL="285750" indent="-285750" algn="just">
              <a:buFont typeface="Arial" panose="020B0604020202020204" pitchFamily="34" charset="0"/>
              <a:buChar char="•"/>
            </a:pPr>
            <a:r>
              <a:rPr lang="en-US" b="1" dirty="0"/>
              <a:t>Moved to </a:t>
            </a:r>
            <a:r>
              <a:rPr lang="en-US" b="1" dirty="0" err="1"/>
              <a:t>Balzan</a:t>
            </a:r>
            <a:r>
              <a:rPr lang="en-US" b="1" dirty="0"/>
              <a:t> </a:t>
            </a:r>
          </a:p>
          <a:p>
            <a:pPr marL="285750" indent="-285750" algn="just">
              <a:buFont typeface="Arial" panose="020B0604020202020204" pitchFamily="34" charset="0"/>
              <a:buChar char="•"/>
            </a:pPr>
            <a:r>
              <a:rPr lang="en-US" b="1" dirty="0"/>
              <a:t>Started working with women and girls in difficult situations</a:t>
            </a:r>
          </a:p>
          <a:p>
            <a:endParaRPr lang="en-US" dirty="0"/>
          </a:p>
        </p:txBody>
      </p:sp>
      <p:sp>
        <p:nvSpPr>
          <p:cNvPr id="72" name="Text Placeholder 71">
            <a:extLst>
              <a:ext uri="{FF2B5EF4-FFF2-40B4-BE49-F238E27FC236}">
                <a16:creationId xmlns:a16="http://schemas.microsoft.com/office/drawing/2014/main" id="{840CFADA-CAD6-2A04-5B15-5DB4DD6A84E0}"/>
              </a:ext>
            </a:extLst>
          </p:cNvPr>
          <p:cNvSpPr>
            <a:spLocks noGrp="1"/>
          </p:cNvSpPr>
          <p:nvPr>
            <p:ph type="body" sz="quarter" idx="19"/>
          </p:nvPr>
        </p:nvSpPr>
        <p:spPr>
          <a:xfrm>
            <a:off x="7511845" y="4599432"/>
            <a:ext cx="1824083" cy="740664"/>
          </a:xfrm>
        </p:spPr>
        <p:txBody>
          <a:bodyPr/>
          <a:lstStyle/>
          <a:p>
            <a:pPr marL="285750" indent="-285750">
              <a:buFont typeface="Arial" panose="020B0604020202020204" pitchFamily="34" charset="0"/>
              <a:buChar char="•"/>
            </a:pPr>
            <a:r>
              <a:rPr lang="en-US" b="1" dirty="0"/>
              <a:t>Founded Malta’s first DV shelter    Dar </a:t>
            </a:r>
            <a:r>
              <a:rPr lang="en-US" sz="1400" b="1" dirty="0"/>
              <a:t>Mer</a:t>
            </a:r>
            <a:r>
              <a:rPr lang="en-GB" sz="1400" b="1" dirty="0" err="1">
                <a:effectLst/>
                <a:ea typeface="Calibri" panose="020F0502020204030204" pitchFamily="34" charset="0"/>
                <a:cs typeface="Times New Roman" panose="02020603050405020304" pitchFamily="18" charset="0"/>
              </a:rPr>
              <a:t>ħba</a:t>
            </a:r>
            <a:r>
              <a:rPr lang="en-US" b="1" dirty="0"/>
              <a:t> Bik </a:t>
            </a:r>
          </a:p>
          <a:p>
            <a:endParaRPr lang="en-US" dirty="0"/>
          </a:p>
        </p:txBody>
      </p:sp>
      <p:sp>
        <p:nvSpPr>
          <p:cNvPr id="73" name="Text Placeholder 72">
            <a:extLst>
              <a:ext uri="{FF2B5EF4-FFF2-40B4-BE49-F238E27FC236}">
                <a16:creationId xmlns:a16="http://schemas.microsoft.com/office/drawing/2014/main" id="{DB3347BB-2913-A230-8362-2B778394E7CE}"/>
              </a:ext>
            </a:extLst>
          </p:cNvPr>
          <p:cNvSpPr>
            <a:spLocks noGrp="1"/>
          </p:cNvSpPr>
          <p:nvPr>
            <p:ph type="body" sz="quarter" idx="21"/>
          </p:nvPr>
        </p:nvSpPr>
        <p:spPr>
          <a:xfrm>
            <a:off x="9699323" y="4599432"/>
            <a:ext cx="1824083" cy="740664"/>
          </a:xfrm>
        </p:spPr>
        <p:txBody>
          <a:bodyPr/>
          <a:lstStyle/>
          <a:p>
            <a:pPr marL="285750" lvl="0" indent="-285750">
              <a:buFont typeface="Arial" panose="020B0604020202020204" pitchFamily="34" charset="0"/>
              <a:buChar char="•"/>
            </a:pPr>
            <a:r>
              <a:rPr lang="en-US" b="1" dirty="0"/>
              <a:t>Inauguration of Dar Santa Bakhita </a:t>
            </a:r>
          </a:p>
        </p:txBody>
      </p:sp>
      <p:pic>
        <p:nvPicPr>
          <p:cNvPr id="20" name="Picture Placeholder 19" descr="House with solid fill">
            <a:extLst>
              <a:ext uri="{FF2B5EF4-FFF2-40B4-BE49-F238E27FC236}">
                <a16:creationId xmlns:a16="http://schemas.microsoft.com/office/drawing/2014/main" id="{5F0779E5-DE6F-8AB9-41D4-C3DE68B930C5}"/>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a:fillRect/>
          </a:stretch>
        </p:blipFill>
        <p:spPr>
          <a:xfrm>
            <a:off x="10359898" y="3011109"/>
            <a:ext cx="622300" cy="622300"/>
          </a:xfrm>
        </p:spPr>
      </p:pic>
      <p:pic>
        <p:nvPicPr>
          <p:cNvPr id="18" name="Picture Placeholder 17" descr="Classroom with solid fill">
            <a:extLst>
              <a:ext uri="{FF2B5EF4-FFF2-40B4-BE49-F238E27FC236}">
                <a16:creationId xmlns:a16="http://schemas.microsoft.com/office/drawing/2014/main" id="{F2A5119A-40BA-78FD-BE84-B79020354FF4}"/>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a:stretch>
            <a:fillRect/>
          </a:stretch>
        </p:blipFill>
        <p:spPr>
          <a:xfrm>
            <a:off x="3805117" y="3011109"/>
            <a:ext cx="621792" cy="621792"/>
          </a:xfrm>
        </p:spPr>
      </p:pic>
      <p:pic>
        <p:nvPicPr>
          <p:cNvPr id="22" name="Graphic 21" descr="Earth globe: Africa and Europe with solid fill">
            <a:extLst>
              <a:ext uri="{FF2B5EF4-FFF2-40B4-BE49-F238E27FC236}">
                <a16:creationId xmlns:a16="http://schemas.microsoft.com/office/drawing/2014/main" id="{9D69131F-0F62-5D99-7865-C059820E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02383" y="3022746"/>
            <a:ext cx="686170" cy="686170"/>
          </a:xfrm>
          <a:prstGeom prst="rect">
            <a:avLst/>
          </a:prstGeom>
        </p:spPr>
      </p:pic>
      <p:pic>
        <p:nvPicPr>
          <p:cNvPr id="26" name="Graphic 25" descr="Schoolhouse with solid fill">
            <a:extLst>
              <a:ext uri="{FF2B5EF4-FFF2-40B4-BE49-F238E27FC236}">
                <a16:creationId xmlns:a16="http://schemas.microsoft.com/office/drawing/2014/main" id="{C79CD57E-4D35-74A0-30A3-4855687E1F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9768" y="2916436"/>
            <a:ext cx="792480" cy="792480"/>
          </a:xfrm>
          <a:prstGeom prst="rect">
            <a:avLst/>
          </a:prstGeom>
        </p:spPr>
      </p:pic>
      <p:pic>
        <p:nvPicPr>
          <p:cNvPr id="30" name="Graphic 29" descr="Children with solid fill">
            <a:extLst>
              <a:ext uri="{FF2B5EF4-FFF2-40B4-BE49-F238E27FC236}">
                <a16:creationId xmlns:a16="http://schemas.microsoft.com/office/drawing/2014/main" id="{A0824B90-9B28-7AFE-3247-3A2DF76581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43473" y="3008376"/>
            <a:ext cx="792480" cy="792480"/>
          </a:xfrm>
          <a:prstGeom prst="rect">
            <a:avLst/>
          </a:prstGeom>
        </p:spPr>
      </p:pic>
    </p:spTree>
    <p:extLst>
      <p:ext uri="{BB962C8B-B14F-4D97-AF65-F5344CB8AC3E}">
        <p14:creationId xmlns:p14="http://schemas.microsoft.com/office/powerpoint/2010/main" val="351013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0E99-07CC-9576-AFD7-C52151AD0EA3}"/>
              </a:ext>
            </a:extLst>
          </p:cNvPr>
          <p:cNvSpPr>
            <a:spLocks noGrp="1"/>
          </p:cNvSpPr>
          <p:nvPr>
            <p:ph type="ctrTitle"/>
          </p:nvPr>
        </p:nvSpPr>
        <p:spPr>
          <a:xfrm>
            <a:off x="1341120" y="853440"/>
            <a:ext cx="9220200" cy="1996440"/>
          </a:xfrm>
        </p:spPr>
        <p:txBody>
          <a:bodyPr/>
          <a:lstStyle/>
          <a:p>
            <a:r>
              <a:rPr lang="en-US" sz="4400" dirty="0">
                <a:latin typeface="Bahnschrift" panose="020B0502040204020203" pitchFamily="34" charset="0"/>
              </a:rPr>
              <a:t>The Foundation</a:t>
            </a:r>
            <a:br>
              <a:rPr lang="en-US" sz="4400" dirty="0">
                <a:latin typeface="Bahnschrift" panose="020B0502040204020203" pitchFamily="34" charset="0"/>
              </a:rPr>
            </a:br>
            <a:r>
              <a:rPr lang="en-US" sz="4400" dirty="0">
                <a:latin typeface="Bahnschrift" panose="020B0502040204020203" pitchFamily="34" charset="0"/>
              </a:rPr>
              <a:t> </a:t>
            </a:r>
            <a:r>
              <a:rPr lang="en-US" sz="2400" dirty="0">
                <a:latin typeface="Bahnschrift" panose="020B0502040204020203" pitchFamily="34" charset="0"/>
              </a:rPr>
              <a:t>Drawn by love, passionate for justice</a:t>
            </a:r>
            <a:endParaRPr lang="en-US" sz="4400" dirty="0"/>
          </a:p>
        </p:txBody>
      </p:sp>
      <p:sp>
        <p:nvSpPr>
          <p:cNvPr id="3" name="Subtitle 2">
            <a:extLst>
              <a:ext uri="{FF2B5EF4-FFF2-40B4-BE49-F238E27FC236}">
                <a16:creationId xmlns:a16="http://schemas.microsoft.com/office/drawing/2014/main" id="{5A82A8B0-333F-633E-3FA7-D38DBFB10971}"/>
              </a:ext>
            </a:extLst>
          </p:cNvPr>
          <p:cNvSpPr>
            <a:spLocks noGrp="1"/>
          </p:cNvSpPr>
          <p:nvPr>
            <p:ph type="subTitle" idx="1"/>
          </p:nvPr>
        </p:nvSpPr>
        <p:spPr>
          <a:xfrm>
            <a:off x="1630680" y="3685032"/>
            <a:ext cx="8732520" cy="2319528"/>
          </a:xfrm>
        </p:spPr>
        <p:txBody>
          <a:bodyPr/>
          <a:lstStyle/>
          <a:p>
            <a:pPr marL="342900" indent="-342900" algn="just" rtl="0" fontAlgn="base">
              <a:spcBef>
                <a:spcPts val="1000"/>
              </a:spcBef>
              <a:spcAft>
                <a:spcPts val="0"/>
              </a:spcAft>
              <a:buFont typeface="Arial" panose="020B0604020202020204" pitchFamily="34" charset="0"/>
              <a:buChar char="•"/>
            </a:pPr>
            <a:r>
              <a:rPr lang="en-GB" sz="2000" b="1" i="0" u="none" strike="noStrike" dirty="0">
                <a:effectLst/>
              </a:rPr>
              <a:t>A history of over 150 years of helping women and girls. </a:t>
            </a:r>
          </a:p>
          <a:p>
            <a:pPr marL="342900" indent="-342900" algn="just" rtl="0" fontAlgn="base">
              <a:spcBef>
                <a:spcPts val="1000"/>
              </a:spcBef>
              <a:spcAft>
                <a:spcPts val="0"/>
              </a:spcAft>
              <a:buFont typeface="Arial" panose="020B0604020202020204" pitchFamily="34" charset="0"/>
              <a:buChar char="•"/>
            </a:pPr>
            <a:r>
              <a:rPr lang="en-GB" sz="2000" b="1" i="0" u="none" strike="noStrike" dirty="0">
                <a:effectLst/>
              </a:rPr>
              <a:t>Reconciliation - self, others / society and God. </a:t>
            </a:r>
          </a:p>
          <a:p>
            <a:pPr marL="342900" indent="-342900" algn="just" rtl="0" fontAlgn="base">
              <a:spcBef>
                <a:spcPts val="1000"/>
              </a:spcBef>
              <a:spcAft>
                <a:spcPts val="0"/>
              </a:spcAft>
              <a:buFont typeface="Arial" panose="020B0604020202020204" pitchFamily="34" charset="0"/>
              <a:buChar char="•"/>
            </a:pPr>
            <a:r>
              <a:rPr lang="en-GB" sz="2000" b="1" i="0" u="none" strike="noStrike" dirty="0">
                <a:effectLst/>
              </a:rPr>
              <a:t>The aim is to show love, respect and dignity, to give a helping hand to those who have been deprived of these sentiments, aid in instilling hope for a better future for all who enter through our doors and to feel empowered to live a dignified life and fight for justice. </a:t>
            </a:r>
            <a:endParaRPr lang="en-US" dirty="0"/>
          </a:p>
        </p:txBody>
      </p:sp>
      <p:pic>
        <p:nvPicPr>
          <p:cNvPr id="5" name="Picture 4">
            <a:extLst>
              <a:ext uri="{FF2B5EF4-FFF2-40B4-BE49-F238E27FC236}">
                <a16:creationId xmlns:a16="http://schemas.microsoft.com/office/drawing/2014/main" id="{B8133962-57EE-21CD-5AFA-FB90B4DA38D4}"/>
              </a:ext>
            </a:extLst>
          </p:cNvPr>
          <p:cNvPicPr>
            <a:picLocks noChangeAspect="1"/>
          </p:cNvPicPr>
          <p:nvPr/>
        </p:nvPicPr>
        <p:blipFill>
          <a:blip r:embed="rId2"/>
          <a:stretch>
            <a:fillRect/>
          </a:stretch>
        </p:blipFill>
        <p:spPr>
          <a:xfrm>
            <a:off x="9571695" y="2458305"/>
            <a:ext cx="1979249" cy="19077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075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57728F-9EA1-A705-8E4D-B7823E4F4C26}"/>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
        <p:nvSpPr>
          <p:cNvPr id="6" name="Rectangle: Rounded Corners 5">
            <a:extLst>
              <a:ext uri="{FF2B5EF4-FFF2-40B4-BE49-F238E27FC236}">
                <a16:creationId xmlns:a16="http://schemas.microsoft.com/office/drawing/2014/main" id="{F056E4E8-CB8E-4FD0-B655-EE5038CF422E}"/>
              </a:ext>
            </a:extLst>
          </p:cNvPr>
          <p:cNvSpPr/>
          <p:nvPr/>
        </p:nvSpPr>
        <p:spPr>
          <a:xfrm>
            <a:off x="4257367" y="960461"/>
            <a:ext cx="3618271" cy="1199535"/>
          </a:xfrm>
          <a:prstGeom prst="roundRect">
            <a:avLst/>
          </a:prstGeom>
          <a:solidFill>
            <a:schemeClr val="bg1"/>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MT"/>
          </a:p>
        </p:txBody>
      </p:sp>
      <p:sp>
        <p:nvSpPr>
          <p:cNvPr id="7" name="Rectangle: Rounded Corners 6">
            <a:extLst>
              <a:ext uri="{FF2B5EF4-FFF2-40B4-BE49-F238E27FC236}">
                <a16:creationId xmlns:a16="http://schemas.microsoft.com/office/drawing/2014/main" id="{52A5369E-D9E9-1BFA-3E94-A0E529C21083}"/>
              </a:ext>
            </a:extLst>
          </p:cNvPr>
          <p:cNvSpPr/>
          <p:nvPr/>
        </p:nvSpPr>
        <p:spPr>
          <a:xfrm>
            <a:off x="1524000" y="3210874"/>
            <a:ext cx="4414685" cy="270164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b="1" dirty="0"/>
          </a:p>
          <a:p>
            <a:pPr marL="285750" indent="-285750">
              <a:buFont typeface="Arial" panose="020B0604020202020204" pitchFamily="34" charset="0"/>
              <a:buChar char="•"/>
            </a:pPr>
            <a:r>
              <a:rPr lang="en-GB" b="1" dirty="0">
                <a:solidFill>
                  <a:srgbClr val="1F5A8F"/>
                </a:solidFill>
              </a:rPr>
              <a:t>First Stage Domestic Violence Shelter</a:t>
            </a:r>
          </a:p>
          <a:p>
            <a:pPr marL="285750" indent="-285750">
              <a:buFont typeface="Arial" panose="020B0604020202020204" pitchFamily="34" charset="0"/>
              <a:buChar char="•"/>
            </a:pPr>
            <a:r>
              <a:rPr lang="en-GB" b="1" dirty="0">
                <a:solidFill>
                  <a:srgbClr val="1F5A8F"/>
                </a:solidFill>
              </a:rPr>
              <a:t>Hosts 14 families </a:t>
            </a:r>
          </a:p>
          <a:p>
            <a:pPr marL="285750" indent="-285750">
              <a:buFont typeface="Arial" panose="020B0604020202020204" pitchFamily="34" charset="0"/>
              <a:buChar char="•"/>
            </a:pPr>
            <a:r>
              <a:rPr lang="en-GB" b="1" dirty="0">
                <a:solidFill>
                  <a:srgbClr val="1F5A8F"/>
                </a:solidFill>
              </a:rPr>
              <a:t>Caters for emergency cases and safety issues. </a:t>
            </a:r>
            <a:endParaRPr lang="en-MT" b="1" dirty="0">
              <a:solidFill>
                <a:srgbClr val="1F5A8F"/>
              </a:solidFill>
            </a:endParaRPr>
          </a:p>
        </p:txBody>
      </p:sp>
      <p:sp>
        <p:nvSpPr>
          <p:cNvPr id="8" name="Rectangle: Rounded Corners 7">
            <a:extLst>
              <a:ext uri="{FF2B5EF4-FFF2-40B4-BE49-F238E27FC236}">
                <a16:creationId xmlns:a16="http://schemas.microsoft.com/office/drawing/2014/main" id="{B8F0A577-29CC-8D0F-E864-E032A35D7CE3}"/>
              </a:ext>
            </a:extLst>
          </p:cNvPr>
          <p:cNvSpPr/>
          <p:nvPr/>
        </p:nvSpPr>
        <p:spPr>
          <a:xfrm>
            <a:off x="6253317" y="3210874"/>
            <a:ext cx="4680154" cy="268666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endParaRPr lang="en-GB" dirty="0">
              <a:solidFill>
                <a:srgbClr val="1F5A8F"/>
              </a:solidFill>
            </a:endParaRPr>
          </a:p>
          <a:p>
            <a:pPr marL="285750" indent="-285750">
              <a:buFont typeface="Arial" panose="020B0604020202020204" pitchFamily="34" charset="0"/>
              <a:buChar char="•"/>
            </a:pPr>
            <a:endParaRPr lang="en-GB" b="1" dirty="0">
              <a:solidFill>
                <a:srgbClr val="1F5A8F"/>
              </a:solidFill>
            </a:endParaRPr>
          </a:p>
          <a:p>
            <a:pPr marL="285750" indent="-285750">
              <a:buFont typeface="Arial" panose="020B0604020202020204" pitchFamily="34" charset="0"/>
              <a:buChar char="•"/>
            </a:pPr>
            <a:r>
              <a:rPr lang="en-GB" b="1" dirty="0">
                <a:solidFill>
                  <a:srgbClr val="1F5A8F"/>
                </a:solidFill>
              </a:rPr>
              <a:t>Second Stage Domestic Violence Shelter</a:t>
            </a:r>
          </a:p>
          <a:p>
            <a:pPr marL="285750" indent="-285750">
              <a:buFont typeface="Arial" panose="020B0604020202020204" pitchFamily="34" charset="0"/>
              <a:buChar char="•"/>
            </a:pPr>
            <a:r>
              <a:rPr lang="en-GB" b="1" dirty="0">
                <a:solidFill>
                  <a:srgbClr val="1F5A8F"/>
                </a:solidFill>
              </a:rPr>
              <a:t>Hosts 3 families </a:t>
            </a:r>
          </a:p>
          <a:p>
            <a:pPr marL="285750" indent="-285750">
              <a:buFont typeface="Arial" panose="020B0604020202020204" pitchFamily="34" charset="0"/>
              <a:buChar char="•"/>
            </a:pPr>
            <a:r>
              <a:rPr lang="en-GB" b="1" dirty="0">
                <a:solidFill>
                  <a:srgbClr val="1F5A8F"/>
                </a:solidFill>
              </a:rPr>
              <a:t>Focuses on long term skills and reintegration.</a:t>
            </a:r>
          </a:p>
        </p:txBody>
      </p:sp>
      <p:cxnSp>
        <p:nvCxnSpPr>
          <p:cNvPr id="9" name="Straight Connector 8">
            <a:extLst>
              <a:ext uri="{FF2B5EF4-FFF2-40B4-BE49-F238E27FC236}">
                <a16:creationId xmlns:a16="http://schemas.microsoft.com/office/drawing/2014/main" id="{345914ED-33D5-45DA-C461-2D3527BDA264}"/>
              </a:ext>
            </a:extLst>
          </p:cNvPr>
          <p:cNvCxnSpPr/>
          <p:nvPr/>
        </p:nvCxnSpPr>
        <p:spPr>
          <a:xfrm>
            <a:off x="6253316" y="2417809"/>
            <a:ext cx="2217174" cy="57027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0F6B051D-61E2-4A06-21EA-D81B3A43D6B4}"/>
              </a:ext>
            </a:extLst>
          </p:cNvPr>
          <p:cNvCxnSpPr>
            <a:cxnSpLocks/>
          </p:cNvCxnSpPr>
          <p:nvPr/>
        </p:nvCxnSpPr>
        <p:spPr>
          <a:xfrm flipV="1">
            <a:off x="3721510" y="2433787"/>
            <a:ext cx="2217175" cy="53831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A214E5D7-4E30-BC2E-2DBA-60B59FDA7EBA}"/>
              </a:ext>
            </a:extLst>
          </p:cNvPr>
          <p:cNvSpPr txBox="1"/>
          <p:nvPr/>
        </p:nvSpPr>
        <p:spPr>
          <a:xfrm>
            <a:off x="4694904" y="1144729"/>
            <a:ext cx="3116825" cy="830997"/>
          </a:xfrm>
          <a:prstGeom prst="rect">
            <a:avLst/>
          </a:prstGeom>
          <a:solidFill>
            <a:schemeClr val="bg1"/>
          </a:solidFill>
        </p:spPr>
        <p:txBody>
          <a:bodyPr wrap="square" rtlCol="0">
            <a:spAutoFit/>
          </a:bodyPr>
          <a:lstStyle/>
          <a:p>
            <a:pPr algn="ctr"/>
            <a:r>
              <a:rPr lang="en-GB" sz="2400" b="1" dirty="0">
                <a:solidFill>
                  <a:srgbClr val="336699"/>
                </a:solidFill>
                <a:latin typeface="Bahnschrift" panose="020B0502040204020203" pitchFamily="34" charset="0"/>
              </a:rPr>
              <a:t>Dar </a:t>
            </a:r>
            <a:r>
              <a:rPr lang="en-US" sz="2400" b="1" dirty="0">
                <a:solidFill>
                  <a:srgbClr val="336699"/>
                </a:solidFill>
                <a:latin typeface="Bahnschrift" panose="020B0502040204020203" pitchFamily="34" charset="0"/>
              </a:rPr>
              <a:t>Mer</a:t>
            </a:r>
            <a:r>
              <a:rPr lang="en-GB" sz="2400" b="1" dirty="0" err="1">
                <a:solidFill>
                  <a:srgbClr val="336699"/>
                </a:solidFill>
                <a:effectLst/>
                <a:latin typeface="Bahnschrift" panose="020B0502040204020203" pitchFamily="34" charset="0"/>
                <a:ea typeface="Calibri" panose="020F0502020204030204" pitchFamily="34" charset="0"/>
                <a:cs typeface="Times New Roman" panose="02020603050405020304" pitchFamily="18" charset="0"/>
              </a:rPr>
              <a:t>ħba</a:t>
            </a:r>
            <a:r>
              <a:rPr lang="en-GB" sz="2400" b="1" dirty="0">
                <a:solidFill>
                  <a:srgbClr val="336699"/>
                </a:solidFill>
                <a:latin typeface="Bahnschrift" panose="020B0502040204020203" pitchFamily="34" charset="0"/>
              </a:rPr>
              <a:t> </a:t>
            </a:r>
            <a:r>
              <a:rPr lang="en-GB" sz="2400" b="1" dirty="0">
                <a:solidFill>
                  <a:srgbClr val="0D65A1"/>
                </a:solidFill>
                <a:latin typeface="Bahnschrift" panose="020B0502040204020203" pitchFamily="34" charset="0"/>
              </a:rPr>
              <a:t>Bik</a:t>
            </a:r>
          </a:p>
          <a:p>
            <a:pPr algn="ctr"/>
            <a:r>
              <a:rPr lang="en-GB" sz="2400" b="1" dirty="0">
                <a:solidFill>
                  <a:srgbClr val="0D65A1"/>
                </a:solidFill>
                <a:latin typeface="Bahnschrift" panose="020B0502040204020203" pitchFamily="34" charset="0"/>
              </a:rPr>
              <a:t>Foundation</a:t>
            </a:r>
            <a:endParaRPr lang="en-MT" sz="2400" b="1" dirty="0">
              <a:solidFill>
                <a:srgbClr val="0D65A1"/>
              </a:solidFill>
              <a:latin typeface="Bahnschrift" panose="020B0502040204020203" pitchFamily="34" charset="0"/>
            </a:endParaRPr>
          </a:p>
        </p:txBody>
      </p:sp>
      <p:sp>
        <p:nvSpPr>
          <p:cNvPr id="12" name="TextBox 11">
            <a:extLst>
              <a:ext uri="{FF2B5EF4-FFF2-40B4-BE49-F238E27FC236}">
                <a16:creationId xmlns:a16="http://schemas.microsoft.com/office/drawing/2014/main" id="{DFBFE2F1-CFF4-EE83-1A86-496B908B06E2}"/>
              </a:ext>
            </a:extLst>
          </p:cNvPr>
          <p:cNvSpPr txBox="1"/>
          <p:nvPr/>
        </p:nvSpPr>
        <p:spPr>
          <a:xfrm>
            <a:off x="2074607" y="3359960"/>
            <a:ext cx="3293806" cy="677108"/>
          </a:xfrm>
          <a:prstGeom prst="rect">
            <a:avLst/>
          </a:prstGeom>
          <a:noFill/>
        </p:spPr>
        <p:txBody>
          <a:bodyPr wrap="square" rtlCol="0">
            <a:spAutoFit/>
          </a:bodyPr>
          <a:lstStyle/>
          <a:p>
            <a:pPr algn="ctr"/>
            <a:r>
              <a:rPr lang="en-GB" sz="2400" b="1" dirty="0">
                <a:solidFill>
                  <a:srgbClr val="0D65A1"/>
                </a:solidFill>
                <a:latin typeface="Bahnschrift" panose="020B0502040204020203" pitchFamily="34" charset="0"/>
              </a:rPr>
              <a:t>Dar </a:t>
            </a:r>
            <a:r>
              <a:rPr lang="en-US" sz="2400" b="1" dirty="0">
                <a:solidFill>
                  <a:srgbClr val="336699"/>
                </a:solidFill>
                <a:latin typeface="Bahnschrift" panose="020B0502040204020203" pitchFamily="34" charset="0"/>
              </a:rPr>
              <a:t>Mer</a:t>
            </a:r>
            <a:r>
              <a:rPr lang="en-GB" sz="2400" b="1" dirty="0" err="1">
                <a:solidFill>
                  <a:srgbClr val="336699"/>
                </a:solidFill>
                <a:effectLst/>
                <a:latin typeface="Bahnschrift" panose="020B0502040204020203" pitchFamily="34" charset="0"/>
                <a:ea typeface="Calibri" panose="020F0502020204030204" pitchFamily="34" charset="0"/>
                <a:cs typeface="Times New Roman" panose="02020603050405020304" pitchFamily="18" charset="0"/>
              </a:rPr>
              <a:t>ħba</a:t>
            </a:r>
            <a:r>
              <a:rPr lang="en-GB" sz="2400" b="1" dirty="0">
                <a:solidFill>
                  <a:srgbClr val="0D65A1"/>
                </a:solidFill>
                <a:latin typeface="Bahnschrift" panose="020B0502040204020203" pitchFamily="34" charset="0"/>
              </a:rPr>
              <a:t> Bik</a:t>
            </a:r>
          </a:p>
          <a:p>
            <a:pPr algn="ctr"/>
            <a:r>
              <a:rPr lang="en-GB" sz="1400" dirty="0">
                <a:solidFill>
                  <a:srgbClr val="0D65A1"/>
                </a:solidFill>
                <a:latin typeface="Bahnschrift" panose="020B0502040204020203" pitchFamily="34" charset="0"/>
              </a:rPr>
              <a:t>Est. 1980</a:t>
            </a:r>
            <a:endParaRPr lang="en-MT" sz="1400" dirty="0">
              <a:solidFill>
                <a:srgbClr val="0D65A1"/>
              </a:solidFill>
              <a:latin typeface="Bahnschrift" panose="020B0502040204020203" pitchFamily="34" charset="0"/>
            </a:endParaRPr>
          </a:p>
        </p:txBody>
      </p:sp>
      <p:sp>
        <p:nvSpPr>
          <p:cNvPr id="13" name="TextBox 12">
            <a:extLst>
              <a:ext uri="{FF2B5EF4-FFF2-40B4-BE49-F238E27FC236}">
                <a16:creationId xmlns:a16="http://schemas.microsoft.com/office/drawing/2014/main" id="{95187355-FABF-1DED-B051-76D552BAE3BD}"/>
              </a:ext>
            </a:extLst>
          </p:cNvPr>
          <p:cNvSpPr txBox="1"/>
          <p:nvPr/>
        </p:nvSpPr>
        <p:spPr>
          <a:xfrm>
            <a:off x="6892413" y="3359960"/>
            <a:ext cx="3293806" cy="677108"/>
          </a:xfrm>
          <a:prstGeom prst="rect">
            <a:avLst/>
          </a:prstGeom>
          <a:solidFill>
            <a:schemeClr val="bg1"/>
          </a:solidFill>
        </p:spPr>
        <p:txBody>
          <a:bodyPr wrap="square" rtlCol="0">
            <a:spAutoFit/>
          </a:bodyPr>
          <a:lstStyle/>
          <a:p>
            <a:pPr algn="ctr"/>
            <a:r>
              <a:rPr lang="en-GB" sz="2400" b="1" dirty="0">
                <a:solidFill>
                  <a:srgbClr val="0D65A1"/>
                </a:solidFill>
                <a:latin typeface="Bahnschrift" panose="020B0502040204020203" pitchFamily="34" charset="0"/>
              </a:rPr>
              <a:t>Dar Santa Bakhita</a:t>
            </a:r>
          </a:p>
          <a:p>
            <a:pPr algn="ctr"/>
            <a:r>
              <a:rPr lang="en-GB" sz="1400" dirty="0">
                <a:solidFill>
                  <a:srgbClr val="0D65A1"/>
                </a:solidFill>
                <a:latin typeface="Bahnschrift" panose="020B0502040204020203" pitchFamily="34" charset="0"/>
              </a:rPr>
              <a:t>Est. 2019</a:t>
            </a:r>
            <a:endParaRPr lang="en-MT" sz="1400" dirty="0">
              <a:solidFill>
                <a:srgbClr val="0D65A1"/>
              </a:solidFill>
              <a:latin typeface="Bahnschrift" panose="020B0502040204020203" pitchFamily="34" charset="0"/>
            </a:endParaRPr>
          </a:p>
        </p:txBody>
      </p:sp>
    </p:spTree>
    <p:extLst>
      <p:ext uri="{BB962C8B-B14F-4D97-AF65-F5344CB8AC3E}">
        <p14:creationId xmlns:p14="http://schemas.microsoft.com/office/powerpoint/2010/main" val="354802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E45E-D6A7-9780-F652-BAF86DFBCC00}"/>
              </a:ext>
            </a:extLst>
          </p:cNvPr>
          <p:cNvSpPr>
            <a:spLocks noGrp="1"/>
          </p:cNvSpPr>
          <p:nvPr>
            <p:ph type="title"/>
          </p:nvPr>
        </p:nvSpPr>
        <p:spPr>
          <a:xfrm>
            <a:off x="1127758" y="822960"/>
            <a:ext cx="9296402" cy="730537"/>
          </a:xfrm>
        </p:spPr>
        <p:txBody>
          <a:bodyPr/>
          <a:lstStyle/>
          <a:p>
            <a:r>
              <a:rPr lang="en-US" dirty="0"/>
              <a:t>Dar </a:t>
            </a:r>
            <a:r>
              <a:rPr lang="en-US" sz="4000" dirty="0"/>
              <a:t>Mer</a:t>
            </a:r>
            <a:r>
              <a:rPr lang="en-GB" sz="4000" dirty="0" err="1">
                <a:effectLst/>
                <a:latin typeface="Calibri" panose="020F0502020204030204" pitchFamily="34" charset="0"/>
                <a:ea typeface="Calibri" panose="020F0502020204030204" pitchFamily="34" charset="0"/>
                <a:cs typeface="Times New Roman" panose="02020603050405020304" pitchFamily="18" charset="0"/>
              </a:rPr>
              <a:t>ħba</a:t>
            </a:r>
            <a:r>
              <a:rPr lang="en-US" dirty="0"/>
              <a:t> Bik</a:t>
            </a:r>
          </a:p>
        </p:txBody>
      </p:sp>
      <p:sp>
        <p:nvSpPr>
          <p:cNvPr id="8" name="Slide Number Placeholder 7">
            <a:extLst>
              <a:ext uri="{FF2B5EF4-FFF2-40B4-BE49-F238E27FC236}">
                <a16:creationId xmlns:a16="http://schemas.microsoft.com/office/drawing/2014/main" id="{85577A64-4E94-69E1-3180-1E014BD06B3C}"/>
              </a:ext>
            </a:extLst>
          </p:cNvPr>
          <p:cNvSpPr>
            <a:spLocks noGrp="1"/>
          </p:cNvSpPr>
          <p:nvPr>
            <p:ph type="sldNum" sz="quarter" idx="12"/>
          </p:nvPr>
        </p:nvSpPr>
        <p:spPr/>
        <p:txBody>
          <a:bodyPr/>
          <a:lstStyle/>
          <a:p>
            <a:fld id="{294A09A9-5501-47C1-A89A-A340965A2BE2}" type="slidenum">
              <a:rPr lang="en-US" smtClean="0"/>
              <a:t>6</a:t>
            </a:fld>
            <a:endParaRPr lang="en-US" dirty="0"/>
          </a:p>
        </p:txBody>
      </p:sp>
      <p:sp>
        <p:nvSpPr>
          <p:cNvPr id="17" name="TextBox 16">
            <a:extLst>
              <a:ext uri="{FF2B5EF4-FFF2-40B4-BE49-F238E27FC236}">
                <a16:creationId xmlns:a16="http://schemas.microsoft.com/office/drawing/2014/main" id="{F778F7A1-44D0-15FC-DD7D-CE6D720543C2}"/>
              </a:ext>
            </a:extLst>
          </p:cNvPr>
          <p:cNvSpPr txBox="1"/>
          <p:nvPr/>
        </p:nvSpPr>
        <p:spPr>
          <a:xfrm>
            <a:off x="1294908" y="1838631"/>
            <a:ext cx="6964189" cy="3693319"/>
          </a:xfrm>
          <a:prstGeom prst="rect">
            <a:avLst/>
          </a:prstGeom>
          <a:noFill/>
        </p:spPr>
        <p:txBody>
          <a:bodyPr wrap="square" rtlCol="0">
            <a:spAutoFit/>
          </a:bodyPr>
          <a:lstStyle/>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First stage emergency domestic violence shelter -  24/7. </a:t>
            </a:r>
            <a:endParaRPr lang="en-GB" b="1" dirty="0">
              <a:solidFill>
                <a:schemeClr val="bg1"/>
              </a:solidFill>
            </a:endParaRPr>
          </a:p>
          <a:p>
            <a:pPr marL="285750" indent="-285750" algn="just" rtl="0" fontAlgn="base">
              <a:spcBef>
                <a:spcPts val="0"/>
              </a:spcBef>
              <a:spcAft>
                <a:spcPts val="0"/>
              </a:spcAft>
              <a:buFont typeface="Arial" panose="020B0604020202020204" pitchFamily="34" charset="0"/>
              <a:buChar char="•"/>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Hosts up to 14 women and their children at one go.</a:t>
            </a:r>
          </a:p>
          <a:p>
            <a:pPr algn="just" rtl="0" fontAlgn="base">
              <a:spcBef>
                <a:spcPts val="0"/>
              </a:spcBef>
              <a:spcAft>
                <a:spcPts val="0"/>
              </a:spcAft>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Abuse may be physical, emotional and psychological, financial and/or sexual. </a:t>
            </a:r>
          </a:p>
          <a:p>
            <a:pPr marL="285750" indent="-285750" algn="just" rtl="0" fontAlgn="base">
              <a:spcBef>
                <a:spcPts val="0"/>
              </a:spcBef>
              <a:spcAft>
                <a:spcPts val="0"/>
              </a:spcAft>
              <a:buFont typeface="Arial" panose="020B0604020202020204" pitchFamily="34" charset="0"/>
              <a:buChar char="•"/>
            </a:pPr>
            <a:endParaRPr lang="en-GB" b="1" dirty="0">
              <a:solidFill>
                <a:schemeClr val="bg1"/>
              </a:solidFill>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Focusing on creating a safe home away from home both physically and emotionally. </a:t>
            </a:r>
          </a:p>
          <a:p>
            <a:pPr marL="285750" indent="-285750" algn="just" rtl="0" fontAlgn="base">
              <a:spcBef>
                <a:spcPts val="0"/>
              </a:spcBef>
              <a:spcAft>
                <a:spcPts val="0"/>
              </a:spcAft>
              <a:buFont typeface="Arial" panose="020B0604020202020204" pitchFamily="34" charset="0"/>
              <a:buChar char="•"/>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b="1" dirty="0">
                <a:solidFill>
                  <a:schemeClr val="bg1"/>
                </a:solidFill>
              </a:rPr>
              <a:t>Collaborates closely with </a:t>
            </a:r>
            <a:r>
              <a:rPr lang="en-GB" b="1" dirty="0" err="1">
                <a:solidFill>
                  <a:schemeClr val="bg1"/>
                </a:solidFill>
              </a:rPr>
              <a:t>Appogg’s</a:t>
            </a:r>
            <a:r>
              <a:rPr lang="en-GB" b="1" dirty="0">
                <a:solidFill>
                  <a:schemeClr val="bg1"/>
                </a:solidFill>
              </a:rPr>
              <a:t> Domestic Violence Unit (DVU).  </a:t>
            </a:r>
          </a:p>
          <a:p>
            <a:pPr marL="285750" indent="-285750" algn="just" rtl="0" fontAlgn="base">
              <a:spcBef>
                <a:spcPts val="0"/>
              </a:spcBef>
              <a:spcAft>
                <a:spcPts val="0"/>
              </a:spcAft>
              <a:buFont typeface="Arial" panose="020B0604020202020204" pitchFamily="34" charset="0"/>
              <a:buChar char="•"/>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Aiming to rebuilding genuine self-worth. </a:t>
            </a:r>
          </a:p>
        </p:txBody>
      </p:sp>
      <p:pic>
        <p:nvPicPr>
          <p:cNvPr id="21" name="Picture 20">
            <a:extLst>
              <a:ext uri="{FF2B5EF4-FFF2-40B4-BE49-F238E27FC236}">
                <a16:creationId xmlns:a16="http://schemas.microsoft.com/office/drawing/2014/main" id="{03CE363E-D794-9919-5CCC-98AD5D7123A6}"/>
              </a:ext>
            </a:extLst>
          </p:cNvPr>
          <p:cNvPicPr>
            <a:picLocks noChangeAspect="1"/>
          </p:cNvPicPr>
          <p:nvPr/>
        </p:nvPicPr>
        <p:blipFill>
          <a:blip r:embed="rId2"/>
          <a:srcRect l="22479" r="21324"/>
          <a:stretch/>
        </p:blipFill>
        <p:spPr>
          <a:xfrm rot="177408">
            <a:off x="9232624" y="1553497"/>
            <a:ext cx="2383071" cy="31553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521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E45E-D6A7-9780-F652-BAF86DFBCC00}"/>
              </a:ext>
            </a:extLst>
          </p:cNvPr>
          <p:cNvSpPr>
            <a:spLocks noGrp="1"/>
          </p:cNvSpPr>
          <p:nvPr>
            <p:ph type="title"/>
          </p:nvPr>
        </p:nvSpPr>
        <p:spPr>
          <a:xfrm>
            <a:off x="1127758" y="822960"/>
            <a:ext cx="9296402" cy="642046"/>
          </a:xfrm>
        </p:spPr>
        <p:txBody>
          <a:bodyPr/>
          <a:lstStyle/>
          <a:p>
            <a:r>
              <a:rPr lang="en-US" dirty="0"/>
              <a:t>Dar Santa Bakhita</a:t>
            </a:r>
          </a:p>
        </p:txBody>
      </p:sp>
      <p:sp>
        <p:nvSpPr>
          <p:cNvPr id="8" name="Slide Number Placeholder 7">
            <a:extLst>
              <a:ext uri="{FF2B5EF4-FFF2-40B4-BE49-F238E27FC236}">
                <a16:creationId xmlns:a16="http://schemas.microsoft.com/office/drawing/2014/main" id="{85577A64-4E94-69E1-3180-1E014BD06B3C}"/>
              </a:ext>
            </a:extLst>
          </p:cNvPr>
          <p:cNvSpPr>
            <a:spLocks noGrp="1"/>
          </p:cNvSpPr>
          <p:nvPr>
            <p:ph type="sldNum" sz="quarter" idx="12"/>
          </p:nvPr>
        </p:nvSpPr>
        <p:spPr/>
        <p:txBody>
          <a:bodyPr/>
          <a:lstStyle/>
          <a:p>
            <a:fld id="{294A09A9-5501-47C1-A89A-A340965A2BE2}" type="slidenum">
              <a:rPr lang="en-US" smtClean="0"/>
              <a:t>7</a:t>
            </a:fld>
            <a:endParaRPr lang="en-US" dirty="0"/>
          </a:p>
        </p:txBody>
      </p:sp>
      <p:sp>
        <p:nvSpPr>
          <p:cNvPr id="17" name="TextBox 16">
            <a:extLst>
              <a:ext uri="{FF2B5EF4-FFF2-40B4-BE49-F238E27FC236}">
                <a16:creationId xmlns:a16="http://schemas.microsoft.com/office/drawing/2014/main" id="{F778F7A1-44D0-15FC-DD7D-CE6D720543C2}"/>
              </a:ext>
            </a:extLst>
          </p:cNvPr>
          <p:cNvSpPr txBox="1"/>
          <p:nvPr/>
        </p:nvSpPr>
        <p:spPr>
          <a:xfrm>
            <a:off x="1127759" y="1465006"/>
            <a:ext cx="7396809" cy="4739759"/>
          </a:xfrm>
          <a:prstGeom prst="rect">
            <a:avLst/>
          </a:prstGeom>
          <a:noFill/>
        </p:spPr>
        <p:txBody>
          <a:bodyPr wrap="square" rtlCol="0">
            <a:spAutoFit/>
          </a:bodyPr>
          <a:lstStyle/>
          <a:p>
            <a:pPr marL="285750" indent="-285750" algn="just" fontAlgn="base">
              <a:spcBef>
                <a:spcPts val="1000"/>
              </a:spcBef>
              <a:buFont typeface="Arial" panose="020B0604020202020204" pitchFamily="34" charset="0"/>
              <a:buChar char="•"/>
            </a:pPr>
            <a:r>
              <a:rPr lang="en-GB" b="1" dirty="0">
                <a:solidFill>
                  <a:schemeClr val="bg1"/>
                </a:solidFill>
              </a:rPr>
              <a:t>Second stage domestic violence shelter: 24/7.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Hosts up to 3 women and their children at one go. </a:t>
            </a:r>
          </a:p>
          <a:p>
            <a:pPr marL="285750" indent="-285750" algn="just" fontAlgn="base">
              <a:spcBef>
                <a:spcPts val="1000"/>
              </a:spcBef>
              <a:buFont typeface="Arial" panose="020B0604020202020204" pitchFamily="34" charset="0"/>
              <a:buChar char="•"/>
            </a:pPr>
            <a:r>
              <a:rPr lang="en-GB" b="1" dirty="0">
                <a:solidFill>
                  <a:schemeClr val="bg1"/>
                </a:solidFill>
              </a:rPr>
              <a:t>Inaugurated  in 2019  - Served as a staff accommodation during Covid-19 lockdown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Residents would have completed a programme in any first stage DV shelter.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Offers a 1 year stay for women who require further assistance until they are able to become fully independent.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Offering a better opportunity to break the cycle of violence for those who require it by allowing the time to save up and budget, learn new skills reassure their place in outer society whilst living in a semi independent supportive setting.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The aim of this facility is to fully prepare our women for an independent life. </a:t>
            </a:r>
          </a:p>
        </p:txBody>
      </p:sp>
      <p:pic>
        <p:nvPicPr>
          <p:cNvPr id="6" name="Picture 5">
            <a:extLst>
              <a:ext uri="{FF2B5EF4-FFF2-40B4-BE49-F238E27FC236}">
                <a16:creationId xmlns:a16="http://schemas.microsoft.com/office/drawing/2014/main" id="{F2F951C3-1110-3B28-5F57-2C8E038E7BC7}"/>
              </a:ext>
            </a:extLst>
          </p:cNvPr>
          <p:cNvPicPr>
            <a:picLocks noChangeAspect="1"/>
          </p:cNvPicPr>
          <p:nvPr/>
        </p:nvPicPr>
        <p:blipFill>
          <a:blip r:embed="rId2"/>
          <a:srcRect t="8159" b="24098"/>
          <a:stretch/>
        </p:blipFill>
        <p:spPr>
          <a:xfrm>
            <a:off x="9217250" y="2772697"/>
            <a:ext cx="2590800" cy="3716593"/>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41FC3198-A89C-2BAD-847F-273F6159B5BC}"/>
              </a:ext>
            </a:extLst>
          </p:cNvPr>
          <p:cNvPicPr>
            <a:picLocks noChangeAspect="1"/>
          </p:cNvPicPr>
          <p:nvPr/>
        </p:nvPicPr>
        <p:blipFill>
          <a:blip r:embed="rId3"/>
          <a:srcRect l="4420" t="9327" r="9972" b="8820"/>
          <a:stretch/>
        </p:blipFill>
        <p:spPr>
          <a:xfrm>
            <a:off x="9146939" y="722376"/>
            <a:ext cx="2731422" cy="2178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202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17960" y="463674"/>
            <a:ext cx="9924288" cy="991500"/>
          </a:xfrm>
        </p:spPr>
        <p:txBody>
          <a:bodyPr/>
          <a:lstStyle/>
          <a:p>
            <a:r>
              <a:rPr lang="en-US" dirty="0"/>
              <a:t>Flatlets of the foundation</a:t>
            </a: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8</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219200" y="1769806"/>
            <a:ext cx="7246374" cy="4067114"/>
          </a:xfrm>
        </p:spPr>
        <p:txBody>
          <a:bodyPr/>
          <a:lstStyle/>
          <a:p>
            <a:pPr>
              <a:buFont typeface="Arial" panose="020B0604020202020204" pitchFamily="34" charset="0"/>
              <a:buChar char="•"/>
            </a:pPr>
            <a:r>
              <a:rPr lang="en-US" b="1" dirty="0"/>
              <a:t>​</a:t>
            </a:r>
            <a:r>
              <a:rPr lang="en-US" sz="1800" b="1" dirty="0"/>
              <a:t>Each family unit usually has their own personal flatlet. </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Each Flatlet has its own personal bedroom, bathroom and kitchenette. </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Needs such as baby beds, playpens and nappy changers will be provided for the room. </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Wi-fi is also available throughout for those who need to be working from home . </a:t>
            </a:r>
          </a:p>
          <a:p>
            <a:pPr>
              <a:buFont typeface="Arial" panose="020B0604020202020204" pitchFamily="34" charset="0"/>
              <a:buChar char="•"/>
            </a:pPr>
            <a:endParaRPr lang="en-US" b="1" dirty="0"/>
          </a:p>
          <a:p>
            <a:pPr>
              <a:buFont typeface="Arial" panose="020B0604020202020204" pitchFamily="34" charset="0"/>
              <a:buChar char="•"/>
            </a:pPr>
            <a:r>
              <a:rPr lang="en-US" b="1" dirty="0"/>
              <a:t>Various pe</a:t>
            </a:r>
            <a:r>
              <a:rPr lang="en-US" sz="1800" b="1" dirty="0"/>
              <a:t>ts are accepted for the residents to bring along. </a:t>
            </a:r>
            <a:endParaRPr lang="en-US" dirty="0"/>
          </a:p>
          <a:p>
            <a:endParaRPr lang="en-US" dirty="0"/>
          </a:p>
          <a:p>
            <a:endParaRPr lang="en-US" dirty="0"/>
          </a:p>
        </p:txBody>
      </p:sp>
      <p:pic>
        <p:nvPicPr>
          <p:cNvPr id="16" name="Picture 15">
            <a:extLst>
              <a:ext uri="{FF2B5EF4-FFF2-40B4-BE49-F238E27FC236}">
                <a16:creationId xmlns:a16="http://schemas.microsoft.com/office/drawing/2014/main" id="{C41A23E3-4942-6061-B33C-4F09254FB8DE}"/>
              </a:ext>
            </a:extLst>
          </p:cNvPr>
          <p:cNvPicPr>
            <a:picLocks noChangeAspect="1"/>
          </p:cNvPicPr>
          <p:nvPr/>
        </p:nvPicPr>
        <p:blipFill>
          <a:blip r:embed="rId2"/>
          <a:srcRect l="5014" t="14484" r="4805" b="1801"/>
          <a:stretch/>
        </p:blipFill>
        <p:spPr>
          <a:xfrm>
            <a:off x="9045676" y="1563328"/>
            <a:ext cx="2399071" cy="2969343"/>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F7B569E8-3555-C25E-A3A4-63FF80864755}"/>
              </a:ext>
            </a:extLst>
          </p:cNvPr>
          <p:cNvPicPr>
            <a:picLocks noChangeAspect="1"/>
          </p:cNvPicPr>
          <p:nvPr/>
        </p:nvPicPr>
        <p:blipFill>
          <a:blip r:embed="rId3"/>
          <a:stretch>
            <a:fillRect/>
          </a:stretch>
        </p:blipFill>
        <p:spPr>
          <a:xfrm>
            <a:off x="8587653" y="4414683"/>
            <a:ext cx="3315116" cy="22107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448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E45E-D6A7-9780-F652-BAF86DFBCC00}"/>
              </a:ext>
            </a:extLst>
          </p:cNvPr>
          <p:cNvSpPr>
            <a:spLocks noGrp="1"/>
          </p:cNvSpPr>
          <p:nvPr>
            <p:ph type="title"/>
          </p:nvPr>
        </p:nvSpPr>
        <p:spPr>
          <a:xfrm>
            <a:off x="1127758" y="822960"/>
            <a:ext cx="9296402" cy="1069848"/>
          </a:xfrm>
        </p:spPr>
        <p:txBody>
          <a:bodyPr/>
          <a:lstStyle/>
          <a:p>
            <a:r>
              <a:rPr lang="en-US" dirty="0"/>
              <a:t>Residents</a:t>
            </a:r>
          </a:p>
        </p:txBody>
      </p:sp>
      <p:sp>
        <p:nvSpPr>
          <p:cNvPr id="8" name="Slide Number Placeholder 7">
            <a:extLst>
              <a:ext uri="{FF2B5EF4-FFF2-40B4-BE49-F238E27FC236}">
                <a16:creationId xmlns:a16="http://schemas.microsoft.com/office/drawing/2014/main" id="{85577A64-4E94-69E1-3180-1E014BD06B3C}"/>
              </a:ext>
            </a:extLst>
          </p:cNvPr>
          <p:cNvSpPr>
            <a:spLocks noGrp="1"/>
          </p:cNvSpPr>
          <p:nvPr>
            <p:ph type="sldNum" sz="quarter" idx="12"/>
          </p:nvPr>
        </p:nvSpPr>
        <p:spPr/>
        <p:txBody>
          <a:bodyPr/>
          <a:lstStyle/>
          <a:p>
            <a:fld id="{294A09A9-5501-47C1-A89A-A340965A2BE2}" type="slidenum">
              <a:rPr lang="en-US" smtClean="0"/>
              <a:t>9</a:t>
            </a:fld>
            <a:endParaRPr lang="en-US" dirty="0"/>
          </a:p>
        </p:txBody>
      </p:sp>
      <p:sp>
        <p:nvSpPr>
          <p:cNvPr id="3" name="Content Placeholder 3">
            <a:extLst>
              <a:ext uri="{FF2B5EF4-FFF2-40B4-BE49-F238E27FC236}">
                <a16:creationId xmlns:a16="http://schemas.microsoft.com/office/drawing/2014/main" id="{7BC84A1D-C1D6-DC0E-F5B2-E2535973F492}"/>
              </a:ext>
            </a:extLst>
          </p:cNvPr>
          <p:cNvSpPr txBox="1">
            <a:spLocks/>
          </p:cNvSpPr>
          <p:nvPr/>
        </p:nvSpPr>
        <p:spPr>
          <a:xfrm>
            <a:off x="1356360" y="2418735"/>
            <a:ext cx="10052066" cy="3067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b="0" i="0" kern="1200">
                <a:solidFill>
                  <a:schemeClr val="bg1"/>
                </a:solidFill>
                <a:latin typeface="+mn-lt"/>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t>Women </a:t>
            </a:r>
          </a:p>
          <a:p>
            <a:endParaRPr lang="en-US" sz="2000" b="1" dirty="0"/>
          </a:p>
          <a:p>
            <a:pPr marL="342900" indent="-342900">
              <a:buFont typeface="Arial" panose="020B0604020202020204" pitchFamily="34" charset="0"/>
              <a:buChar char="•"/>
            </a:pPr>
            <a:r>
              <a:rPr lang="en-US" sz="2000" b="1" dirty="0"/>
              <a:t>Living in domestic violence situations</a:t>
            </a:r>
          </a:p>
          <a:p>
            <a:endParaRPr lang="en-US" sz="2000" b="1" dirty="0"/>
          </a:p>
          <a:p>
            <a:pPr marL="342900" indent="-342900">
              <a:buFont typeface="Arial" panose="020B0604020202020204" pitchFamily="34" charset="0"/>
              <a:buChar char="•"/>
            </a:pPr>
            <a:r>
              <a:rPr lang="en-US" sz="2000" b="1" dirty="0"/>
              <a:t>18 + </a:t>
            </a:r>
          </a:p>
          <a:p>
            <a:endParaRPr lang="en-US" sz="2000" b="1" dirty="0"/>
          </a:p>
          <a:p>
            <a:pPr marL="342900" indent="-342900">
              <a:buFont typeface="Arial" panose="020B0604020202020204" pitchFamily="34" charset="0"/>
              <a:buChar char="•"/>
            </a:pPr>
            <a:r>
              <a:rPr lang="en-US" sz="2000" b="1" dirty="0"/>
              <a:t>Able to live independently </a:t>
            </a:r>
          </a:p>
          <a:p>
            <a:endParaRPr lang="en-US" sz="2000" b="1" dirty="0"/>
          </a:p>
          <a:p>
            <a:pPr marL="342900" indent="-342900">
              <a:buFont typeface="Arial" panose="020B0604020202020204" pitchFamily="34" charset="0"/>
              <a:buChar char="•"/>
            </a:pPr>
            <a:r>
              <a:rPr lang="en-US" sz="2000" b="1" dirty="0"/>
              <a:t>Do not have a drug or alcohol dependency problem</a:t>
            </a:r>
          </a:p>
          <a:p>
            <a:endParaRPr lang="en-US" dirty="0"/>
          </a:p>
        </p:txBody>
      </p:sp>
    </p:spTree>
    <p:extLst>
      <p:ext uri="{BB962C8B-B14F-4D97-AF65-F5344CB8AC3E}">
        <p14:creationId xmlns:p14="http://schemas.microsoft.com/office/powerpoint/2010/main" val="4242362496"/>
      </p:ext>
    </p:extLst>
  </p:cSld>
  <p:clrMapOvr>
    <a:masterClrMapping/>
  </p:clrMapOvr>
</p:sld>
</file>

<file path=ppt/theme/theme1.xml><?xml version="1.0" encoding="utf-8"?>
<a:theme xmlns:a="http://schemas.openxmlformats.org/drawingml/2006/main" name="Office Theme">
  <a:themeElements>
    <a:clrScheme name="Custom 43">
      <a:dk1>
        <a:srgbClr val="000000"/>
      </a:dk1>
      <a:lt1>
        <a:srgbClr val="FFFFFF"/>
      </a:lt1>
      <a:dk2>
        <a:srgbClr val="64DFED"/>
      </a:dk2>
      <a:lt2>
        <a:srgbClr val="E7E6E6"/>
      </a:lt2>
      <a:accent1>
        <a:srgbClr val="92CDF0"/>
      </a:accent1>
      <a:accent2>
        <a:srgbClr val="92CDF0"/>
      </a:accent2>
      <a:accent3>
        <a:srgbClr val="ABC3F0"/>
      </a:accent3>
      <a:accent4>
        <a:srgbClr val="C3B9F2"/>
      </a:accent4>
      <a:accent5>
        <a:srgbClr val="AAA5F9"/>
      </a:accent5>
      <a:accent6>
        <a:srgbClr val="F6A6F4"/>
      </a:accent6>
      <a:hlink>
        <a:srgbClr val="0563C1"/>
      </a:hlink>
      <a:folHlink>
        <a:srgbClr val="954F72"/>
      </a:folHlink>
    </a:clrScheme>
    <a:fontScheme name="Custom 39">
      <a:majorFont>
        <a:latin typeface="Tw Cen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ial-design_Win32_CP_v13" id="{7A406372-3134-432A-A498-73868680C33B}" vid="{88D369DF-875A-4C31-AFF3-DEF6B94343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76493A3-2B83-4E58-86AD-56A2F2A20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1F1912-3146-44AF-A389-9E8B77BB3688}">
  <ds:schemaRefs>
    <ds:schemaRef ds:uri="http://schemas.microsoft.com/sharepoint/v3/contenttype/forms"/>
  </ds:schemaRefs>
</ds:datastoreItem>
</file>

<file path=customXml/itemProps3.xml><?xml version="1.0" encoding="utf-8"?>
<ds:datastoreItem xmlns:ds="http://schemas.openxmlformats.org/officeDocument/2006/customXml" ds:itemID="{F8B8ECF1-2A9D-464C-AFE8-2B3295D0BF97}">
  <ds:schemaRefs>
    <ds:schemaRef ds:uri="16c05727-aa75-4e4a-9b5f-8a80a1165891"/>
    <ds:schemaRef ds:uri="http://schemas.microsoft.com/office/2006/documentManagement/types"/>
    <ds:schemaRef ds:uri="http://purl.org/dc/terms/"/>
    <ds:schemaRef ds:uri="http://schemas.openxmlformats.org/package/2006/metadata/core-properties"/>
    <ds:schemaRef ds:uri="http://schemas.microsoft.com/sharepoint/v3"/>
    <ds:schemaRef ds:uri="http://purl.org/dc/elements/1.1/"/>
    <ds:schemaRef ds:uri="http://www.w3.org/XML/1998/namespace"/>
    <ds:schemaRef ds:uri="http://purl.org/dc/dcmitype/"/>
    <ds:schemaRef ds:uri="http://schemas.microsoft.com/office/infopath/2007/PartnerControls"/>
    <ds:schemaRef ds:uri="230e9df3-be65-4c73-a93b-d1236ebd677e"/>
    <ds:schemaRef ds:uri="71af3243-3dd4-4a8d-8c0d-dd76da1f02a5"/>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TM02900722[[fn=Ion Boardroom]]</Template>
  <TotalTime>0</TotalTime>
  <Words>1607</Words>
  <Application>Microsoft Office PowerPoint</Application>
  <PresentationFormat>Widescreen</PresentationFormat>
  <Paragraphs>165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Bahnschrift</vt:lpstr>
      <vt:lpstr>Calibri</vt:lpstr>
      <vt:lpstr>Courier New</vt:lpstr>
      <vt:lpstr>Segoe UI Light</vt:lpstr>
      <vt:lpstr>Symbol</vt:lpstr>
      <vt:lpstr>Tw Cen MT</vt:lpstr>
      <vt:lpstr>Office Theme</vt:lpstr>
      <vt:lpstr>- The Good Shepherd sisters –  Dar Merħba bik Foundation </vt:lpstr>
      <vt:lpstr>The Foundress of the Good Shepard sisters is  St. Euphrasia Pelletier (1796-1835)   her motto was  'One person is worth more than the whole world'</vt:lpstr>
      <vt:lpstr>The good shepherd sisters in Malta</vt:lpstr>
      <vt:lpstr>The Foundation  Drawn by love, passionate for justice</vt:lpstr>
      <vt:lpstr>PowerPoint Presentation</vt:lpstr>
      <vt:lpstr>Dar Merħba Bik</vt:lpstr>
      <vt:lpstr>Dar Santa Bakhita</vt:lpstr>
      <vt:lpstr>Flatlets of the foundation</vt:lpstr>
      <vt:lpstr>Residents</vt:lpstr>
      <vt:lpstr>Safety measures and secured Facilities </vt:lpstr>
      <vt:lpstr>PowerPoint Presentation</vt:lpstr>
      <vt:lpstr>Dar Merħba Bik   Statistics</vt:lpstr>
      <vt:lpstr>2023</vt:lpstr>
      <vt:lpstr>2024  (to date)</vt:lpstr>
      <vt:lpstr>PowerPoint Presentation</vt:lpstr>
      <vt:lpstr>Difficulties and limitations faced by victims of DV  </vt:lpstr>
      <vt:lpstr>1. court orders are not Timely or enforced</vt:lpstr>
      <vt:lpstr> għajjejt bis-sistema u nirraporta</vt:lpstr>
      <vt:lpstr>2. The reality of the victims is to be taken into consideration </vt:lpstr>
      <vt:lpstr>3. Alternative school Transport  </vt:lpstr>
      <vt:lpstr>għiduli fejn u kif immur wara hawn</vt:lpstr>
      <vt:lpstr>4. Housing for DV survivors </vt:lpstr>
      <vt:lpstr>I felt humiliated </vt:lpstr>
      <vt:lpstr>5. Police force</vt:lpstr>
      <vt:lpstr>6. Undocumented migrants/ stateless people</vt:lpstr>
      <vt:lpstr>7. Assessment tool</vt:lpstr>
      <vt:lpstr>Tilfuli l-’file’ bl-applikazzjoni tiegħi, jien la nista’ naħdem u kieku ma kontx f’shelter, m’għandix biex nitma’ lit-tfal. </vt:lpstr>
      <vt:lpstr>8. Other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Good Shepherd sisters –  Dar Merħba bik Foundation </dc:title>
  <dc:creator>Jeannette Gillard</dc:creator>
  <cp:lastModifiedBy>Grech Stephen at Parlament-MT</cp:lastModifiedBy>
  <cp:revision>2</cp:revision>
  <dcterms:created xsi:type="dcterms:W3CDTF">2024-09-10T10:03:58Z</dcterms:created>
  <dcterms:modified xsi:type="dcterms:W3CDTF">2024-12-02T14:00:28Z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