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Inter Bold" panose="020B0604020202020204" charset="0"/>
      <p:regular r:id="rId13"/>
    </p:embeddedFont>
    <p:embeddedFont>
      <p:font typeface="Open Sans" panose="020B0606030504020204" pitchFamily="34" charset="0"/>
      <p:regular r:id="rId14"/>
    </p:embeddedFont>
    <p:embeddedFont>
      <p:font typeface="Open Sans Bold" panose="020B0604020202020204" charset="0"/>
      <p:regular r:id="rId15"/>
    </p:embeddedFont>
    <p:embeddedFont>
      <p:font typeface="Open Sans Bold Italic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151" b="-9151"/>
            </a:stretch>
          </a:blipFill>
        </p:spPr>
        <p:txBody>
          <a:bodyPr/>
          <a:lstStyle/>
          <a:p>
            <a:endParaRPr lang="en-GB"/>
          </a:p>
        </p:txBody>
      </p:sp>
      <p:sp>
        <p:nvSpPr>
          <p:cNvPr id="3" name="AutoShape 3"/>
          <p:cNvSpPr/>
          <p:nvPr/>
        </p:nvSpPr>
        <p:spPr>
          <a:xfrm>
            <a:off x="2694365" y="5157293"/>
            <a:ext cx="7369445" cy="0"/>
          </a:xfrm>
          <a:prstGeom prst="line">
            <a:avLst/>
          </a:prstGeom>
          <a:ln w="9525" cap="flat">
            <a:solidFill>
              <a:srgbClr val="FFFFFF"/>
            </a:solidFill>
            <a:prstDash val="solid"/>
            <a:headEnd type="none" w="sm" len="sm"/>
            <a:tailEnd type="none" w="sm" len="sm"/>
          </a:ln>
        </p:spPr>
        <p:txBody>
          <a:bodyPr/>
          <a:lstStyle/>
          <a:p>
            <a:endParaRPr lang="en-GB"/>
          </a:p>
        </p:txBody>
      </p:sp>
      <p:grpSp>
        <p:nvGrpSpPr>
          <p:cNvPr id="4" name="Group 4"/>
          <p:cNvGrpSpPr/>
          <p:nvPr/>
        </p:nvGrpSpPr>
        <p:grpSpPr>
          <a:xfrm>
            <a:off x="17259300" y="0"/>
            <a:ext cx="1028700" cy="1028700"/>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7" name="Freeform 7"/>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2694365" y="8404528"/>
            <a:ext cx="2876142" cy="1295324"/>
          </a:xfrm>
          <a:custGeom>
            <a:avLst/>
            <a:gdLst/>
            <a:ahLst/>
            <a:cxnLst/>
            <a:rect l="l" t="t" r="r" b="b"/>
            <a:pathLst>
              <a:path w="2876142" h="1295324">
                <a:moveTo>
                  <a:pt x="0" y="0"/>
                </a:moveTo>
                <a:lnTo>
                  <a:pt x="2876142" y="0"/>
                </a:lnTo>
                <a:lnTo>
                  <a:pt x="2876142" y="1295324"/>
                </a:lnTo>
                <a:lnTo>
                  <a:pt x="0" y="1295324"/>
                </a:lnTo>
                <a:lnTo>
                  <a:pt x="0" y="0"/>
                </a:lnTo>
                <a:close/>
              </a:path>
            </a:pathLst>
          </a:custGeom>
          <a:blipFill>
            <a:blip r:embed="rId5"/>
            <a:stretch>
              <a:fillRect/>
            </a:stretch>
          </a:blipFill>
        </p:spPr>
        <p:txBody>
          <a:bodyPr/>
          <a:lstStyle/>
          <a:p>
            <a:endParaRPr lang="en-GB"/>
          </a:p>
        </p:txBody>
      </p:sp>
      <p:sp>
        <p:nvSpPr>
          <p:cNvPr id="9" name="TextBox 9"/>
          <p:cNvSpPr txBox="1"/>
          <p:nvPr/>
        </p:nvSpPr>
        <p:spPr>
          <a:xfrm>
            <a:off x="2694365" y="2577946"/>
            <a:ext cx="12899269" cy="2143838"/>
          </a:xfrm>
          <a:prstGeom prst="rect">
            <a:avLst/>
          </a:prstGeom>
        </p:spPr>
        <p:txBody>
          <a:bodyPr lIns="0" tIns="0" rIns="0" bIns="0" rtlCol="0" anchor="t">
            <a:spAutoFit/>
          </a:bodyPr>
          <a:lstStyle/>
          <a:p>
            <a:pPr algn="l">
              <a:lnSpc>
                <a:spcPts val="17439"/>
              </a:lnSpc>
              <a:spcBef>
                <a:spcPct val="0"/>
              </a:spcBef>
            </a:pPr>
            <a:r>
              <a:rPr lang="en-US" sz="12456" b="1">
                <a:solidFill>
                  <a:srgbClr val="FFFFFF"/>
                </a:solidFill>
                <a:latin typeface="Inter Bold"/>
                <a:ea typeface="Inter Bold"/>
                <a:cs typeface="Inter Bold"/>
                <a:sym typeface="Inter Bold"/>
              </a:rPr>
              <a:t>IL-MILJA</a:t>
            </a:r>
          </a:p>
        </p:txBody>
      </p:sp>
      <p:sp>
        <p:nvSpPr>
          <p:cNvPr id="10" name="TextBox 10"/>
          <p:cNvSpPr txBox="1"/>
          <p:nvPr/>
        </p:nvSpPr>
        <p:spPr>
          <a:xfrm>
            <a:off x="2694365" y="5904607"/>
            <a:ext cx="7369445" cy="273685"/>
          </a:xfrm>
          <a:prstGeom prst="rect">
            <a:avLst/>
          </a:prstGeom>
        </p:spPr>
        <p:txBody>
          <a:bodyPr lIns="0" tIns="0" rIns="0" bIns="0" rtlCol="0" anchor="t">
            <a:spAutoFit/>
          </a:bodyPr>
          <a:lstStyle/>
          <a:p>
            <a:pPr algn="l">
              <a:lnSpc>
                <a:spcPts val="2239"/>
              </a:lnSpc>
              <a:spcBef>
                <a:spcPct val="0"/>
              </a:spcBef>
            </a:pPr>
            <a:r>
              <a:rPr lang="en-US" sz="1599" b="1" spc="556">
                <a:solidFill>
                  <a:srgbClr val="FFFFFF"/>
                </a:solidFill>
                <a:latin typeface="Inter Bold"/>
                <a:ea typeface="Inter Bold"/>
                <a:cs typeface="Inter Bold"/>
                <a:sym typeface="Inter Bold"/>
              </a:rPr>
              <a:t>FONDAZZJONI SEBH</a:t>
            </a:r>
          </a:p>
        </p:txBody>
      </p:sp>
      <p:sp>
        <p:nvSpPr>
          <p:cNvPr id="11" name="TextBox 11"/>
          <p:cNvSpPr txBox="1"/>
          <p:nvPr/>
        </p:nvSpPr>
        <p:spPr>
          <a:xfrm>
            <a:off x="2694365" y="6921168"/>
            <a:ext cx="8332857" cy="264160"/>
          </a:xfrm>
          <a:prstGeom prst="rect">
            <a:avLst/>
          </a:prstGeom>
        </p:spPr>
        <p:txBody>
          <a:bodyPr lIns="0" tIns="0" rIns="0" bIns="0" rtlCol="0" anchor="t">
            <a:spAutoFit/>
          </a:bodyPr>
          <a:lstStyle/>
          <a:p>
            <a:pPr algn="l">
              <a:lnSpc>
                <a:spcPts val="2239"/>
              </a:lnSpc>
              <a:spcBef>
                <a:spcPct val="0"/>
              </a:spcBef>
            </a:pPr>
            <a:r>
              <a:rPr lang="en-US" sz="1599">
                <a:solidFill>
                  <a:srgbClr val="FFFFFF"/>
                </a:solidFill>
                <a:latin typeface="Open Sans"/>
                <a:ea typeface="Open Sans"/>
                <a:cs typeface="Open Sans"/>
                <a:sym typeface="Open Sans"/>
              </a:rPr>
              <a:t>Supporting women and their children to escape violence and find a life free of abuse</a:t>
            </a:r>
          </a:p>
        </p:txBody>
      </p:sp>
      <p:sp>
        <p:nvSpPr>
          <p:cNvPr id="12" name="TextBox 12"/>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Il-Milja</a:t>
            </a:r>
          </a:p>
        </p:txBody>
      </p:sp>
      <p:sp>
        <p:nvSpPr>
          <p:cNvPr id="13" name="TextBox 13"/>
          <p:cNvSpPr txBox="1"/>
          <p:nvPr/>
        </p:nvSpPr>
        <p:spPr>
          <a:xfrm>
            <a:off x="16156498" y="9482491"/>
            <a:ext cx="1617152" cy="198120"/>
          </a:xfrm>
          <a:prstGeom prst="rect">
            <a:avLst/>
          </a:prstGeom>
        </p:spPr>
        <p:txBody>
          <a:bodyPr lIns="0" tIns="0" rIns="0" bIns="0" rtlCol="0" anchor="t">
            <a:spAutoFit/>
          </a:bodyPr>
          <a:lstStyle/>
          <a:p>
            <a:pPr algn="r">
              <a:lnSpc>
                <a:spcPts val="1680"/>
              </a:lnSpc>
              <a:spcBef>
                <a:spcPct val="0"/>
              </a:spcBef>
            </a:pPr>
            <a:r>
              <a:rPr lang="en-US" sz="1200">
                <a:solidFill>
                  <a:srgbClr val="FFFFFF"/>
                </a:solidFill>
                <a:latin typeface="Open Sans"/>
                <a:ea typeface="Open Sans"/>
                <a:cs typeface="Open Sans"/>
                <a:sym typeface="Open Sans"/>
              </a:rPr>
              <a:t>September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4572000" y="6005232"/>
            <a:ext cx="4572000" cy="4281768"/>
            <a:chOff x="0" y="0"/>
            <a:chExt cx="6096000" cy="5709024"/>
          </a:xfrm>
        </p:grpSpPr>
        <p:pic>
          <p:nvPicPr>
            <p:cNvPr id="7" name="Picture 7"/>
            <p:cNvPicPr>
              <a:picLocks noChangeAspect="1"/>
            </p:cNvPicPr>
            <p:nvPr/>
          </p:nvPicPr>
          <p:blipFill>
            <a:blip r:embed="rId4"/>
            <a:srcRect l="10006" r="10006"/>
            <a:stretch>
              <a:fillRect/>
            </a:stretch>
          </p:blipFill>
          <p:spPr>
            <a:xfrm>
              <a:off x="0" y="0"/>
              <a:ext cx="6096000" cy="5709024"/>
            </a:xfrm>
            <a:prstGeom prst="rect">
              <a:avLst/>
            </a:prstGeom>
          </p:spPr>
        </p:pic>
      </p:grpSp>
      <p:grpSp>
        <p:nvGrpSpPr>
          <p:cNvPr id="8" name="Group 8"/>
          <p:cNvGrpSpPr/>
          <p:nvPr/>
        </p:nvGrpSpPr>
        <p:grpSpPr>
          <a:xfrm>
            <a:off x="9144000" y="6005232"/>
            <a:ext cx="9144000" cy="4281768"/>
            <a:chOff x="0" y="0"/>
            <a:chExt cx="12192000" cy="5709024"/>
          </a:xfrm>
        </p:grpSpPr>
        <p:pic>
          <p:nvPicPr>
            <p:cNvPr id="9" name="Picture 9"/>
            <p:cNvPicPr>
              <a:picLocks noChangeAspect="1"/>
            </p:cNvPicPr>
            <p:nvPr/>
          </p:nvPicPr>
          <p:blipFill>
            <a:blip r:embed="rId5"/>
            <a:srcRect t="18744" b="18744"/>
            <a:stretch>
              <a:fillRect/>
            </a:stretch>
          </p:blipFill>
          <p:spPr>
            <a:xfrm>
              <a:off x="0" y="0"/>
              <a:ext cx="12192000" cy="5709024"/>
            </a:xfrm>
            <a:prstGeom prst="rect">
              <a:avLst/>
            </a:prstGeom>
          </p:spPr>
        </p:pic>
      </p:grpSp>
      <p:sp>
        <p:nvSpPr>
          <p:cNvPr id="10" name="TextBox 10"/>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grpSp>
        <p:nvGrpSpPr>
          <p:cNvPr id="11" name="Group 11"/>
          <p:cNvGrpSpPr/>
          <p:nvPr/>
        </p:nvGrpSpPr>
        <p:grpSpPr>
          <a:xfrm>
            <a:off x="0" y="6005232"/>
            <a:ext cx="4572000" cy="4281768"/>
            <a:chOff x="0" y="0"/>
            <a:chExt cx="6096000" cy="5709024"/>
          </a:xfrm>
        </p:grpSpPr>
        <p:pic>
          <p:nvPicPr>
            <p:cNvPr id="12" name="Picture 12"/>
            <p:cNvPicPr>
              <a:picLocks noChangeAspect="1"/>
            </p:cNvPicPr>
            <p:nvPr/>
          </p:nvPicPr>
          <p:blipFill>
            <a:blip r:embed="rId6"/>
            <a:srcRect l="10006" r="10006"/>
            <a:stretch>
              <a:fillRect/>
            </a:stretch>
          </p:blipFill>
          <p:spPr>
            <a:xfrm>
              <a:off x="0" y="0"/>
              <a:ext cx="6096000" cy="5709024"/>
            </a:xfrm>
            <a:prstGeom prst="rect">
              <a:avLst/>
            </a:prstGeom>
          </p:spPr>
        </p:pic>
      </p:grpSp>
      <p:sp>
        <p:nvSpPr>
          <p:cNvPr id="13" name="TextBox 13"/>
          <p:cNvSpPr txBox="1"/>
          <p:nvPr/>
        </p:nvSpPr>
        <p:spPr>
          <a:xfrm>
            <a:off x="3460416" y="1844102"/>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AFTERCARE SERVICES</a:t>
            </a:r>
          </a:p>
        </p:txBody>
      </p:sp>
      <p:sp>
        <p:nvSpPr>
          <p:cNvPr id="14" name="TextBox 14"/>
          <p:cNvSpPr txBox="1"/>
          <p:nvPr/>
        </p:nvSpPr>
        <p:spPr>
          <a:xfrm>
            <a:off x="3136546" y="3547569"/>
            <a:ext cx="3103482" cy="164528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Aftercare services are offered to the women and families once they have been with Milja for one year. This gives additional support to women during the transitional stage.</a:t>
            </a:r>
          </a:p>
        </p:txBody>
      </p:sp>
      <p:sp>
        <p:nvSpPr>
          <p:cNvPr id="15" name="TextBox 15"/>
          <p:cNvSpPr txBox="1"/>
          <p:nvPr/>
        </p:nvSpPr>
        <p:spPr>
          <a:xfrm>
            <a:off x="2113715"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01</a:t>
            </a:r>
          </a:p>
        </p:txBody>
      </p:sp>
      <p:sp>
        <p:nvSpPr>
          <p:cNvPr id="16" name="TextBox 16"/>
          <p:cNvSpPr txBox="1"/>
          <p:nvPr/>
        </p:nvSpPr>
        <p:spPr>
          <a:xfrm>
            <a:off x="8103674" y="3547569"/>
            <a:ext cx="3103482" cy="192151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Women can continue to make use of the aftercare services which also offer holistic support once the women have moved to the community. Social work and therapy would remain ongoing if needed and wanted.</a:t>
            </a:r>
          </a:p>
        </p:txBody>
      </p:sp>
      <p:sp>
        <p:nvSpPr>
          <p:cNvPr id="17" name="TextBox 17"/>
          <p:cNvSpPr txBox="1"/>
          <p:nvPr/>
        </p:nvSpPr>
        <p:spPr>
          <a:xfrm>
            <a:off x="7080844"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02</a:t>
            </a:r>
          </a:p>
        </p:txBody>
      </p:sp>
      <p:sp>
        <p:nvSpPr>
          <p:cNvPr id="18" name="TextBox 18"/>
          <p:cNvSpPr txBox="1"/>
          <p:nvPr/>
        </p:nvSpPr>
        <p:spPr>
          <a:xfrm>
            <a:off x="13070803" y="3547569"/>
            <a:ext cx="3103482" cy="192151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Fondazzjoni Sebh are in the process of completing semi independent apartments for those women and families that can benefit from more time than is offered in the shelter eg. those studying, elderly etc.</a:t>
            </a:r>
          </a:p>
        </p:txBody>
      </p:sp>
      <p:sp>
        <p:nvSpPr>
          <p:cNvPr id="19" name="TextBox 19"/>
          <p:cNvSpPr txBox="1"/>
          <p:nvPr/>
        </p:nvSpPr>
        <p:spPr>
          <a:xfrm>
            <a:off x="12047972"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1E1E"/>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TextBox 6"/>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Il-Milja</a:t>
            </a:r>
          </a:p>
        </p:txBody>
      </p:sp>
      <p:sp>
        <p:nvSpPr>
          <p:cNvPr id="7" name="AutoShape 7"/>
          <p:cNvSpPr/>
          <p:nvPr/>
        </p:nvSpPr>
        <p:spPr>
          <a:xfrm>
            <a:off x="4666699" y="5653001"/>
            <a:ext cx="8954601" cy="0"/>
          </a:xfrm>
          <a:prstGeom prst="line">
            <a:avLst/>
          </a:prstGeom>
          <a:ln w="9525" cap="flat">
            <a:solidFill>
              <a:srgbClr val="FFFFFF"/>
            </a:solidFill>
            <a:prstDash val="solid"/>
            <a:headEnd type="none" w="sm" len="sm"/>
            <a:tailEnd type="none" w="sm" len="sm"/>
          </a:ln>
        </p:spPr>
        <p:txBody>
          <a:bodyPr/>
          <a:lstStyle/>
          <a:p>
            <a:endParaRPr lang="en-GB"/>
          </a:p>
        </p:txBody>
      </p:sp>
      <p:sp>
        <p:nvSpPr>
          <p:cNvPr id="8" name="TextBox 8"/>
          <p:cNvSpPr txBox="1"/>
          <p:nvPr/>
        </p:nvSpPr>
        <p:spPr>
          <a:xfrm>
            <a:off x="2694365" y="3244461"/>
            <a:ext cx="12899269" cy="679450"/>
          </a:xfrm>
          <a:prstGeom prst="rect">
            <a:avLst/>
          </a:prstGeom>
        </p:spPr>
        <p:txBody>
          <a:bodyPr lIns="0" tIns="0" rIns="0" bIns="0" rtlCol="0" anchor="t">
            <a:spAutoFit/>
          </a:bodyPr>
          <a:lstStyle/>
          <a:p>
            <a:pPr algn="ctr">
              <a:lnSpc>
                <a:spcPts val="5599"/>
              </a:lnSpc>
              <a:spcBef>
                <a:spcPct val="0"/>
              </a:spcBef>
            </a:pPr>
            <a:r>
              <a:rPr lang="en-US" sz="3999" b="1">
                <a:solidFill>
                  <a:srgbClr val="FFFFFF"/>
                </a:solidFill>
                <a:latin typeface="Inter Bold"/>
                <a:ea typeface="Inter Bold"/>
                <a:cs typeface="Inter Bold"/>
                <a:sym typeface="Inter Bold"/>
              </a:rPr>
              <a:t>THANK YOU</a:t>
            </a:r>
          </a:p>
        </p:txBody>
      </p:sp>
      <p:sp>
        <p:nvSpPr>
          <p:cNvPr id="9" name="TextBox 9"/>
          <p:cNvSpPr txBox="1"/>
          <p:nvPr/>
        </p:nvSpPr>
        <p:spPr>
          <a:xfrm>
            <a:off x="5286508" y="6426103"/>
            <a:ext cx="7714984" cy="2641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Together we can create safer spaces for the needs of our women and children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01728" y="1028700"/>
            <a:ext cx="6157572" cy="5766687"/>
            <a:chOff x="0" y="0"/>
            <a:chExt cx="8210096" cy="7688916"/>
          </a:xfrm>
        </p:grpSpPr>
        <p:pic>
          <p:nvPicPr>
            <p:cNvPr id="3" name="Picture 3"/>
            <p:cNvPicPr>
              <a:picLocks noChangeAspect="1"/>
            </p:cNvPicPr>
            <p:nvPr/>
          </p:nvPicPr>
          <p:blipFill>
            <a:blip r:embed="rId2"/>
            <a:srcRect t="24203" b="24203"/>
            <a:stretch>
              <a:fillRect/>
            </a:stretch>
          </p:blipFill>
          <p:spPr>
            <a:xfrm>
              <a:off x="0" y="0"/>
              <a:ext cx="8210096" cy="7688916"/>
            </a:xfrm>
            <a:prstGeom prst="rect">
              <a:avLst/>
            </a:prstGeom>
          </p:spPr>
        </p:pic>
      </p:grpSp>
      <p:grpSp>
        <p:nvGrpSpPr>
          <p:cNvPr id="4" name="Group 4"/>
          <p:cNvGrpSpPr/>
          <p:nvPr/>
        </p:nvGrpSpPr>
        <p:grpSpPr>
          <a:xfrm>
            <a:off x="17259300" y="0"/>
            <a:ext cx="1028700" cy="1028700"/>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7" name="Freeform 7"/>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8" name="Group 8"/>
          <p:cNvGrpSpPr/>
          <p:nvPr/>
        </p:nvGrpSpPr>
        <p:grpSpPr>
          <a:xfrm>
            <a:off x="11101728" y="6803763"/>
            <a:ext cx="6157572" cy="2454537"/>
            <a:chOff x="0" y="0"/>
            <a:chExt cx="1621747" cy="646462"/>
          </a:xfrm>
        </p:grpSpPr>
        <p:sp>
          <p:nvSpPr>
            <p:cNvPr id="9" name="Freeform 9"/>
            <p:cNvSpPr/>
            <p:nvPr/>
          </p:nvSpPr>
          <p:spPr>
            <a:xfrm>
              <a:off x="0" y="0"/>
              <a:ext cx="1621747" cy="646462"/>
            </a:xfrm>
            <a:custGeom>
              <a:avLst/>
              <a:gdLst/>
              <a:ahLst/>
              <a:cxnLst/>
              <a:rect l="l" t="t" r="r" b="b"/>
              <a:pathLst>
                <a:path w="1621747" h="646462">
                  <a:moveTo>
                    <a:pt x="0" y="0"/>
                  </a:moveTo>
                  <a:lnTo>
                    <a:pt x="1621747" y="0"/>
                  </a:lnTo>
                  <a:lnTo>
                    <a:pt x="1621747" y="646462"/>
                  </a:lnTo>
                  <a:lnTo>
                    <a:pt x="0" y="646462"/>
                  </a:lnTo>
                  <a:close/>
                </a:path>
              </a:pathLst>
            </a:custGeom>
            <a:solidFill>
              <a:srgbClr val="201E1E"/>
            </a:solidFill>
          </p:spPr>
          <p:txBody>
            <a:bodyPr/>
            <a:lstStyle/>
            <a:p>
              <a:endParaRPr lang="en-GB"/>
            </a:p>
          </p:txBody>
        </p:sp>
        <p:sp>
          <p:nvSpPr>
            <p:cNvPr id="10" name="TextBox 10"/>
            <p:cNvSpPr txBox="1"/>
            <p:nvPr/>
          </p:nvSpPr>
          <p:spPr>
            <a:xfrm>
              <a:off x="0" y="-38100"/>
              <a:ext cx="1621747" cy="684562"/>
            </a:xfrm>
            <a:prstGeom prst="rect">
              <a:avLst/>
            </a:prstGeom>
          </p:spPr>
          <p:txBody>
            <a:bodyPr lIns="50800" tIns="50800" rIns="50800" bIns="50800" rtlCol="0" anchor="ctr"/>
            <a:lstStyle/>
            <a:p>
              <a:pPr algn="ctr">
                <a:lnSpc>
                  <a:spcPts val="2239"/>
                </a:lnSpc>
              </a:pPr>
              <a:endParaRPr/>
            </a:p>
          </p:txBody>
        </p:sp>
      </p:grpSp>
      <p:sp>
        <p:nvSpPr>
          <p:cNvPr id="11" name="TextBox 11"/>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2" name="TextBox 12"/>
          <p:cNvSpPr txBox="1"/>
          <p:nvPr/>
        </p:nvSpPr>
        <p:spPr>
          <a:xfrm>
            <a:off x="2013807" y="2168279"/>
            <a:ext cx="6963674" cy="867410"/>
          </a:xfrm>
          <a:prstGeom prst="rect">
            <a:avLst/>
          </a:prstGeom>
        </p:spPr>
        <p:txBody>
          <a:bodyPr lIns="0" tIns="0" rIns="0" bIns="0" rtlCol="0" anchor="t">
            <a:spAutoFit/>
          </a:bodyPr>
          <a:lstStyle/>
          <a:p>
            <a:pPr algn="l">
              <a:lnSpc>
                <a:spcPts val="6820"/>
              </a:lnSpc>
            </a:pPr>
            <a:r>
              <a:rPr lang="en-US" sz="5500" b="1">
                <a:solidFill>
                  <a:srgbClr val="000000"/>
                </a:solidFill>
                <a:latin typeface="Inter Bold"/>
                <a:ea typeface="Inter Bold"/>
                <a:cs typeface="Inter Bold"/>
                <a:sym typeface="Inter Bold"/>
              </a:rPr>
              <a:t>WHO WE ARE</a:t>
            </a:r>
          </a:p>
        </p:txBody>
      </p:sp>
      <p:sp>
        <p:nvSpPr>
          <p:cNvPr id="13" name="TextBox 13"/>
          <p:cNvSpPr txBox="1"/>
          <p:nvPr/>
        </p:nvSpPr>
        <p:spPr>
          <a:xfrm>
            <a:off x="2082202" y="3883469"/>
            <a:ext cx="6826885" cy="164528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Milja is part of the Family Services within Fondazzjoni Sebħ</a:t>
            </a: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Fondazzjoni Sebħ is an NGO which falls under the Archdiocese of Malta</a:t>
            </a: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The service was previously Dar Qalb Ta’ Gesu since the year 2000 and changed to Il-Milja in 2021.</a:t>
            </a:r>
          </a:p>
          <a:p>
            <a:pPr algn="l">
              <a:lnSpc>
                <a:spcPts val="2239"/>
              </a:lnSpc>
              <a:spcBef>
                <a:spcPct val="0"/>
              </a:spcBef>
            </a:pPr>
            <a:endParaRPr lang="en-US" sz="1599">
              <a:solidFill>
                <a:srgbClr val="201E1E"/>
              </a:solidFill>
              <a:latin typeface="Open Sans"/>
              <a:ea typeface="Open Sans"/>
              <a:cs typeface="Open Sans"/>
              <a:sym typeface="Open Sans"/>
            </a:endParaRPr>
          </a:p>
        </p:txBody>
      </p:sp>
      <p:sp>
        <p:nvSpPr>
          <p:cNvPr id="14" name="TextBox 14"/>
          <p:cNvSpPr txBox="1"/>
          <p:nvPr/>
        </p:nvSpPr>
        <p:spPr>
          <a:xfrm>
            <a:off x="2082202" y="6109522"/>
            <a:ext cx="6826885" cy="1921510"/>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Milja is a second stage shelter for women and their children who are escaping various forms of violence.</a:t>
            </a: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At any given time Milja supports 12 families (up to 41 individuals). Some may come alone, with young children, with adult children or even with their pets whilst seeking safety.</a:t>
            </a:r>
          </a:p>
          <a:p>
            <a:pPr marL="345439" lvl="1" indent="-172720" algn="l">
              <a:lnSpc>
                <a:spcPts val="2239"/>
              </a:lnSpc>
              <a:spcBef>
                <a:spcPct val="0"/>
              </a:spcBef>
              <a:buFont typeface="Arial"/>
              <a:buChar char="•"/>
            </a:pPr>
            <a:r>
              <a:rPr lang="en-US" sz="1599">
                <a:solidFill>
                  <a:srgbClr val="201E1E"/>
                </a:solidFill>
                <a:latin typeface="Open Sans"/>
                <a:ea typeface="Open Sans"/>
                <a:cs typeface="Open Sans"/>
                <a:sym typeface="Open Sans"/>
              </a:rPr>
              <a:t>Residents can stay at Milja for a maximum of 18 months, with a possible further extension of another 6 months where needed.</a:t>
            </a:r>
          </a:p>
        </p:txBody>
      </p:sp>
      <p:sp>
        <p:nvSpPr>
          <p:cNvPr id="15" name="TextBox 15"/>
          <p:cNvSpPr txBox="1"/>
          <p:nvPr/>
        </p:nvSpPr>
        <p:spPr>
          <a:xfrm>
            <a:off x="12406538" y="7511602"/>
            <a:ext cx="3547953" cy="701675"/>
          </a:xfrm>
          <a:prstGeom prst="rect">
            <a:avLst/>
          </a:prstGeom>
        </p:spPr>
        <p:txBody>
          <a:bodyPr lIns="0" tIns="0" rIns="0" bIns="0" rtlCol="0" anchor="t">
            <a:spAutoFit/>
          </a:bodyPr>
          <a:lstStyle/>
          <a:p>
            <a:pPr algn="ctr">
              <a:lnSpc>
                <a:spcPts val="2800"/>
              </a:lnSpc>
              <a:spcBef>
                <a:spcPct val="0"/>
              </a:spcBef>
            </a:pPr>
            <a:r>
              <a:rPr lang="en-US" sz="2000" b="1" i="1">
                <a:solidFill>
                  <a:srgbClr val="FFFFFF"/>
                </a:solidFill>
                <a:latin typeface="Open Sans Bold Italics"/>
                <a:ea typeface="Open Sans Bold Italics"/>
                <a:cs typeface="Open Sans Bold Italics"/>
                <a:sym typeface="Open Sans Bold Italics"/>
              </a:rPr>
              <a:t>Drawing by one of Milja residents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86100"/>
            <a:chOff x="0" y="0"/>
            <a:chExt cx="4816593" cy="812800"/>
          </a:xfrm>
        </p:grpSpPr>
        <p:sp>
          <p:nvSpPr>
            <p:cNvPr id="3" name="Freeform 3"/>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201E1E"/>
            </a:solidFill>
          </p:spPr>
          <p:txBody>
            <a:bodyPr/>
            <a:lstStyle/>
            <a:p>
              <a:endParaRPr lang="en-GB"/>
            </a:p>
          </p:txBody>
        </p:sp>
        <p:sp>
          <p:nvSpPr>
            <p:cNvPr id="4" name="TextBox 4"/>
            <p:cNvSpPr txBox="1"/>
            <p:nvPr/>
          </p:nvSpPr>
          <p:spPr>
            <a:xfrm>
              <a:off x="0" y="-38100"/>
              <a:ext cx="4816593" cy="850900"/>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17259300" y="0"/>
            <a:ext cx="1028700" cy="10287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8" name="Freeform 8"/>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TextBox 9"/>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FFFFFF"/>
                </a:solidFill>
                <a:latin typeface="Open Sans"/>
                <a:ea typeface="Open Sans"/>
                <a:cs typeface="Open Sans"/>
                <a:sym typeface="Open Sans"/>
              </a:rPr>
              <a:t>Il-Milja</a:t>
            </a:r>
          </a:p>
        </p:txBody>
      </p:sp>
      <p:sp>
        <p:nvSpPr>
          <p:cNvPr id="10" name="TextBox 10"/>
          <p:cNvSpPr txBox="1"/>
          <p:nvPr/>
        </p:nvSpPr>
        <p:spPr>
          <a:xfrm>
            <a:off x="1028700" y="1372227"/>
            <a:ext cx="7999519" cy="867410"/>
          </a:xfrm>
          <a:prstGeom prst="rect">
            <a:avLst/>
          </a:prstGeom>
        </p:spPr>
        <p:txBody>
          <a:bodyPr lIns="0" tIns="0" rIns="0" bIns="0" rtlCol="0" anchor="t">
            <a:spAutoFit/>
          </a:bodyPr>
          <a:lstStyle/>
          <a:p>
            <a:pPr algn="l">
              <a:lnSpc>
                <a:spcPts val="6820"/>
              </a:lnSpc>
            </a:pPr>
            <a:r>
              <a:rPr lang="en-US" sz="5500" b="1">
                <a:solidFill>
                  <a:srgbClr val="DFDFE1"/>
                </a:solidFill>
                <a:latin typeface="Inter Bold"/>
                <a:ea typeface="Inter Bold"/>
                <a:cs typeface="Inter Bold"/>
                <a:sym typeface="Inter Bold"/>
              </a:rPr>
              <a:t>REFERRAL PROCESS</a:t>
            </a:r>
          </a:p>
        </p:txBody>
      </p:sp>
      <p:sp>
        <p:nvSpPr>
          <p:cNvPr id="11" name="TextBox 11"/>
          <p:cNvSpPr txBox="1"/>
          <p:nvPr/>
        </p:nvSpPr>
        <p:spPr>
          <a:xfrm>
            <a:off x="1142300" y="4748397"/>
            <a:ext cx="2420195" cy="385508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Primarily women and families would go to an emergency shelter prior to coming to Milja</a:t>
            </a:r>
          </a:p>
          <a:p>
            <a:pPr algn="l">
              <a:lnSpc>
                <a:spcPts val="2239"/>
              </a:lnSpc>
            </a:pPr>
            <a:r>
              <a:rPr lang="en-US" sz="1599">
                <a:solidFill>
                  <a:srgbClr val="201E1E"/>
                </a:solidFill>
                <a:latin typeface="Open Sans"/>
                <a:ea typeface="Open Sans"/>
                <a:cs typeface="Open Sans"/>
                <a:sym typeface="Open Sans"/>
              </a:rPr>
              <a:t>  </a:t>
            </a:r>
          </a:p>
          <a:p>
            <a:pPr marL="345439" lvl="1" indent="-172720" algn="l">
              <a:lnSpc>
                <a:spcPts val="2239"/>
              </a:lnSpc>
              <a:spcBef>
                <a:spcPct val="0"/>
              </a:spcBef>
              <a:buFont typeface="Arial"/>
              <a:buChar char="•"/>
            </a:pPr>
            <a:r>
              <a:rPr lang="en-US" sz="1599">
                <a:solidFill>
                  <a:srgbClr val="201E1E"/>
                </a:solidFill>
                <a:latin typeface="Open Sans"/>
                <a:ea typeface="Open Sans"/>
                <a:cs typeface="Open Sans"/>
                <a:sym typeface="Open Sans"/>
              </a:rPr>
              <a:t>where risk is very high women would make use of an emergency shelter as our residents go to work, to school etc and to lower risk to them.</a:t>
            </a:r>
          </a:p>
        </p:txBody>
      </p:sp>
      <p:sp>
        <p:nvSpPr>
          <p:cNvPr id="12" name="TextBox 12"/>
          <p:cNvSpPr txBox="1"/>
          <p:nvPr/>
        </p:nvSpPr>
        <p:spPr>
          <a:xfrm>
            <a:off x="1505754" y="3297171"/>
            <a:ext cx="2056740" cy="925830"/>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Being a second stage shelter means:</a:t>
            </a:r>
          </a:p>
        </p:txBody>
      </p:sp>
      <p:sp>
        <p:nvSpPr>
          <p:cNvPr id="13" name="TextBox 13"/>
          <p:cNvSpPr txBox="1"/>
          <p:nvPr/>
        </p:nvSpPr>
        <p:spPr>
          <a:xfrm>
            <a:off x="5797173" y="3297171"/>
            <a:ext cx="2250285" cy="124015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Exceptions for accepting emergency referrals</a:t>
            </a:r>
          </a:p>
        </p:txBody>
      </p:sp>
      <p:sp>
        <p:nvSpPr>
          <p:cNvPr id="14" name="TextBox 14"/>
          <p:cNvSpPr txBox="1"/>
          <p:nvPr/>
        </p:nvSpPr>
        <p:spPr>
          <a:xfrm>
            <a:off x="5494146" y="4746876"/>
            <a:ext cx="2420195" cy="4683760"/>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When other emergency shelters (Dar Merhba Bik and Ghabex) are full and someone is in need of a shelter</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when adult children are accompanying their mother</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in some instances when there are accompanying pets</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For location reasons</a:t>
            </a:r>
          </a:p>
          <a:p>
            <a:pPr algn="l">
              <a:lnSpc>
                <a:spcPts val="2239"/>
              </a:lnSpc>
              <a:spcBef>
                <a:spcPct val="0"/>
              </a:spcBef>
            </a:pPr>
            <a:endParaRPr lang="en-US" sz="1599">
              <a:solidFill>
                <a:srgbClr val="201E1E"/>
              </a:solidFill>
              <a:latin typeface="Open Sans"/>
              <a:ea typeface="Open Sans"/>
              <a:cs typeface="Open Sans"/>
              <a:sym typeface="Open Sans"/>
            </a:endParaRPr>
          </a:p>
        </p:txBody>
      </p:sp>
      <p:sp>
        <p:nvSpPr>
          <p:cNvPr id="15" name="TextBox 15"/>
          <p:cNvSpPr txBox="1"/>
          <p:nvPr/>
        </p:nvSpPr>
        <p:spPr>
          <a:xfrm>
            <a:off x="10282137" y="3320031"/>
            <a:ext cx="2141249"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Routes for referrals</a:t>
            </a:r>
          </a:p>
        </p:txBody>
      </p:sp>
      <p:sp>
        <p:nvSpPr>
          <p:cNvPr id="16" name="TextBox 16"/>
          <p:cNvSpPr txBox="1"/>
          <p:nvPr/>
        </p:nvSpPr>
        <p:spPr>
          <a:xfrm>
            <a:off x="9845991" y="4746876"/>
            <a:ext cx="2577394" cy="551243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All referrals come from FSWS, most often from DVU, in line with the PSP.</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In instances when referrals come from other organisations or someone contacts us directly, we will gather the initial information and refer to DVU for them to also assign a worker.</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For emergency referrals the police would bring the person directly from the hub</a:t>
            </a:r>
          </a:p>
          <a:p>
            <a:pPr algn="l">
              <a:lnSpc>
                <a:spcPts val="2239"/>
              </a:lnSpc>
              <a:spcBef>
                <a:spcPct val="0"/>
              </a:spcBef>
            </a:pPr>
            <a:endParaRPr lang="en-US" sz="1599">
              <a:solidFill>
                <a:srgbClr val="201E1E"/>
              </a:solidFill>
              <a:latin typeface="Open Sans"/>
              <a:ea typeface="Open Sans"/>
              <a:cs typeface="Open Sans"/>
              <a:sym typeface="Open Sans"/>
            </a:endParaRPr>
          </a:p>
        </p:txBody>
      </p:sp>
      <p:sp>
        <p:nvSpPr>
          <p:cNvPr id="17" name="TextBox 17"/>
          <p:cNvSpPr txBox="1"/>
          <p:nvPr/>
        </p:nvSpPr>
        <p:spPr>
          <a:xfrm>
            <a:off x="13079244" y="515658"/>
            <a:ext cx="3885830" cy="2183130"/>
          </a:xfrm>
          <a:prstGeom prst="rect">
            <a:avLst/>
          </a:prstGeom>
        </p:spPr>
        <p:txBody>
          <a:bodyPr lIns="0" tIns="0" rIns="0" bIns="0" rtlCol="0" anchor="t">
            <a:spAutoFit/>
          </a:bodyPr>
          <a:lstStyle/>
          <a:p>
            <a:pPr algn="l">
              <a:lnSpc>
                <a:spcPts val="2519"/>
              </a:lnSpc>
            </a:pPr>
            <a:endParaRPr/>
          </a:p>
          <a:p>
            <a:pPr marL="388618" lvl="1" indent="-194309" algn="l">
              <a:lnSpc>
                <a:spcPts val="2519"/>
              </a:lnSpc>
              <a:buFont typeface="Arial"/>
              <a:buChar char="•"/>
            </a:pPr>
            <a:r>
              <a:rPr lang="en-US" sz="1799" b="1">
                <a:solidFill>
                  <a:srgbClr val="DFDFE1"/>
                </a:solidFill>
                <a:latin typeface="Open Sans Bold"/>
                <a:ea typeface="Open Sans Bold"/>
                <a:cs typeface="Open Sans Bold"/>
                <a:sym typeface="Open Sans Bold"/>
              </a:rPr>
              <a:t>Any woman seeking safety is entitled to a referral to a shelter, whether they proceed with a police report or not.</a:t>
            </a:r>
          </a:p>
          <a:p>
            <a:pPr algn="l">
              <a:lnSpc>
                <a:spcPts val="2519"/>
              </a:lnSpc>
            </a:pPr>
            <a:endParaRPr lang="en-US" sz="1799" b="1">
              <a:solidFill>
                <a:srgbClr val="DFDFE1"/>
              </a:solidFill>
              <a:latin typeface="Open Sans Bold"/>
              <a:ea typeface="Open Sans Bold"/>
              <a:cs typeface="Open Sans Bold"/>
              <a:sym typeface="Open Sans Bold"/>
            </a:endParaRPr>
          </a:p>
          <a:p>
            <a:pPr marL="388618" lvl="1" indent="-194309" algn="l">
              <a:lnSpc>
                <a:spcPts val="2519"/>
              </a:lnSpc>
              <a:spcBef>
                <a:spcPct val="0"/>
              </a:spcBef>
              <a:buFont typeface="Arial"/>
              <a:buChar char="•"/>
            </a:pPr>
            <a:r>
              <a:rPr lang="en-US" sz="1799" b="1">
                <a:solidFill>
                  <a:srgbClr val="DFDFE1"/>
                </a:solidFill>
                <a:latin typeface="Open Sans Bold"/>
                <a:ea typeface="Open Sans Bold"/>
                <a:cs typeface="Open Sans Bold"/>
                <a:sym typeface="Open Sans Bold"/>
              </a:rPr>
              <a:t>All referrals are voluntary</a:t>
            </a:r>
          </a:p>
        </p:txBody>
      </p:sp>
      <p:sp>
        <p:nvSpPr>
          <p:cNvPr id="18" name="TextBox 18"/>
          <p:cNvSpPr txBox="1"/>
          <p:nvPr/>
        </p:nvSpPr>
        <p:spPr>
          <a:xfrm>
            <a:off x="13906213" y="3297171"/>
            <a:ext cx="2250285"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Once referral is received</a:t>
            </a:r>
          </a:p>
        </p:txBody>
      </p:sp>
      <p:sp>
        <p:nvSpPr>
          <p:cNvPr id="19" name="TextBox 19"/>
          <p:cNvSpPr txBox="1"/>
          <p:nvPr/>
        </p:nvSpPr>
        <p:spPr>
          <a:xfrm>
            <a:off x="13579104" y="4748397"/>
            <a:ext cx="2577394" cy="3302635"/>
          </a:xfrm>
          <a:prstGeom prst="rect">
            <a:avLst/>
          </a:prstGeom>
        </p:spPr>
        <p:txBody>
          <a:bodyPr lIns="0" tIns="0" rIns="0" bIns="0" rtlCol="0" anchor="t">
            <a:spAutoFit/>
          </a:bodyPr>
          <a:lstStyle/>
          <a:p>
            <a:pPr marL="345439" lvl="1" indent="-172720" algn="l">
              <a:lnSpc>
                <a:spcPts val="2239"/>
              </a:lnSpc>
              <a:buFont typeface="Arial"/>
              <a:buChar char="•"/>
            </a:pPr>
            <a:r>
              <a:rPr lang="en-US" sz="1599">
                <a:solidFill>
                  <a:srgbClr val="201E1E"/>
                </a:solidFill>
                <a:latin typeface="Open Sans"/>
                <a:ea typeface="Open Sans"/>
                <a:cs typeface="Open Sans"/>
                <a:sym typeface="Open Sans"/>
              </a:rPr>
              <a:t>Referrals are reviewed and safety concerns weighed with needs of the family.</a:t>
            </a:r>
          </a:p>
          <a:p>
            <a:pPr algn="l">
              <a:lnSpc>
                <a:spcPts val="2239"/>
              </a:lnSpc>
            </a:pPr>
            <a:endParaRPr lang="en-US" sz="1599">
              <a:solidFill>
                <a:srgbClr val="201E1E"/>
              </a:solidFill>
              <a:latin typeface="Open Sans"/>
              <a:ea typeface="Open Sans"/>
              <a:cs typeface="Open Sans"/>
              <a:sym typeface="Open Sans"/>
            </a:endParaRPr>
          </a:p>
          <a:p>
            <a:pPr marL="345439" lvl="1" indent="-172720" algn="l">
              <a:lnSpc>
                <a:spcPts val="2239"/>
              </a:lnSpc>
              <a:buFont typeface="Arial"/>
              <a:buChar char="•"/>
            </a:pPr>
            <a:r>
              <a:rPr lang="en-US" sz="1599">
                <a:solidFill>
                  <a:srgbClr val="201E1E"/>
                </a:solidFill>
                <a:latin typeface="Open Sans"/>
                <a:ea typeface="Open Sans"/>
                <a:cs typeface="Open Sans"/>
                <a:sym typeface="Open Sans"/>
              </a:rPr>
              <a:t>When a woman/family is residing within an emergency shelter, then a pre admission meeting takes place with them.</a:t>
            </a:r>
          </a:p>
          <a:p>
            <a:pPr algn="l">
              <a:lnSpc>
                <a:spcPts val="2239"/>
              </a:lnSpc>
              <a:spcBef>
                <a:spcPct val="0"/>
              </a:spcBef>
            </a:pPr>
            <a:endParaRPr lang="en-US" sz="1599">
              <a:solidFill>
                <a:srgbClr val="201E1E"/>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4572000" y="6005232"/>
            <a:ext cx="4572000" cy="4281768"/>
            <a:chOff x="0" y="0"/>
            <a:chExt cx="6096000" cy="5709024"/>
          </a:xfrm>
        </p:grpSpPr>
        <p:pic>
          <p:nvPicPr>
            <p:cNvPr id="7" name="Picture 7"/>
            <p:cNvPicPr>
              <a:picLocks noChangeAspect="1"/>
            </p:cNvPicPr>
            <p:nvPr/>
          </p:nvPicPr>
          <p:blipFill>
            <a:blip r:embed="rId4"/>
            <a:srcRect l="10006" r="10006"/>
            <a:stretch>
              <a:fillRect/>
            </a:stretch>
          </p:blipFill>
          <p:spPr>
            <a:xfrm>
              <a:off x="0" y="0"/>
              <a:ext cx="6096000" cy="5709024"/>
            </a:xfrm>
            <a:prstGeom prst="rect">
              <a:avLst/>
            </a:prstGeom>
          </p:spPr>
        </p:pic>
      </p:grpSp>
      <p:grpSp>
        <p:nvGrpSpPr>
          <p:cNvPr id="8" name="Group 8"/>
          <p:cNvGrpSpPr/>
          <p:nvPr/>
        </p:nvGrpSpPr>
        <p:grpSpPr>
          <a:xfrm>
            <a:off x="9144000" y="6005232"/>
            <a:ext cx="9144000" cy="4281768"/>
            <a:chOff x="0" y="0"/>
            <a:chExt cx="12192000" cy="5709024"/>
          </a:xfrm>
        </p:grpSpPr>
        <p:pic>
          <p:nvPicPr>
            <p:cNvPr id="9" name="Picture 9"/>
            <p:cNvPicPr>
              <a:picLocks noChangeAspect="1"/>
            </p:cNvPicPr>
            <p:nvPr/>
          </p:nvPicPr>
          <p:blipFill>
            <a:blip r:embed="rId5"/>
            <a:srcRect t="8326" b="8326"/>
            <a:stretch>
              <a:fillRect/>
            </a:stretch>
          </p:blipFill>
          <p:spPr>
            <a:xfrm>
              <a:off x="0" y="0"/>
              <a:ext cx="12192000" cy="5709024"/>
            </a:xfrm>
            <a:prstGeom prst="rect">
              <a:avLst/>
            </a:prstGeom>
          </p:spPr>
        </p:pic>
      </p:grpSp>
      <p:sp>
        <p:nvSpPr>
          <p:cNvPr id="10" name="TextBox 10"/>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grpSp>
        <p:nvGrpSpPr>
          <p:cNvPr id="11" name="Group 11"/>
          <p:cNvGrpSpPr/>
          <p:nvPr/>
        </p:nvGrpSpPr>
        <p:grpSpPr>
          <a:xfrm>
            <a:off x="0" y="6005232"/>
            <a:ext cx="4572000" cy="4281768"/>
            <a:chOff x="0" y="0"/>
            <a:chExt cx="6096000" cy="5709024"/>
          </a:xfrm>
        </p:grpSpPr>
        <p:pic>
          <p:nvPicPr>
            <p:cNvPr id="12" name="Picture 12"/>
            <p:cNvPicPr>
              <a:picLocks noChangeAspect="1"/>
            </p:cNvPicPr>
            <p:nvPr/>
          </p:nvPicPr>
          <p:blipFill>
            <a:blip r:embed="rId6"/>
            <a:srcRect l="10006" r="10006"/>
            <a:stretch>
              <a:fillRect/>
            </a:stretch>
          </p:blipFill>
          <p:spPr>
            <a:xfrm>
              <a:off x="0" y="0"/>
              <a:ext cx="6096000" cy="5709024"/>
            </a:xfrm>
            <a:prstGeom prst="rect">
              <a:avLst/>
            </a:prstGeom>
          </p:spPr>
        </p:pic>
      </p:grpSp>
      <p:sp>
        <p:nvSpPr>
          <p:cNvPr id="13" name="TextBox 13"/>
          <p:cNvSpPr txBox="1"/>
          <p:nvPr/>
        </p:nvSpPr>
        <p:spPr>
          <a:xfrm>
            <a:off x="3460416" y="1844102"/>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CREATING A SAFE SPACE</a:t>
            </a:r>
          </a:p>
        </p:txBody>
      </p:sp>
      <p:sp>
        <p:nvSpPr>
          <p:cNvPr id="14" name="TextBox 14"/>
          <p:cNvSpPr txBox="1"/>
          <p:nvPr/>
        </p:nvSpPr>
        <p:spPr>
          <a:xfrm>
            <a:off x="3136546" y="3547569"/>
            <a:ext cx="3103482" cy="109283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Milja offers modern and spacious areas which convey dignity and physical and psychological safety.</a:t>
            </a:r>
          </a:p>
        </p:txBody>
      </p:sp>
      <p:sp>
        <p:nvSpPr>
          <p:cNvPr id="15" name="TextBox 15"/>
          <p:cNvSpPr txBox="1"/>
          <p:nvPr/>
        </p:nvSpPr>
        <p:spPr>
          <a:xfrm>
            <a:off x="2113715"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01</a:t>
            </a:r>
          </a:p>
        </p:txBody>
      </p:sp>
      <p:sp>
        <p:nvSpPr>
          <p:cNvPr id="16" name="TextBox 16"/>
          <p:cNvSpPr txBox="1"/>
          <p:nvPr/>
        </p:nvSpPr>
        <p:spPr>
          <a:xfrm>
            <a:off x="8103674" y="3547569"/>
            <a:ext cx="3103482" cy="164528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Common areas include an adult therapy room, children therapy room, spiritual room, art room, gym space, communal living and dining room, communal garden amongst others</a:t>
            </a:r>
          </a:p>
        </p:txBody>
      </p:sp>
      <p:sp>
        <p:nvSpPr>
          <p:cNvPr id="17" name="TextBox 17"/>
          <p:cNvSpPr txBox="1"/>
          <p:nvPr/>
        </p:nvSpPr>
        <p:spPr>
          <a:xfrm>
            <a:off x="7080844"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02</a:t>
            </a:r>
          </a:p>
        </p:txBody>
      </p:sp>
      <p:sp>
        <p:nvSpPr>
          <p:cNvPr id="18" name="TextBox 18"/>
          <p:cNvSpPr txBox="1"/>
          <p:nvPr/>
        </p:nvSpPr>
        <p:spPr>
          <a:xfrm>
            <a:off x="13070803" y="3547569"/>
            <a:ext cx="3103482" cy="1645285"/>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Each family have their own flat within the shelter which offers a kitchen, living room, bathroom and either 1/2/3 bedrooms. This offers space for the family to continue functioning as such.</a:t>
            </a:r>
          </a:p>
        </p:txBody>
      </p:sp>
      <p:sp>
        <p:nvSpPr>
          <p:cNvPr id="19" name="TextBox 19"/>
          <p:cNvSpPr txBox="1"/>
          <p:nvPr/>
        </p:nvSpPr>
        <p:spPr>
          <a:xfrm>
            <a:off x="12047972" y="3389631"/>
            <a:ext cx="937261" cy="775644"/>
          </a:xfrm>
          <a:prstGeom prst="rect">
            <a:avLst/>
          </a:prstGeom>
        </p:spPr>
        <p:txBody>
          <a:bodyPr lIns="0" tIns="0" rIns="0" bIns="0" rtlCol="0" anchor="t">
            <a:spAutoFit/>
          </a:bodyPr>
          <a:lstStyle/>
          <a:p>
            <a:pPr algn="l">
              <a:lnSpc>
                <a:spcPts val="6561"/>
              </a:lnSpc>
              <a:spcBef>
                <a:spcPct val="0"/>
              </a:spcBef>
            </a:pPr>
            <a:r>
              <a:rPr lang="en-US" sz="4687" b="1">
                <a:solidFill>
                  <a:srgbClr val="201E1E"/>
                </a:solidFill>
                <a:latin typeface="Open Sans Bold"/>
                <a:ea typeface="Open Sans Bold"/>
                <a:cs typeface="Open Sans Bold"/>
                <a:sym typeface="Open Sans Bold"/>
              </a:rPr>
              <a:t>03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1028700" y="1028700"/>
            <a:ext cx="16230600" cy="8229600"/>
            <a:chOff x="0" y="0"/>
            <a:chExt cx="4274726" cy="2167467"/>
          </a:xfrm>
        </p:grpSpPr>
        <p:sp>
          <p:nvSpPr>
            <p:cNvPr id="7" name="Freeform 7"/>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201E1E"/>
            </a:solidFill>
          </p:spPr>
          <p:txBody>
            <a:bodyPr/>
            <a:lstStyle/>
            <a:p>
              <a:endParaRPr lang="en-GB"/>
            </a:p>
          </p:txBody>
        </p:sp>
        <p:sp>
          <p:nvSpPr>
            <p:cNvPr id="8" name="TextBox 8"/>
            <p:cNvSpPr txBox="1"/>
            <p:nvPr/>
          </p:nvSpPr>
          <p:spPr>
            <a:xfrm>
              <a:off x="0" y="-38100"/>
              <a:ext cx="4274726" cy="2205567"/>
            </a:xfrm>
            <a:prstGeom prst="rect">
              <a:avLst/>
            </a:prstGeom>
          </p:spPr>
          <p:txBody>
            <a:bodyPr lIns="50800" tIns="50800" rIns="50800" bIns="50800" rtlCol="0" anchor="ctr"/>
            <a:lstStyle/>
            <a:p>
              <a:pPr algn="ctr">
                <a:lnSpc>
                  <a:spcPts val="2239"/>
                </a:lnSpc>
              </a:pPr>
              <a:endParaRPr/>
            </a:p>
          </p:txBody>
        </p:sp>
      </p:grpSp>
      <p:grpSp>
        <p:nvGrpSpPr>
          <p:cNvPr id="9" name="Group 9"/>
          <p:cNvGrpSpPr/>
          <p:nvPr/>
        </p:nvGrpSpPr>
        <p:grpSpPr>
          <a:xfrm>
            <a:off x="11849100" y="1028700"/>
            <a:ext cx="5410200" cy="4114800"/>
            <a:chOff x="0" y="0"/>
            <a:chExt cx="7213600" cy="5486400"/>
          </a:xfrm>
        </p:grpSpPr>
        <p:sp>
          <p:nvSpPr>
            <p:cNvPr id="10" name="AutoShape 10"/>
            <p:cNvSpPr/>
            <p:nvPr/>
          </p:nvSpPr>
          <p:spPr>
            <a:xfrm>
              <a:off x="0" y="0"/>
              <a:ext cx="7213600" cy="5486400"/>
            </a:xfrm>
            <a:prstGeom prst="rect">
              <a:avLst/>
            </a:prstGeom>
            <a:solidFill>
              <a:srgbClr val="A6A6A6"/>
            </a:solidFill>
          </p:spPr>
          <p:txBody>
            <a:bodyPr/>
            <a:lstStyle/>
            <a:p>
              <a:endParaRPr lang="en-GB"/>
            </a:p>
          </p:txBody>
        </p:sp>
      </p:grpSp>
      <p:grpSp>
        <p:nvGrpSpPr>
          <p:cNvPr id="11" name="Group 11"/>
          <p:cNvGrpSpPr/>
          <p:nvPr/>
        </p:nvGrpSpPr>
        <p:grpSpPr>
          <a:xfrm>
            <a:off x="6438900" y="5143500"/>
            <a:ext cx="5410200" cy="4114800"/>
            <a:chOff x="0" y="0"/>
            <a:chExt cx="7213600" cy="5486400"/>
          </a:xfrm>
        </p:grpSpPr>
        <p:pic>
          <p:nvPicPr>
            <p:cNvPr id="12" name="Picture 12"/>
            <p:cNvPicPr>
              <a:picLocks noChangeAspect="1"/>
            </p:cNvPicPr>
            <p:nvPr/>
          </p:nvPicPr>
          <p:blipFill>
            <a:blip r:embed="rId4"/>
            <a:srcRect l="754" r="754"/>
            <a:stretch>
              <a:fillRect/>
            </a:stretch>
          </p:blipFill>
          <p:spPr>
            <a:xfrm>
              <a:off x="0" y="0"/>
              <a:ext cx="7213600" cy="5486400"/>
            </a:xfrm>
            <a:prstGeom prst="rect">
              <a:avLst/>
            </a:prstGeom>
          </p:spPr>
        </p:pic>
      </p:grpSp>
      <p:grpSp>
        <p:nvGrpSpPr>
          <p:cNvPr id="13" name="Group 13"/>
          <p:cNvGrpSpPr/>
          <p:nvPr/>
        </p:nvGrpSpPr>
        <p:grpSpPr>
          <a:xfrm>
            <a:off x="1028700" y="1028700"/>
            <a:ext cx="5410200" cy="4114800"/>
            <a:chOff x="0" y="0"/>
            <a:chExt cx="7213600" cy="5486400"/>
          </a:xfrm>
        </p:grpSpPr>
        <p:sp>
          <p:nvSpPr>
            <p:cNvPr id="14" name="AutoShape 14"/>
            <p:cNvSpPr/>
            <p:nvPr/>
          </p:nvSpPr>
          <p:spPr>
            <a:xfrm>
              <a:off x="0" y="0"/>
              <a:ext cx="7213600" cy="5486400"/>
            </a:xfrm>
            <a:prstGeom prst="rect">
              <a:avLst/>
            </a:prstGeom>
            <a:solidFill>
              <a:srgbClr val="DFDFE1"/>
            </a:solidFill>
          </p:spPr>
          <p:txBody>
            <a:bodyPr/>
            <a:lstStyle/>
            <a:p>
              <a:endParaRPr lang="en-GB"/>
            </a:p>
          </p:txBody>
        </p:sp>
      </p:grpSp>
      <p:grpSp>
        <p:nvGrpSpPr>
          <p:cNvPr id="15" name="Group 15"/>
          <p:cNvGrpSpPr/>
          <p:nvPr/>
        </p:nvGrpSpPr>
        <p:grpSpPr>
          <a:xfrm>
            <a:off x="6438900" y="1028700"/>
            <a:ext cx="5410200" cy="4114800"/>
            <a:chOff x="0" y="0"/>
            <a:chExt cx="4274726" cy="3251200"/>
          </a:xfrm>
        </p:grpSpPr>
        <p:sp>
          <p:nvSpPr>
            <p:cNvPr id="16" name="Freeform 16"/>
            <p:cNvSpPr/>
            <p:nvPr/>
          </p:nvSpPr>
          <p:spPr>
            <a:xfrm>
              <a:off x="0" y="0"/>
              <a:ext cx="4274726" cy="3251200"/>
            </a:xfrm>
            <a:custGeom>
              <a:avLst/>
              <a:gdLst/>
              <a:ahLst/>
              <a:cxnLst/>
              <a:rect l="l" t="t" r="r" b="b"/>
              <a:pathLst>
                <a:path w="4274726" h="3251200">
                  <a:moveTo>
                    <a:pt x="0" y="0"/>
                  </a:moveTo>
                  <a:lnTo>
                    <a:pt x="4274726" y="0"/>
                  </a:lnTo>
                  <a:lnTo>
                    <a:pt x="4274726" y="3251200"/>
                  </a:lnTo>
                  <a:lnTo>
                    <a:pt x="0" y="3251200"/>
                  </a:lnTo>
                  <a:close/>
                </a:path>
              </a:pathLst>
            </a:custGeom>
            <a:solidFill>
              <a:srgbClr val="77777F"/>
            </a:solidFill>
          </p:spPr>
          <p:txBody>
            <a:bodyPr/>
            <a:lstStyle/>
            <a:p>
              <a:endParaRPr lang="en-GB"/>
            </a:p>
          </p:txBody>
        </p:sp>
        <p:sp>
          <p:nvSpPr>
            <p:cNvPr id="17" name="TextBox 17"/>
            <p:cNvSpPr txBox="1"/>
            <p:nvPr/>
          </p:nvSpPr>
          <p:spPr>
            <a:xfrm>
              <a:off x="0" y="-38100"/>
              <a:ext cx="4274726" cy="3289300"/>
            </a:xfrm>
            <a:prstGeom prst="rect">
              <a:avLst/>
            </a:prstGeom>
          </p:spPr>
          <p:txBody>
            <a:bodyPr lIns="50800" tIns="50800" rIns="50800" bIns="50800" rtlCol="0" anchor="ctr"/>
            <a:lstStyle/>
            <a:p>
              <a:pPr algn="ctr">
                <a:lnSpc>
                  <a:spcPts val="2239"/>
                </a:lnSpc>
              </a:pPr>
              <a:endParaRPr/>
            </a:p>
          </p:txBody>
        </p:sp>
      </p:grpSp>
      <p:sp>
        <p:nvSpPr>
          <p:cNvPr id="18" name="TextBox 18"/>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9" name="TextBox 19"/>
          <p:cNvSpPr txBox="1"/>
          <p:nvPr/>
        </p:nvSpPr>
        <p:spPr>
          <a:xfrm>
            <a:off x="2149686" y="6731541"/>
            <a:ext cx="3168227" cy="192151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Residential care means that there would be daily contact with the woman or family. This allows for ongoing assessment of needs and supporting the woman in times of fear, sadness, anger, frustration and happiness.</a:t>
            </a:r>
          </a:p>
        </p:txBody>
      </p:sp>
      <p:sp>
        <p:nvSpPr>
          <p:cNvPr id="20" name="TextBox 20"/>
          <p:cNvSpPr txBox="1"/>
          <p:nvPr/>
        </p:nvSpPr>
        <p:spPr>
          <a:xfrm>
            <a:off x="2149686" y="6272996"/>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Nature of Residential Care</a:t>
            </a:r>
          </a:p>
        </p:txBody>
      </p:sp>
      <p:sp>
        <p:nvSpPr>
          <p:cNvPr id="21" name="TextBox 21"/>
          <p:cNvSpPr txBox="1"/>
          <p:nvPr/>
        </p:nvSpPr>
        <p:spPr>
          <a:xfrm>
            <a:off x="2149686" y="2766667"/>
            <a:ext cx="3168227" cy="1921510"/>
          </a:xfrm>
          <a:prstGeom prst="rect">
            <a:avLst/>
          </a:prstGeom>
        </p:spPr>
        <p:txBody>
          <a:bodyPr lIns="0" tIns="0" rIns="0" bIns="0" rtlCol="0" anchor="t">
            <a:spAutoFit/>
          </a:bodyPr>
          <a:lstStyle/>
          <a:p>
            <a:pPr algn="ctr">
              <a:lnSpc>
                <a:spcPts val="2239"/>
              </a:lnSpc>
              <a:spcBef>
                <a:spcPct val="0"/>
              </a:spcBef>
            </a:pPr>
            <a:r>
              <a:rPr lang="en-US" sz="1599">
                <a:solidFill>
                  <a:srgbClr val="77777F"/>
                </a:solidFill>
                <a:latin typeface="Open Sans"/>
                <a:ea typeface="Open Sans"/>
                <a:cs typeface="Open Sans"/>
                <a:sym typeface="Open Sans"/>
              </a:rPr>
              <a:t>The team at Il-Milja are available for residents 24/7. A dedicated home team and care team support the residents daily with their holistic needs. All team members are qualified for their role and receive ongoing CPD.</a:t>
            </a:r>
          </a:p>
        </p:txBody>
      </p:sp>
      <p:sp>
        <p:nvSpPr>
          <p:cNvPr id="22" name="TextBox 22"/>
          <p:cNvSpPr txBox="1"/>
          <p:nvPr/>
        </p:nvSpPr>
        <p:spPr>
          <a:xfrm>
            <a:off x="2149686" y="2244105"/>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77777F"/>
                </a:solidFill>
                <a:latin typeface="Open Sans Bold"/>
                <a:ea typeface="Open Sans Bold"/>
                <a:cs typeface="Open Sans Bold"/>
                <a:sym typeface="Open Sans Bold"/>
              </a:rPr>
              <a:t>Round the clock support</a:t>
            </a:r>
          </a:p>
        </p:txBody>
      </p:sp>
      <p:sp>
        <p:nvSpPr>
          <p:cNvPr id="23" name="TextBox 23"/>
          <p:cNvSpPr txBox="1"/>
          <p:nvPr/>
        </p:nvSpPr>
        <p:spPr>
          <a:xfrm>
            <a:off x="12970086" y="6731541"/>
            <a:ext cx="3168227" cy="1957331"/>
          </a:xfrm>
          <a:prstGeom prst="rect">
            <a:avLst/>
          </a:prstGeom>
        </p:spPr>
        <p:txBody>
          <a:bodyPr lIns="0" tIns="0" rIns="0" bIns="0" rtlCol="0" anchor="t">
            <a:spAutoFit/>
          </a:bodyPr>
          <a:lstStyle/>
          <a:p>
            <a:pPr algn="ctr">
              <a:lnSpc>
                <a:spcPts val="2239"/>
              </a:lnSpc>
              <a:spcBef>
                <a:spcPct val="0"/>
              </a:spcBef>
            </a:pPr>
            <a:r>
              <a:rPr lang="en-US" sz="1599" dirty="0">
                <a:solidFill>
                  <a:srgbClr val="FFFFFF"/>
                </a:solidFill>
                <a:latin typeface="Open Sans"/>
                <a:ea typeface="Open Sans"/>
                <a:cs typeface="Open Sans"/>
                <a:sym typeface="Open Sans"/>
              </a:rPr>
              <a:t>As well as focusing on the legal, medical, psychological, social, familial needs of the family, Il-</a:t>
            </a:r>
            <a:r>
              <a:rPr lang="en-US" sz="1599" dirty="0" err="1">
                <a:solidFill>
                  <a:srgbClr val="FFFFFF"/>
                </a:solidFill>
                <a:latin typeface="Open Sans"/>
                <a:ea typeface="Open Sans"/>
                <a:cs typeface="Open Sans"/>
                <a:sym typeface="Open Sans"/>
              </a:rPr>
              <a:t>Milja</a:t>
            </a:r>
            <a:r>
              <a:rPr lang="en-US" sz="1599" dirty="0">
                <a:solidFill>
                  <a:srgbClr val="FFFFFF"/>
                </a:solidFill>
                <a:latin typeface="Open Sans"/>
                <a:ea typeface="Open Sans"/>
                <a:cs typeface="Open Sans"/>
                <a:sym typeface="Open Sans"/>
              </a:rPr>
              <a:t> focuses on projects and activities which give the family room to heal, reconnect and to gain self value.</a:t>
            </a:r>
          </a:p>
        </p:txBody>
      </p:sp>
      <p:sp>
        <p:nvSpPr>
          <p:cNvPr id="24" name="TextBox 24"/>
          <p:cNvSpPr txBox="1"/>
          <p:nvPr/>
        </p:nvSpPr>
        <p:spPr>
          <a:xfrm>
            <a:off x="12970086" y="6272996"/>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Rebuilding the Self</a:t>
            </a:r>
          </a:p>
        </p:txBody>
      </p:sp>
      <p:sp>
        <p:nvSpPr>
          <p:cNvPr id="25" name="TextBox 25"/>
          <p:cNvSpPr txBox="1"/>
          <p:nvPr/>
        </p:nvSpPr>
        <p:spPr>
          <a:xfrm>
            <a:off x="1901724" y="1228717"/>
            <a:ext cx="3664152" cy="867410"/>
          </a:xfrm>
          <a:prstGeom prst="rect">
            <a:avLst/>
          </a:prstGeom>
        </p:spPr>
        <p:txBody>
          <a:bodyPr lIns="0" tIns="0" rIns="0" bIns="0" rtlCol="0" anchor="t">
            <a:spAutoFit/>
          </a:bodyPr>
          <a:lstStyle/>
          <a:p>
            <a:pPr algn="ctr">
              <a:lnSpc>
                <a:spcPts val="6820"/>
              </a:lnSpc>
            </a:pPr>
            <a:r>
              <a:rPr lang="en-US" sz="5500" b="1">
                <a:solidFill>
                  <a:srgbClr val="77777F"/>
                </a:solidFill>
                <a:latin typeface="Inter Bold"/>
                <a:ea typeface="Inter Bold"/>
                <a:cs typeface="Inter Bold"/>
                <a:sym typeface="Inter Bold"/>
              </a:rPr>
              <a:t>OUR CARE</a:t>
            </a:r>
          </a:p>
        </p:txBody>
      </p:sp>
      <p:sp>
        <p:nvSpPr>
          <p:cNvPr id="26" name="TextBox 26"/>
          <p:cNvSpPr txBox="1"/>
          <p:nvPr/>
        </p:nvSpPr>
        <p:spPr>
          <a:xfrm>
            <a:off x="7559886" y="1518595"/>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Professional Support</a:t>
            </a:r>
          </a:p>
        </p:txBody>
      </p:sp>
      <p:sp>
        <p:nvSpPr>
          <p:cNvPr id="27" name="TextBox 27"/>
          <p:cNvSpPr txBox="1"/>
          <p:nvPr/>
        </p:nvSpPr>
        <p:spPr>
          <a:xfrm>
            <a:off x="7559886" y="2090257"/>
            <a:ext cx="3168227" cy="2750185"/>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A residential social worker is allocated to each family who is based in the shelter providing ongoing support. Il-Milja also fundraises to provide therapeutic support to those who need it without delay and connects residents with any other professional services they need such as legal, medical etc.</a:t>
            </a:r>
          </a:p>
        </p:txBody>
      </p:sp>
      <p:sp>
        <p:nvSpPr>
          <p:cNvPr id="28" name="TextBox 28"/>
          <p:cNvSpPr txBox="1"/>
          <p:nvPr/>
        </p:nvSpPr>
        <p:spPr>
          <a:xfrm>
            <a:off x="13159994" y="1518595"/>
            <a:ext cx="3168227" cy="297180"/>
          </a:xfrm>
          <a:prstGeom prst="rect">
            <a:avLst/>
          </a:prstGeom>
        </p:spPr>
        <p:txBody>
          <a:bodyPr lIns="0" tIns="0" rIns="0" bIns="0" rtlCol="0" anchor="t">
            <a:spAutoFit/>
          </a:bodyPr>
          <a:lstStyle/>
          <a:p>
            <a:pPr algn="ctr">
              <a:lnSpc>
                <a:spcPts val="2519"/>
              </a:lnSpc>
              <a:spcBef>
                <a:spcPct val="0"/>
              </a:spcBef>
            </a:pPr>
            <a:r>
              <a:rPr lang="en-US" sz="1799" b="1">
                <a:solidFill>
                  <a:srgbClr val="FFFFFF"/>
                </a:solidFill>
                <a:latin typeface="Open Sans Bold"/>
                <a:ea typeface="Open Sans Bold"/>
                <a:cs typeface="Open Sans Bold"/>
                <a:sym typeface="Open Sans Bold"/>
              </a:rPr>
              <a:t>Care Plans</a:t>
            </a:r>
          </a:p>
        </p:txBody>
      </p:sp>
      <p:sp>
        <p:nvSpPr>
          <p:cNvPr id="29" name="TextBox 29"/>
          <p:cNvSpPr txBox="1"/>
          <p:nvPr/>
        </p:nvSpPr>
        <p:spPr>
          <a:xfrm>
            <a:off x="13159994" y="2090257"/>
            <a:ext cx="3168227" cy="24739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Every family, together with their social worker build a care plan. This care plan will consider the needs of the woman individually, those of the children individually and the needs of the family as a whole. The whole team then support the family in actualising the care plan.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2055881" y="3452899"/>
            <a:ext cx="4519746" cy="4947067"/>
            <a:chOff x="0" y="0"/>
            <a:chExt cx="1030298" cy="1127708"/>
          </a:xfrm>
        </p:grpSpPr>
        <p:sp>
          <p:nvSpPr>
            <p:cNvPr id="7" name="Freeform 7"/>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DFDFE1"/>
            </a:solidFill>
          </p:spPr>
          <p:txBody>
            <a:bodyPr/>
            <a:lstStyle/>
            <a:p>
              <a:endParaRPr lang="en-GB"/>
            </a:p>
          </p:txBody>
        </p:sp>
        <p:sp>
          <p:nvSpPr>
            <p:cNvPr id="8" name="TextBox 8"/>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9" name="Group 9"/>
          <p:cNvGrpSpPr/>
          <p:nvPr/>
        </p:nvGrpSpPr>
        <p:grpSpPr>
          <a:xfrm>
            <a:off x="6884127" y="3452899"/>
            <a:ext cx="4519746" cy="4947067"/>
            <a:chOff x="0" y="0"/>
            <a:chExt cx="1030298" cy="1127708"/>
          </a:xfrm>
        </p:grpSpPr>
        <p:sp>
          <p:nvSpPr>
            <p:cNvPr id="10" name="Freeform 10"/>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77777F"/>
            </a:solidFill>
          </p:spPr>
          <p:txBody>
            <a:bodyPr/>
            <a:lstStyle/>
            <a:p>
              <a:endParaRPr lang="en-GB"/>
            </a:p>
          </p:txBody>
        </p:sp>
        <p:sp>
          <p:nvSpPr>
            <p:cNvPr id="11" name="TextBox 11"/>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12" name="Group 12"/>
          <p:cNvGrpSpPr/>
          <p:nvPr/>
        </p:nvGrpSpPr>
        <p:grpSpPr>
          <a:xfrm>
            <a:off x="11712374" y="3452899"/>
            <a:ext cx="4519746" cy="4947067"/>
            <a:chOff x="0" y="0"/>
            <a:chExt cx="1030298" cy="1127708"/>
          </a:xfrm>
        </p:grpSpPr>
        <p:sp>
          <p:nvSpPr>
            <p:cNvPr id="13" name="Freeform 13"/>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201E1E"/>
            </a:solidFill>
          </p:spPr>
          <p:txBody>
            <a:bodyPr/>
            <a:lstStyle/>
            <a:p>
              <a:endParaRPr lang="en-GB"/>
            </a:p>
          </p:txBody>
        </p:sp>
        <p:sp>
          <p:nvSpPr>
            <p:cNvPr id="14" name="TextBox 14"/>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sp>
        <p:nvSpPr>
          <p:cNvPr id="15" name="TextBox 15"/>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6" name="TextBox 16"/>
          <p:cNvSpPr txBox="1"/>
          <p:nvPr/>
        </p:nvSpPr>
        <p:spPr>
          <a:xfrm>
            <a:off x="3460416" y="1337650"/>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AMPLIFYING THEIR VOICES</a:t>
            </a:r>
          </a:p>
        </p:txBody>
      </p:sp>
      <p:sp>
        <p:nvSpPr>
          <p:cNvPr id="17" name="TextBox 17"/>
          <p:cNvSpPr txBox="1"/>
          <p:nvPr/>
        </p:nvSpPr>
        <p:spPr>
          <a:xfrm>
            <a:off x="2425310" y="5067303"/>
            <a:ext cx="3780886" cy="2521588"/>
          </a:xfrm>
          <a:prstGeom prst="rect">
            <a:avLst/>
          </a:prstGeom>
        </p:spPr>
        <p:txBody>
          <a:bodyPr lIns="0" tIns="0" rIns="0" bIns="0" rtlCol="0" anchor="t">
            <a:spAutoFit/>
          </a:bodyPr>
          <a:lstStyle/>
          <a:p>
            <a:pPr algn="ctr">
              <a:lnSpc>
                <a:spcPts val="2239"/>
              </a:lnSpc>
              <a:spcBef>
                <a:spcPct val="0"/>
              </a:spcBef>
            </a:pPr>
            <a:r>
              <a:rPr lang="en-US" sz="1599" dirty="0">
                <a:solidFill>
                  <a:srgbClr val="201E1E"/>
                </a:solidFill>
                <a:latin typeface="Open Sans"/>
                <a:ea typeface="Open Sans"/>
                <a:cs typeface="Open Sans"/>
                <a:sym typeface="Open Sans"/>
              </a:rPr>
              <a:t>The women and children are involved in subcommittees where decisions are taken about things happening in the shelter. This places them at the heart of decisions and shows that their opinion is valid and matters. Such subcommittees include social activities, health and safety, spiritual and children’s subcommittees.</a:t>
            </a:r>
          </a:p>
        </p:txBody>
      </p:sp>
      <p:sp>
        <p:nvSpPr>
          <p:cNvPr id="18" name="TextBox 18"/>
          <p:cNvSpPr txBox="1"/>
          <p:nvPr/>
        </p:nvSpPr>
        <p:spPr>
          <a:xfrm>
            <a:off x="2651012" y="4117638"/>
            <a:ext cx="3329483" cy="554824"/>
          </a:xfrm>
          <a:prstGeom prst="rect">
            <a:avLst/>
          </a:prstGeom>
        </p:spPr>
        <p:txBody>
          <a:bodyPr lIns="0" tIns="0" rIns="0" bIns="0" rtlCol="0" anchor="t">
            <a:spAutoFit/>
          </a:bodyPr>
          <a:lstStyle/>
          <a:p>
            <a:pPr algn="ctr">
              <a:lnSpc>
                <a:spcPts val="4594"/>
              </a:lnSpc>
              <a:spcBef>
                <a:spcPct val="0"/>
              </a:spcBef>
            </a:pPr>
            <a:r>
              <a:rPr lang="en-US" sz="3281" b="1">
                <a:solidFill>
                  <a:srgbClr val="201E1E"/>
                </a:solidFill>
                <a:latin typeface="Open Sans Bold"/>
                <a:ea typeface="Open Sans Bold"/>
                <a:cs typeface="Open Sans Bold"/>
                <a:sym typeface="Open Sans Bold"/>
              </a:rPr>
              <a:t>Subcommittees</a:t>
            </a:r>
          </a:p>
        </p:txBody>
      </p:sp>
      <p:sp>
        <p:nvSpPr>
          <p:cNvPr id="19" name="TextBox 19"/>
          <p:cNvSpPr txBox="1"/>
          <p:nvPr/>
        </p:nvSpPr>
        <p:spPr>
          <a:xfrm>
            <a:off x="7704960" y="5067303"/>
            <a:ext cx="2878081" cy="2197735"/>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Residents have group meetings, where they discuss ongoing matters in the shelter and another one where they use it as a space for group sharing and reflection. A monthly group is also held for the children. </a:t>
            </a:r>
          </a:p>
        </p:txBody>
      </p:sp>
      <p:sp>
        <p:nvSpPr>
          <p:cNvPr id="20" name="TextBox 20"/>
          <p:cNvSpPr txBox="1"/>
          <p:nvPr/>
        </p:nvSpPr>
        <p:spPr>
          <a:xfrm>
            <a:off x="7374665" y="4117638"/>
            <a:ext cx="3538670" cy="554284"/>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Groups</a:t>
            </a:r>
          </a:p>
        </p:txBody>
      </p:sp>
      <p:sp>
        <p:nvSpPr>
          <p:cNvPr id="21" name="TextBox 21"/>
          <p:cNvSpPr txBox="1"/>
          <p:nvPr/>
        </p:nvSpPr>
        <p:spPr>
          <a:xfrm>
            <a:off x="12533206" y="5433382"/>
            <a:ext cx="2878081" cy="192151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We currently have an ongoing project where current resident and ex residents are preparing recommendations for policy change based on barriers they have found in the system.</a:t>
            </a:r>
          </a:p>
        </p:txBody>
      </p:sp>
      <p:sp>
        <p:nvSpPr>
          <p:cNvPr id="22" name="TextBox 22"/>
          <p:cNvSpPr txBox="1"/>
          <p:nvPr/>
        </p:nvSpPr>
        <p:spPr>
          <a:xfrm>
            <a:off x="12412098" y="4117638"/>
            <a:ext cx="3120297" cy="1134769"/>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Our Journey, Our Voice</a:t>
            </a:r>
          </a:p>
        </p:txBody>
      </p:sp>
      <p:sp>
        <p:nvSpPr>
          <p:cNvPr id="23" name="TextBox 23"/>
          <p:cNvSpPr txBox="1"/>
          <p:nvPr/>
        </p:nvSpPr>
        <p:spPr>
          <a:xfrm>
            <a:off x="2876713" y="2384193"/>
            <a:ext cx="12534574"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At Il-Milja the residents are encouraged to voice any suggestions, concerns and recommendations for change. Every opportunity is sought to empower them to voice their feelings and to understand their value.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584000" y="464334"/>
            <a:ext cx="278619" cy="338720"/>
          </a:xfrm>
          <a:custGeom>
            <a:avLst/>
            <a:gdLst/>
            <a:ahLst/>
            <a:cxnLst/>
            <a:rect l="l" t="t" r="r" b="b"/>
            <a:pathLst>
              <a:path w="278619" h="338720">
                <a:moveTo>
                  <a:pt x="0" y="0"/>
                </a:moveTo>
                <a:lnTo>
                  <a:pt x="278619" y="0"/>
                </a:lnTo>
                <a:lnTo>
                  <a:pt x="278619" y="338720"/>
                </a:lnTo>
                <a:lnTo>
                  <a:pt x="0" y="3387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6" name="Group 6"/>
          <p:cNvGrpSpPr/>
          <p:nvPr/>
        </p:nvGrpSpPr>
        <p:grpSpPr>
          <a:xfrm>
            <a:off x="2055881" y="3452899"/>
            <a:ext cx="4519746" cy="4947067"/>
            <a:chOff x="0" y="0"/>
            <a:chExt cx="1030298" cy="1127708"/>
          </a:xfrm>
        </p:grpSpPr>
        <p:sp>
          <p:nvSpPr>
            <p:cNvPr id="7" name="Freeform 7"/>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DFDFE1"/>
            </a:solidFill>
          </p:spPr>
          <p:txBody>
            <a:bodyPr/>
            <a:lstStyle/>
            <a:p>
              <a:endParaRPr lang="en-GB"/>
            </a:p>
          </p:txBody>
        </p:sp>
        <p:sp>
          <p:nvSpPr>
            <p:cNvPr id="8" name="TextBox 8"/>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9" name="Group 9"/>
          <p:cNvGrpSpPr/>
          <p:nvPr/>
        </p:nvGrpSpPr>
        <p:grpSpPr>
          <a:xfrm>
            <a:off x="6884127" y="3452899"/>
            <a:ext cx="4519746" cy="4947067"/>
            <a:chOff x="0" y="0"/>
            <a:chExt cx="1030298" cy="1127708"/>
          </a:xfrm>
        </p:grpSpPr>
        <p:sp>
          <p:nvSpPr>
            <p:cNvPr id="10" name="Freeform 10"/>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77777F"/>
            </a:solidFill>
          </p:spPr>
          <p:txBody>
            <a:bodyPr/>
            <a:lstStyle/>
            <a:p>
              <a:endParaRPr lang="en-GB"/>
            </a:p>
          </p:txBody>
        </p:sp>
        <p:sp>
          <p:nvSpPr>
            <p:cNvPr id="11" name="TextBox 11"/>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grpSp>
        <p:nvGrpSpPr>
          <p:cNvPr id="12" name="Group 12"/>
          <p:cNvGrpSpPr/>
          <p:nvPr/>
        </p:nvGrpSpPr>
        <p:grpSpPr>
          <a:xfrm>
            <a:off x="11712374" y="3452899"/>
            <a:ext cx="4519746" cy="4947067"/>
            <a:chOff x="0" y="0"/>
            <a:chExt cx="1030298" cy="1127708"/>
          </a:xfrm>
        </p:grpSpPr>
        <p:sp>
          <p:nvSpPr>
            <p:cNvPr id="13" name="Freeform 13"/>
            <p:cNvSpPr/>
            <p:nvPr/>
          </p:nvSpPr>
          <p:spPr>
            <a:xfrm>
              <a:off x="0" y="0"/>
              <a:ext cx="1030298" cy="1127708"/>
            </a:xfrm>
            <a:custGeom>
              <a:avLst/>
              <a:gdLst/>
              <a:ahLst/>
              <a:cxnLst/>
              <a:rect l="l" t="t" r="r" b="b"/>
              <a:pathLst>
                <a:path w="1030298" h="1127708">
                  <a:moveTo>
                    <a:pt x="0" y="0"/>
                  </a:moveTo>
                  <a:lnTo>
                    <a:pt x="1030298" y="0"/>
                  </a:lnTo>
                  <a:lnTo>
                    <a:pt x="1030298" y="1127708"/>
                  </a:lnTo>
                  <a:lnTo>
                    <a:pt x="0" y="1127708"/>
                  </a:lnTo>
                  <a:close/>
                </a:path>
              </a:pathLst>
            </a:custGeom>
            <a:solidFill>
              <a:srgbClr val="201E1E"/>
            </a:solidFill>
          </p:spPr>
          <p:txBody>
            <a:bodyPr/>
            <a:lstStyle/>
            <a:p>
              <a:endParaRPr lang="en-GB"/>
            </a:p>
          </p:txBody>
        </p:sp>
        <p:sp>
          <p:nvSpPr>
            <p:cNvPr id="14" name="TextBox 14"/>
            <p:cNvSpPr txBox="1"/>
            <p:nvPr/>
          </p:nvSpPr>
          <p:spPr>
            <a:xfrm>
              <a:off x="0" y="-38100"/>
              <a:ext cx="1030298" cy="1165808"/>
            </a:xfrm>
            <a:prstGeom prst="rect">
              <a:avLst/>
            </a:prstGeom>
          </p:spPr>
          <p:txBody>
            <a:bodyPr lIns="50800" tIns="50800" rIns="50800" bIns="50800" rtlCol="0" anchor="ctr"/>
            <a:lstStyle/>
            <a:p>
              <a:pPr algn="ctr">
                <a:lnSpc>
                  <a:spcPts val="2239"/>
                </a:lnSpc>
              </a:pPr>
              <a:endParaRPr/>
            </a:p>
          </p:txBody>
        </p:sp>
      </p:grpSp>
      <p:sp>
        <p:nvSpPr>
          <p:cNvPr id="15" name="Freeform 15"/>
          <p:cNvSpPr/>
          <p:nvPr/>
        </p:nvSpPr>
        <p:spPr>
          <a:xfrm>
            <a:off x="7549219" y="7746276"/>
            <a:ext cx="3189562" cy="2239809"/>
          </a:xfrm>
          <a:custGeom>
            <a:avLst/>
            <a:gdLst/>
            <a:ahLst/>
            <a:cxnLst/>
            <a:rect l="l" t="t" r="r" b="b"/>
            <a:pathLst>
              <a:path w="3189562" h="2239809">
                <a:moveTo>
                  <a:pt x="0" y="0"/>
                </a:moveTo>
                <a:lnTo>
                  <a:pt x="3189562" y="0"/>
                </a:lnTo>
                <a:lnTo>
                  <a:pt x="3189562" y="2239809"/>
                </a:lnTo>
                <a:lnTo>
                  <a:pt x="0" y="2239809"/>
                </a:lnTo>
                <a:lnTo>
                  <a:pt x="0" y="0"/>
                </a:lnTo>
                <a:close/>
              </a:path>
            </a:pathLst>
          </a:custGeom>
          <a:blipFill>
            <a:blip r:embed="rId4"/>
            <a:stretch>
              <a:fillRect/>
            </a:stretch>
          </a:blipFill>
        </p:spPr>
        <p:txBody>
          <a:bodyPr/>
          <a:lstStyle/>
          <a:p>
            <a:endParaRPr lang="en-GB"/>
          </a:p>
        </p:txBody>
      </p:sp>
      <p:sp>
        <p:nvSpPr>
          <p:cNvPr id="16" name="TextBox 16"/>
          <p:cNvSpPr txBox="1"/>
          <p:nvPr/>
        </p:nvSpPr>
        <p:spPr>
          <a:xfrm>
            <a:off x="1028700" y="525183"/>
            <a:ext cx="1617152" cy="198120"/>
          </a:xfrm>
          <a:prstGeom prst="rect">
            <a:avLst/>
          </a:prstGeom>
        </p:spPr>
        <p:txBody>
          <a:bodyPr lIns="0" tIns="0" rIns="0" bIns="0" rtlCol="0" anchor="t">
            <a:spAutoFit/>
          </a:bodyPr>
          <a:lstStyle/>
          <a:p>
            <a:pPr algn="l">
              <a:lnSpc>
                <a:spcPts val="1680"/>
              </a:lnSpc>
              <a:spcBef>
                <a:spcPct val="0"/>
              </a:spcBef>
            </a:pPr>
            <a:r>
              <a:rPr lang="en-US" sz="1200">
                <a:solidFill>
                  <a:srgbClr val="191818"/>
                </a:solidFill>
                <a:latin typeface="Open Sans"/>
                <a:ea typeface="Open Sans"/>
                <a:cs typeface="Open Sans"/>
                <a:sym typeface="Open Sans"/>
              </a:rPr>
              <a:t>Il-Milja</a:t>
            </a:r>
          </a:p>
        </p:txBody>
      </p:sp>
      <p:sp>
        <p:nvSpPr>
          <p:cNvPr id="17" name="TextBox 17"/>
          <p:cNvSpPr txBox="1"/>
          <p:nvPr/>
        </p:nvSpPr>
        <p:spPr>
          <a:xfrm>
            <a:off x="3460416" y="1337650"/>
            <a:ext cx="11367168" cy="867410"/>
          </a:xfrm>
          <a:prstGeom prst="rect">
            <a:avLst/>
          </a:prstGeom>
        </p:spPr>
        <p:txBody>
          <a:bodyPr lIns="0" tIns="0" rIns="0" bIns="0" rtlCol="0" anchor="t">
            <a:spAutoFit/>
          </a:bodyPr>
          <a:lstStyle/>
          <a:p>
            <a:pPr algn="ctr">
              <a:lnSpc>
                <a:spcPts val="6820"/>
              </a:lnSpc>
            </a:pPr>
            <a:r>
              <a:rPr lang="en-US" sz="5500" b="1">
                <a:solidFill>
                  <a:srgbClr val="000000"/>
                </a:solidFill>
                <a:latin typeface="Inter Bold"/>
                <a:ea typeface="Inter Bold"/>
                <a:cs typeface="Inter Bold"/>
                <a:sym typeface="Inter Bold"/>
              </a:rPr>
              <a:t>ADVOCACY</a:t>
            </a:r>
          </a:p>
        </p:txBody>
      </p:sp>
      <p:sp>
        <p:nvSpPr>
          <p:cNvPr id="18" name="TextBox 18"/>
          <p:cNvSpPr txBox="1"/>
          <p:nvPr/>
        </p:nvSpPr>
        <p:spPr>
          <a:xfrm>
            <a:off x="2425310" y="5067303"/>
            <a:ext cx="3780886" cy="2521588"/>
          </a:xfrm>
          <a:prstGeom prst="rect">
            <a:avLst/>
          </a:prstGeom>
        </p:spPr>
        <p:txBody>
          <a:bodyPr lIns="0" tIns="0" rIns="0" bIns="0" rtlCol="0" anchor="t">
            <a:spAutoFit/>
          </a:bodyPr>
          <a:lstStyle/>
          <a:p>
            <a:pPr algn="ctr">
              <a:lnSpc>
                <a:spcPts val="2239"/>
              </a:lnSpc>
              <a:spcBef>
                <a:spcPct val="0"/>
              </a:spcBef>
            </a:pPr>
            <a:r>
              <a:rPr lang="en-US" sz="1599" dirty="0">
                <a:solidFill>
                  <a:srgbClr val="201E1E"/>
                </a:solidFill>
                <a:latin typeface="Open Sans"/>
                <a:ea typeface="Open Sans"/>
                <a:cs typeface="Open Sans"/>
                <a:sym typeface="Open Sans"/>
              </a:rPr>
              <a:t>We provide training in working sensitively with victims of trauma and DV. We have delivered such training to numerous professionals including social workers, psychologists, healthcare, educational, lawyers, police, HR managers </a:t>
            </a:r>
            <a:r>
              <a:rPr lang="en-US" sz="1599" dirty="0" err="1">
                <a:solidFill>
                  <a:srgbClr val="201E1E"/>
                </a:solidFill>
                <a:latin typeface="Open Sans"/>
                <a:ea typeface="Open Sans"/>
                <a:cs typeface="Open Sans"/>
                <a:sym typeface="Open Sans"/>
              </a:rPr>
              <a:t>etc</a:t>
            </a:r>
            <a:r>
              <a:rPr lang="en-US" sz="1599" dirty="0">
                <a:solidFill>
                  <a:srgbClr val="201E1E"/>
                </a:solidFill>
                <a:latin typeface="Open Sans"/>
                <a:ea typeface="Open Sans"/>
                <a:cs typeface="Open Sans"/>
                <a:sym typeface="Open Sans"/>
              </a:rPr>
              <a:t> and we have also been commissioned to give awareness talks to the general public.  </a:t>
            </a:r>
          </a:p>
        </p:txBody>
      </p:sp>
      <p:sp>
        <p:nvSpPr>
          <p:cNvPr id="19" name="TextBox 19"/>
          <p:cNvSpPr txBox="1"/>
          <p:nvPr/>
        </p:nvSpPr>
        <p:spPr>
          <a:xfrm>
            <a:off x="2876713" y="4117638"/>
            <a:ext cx="2878081" cy="554824"/>
          </a:xfrm>
          <a:prstGeom prst="rect">
            <a:avLst/>
          </a:prstGeom>
        </p:spPr>
        <p:txBody>
          <a:bodyPr lIns="0" tIns="0" rIns="0" bIns="0" rtlCol="0" anchor="t">
            <a:spAutoFit/>
          </a:bodyPr>
          <a:lstStyle/>
          <a:p>
            <a:pPr algn="ctr">
              <a:lnSpc>
                <a:spcPts val="4594"/>
              </a:lnSpc>
              <a:spcBef>
                <a:spcPct val="0"/>
              </a:spcBef>
            </a:pPr>
            <a:r>
              <a:rPr lang="en-US" sz="3281" b="1">
                <a:solidFill>
                  <a:srgbClr val="201E1E"/>
                </a:solidFill>
                <a:latin typeface="Open Sans Bold"/>
                <a:ea typeface="Open Sans Bold"/>
                <a:cs typeface="Open Sans Bold"/>
                <a:sym typeface="Open Sans Bold"/>
              </a:rPr>
              <a:t>Training</a:t>
            </a:r>
          </a:p>
        </p:txBody>
      </p:sp>
      <p:sp>
        <p:nvSpPr>
          <p:cNvPr id="20" name="TextBox 20"/>
          <p:cNvSpPr txBox="1"/>
          <p:nvPr/>
        </p:nvSpPr>
        <p:spPr>
          <a:xfrm>
            <a:off x="7704960" y="5067303"/>
            <a:ext cx="2878081" cy="24739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Stand with Sebħ is a yearly campaign when our teams take to the streets and engage hundreds of companies and businesses to stand against violence. During every visit information about services available for victims of violence is given.</a:t>
            </a:r>
          </a:p>
        </p:txBody>
      </p:sp>
      <p:sp>
        <p:nvSpPr>
          <p:cNvPr id="21" name="TextBox 21"/>
          <p:cNvSpPr txBox="1"/>
          <p:nvPr/>
        </p:nvSpPr>
        <p:spPr>
          <a:xfrm>
            <a:off x="7374665" y="4117638"/>
            <a:ext cx="3538670" cy="554284"/>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Stand With Sebħ</a:t>
            </a:r>
          </a:p>
        </p:txBody>
      </p:sp>
      <p:sp>
        <p:nvSpPr>
          <p:cNvPr id="22" name="TextBox 22"/>
          <p:cNvSpPr txBox="1"/>
          <p:nvPr/>
        </p:nvSpPr>
        <p:spPr>
          <a:xfrm>
            <a:off x="12533206" y="5067303"/>
            <a:ext cx="2878081" cy="1369060"/>
          </a:xfrm>
          <a:prstGeom prst="rect">
            <a:avLst/>
          </a:prstGeom>
        </p:spPr>
        <p:txBody>
          <a:bodyPr lIns="0" tIns="0" rIns="0" bIns="0" rtlCol="0" anchor="t">
            <a:spAutoFit/>
          </a:bodyPr>
          <a:lstStyle/>
          <a:p>
            <a:pPr algn="ctr">
              <a:lnSpc>
                <a:spcPts val="2239"/>
              </a:lnSpc>
              <a:spcBef>
                <a:spcPct val="0"/>
              </a:spcBef>
            </a:pPr>
            <a:r>
              <a:rPr lang="en-US" sz="1599">
                <a:solidFill>
                  <a:srgbClr val="FFFFFF"/>
                </a:solidFill>
                <a:latin typeface="Open Sans"/>
                <a:ea typeface="Open Sans"/>
                <a:cs typeface="Open Sans"/>
                <a:sym typeface="Open Sans"/>
              </a:rPr>
              <a:t>Throughout the year we collaborate with various stakeholders to directly or indirectly address barriers and gaps in services.</a:t>
            </a:r>
          </a:p>
        </p:txBody>
      </p:sp>
      <p:sp>
        <p:nvSpPr>
          <p:cNvPr id="23" name="TextBox 23"/>
          <p:cNvSpPr txBox="1"/>
          <p:nvPr/>
        </p:nvSpPr>
        <p:spPr>
          <a:xfrm>
            <a:off x="12412098" y="4117638"/>
            <a:ext cx="3120297" cy="554284"/>
          </a:xfrm>
          <a:prstGeom prst="rect">
            <a:avLst/>
          </a:prstGeom>
        </p:spPr>
        <p:txBody>
          <a:bodyPr lIns="0" tIns="0" rIns="0" bIns="0" rtlCol="0" anchor="t">
            <a:spAutoFit/>
          </a:bodyPr>
          <a:lstStyle/>
          <a:p>
            <a:pPr algn="ctr">
              <a:lnSpc>
                <a:spcPts val="4594"/>
              </a:lnSpc>
              <a:spcBef>
                <a:spcPct val="0"/>
              </a:spcBef>
            </a:pPr>
            <a:r>
              <a:rPr lang="en-US" sz="3281" b="1">
                <a:solidFill>
                  <a:srgbClr val="FFFFFF"/>
                </a:solidFill>
                <a:latin typeface="Open Sans Bold"/>
                <a:ea typeface="Open Sans Bold"/>
                <a:cs typeface="Open Sans Bold"/>
                <a:sym typeface="Open Sans Bold"/>
              </a:rPr>
              <a:t>Collaborations</a:t>
            </a:r>
          </a:p>
        </p:txBody>
      </p:sp>
      <p:sp>
        <p:nvSpPr>
          <p:cNvPr id="24" name="TextBox 24"/>
          <p:cNvSpPr txBox="1"/>
          <p:nvPr/>
        </p:nvSpPr>
        <p:spPr>
          <a:xfrm>
            <a:off x="2876713" y="2384193"/>
            <a:ext cx="12534574" cy="611505"/>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As well as providing daily support, we feel an obligation to echo the voices of the women we work with, to break down barriers and to do our part in shining a light on and preventing violence against women.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0" y="0"/>
            <a:ext cx="5492143" cy="5143500"/>
            <a:chOff x="0" y="0"/>
            <a:chExt cx="7322858" cy="6858000"/>
          </a:xfrm>
        </p:grpSpPr>
        <p:pic>
          <p:nvPicPr>
            <p:cNvPr id="6" name="Picture 6"/>
            <p:cNvPicPr>
              <a:picLocks noChangeAspect="1"/>
            </p:cNvPicPr>
            <p:nvPr/>
          </p:nvPicPr>
          <p:blipFill>
            <a:blip r:embed="rId2"/>
            <a:srcRect l="14471" r="14471"/>
            <a:stretch>
              <a:fillRect/>
            </a:stretch>
          </p:blipFill>
          <p:spPr>
            <a:xfrm>
              <a:off x="0" y="0"/>
              <a:ext cx="7322858" cy="6858000"/>
            </a:xfrm>
            <a:prstGeom prst="rect">
              <a:avLst/>
            </a:prstGeom>
          </p:spPr>
        </p:pic>
      </p:grpSp>
      <p:grpSp>
        <p:nvGrpSpPr>
          <p:cNvPr id="7" name="Group 7"/>
          <p:cNvGrpSpPr/>
          <p:nvPr/>
        </p:nvGrpSpPr>
        <p:grpSpPr>
          <a:xfrm>
            <a:off x="0" y="5143500"/>
            <a:ext cx="5492143" cy="5143500"/>
            <a:chOff x="0" y="0"/>
            <a:chExt cx="7322858" cy="6858000"/>
          </a:xfrm>
        </p:grpSpPr>
        <p:pic>
          <p:nvPicPr>
            <p:cNvPr id="8" name="Picture 8"/>
            <p:cNvPicPr>
              <a:picLocks noChangeAspect="1"/>
            </p:cNvPicPr>
            <p:nvPr/>
          </p:nvPicPr>
          <p:blipFill>
            <a:blip r:embed="rId3"/>
            <a:srcRect l="14471" r="14471"/>
            <a:stretch>
              <a:fillRect/>
            </a:stretch>
          </p:blipFill>
          <p:spPr>
            <a:xfrm>
              <a:off x="0" y="0"/>
              <a:ext cx="7322858" cy="6858000"/>
            </a:xfrm>
            <a:prstGeom prst="rect">
              <a:avLst/>
            </a:prstGeom>
          </p:spPr>
        </p:pic>
      </p:grpSp>
      <p:sp>
        <p:nvSpPr>
          <p:cNvPr id="9" name="Freeform 9"/>
          <p:cNvSpPr/>
          <p:nvPr/>
        </p:nvSpPr>
        <p:spPr>
          <a:xfrm>
            <a:off x="10385393" y="6230815"/>
            <a:ext cx="323689" cy="874835"/>
          </a:xfrm>
          <a:custGeom>
            <a:avLst/>
            <a:gdLst/>
            <a:ahLst/>
            <a:cxnLst/>
            <a:rect l="l" t="t" r="r" b="b"/>
            <a:pathLst>
              <a:path w="323689" h="874835">
                <a:moveTo>
                  <a:pt x="0" y="0"/>
                </a:moveTo>
                <a:lnTo>
                  <a:pt x="323689" y="0"/>
                </a:lnTo>
                <a:lnTo>
                  <a:pt x="323689" y="874836"/>
                </a:lnTo>
                <a:lnTo>
                  <a:pt x="0" y="874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7341974" y="2192463"/>
            <a:ext cx="5855752" cy="867410"/>
          </a:xfrm>
          <a:prstGeom prst="rect">
            <a:avLst/>
          </a:prstGeom>
        </p:spPr>
        <p:txBody>
          <a:bodyPr lIns="0" tIns="0" rIns="0" bIns="0" rtlCol="0" anchor="t">
            <a:spAutoFit/>
          </a:bodyPr>
          <a:lstStyle/>
          <a:p>
            <a:pPr algn="l">
              <a:lnSpc>
                <a:spcPts val="6820"/>
              </a:lnSpc>
            </a:pPr>
            <a:r>
              <a:rPr lang="en-US" sz="5500" b="1">
                <a:solidFill>
                  <a:srgbClr val="000000"/>
                </a:solidFill>
                <a:latin typeface="Inter Bold"/>
                <a:ea typeface="Inter Bold"/>
                <a:cs typeface="Inter Bold"/>
                <a:sym typeface="Inter Bold"/>
              </a:rPr>
              <a:t>OUR REALITIES</a:t>
            </a:r>
          </a:p>
        </p:txBody>
      </p:sp>
      <p:sp>
        <p:nvSpPr>
          <p:cNvPr id="11" name="TextBox 11"/>
          <p:cNvSpPr txBox="1"/>
          <p:nvPr/>
        </p:nvSpPr>
        <p:spPr>
          <a:xfrm>
            <a:off x="9818896" y="7380971"/>
            <a:ext cx="1456682" cy="925830"/>
          </a:xfrm>
          <a:prstGeom prst="rect">
            <a:avLst/>
          </a:prstGeom>
        </p:spPr>
        <p:txBody>
          <a:bodyPr lIns="0" tIns="0" rIns="0" bIns="0" rtlCol="0" anchor="t">
            <a:spAutoFit/>
          </a:bodyPr>
          <a:lstStyle/>
          <a:p>
            <a:pPr algn="ctr">
              <a:lnSpc>
                <a:spcPts val="2519"/>
              </a:lnSpc>
              <a:spcBef>
                <a:spcPct val="0"/>
              </a:spcBef>
            </a:pPr>
            <a:r>
              <a:rPr lang="en-US" sz="1799" b="1">
                <a:solidFill>
                  <a:srgbClr val="201E1E"/>
                </a:solidFill>
                <a:latin typeface="Open Sans Bold"/>
                <a:ea typeface="Open Sans Bold"/>
                <a:cs typeface="Open Sans Bold"/>
                <a:sym typeface="Open Sans Bold"/>
              </a:rPr>
              <a:t>women between the ages of </a:t>
            </a:r>
          </a:p>
        </p:txBody>
      </p:sp>
      <p:sp>
        <p:nvSpPr>
          <p:cNvPr id="12" name="TextBox 12"/>
          <p:cNvSpPr txBox="1"/>
          <p:nvPr/>
        </p:nvSpPr>
        <p:spPr>
          <a:xfrm>
            <a:off x="7341974"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71 </a:t>
            </a:r>
          </a:p>
        </p:txBody>
      </p:sp>
      <p:sp>
        <p:nvSpPr>
          <p:cNvPr id="13" name="TextBox 13"/>
          <p:cNvSpPr txBox="1"/>
          <p:nvPr/>
        </p:nvSpPr>
        <p:spPr>
          <a:xfrm>
            <a:off x="7341974" y="3431990"/>
            <a:ext cx="5855752" cy="297180"/>
          </a:xfrm>
          <a:prstGeom prst="rect">
            <a:avLst/>
          </a:prstGeom>
        </p:spPr>
        <p:txBody>
          <a:bodyPr lIns="0" tIns="0" rIns="0" bIns="0" rtlCol="0" anchor="t">
            <a:spAutoFit/>
          </a:bodyPr>
          <a:lstStyle/>
          <a:p>
            <a:pPr algn="l">
              <a:lnSpc>
                <a:spcPts val="2519"/>
              </a:lnSpc>
              <a:spcBef>
                <a:spcPct val="0"/>
              </a:spcBef>
            </a:pPr>
            <a:r>
              <a:rPr lang="en-US" sz="1799" b="1">
                <a:solidFill>
                  <a:srgbClr val="201E1E"/>
                </a:solidFill>
                <a:latin typeface="Open Sans Bold"/>
                <a:ea typeface="Open Sans Bold"/>
                <a:cs typeface="Open Sans Bold"/>
                <a:sym typeface="Open Sans Bold"/>
              </a:rPr>
              <a:t>In the last 24 months, Milja provided refuge to :</a:t>
            </a:r>
          </a:p>
        </p:txBody>
      </p:sp>
      <p:sp>
        <p:nvSpPr>
          <p:cNvPr id="14" name="TextBox 14"/>
          <p:cNvSpPr txBox="1"/>
          <p:nvPr/>
        </p:nvSpPr>
        <p:spPr>
          <a:xfrm>
            <a:off x="7341974" y="5480368"/>
            <a:ext cx="1032584"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individuals</a:t>
            </a:r>
          </a:p>
        </p:txBody>
      </p:sp>
      <p:sp>
        <p:nvSpPr>
          <p:cNvPr id="15" name="TextBox 15"/>
          <p:cNvSpPr txBox="1"/>
          <p:nvPr/>
        </p:nvSpPr>
        <p:spPr>
          <a:xfrm>
            <a:off x="12759361"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41 </a:t>
            </a:r>
          </a:p>
        </p:txBody>
      </p:sp>
      <p:sp>
        <p:nvSpPr>
          <p:cNvPr id="16" name="TextBox 16"/>
          <p:cNvSpPr txBox="1"/>
          <p:nvPr/>
        </p:nvSpPr>
        <p:spPr>
          <a:xfrm>
            <a:off x="12796133" y="5500688"/>
            <a:ext cx="803186"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children</a:t>
            </a:r>
          </a:p>
        </p:txBody>
      </p:sp>
      <p:sp>
        <p:nvSpPr>
          <p:cNvPr id="17" name="TextBox 17"/>
          <p:cNvSpPr txBox="1"/>
          <p:nvPr/>
        </p:nvSpPr>
        <p:spPr>
          <a:xfrm>
            <a:off x="12759361" y="4416320"/>
            <a:ext cx="933096"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including</a:t>
            </a:r>
          </a:p>
        </p:txBody>
      </p:sp>
      <p:sp>
        <p:nvSpPr>
          <p:cNvPr id="18" name="TextBox 18"/>
          <p:cNvSpPr txBox="1"/>
          <p:nvPr/>
        </p:nvSpPr>
        <p:spPr>
          <a:xfrm>
            <a:off x="15163329"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10</a:t>
            </a:r>
          </a:p>
        </p:txBody>
      </p:sp>
      <p:sp>
        <p:nvSpPr>
          <p:cNvPr id="19" name="TextBox 19"/>
          <p:cNvSpPr txBox="1"/>
          <p:nvPr/>
        </p:nvSpPr>
        <p:spPr>
          <a:xfrm>
            <a:off x="15474257" y="5480368"/>
            <a:ext cx="487691" cy="264160"/>
          </a:xfrm>
          <a:prstGeom prst="rect">
            <a:avLst/>
          </a:prstGeom>
        </p:spPr>
        <p:txBody>
          <a:bodyPr lIns="0" tIns="0" rIns="0" bIns="0" rtlCol="0" anchor="t">
            <a:spAutoFit/>
          </a:bodyPr>
          <a:lstStyle/>
          <a:p>
            <a:pPr algn="l">
              <a:lnSpc>
                <a:spcPts val="2239"/>
              </a:lnSpc>
              <a:spcBef>
                <a:spcPct val="0"/>
              </a:spcBef>
            </a:pPr>
            <a:r>
              <a:rPr lang="en-US" sz="1599">
                <a:solidFill>
                  <a:srgbClr val="201E1E"/>
                </a:solidFill>
                <a:latin typeface="Open Sans"/>
                <a:ea typeface="Open Sans"/>
                <a:cs typeface="Open Sans"/>
                <a:sym typeface="Open Sans"/>
              </a:rPr>
              <a:t>pets</a:t>
            </a:r>
          </a:p>
        </p:txBody>
      </p:sp>
      <p:sp>
        <p:nvSpPr>
          <p:cNvPr id="20" name="TextBox 20"/>
          <p:cNvSpPr txBox="1"/>
          <p:nvPr/>
        </p:nvSpPr>
        <p:spPr>
          <a:xfrm>
            <a:off x="9992464" y="4438863"/>
            <a:ext cx="1109547" cy="1070080"/>
          </a:xfrm>
          <a:prstGeom prst="rect">
            <a:avLst/>
          </a:prstGeom>
        </p:spPr>
        <p:txBody>
          <a:bodyPr lIns="0" tIns="0" rIns="0" bIns="0" rtlCol="0" anchor="t">
            <a:spAutoFit/>
          </a:bodyPr>
          <a:lstStyle/>
          <a:p>
            <a:pPr algn="ctr">
              <a:lnSpc>
                <a:spcPts val="8744"/>
              </a:lnSpc>
              <a:spcBef>
                <a:spcPct val="0"/>
              </a:spcBef>
            </a:pPr>
            <a:r>
              <a:rPr lang="en-US" sz="6245" b="1">
                <a:solidFill>
                  <a:srgbClr val="000000"/>
                </a:solidFill>
                <a:latin typeface="Open Sans Bold"/>
                <a:ea typeface="Open Sans Bold"/>
                <a:cs typeface="Open Sans Bold"/>
                <a:sym typeface="Open Sans Bold"/>
              </a:rPr>
              <a:t>30</a:t>
            </a:r>
          </a:p>
        </p:txBody>
      </p:sp>
      <p:sp>
        <p:nvSpPr>
          <p:cNvPr id="21" name="TextBox 21"/>
          <p:cNvSpPr txBox="1"/>
          <p:nvPr/>
        </p:nvSpPr>
        <p:spPr>
          <a:xfrm>
            <a:off x="10030945" y="5480368"/>
            <a:ext cx="1032584" cy="540385"/>
          </a:xfrm>
          <a:prstGeom prst="rect">
            <a:avLst/>
          </a:prstGeom>
        </p:spPr>
        <p:txBody>
          <a:bodyPr lIns="0" tIns="0" rIns="0" bIns="0" rtlCol="0" anchor="t">
            <a:spAutoFit/>
          </a:bodyPr>
          <a:lstStyle/>
          <a:p>
            <a:pPr algn="ctr">
              <a:lnSpc>
                <a:spcPts val="2239"/>
              </a:lnSpc>
              <a:spcBef>
                <a:spcPct val="0"/>
              </a:spcBef>
            </a:pPr>
            <a:r>
              <a:rPr lang="en-US" sz="1599">
                <a:solidFill>
                  <a:srgbClr val="201E1E"/>
                </a:solidFill>
                <a:latin typeface="Open Sans"/>
                <a:ea typeface="Open Sans"/>
                <a:cs typeface="Open Sans"/>
                <a:sym typeface="Open Sans"/>
              </a:rPr>
              <a:t>women or families</a:t>
            </a:r>
          </a:p>
        </p:txBody>
      </p:sp>
      <p:sp>
        <p:nvSpPr>
          <p:cNvPr id="22" name="TextBox 22"/>
          <p:cNvSpPr txBox="1"/>
          <p:nvPr/>
        </p:nvSpPr>
        <p:spPr>
          <a:xfrm>
            <a:off x="9741923" y="8327488"/>
            <a:ext cx="1610628" cy="679450"/>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Open Sans Bold"/>
                <a:ea typeface="Open Sans Bold"/>
                <a:cs typeface="Open Sans Bold"/>
                <a:sym typeface="Open Sans Bold"/>
              </a:rPr>
              <a:t>19-77</a:t>
            </a:r>
          </a:p>
        </p:txBody>
      </p:sp>
      <p:sp>
        <p:nvSpPr>
          <p:cNvPr id="23" name="Freeform 23"/>
          <p:cNvSpPr/>
          <p:nvPr/>
        </p:nvSpPr>
        <p:spPr>
          <a:xfrm>
            <a:off x="13035882" y="6230815"/>
            <a:ext cx="323689" cy="874835"/>
          </a:xfrm>
          <a:custGeom>
            <a:avLst/>
            <a:gdLst/>
            <a:ahLst/>
            <a:cxnLst/>
            <a:rect l="l" t="t" r="r" b="b"/>
            <a:pathLst>
              <a:path w="323689" h="874835">
                <a:moveTo>
                  <a:pt x="0" y="0"/>
                </a:moveTo>
                <a:lnTo>
                  <a:pt x="323689" y="0"/>
                </a:lnTo>
                <a:lnTo>
                  <a:pt x="323689" y="874836"/>
                </a:lnTo>
                <a:lnTo>
                  <a:pt x="0" y="874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4" name="TextBox 24"/>
          <p:cNvSpPr txBox="1"/>
          <p:nvPr/>
        </p:nvSpPr>
        <p:spPr>
          <a:xfrm>
            <a:off x="12412225" y="7380971"/>
            <a:ext cx="1456682" cy="925830"/>
          </a:xfrm>
          <a:prstGeom prst="rect">
            <a:avLst/>
          </a:prstGeom>
        </p:spPr>
        <p:txBody>
          <a:bodyPr lIns="0" tIns="0" rIns="0" bIns="0" rtlCol="0" anchor="t">
            <a:spAutoFit/>
          </a:bodyPr>
          <a:lstStyle/>
          <a:p>
            <a:pPr algn="ctr">
              <a:lnSpc>
                <a:spcPts val="2519"/>
              </a:lnSpc>
              <a:spcBef>
                <a:spcPct val="0"/>
              </a:spcBef>
            </a:pPr>
            <a:r>
              <a:rPr lang="en-US" sz="1799" b="1">
                <a:solidFill>
                  <a:srgbClr val="201E1E"/>
                </a:solidFill>
                <a:latin typeface="Open Sans Bold"/>
                <a:ea typeface="Open Sans Bold"/>
                <a:cs typeface="Open Sans Bold"/>
                <a:sym typeface="Open Sans Bold"/>
              </a:rPr>
              <a:t>children between the ages of </a:t>
            </a:r>
          </a:p>
        </p:txBody>
      </p:sp>
      <p:sp>
        <p:nvSpPr>
          <p:cNvPr id="25" name="TextBox 25"/>
          <p:cNvSpPr txBox="1"/>
          <p:nvPr/>
        </p:nvSpPr>
        <p:spPr>
          <a:xfrm>
            <a:off x="12335253" y="8327488"/>
            <a:ext cx="1533655" cy="679450"/>
          </a:xfrm>
          <a:prstGeom prst="rect">
            <a:avLst/>
          </a:prstGeom>
        </p:spPr>
        <p:txBody>
          <a:bodyPr lIns="0" tIns="0" rIns="0" bIns="0" rtlCol="0" anchor="t">
            <a:spAutoFit/>
          </a:bodyPr>
          <a:lstStyle/>
          <a:p>
            <a:pPr algn="ctr">
              <a:lnSpc>
                <a:spcPts val="5599"/>
              </a:lnSpc>
              <a:spcBef>
                <a:spcPct val="0"/>
              </a:spcBef>
            </a:pPr>
            <a:r>
              <a:rPr lang="en-US" sz="3999" b="1">
                <a:solidFill>
                  <a:srgbClr val="000000"/>
                </a:solidFill>
                <a:latin typeface="Open Sans Bold"/>
                <a:ea typeface="Open Sans Bold"/>
                <a:cs typeface="Open Sans Bold"/>
                <a:sym typeface="Open Sans Bold"/>
              </a:rPr>
              <a:t>0-19</a:t>
            </a:r>
          </a:p>
        </p:txBody>
      </p:sp>
      <p:pic>
        <p:nvPicPr>
          <p:cNvPr id="26" name="Picture 26"/>
          <p:cNvPicPr>
            <a:picLocks noChangeAspect="1"/>
          </p:cNvPicPr>
          <p:nvPr/>
        </p:nvPicPr>
        <p:blipFill>
          <a:blip r:embed="rId6"/>
          <a:stretch>
            <a:fillRect/>
          </a:stretch>
        </p:blipFill>
        <p:spPr>
          <a:xfrm>
            <a:off x="6534499" y="6371502"/>
            <a:ext cx="2724497" cy="2875021"/>
          </a:xfrm>
          <a:prstGeom prst="rect">
            <a:avLst/>
          </a:prstGeom>
        </p:spPr>
      </p:pic>
      <p:sp>
        <p:nvSpPr>
          <p:cNvPr id="27" name="TextBox 27"/>
          <p:cNvSpPr txBox="1"/>
          <p:nvPr/>
        </p:nvSpPr>
        <p:spPr>
          <a:xfrm>
            <a:off x="9593304" y="9073613"/>
            <a:ext cx="1907867" cy="925830"/>
          </a:xfrm>
          <a:prstGeom prst="rect">
            <a:avLst/>
          </a:prstGeom>
        </p:spPr>
        <p:txBody>
          <a:bodyPr lIns="0" tIns="0" rIns="0" bIns="0" rtlCol="0" anchor="t">
            <a:spAutoFit/>
          </a:bodyPr>
          <a:lstStyle/>
          <a:p>
            <a:pPr algn="ctr">
              <a:lnSpc>
                <a:spcPts val="2519"/>
              </a:lnSpc>
              <a:spcBef>
                <a:spcPct val="0"/>
              </a:spcBef>
            </a:pPr>
            <a:r>
              <a:rPr lang="en-US" sz="1799" b="1">
                <a:solidFill>
                  <a:srgbClr val="201E1E"/>
                </a:solidFill>
                <a:latin typeface="Open Sans Bold"/>
                <a:ea typeface="Open Sans Bold"/>
                <a:cs typeface="Open Sans Bold"/>
                <a:sym typeface="Open Sans Bold"/>
              </a:rPr>
              <a:t>4 women were pregnant whilst at Milja</a:t>
            </a:r>
          </a:p>
        </p:txBody>
      </p:sp>
      <p:pic>
        <p:nvPicPr>
          <p:cNvPr id="28" name="Picture 28"/>
          <p:cNvPicPr>
            <a:picLocks noChangeAspect="1"/>
          </p:cNvPicPr>
          <p:nvPr/>
        </p:nvPicPr>
        <p:blipFill>
          <a:blip r:embed="rId7"/>
          <a:stretch>
            <a:fillRect/>
          </a:stretch>
        </p:blipFill>
        <p:spPr>
          <a:xfrm>
            <a:off x="14162058" y="6388121"/>
            <a:ext cx="3816917" cy="28814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59300" y="0"/>
            <a:ext cx="1028700" cy="102870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77777F"/>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0" y="0"/>
            <a:ext cx="6416968" cy="7257386"/>
            <a:chOff x="0" y="0"/>
            <a:chExt cx="8555958" cy="9676514"/>
          </a:xfrm>
        </p:grpSpPr>
        <p:sp>
          <p:nvSpPr>
            <p:cNvPr id="6" name="AutoShape 6"/>
            <p:cNvSpPr/>
            <p:nvPr/>
          </p:nvSpPr>
          <p:spPr>
            <a:xfrm>
              <a:off x="0" y="0"/>
              <a:ext cx="8555958" cy="9676514"/>
            </a:xfrm>
            <a:prstGeom prst="rect">
              <a:avLst/>
            </a:prstGeom>
            <a:solidFill>
              <a:srgbClr val="77777F"/>
            </a:solidFill>
          </p:spPr>
          <p:txBody>
            <a:bodyPr/>
            <a:lstStyle/>
            <a:p>
              <a:endParaRPr lang="en-GB"/>
            </a:p>
          </p:txBody>
        </p:sp>
      </p:grpSp>
      <p:grpSp>
        <p:nvGrpSpPr>
          <p:cNvPr id="7" name="Group 7"/>
          <p:cNvGrpSpPr/>
          <p:nvPr/>
        </p:nvGrpSpPr>
        <p:grpSpPr>
          <a:xfrm>
            <a:off x="0" y="7257386"/>
            <a:ext cx="6416968" cy="3029614"/>
            <a:chOff x="0" y="0"/>
            <a:chExt cx="8555958" cy="4039486"/>
          </a:xfrm>
        </p:grpSpPr>
        <p:sp>
          <p:nvSpPr>
            <p:cNvPr id="8" name="AutoShape 8"/>
            <p:cNvSpPr/>
            <p:nvPr/>
          </p:nvSpPr>
          <p:spPr>
            <a:xfrm>
              <a:off x="0" y="0"/>
              <a:ext cx="8555958" cy="4039486"/>
            </a:xfrm>
            <a:prstGeom prst="rect">
              <a:avLst/>
            </a:prstGeom>
            <a:solidFill>
              <a:srgbClr val="77777F"/>
            </a:solidFill>
          </p:spPr>
          <p:txBody>
            <a:bodyPr/>
            <a:lstStyle/>
            <a:p>
              <a:endParaRPr lang="en-GB"/>
            </a:p>
          </p:txBody>
        </p:sp>
      </p:grpSp>
      <p:pic>
        <p:nvPicPr>
          <p:cNvPr id="9" name="Picture 9"/>
          <p:cNvPicPr>
            <a:picLocks noChangeAspect="1"/>
          </p:cNvPicPr>
          <p:nvPr/>
        </p:nvPicPr>
        <p:blipFill>
          <a:blip r:embed="rId2"/>
          <a:stretch>
            <a:fillRect/>
          </a:stretch>
        </p:blipFill>
        <p:spPr>
          <a:xfrm>
            <a:off x="-521100" y="760137"/>
            <a:ext cx="7459169" cy="6090600"/>
          </a:xfrm>
          <a:prstGeom prst="rect">
            <a:avLst/>
          </a:prstGeom>
        </p:spPr>
      </p:pic>
      <p:sp>
        <p:nvSpPr>
          <p:cNvPr id="10" name="TextBox 10"/>
          <p:cNvSpPr txBox="1"/>
          <p:nvPr/>
        </p:nvSpPr>
        <p:spPr>
          <a:xfrm>
            <a:off x="7275915" y="333888"/>
            <a:ext cx="10126622" cy="867410"/>
          </a:xfrm>
          <a:prstGeom prst="rect">
            <a:avLst/>
          </a:prstGeom>
        </p:spPr>
        <p:txBody>
          <a:bodyPr lIns="0" tIns="0" rIns="0" bIns="0" rtlCol="0" anchor="t">
            <a:spAutoFit/>
          </a:bodyPr>
          <a:lstStyle/>
          <a:p>
            <a:pPr algn="l">
              <a:lnSpc>
                <a:spcPts val="6820"/>
              </a:lnSpc>
            </a:pPr>
            <a:r>
              <a:rPr lang="en-US" sz="5500" b="1">
                <a:solidFill>
                  <a:srgbClr val="000000"/>
                </a:solidFill>
                <a:latin typeface="Inter Bold"/>
                <a:ea typeface="Inter Bold"/>
                <a:cs typeface="Inter Bold"/>
                <a:sym typeface="Inter Bold"/>
              </a:rPr>
              <a:t>THEIR DIFFICULT REALITIES</a:t>
            </a:r>
          </a:p>
        </p:txBody>
      </p:sp>
      <p:sp>
        <p:nvSpPr>
          <p:cNvPr id="11" name="TextBox 11"/>
          <p:cNvSpPr txBox="1"/>
          <p:nvPr/>
        </p:nvSpPr>
        <p:spPr>
          <a:xfrm>
            <a:off x="832239" y="7719919"/>
            <a:ext cx="4070057" cy="925830"/>
          </a:xfrm>
          <a:prstGeom prst="rect">
            <a:avLst/>
          </a:prstGeom>
        </p:spPr>
        <p:txBody>
          <a:bodyPr lIns="0" tIns="0" rIns="0" bIns="0" rtlCol="0" anchor="t">
            <a:spAutoFit/>
          </a:bodyPr>
          <a:lstStyle/>
          <a:p>
            <a:pPr algn="l">
              <a:lnSpc>
                <a:spcPts val="2519"/>
              </a:lnSpc>
              <a:spcBef>
                <a:spcPct val="0"/>
              </a:spcBef>
            </a:pPr>
            <a:r>
              <a:rPr lang="en-US" sz="1799" b="1">
                <a:solidFill>
                  <a:srgbClr val="FFFFFF"/>
                </a:solidFill>
                <a:latin typeface="Open Sans Bold"/>
                <a:ea typeface="Open Sans Bold"/>
                <a:cs typeface="Open Sans Bold"/>
                <a:sym typeface="Open Sans Bold"/>
              </a:rPr>
              <a:t>Modes how women and families moved on following their time at Il-Milja.</a:t>
            </a:r>
          </a:p>
        </p:txBody>
      </p:sp>
      <p:sp>
        <p:nvSpPr>
          <p:cNvPr id="12" name="TextBox 12"/>
          <p:cNvSpPr txBox="1"/>
          <p:nvPr/>
        </p:nvSpPr>
        <p:spPr>
          <a:xfrm>
            <a:off x="7347534" y="1353159"/>
            <a:ext cx="9983385" cy="8155305"/>
          </a:xfrm>
          <a:prstGeom prst="rect">
            <a:avLst/>
          </a:prstGeom>
        </p:spPr>
        <p:txBody>
          <a:bodyPr lIns="0" tIns="0" rIns="0" bIns="0" rtlCol="0" anchor="t">
            <a:spAutoFit/>
          </a:bodyPr>
          <a:lstStyle/>
          <a:p>
            <a:pPr algn="l">
              <a:lnSpc>
                <a:spcPts val="2519"/>
              </a:lnSpc>
            </a:pPr>
            <a:r>
              <a:rPr lang="en-US" sz="1799" b="1">
                <a:solidFill>
                  <a:srgbClr val="77777F"/>
                </a:solidFill>
                <a:latin typeface="Open Sans Bold"/>
                <a:ea typeface="Open Sans Bold"/>
                <a:cs typeface="Open Sans Bold"/>
                <a:sym typeface="Open Sans Bold"/>
              </a:rPr>
              <a:t>Whilst at Milja some instances experienced by our women:</a:t>
            </a:r>
          </a:p>
          <a:p>
            <a:pPr algn="l">
              <a:lnSpc>
                <a:spcPts val="2519"/>
              </a:lnSpc>
            </a:pPr>
            <a:endParaRPr lang="en-US" sz="1799" b="1">
              <a:solidFill>
                <a:srgbClr val="77777F"/>
              </a:solidFill>
              <a:latin typeface="Open Sans Bold"/>
              <a:ea typeface="Open Sans Bold"/>
              <a:cs typeface="Open Sans Bold"/>
              <a:sym typeface="Open Sans Bold"/>
            </a:endParaRP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Perpetrator turning up outside the shelter</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Child’s medical appointments and procedures being cancelled as father never turned up to sign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Children being asked to change school due to moving to the shelter for 18 months</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Perpetrator turning up drunk at the child’s school whilst under a protection order</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Women having to change their schedule to accommodate access arrangements for the father of their children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Maintenance not being given although granted from court </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Children not being able to attend school due to joint custody arrangements and safety issues</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Women having no support with her other children when her other child needed an operation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Being faced with judgement for being a victim of abuse and for residing in a shelter</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Feeling like they had no other option but to return to their perpetrator </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Not being able to work due to fear of perpetrator turning up at place of employment</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no-one to look after their children when sick and losing their job as a consequence</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no income as husband receives pension</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to deal with increasing aggression from teenagers who have witnessed violence with a lack of services available to them</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Having to face their perpetrator in court (sometimes after a year of not seeing him)</a:t>
            </a:r>
          </a:p>
          <a:p>
            <a:pPr marL="388618" lvl="1" indent="-194309" algn="l">
              <a:lnSpc>
                <a:spcPts val="2519"/>
              </a:lnSpc>
              <a:buFont typeface="Arial"/>
              <a:buChar char="•"/>
            </a:pPr>
            <a:r>
              <a:rPr lang="en-US" sz="1799" b="1">
                <a:solidFill>
                  <a:srgbClr val="77777F"/>
                </a:solidFill>
                <a:latin typeface="Open Sans Bold"/>
                <a:ea typeface="Open Sans Bold"/>
                <a:cs typeface="Open Sans Bold"/>
                <a:sym typeface="Open Sans Bold"/>
              </a:rPr>
              <a:t>Court proceedings still ongoing when stay at shelter comes to an end</a:t>
            </a:r>
          </a:p>
          <a:p>
            <a:pPr marL="388618" lvl="1" indent="-194309" algn="l">
              <a:lnSpc>
                <a:spcPts val="2519"/>
              </a:lnSpc>
              <a:spcBef>
                <a:spcPct val="0"/>
              </a:spcBef>
              <a:buFont typeface="Arial"/>
              <a:buChar char="•"/>
            </a:pPr>
            <a:r>
              <a:rPr lang="en-US" sz="1799" b="1">
                <a:solidFill>
                  <a:srgbClr val="77777F"/>
                </a:solidFill>
                <a:latin typeface="Open Sans Bold"/>
                <a:ea typeface="Open Sans Bold"/>
                <a:cs typeface="Open Sans Bold"/>
                <a:sym typeface="Open Sans Bold"/>
              </a:rPr>
              <a:t>Excessive rental prices which limit and delay options for moving 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1460</Words>
  <Application>Microsoft Office PowerPoint</Application>
  <PresentationFormat>Custom</PresentationFormat>
  <Paragraphs>128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Inter Bold</vt:lpstr>
      <vt:lpstr>Open Sans Bold Italics</vt:lpstr>
      <vt:lpstr>Arial</vt:lpstr>
      <vt:lpstr>Open Sans Bold</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White Minimalist Real Estate Presentation</dc:title>
  <dc:creator>Grech Stephen at Parlament-MT</dc:creator>
  <cp:lastModifiedBy>Grech Stephen at Parlament-MT</cp:lastModifiedBy>
  <cp:revision>2</cp:revision>
  <dcterms:created xsi:type="dcterms:W3CDTF">2006-08-16T00:00:00Z</dcterms:created>
  <dcterms:modified xsi:type="dcterms:W3CDTF">2024-12-02T13:47:26Z</dcterms:modified>
  <dc:identifier>DAGPmwGfP9I</dc:identifier>
</cp:coreProperties>
</file>