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1" r:id="rId2"/>
    <p:sldId id="298" r:id="rId3"/>
    <p:sldId id="349" r:id="rId4"/>
    <p:sldId id="315" r:id="rId5"/>
    <p:sldId id="287" r:id="rId6"/>
    <p:sldId id="351" r:id="rId7"/>
    <p:sldId id="350" r:id="rId8"/>
    <p:sldId id="289" r:id="rId9"/>
    <p:sldId id="352" r:id="rId10"/>
    <p:sldId id="353" r:id="rId11"/>
    <p:sldId id="354" r:id="rId12"/>
    <p:sldId id="355" r:id="rId13"/>
    <p:sldId id="30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73" d="100"/>
          <a:sy n="73" d="100"/>
        </p:scale>
        <p:origin x="173" y="62"/>
      </p:cViewPr>
      <p:guideLst/>
    </p:cSldViewPr>
  </p:slideViewPr>
  <p:outlineViewPr>
    <p:cViewPr>
      <p:scale>
        <a:sx n="33" d="100"/>
        <a:sy n="33" d="100"/>
      </p:scale>
      <p:origin x="0" y="-7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0D5FA-45F6-4BA9-8266-22F813B830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F52007-929B-416F-8316-9D5FFD3321CD}">
      <dgm:prSet/>
      <dgm:spPr/>
      <dgm:t>
        <a:bodyPr/>
        <a:lstStyle/>
        <a:p>
          <a:r>
            <a:rPr lang="en-US" b="1" dirty="0"/>
            <a:t>To ask some long overdue questions</a:t>
          </a:r>
          <a:endParaRPr lang="en-US" dirty="0"/>
        </a:p>
      </dgm:t>
    </dgm:pt>
    <dgm:pt modelId="{12C3306E-3E22-4A41-931E-9728F17DAD25}" type="parTrans" cxnId="{3F15476A-E3B9-4B25-9431-D1D5FF540DC1}">
      <dgm:prSet/>
      <dgm:spPr/>
      <dgm:t>
        <a:bodyPr/>
        <a:lstStyle/>
        <a:p>
          <a:endParaRPr lang="en-US"/>
        </a:p>
      </dgm:t>
    </dgm:pt>
    <dgm:pt modelId="{6D7B2E46-8D36-49B6-B9D0-3D0DEC3B8B1B}" type="sibTrans" cxnId="{3F15476A-E3B9-4B25-9431-D1D5FF540DC1}">
      <dgm:prSet/>
      <dgm:spPr/>
      <dgm:t>
        <a:bodyPr/>
        <a:lstStyle/>
        <a:p>
          <a:endParaRPr lang="en-US"/>
        </a:p>
      </dgm:t>
    </dgm:pt>
    <dgm:pt modelId="{7644D484-6FFE-4724-B043-4D19E352FE06}" type="pres">
      <dgm:prSet presAssocID="{61F0D5FA-45F6-4BA9-8266-22F813B8308A}" presName="linear" presStyleCnt="0">
        <dgm:presLayoutVars>
          <dgm:animLvl val="lvl"/>
          <dgm:resizeHandles val="exact"/>
        </dgm:presLayoutVars>
      </dgm:prSet>
      <dgm:spPr/>
    </dgm:pt>
    <dgm:pt modelId="{07977322-2435-486B-AAF7-E1C84776460C}" type="pres">
      <dgm:prSet presAssocID="{58F52007-929B-416F-8316-9D5FFD3321CD}" presName="parentText" presStyleLbl="node1" presStyleIdx="0" presStyleCnt="1">
        <dgm:presLayoutVars>
          <dgm:chMax val="0"/>
          <dgm:bulletEnabled val="1"/>
        </dgm:presLayoutVars>
      </dgm:prSet>
      <dgm:spPr/>
    </dgm:pt>
  </dgm:ptLst>
  <dgm:cxnLst>
    <dgm:cxn modelId="{3190E90B-5D6C-4615-A24A-868FA2891381}" type="presOf" srcId="{61F0D5FA-45F6-4BA9-8266-22F813B8308A}" destId="{7644D484-6FFE-4724-B043-4D19E352FE06}" srcOrd="0" destOrd="0" presId="urn:microsoft.com/office/officeart/2005/8/layout/vList2"/>
    <dgm:cxn modelId="{3F15476A-E3B9-4B25-9431-D1D5FF540DC1}" srcId="{61F0D5FA-45F6-4BA9-8266-22F813B8308A}" destId="{58F52007-929B-416F-8316-9D5FFD3321CD}" srcOrd="0" destOrd="0" parTransId="{12C3306E-3E22-4A41-931E-9728F17DAD25}" sibTransId="{6D7B2E46-8D36-49B6-B9D0-3D0DEC3B8B1B}"/>
    <dgm:cxn modelId="{7B8F32A5-DC8A-4256-82BE-6B7762994BE5}" type="presOf" srcId="{58F52007-929B-416F-8316-9D5FFD3321CD}" destId="{07977322-2435-486B-AAF7-E1C84776460C}" srcOrd="0" destOrd="0" presId="urn:microsoft.com/office/officeart/2005/8/layout/vList2"/>
    <dgm:cxn modelId="{59709D5F-2D09-4DF4-8C69-32909EEAE345}" type="presParOf" srcId="{7644D484-6FFE-4724-B043-4D19E352FE06}" destId="{07977322-2435-486B-AAF7-E1C8477646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F07E9-655C-4D69-860F-A2D0C32A806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035C693-1B25-48B3-8053-63EC95695CB0}">
      <dgm:prSet/>
      <dgm:spPr/>
      <dgm:t>
        <a:bodyPr/>
        <a:lstStyle/>
        <a:p>
          <a:r>
            <a:rPr lang="en-US" baseline="0" dirty="0"/>
            <a:t>We learnt last week that the second hub for victims of violence, will only be opened in 2025 (because refurbishing the Rabat Police Station is more important!).  Why?</a:t>
          </a:r>
          <a:endParaRPr lang="en-US" dirty="0"/>
        </a:p>
      </dgm:t>
    </dgm:pt>
    <dgm:pt modelId="{BF882A69-F52B-41D6-A745-50DB6D32D553}" type="parTrans" cxnId="{14FCEAA0-4A25-48B7-9A97-DE977BD6439A}">
      <dgm:prSet/>
      <dgm:spPr/>
      <dgm:t>
        <a:bodyPr/>
        <a:lstStyle/>
        <a:p>
          <a:endParaRPr lang="en-US"/>
        </a:p>
      </dgm:t>
    </dgm:pt>
    <dgm:pt modelId="{97E1F5F8-BA90-479F-991E-2997DC13404C}" type="sibTrans" cxnId="{14FCEAA0-4A25-48B7-9A97-DE977BD6439A}">
      <dgm:prSet/>
      <dgm:spPr/>
      <dgm:t>
        <a:bodyPr/>
        <a:lstStyle/>
        <a:p>
          <a:endParaRPr lang="en-US"/>
        </a:p>
      </dgm:t>
    </dgm:pt>
    <dgm:pt modelId="{15A69A9A-9370-4818-A060-D1505DD4925D}">
      <dgm:prSet/>
      <dgm:spPr/>
      <dgm:t>
        <a:bodyPr/>
        <a:lstStyle/>
        <a:p>
          <a:endParaRPr lang="en-MT"/>
        </a:p>
      </dgm:t>
    </dgm:pt>
    <dgm:pt modelId="{0241CAD2-34D9-4D75-8A21-F6E8B40C42FF}" type="parTrans" cxnId="{F8473A6A-A892-44E9-A7C3-DD19A31DC272}">
      <dgm:prSet/>
      <dgm:spPr/>
      <dgm:t>
        <a:bodyPr/>
        <a:lstStyle/>
        <a:p>
          <a:endParaRPr lang="en-MT"/>
        </a:p>
      </dgm:t>
    </dgm:pt>
    <dgm:pt modelId="{DBDCC970-87B0-4C92-B47C-3686B573796A}" type="sibTrans" cxnId="{F8473A6A-A892-44E9-A7C3-DD19A31DC272}">
      <dgm:prSet/>
      <dgm:spPr/>
      <dgm:t>
        <a:bodyPr/>
        <a:lstStyle/>
        <a:p>
          <a:endParaRPr lang="en-MT"/>
        </a:p>
      </dgm:t>
    </dgm:pt>
    <dgm:pt modelId="{7E79D6E4-49D0-474E-8435-77C3A276B348}">
      <dgm:prSet/>
      <dgm:spPr/>
      <dgm:t>
        <a:bodyPr/>
        <a:lstStyle/>
        <a:p>
          <a:r>
            <a:rPr lang="en-US">
              <a:effectLst/>
              <a:latin typeface="Arial" panose="020B0604020202020204" pitchFamily="34" charset="0"/>
              <a:ea typeface="Arial Unicode MS"/>
            </a:rPr>
            <a:t>The Grevio Report of 2020 had already recommended the use of electronic tagging, and yet four years later these have not materialised. Why?</a:t>
          </a:r>
          <a:endParaRPr lang="en-MT"/>
        </a:p>
      </dgm:t>
    </dgm:pt>
    <dgm:pt modelId="{05AE234C-7349-4333-BE08-BA40F0BB1AC5}" type="parTrans" cxnId="{15655F6D-273D-4B30-AFA3-FB31464C3461}">
      <dgm:prSet/>
      <dgm:spPr/>
      <dgm:t>
        <a:bodyPr/>
        <a:lstStyle/>
        <a:p>
          <a:endParaRPr lang="en-MT"/>
        </a:p>
      </dgm:t>
    </dgm:pt>
    <dgm:pt modelId="{378CC03D-BFC3-4FD0-AB6D-F0F36D01E4A5}" type="sibTrans" cxnId="{15655F6D-273D-4B30-AFA3-FB31464C3461}">
      <dgm:prSet/>
      <dgm:spPr/>
      <dgm:t>
        <a:bodyPr/>
        <a:lstStyle/>
        <a:p>
          <a:endParaRPr lang="en-MT"/>
        </a:p>
      </dgm:t>
    </dgm:pt>
    <dgm:pt modelId="{FCA358F1-69E1-4794-989E-46D0E8671439}" type="pres">
      <dgm:prSet presAssocID="{E54F07E9-655C-4D69-860F-A2D0C32A806D}" presName="Name0" presStyleCnt="0">
        <dgm:presLayoutVars>
          <dgm:dir/>
          <dgm:animLvl val="lvl"/>
          <dgm:resizeHandles val="exact"/>
        </dgm:presLayoutVars>
      </dgm:prSet>
      <dgm:spPr/>
    </dgm:pt>
    <dgm:pt modelId="{DC4B438D-FBB0-4EA5-8AEB-DE8358DB2AEB}" type="pres">
      <dgm:prSet presAssocID="{7E79D6E4-49D0-474E-8435-77C3A276B348}" presName="linNode" presStyleCnt="0"/>
      <dgm:spPr/>
    </dgm:pt>
    <dgm:pt modelId="{63D8E212-C6F1-4219-B6DF-0FBE866A206F}" type="pres">
      <dgm:prSet presAssocID="{7E79D6E4-49D0-474E-8435-77C3A276B348}" presName="parentText" presStyleLbl="node1" presStyleIdx="0" presStyleCnt="2" custScaleX="246470">
        <dgm:presLayoutVars>
          <dgm:chMax val="1"/>
          <dgm:bulletEnabled val="1"/>
        </dgm:presLayoutVars>
      </dgm:prSet>
      <dgm:spPr/>
    </dgm:pt>
    <dgm:pt modelId="{C4D20098-A2F0-41A5-8CE5-B2FA9900E40D}" type="pres">
      <dgm:prSet presAssocID="{378CC03D-BFC3-4FD0-AB6D-F0F36D01E4A5}" presName="sp" presStyleCnt="0"/>
      <dgm:spPr/>
    </dgm:pt>
    <dgm:pt modelId="{95D69003-3384-4C05-8A9B-1F0D5BDC0530}" type="pres">
      <dgm:prSet presAssocID="{A035C693-1B25-48B3-8053-63EC95695CB0}" presName="linNode" presStyleCnt="0"/>
      <dgm:spPr/>
    </dgm:pt>
    <dgm:pt modelId="{EEBB32F7-2FE2-4B45-A1C6-DFF4441720C9}" type="pres">
      <dgm:prSet presAssocID="{A035C693-1B25-48B3-8053-63EC95695CB0}" presName="parentText" presStyleLbl="node1" presStyleIdx="1" presStyleCnt="2" custScaleX="2000000" custLinFactY="12507" custLinFactNeighborX="9514" custLinFactNeighborY="100000">
        <dgm:presLayoutVars>
          <dgm:chMax val="1"/>
          <dgm:bulletEnabled val="1"/>
        </dgm:presLayoutVars>
      </dgm:prSet>
      <dgm:spPr/>
    </dgm:pt>
    <dgm:pt modelId="{03F4FD34-8737-4B4C-99EF-D8CABC49FBB6}" type="pres">
      <dgm:prSet presAssocID="{A035C693-1B25-48B3-8053-63EC95695CB0}" presName="descendantText" presStyleLbl="alignAccFollowNode1" presStyleIdx="0" presStyleCnt="1" custLinFactX="-55067" custLinFactY="23561" custLinFactNeighborX="-100000" custLinFactNeighborY="100000">
        <dgm:presLayoutVars>
          <dgm:bulletEnabled val="1"/>
        </dgm:presLayoutVars>
      </dgm:prSet>
      <dgm:spPr/>
    </dgm:pt>
  </dgm:ptLst>
  <dgm:cxnLst>
    <dgm:cxn modelId="{FF085516-9D07-44C2-B98C-0B6B8C8AB28F}" type="presOf" srcId="{E54F07E9-655C-4D69-860F-A2D0C32A806D}" destId="{FCA358F1-69E1-4794-989E-46D0E8671439}" srcOrd="0" destOrd="0" presId="urn:microsoft.com/office/officeart/2005/8/layout/vList5"/>
    <dgm:cxn modelId="{F8473A6A-A892-44E9-A7C3-DD19A31DC272}" srcId="{A035C693-1B25-48B3-8053-63EC95695CB0}" destId="{15A69A9A-9370-4818-A060-D1505DD4925D}" srcOrd="0" destOrd="0" parTransId="{0241CAD2-34D9-4D75-8A21-F6E8B40C42FF}" sibTransId="{DBDCC970-87B0-4C92-B47C-3686B573796A}"/>
    <dgm:cxn modelId="{15655F6D-273D-4B30-AFA3-FB31464C3461}" srcId="{E54F07E9-655C-4D69-860F-A2D0C32A806D}" destId="{7E79D6E4-49D0-474E-8435-77C3A276B348}" srcOrd="0" destOrd="0" parTransId="{05AE234C-7349-4333-BE08-BA40F0BB1AC5}" sibTransId="{378CC03D-BFC3-4FD0-AB6D-F0F36D01E4A5}"/>
    <dgm:cxn modelId="{14FCEAA0-4A25-48B7-9A97-DE977BD6439A}" srcId="{E54F07E9-655C-4D69-860F-A2D0C32A806D}" destId="{A035C693-1B25-48B3-8053-63EC95695CB0}" srcOrd="1" destOrd="0" parTransId="{BF882A69-F52B-41D6-A745-50DB6D32D553}" sibTransId="{97E1F5F8-BA90-479F-991E-2997DC13404C}"/>
    <dgm:cxn modelId="{98C4ECA0-657D-4C42-8342-571FF84A4BBC}" type="presOf" srcId="{15A69A9A-9370-4818-A060-D1505DD4925D}" destId="{03F4FD34-8737-4B4C-99EF-D8CABC49FBB6}" srcOrd="0" destOrd="0" presId="urn:microsoft.com/office/officeart/2005/8/layout/vList5"/>
    <dgm:cxn modelId="{B81D92B2-C239-4992-BA8C-FA6BF8287769}" type="presOf" srcId="{A035C693-1B25-48B3-8053-63EC95695CB0}" destId="{EEBB32F7-2FE2-4B45-A1C6-DFF4441720C9}" srcOrd="0" destOrd="0" presId="urn:microsoft.com/office/officeart/2005/8/layout/vList5"/>
    <dgm:cxn modelId="{C39FAAB4-EFBD-40A4-9C89-85BAC9164268}" type="presOf" srcId="{7E79D6E4-49D0-474E-8435-77C3A276B348}" destId="{63D8E212-C6F1-4219-B6DF-0FBE866A206F}" srcOrd="0" destOrd="0" presId="urn:microsoft.com/office/officeart/2005/8/layout/vList5"/>
    <dgm:cxn modelId="{BEE95601-0E9D-482B-B4E1-2CD3550CCE2A}" type="presParOf" srcId="{FCA358F1-69E1-4794-989E-46D0E8671439}" destId="{DC4B438D-FBB0-4EA5-8AEB-DE8358DB2AEB}" srcOrd="0" destOrd="0" presId="urn:microsoft.com/office/officeart/2005/8/layout/vList5"/>
    <dgm:cxn modelId="{E03C855E-907A-4FDE-9606-EEF772765157}" type="presParOf" srcId="{DC4B438D-FBB0-4EA5-8AEB-DE8358DB2AEB}" destId="{63D8E212-C6F1-4219-B6DF-0FBE866A206F}" srcOrd="0" destOrd="0" presId="urn:microsoft.com/office/officeart/2005/8/layout/vList5"/>
    <dgm:cxn modelId="{22A303E3-8CDE-4580-A053-3AA5AC3E2633}" type="presParOf" srcId="{FCA358F1-69E1-4794-989E-46D0E8671439}" destId="{C4D20098-A2F0-41A5-8CE5-B2FA9900E40D}" srcOrd="1" destOrd="0" presId="urn:microsoft.com/office/officeart/2005/8/layout/vList5"/>
    <dgm:cxn modelId="{3E15C486-A126-4DDB-9D34-01D57C7CBF3D}" type="presParOf" srcId="{FCA358F1-69E1-4794-989E-46D0E8671439}" destId="{95D69003-3384-4C05-8A9B-1F0D5BDC0530}" srcOrd="2" destOrd="0" presId="urn:microsoft.com/office/officeart/2005/8/layout/vList5"/>
    <dgm:cxn modelId="{C802EF93-65D5-4F7A-AF60-FF39EC28F729}" type="presParOf" srcId="{95D69003-3384-4C05-8A9B-1F0D5BDC0530}" destId="{EEBB32F7-2FE2-4B45-A1C6-DFF4441720C9}" srcOrd="0" destOrd="0" presId="urn:microsoft.com/office/officeart/2005/8/layout/vList5"/>
    <dgm:cxn modelId="{30F67428-E32C-4B68-8BF7-E145E58F73B5}" type="presParOf" srcId="{95D69003-3384-4C05-8A9B-1F0D5BDC0530}" destId="{03F4FD34-8737-4B4C-99EF-D8CABC49FB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77322-2435-486B-AAF7-E1C84776460C}">
      <dsp:nvSpPr>
        <dsp:cNvPr id="0" name=""/>
        <dsp:cNvSpPr/>
      </dsp:nvSpPr>
      <dsp:spPr>
        <a:xfrm>
          <a:off x="0" y="154383"/>
          <a:ext cx="5029199" cy="4639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dirty="0"/>
            <a:t>To ask some long overdue questions</a:t>
          </a:r>
          <a:endParaRPr lang="en-US" sz="6500" kern="1200" dirty="0"/>
        </a:p>
      </dsp:txBody>
      <dsp:txXfrm>
        <a:off x="226460" y="380843"/>
        <a:ext cx="4576279" cy="418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8E212-C6F1-4219-B6DF-0FBE866A206F}">
      <dsp:nvSpPr>
        <dsp:cNvPr id="0" name=""/>
        <dsp:cNvSpPr/>
      </dsp:nvSpPr>
      <dsp:spPr>
        <a:xfrm>
          <a:off x="2160" y="76"/>
          <a:ext cx="4462368" cy="30448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effectLst/>
              <a:latin typeface="Arial" panose="020B0604020202020204" pitchFamily="34" charset="0"/>
              <a:ea typeface="Arial Unicode MS"/>
            </a:rPr>
            <a:t>The Grevio Report of 2020 had already recommended the use of electronic tagging, and yet four years later these have not materialised. Why?</a:t>
          </a:r>
          <a:endParaRPr lang="en-MT" sz="2600" kern="1200"/>
        </a:p>
      </dsp:txBody>
      <dsp:txXfrm>
        <a:off x="150799" y="148715"/>
        <a:ext cx="4165090" cy="2747613"/>
      </dsp:txXfrm>
    </dsp:sp>
    <dsp:sp modelId="{03F4FD34-8737-4B4C-99EF-D8CABC49FBB6}">
      <dsp:nvSpPr>
        <dsp:cNvPr id="0" name=""/>
        <dsp:cNvSpPr/>
      </dsp:nvSpPr>
      <dsp:spPr>
        <a:xfrm rot="5400000">
          <a:off x="3147369" y="4819126"/>
          <a:ext cx="2435913" cy="41019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en-MT" sz="2100" kern="1200"/>
        </a:p>
      </dsp:txBody>
      <dsp:txXfrm rot="-5400000">
        <a:off x="4160228" y="3826291"/>
        <a:ext cx="390170" cy="2395865"/>
      </dsp:txXfrm>
    </dsp:sp>
    <dsp:sp modelId="{EEBB32F7-2FE2-4B45-A1C6-DFF4441720C9}">
      <dsp:nvSpPr>
        <dsp:cNvPr id="0" name=""/>
        <dsp:cNvSpPr/>
      </dsp:nvSpPr>
      <dsp:spPr>
        <a:xfrm>
          <a:off x="41186" y="3197288"/>
          <a:ext cx="4614683" cy="30448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baseline="0" dirty="0"/>
            <a:t>We learnt last week that the second hub for victims of violence, will only be opened in 2025 (because refurbishing the Rabat Police Station is more important!).  Why?</a:t>
          </a:r>
          <a:endParaRPr lang="en-US" sz="2600" kern="1200" dirty="0"/>
        </a:p>
      </dsp:txBody>
      <dsp:txXfrm>
        <a:off x="189825" y="3345927"/>
        <a:ext cx="4317405" cy="27476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t-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FBAC6-CF29-4188-A749-F8B86C8B1E73}" type="datetimeFigureOut">
              <a:rPr lang="mt-MT" smtClean="0"/>
              <a:t>02/12/2024</a:t>
            </a:fld>
            <a:endParaRPr lang="mt-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t-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t-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t-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2F894-B74F-40DF-B83A-0BEC88107B12}" type="slidenum">
              <a:rPr lang="mt-MT" smtClean="0"/>
              <a:t>‹#›</a:t>
            </a:fld>
            <a:endParaRPr lang="mt-MT"/>
          </a:p>
        </p:txBody>
      </p:sp>
    </p:spTree>
    <p:extLst>
      <p:ext uri="{BB962C8B-B14F-4D97-AF65-F5344CB8AC3E}">
        <p14:creationId xmlns:p14="http://schemas.microsoft.com/office/powerpoint/2010/main" val="253520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organisation- </a:t>
            </a:r>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1</a:t>
            </a:fld>
            <a:endParaRPr lang="mt-MT"/>
          </a:p>
        </p:txBody>
      </p:sp>
    </p:spTree>
    <p:extLst>
      <p:ext uri="{BB962C8B-B14F-4D97-AF65-F5344CB8AC3E}">
        <p14:creationId xmlns:p14="http://schemas.microsoft.com/office/powerpoint/2010/main" val="229864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0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1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Arial Unicode MS"/>
              </a:rPr>
              <a:t>Women in Malta deserve to live without fear. The safety of women should not be compromised by bureaucratic inefficiencies or political inaction. We’ve absolutely had it up to our eyeballs with predictable </a:t>
            </a:r>
            <a:r>
              <a:rPr lang="en-US" sz="1200" b="1" dirty="0">
                <a:effectLst/>
                <a:latin typeface="Arial" panose="020B0604020202020204" pitchFamily="34" charset="0"/>
                <a:ea typeface="Arial Unicode MS"/>
              </a:rPr>
              <a:t>political rhetoric, victim-blaming and the usual paying of lip service</a:t>
            </a:r>
            <a:endParaRPr lang="en-MT" b="1" dirty="0"/>
          </a:p>
        </p:txBody>
      </p:sp>
      <p:sp>
        <p:nvSpPr>
          <p:cNvPr id="4" name="Slide Number Placeholder 3"/>
          <p:cNvSpPr>
            <a:spLocks noGrp="1"/>
          </p:cNvSpPr>
          <p:nvPr>
            <p:ph type="sldNum" sz="quarter" idx="5"/>
          </p:nvPr>
        </p:nvSpPr>
        <p:spPr/>
        <p:txBody>
          <a:bodyPr/>
          <a:lstStyle/>
          <a:p>
            <a:fld id="{9032F894-B74F-40DF-B83A-0BEC88107B12}" type="slidenum">
              <a:rPr lang="mt-MT" smtClean="0"/>
              <a:t>13</a:t>
            </a:fld>
            <a:endParaRPr lang="mt-MT"/>
          </a:p>
        </p:txBody>
      </p:sp>
    </p:spTree>
    <p:extLst>
      <p:ext uri="{BB962C8B-B14F-4D97-AF65-F5344CB8AC3E}">
        <p14:creationId xmlns:p14="http://schemas.microsoft.com/office/powerpoint/2010/main" val="29613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of the total female population </a:t>
            </a:r>
            <a:r>
              <a:rPr lang="en-US" b="1" dirty="0"/>
              <a:t>(15+) </a:t>
            </a:r>
            <a:r>
              <a:rPr lang="en-US" dirty="0"/>
              <a:t>in our country would amount to tens  of thousands of women being afflicted.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FF"/>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FF"/>
                </a:highlight>
                <a:latin typeface="Source Sans Pro" panose="020B0503030403020204" pitchFamily="34" charset="0"/>
              </a:rPr>
              <a:t>Not to mention the </a:t>
            </a:r>
            <a:r>
              <a:rPr lang="en-US" sz="1200" b="1" dirty="0">
                <a:highlight>
                  <a:srgbClr val="FFFFFF"/>
                </a:highlight>
                <a:latin typeface="Source Sans Pro" panose="020B0503030403020204" pitchFamily="34" charset="0"/>
              </a:rPr>
              <a:t>Victim Blaming</a:t>
            </a:r>
            <a:r>
              <a:rPr lang="en-US" sz="1200" dirty="0">
                <a:highlight>
                  <a:srgbClr val="FFFFFF"/>
                </a:highlight>
                <a:latin typeface="Source Sans Pro" panose="020B0503030403020204" pitchFamily="34" charset="0"/>
              </a:rPr>
              <a:t>!</a:t>
            </a:r>
            <a:endParaRPr lang="en-US" sz="1200" i="0" dirty="0">
              <a:effectLst/>
              <a:highlight>
                <a:srgbClr val="FFFFFF"/>
              </a:highlight>
              <a:latin typeface="Source Sans Pro" panose="020B0503030403020204" pitchFamily="34" charset="0"/>
            </a:endParaRPr>
          </a:p>
          <a:p>
            <a:endParaRPr lang="en-MT" b="1" dirty="0"/>
          </a:p>
        </p:txBody>
      </p:sp>
      <p:sp>
        <p:nvSpPr>
          <p:cNvPr id="4" name="Slide Number Placeholder 3"/>
          <p:cNvSpPr>
            <a:spLocks noGrp="1"/>
          </p:cNvSpPr>
          <p:nvPr>
            <p:ph type="sldNum" sz="quarter" idx="5"/>
          </p:nvPr>
        </p:nvSpPr>
        <p:spPr/>
        <p:txBody>
          <a:bodyPr/>
          <a:lstStyle/>
          <a:p>
            <a:fld id="{9032F894-B74F-40DF-B83A-0BEC88107B12}" type="slidenum">
              <a:rPr lang="mt-MT" smtClean="0"/>
              <a:t>3</a:t>
            </a:fld>
            <a:endParaRPr lang="mt-MT"/>
          </a:p>
        </p:txBody>
      </p:sp>
    </p:spTree>
    <p:extLst>
      <p:ext uri="{BB962C8B-B14F-4D97-AF65-F5344CB8AC3E}">
        <p14:creationId xmlns:p14="http://schemas.microsoft.com/office/powerpoint/2010/main" val="177234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repeating the same thing ad nauseum.  Yet these seem to fall on deaf ears.  T</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1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a:t>
            </a:r>
            <a:r>
              <a:rPr lang="en-US" baseline="0" dirty="0"/>
              <a:t> continue the list:  Lack of resources, case overload,  one magistrate for many years dealing with this issue </a:t>
            </a:r>
            <a:r>
              <a:rPr lang="en-US" baseline="0" dirty="0" err="1"/>
              <a:t>etc</a:t>
            </a:r>
            <a:r>
              <a:rPr lang="en-US" baseline="0" dirty="0"/>
              <a:t> </a:t>
            </a:r>
            <a:r>
              <a:rPr lang="en-US" baseline="0" dirty="0" err="1"/>
              <a:t>etc</a:t>
            </a:r>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5</a:t>
            </a:fld>
            <a:endParaRPr lang="mt-MT"/>
          </a:p>
        </p:txBody>
      </p:sp>
    </p:spTree>
    <p:extLst>
      <p:ext uri="{BB962C8B-B14F-4D97-AF65-F5344CB8AC3E}">
        <p14:creationId xmlns:p14="http://schemas.microsoft.com/office/powerpoint/2010/main" val="19033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a:t>
            </a:r>
            <a:r>
              <a:rPr lang="en-US" baseline="0" dirty="0"/>
              <a:t> experiencing violence still live in fear and do not feel sufficiently protected. </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55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some countries it is </a:t>
            </a:r>
            <a:r>
              <a:rPr lang="en-US" b="1" dirty="0"/>
              <a:t>the Police who carry out the risk assessments</a:t>
            </a:r>
            <a:r>
              <a:rPr lang="en-US" dirty="0"/>
              <a:t>.</a:t>
            </a:r>
            <a:endParaRPr lang="en-MT" dirty="0"/>
          </a:p>
          <a:p>
            <a:r>
              <a:rPr lang="en-US" b="1" dirty="0"/>
              <a:t>**There were no SOPs till 2023!  </a:t>
            </a:r>
            <a:r>
              <a:rPr lang="en-US" dirty="0"/>
              <a:t>Did we need to wait for the  </a:t>
            </a:r>
            <a:r>
              <a:rPr lang="en-US" dirty="0" err="1"/>
              <a:t>Valenzia</a:t>
            </a:r>
            <a:r>
              <a:rPr lang="en-US" dirty="0"/>
              <a:t> Inquiry to issue SOPs on such an important subject affecting so many people?</a:t>
            </a:r>
          </a:p>
        </p:txBody>
      </p:sp>
      <p:sp>
        <p:nvSpPr>
          <p:cNvPr id="4" name="Slide Number Placeholder 3"/>
          <p:cNvSpPr>
            <a:spLocks noGrp="1"/>
          </p:cNvSpPr>
          <p:nvPr>
            <p:ph type="sldNum" sz="quarter" idx="5"/>
          </p:nvPr>
        </p:nvSpPr>
        <p:spPr/>
        <p:txBody>
          <a:bodyPr/>
          <a:lstStyle/>
          <a:p>
            <a:fld id="{9032F894-B74F-40DF-B83A-0BEC88107B12}" type="slidenum">
              <a:rPr lang="mt-MT" smtClean="0"/>
              <a:t>7</a:t>
            </a:fld>
            <a:endParaRPr lang="mt-MT"/>
          </a:p>
        </p:txBody>
      </p:sp>
    </p:spTree>
    <p:extLst>
      <p:ext uri="{BB962C8B-B14F-4D97-AF65-F5344CB8AC3E}">
        <p14:creationId xmlns:p14="http://schemas.microsoft.com/office/powerpoint/2010/main" val="356173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1F2025"/>
                </a:solidFill>
                <a:effectLst/>
                <a:latin typeface="lato-regular"/>
              </a:rPr>
              <a:t>The areas of threat to Women and Girls are: </a:t>
            </a:r>
          </a:p>
          <a:p>
            <a:pPr algn="l" fontAlgn="base"/>
            <a:endParaRPr lang="en-US" sz="1200" dirty="0">
              <a:solidFill>
                <a:srgbClr val="1F2025"/>
              </a:solidFill>
              <a:latin typeface="lato-regular"/>
            </a:endParaRPr>
          </a:p>
          <a:p>
            <a:pPr marL="0" indent="0" algn="l" fontAlgn="base">
              <a:buFont typeface="Arial" panose="020B0604020202020204" pitchFamily="34" charset="0"/>
              <a:buNone/>
            </a:pPr>
            <a:r>
              <a:rPr lang="en-US" sz="1200" b="0" i="0" dirty="0">
                <a:solidFill>
                  <a:srgbClr val="1F2025"/>
                </a:solidFill>
                <a:effectLst/>
                <a:latin typeface="inherit"/>
              </a:rPr>
              <a:t>Domestic abuse</a:t>
            </a:r>
          </a:p>
          <a:p>
            <a:pPr marL="0" indent="0" algn="l" fontAlgn="base">
              <a:buFont typeface="Arial" panose="020B0604020202020204" pitchFamily="34" charset="0"/>
              <a:buNone/>
            </a:pPr>
            <a:r>
              <a:rPr lang="en-US" sz="1200" b="0" i="0" dirty="0">
                <a:solidFill>
                  <a:srgbClr val="1F2025"/>
                </a:solidFill>
                <a:effectLst/>
                <a:latin typeface="inherit"/>
              </a:rPr>
              <a:t>Rape and serious sexual offences</a:t>
            </a:r>
          </a:p>
          <a:p>
            <a:pPr marL="0" indent="0" algn="l" fontAlgn="base">
              <a:buFont typeface="Arial" panose="020B0604020202020204" pitchFamily="34" charset="0"/>
              <a:buNone/>
            </a:pPr>
            <a:r>
              <a:rPr lang="en-US" sz="1200" b="0" i="0" dirty="0">
                <a:solidFill>
                  <a:srgbClr val="1F2025"/>
                </a:solidFill>
                <a:effectLst/>
                <a:latin typeface="inherit"/>
              </a:rPr>
              <a:t>Child sexual abuse and exploitation</a:t>
            </a:r>
          </a:p>
          <a:p>
            <a:pPr algn="l" fontAlgn="base">
              <a:buFont typeface="Arial" panose="020B0604020202020204" pitchFamily="34" charset="0"/>
              <a:buNone/>
            </a:pPr>
            <a:r>
              <a:rPr lang="en-US" sz="1200" b="0" i="0" dirty="0">
                <a:solidFill>
                  <a:srgbClr val="1F2025"/>
                </a:solidFill>
                <a:effectLst/>
                <a:latin typeface="inherit"/>
              </a:rPr>
              <a:t>Tech enabled VAWG such as online stalking and harassment</a:t>
            </a:r>
          </a:p>
          <a:p>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8</a:t>
            </a:fld>
            <a:endParaRPr lang="mt-MT"/>
          </a:p>
        </p:txBody>
      </p:sp>
    </p:spTree>
    <p:extLst>
      <p:ext uri="{BB962C8B-B14F-4D97-AF65-F5344CB8AC3E}">
        <p14:creationId xmlns:p14="http://schemas.microsoft.com/office/powerpoint/2010/main" val="117980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9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02/12/2024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38171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02/12/2024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49858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02/12/2024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21527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02/12/2024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0922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1DF94-C06A-43C2-9542-D570647A8595}" type="datetimeFigureOut">
              <a:rPr lang="mt-MT" smtClean="0"/>
              <a:t>02/12/2024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66164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1DF94-C06A-43C2-9542-D570647A8595}" type="datetimeFigureOut">
              <a:rPr lang="mt-MT" smtClean="0"/>
              <a:t>02/12/2024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406789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1DF94-C06A-43C2-9542-D570647A8595}" type="datetimeFigureOut">
              <a:rPr lang="mt-MT" smtClean="0"/>
              <a:t>02/12/2024</a:t>
            </a:fld>
            <a:endParaRPr lang="mt-MT"/>
          </a:p>
        </p:txBody>
      </p:sp>
      <p:sp>
        <p:nvSpPr>
          <p:cNvPr id="8" name="Footer Placeholder 7"/>
          <p:cNvSpPr>
            <a:spLocks noGrp="1"/>
          </p:cNvSpPr>
          <p:nvPr>
            <p:ph type="ftr" sz="quarter" idx="11"/>
          </p:nvPr>
        </p:nvSpPr>
        <p:spPr/>
        <p:txBody>
          <a:bodyPr/>
          <a:lstStyle/>
          <a:p>
            <a:endParaRPr lang="mt-MT"/>
          </a:p>
        </p:txBody>
      </p:sp>
      <p:sp>
        <p:nvSpPr>
          <p:cNvPr id="9" name="Slide Number Placeholder 8"/>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86482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1DF94-C06A-43C2-9542-D570647A8595}" type="datetimeFigureOut">
              <a:rPr lang="mt-MT" smtClean="0"/>
              <a:t>02/12/2024</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292035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1DF94-C06A-43C2-9542-D570647A8595}" type="datetimeFigureOut">
              <a:rPr lang="mt-MT" smtClean="0"/>
              <a:t>02/12/2024</a:t>
            </a:fld>
            <a:endParaRPr lang="mt-MT"/>
          </a:p>
        </p:txBody>
      </p:sp>
      <p:sp>
        <p:nvSpPr>
          <p:cNvPr id="3" name="Footer Placeholder 2"/>
          <p:cNvSpPr>
            <a:spLocks noGrp="1"/>
          </p:cNvSpPr>
          <p:nvPr>
            <p:ph type="ftr" sz="quarter" idx="11"/>
          </p:nvPr>
        </p:nvSpPr>
        <p:spPr/>
        <p:txBody>
          <a:bodyPr/>
          <a:lstStyle/>
          <a:p>
            <a:endParaRPr lang="mt-MT"/>
          </a:p>
        </p:txBody>
      </p:sp>
      <p:sp>
        <p:nvSpPr>
          <p:cNvPr id="4" name="Slide Number Placeholder 3"/>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49948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1DF94-C06A-43C2-9542-D570647A8595}" type="datetimeFigureOut">
              <a:rPr lang="mt-MT" smtClean="0"/>
              <a:t>02/12/2024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636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1DF94-C06A-43C2-9542-D570647A8595}" type="datetimeFigureOut">
              <a:rPr lang="mt-MT" smtClean="0"/>
              <a:t>02/12/2024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365997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1DF94-C06A-43C2-9542-D570647A8595}" type="datetimeFigureOut">
              <a:rPr lang="mt-MT" smtClean="0"/>
              <a:t>02/12/2024</a:t>
            </a:fld>
            <a:endParaRPr lang="mt-M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t-M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84085-CC94-428C-B4D5-45E3172B8659}" type="slidenum">
              <a:rPr lang="mt-MT" smtClean="0"/>
              <a:t>‹#›</a:t>
            </a:fld>
            <a:endParaRPr lang="mt-MT"/>
          </a:p>
        </p:txBody>
      </p:sp>
    </p:spTree>
    <p:extLst>
      <p:ext uri="{BB962C8B-B14F-4D97-AF65-F5344CB8AC3E}">
        <p14:creationId xmlns:p14="http://schemas.microsoft.com/office/powerpoint/2010/main" val="253126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80504AE-ED4F-503C-CD30-8D0DCE6E4B3B}"/>
              </a:ext>
            </a:extLst>
          </p:cNvPr>
          <p:cNvPicPr>
            <a:picLocks noChangeAspect="1"/>
          </p:cNvPicPr>
          <p:nvPr/>
        </p:nvPicPr>
        <p:blipFill rotWithShape="1">
          <a:blip r:embed="rId3"/>
          <a:srcRect t="5681" r="7006" b="20748"/>
          <a:stretch/>
        </p:blipFill>
        <p:spPr>
          <a:xfrm>
            <a:off x="2552299" y="-10065"/>
            <a:ext cx="9662891"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D07536-FAAC-CB15-4199-97A498432CF7}"/>
              </a:ext>
            </a:extLst>
          </p:cNvPr>
          <p:cNvSpPr>
            <a:spLocks noGrp="1"/>
          </p:cNvSpPr>
          <p:nvPr>
            <p:ph type="ctrTitle"/>
          </p:nvPr>
        </p:nvSpPr>
        <p:spPr>
          <a:xfrm>
            <a:off x="477980" y="1122363"/>
            <a:ext cx="9604483" cy="2571284"/>
          </a:xfrm>
        </p:spPr>
        <p:txBody>
          <a:bodyPr anchor="b">
            <a:normAutofit/>
          </a:bodyPr>
          <a:lstStyle/>
          <a:p>
            <a:pPr algn="l"/>
            <a:r>
              <a:rPr lang="en-US" sz="8000" b="1" dirty="0"/>
              <a:t>Malta Women’s Lobby</a:t>
            </a:r>
            <a:br>
              <a:rPr lang="en-US" sz="4400" b="1" dirty="0"/>
            </a:br>
            <a:endParaRPr lang="en-GB" sz="4400" b="1" dirty="0"/>
          </a:p>
        </p:txBody>
      </p:sp>
      <p:sp>
        <p:nvSpPr>
          <p:cNvPr id="3" name="Subtitle 2">
            <a:extLst>
              <a:ext uri="{FF2B5EF4-FFF2-40B4-BE49-F238E27FC236}">
                <a16:creationId xmlns:a16="http://schemas.microsoft.com/office/drawing/2014/main" id="{09693AD2-F669-C86B-33DC-198293F0E1FA}"/>
              </a:ext>
            </a:extLst>
          </p:cNvPr>
          <p:cNvSpPr>
            <a:spLocks noGrp="1"/>
          </p:cNvSpPr>
          <p:nvPr>
            <p:ph type="subTitle" idx="1"/>
          </p:nvPr>
        </p:nvSpPr>
        <p:spPr>
          <a:xfrm>
            <a:off x="523699" y="4546920"/>
            <a:ext cx="3977640" cy="1534143"/>
          </a:xfrm>
        </p:spPr>
        <p:txBody>
          <a:bodyPr>
            <a:normAutofit/>
          </a:bodyPr>
          <a:lstStyle/>
          <a:p>
            <a:pPr algn="l"/>
            <a:r>
              <a:rPr lang="en-GB" sz="2000" b="1" dirty="0"/>
              <a:t>Prof. Anna Borg (2024) </a:t>
            </a:r>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908785-3FC9-683B-260F-74FC79F58649}"/>
              </a:ext>
            </a:extLst>
          </p:cNvPr>
          <p:cNvPicPr>
            <a:picLocks noChangeAspect="1"/>
          </p:cNvPicPr>
          <p:nvPr/>
        </p:nvPicPr>
        <p:blipFill>
          <a:blip r:embed="rId4"/>
          <a:stretch>
            <a:fillRect/>
          </a:stretch>
        </p:blipFill>
        <p:spPr>
          <a:xfrm>
            <a:off x="-109741" y="5608212"/>
            <a:ext cx="2530059" cy="1249788"/>
          </a:xfrm>
          <a:prstGeom prst="rect">
            <a:avLst/>
          </a:prstGeom>
        </p:spPr>
      </p:pic>
      <p:pic>
        <p:nvPicPr>
          <p:cNvPr id="6" name="Picture 5">
            <a:extLst>
              <a:ext uri="{FF2B5EF4-FFF2-40B4-BE49-F238E27FC236}">
                <a16:creationId xmlns:a16="http://schemas.microsoft.com/office/drawing/2014/main" id="{7279E39E-CEF9-0ED1-DC50-3119222AC4DB}"/>
              </a:ext>
            </a:extLst>
          </p:cNvPr>
          <p:cNvPicPr>
            <a:picLocks noChangeAspect="1"/>
          </p:cNvPicPr>
          <p:nvPr/>
        </p:nvPicPr>
        <p:blipFill>
          <a:blip r:embed="rId5"/>
          <a:stretch>
            <a:fillRect/>
          </a:stretch>
        </p:blipFill>
        <p:spPr>
          <a:xfrm>
            <a:off x="19187" y="30434"/>
            <a:ext cx="2401131" cy="1045459"/>
          </a:xfrm>
          <a:prstGeom prst="rect">
            <a:avLst/>
          </a:prstGeom>
        </p:spPr>
      </p:pic>
    </p:spTree>
    <p:extLst>
      <p:ext uri="{BB962C8B-B14F-4D97-AF65-F5344CB8AC3E}">
        <p14:creationId xmlns:p14="http://schemas.microsoft.com/office/powerpoint/2010/main" val="38967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  Protect the Victim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Adopt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victim-</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centred</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approach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focused on protecting the victims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keeping the community safe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ensuring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high-quality service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54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  Pursue the Perpetrator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Focusing on the tackling the perpetrators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through investigation and evidence-led prosecutions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87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5878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4.  Prevention of  Harm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 rehabilitation and problem-oriented policing (POP) –using</a:t>
            </a:r>
            <a:r>
              <a:rPr kumimoji="0" lang="en-US" sz="2000" b="0" i="0" u="none" strike="noStrike" kern="1200" cap="none" spc="0" normalizeH="0" baseline="0" noProof="0" dirty="0">
                <a:ln>
                  <a:noFill/>
                </a:ln>
                <a:solidFill>
                  <a:srgbClr val="040C28"/>
                </a:solidFill>
                <a:effectLst/>
                <a:highlight>
                  <a:srgbClr val="D3E3FD"/>
                </a:highlight>
                <a:uLnTx/>
                <a:uFillTx/>
                <a:latin typeface="Google Sans"/>
                <a:ea typeface="+mn-ea"/>
                <a:cs typeface="+mn-cs"/>
              </a:rPr>
              <a:t> </a:t>
            </a:r>
            <a:r>
              <a:rPr kumimoji="0" lang="en-US" sz="2000" b="1" i="0" u="none" strike="noStrike" kern="1200" cap="none" spc="0" normalizeH="0" baseline="0" noProof="0" dirty="0">
                <a:ln>
                  <a:noFill/>
                </a:ln>
                <a:solidFill>
                  <a:srgbClr val="040C28"/>
                </a:solidFill>
                <a:effectLst/>
                <a:highlight>
                  <a:srgbClr val="D3E3FD"/>
                </a:highlight>
                <a:uLnTx/>
                <a:uFillTx/>
                <a:latin typeface="Google Sans"/>
                <a:ea typeface="+mn-ea"/>
                <a:cs typeface="+mn-cs"/>
              </a:rPr>
              <a:t>crime data in designing strategies and tactics</a:t>
            </a:r>
            <a:r>
              <a:rPr kumimoji="0" lang="en-US" sz="2000" b="1" i="0" u="none" strike="noStrike" kern="1200" cap="none" spc="0" normalizeH="0" baseline="0" noProof="0" dirty="0">
                <a:ln>
                  <a:noFill/>
                </a:ln>
                <a:solidFill>
                  <a:srgbClr val="474747"/>
                </a:solidFill>
                <a:effectLst/>
                <a:highlight>
                  <a:srgbClr val="FFFFFF"/>
                </a:highlight>
                <a:uLnTx/>
                <a:uFillTx/>
                <a:latin typeface="Google Sans"/>
                <a:ea typeface="+mn-ea"/>
                <a:cs typeface="+mn-cs"/>
              </a:rPr>
              <a:t> </a:t>
            </a:r>
            <a:r>
              <a:rPr kumimoji="0" lang="en-US" sz="2000" b="0" i="0" u="none" strike="noStrike" kern="1200" cap="none" spc="0" normalizeH="0" baseline="0" noProof="0" dirty="0">
                <a:ln>
                  <a:noFill/>
                </a:ln>
                <a:solidFill>
                  <a:srgbClr val="474747"/>
                </a:solidFill>
                <a:effectLst/>
                <a:highlight>
                  <a:srgbClr val="FFFFFF"/>
                </a:highlight>
                <a:uLnTx/>
                <a:uFillTx/>
                <a:latin typeface="Google Sans"/>
                <a:ea typeface="+mn-ea"/>
                <a:cs typeface="+mn-cs"/>
              </a:rPr>
              <a:t>and engaging </a:t>
            </a:r>
            <a:r>
              <a:rPr kumimoji="0" lang="en-US" sz="2000" b="1" i="0" u="none" strike="noStrike" kern="1200" cap="none" spc="0" normalizeH="0" baseline="0" noProof="0" dirty="0">
                <a:ln>
                  <a:noFill/>
                </a:ln>
                <a:solidFill>
                  <a:srgbClr val="474747"/>
                </a:solidFill>
                <a:effectLst/>
                <a:highlight>
                  <a:srgbClr val="FFFFFF"/>
                </a:highlight>
                <a:uLnTx/>
                <a:uFillTx/>
                <a:latin typeface="Google Sans"/>
                <a:ea typeface="+mn-ea"/>
                <a:cs typeface="+mn-cs"/>
              </a:rPr>
              <a:t>community representatives and others </a:t>
            </a:r>
            <a:r>
              <a:rPr kumimoji="0" lang="en-US" sz="2000" b="0" i="0" u="none" strike="noStrike" kern="1200" cap="none" spc="0" normalizeH="0" baseline="0" noProof="0" dirty="0">
                <a:ln>
                  <a:noFill/>
                </a:ln>
                <a:solidFill>
                  <a:srgbClr val="474747"/>
                </a:solidFill>
                <a:effectLst/>
                <a:highlight>
                  <a:srgbClr val="FFFFFF"/>
                </a:highlight>
                <a:uLnTx/>
                <a:uFillTx/>
                <a:latin typeface="Google Sans"/>
                <a:ea typeface="+mn-ea"/>
                <a:cs typeface="+mn-cs"/>
              </a:rPr>
              <a:t>in the analysis and planning process.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70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3" name="Freeform: Shape 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38F8D85-F9D8-D466-73AF-E223EC330777}"/>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rPr>
              <a:t>Call to Action </a:t>
            </a:r>
            <a:endParaRPr lang="en-MT" sz="3600" b="1" dirty="0">
              <a:solidFill>
                <a:schemeClr val="tx2"/>
              </a:solidFill>
            </a:endParaRPr>
          </a:p>
        </p:txBody>
      </p:sp>
      <p:sp>
        <p:nvSpPr>
          <p:cNvPr id="3" name="Content Placeholder 2">
            <a:extLst>
              <a:ext uri="{FF2B5EF4-FFF2-40B4-BE49-F238E27FC236}">
                <a16:creationId xmlns:a16="http://schemas.microsoft.com/office/drawing/2014/main" id="{28FCC713-A323-B9FC-5845-6F08EB1BC598}"/>
              </a:ext>
            </a:extLst>
          </p:cNvPr>
          <p:cNvSpPr>
            <a:spLocks noGrp="1"/>
          </p:cNvSpPr>
          <p:nvPr>
            <p:ph idx="1"/>
          </p:nvPr>
        </p:nvSpPr>
        <p:spPr>
          <a:xfrm>
            <a:off x="6172200" y="804672"/>
            <a:ext cx="5221224" cy="5230368"/>
          </a:xfrm>
        </p:spPr>
        <p:txBody>
          <a:bodyPr anchor="ctr">
            <a:normAutofit/>
          </a:bodyPr>
          <a:lstStyle/>
          <a:p>
            <a:r>
              <a:rPr lang="en-US" sz="1800" b="1" dirty="0">
                <a:solidFill>
                  <a:schemeClr val="tx2"/>
                </a:solidFill>
              </a:rPr>
              <a:t>What needs to be done to address these questions?</a:t>
            </a:r>
          </a:p>
          <a:p>
            <a:endParaRPr lang="en-US" sz="1800" b="1" dirty="0">
              <a:solidFill>
                <a:schemeClr val="tx2"/>
              </a:solidFill>
            </a:endParaRPr>
          </a:p>
          <a:p>
            <a:r>
              <a:rPr lang="en-US" sz="1800" b="1" dirty="0">
                <a:solidFill>
                  <a:schemeClr val="tx2"/>
                </a:solidFill>
              </a:rPr>
              <a:t>How? Who? How much money needs to be invested? How many more resources? What needs to change?  What can be improved? </a:t>
            </a:r>
          </a:p>
          <a:p>
            <a:endParaRPr lang="en-US" sz="1800" b="1" dirty="0">
              <a:solidFill>
                <a:schemeClr val="tx2"/>
              </a:solidFill>
            </a:endParaRPr>
          </a:p>
          <a:p>
            <a:r>
              <a:rPr lang="en-US" sz="1800" b="1" dirty="0">
                <a:solidFill>
                  <a:schemeClr val="tx2"/>
                </a:solidFill>
              </a:rPr>
              <a:t>Until we have clearer  answers, more women will be taken away by </a:t>
            </a:r>
            <a:r>
              <a:rPr lang="en-US" sz="1800" b="1" u="sng" dirty="0">
                <a:solidFill>
                  <a:schemeClr val="tx2"/>
                </a:solidFill>
              </a:rPr>
              <a:t>inaction (or little action), indifference, and lack of accountability. </a:t>
            </a:r>
          </a:p>
          <a:p>
            <a:endParaRPr lang="en-US" sz="1800" b="1" u="sng" dirty="0">
              <a:solidFill>
                <a:schemeClr val="tx2"/>
              </a:solidFill>
            </a:endParaRPr>
          </a:p>
          <a:p>
            <a:r>
              <a:rPr lang="en-US" sz="1800" b="1" dirty="0">
                <a:solidFill>
                  <a:schemeClr val="tx2"/>
                </a:solidFill>
              </a:rPr>
              <a:t>Then it will be too late!</a:t>
            </a:r>
          </a:p>
          <a:p>
            <a:endParaRPr lang="en-US" sz="1800" b="1" dirty="0">
              <a:solidFill>
                <a:schemeClr val="tx2"/>
              </a:solidFill>
            </a:endParaRPr>
          </a:p>
          <a:p>
            <a:r>
              <a:rPr lang="en-US" sz="1800" b="1" dirty="0">
                <a:solidFill>
                  <a:schemeClr val="tx2"/>
                </a:solidFill>
              </a:rPr>
              <a:t>So how do we take this forward?  That is the big question.</a:t>
            </a:r>
          </a:p>
          <a:p>
            <a:endParaRPr lang="en-US" sz="1800" b="1" dirty="0">
              <a:solidFill>
                <a:schemeClr val="tx2"/>
              </a:solidFill>
            </a:endParaRPr>
          </a:p>
        </p:txBody>
      </p:sp>
    </p:spTree>
    <p:extLst>
      <p:ext uri="{BB962C8B-B14F-4D97-AF65-F5344CB8AC3E}">
        <p14:creationId xmlns:p14="http://schemas.microsoft.com/office/powerpoint/2010/main" val="326856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8" name="Freeform: Shape 27">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DCB8B5F-C2A9-F1DD-AEC9-8921AE901521}"/>
              </a:ext>
            </a:extLst>
          </p:cNvPr>
          <p:cNvSpPr>
            <a:spLocks noGrp="1"/>
          </p:cNvSpPr>
          <p:nvPr>
            <p:ph type="title"/>
          </p:nvPr>
        </p:nvSpPr>
        <p:spPr>
          <a:xfrm>
            <a:off x="804672" y="2023236"/>
            <a:ext cx="3659777" cy="2820908"/>
          </a:xfrm>
        </p:spPr>
        <p:txBody>
          <a:bodyPr>
            <a:normAutofit/>
          </a:bodyPr>
          <a:lstStyle/>
          <a:p>
            <a:r>
              <a:rPr lang="en-US" sz="4000" b="1" dirty="0">
                <a:solidFill>
                  <a:schemeClr val="tx2"/>
                </a:solidFill>
              </a:rPr>
              <a:t>The issue of Violence on Women and Girls</a:t>
            </a:r>
            <a:endParaRPr lang="en-MT" sz="4000" b="1" dirty="0">
              <a:solidFill>
                <a:schemeClr val="tx2"/>
              </a:solidFill>
            </a:endParaRPr>
          </a:p>
        </p:txBody>
      </p:sp>
      <p:graphicFrame>
        <p:nvGraphicFramePr>
          <p:cNvPr id="19" name="Content Placeholder 2">
            <a:extLst>
              <a:ext uri="{FF2B5EF4-FFF2-40B4-BE49-F238E27FC236}">
                <a16:creationId xmlns:a16="http://schemas.microsoft.com/office/drawing/2014/main" id="{F1D12F0E-C52C-F8BB-8BA4-69768F493803}"/>
              </a:ext>
            </a:extLst>
          </p:cNvPr>
          <p:cNvGraphicFramePr>
            <a:graphicFrameLocks noGrp="1"/>
          </p:cNvGraphicFramePr>
          <p:nvPr>
            <p:ph idx="1"/>
            <p:extLst>
              <p:ext uri="{D42A27DB-BD31-4B8C-83A1-F6EECF244321}">
                <p14:modId xmlns:p14="http://schemas.microsoft.com/office/powerpoint/2010/main" val="3872645883"/>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54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EC51EC0-A9C4-DB1F-0EA5-CBA0ABC1F0C3}"/>
              </a:ext>
            </a:extLst>
          </p:cNvPr>
          <p:cNvSpPr>
            <a:spLocks noGrp="1"/>
          </p:cNvSpPr>
          <p:nvPr>
            <p:ph type="title"/>
          </p:nvPr>
        </p:nvSpPr>
        <p:spPr>
          <a:xfrm>
            <a:off x="4553733" y="391886"/>
            <a:ext cx="7034887" cy="1455576"/>
          </a:xfrm>
        </p:spPr>
        <p:txBody>
          <a:bodyPr anchor="b">
            <a:normAutofit fontScale="90000"/>
          </a:bodyPr>
          <a:lstStyle/>
          <a:p>
            <a:br>
              <a:rPr lang="en-US" sz="4800" b="1" dirty="0">
                <a:solidFill>
                  <a:schemeClr val="accent2">
                    <a:lumMod val="75000"/>
                  </a:schemeClr>
                </a:solidFill>
              </a:rPr>
            </a:br>
            <a:br>
              <a:rPr lang="en-US" sz="4800" b="1" dirty="0">
                <a:solidFill>
                  <a:schemeClr val="accent2">
                    <a:lumMod val="75000"/>
                  </a:schemeClr>
                </a:solidFill>
              </a:rPr>
            </a:br>
            <a:r>
              <a:rPr lang="en-US" sz="4800" b="1" dirty="0">
                <a:solidFill>
                  <a:schemeClr val="accent2">
                    <a:lumMod val="75000"/>
                  </a:schemeClr>
                </a:solidFill>
              </a:rPr>
              <a:t>Q1: Are we really recognising the severity of the problem and prioritising it?</a:t>
            </a:r>
            <a:endParaRPr lang="en-MT" sz="4800" b="1" dirty="0">
              <a:solidFill>
                <a:schemeClr val="accent2">
                  <a:lumMod val="75000"/>
                </a:schemeClr>
              </a:solidFill>
            </a:endParaRPr>
          </a:p>
        </p:txBody>
      </p:sp>
      <p:pic>
        <p:nvPicPr>
          <p:cNvPr id="7" name="Picture 6" descr="White modern building interior">
            <a:extLst>
              <a:ext uri="{FF2B5EF4-FFF2-40B4-BE49-F238E27FC236}">
                <a16:creationId xmlns:a16="http://schemas.microsoft.com/office/drawing/2014/main" id="{5CC33408-2037-196E-7F0E-691C9AD9EE58}"/>
              </a:ext>
            </a:extLst>
          </p:cNvPr>
          <p:cNvPicPr>
            <a:picLocks noChangeAspect="1"/>
          </p:cNvPicPr>
          <p:nvPr/>
        </p:nvPicPr>
        <p:blipFill rotWithShape="1">
          <a:blip r:embed="rId3"/>
          <a:srcRect l="35029" r="24125" b="-1"/>
          <a:stretch/>
        </p:blipFill>
        <p:spPr>
          <a:xfrm>
            <a:off x="1" y="10"/>
            <a:ext cx="4196496" cy="6857990"/>
          </a:xfrm>
          <a:prstGeom prst="rect">
            <a:avLst/>
          </a:prstGeom>
          <a:effectLst/>
        </p:spPr>
      </p:pic>
      <p:sp>
        <p:nvSpPr>
          <p:cNvPr id="5" name="Content Placeholder 4">
            <a:extLst>
              <a:ext uri="{FF2B5EF4-FFF2-40B4-BE49-F238E27FC236}">
                <a16:creationId xmlns:a16="http://schemas.microsoft.com/office/drawing/2014/main" id="{B377C30A-AEDE-25C8-B794-A71CE2AB661E}"/>
              </a:ext>
            </a:extLst>
          </p:cNvPr>
          <p:cNvSpPr>
            <a:spLocks noGrp="1"/>
          </p:cNvSpPr>
          <p:nvPr>
            <p:ph idx="1"/>
          </p:nvPr>
        </p:nvSpPr>
        <p:spPr>
          <a:xfrm>
            <a:off x="4381081" y="2024743"/>
            <a:ext cx="7686989" cy="4730619"/>
          </a:xfrm>
        </p:spPr>
        <p:txBody>
          <a:bodyPr>
            <a:normAutofit/>
          </a:bodyPr>
          <a:lstStyle/>
          <a:p>
            <a:r>
              <a:rPr lang="en-US" sz="2100" b="1" i="0" dirty="0">
                <a:effectLst/>
                <a:highlight>
                  <a:srgbClr val="FFFFFF"/>
                </a:highlight>
                <a:latin typeface="Source Sans Pro" panose="020B0503030403020204" pitchFamily="34" charset="0"/>
              </a:rPr>
              <a:t>Every 4</a:t>
            </a:r>
            <a:r>
              <a:rPr lang="en-US" sz="2100" b="1" i="0" baseline="30000" dirty="0">
                <a:effectLst/>
                <a:highlight>
                  <a:srgbClr val="FFFFFF"/>
                </a:highlight>
                <a:latin typeface="Source Sans Pro" panose="020B0503030403020204" pitchFamily="34" charset="0"/>
              </a:rPr>
              <a:t>th</a:t>
            </a:r>
            <a:r>
              <a:rPr lang="en-US" sz="2100" b="1" i="0" dirty="0">
                <a:effectLst/>
                <a:highlight>
                  <a:srgbClr val="FFFFFF"/>
                </a:highlight>
                <a:latin typeface="Source Sans Pro" panose="020B0503030403020204" pitchFamily="34" charset="0"/>
              </a:rPr>
              <a:t> </a:t>
            </a:r>
            <a:r>
              <a:rPr lang="en-US" sz="2100" b="1" dirty="0">
                <a:highlight>
                  <a:srgbClr val="FFFFFF"/>
                </a:highlight>
                <a:latin typeface="Source Sans Pro" panose="020B0503030403020204" pitchFamily="34" charset="0"/>
              </a:rPr>
              <a:t>women (26%) that </a:t>
            </a:r>
            <a:r>
              <a:rPr lang="en-US" sz="2100" b="1" i="0" dirty="0">
                <a:effectLst/>
                <a:highlight>
                  <a:srgbClr val="FFFFFF"/>
                </a:highlight>
                <a:latin typeface="Source Sans Pro" panose="020B0503030403020204" pitchFamily="34" charset="0"/>
              </a:rPr>
              <a:t>you know</a:t>
            </a:r>
            <a:r>
              <a:rPr kumimoji="0" lang="en-US" sz="2100" b="1" i="0" u="none" strike="noStrike" kern="1200" cap="none" spc="0" normalizeH="0" baseline="0" noProof="0" dirty="0">
                <a:ln>
                  <a:noFill/>
                </a:ln>
                <a:solidFill>
                  <a:prstClr val="black"/>
                </a:solidFill>
                <a:effectLst/>
                <a:highlight>
                  <a:srgbClr val="FFFFFF"/>
                </a:highlight>
                <a:uLnTx/>
                <a:uFillTx/>
                <a:latin typeface="Source Sans Pro" panose="020B0503030403020204" pitchFamily="34" charset="0"/>
                <a:ea typeface="+mn-ea"/>
                <a:cs typeface="+mn-cs"/>
              </a:rPr>
              <a:t> who is in a relationship</a:t>
            </a:r>
            <a:r>
              <a:rPr lang="en-US" sz="2100" b="1" i="0" dirty="0">
                <a:effectLst/>
                <a:highlight>
                  <a:srgbClr val="FFFFFF"/>
                </a:highlight>
                <a:latin typeface="Source Sans Pro" panose="020B0503030403020204" pitchFamily="34" charset="0"/>
              </a:rPr>
              <a:t> in Malta has experienced intimate partner violence (NSO, 2022</a:t>
            </a:r>
            <a:r>
              <a:rPr lang="en-US" sz="2100" i="0" dirty="0">
                <a:effectLst/>
                <a:highlight>
                  <a:srgbClr val="FFFFFF"/>
                </a:highlight>
                <a:latin typeface="Source Sans Pro" panose="020B0503030403020204" pitchFamily="34" charset="0"/>
              </a:rPr>
              <a:t>).  This means it </a:t>
            </a:r>
            <a:r>
              <a:rPr lang="en-US" sz="2100" b="1" i="0" dirty="0">
                <a:effectLst/>
                <a:highlight>
                  <a:srgbClr val="FFFFFF"/>
                </a:highlight>
                <a:latin typeface="Source Sans Pro" panose="020B0503030403020204" pitchFamily="34" charset="0"/>
              </a:rPr>
              <a:t>affects tens of thousands of women</a:t>
            </a:r>
            <a:r>
              <a:rPr lang="en-US" sz="2100" i="0" dirty="0">
                <a:effectLst/>
                <a:highlight>
                  <a:srgbClr val="FFFFFF"/>
                </a:highlight>
                <a:latin typeface="Source Sans Pro" panose="020B0503030403020204" pitchFamily="34" charset="0"/>
              </a:rPr>
              <a:t>. </a:t>
            </a:r>
          </a:p>
          <a:p>
            <a:r>
              <a:rPr lang="en-US" sz="2100" dirty="0">
                <a:highlight>
                  <a:srgbClr val="FFFFFF"/>
                </a:highlight>
                <a:latin typeface="Source Sans Pro" panose="020B0503030403020204" pitchFamily="34" charset="0"/>
              </a:rPr>
              <a:t>Violence</a:t>
            </a:r>
            <a:r>
              <a:rPr lang="en-US" sz="2100" i="0" dirty="0">
                <a:effectLst/>
                <a:highlight>
                  <a:srgbClr val="FFFFFF"/>
                </a:highlight>
                <a:latin typeface="Source Sans Pro" panose="020B0503030403020204" pitchFamily="34" charset="0"/>
              </a:rPr>
              <a:t> ruins people’s lives and that of their loved one. Women</a:t>
            </a:r>
            <a:r>
              <a:rPr lang="en-US" sz="2100" dirty="0">
                <a:highlight>
                  <a:srgbClr val="FFFFFF"/>
                </a:highlight>
                <a:latin typeface="Source Sans Pro" panose="020B0503030403020204" pitchFamily="34" charset="0"/>
              </a:rPr>
              <a:t> don’t feel safe in their own home, at work, and in the streets. </a:t>
            </a:r>
            <a:endParaRPr lang="en-US" sz="2100" i="0" dirty="0">
              <a:effectLst/>
              <a:highlight>
                <a:srgbClr val="FFFFFF"/>
              </a:highlight>
              <a:latin typeface="Source Sans Pro" panose="020B0503030403020204" pitchFamily="34" charset="0"/>
            </a:endParaRPr>
          </a:p>
          <a:p>
            <a:endParaRPr lang="en-US" sz="2100" i="0" dirty="0">
              <a:effectLst/>
              <a:highlight>
                <a:srgbClr val="FFFFFF"/>
              </a:highlight>
              <a:latin typeface="Source Sans Pro" panose="020B0503030403020204" pitchFamily="34" charset="0"/>
            </a:endParaRPr>
          </a:p>
          <a:p>
            <a:r>
              <a:rPr lang="en-US" sz="2100" i="0" dirty="0">
                <a:effectLst/>
                <a:highlight>
                  <a:srgbClr val="FFFFFF"/>
                </a:highlight>
                <a:latin typeface="Source Sans Pro" panose="020B0503030403020204" pitchFamily="34" charset="0"/>
              </a:rPr>
              <a:t>Are we really treating this issue seriously enough?  Are we giving it the priority it merits?</a:t>
            </a:r>
          </a:p>
          <a:p>
            <a:endParaRPr lang="en-US" sz="2100" i="0" dirty="0">
              <a:effectLst/>
              <a:highlight>
                <a:srgbClr val="FFFFFF"/>
              </a:highlight>
              <a:latin typeface="Source Sans Pro" panose="020B0503030403020204" pitchFamily="34" charset="0"/>
            </a:endParaRPr>
          </a:p>
          <a:p>
            <a:r>
              <a:rPr lang="en-US" sz="2100" dirty="0">
                <a:highlight>
                  <a:srgbClr val="FFFFFF"/>
                </a:highlight>
                <a:latin typeface="Source Sans Pro" panose="020B0503030403020204" pitchFamily="34" charset="0"/>
              </a:rPr>
              <a:t>Or have we become immune to this horrible reality to the point that violence on women has become </a:t>
            </a:r>
            <a:r>
              <a:rPr lang="en-US" sz="2100" b="1" dirty="0">
                <a:highlight>
                  <a:srgbClr val="FFFFFF"/>
                </a:highlight>
                <a:latin typeface="Source Sans Pro" panose="020B0503030403020204" pitchFamily="34" charset="0"/>
              </a:rPr>
              <a:t>normalised? </a:t>
            </a:r>
          </a:p>
          <a:p>
            <a:endParaRPr lang="en-US" sz="2100" dirty="0">
              <a:highlight>
                <a:srgbClr val="FFFFFF"/>
              </a:highlight>
              <a:latin typeface="Source Sans Pro" panose="020B0503030403020204" pitchFamily="34" charset="0"/>
            </a:endParaRPr>
          </a:p>
          <a:p>
            <a:endParaRPr lang="en-US" sz="2100" dirty="0">
              <a:highlight>
                <a:srgbClr val="FFFFFF"/>
              </a:highlight>
              <a:latin typeface="Source Sans Pro" panose="020B0503030403020204" pitchFamily="34" charset="0"/>
            </a:endParaRPr>
          </a:p>
          <a:p>
            <a:pPr marL="0" indent="0">
              <a:buNone/>
            </a:pPr>
            <a:endParaRPr lang="en-US" sz="2100" dirty="0">
              <a:highlight>
                <a:srgbClr val="FFFFFF"/>
              </a:highlight>
              <a:latin typeface="Source Sans Pro" panose="020B0503030403020204" pitchFamily="34" charset="0"/>
            </a:endParaRPr>
          </a:p>
          <a:p>
            <a:endParaRPr lang="en-US" sz="2000" i="0" dirty="0">
              <a:effectLst/>
              <a:highlight>
                <a:srgbClr val="FFFFFF"/>
              </a:highlight>
              <a:latin typeface="Source Sans Pro" panose="020B0503030403020204" pitchFamily="34" charset="0"/>
            </a:endParaRPr>
          </a:p>
        </p:txBody>
      </p:sp>
    </p:spTree>
    <p:extLst>
      <p:ext uri="{BB962C8B-B14F-4D97-AF65-F5344CB8AC3E}">
        <p14:creationId xmlns:p14="http://schemas.microsoft.com/office/powerpoint/2010/main" val="383731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93875A3E-B4BA-4251-B6A7-D3C712CF1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56" name="Color">
              <a:extLst>
                <a:ext uri="{FF2B5EF4-FFF2-40B4-BE49-F238E27FC236}">
                  <a16:creationId xmlns:a16="http://schemas.microsoft.com/office/drawing/2014/main" id="{58FDC8D1-2042-4BC2-968B-0C91792EF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Color">
              <a:extLst>
                <a:ext uri="{FF2B5EF4-FFF2-40B4-BE49-F238E27FC236}">
                  <a16:creationId xmlns:a16="http://schemas.microsoft.com/office/drawing/2014/main" id="{B55D66C7-BB08-41D2-A84B-280B68DAA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Content Placeholder 9">
            <a:extLst>
              <a:ext uri="{FF2B5EF4-FFF2-40B4-BE49-F238E27FC236}">
                <a16:creationId xmlns:a16="http://schemas.microsoft.com/office/drawing/2014/main" id="{B8DF3C3F-A639-1384-B182-A296234B9C45}"/>
              </a:ext>
            </a:extLst>
          </p:cNvPr>
          <p:cNvPicPr>
            <a:picLocks noGrp="1" noChangeAspect="1"/>
          </p:cNvPicPr>
          <p:nvPr>
            <p:ph idx="1"/>
          </p:nvPr>
        </p:nvPicPr>
        <p:blipFill>
          <a:blip r:embed="rId3"/>
          <a:stretch>
            <a:fillRect/>
          </a:stretch>
        </p:blipFill>
        <p:spPr>
          <a:xfrm>
            <a:off x="6633196" y="41956"/>
            <a:ext cx="4249426" cy="1896863"/>
          </a:xfrm>
          <a:prstGeom prst="rect">
            <a:avLst/>
          </a:prstGeom>
        </p:spPr>
      </p:pic>
      <p:pic>
        <p:nvPicPr>
          <p:cNvPr id="16" name="Picture 15">
            <a:extLst>
              <a:ext uri="{FF2B5EF4-FFF2-40B4-BE49-F238E27FC236}">
                <a16:creationId xmlns:a16="http://schemas.microsoft.com/office/drawing/2014/main" id="{3BC5E396-35B1-403A-C77B-754BD9146126}"/>
              </a:ext>
            </a:extLst>
          </p:cNvPr>
          <p:cNvPicPr>
            <a:picLocks noChangeAspect="1"/>
          </p:cNvPicPr>
          <p:nvPr/>
        </p:nvPicPr>
        <p:blipFill>
          <a:blip r:embed="rId4"/>
          <a:stretch>
            <a:fillRect/>
          </a:stretch>
        </p:blipFill>
        <p:spPr>
          <a:xfrm>
            <a:off x="6633196" y="2222424"/>
            <a:ext cx="4335534" cy="1896863"/>
          </a:xfrm>
          <a:prstGeom prst="rect">
            <a:avLst/>
          </a:prstGeom>
        </p:spPr>
      </p:pic>
      <p:pic>
        <p:nvPicPr>
          <p:cNvPr id="4" name="Content Placeholder 3">
            <a:extLst>
              <a:ext uri="{FF2B5EF4-FFF2-40B4-BE49-F238E27FC236}">
                <a16:creationId xmlns:a16="http://schemas.microsoft.com/office/drawing/2014/main" id="{D33B0083-8756-BC4A-FCBE-FAB561F0A930}"/>
              </a:ext>
            </a:extLst>
          </p:cNvPr>
          <p:cNvPicPr>
            <a:picLocks noChangeAspect="1"/>
          </p:cNvPicPr>
          <p:nvPr/>
        </p:nvPicPr>
        <p:blipFill>
          <a:blip r:embed="rId5"/>
          <a:stretch>
            <a:fillRect/>
          </a:stretch>
        </p:blipFill>
        <p:spPr>
          <a:xfrm>
            <a:off x="6633196" y="4597100"/>
            <a:ext cx="4334203" cy="1896863"/>
          </a:xfrm>
          <a:prstGeom prst="rect">
            <a:avLst/>
          </a:prstGeom>
        </p:spPr>
      </p:pic>
      <p:grpSp>
        <p:nvGrpSpPr>
          <p:cNvPr id="59" name="Group 5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0" name="Freeform: Shape 5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2FAEA0D-9A89-DF22-2A9E-37235A1C576A}"/>
              </a:ext>
            </a:extLst>
          </p:cNvPr>
          <p:cNvSpPr>
            <a:spLocks noGrp="1"/>
          </p:cNvSpPr>
          <p:nvPr>
            <p:ph type="title"/>
          </p:nvPr>
        </p:nvSpPr>
        <p:spPr>
          <a:xfrm>
            <a:off x="1012643" y="841664"/>
            <a:ext cx="4610961" cy="2782723"/>
          </a:xfrm>
        </p:spPr>
        <p:txBody>
          <a:bodyPr vert="horz" lIns="91440" tIns="45720" rIns="91440" bIns="45720" rtlCol="0" anchor="b">
            <a:normAutofit/>
          </a:bodyPr>
          <a:lstStyle/>
          <a:p>
            <a:r>
              <a:rPr lang="en-US" sz="4800" b="1" dirty="0">
                <a:solidFill>
                  <a:schemeClr val="bg1"/>
                </a:solidFill>
              </a:rPr>
              <a:t>Press Releases – Issue of Violence on Women </a:t>
            </a:r>
          </a:p>
        </p:txBody>
      </p:sp>
      <p:pic>
        <p:nvPicPr>
          <p:cNvPr id="3" name="Picture 2">
            <a:extLst>
              <a:ext uri="{FF2B5EF4-FFF2-40B4-BE49-F238E27FC236}">
                <a16:creationId xmlns:a16="http://schemas.microsoft.com/office/drawing/2014/main" id="{AC4A27F3-349A-FCBB-EE0C-B4559590BA4C}"/>
              </a:ext>
            </a:extLst>
          </p:cNvPr>
          <p:cNvPicPr>
            <a:picLocks noChangeAspect="1"/>
          </p:cNvPicPr>
          <p:nvPr/>
        </p:nvPicPr>
        <p:blipFill>
          <a:blip r:embed="rId6"/>
          <a:stretch>
            <a:fillRect/>
          </a:stretch>
        </p:blipFill>
        <p:spPr>
          <a:xfrm>
            <a:off x="10623883" y="6019957"/>
            <a:ext cx="1643553" cy="810820"/>
          </a:xfrm>
          <a:prstGeom prst="rect">
            <a:avLst/>
          </a:prstGeom>
        </p:spPr>
      </p:pic>
    </p:spTree>
    <p:extLst>
      <p:ext uri="{BB962C8B-B14F-4D97-AF65-F5344CB8AC3E}">
        <p14:creationId xmlns:p14="http://schemas.microsoft.com/office/powerpoint/2010/main" val="243584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7" name="Freeform: Shape 26">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363FA00-D8D8-7D26-C9A2-35FD5F9C60FC}"/>
              </a:ext>
            </a:extLst>
          </p:cNvPr>
          <p:cNvSpPr>
            <a:spLocks noGrp="1"/>
          </p:cNvSpPr>
          <p:nvPr>
            <p:ph type="title"/>
          </p:nvPr>
        </p:nvSpPr>
        <p:spPr>
          <a:xfrm>
            <a:off x="804672" y="2023236"/>
            <a:ext cx="3659777" cy="2820908"/>
          </a:xfrm>
        </p:spPr>
        <p:txBody>
          <a:bodyPr>
            <a:normAutofit/>
          </a:bodyPr>
          <a:lstStyle/>
          <a:p>
            <a:pPr>
              <a:spcAft>
                <a:spcPts val="800"/>
              </a:spcAft>
              <a:tabLst>
                <a:tab pos="2681605" algn="l"/>
                <a:tab pos="5363210" algn="l"/>
              </a:tabLst>
            </a:pPr>
            <a:r>
              <a:rPr lang="en-US" sz="4000" b="1" dirty="0">
                <a:solidFill>
                  <a:schemeClr val="tx2"/>
                </a:solidFill>
              </a:rPr>
              <a:t>Violence Against Women is NOT a priority</a:t>
            </a:r>
            <a:endParaRPr lang="en-MT" sz="4000" b="1" dirty="0">
              <a:solidFill>
                <a:schemeClr val="tx2"/>
              </a:solidFill>
            </a:endParaRPr>
          </a:p>
        </p:txBody>
      </p:sp>
      <p:graphicFrame>
        <p:nvGraphicFramePr>
          <p:cNvPr id="18" name="Content Placeholder 2">
            <a:extLst>
              <a:ext uri="{FF2B5EF4-FFF2-40B4-BE49-F238E27FC236}">
                <a16:creationId xmlns:a16="http://schemas.microsoft.com/office/drawing/2014/main" id="{CA0E03D2-81AE-2639-947F-3BE48554DC33}"/>
              </a:ext>
            </a:extLst>
          </p:cNvPr>
          <p:cNvGraphicFramePr>
            <a:graphicFrameLocks noGrp="1"/>
          </p:cNvGraphicFramePr>
          <p:nvPr>
            <p:ph idx="1"/>
            <p:extLst>
              <p:ext uri="{D42A27DB-BD31-4B8C-83A1-F6EECF244321}">
                <p14:modId xmlns:p14="http://schemas.microsoft.com/office/powerpoint/2010/main" val="4155301259"/>
              </p:ext>
            </p:extLst>
          </p:nvPr>
        </p:nvGraphicFramePr>
        <p:xfrm>
          <a:off x="6462605" y="390875"/>
          <a:ext cx="5029200" cy="624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84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DE2E49D-D184-AF8F-98B1-CFF351EB8C26}"/>
              </a:ext>
            </a:extLst>
          </p:cNvPr>
          <p:cNvPicPr>
            <a:picLocks noChangeAspect="1"/>
          </p:cNvPicPr>
          <p:nvPr/>
        </p:nvPicPr>
        <p:blipFill>
          <a:blip r:embed="rId3"/>
          <a:stretch>
            <a:fillRect/>
          </a:stretch>
        </p:blipFill>
        <p:spPr>
          <a:xfrm>
            <a:off x="1984511" y="643467"/>
            <a:ext cx="8222977" cy="5571066"/>
          </a:xfrm>
          <a:prstGeom prst="rect">
            <a:avLst/>
          </a:prstGeom>
        </p:spPr>
      </p:pic>
    </p:spTree>
    <p:extLst>
      <p:ext uri="{BB962C8B-B14F-4D97-AF65-F5344CB8AC3E}">
        <p14:creationId xmlns:p14="http://schemas.microsoft.com/office/powerpoint/2010/main" val="1237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93875A3E-B4BA-4251-B6A7-D3C712CF1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56" name="Color">
              <a:extLst>
                <a:ext uri="{FF2B5EF4-FFF2-40B4-BE49-F238E27FC236}">
                  <a16:creationId xmlns:a16="http://schemas.microsoft.com/office/drawing/2014/main" id="{58FDC8D1-2042-4BC2-968B-0C91792EF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Color">
              <a:extLst>
                <a:ext uri="{FF2B5EF4-FFF2-40B4-BE49-F238E27FC236}">
                  <a16:creationId xmlns:a16="http://schemas.microsoft.com/office/drawing/2014/main" id="{B55D66C7-BB08-41D2-A84B-280B68DAA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0" name="Freeform: Shape 5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2FAEA0D-9A89-DF22-2A9E-37235A1C576A}"/>
              </a:ext>
            </a:extLst>
          </p:cNvPr>
          <p:cNvSpPr>
            <a:spLocks noGrp="1"/>
          </p:cNvSpPr>
          <p:nvPr>
            <p:ph type="title"/>
          </p:nvPr>
        </p:nvSpPr>
        <p:spPr>
          <a:xfrm>
            <a:off x="1012643" y="841664"/>
            <a:ext cx="4610961" cy="2782723"/>
          </a:xfrm>
        </p:spPr>
        <p:txBody>
          <a:bodyPr vert="horz" lIns="91440" tIns="45720" rIns="91440" bIns="45720" rtlCol="0" anchor="b">
            <a:normAutofit/>
          </a:bodyPr>
          <a:lstStyle/>
          <a:p>
            <a:r>
              <a:rPr lang="en-US" sz="4800" b="1" dirty="0">
                <a:solidFill>
                  <a:schemeClr val="bg1"/>
                </a:solidFill>
              </a:rPr>
              <a:t>Many unanswered questions</a:t>
            </a:r>
          </a:p>
        </p:txBody>
      </p:sp>
      <p:sp>
        <p:nvSpPr>
          <p:cNvPr id="5" name="Content Placeholder 4">
            <a:extLst>
              <a:ext uri="{FF2B5EF4-FFF2-40B4-BE49-F238E27FC236}">
                <a16:creationId xmlns:a16="http://schemas.microsoft.com/office/drawing/2014/main" id="{4FF6E3B6-BBF3-7243-53E1-CAAD185739F2}"/>
              </a:ext>
            </a:extLst>
          </p:cNvPr>
          <p:cNvSpPr>
            <a:spLocks noGrp="1"/>
          </p:cNvSpPr>
          <p:nvPr>
            <p:ph idx="1"/>
          </p:nvPr>
        </p:nvSpPr>
        <p:spPr>
          <a:xfrm flipV="1">
            <a:off x="6385338" y="6176963"/>
            <a:ext cx="4968462" cy="168874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MT" dirty="0"/>
          </a:p>
        </p:txBody>
      </p:sp>
      <p:sp>
        <p:nvSpPr>
          <p:cNvPr id="6" name="TextBox 5">
            <a:extLst>
              <a:ext uri="{FF2B5EF4-FFF2-40B4-BE49-F238E27FC236}">
                <a16:creationId xmlns:a16="http://schemas.microsoft.com/office/drawing/2014/main" id="{0232B450-F746-4999-7A5E-0574E71A1B67}"/>
              </a:ext>
            </a:extLst>
          </p:cNvPr>
          <p:cNvSpPr txBox="1"/>
          <p:nvPr/>
        </p:nvSpPr>
        <p:spPr>
          <a:xfrm>
            <a:off x="6403545" y="-79653"/>
            <a:ext cx="5602346" cy="7017306"/>
          </a:xfrm>
          <a:prstGeom prst="rect">
            <a:avLst/>
          </a:prstGeom>
          <a:noFill/>
        </p:spPr>
        <p:txBody>
          <a:bodyPr wrap="square" rtlCol="0">
            <a:spAutoFit/>
          </a:bodyPr>
          <a:lstStyle/>
          <a:p>
            <a:r>
              <a:rPr lang="en-US" b="1" dirty="0">
                <a:solidFill>
                  <a:srgbClr val="C00000"/>
                </a:solidFill>
              </a:rPr>
              <a:t>If  Violence on Women was considered as a serious  threat: </a:t>
            </a:r>
          </a:p>
          <a:p>
            <a:endParaRPr lang="en-US" dirty="0"/>
          </a:p>
          <a:p>
            <a:endParaRPr lang="en-US" dirty="0"/>
          </a:p>
          <a:p>
            <a:endParaRPr lang="en-US" dirty="0"/>
          </a:p>
          <a:p>
            <a:r>
              <a:rPr lang="en-US" dirty="0"/>
              <a:t>Who do the Police  </a:t>
            </a:r>
            <a:r>
              <a:rPr lang="en-US" b="1" dirty="0"/>
              <a:t>NOT</a:t>
            </a:r>
            <a:r>
              <a:rPr lang="en-US" dirty="0"/>
              <a:t> </a:t>
            </a:r>
            <a:r>
              <a:rPr lang="en-US" b="1" dirty="0"/>
              <a:t>share information about the aggressor’s past crimes </a:t>
            </a:r>
            <a:r>
              <a:rPr lang="en-US" dirty="0"/>
              <a:t>with the </a:t>
            </a:r>
            <a:r>
              <a:rPr lang="en-US" b="1" dirty="0"/>
              <a:t>risk assessors</a:t>
            </a:r>
            <a:r>
              <a:rPr lang="en-US" dirty="0"/>
              <a:t>?*</a:t>
            </a:r>
          </a:p>
          <a:p>
            <a:endParaRPr lang="en-US" dirty="0"/>
          </a:p>
          <a:p>
            <a:r>
              <a:rPr lang="en-US" dirty="0"/>
              <a:t>Why are perpetrators sometimes allowed to  break the  conditions of a </a:t>
            </a:r>
            <a:r>
              <a:rPr lang="en-US" b="1" dirty="0"/>
              <a:t>Temporary Protection Order?  What do the Police SOPs specify on this?** </a:t>
            </a:r>
          </a:p>
          <a:p>
            <a:endParaRPr lang="en-US" b="1" dirty="0"/>
          </a:p>
          <a:p>
            <a:r>
              <a:rPr lang="en-US" b="1" dirty="0"/>
              <a:t>Is one risk assessment sufficient? </a:t>
            </a:r>
            <a:r>
              <a:rPr lang="en-US" dirty="0"/>
              <a:t>Or should they be ongoing since things evolve and change?</a:t>
            </a:r>
          </a:p>
          <a:p>
            <a:endParaRPr lang="en-US" dirty="0"/>
          </a:p>
          <a:p>
            <a:endParaRPr lang="en-US" b="1" dirty="0"/>
          </a:p>
          <a:p>
            <a:r>
              <a:rPr lang="en-US" dirty="0"/>
              <a:t>Why was a  perpetrator </a:t>
            </a:r>
            <a:r>
              <a:rPr lang="en-US" b="1" dirty="0"/>
              <a:t>allegedly</a:t>
            </a:r>
            <a:r>
              <a:rPr lang="en-US" dirty="0"/>
              <a:t> on a 24 hours terrorist watch list since 2015, who openly mocked the police, not arrested? </a:t>
            </a:r>
          </a:p>
          <a:p>
            <a:endParaRPr lang="en-US" b="1" dirty="0"/>
          </a:p>
          <a:p>
            <a:r>
              <a:rPr lang="en-US" b="1" dirty="0"/>
              <a:t>Is anyone ever held accountable in case of gross negligence that leads to the death of a person? </a:t>
            </a:r>
          </a:p>
          <a:p>
            <a:endParaRPr lang="en-US" b="1" dirty="0"/>
          </a:p>
          <a:p>
            <a:endParaRPr lang="en-US" b="1" dirty="0"/>
          </a:p>
          <a:p>
            <a:endParaRPr lang="en-US" b="1" dirty="0"/>
          </a:p>
        </p:txBody>
      </p:sp>
    </p:spTree>
    <p:extLst>
      <p:ext uri="{BB962C8B-B14F-4D97-AF65-F5344CB8AC3E}">
        <p14:creationId xmlns:p14="http://schemas.microsoft.com/office/powerpoint/2010/main" val="395114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defTabSz="914400">
              <a:lnSpc>
                <a:spcPct val="90000"/>
              </a:lnSpc>
            </a:pPr>
            <a:r>
              <a:rPr lang="en-US" sz="1300" dirty="0">
                <a:solidFill>
                  <a:schemeClr val="tx2"/>
                </a:solidFill>
                <a:effectLst/>
              </a:rPr>
              <a:t> </a:t>
            </a:r>
          </a:p>
          <a:p>
            <a:pPr marL="342900" lvl="0" indent="-228600" defTabSz="914400">
              <a:lnSpc>
                <a:spcPct val="90000"/>
              </a:lnSpc>
              <a:spcAft>
                <a:spcPts val="800"/>
              </a:spcAft>
              <a:buFont typeface="Arial" panose="020B0604020202020204" pitchFamily="34" charset="0"/>
              <a:buChar char="•"/>
            </a:pPr>
            <a:endParaRPr lang="en-US" sz="2000" dirty="0">
              <a:ln>
                <a:noFill/>
              </a:ln>
              <a:solidFill>
                <a:schemeClr val="tx2"/>
              </a:solidFill>
              <a:effectLst/>
              <a:uFill>
                <a:solidFill>
                  <a:srgbClr val="000000"/>
                </a:solidFill>
              </a:uFill>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r>
              <a:rPr lang="en-US" sz="3200" dirty="0">
                <a:solidFill>
                  <a:schemeClr val="accent2">
                    <a:lumMod val="75000"/>
                  </a:schemeClr>
                </a:solidFill>
              </a:rPr>
              <a:t>We need a </a:t>
            </a:r>
            <a:r>
              <a:rPr lang="en-US" sz="3200" b="1" dirty="0">
                <a:solidFill>
                  <a:schemeClr val="accent2">
                    <a:lumMod val="75000"/>
                  </a:schemeClr>
                </a:solidFill>
              </a:rPr>
              <a:t>well coordinated</a:t>
            </a:r>
            <a:r>
              <a:rPr lang="en-US" sz="3200" dirty="0">
                <a:solidFill>
                  <a:schemeClr val="accent2">
                    <a:lumMod val="75000"/>
                  </a:schemeClr>
                </a:solidFill>
              </a:rPr>
              <a:t>, </a:t>
            </a:r>
            <a:r>
              <a:rPr lang="en-US" sz="3200" b="1" dirty="0">
                <a:solidFill>
                  <a:schemeClr val="accent2">
                    <a:lumMod val="75000"/>
                  </a:schemeClr>
                </a:solidFill>
              </a:rPr>
              <a:t>ambitious approach</a:t>
            </a:r>
            <a:r>
              <a:rPr lang="en-US" sz="3200" dirty="0">
                <a:solidFill>
                  <a:schemeClr val="accent2">
                    <a:lumMod val="75000"/>
                  </a:schemeClr>
                </a:solidFill>
              </a:rPr>
              <a:t> been adopted to </a:t>
            </a:r>
            <a:r>
              <a:rPr lang="en-US" sz="3200" b="1" dirty="0">
                <a:solidFill>
                  <a:schemeClr val="accent2">
                    <a:lumMod val="75000"/>
                  </a:schemeClr>
                </a:solidFill>
              </a:rPr>
              <a:t>tackle the serious problem of VAWG</a:t>
            </a:r>
            <a:r>
              <a:rPr lang="en-US" sz="3200" dirty="0">
                <a:solidFill>
                  <a:schemeClr val="accent2">
                    <a:lumMod val="75000"/>
                  </a:schemeClr>
                </a:solidFill>
              </a:rPr>
              <a:t>?</a:t>
            </a:r>
            <a:endParaRPr lang="en-MT" sz="3200" dirty="0">
              <a:solidFill>
                <a:schemeClr val="accent2">
                  <a:lumMod val="75000"/>
                </a:schemeClr>
              </a:solidFill>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8279190"/>
          </a:xfrm>
          <a:prstGeom prst="rect">
            <a:avLst/>
          </a:prstGeom>
          <a:noFill/>
        </p:spPr>
        <p:txBody>
          <a:bodyPr wrap="square" rtlCol="0">
            <a:spAutoFit/>
          </a:bodyPr>
          <a:lstStyle/>
          <a:p>
            <a:r>
              <a:rPr lang="en-US" sz="2400" dirty="0"/>
              <a:t>In the UK, the Police are treating the issue of </a:t>
            </a:r>
            <a:r>
              <a:rPr lang="en-US" sz="2400" b="1" u="sng" dirty="0"/>
              <a:t>Violence against Women and Girls</a:t>
            </a:r>
            <a:r>
              <a:rPr lang="en-US" sz="2400" u="sng" dirty="0"/>
              <a:t> </a:t>
            </a:r>
            <a:r>
              <a:rPr lang="en-US" sz="2400" dirty="0"/>
              <a:t>in the same way they </a:t>
            </a:r>
            <a:r>
              <a:rPr lang="en-US" sz="2400" b="1" dirty="0"/>
              <a:t>approach counter-terrorism*</a:t>
            </a:r>
          </a:p>
          <a:p>
            <a:endParaRPr lang="en-US" sz="2400" b="1" dirty="0"/>
          </a:p>
          <a:p>
            <a:endParaRPr lang="en-US" sz="2800" b="1" dirty="0"/>
          </a:p>
          <a:p>
            <a:r>
              <a:rPr lang="en-US" sz="2800" b="1" dirty="0"/>
              <a:t>They  are focusing on 4  key areas (4 P’s):</a:t>
            </a:r>
          </a:p>
          <a:p>
            <a:endParaRPr lang="en-US" sz="2000" b="1" dirty="0"/>
          </a:p>
          <a:p>
            <a:pPr marL="457200" indent="-457200">
              <a:buFont typeface="+mj-lt"/>
              <a:buAutoNum type="arabicPeriod"/>
            </a:pPr>
            <a:r>
              <a:rPr lang="en-US" sz="2000" b="1" dirty="0"/>
              <a:t>Prepare the police</a:t>
            </a:r>
          </a:p>
          <a:p>
            <a:pPr marL="457200" indent="-457200">
              <a:buFont typeface="+mj-lt"/>
              <a:buAutoNum type="arabicPeriod"/>
            </a:pPr>
            <a:r>
              <a:rPr lang="en-US" sz="2000" b="1" dirty="0"/>
              <a:t>Protect the Victim</a:t>
            </a:r>
          </a:p>
          <a:p>
            <a:pPr marL="457200" indent="-457200">
              <a:buFont typeface="+mj-lt"/>
              <a:buAutoNum type="arabicPeriod"/>
            </a:pPr>
            <a:r>
              <a:rPr lang="en-US" sz="2000" b="1" dirty="0"/>
              <a:t>Pursue the Perpetrator </a:t>
            </a:r>
          </a:p>
          <a:p>
            <a:pPr marL="457200" indent="-457200">
              <a:buFont typeface="+mj-lt"/>
              <a:buAutoNum type="arabicPeriod"/>
            </a:pPr>
            <a:r>
              <a:rPr lang="en-US" sz="2000" b="1" dirty="0"/>
              <a:t>Prevention of  Harm</a:t>
            </a:r>
          </a:p>
          <a:p>
            <a:pPr marL="457200" indent="-457200">
              <a:buFont typeface="+mj-lt"/>
              <a:buAutoNum type="arabicPeriod"/>
            </a:pPr>
            <a:endParaRPr lang="en-US" sz="2000" b="1" dirty="0"/>
          </a:p>
          <a:p>
            <a:pPr marL="457200" indent="-457200">
              <a:buFont typeface="+mj-lt"/>
              <a:buAutoNum type="arabicPeriod"/>
            </a:pPr>
            <a:endParaRPr lang="en-US" sz="2000" b="1" dirty="0"/>
          </a:p>
          <a:p>
            <a:r>
              <a:rPr lang="en-US" sz="2000" b="1" dirty="0"/>
              <a:t>They specifically focus on </a:t>
            </a:r>
            <a:r>
              <a:rPr lang="en-US" sz="2000" b="1" u="sng" dirty="0"/>
              <a:t>Domestic Abuse</a:t>
            </a:r>
            <a:r>
              <a:rPr lang="en-US" sz="2000" b="1" dirty="0"/>
              <a:t>, </a:t>
            </a:r>
            <a:r>
              <a:rPr lang="en-US" sz="2000" b="1" u="sng" dirty="0"/>
              <a:t>Rape and serious sexual offences</a:t>
            </a:r>
            <a:r>
              <a:rPr lang="en-US" sz="2000" b="1" dirty="0"/>
              <a:t>, </a:t>
            </a:r>
            <a:r>
              <a:rPr lang="en-US" sz="2000" b="1" u="sng" dirty="0"/>
              <a:t>child sexual abuse and exploitation</a:t>
            </a:r>
            <a:r>
              <a:rPr lang="en-US" sz="2000" b="1" dirty="0"/>
              <a:t> and </a:t>
            </a:r>
            <a:r>
              <a:rPr lang="en-US" sz="2000" b="1" u="sng" dirty="0"/>
              <a:t>Tech enabled VAWG </a:t>
            </a:r>
            <a:r>
              <a:rPr lang="en-US" sz="2000" b="1" dirty="0"/>
              <a:t>such as online stalking and harassment.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dirty="0"/>
          </a:p>
          <a:p>
            <a:r>
              <a:rPr lang="en-US" sz="900" dirty="0"/>
              <a:t>*</a:t>
            </a:r>
            <a:r>
              <a:rPr lang="en-US" sz="900" b="1" dirty="0"/>
              <a:t>Adapted from</a:t>
            </a:r>
            <a:r>
              <a:rPr lang="en-US" sz="900" dirty="0"/>
              <a:t>: </a:t>
            </a:r>
            <a:r>
              <a:rPr lang="en-US" sz="1000" dirty="0"/>
              <a:t>https://news.npcc.police.uk/releases/police-chiefs-adopt-a-counter-terror-approach-to-tackling-violence-against-women-and-girls</a:t>
            </a:r>
            <a:endParaRPr lang="en-MT" sz="1000" dirty="0"/>
          </a:p>
        </p:txBody>
      </p:sp>
    </p:spTree>
    <p:extLst>
      <p:ext uri="{BB962C8B-B14F-4D97-AF65-F5344CB8AC3E}">
        <p14:creationId xmlns:p14="http://schemas.microsoft.com/office/powerpoint/2010/main" val="178368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They  are focusing on 4  key areas (4 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Prepare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Ensuring readiness to tackle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VAWG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by having the right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capabilities, capacity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culture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within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police sector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(including the ability to respond  and collect evidence, including digital evidence in order to respond to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tech enabled VAWG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076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6375</TotalTime>
  <Words>1196</Words>
  <Application>Microsoft Office PowerPoint</Application>
  <PresentationFormat>Widescreen</PresentationFormat>
  <Paragraphs>166</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Google Sans</vt:lpstr>
      <vt:lpstr>inherit</vt:lpstr>
      <vt:lpstr>lato-regular</vt:lpstr>
      <vt:lpstr>Source Sans Pro</vt:lpstr>
      <vt:lpstr>Office Theme</vt:lpstr>
      <vt:lpstr>Malta Women’s Lobby </vt:lpstr>
      <vt:lpstr>The issue of Violence on Women and Girls</vt:lpstr>
      <vt:lpstr>  Q1: Are we really recognising the severity of the problem and prioritising it?</vt:lpstr>
      <vt:lpstr>Press Releases – Issue of Violence on Women </vt:lpstr>
      <vt:lpstr>Violence Against Women is NOT a priority</vt:lpstr>
      <vt:lpstr>PowerPoint Presentation</vt:lpstr>
      <vt:lpstr>Many unanswered questions</vt:lpstr>
      <vt:lpstr>PowerPoint Presentation</vt:lpstr>
      <vt:lpstr>PowerPoint Presentation</vt:lpstr>
      <vt:lpstr>PowerPoint Presentation</vt:lpstr>
      <vt:lpstr>PowerPoint Presentation</vt:lpstr>
      <vt:lpstr>PowerPoint Presentation</vt:lpstr>
      <vt:lpstr>Call 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Qualitative Study of the Work Experiences of South Asian TCN Women in Malta</dc:title>
  <dc:creator>Dell</dc:creator>
  <cp:lastModifiedBy>Grech Stephen at Parlament-MT</cp:lastModifiedBy>
  <cp:revision>190</cp:revision>
  <dcterms:created xsi:type="dcterms:W3CDTF">2024-01-30T14:48:25Z</dcterms:created>
  <dcterms:modified xsi:type="dcterms:W3CDTF">2024-12-02T13:44:51Z</dcterms:modified>
</cp:coreProperties>
</file>