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5" r:id="rId2"/>
    <p:sldId id="310" r:id="rId3"/>
    <p:sldId id="271" r:id="rId4"/>
    <p:sldId id="302" r:id="rId5"/>
    <p:sldId id="301" r:id="rId6"/>
    <p:sldId id="273" r:id="rId7"/>
    <p:sldId id="290" r:id="rId8"/>
    <p:sldId id="296" r:id="rId9"/>
    <p:sldId id="297" r:id="rId10"/>
    <p:sldId id="304" r:id="rId11"/>
    <p:sldId id="306" r:id="rId12"/>
    <p:sldId id="311" r:id="rId13"/>
    <p:sldId id="312" r:id="rId14"/>
  </p:sldIdLst>
  <p:sldSz cx="12192000" cy="6858000"/>
  <p:notesSz cx="6858000" cy="9144000"/>
  <p:defaultTextStyle>
    <a:defPPr>
      <a:defRPr lang="en-M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37"/>
    <p:restoredTop sz="96224"/>
  </p:normalViewPr>
  <p:slideViewPr>
    <p:cSldViewPr snapToGrid="0">
      <p:cViewPr varScale="1">
        <p:scale>
          <a:sx n="85" d="100"/>
          <a:sy n="85" d="100"/>
        </p:scale>
        <p:origin x="562"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0338BD1-6579-408E-9B2E-AA00E82C865C}"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E13DD106-3E33-4162-95DE-00DDEA9A181C}">
      <dgm:prSet/>
      <dgm:spPr/>
      <dgm:t>
        <a:bodyPr/>
        <a:lstStyle/>
        <a:p>
          <a:r>
            <a:rPr lang="en-GB"/>
            <a:t>The perpetrator having access to a gun </a:t>
          </a:r>
          <a:endParaRPr lang="en-US"/>
        </a:p>
      </dgm:t>
    </dgm:pt>
    <dgm:pt modelId="{1E5E58FF-D3C1-4BB0-9C1D-5804BA349953}" type="parTrans" cxnId="{321ADC9B-DDBF-4BF1-8805-A1F4948C5AE3}">
      <dgm:prSet/>
      <dgm:spPr/>
      <dgm:t>
        <a:bodyPr/>
        <a:lstStyle/>
        <a:p>
          <a:endParaRPr lang="en-US"/>
        </a:p>
      </dgm:t>
    </dgm:pt>
    <dgm:pt modelId="{43A47E11-0F73-41C8-BBAD-AEB95A129472}" type="sibTrans" cxnId="{321ADC9B-DDBF-4BF1-8805-A1F4948C5AE3}">
      <dgm:prSet/>
      <dgm:spPr/>
      <dgm:t>
        <a:bodyPr/>
        <a:lstStyle/>
        <a:p>
          <a:endParaRPr lang="en-US"/>
        </a:p>
      </dgm:t>
    </dgm:pt>
    <dgm:pt modelId="{D0D2FEC3-AFC2-4783-B1E0-86CB52ECEE6B}">
      <dgm:prSet/>
      <dgm:spPr/>
      <dgm:t>
        <a:bodyPr/>
        <a:lstStyle/>
        <a:p>
          <a:r>
            <a:rPr lang="en-GB"/>
            <a:t>The abuser’s prior use of non-lethal strangulation against the victim </a:t>
          </a:r>
          <a:endParaRPr lang="en-US"/>
        </a:p>
      </dgm:t>
    </dgm:pt>
    <dgm:pt modelId="{8246D360-8DB1-43A2-AF23-DD412FFD9492}" type="parTrans" cxnId="{B7B245B4-95F7-40B1-84C8-923B7FAB0F37}">
      <dgm:prSet/>
      <dgm:spPr/>
      <dgm:t>
        <a:bodyPr/>
        <a:lstStyle/>
        <a:p>
          <a:endParaRPr lang="en-US"/>
        </a:p>
      </dgm:t>
    </dgm:pt>
    <dgm:pt modelId="{E90B3C0B-FCFD-4278-B93D-688F26A6BC71}" type="sibTrans" cxnId="{B7B245B4-95F7-40B1-84C8-923B7FAB0F37}">
      <dgm:prSet/>
      <dgm:spPr/>
      <dgm:t>
        <a:bodyPr/>
        <a:lstStyle/>
        <a:p>
          <a:endParaRPr lang="en-US"/>
        </a:p>
      </dgm:t>
    </dgm:pt>
    <dgm:pt modelId="{3F398FB3-C4D3-49DB-B00F-BF349B51F61D}">
      <dgm:prSet/>
      <dgm:spPr/>
      <dgm:t>
        <a:bodyPr/>
        <a:lstStyle/>
        <a:p>
          <a:r>
            <a:rPr lang="en-GB"/>
            <a:t>The perpetrator’s prior rape of the victim</a:t>
          </a:r>
          <a:endParaRPr lang="en-US"/>
        </a:p>
      </dgm:t>
    </dgm:pt>
    <dgm:pt modelId="{0067E01C-BFF5-4943-9336-2EA51A4FFD17}" type="parTrans" cxnId="{4EB3473A-B502-4E62-9F03-AEC4D72D5B85}">
      <dgm:prSet/>
      <dgm:spPr/>
      <dgm:t>
        <a:bodyPr/>
        <a:lstStyle/>
        <a:p>
          <a:endParaRPr lang="en-US"/>
        </a:p>
      </dgm:t>
    </dgm:pt>
    <dgm:pt modelId="{A1392036-98B5-4134-88A1-E80EF44B27F1}" type="sibTrans" cxnId="{4EB3473A-B502-4E62-9F03-AEC4D72D5B85}">
      <dgm:prSet/>
      <dgm:spPr/>
      <dgm:t>
        <a:bodyPr/>
        <a:lstStyle/>
        <a:p>
          <a:endParaRPr lang="en-US"/>
        </a:p>
      </dgm:t>
    </dgm:pt>
    <dgm:pt modelId="{8693CC50-3200-4021-AAC9-6FD0442764BD}">
      <dgm:prSet/>
      <dgm:spPr/>
      <dgm:t>
        <a:bodyPr/>
        <a:lstStyle/>
        <a:p>
          <a:r>
            <a:rPr lang="en-GB"/>
            <a:t>The perpetrator’s prior use of threats against the victim with a weapon</a:t>
          </a:r>
          <a:endParaRPr lang="en-US"/>
        </a:p>
      </dgm:t>
    </dgm:pt>
    <dgm:pt modelId="{03698F88-B8C9-4D0C-9F7C-927BF0112FA3}" type="parTrans" cxnId="{201C4FEC-A94A-42F5-9186-451DDD8E44E2}">
      <dgm:prSet/>
      <dgm:spPr/>
      <dgm:t>
        <a:bodyPr/>
        <a:lstStyle/>
        <a:p>
          <a:endParaRPr lang="en-US"/>
        </a:p>
      </dgm:t>
    </dgm:pt>
    <dgm:pt modelId="{C1B3C611-3183-4B18-A7E4-DD9ABEFDFFBE}" type="sibTrans" cxnId="{201C4FEC-A94A-42F5-9186-451DDD8E44E2}">
      <dgm:prSet/>
      <dgm:spPr/>
      <dgm:t>
        <a:bodyPr/>
        <a:lstStyle/>
        <a:p>
          <a:endParaRPr lang="en-US"/>
        </a:p>
      </dgm:t>
    </dgm:pt>
    <dgm:pt modelId="{F1EF6F0D-6D43-4FC9-871D-83B6512E6E3B}">
      <dgm:prSet/>
      <dgm:spPr/>
      <dgm:t>
        <a:bodyPr/>
        <a:lstStyle/>
        <a:p>
          <a:r>
            <a:rPr lang="en-GB"/>
            <a:t>The abuser’s use of controlling behaviours </a:t>
          </a:r>
          <a:endParaRPr lang="en-US"/>
        </a:p>
      </dgm:t>
    </dgm:pt>
    <dgm:pt modelId="{A06AEEB4-1251-4778-B40F-5A817D9374C9}" type="parTrans" cxnId="{3D6F7AFC-67FD-43C8-A800-82E3133E30D5}">
      <dgm:prSet/>
      <dgm:spPr/>
      <dgm:t>
        <a:bodyPr/>
        <a:lstStyle/>
        <a:p>
          <a:endParaRPr lang="en-US"/>
        </a:p>
      </dgm:t>
    </dgm:pt>
    <dgm:pt modelId="{BECAE2ED-EA2E-43A3-8A6E-A35E0DB70816}" type="sibTrans" cxnId="{3D6F7AFC-67FD-43C8-A800-82E3133E30D5}">
      <dgm:prSet/>
      <dgm:spPr/>
      <dgm:t>
        <a:bodyPr/>
        <a:lstStyle/>
        <a:p>
          <a:endParaRPr lang="en-US"/>
        </a:p>
      </dgm:t>
    </dgm:pt>
    <dgm:pt modelId="{E989E61D-B52B-4A6E-9469-BF87F97819C5}">
      <dgm:prSet/>
      <dgm:spPr/>
      <dgm:t>
        <a:bodyPr/>
        <a:lstStyle/>
        <a:p>
          <a:r>
            <a:rPr lang="en-GB"/>
            <a:t>The abuser’s threat to hurt the victim </a:t>
          </a:r>
          <a:endParaRPr lang="en-US"/>
        </a:p>
      </dgm:t>
    </dgm:pt>
    <dgm:pt modelId="{F96FE2AE-07B2-4BB9-97E1-F51AF88B6286}" type="parTrans" cxnId="{0EBBC259-4F21-45BD-81F5-DC4A3759BAC3}">
      <dgm:prSet/>
      <dgm:spPr/>
      <dgm:t>
        <a:bodyPr/>
        <a:lstStyle/>
        <a:p>
          <a:endParaRPr lang="en-US"/>
        </a:p>
      </dgm:t>
    </dgm:pt>
    <dgm:pt modelId="{E98E3361-62AB-4DC8-904B-86E72B0656BE}" type="sibTrans" cxnId="{0EBBC259-4F21-45BD-81F5-DC4A3759BAC3}">
      <dgm:prSet/>
      <dgm:spPr/>
      <dgm:t>
        <a:bodyPr/>
        <a:lstStyle/>
        <a:p>
          <a:endParaRPr lang="en-US"/>
        </a:p>
      </dgm:t>
    </dgm:pt>
    <dgm:pt modelId="{A9397480-8261-B64B-A6C9-3AB700305AD3}" type="pres">
      <dgm:prSet presAssocID="{D0338BD1-6579-408E-9B2E-AA00E82C865C}" presName="linear" presStyleCnt="0">
        <dgm:presLayoutVars>
          <dgm:animLvl val="lvl"/>
          <dgm:resizeHandles val="exact"/>
        </dgm:presLayoutVars>
      </dgm:prSet>
      <dgm:spPr/>
    </dgm:pt>
    <dgm:pt modelId="{2A6ED147-903B-0742-B76F-D04F0A4F7CB0}" type="pres">
      <dgm:prSet presAssocID="{E13DD106-3E33-4162-95DE-00DDEA9A181C}" presName="parentText" presStyleLbl="node1" presStyleIdx="0" presStyleCnt="6">
        <dgm:presLayoutVars>
          <dgm:chMax val="0"/>
          <dgm:bulletEnabled val="1"/>
        </dgm:presLayoutVars>
      </dgm:prSet>
      <dgm:spPr/>
    </dgm:pt>
    <dgm:pt modelId="{E220940D-401A-B647-B91B-12801BF66049}" type="pres">
      <dgm:prSet presAssocID="{43A47E11-0F73-41C8-BBAD-AEB95A129472}" presName="spacer" presStyleCnt="0"/>
      <dgm:spPr/>
    </dgm:pt>
    <dgm:pt modelId="{A752E9B8-B7B9-7049-B432-2A1E69D98BA5}" type="pres">
      <dgm:prSet presAssocID="{D0D2FEC3-AFC2-4783-B1E0-86CB52ECEE6B}" presName="parentText" presStyleLbl="node1" presStyleIdx="1" presStyleCnt="6">
        <dgm:presLayoutVars>
          <dgm:chMax val="0"/>
          <dgm:bulletEnabled val="1"/>
        </dgm:presLayoutVars>
      </dgm:prSet>
      <dgm:spPr/>
    </dgm:pt>
    <dgm:pt modelId="{D34FA5D6-D9D6-8845-93D8-92F743BAB77E}" type="pres">
      <dgm:prSet presAssocID="{E90B3C0B-FCFD-4278-B93D-688F26A6BC71}" presName="spacer" presStyleCnt="0"/>
      <dgm:spPr/>
    </dgm:pt>
    <dgm:pt modelId="{21905017-9D50-6141-A69E-6C407ED3FEC7}" type="pres">
      <dgm:prSet presAssocID="{3F398FB3-C4D3-49DB-B00F-BF349B51F61D}" presName="parentText" presStyleLbl="node1" presStyleIdx="2" presStyleCnt="6">
        <dgm:presLayoutVars>
          <dgm:chMax val="0"/>
          <dgm:bulletEnabled val="1"/>
        </dgm:presLayoutVars>
      </dgm:prSet>
      <dgm:spPr/>
    </dgm:pt>
    <dgm:pt modelId="{4C9BCD19-95D4-E54B-9189-EF6A88BE6F71}" type="pres">
      <dgm:prSet presAssocID="{A1392036-98B5-4134-88A1-E80EF44B27F1}" presName="spacer" presStyleCnt="0"/>
      <dgm:spPr/>
    </dgm:pt>
    <dgm:pt modelId="{2DB117BE-BB0D-7E4B-A5D0-D4AB38A62405}" type="pres">
      <dgm:prSet presAssocID="{8693CC50-3200-4021-AAC9-6FD0442764BD}" presName="parentText" presStyleLbl="node1" presStyleIdx="3" presStyleCnt="6">
        <dgm:presLayoutVars>
          <dgm:chMax val="0"/>
          <dgm:bulletEnabled val="1"/>
        </dgm:presLayoutVars>
      </dgm:prSet>
      <dgm:spPr/>
    </dgm:pt>
    <dgm:pt modelId="{0342A76E-33E1-0146-B05C-84A1002CBED5}" type="pres">
      <dgm:prSet presAssocID="{C1B3C611-3183-4B18-A7E4-DD9ABEFDFFBE}" presName="spacer" presStyleCnt="0"/>
      <dgm:spPr/>
    </dgm:pt>
    <dgm:pt modelId="{9F881474-2817-4846-A9E6-DC03DA71E96B}" type="pres">
      <dgm:prSet presAssocID="{F1EF6F0D-6D43-4FC9-871D-83B6512E6E3B}" presName="parentText" presStyleLbl="node1" presStyleIdx="4" presStyleCnt="6">
        <dgm:presLayoutVars>
          <dgm:chMax val="0"/>
          <dgm:bulletEnabled val="1"/>
        </dgm:presLayoutVars>
      </dgm:prSet>
      <dgm:spPr/>
    </dgm:pt>
    <dgm:pt modelId="{ACA21CFB-D9F1-4F44-878F-D51DC0CFD154}" type="pres">
      <dgm:prSet presAssocID="{BECAE2ED-EA2E-43A3-8A6E-A35E0DB70816}" presName="spacer" presStyleCnt="0"/>
      <dgm:spPr/>
    </dgm:pt>
    <dgm:pt modelId="{5A393697-2A37-354B-8664-DF8EB98FFF59}" type="pres">
      <dgm:prSet presAssocID="{E989E61D-B52B-4A6E-9469-BF87F97819C5}" presName="parentText" presStyleLbl="node1" presStyleIdx="5" presStyleCnt="6">
        <dgm:presLayoutVars>
          <dgm:chMax val="0"/>
          <dgm:bulletEnabled val="1"/>
        </dgm:presLayoutVars>
      </dgm:prSet>
      <dgm:spPr/>
    </dgm:pt>
  </dgm:ptLst>
  <dgm:cxnLst>
    <dgm:cxn modelId="{F2ABB21C-1D86-E74E-8166-C1CBCF13670D}" type="presOf" srcId="{8693CC50-3200-4021-AAC9-6FD0442764BD}" destId="{2DB117BE-BB0D-7E4B-A5D0-D4AB38A62405}" srcOrd="0" destOrd="0" presId="urn:microsoft.com/office/officeart/2005/8/layout/vList2"/>
    <dgm:cxn modelId="{4EB3473A-B502-4E62-9F03-AEC4D72D5B85}" srcId="{D0338BD1-6579-408E-9B2E-AA00E82C865C}" destId="{3F398FB3-C4D3-49DB-B00F-BF349B51F61D}" srcOrd="2" destOrd="0" parTransId="{0067E01C-BFF5-4943-9336-2EA51A4FFD17}" sibTransId="{A1392036-98B5-4134-88A1-E80EF44B27F1}"/>
    <dgm:cxn modelId="{5E37AF3B-D437-8B4C-88ED-77DB7B48C6D2}" type="presOf" srcId="{E989E61D-B52B-4A6E-9469-BF87F97819C5}" destId="{5A393697-2A37-354B-8664-DF8EB98FFF59}" srcOrd="0" destOrd="0" presId="urn:microsoft.com/office/officeart/2005/8/layout/vList2"/>
    <dgm:cxn modelId="{2C7A0E40-875D-CE48-A073-A46EABB7DE5C}" type="presOf" srcId="{D0338BD1-6579-408E-9B2E-AA00E82C865C}" destId="{A9397480-8261-B64B-A6C9-3AB700305AD3}" srcOrd="0" destOrd="0" presId="urn:microsoft.com/office/officeart/2005/8/layout/vList2"/>
    <dgm:cxn modelId="{0EBBC259-4F21-45BD-81F5-DC4A3759BAC3}" srcId="{D0338BD1-6579-408E-9B2E-AA00E82C865C}" destId="{E989E61D-B52B-4A6E-9469-BF87F97819C5}" srcOrd="5" destOrd="0" parTransId="{F96FE2AE-07B2-4BB9-97E1-F51AF88B6286}" sibTransId="{E98E3361-62AB-4DC8-904B-86E72B0656BE}"/>
    <dgm:cxn modelId="{CBFC3E7A-A907-8F4A-9107-3005D09AADAB}" type="presOf" srcId="{E13DD106-3E33-4162-95DE-00DDEA9A181C}" destId="{2A6ED147-903B-0742-B76F-D04F0A4F7CB0}" srcOrd="0" destOrd="0" presId="urn:microsoft.com/office/officeart/2005/8/layout/vList2"/>
    <dgm:cxn modelId="{84DBDE96-9CBA-524F-8315-C605A76EB101}" type="presOf" srcId="{D0D2FEC3-AFC2-4783-B1E0-86CB52ECEE6B}" destId="{A752E9B8-B7B9-7049-B432-2A1E69D98BA5}" srcOrd="0" destOrd="0" presId="urn:microsoft.com/office/officeart/2005/8/layout/vList2"/>
    <dgm:cxn modelId="{E4188E99-E310-034D-A5C4-2D08F132A3D4}" type="presOf" srcId="{F1EF6F0D-6D43-4FC9-871D-83B6512E6E3B}" destId="{9F881474-2817-4846-A9E6-DC03DA71E96B}" srcOrd="0" destOrd="0" presId="urn:microsoft.com/office/officeart/2005/8/layout/vList2"/>
    <dgm:cxn modelId="{321ADC9B-DDBF-4BF1-8805-A1F4948C5AE3}" srcId="{D0338BD1-6579-408E-9B2E-AA00E82C865C}" destId="{E13DD106-3E33-4162-95DE-00DDEA9A181C}" srcOrd="0" destOrd="0" parTransId="{1E5E58FF-D3C1-4BB0-9C1D-5804BA349953}" sibTransId="{43A47E11-0F73-41C8-BBAD-AEB95A129472}"/>
    <dgm:cxn modelId="{B7B245B4-95F7-40B1-84C8-923B7FAB0F37}" srcId="{D0338BD1-6579-408E-9B2E-AA00E82C865C}" destId="{D0D2FEC3-AFC2-4783-B1E0-86CB52ECEE6B}" srcOrd="1" destOrd="0" parTransId="{8246D360-8DB1-43A2-AF23-DD412FFD9492}" sibTransId="{E90B3C0B-FCFD-4278-B93D-688F26A6BC71}"/>
    <dgm:cxn modelId="{201C4FEC-A94A-42F5-9186-451DDD8E44E2}" srcId="{D0338BD1-6579-408E-9B2E-AA00E82C865C}" destId="{8693CC50-3200-4021-AAC9-6FD0442764BD}" srcOrd="3" destOrd="0" parTransId="{03698F88-B8C9-4D0C-9F7C-927BF0112FA3}" sibTransId="{C1B3C611-3183-4B18-A7E4-DD9ABEFDFFBE}"/>
    <dgm:cxn modelId="{12CA63FC-154B-434E-953A-EE7A6A315B12}" type="presOf" srcId="{3F398FB3-C4D3-49DB-B00F-BF349B51F61D}" destId="{21905017-9D50-6141-A69E-6C407ED3FEC7}" srcOrd="0" destOrd="0" presId="urn:microsoft.com/office/officeart/2005/8/layout/vList2"/>
    <dgm:cxn modelId="{3D6F7AFC-67FD-43C8-A800-82E3133E30D5}" srcId="{D0338BD1-6579-408E-9B2E-AA00E82C865C}" destId="{F1EF6F0D-6D43-4FC9-871D-83B6512E6E3B}" srcOrd="4" destOrd="0" parTransId="{A06AEEB4-1251-4778-B40F-5A817D9374C9}" sibTransId="{BECAE2ED-EA2E-43A3-8A6E-A35E0DB70816}"/>
    <dgm:cxn modelId="{625DE7F2-0E4D-B74B-AF17-A338C9EAB66B}" type="presParOf" srcId="{A9397480-8261-B64B-A6C9-3AB700305AD3}" destId="{2A6ED147-903B-0742-B76F-D04F0A4F7CB0}" srcOrd="0" destOrd="0" presId="urn:microsoft.com/office/officeart/2005/8/layout/vList2"/>
    <dgm:cxn modelId="{FEB42939-395D-294E-919B-0C703F659FCF}" type="presParOf" srcId="{A9397480-8261-B64B-A6C9-3AB700305AD3}" destId="{E220940D-401A-B647-B91B-12801BF66049}" srcOrd="1" destOrd="0" presId="urn:microsoft.com/office/officeart/2005/8/layout/vList2"/>
    <dgm:cxn modelId="{0EA4C9DC-F17F-5542-92B3-6051092D5069}" type="presParOf" srcId="{A9397480-8261-B64B-A6C9-3AB700305AD3}" destId="{A752E9B8-B7B9-7049-B432-2A1E69D98BA5}" srcOrd="2" destOrd="0" presId="urn:microsoft.com/office/officeart/2005/8/layout/vList2"/>
    <dgm:cxn modelId="{59B062D6-D376-AE47-A8B6-EF6DD9515B89}" type="presParOf" srcId="{A9397480-8261-B64B-A6C9-3AB700305AD3}" destId="{D34FA5D6-D9D6-8845-93D8-92F743BAB77E}" srcOrd="3" destOrd="0" presId="urn:microsoft.com/office/officeart/2005/8/layout/vList2"/>
    <dgm:cxn modelId="{8D69FD13-40F0-7548-AD4C-8189DAB49C34}" type="presParOf" srcId="{A9397480-8261-B64B-A6C9-3AB700305AD3}" destId="{21905017-9D50-6141-A69E-6C407ED3FEC7}" srcOrd="4" destOrd="0" presId="urn:microsoft.com/office/officeart/2005/8/layout/vList2"/>
    <dgm:cxn modelId="{3340ABEC-E2C3-C84A-B9CD-2D6E03EE3F00}" type="presParOf" srcId="{A9397480-8261-B64B-A6C9-3AB700305AD3}" destId="{4C9BCD19-95D4-E54B-9189-EF6A88BE6F71}" srcOrd="5" destOrd="0" presId="urn:microsoft.com/office/officeart/2005/8/layout/vList2"/>
    <dgm:cxn modelId="{B1BF483D-DFE3-274C-A9CC-A60E26E7944E}" type="presParOf" srcId="{A9397480-8261-B64B-A6C9-3AB700305AD3}" destId="{2DB117BE-BB0D-7E4B-A5D0-D4AB38A62405}" srcOrd="6" destOrd="0" presId="urn:microsoft.com/office/officeart/2005/8/layout/vList2"/>
    <dgm:cxn modelId="{5991B70C-619A-9C42-AA9A-88538BB6FB11}" type="presParOf" srcId="{A9397480-8261-B64B-A6C9-3AB700305AD3}" destId="{0342A76E-33E1-0146-B05C-84A1002CBED5}" srcOrd="7" destOrd="0" presId="urn:microsoft.com/office/officeart/2005/8/layout/vList2"/>
    <dgm:cxn modelId="{1160D26B-4300-5549-A6E2-80BCEB846F09}" type="presParOf" srcId="{A9397480-8261-B64B-A6C9-3AB700305AD3}" destId="{9F881474-2817-4846-A9E6-DC03DA71E96B}" srcOrd="8" destOrd="0" presId="urn:microsoft.com/office/officeart/2005/8/layout/vList2"/>
    <dgm:cxn modelId="{1F5EDAA8-C752-3E4A-9332-461393F54F25}" type="presParOf" srcId="{A9397480-8261-B64B-A6C9-3AB700305AD3}" destId="{ACA21CFB-D9F1-4F44-878F-D51DC0CFD154}" srcOrd="9" destOrd="0" presId="urn:microsoft.com/office/officeart/2005/8/layout/vList2"/>
    <dgm:cxn modelId="{B19BFA05-AD87-5940-A3D5-4573BB576179}" type="presParOf" srcId="{A9397480-8261-B64B-A6C9-3AB700305AD3}" destId="{5A393697-2A37-354B-8664-DF8EB98FFF59}"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6ED147-903B-0742-B76F-D04F0A4F7CB0}">
      <dsp:nvSpPr>
        <dsp:cNvPr id="0" name=""/>
        <dsp:cNvSpPr/>
      </dsp:nvSpPr>
      <dsp:spPr>
        <a:xfrm>
          <a:off x="0" y="38484"/>
          <a:ext cx="10515600" cy="64759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GB" sz="2700" kern="1200"/>
            <a:t>The perpetrator having access to a gun </a:t>
          </a:r>
          <a:endParaRPr lang="en-US" sz="2700" kern="1200"/>
        </a:p>
      </dsp:txBody>
      <dsp:txXfrm>
        <a:off x="31613" y="70097"/>
        <a:ext cx="10452374" cy="584369"/>
      </dsp:txXfrm>
    </dsp:sp>
    <dsp:sp modelId="{A752E9B8-B7B9-7049-B432-2A1E69D98BA5}">
      <dsp:nvSpPr>
        <dsp:cNvPr id="0" name=""/>
        <dsp:cNvSpPr/>
      </dsp:nvSpPr>
      <dsp:spPr>
        <a:xfrm>
          <a:off x="0" y="763839"/>
          <a:ext cx="10515600" cy="64759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GB" sz="2700" kern="1200"/>
            <a:t>The abuser’s prior use of non-lethal strangulation against the victim </a:t>
          </a:r>
          <a:endParaRPr lang="en-US" sz="2700" kern="1200"/>
        </a:p>
      </dsp:txBody>
      <dsp:txXfrm>
        <a:off x="31613" y="795452"/>
        <a:ext cx="10452374" cy="584369"/>
      </dsp:txXfrm>
    </dsp:sp>
    <dsp:sp modelId="{21905017-9D50-6141-A69E-6C407ED3FEC7}">
      <dsp:nvSpPr>
        <dsp:cNvPr id="0" name=""/>
        <dsp:cNvSpPr/>
      </dsp:nvSpPr>
      <dsp:spPr>
        <a:xfrm>
          <a:off x="0" y="1489194"/>
          <a:ext cx="10515600" cy="64759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GB" sz="2700" kern="1200"/>
            <a:t>The perpetrator’s prior rape of the victim</a:t>
          </a:r>
          <a:endParaRPr lang="en-US" sz="2700" kern="1200"/>
        </a:p>
      </dsp:txBody>
      <dsp:txXfrm>
        <a:off x="31613" y="1520807"/>
        <a:ext cx="10452374" cy="584369"/>
      </dsp:txXfrm>
    </dsp:sp>
    <dsp:sp modelId="{2DB117BE-BB0D-7E4B-A5D0-D4AB38A62405}">
      <dsp:nvSpPr>
        <dsp:cNvPr id="0" name=""/>
        <dsp:cNvSpPr/>
      </dsp:nvSpPr>
      <dsp:spPr>
        <a:xfrm>
          <a:off x="0" y="2214549"/>
          <a:ext cx="10515600" cy="64759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GB" sz="2700" kern="1200"/>
            <a:t>The perpetrator’s prior use of threats against the victim with a weapon</a:t>
          </a:r>
          <a:endParaRPr lang="en-US" sz="2700" kern="1200"/>
        </a:p>
      </dsp:txBody>
      <dsp:txXfrm>
        <a:off x="31613" y="2246162"/>
        <a:ext cx="10452374" cy="584369"/>
      </dsp:txXfrm>
    </dsp:sp>
    <dsp:sp modelId="{9F881474-2817-4846-A9E6-DC03DA71E96B}">
      <dsp:nvSpPr>
        <dsp:cNvPr id="0" name=""/>
        <dsp:cNvSpPr/>
      </dsp:nvSpPr>
      <dsp:spPr>
        <a:xfrm>
          <a:off x="0" y="2939904"/>
          <a:ext cx="10515600" cy="64759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GB" sz="2700" kern="1200"/>
            <a:t>The abuser’s use of controlling behaviours </a:t>
          </a:r>
          <a:endParaRPr lang="en-US" sz="2700" kern="1200"/>
        </a:p>
      </dsp:txBody>
      <dsp:txXfrm>
        <a:off x="31613" y="2971517"/>
        <a:ext cx="10452374" cy="584369"/>
      </dsp:txXfrm>
    </dsp:sp>
    <dsp:sp modelId="{5A393697-2A37-354B-8664-DF8EB98FFF59}">
      <dsp:nvSpPr>
        <dsp:cNvPr id="0" name=""/>
        <dsp:cNvSpPr/>
      </dsp:nvSpPr>
      <dsp:spPr>
        <a:xfrm>
          <a:off x="0" y="3665259"/>
          <a:ext cx="10515600" cy="64759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GB" sz="2700" kern="1200"/>
            <a:t>The abuser’s threat to hurt the victim </a:t>
          </a:r>
          <a:endParaRPr lang="en-US" sz="2700" kern="1200"/>
        </a:p>
      </dsp:txBody>
      <dsp:txXfrm>
        <a:off x="31613" y="3696872"/>
        <a:ext cx="10452374" cy="584369"/>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E0B1C0-1FDC-F380-CF58-1658E0AD558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0DF0B5C-26D1-D7D5-B095-BC5637CB290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48EE816-B9C7-14A9-3A70-874CEACCA075}"/>
              </a:ext>
            </a:extLst>
          </p:cNvPr>
          <p:cNvSpPr>
            <a:spLocks noGrp="1"/>
          </p:cNvSpPr>
          <p:nvPr>
            <p:ph type="dt" sz="half" idx="10"/>
          </p:nvPr>
        </p:nvSpPr>
        <p:spPr/>
        <p:txBody>
          <a:bodyPr/>
          <a:lstStyle/>
          <a:p>
            <a:fld id="{7BE67554-68E3-434C-BDB6-D7B91A1E0C08}" type="datetimeFigureOut">
              <a:rPr lang="en-GB" smtClean="0"/>
              <a:t>02/12/2024</a:t>
            </a:fld>
            <a:endParaRPr lang="en-GB"/>
          </a:p>
        </p:txBody>
      </p:sp>
      <p:sp>
        <p:nvSpPr>
          <p:cNvPr id="5" name="Footer Placeholder 4">
            <a:extLst>
              <a:ext uri="{FF2B5EF4-FFF2-40B4-BE49-F238E27FC236}">
                <a16:creationId xmlns:a16="http://schemas.microsoft.com/office/drawing/2014/main" id="{B429390F-EF6D-094F-13B8-33F38980135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049D097-5BD6-D0CA-7C35-A13BB8A8B7C6}"/>
              </a:ext>
            </a:extLst>
          </p:cNvPr>
          <p:cNvSpPr>
            <a:spLocks noGrp="1"/>
          </p:cNvSpPr>
          <p:nvPr>
            <p:ph type="sldNum" sz="quarter" idx="12"/>
          </p:nvPr>
        </p:nvSpPr>
        <p:spPr/>
        <p:txBody>
          <a:bodyPr/>
          <a:lstStyle/>
          <a:p>
            <a:fld id="{CB49B5C2-54BF-E340-BBCC-346028A0E90A}" type="slidenum">
              <a:rPr lang="en-GB" smtClean="0"/>
              <a:t>‹#›</a:t>
            </a:fld>
            <a:endParaRPr lang="en-GB"/>
          </a:p>
        </p:txBody>
      </p:sp>
    </p:spTree>
    <p:extLst>
      <p:ext uri="{BB962C8B-B14F-4D97-AF65-F5344CB8AC3E}">
        <p14:creationId xmlns:p14="http://schemas.microsoft.com/office/powerpoint/2010/main" val="6363034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2BBBC-0F8F-8E48-83E0-8EC95326E5A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47149F5-9BCE-CA06-6771-5CD12EB3A29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29E2707-09F7-489F-71D6-3E15BBF3E817}"/>
              </a:ext>
            </a:extLst>
          </p:cNvPr>
          <p:cNvSpPr>
            <a:spLocks noGrp="1"/>
          </p:cNvSpPr>
          <p:nvPr>
            <p:ph type="dt" sz="half" idx="10"/>
          </p:nvPr>
        </p:nvSpPr>
        <p:spPr/>
        <p:txBody>
          <a:bodyPr/>
          <a:lstStyle/>
          <a:p>
            <a:fld id="{7BE67554-68E3-434C-BDB6-D7B91A1E0C08}" type="datetimeFigureOut">
              <a:rPr lang="en-GB" smtClean="0"/>
              <a:t>02/12/2024</a:t>
            </a:fld>
            <a:endParaRPr lang="en-GB"/>
          </a:p>
        </p:txBody>
      </p:sp>
      <p:sp>
        <p:nvSpPr>
          <p:cNvPr id="5" name="Footer Placeholder 4">
            <a:extLst>
              <a:ext uri="{FF2B5EF4-FFF2-40B4-BE49-F238E27FC236}">
                <a16:creationId xmlns:a16="http://schemas.microsoft.com/office/drawing/2014/main" id="{2BE5550D-EF04-AA07-3E8C-B918DB18C93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6FBBE5D-93E4-9E78-DB0C-4A980372F625}"/>
              </a:ext>
            </a:extLst>
          </p:cNvPr>
          <p:cNvSpPr>
            <a:spLocks noGrp="1"/>
          </p:cNvSpPr>
          <p:nvPr>
            <p:ph type="sldNum" sz="quarter" idx="12"/>
          </p:nvPr>
        </p:nvSpPr>
        <p:spPr/>
        <p:txBody>
          <a:bodyPr/>
          <a:lstStyle/>
          <a:p>
            <a:fld id="{CB49B5C2-54BF-E340-BBCC-346028A0E90A}" type="slidenum">
              <a:rPr lang="en-GB" smtClean="0"/>
              <a:t>‹#›</a:t>
            </a:fld>
            <a:endParaRPr lang="en-GB"/>
          </a:p>
        </p:txBody>
      </p:sp>
    </p:spTree>
    <p:extLst>
      <p:ext uri="{BB962C8B-B14F-4D97-AF65-F5344CB8AC3E}">
        <p14:creationId xmlns:p14="http://schemas.microsoft.com/office/powerpoint/2010/main" val="3272799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845C638-A84E-2EF3-30F6-296E09DCE73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9BA39F4-2BE7-2A8F-C0DD-1FE4D909280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65AE562-A9F1-48DA-8899-117249DF3461}"/>
              </a:ext>
            </a:extLst>
          </p:cNvPr>
          <p:cNvSpPr>
            <a:spLocks noGrp="1"/>
          </p:cNvSpPr>
          <p:nvPr>
            <p:ph type="dt" sz="half" idx="10"/>
          </p:nvPr>
        </p:nvSpPr>
        <p:spPr/>
        <p:txBody>
          <a:bodyPr/>
          <a:lstStyle/>
          <a:p>
            <a:fld id="{7BE67554-68E3-434C-BDB6-D7B91A1E0C08}" type="datetimeFigureOut">
              <a:rPr lang="en-GB" smtClean="0"/>
              <a:t>02/12/2024</a:t>
            </a:fld>
            <a:endParaRPr lang="en-GB"/>
          </a:p>
        </p:txBody>
      </p:sp>
      <p:sp>
        <p:nvSpPr>
          <p:cNvPr id="5" name="Footer Placeholder 4">
            <a:extLst>
              <a:ext uri="{FF2B5EF4-FFF2-40B4-BE49-F238E27FC236}">
                <a16:creationId xmlns:a16="http://schemas.microsoft.com/office/drawing/2014/main" id="{6B55C233-0E3D-C675-1A5B-CDE15F17CEF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4FE3123-E646-FF44-076A-06C7A7E46A73}"/>
              </a:ext>
            </a:extLst>
          </p:cNvPr>
          <p:cNvSpPr>
            <a:spLocks noGrp="1"/>
          </p:cNvSpPr>
          <p:nvPr>
            <p:ph type="sldNum" sz="quarter" idx="12"/>
          </p:nvPr>
        </p:nvSpPr>
        <p:spPr/>
        <p:txBody>
          <a:bodyPr/>
          <a:lstStyle/>
          <a:p>
            <a:fld id="{CB49B5C2-54BF-E340-BBCC-346028A0E90A}" type="slidenum">
              <a:rPr lang="en-GB" smtClean="0"/>
              <a:t>‹#›</a:t>
            </a:fld>
            <a:endParaRPr lang="en-GB"/>
          </a:p>
        </p:txBody>
      </p:sp>
    </p:spTree>
    <p:extLst>
      <p:ext uri="{BB962C8B-B14F-4D97-AF65-F5344CB8AC3E}">
        <p14:creationId xmlns:p14="http://schemas.microsoft.com/office/powerpoint/2010/main" val="1118629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9711E2-3111-016C-92FD-6BC26E76C6F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FAE7541-2223-C5C1-A116-13F9BA98E5A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E6A07AA-A5D6-F658-67CC-F55D1AFB7E54}"/>
              </a:ext>
            </a:extLst>
          </p:cNvPr>
          <p:cNvSpPr>
            <a:spLocks noGrp="1"/>
          </p:cNvSpPr>
          <p:nvPr>
            <p:ph type="dt" sz="half" idx="10"/>
          </p:nvPr>
        </p:nvSpPr>
        <p:spPr/>
        <p:txBody>
          <a:bodyPr/>
          <a:lstStyle/>
          <a:p>
            <a:fld id="{7BE67554-68E3-434C-BDB6-D7B91A1E0C08}" type="datetimeFigureOut">
              <a:rPr lang="en-GB" smtClean="0"/>
              <a:t>02/12/2024</a:t>
            </a:fld>
            <a:endParaRPr lang="en-GB"/>
          </a:p>
        </p:txBody>
      </p:sp>
      <p:sp>
        <p:nvSpPr>
          <p:cNvPr id="5" name="Footer Placeholder 4">
            <a:extLst>
              <a:ext uri="{FF2B5EF4-FFF2-40B4-BE49-F238E27FC236}">
                <a16:creationId xmlns:a16="http://schemas.microsoft.com/office/drawing/2014/main" id="{6A54E268-8737-498D-C548-1F0FCE411A1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EDC36DC-1282-ED5D-DD85-90C8A7D90C68}"/>
              </a:ext>
            </a:extLst>
          </p:cNvPr>
          <p:cNvSpPr>
            <a:spLocks noGrp="1"/>
          </p:cNvSpPr>
          <p:nvPr>
            <p:ph type="sldNum" sz="quarter" idx="12"/>
          </p:nvPr>
        </p:nvSpPr>
        <p:spPr/>
        <p:txBody>
          <a:bodyPr/>
          <a:lstStyle/>
          <a:p>
            <a:fld id="{CB49B5C2-54BF-E340-BBCC-346028A0E90A}" type="slidenum">
              <a:rPr lang="en-GB" smtClean="0"/>
              <a:t>‹#›</a:t>
            </a:fld>
            <a:endParaRPr lang="en-GB"/>
          </a:p>
        </p:txBody>
      </p:sp>
    </p:spTree>
    <p:extLst>
      <p:ext uri="{BB962C8B-B14F-4D97-AF65-F5344CB8AC3E}">
        <p14:creationId xmlns:p14="http://schemas.microsoft.com/office/powerpoint/2010/main" val="10796006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FBFE85-7B7B-8692-C55A-C54D0D2BBF7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5287A41-E390-BD0B-063C-D11CA9D3306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19640BF-8CB9-DCC6-3283-937D817EC8EA}"/>
              </a:ext>
            </a:extLst>
          </p:cNvPr>
          <p:cNvSpPr>
            <a:spLocks noGrp="1"/>
          </p:cNvSpPr>
          <p:nvPr>
            <p:ph type="dt" sz="half" idx="10"/>
          </p:nvPr>
        </p:nvSpPr>
        <p:spPr/>
        <p:txBody>
          <a:bodyPr/>
          <a:lstStyle/>
          <a:p>
            <a:fld id="{7BE67554-68E3-434C-BDB6-D7B91A1E0C08}" type="datetimeFigureOut">
              <a:rPr lang="en-GB" smtClean="0"/>
              <a:t>02/12/2024</a:t>
            </a:fld>
            <a:endParaRPr lang="en-GB"/>
          </a:p>
        </p:txBody>
      </p:sp>
      <p:sp>
        <p:nvSpPr>
          <p:cNvPr id="5" name="Footer Placeholder 4">
            <a:extLst>
              <a:ext uri="{FF2B5EF4-FFF2-40B4-BE49-F238E27FC236}">
                <a16:creationId xmlns:a16="http://schemas.microsoft.com/office/drawing/2014/main" id="{AB55C05E-C59A-5417-39F8-36AD317A096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88762CC-A826-7CB1-90C1-E10BEF719DAF}"/>
              </a:ext>
            </a:extLst>
          </p:cNvPr>
          <p:cNvSpPr>
            <a:spLocks noGrp="1"/>
          </p:cNvSpPr>
          <p:nvPr>
            <p:ph type="sldNum" sz="quarter" idx="12"/>
          </p:nvPr>
        </p:nvSpPr>
        <p:spPr/>
        <p:txBody>
          <a:bodyPr/>
          <a:lstStyle/>
          <a:p>
            <a:fld id="{CB49B5C2-54BF-E340-BBCC-346028A0E90A}" type="slidenum">
              <a:rPr lang="en-GB" smtClean="0"/>
              <a:t>‹#›</a:t>
            </a:fld>
            <a:endParaRPr lang="en-GB"/>
          </a:p>
        </p:txBody>
      </p:sp>
    </p:spTree>
    <p:extLst>
      <p:ext uri="{BB962C8B-B14F-4D97-AF65-F5344CB8AC3E}">
        <p14:creationId xmlns:p14="http://schemas.microsoft.com/office/powerpoint/2010/main" val="3192255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709E21-7F3A-0E4A-F380-720B7378488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25B3AAB-1D53-9A31-4F9D-7252C25D58E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91D5BF8-63B2-F9FB-9C60-E344094A567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B0EE697-5D94-C729-F6B4-26348EDC2769}"/>
              </a:ext>
            </a:extLst>
          </p:cNvPr>
          <p:cNvSpPr>
            <a:spLocks noGrp="1"/>
          </p:cNvSpPr>
          <p:nvPr>
            <p:ph type="dt" sz="half" idx="10"/>
          </p:nvPr>
        </p:nvSpPr>
        <p:spPr/>
        <p:txBody>
          <a:bodyPr/>
          <a:lstStyle/>
          <a:p>
            <a:fld id="{7BE67554-68E3-434C-BDB6-D7B91A1E0C08}" type="datetimeFigureOut">
              <a:rPr lang="en-GB" smtClean="0"/>
              <a:t>02/12/2024</a:t>
            </a:fld>
            <a:endParaRPr lang="en-GB"/>
          </a:p>
        </p:txBody>
      </p:sp>
      <p:sp>
        <p:nvSpPr>
          <p:cNvPr id="6" name="Footer Placeholder 5">
            <a:extLst>
              <a:ext uri="{FF2B5EF4-FFF2-40B4-BE49-F238E27FC236}">
                <a16:creationId xmlns:a16="http://schemas.microsoft.com/office/drawing/2014/main" id="{226067AA-BC03-9E37-A061-1CAFA307D73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5520D4C-F3FE-682B-8131-992550E39146}"/>
              </a:ext>
            </a:extLst>
          </p:cNvPr>
          <p:cNvSpPr>
            <a:spLocks noGrp="1"/>
          </p:cNvSpPr>
          <p:nvPr>
            <p:ph type="sldNum" sz="quarter" idx="12"/>
          </p:nvPr>
        </p:nvSpPr>
        <p:spPr/>
        <p:txBody>
          <a:bodyPr/>
          <a:lstStyle/>
          <a:p>
            <a:fld id="{CB49B5C2-54BF-E340-BBCC-346028A0E90A}" type="slidenum">
              <a:rPr lang="en-GB" smtClean="0"/>
              <a:t>‹#›</a:t>
            </a:fld>
            <a:endParaRPr lang="en-GB"/>
          </a:p>
        </p:txBody>
      </p:sp>
    </p:spTree>
    <p:extLst>
      <p:ext uri="{BB962C8B-B14F-4D97-AF65-F5344CB8AC3E}">
        <p14:creationId xmlns:p14="http://schemas.microsoft.com/office/powerpoint/2010/main" val="606646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028F01-B871-4EAB-DC63-72CFA6BD7D0A}"/>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48B002B-817E-68EC-850A-A5FF38B319E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3B68BEA-D24E-3147-99B9-492DBA45676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05289A7-E771-423E-1499-9F47B4B93CB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E58F9C8-AF59-5839-BA8F-1E2C8C2AE78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9FC83CC-7721-5C29-6815-6B91F26AE8ED}"/>
              </a:ext>
            </a:extLst>
          </p:cNvPr>
          <p:cNvSpPr>
            <a:spLocks noGrp="1"/>
          </p:cNvSpPr>
          <p:nvPr>
            <p:ph type="dt" sz="half" idx="10"/>
          </p:nvPr>
        </p:nvSpPr>
        <p:spPr/>
        <p:txBody>
          <a:bodyPr/>
          <a:lstStyle/>
          <a:p>
            <a:fld id="{7BE67554-68E3-434C-BDB6-D7B91A1E0C08}" type="datetimeFigureOut">
              <a:rPr lang="en-GB" smtClean="0"/>
              <a:t>02/12/2024</a:t>
            </a:fld>
            <a:endParaRPr lang="en-GB"/>
          </a:p>
        </p:txBody>
      </p:sp>
      <p:sp>
        <p:nvSpPr>
          <p:cNvPr id="8" name="Footer Placeholder 7">
            <a:extLst>
              <a:ext uri="{FF2B5EF4-FFF2-40B4-BE49-F238E27FC236}">
                <a16:creationId xmlns:a16="http://schemas.microsoft.com/office/drawing/2014/main" id="{B1C92D87-3B6C-3935-1EB6-10038E3257D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9C2D9BC-F3E0-BDB8-7352-47EC92E8A253}"/>
              </a:ext>
            </a:extLst>
          </p:cNvPr>
          <p:cNvSpPr>
            <a:spLocks noGrp="1"/>
          </p:cNvSpPr>
          <p:nvPr>
            <p:ph type="sldNum" sz="quarter" idx="12"/>
          </p:nvPr>
        </p:nvSpPr>
        <p:spPr/>
        <p:txBody>
          <a:bodyPr/>
          <a:lstStyle/>
          <a:p>
            <a:fld id="{CB49B5C2-54BF-E340-BBCC-346028A0E90A}" type="slidenum">
              <a:rPr lang="en-GB" smtClean="0"/>
              <a:t>‹#›</a:t>
            </a:fld>
            <a:endParaRPr lang="en-GB"/>
          </a:p>
        </p:txBody>
      </p:sp>
    </p:spTree>
    <p:extLst>
      <p:ext uri="{BB962C8B-B14F-4D97-AF65-F5344CB8AC3E}">
        <p14:creationId xmlns:p14="http://schemas.microsoft.com/office/powerpoint/2010/main" val="2211826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B30B7F-C289-FF88-F2F8-0FDDB667760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8251152-70A3-90DA-B08F-4EE5ACCD777F}"/>
              </a:ext>
            </a:extLst>
          </p:cNvPr>
          <p:cNvSpPr>
            <a:spLocks noGrp="1"/>
          </p:cNvSpPr>
          <p:nvPr>
            <p:ph type="dt" sz="half" idx="10"/>
          </p:nvPr>
        </p:nvSpPr>
        <p:spPr/>
        <p:txBody>
          <a:bodyPr/>
          <a:lstStyle/>
          <a:p>
            <a:fld id="{7BE67554-68E3-434C-BDB6-D7B91A1E0C08}" type="datetimeFigureOut">
              <a:rPr lang="en-GB" smtClean="0"/>
              <a:t>02/12/2024</a:t>
            </a:fld>
            <a:endParaRPr lang="en-GB"/>
          </a:p>
        </p:txBody>
      </p:sp>
      <p:sp>
        <p:nvSpPr>
          <p:cNvPr id="4" name="Footer Placeholder 3">
            <a:extLst>
              <a:ext uri="{FF2B5EF4-FFF2-40B4-BE49-F238E27FC236}">
                <a16:creationId xmlns:a16="http://schemas.microsoft.com/office/drawing/2014/main" id="{1AE41595-B593-9A45-1310-2A9F17C4945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8AF9216-C699-F288-5BC8-837535323DA9}"/>
              </a:ext>
            </a:extLst>
          </p:cNvPr>
          <p:cNvSpPr>
            <a:spLocks noGrp="1"/>
          </p:cNvSpPr>
          <p:nvPr>
            <p:ph type="sldNum" sz="quarter" idx="12"/>
          </p:nvPr>
        </p:nvSpPr>
        <p:spPr/>
        <p:txBody>
          <a:bodyPr/>
          <a:lstStyle/>
          <a:p>
            <a:fld id="{CB49B5C2-54BF-E340-BBCC-346028A0E90A}" type="slidenum">
              <a:rPr lang="en-GB" smtClean="0"/>
              <a:t>‹#›</a:t>
            </a:fld>
            <a:endParaRPr lang="en-GB"/>
          </a:p>
        </p:txBody>
      </p:sp>
    </p:spTree>
    <p:extLst>
      <p:ext uri="{BB962C8B-B14F-4D97-AF65-F5344CB8AC3E}">
        <p14:creationId xmlns:p14="http://schemas.microsoft.com/office/powerpoint/2010/main" val="15687754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C8363C0-028B-7E0A-E5ED-12E459345B86}"/>
              </a:ext>
            </a:extLst>
          </p:cNvPr>
          <p:cNvSpPr>
            <a:spLocks noGrp="1"/>
          </p:cNvSpPr>
          <p:nvPr>
            <p:ph type="dt" sz="half" idx="10"/>
          </p:nvPr>
        </p:nvSpPr>
        <p:spPr/>
        <p:txBody>
          <a:bodyPr/>
          <a:lstStyle/>
          <a:p>
            <a:fld id="{7BE67554-68E3-434C-BDB6-D7B91A1E0C08}" type="datetimeFigureOut">
              <a:rPr lang="en-GB" smtClean="0"/>
              <a:t>02/12/2024</a:t>
            </a:fld>
            <a:endParaRPr lang="en-GB"/>
          </a:p>
        </p:txBody>
      </p:sp>
      <p:sp>
        <p:nvSpPr>
          <p:cNvPr id="3" name="Footer Placeholder 2">
            <a:extLst>
              <a:ext uri="{FF2B5EF4-FFF2-40B4-BE49-F238E27FC236}">
                <a16:creationId xmlns:a16="http://schemas.microsoft.com/office/drawing/2014/main" id="{0FC1B96E-D18F-7418-B832-2BEE4D8C9B9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C3EEFB2-3AC1-9A80-328E-726C1E211FE7}"/>
              </a:ext>
            </a:extLst>
          </p:cNvPr>
          <p:cNvSpPr>
            <a:spLocks noGrp="1"/>
          </p:cNvSpPr>
          <p:nvPr>
            <p:ph type="sldNum" sz="quarter" idx="12"/>
          </p:nvPr>
        </p:nvSpPr>
        <p:spPr/>
        <p:txBody>
          <a:bodyPr/>
          <a:lstStyle/>
          <a:p>
            <a:fld id="{CB49B5C2-54BF-E340-BBCC-346028A0E90A}" type="slidenum">
              <a:rPr lang="en-GB" smtClean="0"/>
              <a:t>‹#›</a:t>
            </a:fld>
            <a:endParaRPr lang="en-GB"/>
          </a:p>
        </p:txBody>
      </p:sp>
    </p:spTree>
    <p:extLst>
      <p:ext uri="{BB962C8B-B14F-4D97-AF65-F5344CB8AC3E}">
        <p14:creationId xmlns:p14="http://schemas.microsoft.com/office/powerpoint/2010/main" val="2850365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24895A-9610-31A6-41FF-992DEF8750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AC8E195-8BF7-36C2-E7AD-E84FB1D620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618DB84-5872-35BE-FA72-AA8E6399CC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866DF9D-2647-89C6-B48E-B0945A0D758A}"/>
              </a:ext>
            </a:extLst>
          </p:cNvPr>
          <p:cNvSpPr>
            <a:spLocks noGrp="1"/>
          </p:cNvSpPr>
          <p:nvPr>
            <p:ph type="dt" sz="half" idx="10"/>
          </p:nvPr>
        </p:nvSpPr>
        <p:spPr/>
        <p:txBody>
          <a:bodyPr/>
          <a:lstStyle/>
          <a:p>
            <a:fld id="{7BE67554-68E3-434C-BDB6-D7B91A1E0C08}" type="datetimeFigureOut">
              <a:rPr lang="en-GB" smtClean="0"/>
              <a:t>02/12/2024</a:t>
            </a:fld>
            <a:endParaRPr lang="en-GB"/>
          </a:p>
        </p:txBody>
      </p:sp>
      <p:sp>
        <p:nvSpPr>
          <p:cNvPr id="6" name="Footer Placeholder 5">
            <a:extLst>
              <a:ext uri="{FF2B5EF4-FFF2-40B4-BE49-F238E27FC236}">
                <a16:creationId xmlns:a16="http://schemas.microsoft.com/office/drawing/2014/main" id="{C22FF67F-D919-85AC-18D0-E8C1A850905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EFD9CE9-20CB-397E-D104-DA8AE94183A7}"/>
              </a:ext>
            </a:extLst>
          </p:cNvPr>
          <p:cNvSpPr>
            <a:spLocks noGrp="1"/>
          </p:cNvSpPr>
          <p:nvPr>
            <p:ph type="sldNum" sz="quarter" idx="12"/>
          </p:nvPr>
        </p:nvSpPr>
        <p:spPr/>
        <p:txBody>
          <a:bodyPr/>
          <a:lstStyle/>
          <a:p>
            <a:fld id="{CB49B5C2-54BF-E340-BBCC-346028A0E90A}" type="slidenum">
              <a:rPr lang="en-GB" smtClean="0"/>
              <a:t>‹#›</a:t>
            </a:fld>
            <a:endParaRPr lang="en-GB"/>
          </a:p>
        </p:txBody>
      </p:sp>
    </p:spTree>
    <p:extLst>
      <p:ext uri="{BB962C8B-B14F-4D97-AF65-F5344CB8AC3E}">
        <p14:creationId xmlns:p14="http://schemas.microsoft.com/office/powerpoint/2010/main" val="11651205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841E3B-7DDA-7CD4-4C35-7294C70E02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0CC7A4F-06D4-8971-1261-46DDEE315D6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9B5FE9C-9735-52C5-20F6-0B93D90A06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4365299-E338-FEF0-3B9D-D04C5619E963}"/>
              </a:ext>
            </a:extLst>
          </p:cNvPr>
          <p:cNvSpPr>
            <a:spLocks noGrp="1"/>
          </p:cNvSpPr>
          <p:nvPr>
            <p:ph type="dt" sz="half" idx="10"/>
          </p:nvPr>
        </p:nvSpPr>
        <p:spPr/>
        <p:txBody>
          <a:bodyPr/>
          <a:lstStyle/>
          <a:p>
            <a:fld id="{7BE67554-68E3-434C-BDB6-D7B91A1E0C08}" type="datetimeFigureOut">
              <a:rPr lang="en-GB" smtClean="0"/>
              <a:t>02/12/2024</a:t>
            </a:fld>
            <a:endParaRPr lang="en-GB"/>
          </a:p>
        </p:txBody>
      </p:sp>
      <p:sp>
        <p:nvSpPr>
          <p:cNvPr id="6" name="Footer Placeholder 5">
            <a:extLst>
              <a:ext uri="{FF2B5EF4-FFF2-40B4-BE49-F238E27FC236}">
                <a16:creationId xmlns:a16="http://schemas.microsoft.com/office/drawing/2014/main" id="{A12CE93E-5E7B-29CB-8734-6B2464C1D80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EFC934F-925E-6A5F-4EA6-5A900D16727C}"/>
              </a:ext>
            </a:extLst>
          </p:cNvPr>
          <p:cNvSpPr>
            <a:spLocks noGrp="1"/>
          </p:cNvSpPr>
          <p:nvPr>
            <p:ph type="sldNum" sz="quarter" idx="12"/>
          </p:nvPr>
        </p:nvSpPr>
        <p:spPr/>
        <p:txBody>
          <a:bodyPr/>
          <a:lstStyle/>
          <a:p>
            <a:fld id="{CB49B5C2-54BF-E340-BBCC-346028A0E90A}" type="slidenum">
              <a:rPr lang="en-GB" smtClean="0"/>
              <a:t>‹#›</a:t>
            </a:fld>
            <a:endParaRPr lang="en-GB"/>
          </a:p>
        </p:txBody>
      </p:sp>
    </p:spTree>
    <p:extLst>
      <p:ext uri="{BB962C8B-B14F-4D97-AF65-F5344CB8AC3E}">
        <p14:creationId xmlns:p14="http://schemas.microsoft.com/office/powerpoint/2010/main" val="37021074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22875F8-3766-349B-4856-475D8E0D372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E9E182D-545E-182A-630D-7226E14B6C7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16D16BC-959A-67A3-F3F1-49A8CABC5A5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67554-68E3-434C-BDB6-D7B91A1E0C08}" type="datetimeFigureOut">
              <a:rPr lang="en-GB" smtClean="0"/>
              <a:t>02/12/2024</a:t>
            </a:fld>
            <a:endParaRPr lang="en-GB"/>
          </a:p>
        </p:txBody>
      </p:sp>
      <p:sp>
        <p:nvSpPr>
          <p:cNvPr id="5" name="Footer Placeholder 4">
            <a:extLst>
              <a:ext uri="{FF2B5EF4-FFF2-40B4-BE49-F238E27FC236}">
                <a16:creationId xmlns:a16="http://schemas.microsoft.com/office/drawing/2014/main" id="{73A7A51D-E731-AB8C-3CC7-0420CE8DA53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4B3DEC6-480A-09BF-FE8E-CD76502DD69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49B5C2-54BF-E340-BBCC-346028A0E90A}" type="slidenum">
              <a:rPr lang="en-GB" smtClean="0"/>
              <a:t>‹#›</a:t>
            </a:fld>
            <a:endParaRPr lang="en-GB"/>
          </a:p>
        </p:txBody>
      </p:sp>
    </p:spTree>
    <p:extLst>
      <p:ext uri="{BB962C8B-B14F-4D97-AF65-F5344CB8AC3E}">
        <p14:creationId xmlns:p14="http://schemas.microsoft.com/office/powerpoint/2010/main" val="15252160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M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dangerassessment.org/"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D1942232-83D0-49E2-AF9B-1F97E3C1EF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E9E70D72-6E23-4015-A4A6-85C120C191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a:extLst>
              <a:ext uri="{FF2B5EF4-FFF2-40B4-BE49-F238E27FC236}">
                <a16:creationId xmlns:a16="http://schemas.microsoft.com/office/drawing/2014/main" id="{6EB8A06A-DD7D-8A4A-A6B5-F53293A6E528}"/>
              </a:ext>
            </a:extLst>
          </p:cNvPr>
          <p:cNvSpPr txBox="1">
            <a:spLocks/>
          </p:cNvSpPr>
          <p:nvPr/>
        </p:nvSpPr>
        <p:spPr>
          <a:xfrm>
            <a:off x="1179576" y="1163848"/>
            <a:ext cx="9829800" cy="132588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000" kern="1200">
                <a:solidFill>
                  <a:schemeClr val="tx1"/>
                </a:solidFill>
                <a:latin typeface="Trebuchet MS" charset="0"/>
                <a:ea typeface="Trebuchet MS" charset="0"/>
                <a:cs typeface="Trebuchet MS" charset="0"/>
              </a:defRPr>
            </a:lvl1pPr>
          </a:lstStyle>
          <a:p>
            <a:pPr algn="ctr">
              <a:spcAft>
                <a:spcPts val="600"/>
              </a:spcAft>
            </a:pPr>
            <a:r>
              <a:rPr lang="en-US" b="1" dirty="0">
                <a:solidFill>
                  <a:schemeClr val="tx2"/>
                </a:solidFill>
                <a:latin typeface="+mj-lt"/>
                <a:ea typeface="+mj-ea"/>
                <a:cs typeface="+mj-cs"/>
              </a:rPr>
              <a:t>The Danger assessment tool </a:t>
            </a:r>
            <a:r>
              <a:rPr lang="en-US" sz="3600" b="1" dirty="0">
                <a:solidFill>
                  <a:schemeClr val="tx2"/>
                </a:solidFill>
                <a:latin typeface="+mj-lt"/>
                <a:ea typeface="+mj-ea"/>
                <a:cs typeface="+mj-cs"/>
              </a:rPr>
              <a:t>( Campbell, 1985, 2003) </a:t>
            </a:r>
            <a:endParaRPr lang="en-US" sz="3600" b="1" kern="1200" dirty="0">
              <a:solidFill>
                <a:schemeClr val="tx2"/>
              </a:solidFill>
              <a:latin typeface="+mj-lt"/>
              <a:ea typeface="+mj-ea"/>
              <a:cs typeface="+mj-cs"/>
            </a:endParaRPr>
          </a:p>
        </p:txBody>
      </p:sp>
      <p:grpSp>
        <p:nvGrpSpPr>
          <p:cNvPr id="33" name="Group 32">
            <a:extLst>
              <a:ext uri="{FF2B5EF4-FFF2-40B4-BE49-F238E27FC236}">
                <a16:creationId xmlns:a16="http://schemas.microsoft.com/office/drawing/2014/main" id="{C28A977F-B603-4D81-B0FC-C8DE048A793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05" y="-1"/>
            <a:ext cx="3362070" cy="2522848"/>
            <a:chOff x="-305" y="-1"/>
            <a:chExt cx="3832880" cy="2876136"/>
          </a:xfrm>
        </p:grpSpPr>
        <p:sp>
          <p:nvSpPr>
            <p:cNvPr id="34" name="Freeform: Shape 33">
              <a:extLst>
                <a:ext uri="{FF2B5EF4-FFF2-40B4-BE49-F238E27FC236}">
                  <a16:creationId xmlns:a16="http://schemas.microsoft.com/office/drawing/2014/main" id="{0183CE8C-E039-4B2F-A36E-5FD5CD5DE1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reeform: Shape 34">
              <a:extLst>
                <a:ext uri="{FF2B5EF4-FFF2-40B4-BE49-F238E27FC236}">
                  <a16:creationId xmlns:a16="http://schemas.microsoft.com/office/drawing/2014/main" id="{3EB77281-FAB4-40D0-B3F3-264EC4AB20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Freeform: Shape 35">
              <a:extLst>
                <a:ext uri="{FF2B5EF4-FFF2-40B4-BE49-F238E27FC236}">
                  <a16:creationId xmlns:a16="http://schemas.microsoft.com/office/drawing/2014/main" id="{815E59F3-75FC-494F-8737-5F00A4964F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Freeform: Shape 36">
              <a:extLst>
                <a:ext uri="{FF2B5EF4-FFF2-40B4-BE49-F238E27FC236}">
                  <a16:creationId xmlns:a16="http://schemas.microsoft.com/office/drawing/2014/main" id="{43ADDCFA-B066-4D79-AB71-062E66E58F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3" name="Picture 2">
            <a:extLst>
              <a:ext uri="{FF2B5EF4-FFF2-40B4-BE49-F238E27FC236}">
                <a16:creationId xmlns:a16="http://schemas.microsoft.com/office/drawing/2014/main" id="{3AAC5C97-0B8A-3A23-1E4B-D090686261C5}"/>
              </a:ext>
            </a:extLst>
          </p:cNvPr>
          <p:cNvPicPr>
            <a:picLocks noChangeAspect="1"/>
          </p:cNvPicPr>
          <p:nvPr/>
        </p:nvPicPr>
        <p:blipFill>
          <a:blip r:embed="rId2"/>
          <a:stretch>
            <a:fillRect/>
          </a:stretch>
        </p:blipFill>
        <p:spPr>
          <a:xfrm>
            <a:off x="804671" y="4087163"/>
            <a:ext cx="4954693" cy="718430"/>
          </a:xfrm>
          <a:prstGeom prst="rect">
            <a:avLst/>
          </a:prstGeom>
        </p:spPr>
      </p:pic>
      <p:sp>
        <p:nvSpPr>
          <p:cNvPr id="5" name="Title 1">
            <a:extLst>
              <a:ext uri="{FF2B5EF4-FFF2-40B4-BE49-F238E27FC236}">
                <a16:creationId xmlns:a16="http://schemas.microsoft.com/office/drawing/2014/main" id="{C3E9161F-99F7-6D4A-86E3-55373DCB1492}"/>
              </a:ext>
            </a:extLst>
          </p:cNvPr>
          <p:cNvSpPr txBox="1">
            <a:spLocks/>
          </p:cNvSpPr>
          <p:nvPr/>
        </p:nvSpPr>
        <p:spPr>
          <a:xfrm>
            <a:off x="6354871" y="2827419"/>
            <a:ext cx="5029200" cy="322762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Trebuchet MS" charset="0"/>
                <a:ea typeface="Trebuchet MS" charset="0"/>
                <a:cs typeface="Trebuchet MS" charset="0"/>
              </a:defRPr>
            </a:lvl1pPr>
          </a:lstStyle>
          <a:p>
            <a:pPr indent="-228600">
              <a:spcAft>
                <a:spcPts val="600"/>
              </a:spcAft>
              <a:buFont typeface="Arial" panose="020B0604020202020204" pitchFamily="34" charset="0"/>
              <a:buChar char="•"/>
            </a:pPr>
            <a:endParaRPr lang="en-US" sz="1800" dirty="0">
              <a:solidFill>
                <a:schemeClr val="tx2"/>
              </a:solidFill>
              <a:latin typeface="+mn-lt"/>
              <a:ea typeface="+mn-ea"/>
              <a:cs typeface="+mn-cs"/>
            </a:endParaRPr>
          </a:p>
          <a:p>
            <a:pPr indent="-228600">
              <a:spcAft>
                <a:spcPts val="600"/>
              </a:spcAft>
              <a:buFont typeface="Arial" panose="020B0604020202020204" pitchFamily="34" charset="0"/>
              <a:buChar char="•"/>
            </a:pPr>
            <a:endParaRPr lang="en-US" sz="1800" dirty="0">
              <a:solidFill>
                <a:schemeClr val="tx2"/>
              </a:solidFill>
              <a:latin typeface="+mn-lt"/>
              <a:ea typeface="+mn-ea"/>
              <a:cs typeface="+mn-cs"/>
            </a:endParaRPr>
          </a:p>
          <a:p>
            <a:pPr indent="-228600">
              <a:spcAft>
                <a:spcPts val="600"/>
              </a:spcAft>
              <a:buFont typeface="Arial" panose="020B0604020202020204" pitchFamily="34" charset="0"/>
              <a:buChar char="•"/>
            </a:pPr>
            <a:r>
              <a:rPr lang="en-US" sz="1800" b="1" dirty="0">
                <a:solidFill>
                  <a:schemeClr val="tx2"/>
                </a:solidFill>
                <a:latin typeface="+mn-lt"/>
                <a:ea typeface="+mn-ea"/>
                <a:cs typeface="+mn-cs"/>
              </a:rPr>
              <a:t>Dr Clarissa Sammut Scerri PhD</a:t>
            </a:r>
          </a:p>
          <a:p>
            <a:pPr indent="-228600">
              <a:spcAft>
                <a:spcPts val="600"/>
              </a:spcAft>
              <a:buFont typeface="Arial" panose="020B0604020202020204" pitchFamily="34" charset="0"/>
              <a:buChar char="•"/>
            </a:pPr>
            <a:r>
              <a:rPr lang="en-US" sz="1800" b="1" dirty="0">
                <a:solidFill>
                  <a:schemeClr val="tx2"/>
                </a:solidFill>
                <a:latin typeface="+mn-lt"/>
                <a:ea typeface="+mn-ea"/>
                <a:cs typeface="+mn-cs"/>
              </a:rPr>
              <a:t>August  2024</a:t>
            </a:r>
          </a:p>
          <a:p>
            <a:pPr indent="-228600">
              <a:spcAft>
                <a:spcPts val="600"/>
              </a:spcAft>
              <a:buFont typeface="Arial" panose="020B0604020202020204" pitchFamily="34" charset="0"/>
              <a:buChar char="•"/>
            </a:pPr>
            <a:endParaRPr lang="en-US" sz="1800" b="1" dirty="0">
              <a:solidFill>
                <a:schemeClr val="tx2"/>
              </a:solidFill>
              <a:latin typeface="+mn-lt"/>
              <a:ea typeface="+mn-ea"/>
              <a:cs typeface="+mn-cs"/>
            </a:endParaRPr>
          </a:p>
        </p:txBody>
      </p:sp>
      <p:grpSp>
        <p:nvGrpSpPr>
          <p:cNvPr id="39" name="Group 38">
            <a:extLst>
              <a:ext uri="{FF2B5EF4-FFF2-40B4-BE49-F238E27FC236}">
                <a16:creationId xmlns:a16="http://schemas.microsoft.com/office/drawing/2014/main" id="{C78D9229-E61D-4FEE-8321-2F8B64A8CAD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flipH="1">
            <a:off x="10186037" y="4852038"/>
            <a:ext cx="2151670" cy="1860256"/>
            <a:chOff x="-305" y="-4155"/>
            <a:chExt cx="2514948" cy="2174333"/>
          </a:xfrm>
        </p:grpSpPr>
        <p:sp>
          <p:nvSpPr>
            <p:cNvPr id="40" name="Freeform: Shape 39">
              <a:extLst>
                <a:ext uri="{FF2B5EF4-FFF2-40B4-BE49-F238E27FC236}">
                  <a16:creationId xmlns:a16="http://schemas.microsoft.com/office/drawing/2014/main" id="{1FDD3CCB-26A3-4D79-AEB6-7A60CF980D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Freeform: Shape 40">
              <a:extLst>
                <a:ext uri="{FF2B5EF4-FFF2-40B4-BE49-F238E27FC236}">
                  <a16:creationId xmlns:a16="http://schemas.microsoft.com/office/drawing/2014/main" id="{E9AC4470-5113-4709-B29F-CDB937F254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reeform: Shape 41">
              <a:extLst>
                <a:ext uri="{FF2B5EF4-FFF2-40B4-BE49-F238E27FC236}">
                  <a16:creationId xmlns:a16="http://schemas.microsoft.com/office/drawing/2014/main" id="{3E0D146C-9DAB-421E-AE88-5F854BF3F7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43" name="Freeform: Shape 42">
              <a:extLst>
                <a:ext uri="{FF2B5EF4-FFF2-40B4-BE49-F238E27FC236}">
                  <a16:creationId xmlns:a16="http://schemas.microsoft.com/office/drawing/2014/main" id="{12EB32A5-4408-4F6C-84B2-F9A908237A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Title 1">
            <a:extLst>
              <a:ext uri="{FF2B5EF4-FFF2-40B4-BE49-F238E27FC236}">
                <a16:creationId xmlns:a16="http://schemas.microsoft.com/office/drawing/2014/main" id="{16BCFEF2-3563-E64D-8208-20347567A066}"/>
              </a:ext>
            </a:extLst>
          </p:cNvPr>
          <p:cNvSpPr txBox="1">
            <a:spLocks/>
          </p:cNvSpPr>
          <p:nvPr/>
        </p:nvSpPr>
        <p:spPr>
          <a:xfrm>
            <a:off x="603361" y="1922341"/>
            <a:ext cx="4754852" cy="375889"/>
          </a:xfrm>
          <a:prstGeom prst="rect">
            <a:avLst/>
          </a:prstGeom>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000" kern="1200">
                <a:solidFill>
                  <a:schemeClr val="tx1"/>
                </a:solidFill>
                <a:latin typeface="Trebuchet MS" charset="0"/>
                <a:ea typeface="Trebuchet MS" charset="0"/>
                <a:cs typeface="Trebuchet MS" charset="0"/>
              </a:defRPr>
            </a:lvl1pPr>
          </a:lstStyle>
          <a:p>
            <a:endParaRPr lang="en-US" sz="2800" b="1" dirty="0">
              <a:latin typeface="Calibri" charset="0"/>
              <a:ea typeface="Calibri" charset="0"/>
              <a:cs typeface="Calibri" charset="0"/>
            </a:endParaRPr>
          </a:p>
        </p:txBody>
      </p:sp>
    </p:spTree>
    <p:extLst>
      <p:ext uri="{BB962C8B-B14F-4D97-AF65-F5344CB8AC3E}">
        <p14:creationId xmlns:p14="http://schemas.microsoft.com/office/powerpoint/2010/main" val="7605461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6FA60FB-F737-525C-DC8C-5C7403E94B57}"/>
              </a:ext>
            </a:extLst>
          </p:cNvPr>
          <p:cNvSpPr>
            <a:spLocks noGrp="1"/>
          </p:cNvSpPr>
          <p:nvPr>
            <p:ph type="title"/>
          </p:nvPr>
        </p:nvSpPr>
        <p:spPr>
          <a:xfrm>
            <a:off x="686834" y="591344"/>
            <a:ext cx="3200400" cy="5585619"/>
          </a:xfrm>
        </p:spPr>
        <p:txBody>
          <a:bodyPr>
            <a:normAutofit/>
          </a:bodyPr>
          <a:lstStyle/>
          <a:p>
            <a:endParaRPr lang="en-GB">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5D85F677-4DCF-E67C-166E-47C026336F88}"/>
              </a:ext>
            </a:extLst>
          </p:cNvPr>
          <p:cNvSpPr>
            <a:spLocks noGrp="1"/>
          </p:cNvSpPr>
          <p:nvPr>
            <p:ph idx="1"/>
          </p:nvPr>
        </p:nvSpPr>
        <p:spPr>
          <a:xfrm>
            <a:off x="4447308" y="591344"/>
            <a:ext cx="6906491" cy="5585619"/>
          </a:xfrm>
        </p:spPr>
        <p:txBody>
          <a:bodyPr anchor="ctr">
            <a:normAutofit/>
          </a:bodyPr>
          <a:lstStyle/>
          <a:p>
            <a:r>
              <a:rPr lang="en-GB" dirty="0"/>
              <a:t>The instrument uses a weighted system to score yes/ no responses.</a:t>
            </a:r>
          </a:p>
          <a:p>
            <a:pPr marL="0" indent="0">
              <a:buNone/>
            </a:pPr>
            <a:endParaRPr lang="en-GB" dirty="0"/>
          </a:p>
          <a:p>
            <a:pPr marL="0" indent="0">
              <a:buNone/>
            </a:pPr>
            <a:r>
              <a:rPr lang="en-GB" dirty="0"/>
              <a:t> Risk is then classified ranging from </a:t>
            </a:r>
          </a:p>
          <a:p>
            <a:r>
              <a:rPr lang="en-GB" dirty="0"/>
              <a:t>“Variable Danger – 0 to 7” to “</a:t>
            </a:r>
          </a:p>
          <a:p>
            <a:r>
              <a:rPr lang="en-GB" dirty="0"/>
              <a:t>Increased danger- 8 to 13”; </a:t>
            </a:r>
          </a:p>
          <a:p>
            <a:r>
              <a:rPr lang="en-GB" dirty="0"/>
              <a:t>“Severe Danger – 14 to 17” and </a:t>
            </a:r>
          </a:p>
          <a:p>
            <a:r>
              <a:rPr lang="en-GB" dirty="0"/>
              <a:t>“Extreme Danger – 18 or more” (Hilton, 2021; Messing &amp; </a:t>
            </a:r>
            <a:r>
              <a:rPr lang="en-GB" dirty="0" err="1"/>
              <a:t>Thaller</a:t>
            </a:r>
            <a:r>
              <a:rPr lang="en-GB" dirty="0"/>
              <a:t>, 2015). </a:t>
            </a:r>
          </a:p>
          <a:p>
            <a:endParaRPr lang="en-GB" dirty="0"/>
          </a:p>
        </p:txBody>
      </p:sp>
    </p:spTree>
    <p:extLst>
      <p:ext uri="{BB962C8B-B14F-4D97-AF65-F5344CB8AC3E}">
        <p14:creationId xmlns:p14="http://schemas.microsoft.com/office/powerpoint/2010/main" val="26103216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D318CC-E2A8-4E27-9548-A047A78999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F9017DA-10EC-18A6-F5A8-544306FF6352}"/>
              </a:ext>
            </a:extLst>
          </p:cNvPr>
          <p:cNvSpPr>
            <a:spLocks noGrp="1"/>
          </p:cNvSpPr>
          <p:nvPr>
            <p:ph type="title"/>
          </p:nvPr>
        </p:nvSpPr>
        <p:spPr>
          <a:xfrm>
            <a:off x="645065" y="1463040"/>
            <a:ext cx="3796306" cy="2690949"/>
          </a:xfrm>
        </p:spPr>
        <p:txBody>
          <a:bodyPr anchor="t">
            <a:normAutofit/>
          </a:bodyPr>
          <a:lstStyle/>
          <a:p>
            <a:r>
              <a:rPr lang="en-GB" sz="4800" dirty="0"/>
              <a:t>Training </a:t>
            </a:r>
          </a:p>
        </p:txBody>
      </p:sp>
      <p:grpSp>
        <p:nvGrpSpPr>
          <p:cNvPr id="10" name="Group 9">
            <a:extLst>
              <a:ext uri="{FF2B5EF4-FFF2-40B4-BE49-F238E27FC236}">
                <a16:creationId xmlns:a16="http://schemas.microsoft.com/office/drawing/2014/main" id="{B14B560F-9DD7-4302-A60B-EBD3EF59B0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C21D6966-343E-49AC-A026-D2497E0C3CA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14" name="Rectangle 13">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86CC795-1E40-C141-8F5C-437C49F624F0}"/>
              </a:ext>
            </a:extLst>
          </p:cNvPr>
          <p:cNvSpPr>
            <a:spLocks noGrp="1"/>
          </p:cNvSpPr>
          <p:nvPr>
            <p:ph idx="1"/>
          </p:nvPr>
        </p:nvSpPr>
        <p:spPr>
          <a:xfrm>
            <a:off x="5656218" y="1463039"/>
            <a:ext cx="5542387" cy="4300447"/>
          </a:xfrm>
        </p:spPr>
        <p:txBody>
          <a:bodyPr anchor="t">
            <a:normAutofit/>
          </a:bodyPr>
          <a:lstStyle/>
          <a:p>
            <a:r>
              <a:rPr lang="en-GB" sz="2000" dirty="0"/>
              <a:t>All relevant professionals (risk assessors, social workers and police) attended the relevant training. </a:t>
            </a:r>
          </a:p>
          <a:p>
            <a:r>
              <a:rPr lang="en-GB" sz="2000" dirty="0"/>
              <a:t>After successful completing the training, the participants sit for a POST TEST and then they obtained a certificate which is attached to every assessment carried out. </a:t>
            </a:r>
          </a:p>
          <a:p>
            <a:r>
              <a:rPr lang="en-GB" sz="2000" dirty="0"/>
              <a:t>Piloting of DA by risk assessors from Dec – July, 2024</a:t>
            </a:r>
          </a:p>
          <a:p>
            <a:r>
              <a:rPr lang="en-GB" sz="2000" dirty="0"/>
              <a:t>Round-table discussion and training on issues encountered</a:t>
            </a:r>
          </a:p>
          <a:p>
            <a:r>
              <a:rPr lang="en-GB" sz="2000" dirty="0"/>
              <a:t>Shift to DA on July 2024 by Appogg risk assessors and DV social workers </a:t>
            </a:r>
          </a:p>
          <a:p>
            <a:endParaRPr lang="en-GB" sz="2000" dirty="0"/>
          </a:p>
          <a:p>
            <a:pPr marL="0" indent="0">
              <a:buNone/>
            </a:pPr>
            <a:endParaRPr lang="en-GB" sz="2000" dirty="0"/>
          </a:p>
        </p:txBody>
      </p:sp>
    </p:spTree>
    <p:extLst>
      <p:ext uri="{BB962C8B-B14F-4D97-AF65-F5344CB8AC3E}">
        <p14:creationId xmlns:p14="http://schemas.microsoft.com/office/powerpoint/2010/main" val="26986417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43D80-F062-3ED3-6056-789246FF646A}"/>
              </a:ext>
            </a:extLst>
          </p:cNvPr>
          <p:cNvSpPr>
            <a:spLocks noGrp="1"/>
          </p:cNvSpPr>
          <p:nvPr>
            <p:ph type="title"/>
          </p:nvPr>
        </p:nvSpPr>
        <p:spPr/>
        <p:txBody>
          <a:bodyPr/>
          <a:lstStyle/>
          <a:p>
            <a:pPr algn="ctr"/>
            <a:r>
              <a:rPr lang="en-GB" b="1" dirty="0"/>
              <a:t>Validation of the risk assessment tool for the Maltese context </a:t>
            </a:r>
          </a:p>
        </p:txBody>
      </p:sp>
      <p:sp>
        <p:nvSpPr>
          <p:cNvPr id="3" name="Content Placeholder 2">
            <a:extLst>
              <a:ext uri="{FF2B5EF4-FFF2-40B4-BE49-F238E27FC236}">
                <a16:creationId xmlns:a16="http://schemas.microsoft.com/office/drawing/2014/main" id="{71EA5A00-4CB2-66AA-796A-87144F48B9DA}"/>
              </a:ext>
            </a:extLst>
          </p:cNvPr>
          <p:cNvSpPr>
            <a:spLocks noGrp="1"/>
          </p:cNvSpPr>
          <p:nvPr>
            <p:ph idx="1"/>
          </p:nvPr>
        </p:nvSpPr>
        <p:spPr/>
        <p:txBody>
          <a:bodyPr/>
          <a:lstStyle/>
          <a:p>
            <a:r>
              <a:rPr lang="en-GB" b="1" dirty="0"/>
              <a:t>Phase 1 :  validation of the content </a:t>
            </a:r>
          </a:p>
          <a:p>
            <a:endParaRPr lang="en-GB" dirty="0"/>
          </a:p>
          <a:p>
            <a:pPr marL="0" indent="0">
              <a:buNone/>
            </a:pPr>
            <a:r>
              <a:rPr lang="en-GB" dirty="0"/>
              <a:t>Translation from English to Maltese – and back translation </a:t>
            </a:r>
          </a:p>
          <a:p>
            <a:pPr marL="0" indent="0">
              <a:buNone/>
            </a:pPr>
            <a:endParaRPr lang="en-GB" dirty="0"/>
          </a:p>
          <a:p>
            <a:pPr marL="0" indent="0">
              <a:buNone/>
            </a:pPr>
            <a:r>
              <a:rPr lang="en-GB" dirty="0"/>
              <a:t>Meetings with Expert committee including Maltese and US Scholars </a:t>
            </a:r>
          </a:p>
          <a:p>
            <a:pPr marL="0" indent="0">
              <a:buNone/>
            </a:pPr>
            <a:endParaRPr lang="en-GB" dirty="0"/>
          </a:p>
          <a:p>
            <a:pPr marL="0" indent="0">
              <a:buNone/>
            </a:pPr>
            <a:r>
              <a:rPr lang="en-GB" dirty="0"/>
              <a:t>Interviews with 40 participants who speak and understand Maltese </a:t>
            </a:r>
          </a:p>
          <a:p>
            <a:pPr marL="0" indent="0">
              <a:buNone/>
            </a:pPr>
            <a:endParaRPr lang="en-GB" dirty="0"/>
          </a:p>
        </p:txBody>
      </p:sp>
    </p:spTree>
    <p:extLst>
      <p:ext uri="{BB962C8B-B14F-4D97-AF65-F5344CB8AC3E}">
        <p14:creationId xmlns:p14="http://schemas.microsoft.com/office/powerpoint/2010/main" val="18001039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02A74-08E4-E2E8-BD38-75713650A909}"/>
              </a:ext>
            </a:extLst>
          </p:cNvPr>
          <p:cNvSpPr>
            <a:spLocks noGrp="1"/>
          </p:cNvSpPr>
          <p:nvPr>
            <p:ph type="title"/>
          </p:nvPr>
        </p:nvSpPr>
        <p:spPr/>
        <p:txBody>
          <a:bodyPr/>
          <a:lstStyle/>
          <a:p>
            <a:r>
              <a:rPr lang="en-GB" dirty="0"/>
              <a:t>Phase 2 : working on the design </a:t>
            </a:r>
          </a:p>
        </p:txBody>
      </p:sp>
      <p:sp>
        <p:nvSpPr>
          <p:cNvPr id="3" name="Content Placeholder 2">
            <a:extLst>
              <a:ext uri="{FF2B5EF4-FFF2-40B4-BE49-F238E27FC236}">
                <a16:creationId xmlns:a16="http://schemas.microsoft.com/office/drawing/2014/main" id="{B1C0D844-D2C4-57E1-BF17-A84595AD18F6}"/>
              </a:ext>
            </a:extLst>
          </p:cNvPr>
          <p:cNvSpPr>
            <a:spLocks noGrp="1"/>
          </p:cNvSpPr>
          <p:nvPr>
            <p:ph idx="1"/>
          </p:nvPr>
        </p:nvSpPr>
        <p:spPr/>
        <p:txBody>
          <a:bodyPr/>
          <a:lstStyle/>
          <a:p>
            <a:pPr marL="0" indent="0">
              <a:buNone/>
            </a:pPr>
            <a:r>
              <a:rPr lang="en-GB" dirty="0"/>
              <a:t>Examining the ability of the DA in the Maltese context to predict repeat violence and/ or  near lethal violence </a:t>
            </a:r>
          </a:p>
          <a:p>
            <a:pPr marL="0" indent="0">
              <a:buNone/>
            </a:pPr>
            <a:endParaRPr lang="en-GB" dirty="0"/>
          </a:p>
          <a:p>
            <a:pPr marL="0" indent="0">
              <a:buNone/>
            </a:pPr>
            <a:r>
              <a:rPr lang="en-GB" dirty="0"/>
              <a:t>The full DA is administered and then 6 months later, the person is contacted again and asked about repeat violence or near lethal violence </a:t>
            </a:r>
          </a:p>
          <a:p>
            <a:pPr marL="0" indent="0">
              <a:buNone/>
            </a:pPr>
            <a:endParaRPr lang="en-GB" dirty="0"/>
          </a:p>
          <a:p>
            <a:pPr marL="0" indent="0">
              <a:buNone/>
            </a:pPr>
            <a:r>
              <a:rPr lang="en-GB" dirty="0"/>
              <a:t>This would provide data to estimate the sensitivity and specificity of the DA in Malta</a:t>
            </a:r>
          </a:p>
        </p:txBody>
      </p:sp>
    </p:spTree>
    <p:extLst>
      <p:ext uri="{BB962C8B-B14F-4D97-AF65-F5344CB8AC3E}">
        <p14:creationId xmlns:p14="http://schemas.microsoft.com/office/powerpoint/2010/main" val="14801173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EB16ADC-17A5-DF93-FD27-F3E69318D02B}"/>
              </a:ext>
            </a:extLst>
          </p:cNvPr>
          <p:cNvSpPr>
            <a:spLocks noGrp="1"/>
          </p:cNvSpPr>
          <p:nvPr>
            <p:ph type="title"/>
          </p:nvPr>
        </p:nvSpPr>
        <p:spPr>
          <a:xfrm>
            <a:off x="640080" y="325369"/>
            <a:ext cx="4368602" cy="1956841"/>
          </a:xfrm>
        </p:spPr>
        <p:txBody>
          <a:bodyPr anchor="b">
            <a:normAutofit/>
          </a:bodyPr>
          <a:lstStyle/>
          <a:p>
            <a:endParaRPr lang="en-GB" sz="5400"/>
          </a:p>
        </p:txBody>
      </p:sp>
      <p:sp>
        <p:nvSpPr>
          <p:cNvPr id="11"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9E4BB6A-FE37-56D8-5A80-08E160C03235}"/>
              </a:ext>
            </a:extLst>
          </p:cNvPr>
          <p:cNvSpPr>
            <a:spLocks noGrp="1"/>
          </p:cNvSpPr>
          <p:nvPr>
            <p:ph idx="1"/>
          </p:nvPr>
        </p:nvSpPr>
        <p:spPr>
          <a:xfrm>
            <a:off x="640080" y="2872899"/>
            <a:ext cx="4243589" cy="3320668"/>
          </a:xfrm>
        </p:spPr>
        <p:txBody>
          <a:bodyPr>
            <a:normAutofit/>
          </a:bodyPr>
          <a:lstStyle/>
          <a:p>
            <a:r>
              <a:rPr lang="en-GB" sz="2200" dirty="0"/>
              <a:t>A SCOPING REVIEW ON PUBLISHED LITERATURE RE: </a:t>
            </a:r>
          </a:p>
          <a:p>
            <a:pPr marL="0" indent="0">
              <a:buNone/>
            </a:pPr>
            <a:endParaRPr lang="en-GB" sz="2200" dirty="0"/>
          </a:p>
          <a:p>
            <a:pPr marL="0" indent="0">
              <a:buNone/>
            </a:pPr>
            <a:r>
              <a:rPr lang="en-GB" sz="2200" dirty="0"/>
              <a:t>DOMESTIC VIOLENCE RISK ASSESSMENT TOOLS  </a:t>
            </a:r>
          </a:p>
          <a:p>
            <a:pPr marL="0" indent="0">
              <a:buNone/>
            </a:pPr>
            <a:endParaRPr lang="en-GB" sz="2200" dirty="0"/>
          </a:p>
          <a:p>
            <a:pPr marL="0" indent="0">
              <a:buNone/>
            </a:pPr>
            <a:r>
              <a:rPr lang="en-GB" sz="2200" dirty="0"/>
              <a:t>FOLLOWING THE JUDICIAL INQUIRY AFTER THE FEMICIDE OF BERNICE CASSAR </a:t>
            </a:r>
          </a:p>
        </p:txBody>
      </p:sp>
      <p:pic>
        <p:nvPicPr>
          <p:cNvPr id="13" name="Picture 12" descr="Abstract blurred public library with bookshelves">
            <a:extLst>
              <a:ext uri="{FF2B5EF4-FFF2-40B4-BE49-F238E27FC236}">
                <a16:creationId xmlns:a16="http://schemas.microsoft.com/office/drawing/2014/main" id="{1F77FB7A-3AD8-4D79-8F93-6BC7D79992BD}"/>
              </a:ext>
            </a:extLst>
          </p:cNvPr>
          <p:cNvPicPr>
            <a:picLocks noChangeAspect="1"/>
          </p:cNvPicPr>
          <p:nvPr/>
        </p:nvPicPr>
        <p:blipFill>
          <a:blip r:embed="rId2"/>
          <a:srcRect l="5354" r="27693" b="-1"/>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extLst>
      <p:ext uri="{BB962C8B-B14F-4D97-AF65-F5344CB8AC3E}">
        <p14:creationId xmlns:p14="http://schemas.microsoft.com/office/powerpoint/2010/main" val="1222908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6" name="Rectangle 61">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DEEC904-F521-5E08-09D8-BE5A1542AA20}"/>
              </a:ext>
            </a:extLst>
          </p:cNvPr>
          <p:cNvSpPr>
            <a:spLocks noGrp="1"/>
          </p:cNvSpPr>
          <p:nvPr>
            <p:ph type="title"/>
          </p:nvPr>
        </p:nvSpPr>
        <p:spPr>
          <a:xfrm>
            <a:off x="838200" y="1336390"/>
            <a:ext cx="6155988" cy="1182927"/>
          </a:xfrm>
        </p:spPr>
        <p:txBody>
          <a:bodyPr anchor="b">
            <a:normAutofit/>
          </a:bodyPr>
          <a:lstStyle/>
          <a:p>
            <a:r>
              <a:rPr lang="en-GB" sz="3900"/>
              <a:t>Approaches to risk assessment </a:t>
            </a:r>
          </a:p>
        </p:txBody>
      </p:sp>
      <p:cxnSp>
        <p:nvCxnSpPr>
          <p:cNvPr id="77" name="Straight Connector 63">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39" name="Content Placeholder 2">
            <a:extLst>
              <a:ext uri="{FF2B5EF4-FFF2-40B4-BE49-F238E27FC236}">
                <a16:creationId xmlns:a16="http://schemas.microsoft.com/office/drawing/2014/main" id="{0F4A0415-9408-28ED-A5CD-13DEB6C7DB71}"/>
              </a:ext>
            </a:extLst>
          </p:cNvPr>
          <p:cNvSpPr>
            <a:spLocks noGrp="1"/>
          </p:cNvSpPr>
          <p:nvPr>
            <p:ph idx="1"/>
          </p:nvPr>
        </p:nvSpPr>
        <p:spPr>
          <a:xfrm>
            <a:off x="803776" y="2829330"/>
            <a:ext cx="6190412" cy="3344459"/>
          </a:xfrm>
        </p:spPr>
        <p:txBody>
          <a:bodyPr anchor="t">
            <a:normAutofit/>
          </a:bodyPr>
          <a:lstStyle/>
          <a:p>
            <a:r>
              <a:rPr lang="en-GB" sz="2000" dirty="0">
                <a:solidFill>
                  <a:schemeClr val="tx1">
                    <a:alpha val="80000"/>
                  </a:schemeClr>
                </a:solidFill>
              </a:rPr>
              <a:t>Risk assessment is a </a:t>
            </a:r>
            <a:r>
              <a:rPr lang="en-GB" sz="2000" b="1" dirty="0">
                <a:solidFill>
                  <a:schemeClr val="tx1">
                    <a:alpha val="80000"/>
                  </a:schemeClr>
                </a:solidFill>
              </a:rPr>
              <a:t>“complex, continuing and evaluative process, rather than a single event or activity undertaken in response to an incident of violence” </a:t>
            </a:r>
            <a:r>
              <a:rPr lang="en-GB" sz="2000" dirty="0">
                <a:solidFill>
                  <a:schemeClr val="tx1">
                    <a:alpha val="80000"/>
                  </a:schemeClr>
                </a:solidFill>
              </a:rPr>
              <a:t>(Backhouse &amp; </a:t>
            </a:r>
            <a:r>
              <a:rPr lang="en-GB" sz="2000" dirty="0" err="1">
                <a:solidFill>
                  <a:schemeClr val="tx1">
                    <a:alpha val="80000"/>
                  </a:schemeClr>
                </a:solidFill>
              </a:rPr>
              <a:t>Toivonen</a:t>
            </a:r>
            <a:r>
              <a:rPr lang="en-GB" sz="2000" dirty="0">
                <a:solidFill>
                  <a:schemeClr val="tx1">
                    <a:alpha val="80000"/>
                  </a:schemeClr>
                </a:solidFill>
              </a:rPr>
              <a:t>, 2018, p.21) </a:t>
            </a:r>
          </a:p>
          <a:p>
            <a:r>
              <a:rPr lang="en-GB" sz="2000" dirty="0">
                <a:solidFill>
                  <a:schemeClr val="tx1">
                    <a:alpha val="80000"/>
                  </a:schemeClr>
                </a:solidFill>
              </a:rPr>
              <a:t>It needs to </a:t>
            </a:r>
            <a:r>
              <a:rPr lang="en-GB" sz="2000" b="1" dirty="0">
                <a:solidFill>
                  <a:schemeClr val="tx1">
                    <a:alpha val="80000"/>
                  </a:schemeClr>
                </a:solidFill>
              </a:rPr>
              <a:t>be repeated </a:t>
            </a:r>
            <a:r>
              <a:rPr lang="en-GB" sz="2000" dirty="0">
                <a:solidFill>
                  <a:schemeClr val="tx1">
                    <a:alpha val="80000"/>
                  </a:schemeClr>
                </a:solidFill>
              </a:rPr>
              <a:t>as risk can change quickly and unpredictably</a:t>
            </a:r>
          </a:p>
          <a:p>
            <a:r>
              <a:rPr lang="en-GB" sz="2000" dirty="0">
                <a:solidFill>
                  <a:schemeClr val="tx1">
                    <a:alpha val="80000"/>
                  </a:schemeClr>
                </a:solidFill>
              </a:rPr>
              <a:t>Empirically-validated risk assessment tools that may be used as </a:t>
            </a:r>
            <a:r>
              <a:rPr lang="en-GB" sz="2000" b="1" dirty="0">
                <a:solidFill>
                  <a:schemeClr val="tx1">
                    <a:alpha val="80000"/>
                  </a:schemeClr>
                </a:solidFill>
              </a:rPr>
              <a:t>part of a comprehensiv</a:t>
            </a:r>
            <a:r>
              <a:rPr lang="en-GB" sz="2000" dirty="0">
                <a:solidFill>
                  <a:schemeClr val="tx1">
                    <a:alpha val="80000"/>
                  </a:schemeClr>
                </a:solidFill>
              </a:rPr>
              <a:t>e assessment including </a:t>
            </a:r>
          </a:p>
          <a:p>
            <a:r>
              <a:rPr lang="en-GB" sz="2000" dirty="0">
                <a:solidFill>
                  <a:schemeClr val="tx1">
                    <a:alpha val="80000"/>
                  </a:schemeClr>
                </a:solidFill>
              </a:rPr>
              <a:t>Feedback of the victim and / or with the perpetrator about their beliefs and behaviour </a:t>
            </a:r>
          </a:p>
        </p:txBody>
      </p:sp>
      <p:pic>
        <p:nvPicPr>
          <p:cNvPr id="16" name="Graphic 6" descr="Fingerprint">
            <a:extLst>
              <a:ext uri="{FF2B5EF4-FFF2-40B4-BE49-F238E27FC236}">
                <a16:creationId xmlns:a16="http://schemas.microsoft.com/office/drawing/2014/main" id="{56E0454B-B57E-FBDC-E430-818CA6DFAA5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572653" y="1980885"/>
            <a:ext cx="3548404" cy="3548404"/>
          </a:xfrm>
          <a:prstGeom prst="rect">
            <a:avLst/>
          </a:prstGeom>
        </p:spPr>
      </p:pic>
      <p:sp>
        <p:nvSpPr>
          <p:cNvPr id="78"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24552" y="1899284"/>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1"/>
          </a:solidFill>
          <a:ln w="603" cap="flat">
            <a:noFill/>
            <a:prstDash val="solid"/>
            <a:miter/>
          </a:ln>
        </p:spPr>
        <p:txBody>
          <a:bodyPr rtlCol="0" anchor="ctr"/>
          <a:lstStyle/>
          <a:p>
            <a:endParaRPr lang="en-US"/>
          </a:p>
        </p:txBody>
      </p:sp>
      <p:sp>
        <p:nvSpPr>
          <p:cNvPr id="68"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6862" y="2189928"/>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1"/>
          </a:solidFill>
          <a:ln w="422" cap="flat">
            <a:noFill/>
            <a:prstDash val="solid"/>
            <a:miter/>
          </a:ln>
        </p:spPr>
        <p:txBody>
          <a:bodyPr rtlCol="0" anchor="ctr"/>
          <a:lstStyle/>
          <a:p>
            <a:endParaRPr lang="en-US"/>
          </a:p>
        </p:txBody>
      </p:sp>
    </p:spTree>
    <p:extLst>
      <p:ext uri="{BB962C8B-B14F-4D97-AF65-F5344CB8AC3E}">
        <p14:creationId xmlns:p14="http://schemas.microsoft.com/office/powerpoint/2010/main" val="12020213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803E10-52DC-2475-E8BB-D4A28B85EAAB}"/>
              </a:ext>
            </a:extLst>
          </p:cNvPr>
          <p:cNvSpPr>
            <a:spLocks noGrp="1"/>
          </p:cNvSpPr>
          <p:nvPr>
            <p:ph type="title"/>
          </p:nvPr>
        </p:nvSpPr>
        <p:spPr/>
        <p:txBody>
          <a:bodyPr>
            <a:normAutofit fontScale="90000"/>
          </a:bodyPr>
          <a:lstStyle/>
          <a:p>
            <a:pPr algn="ctr"/>
            <a:r>
              <a:rPr lang="en-GB"/>
              <a:t>Risk factors for Intimate partner homicide by men on women – </a:t>
            </a:r>
            <a:r>
              <a:rPr lang="en-GB" sz="3600"/>
              <a:t>meta analysis by Spencer and Stith (2020)</a:t>
            </a:r>
            <a:endParaRPr lang="en-GB" sz="3600" dirty="0"/>
          </a:p>
        </p:txBody>
      </p:sp>
      <p:graphicFrame>
        <p:nvGraphicFramePr>
          <p:cNvPr id="5" name="Content Placeholder 2">
            <a:extLst>
              <a:ext uri="{FF2B5EF4-FFF2-40B4-BE49-F238E27FC236}">
                <a16:creationId xmlns:a16="http://schemas.microsoft.com/office/drawing/2014/main" id="{E2A8B5EA-0E19-279E-2398-65F0D36F9900}"/>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419649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C04F2BB6-CBA7-96D4-A698-7AB44698F313}"/>
              </a:ext>
            </a:extLst>
          </p:cNvPr>
          <p:cNvSpPr>
            <a:spLocks noGrp="1"/>
          </p:cNvSpPr>
          <p:nvPr>
            <p:ph type="title"/>
          </p:nvPr>
        </p:nvSpPr>
        <p:spPr>
          <a:xfrm>
            <a:off x="838200" y="365125"/>
            <a:ext cx="10515600" cy="1325563"/>
          </a:xfrm>
        </p:spPr>
        <p:txBody>
          <a:bodyPr>
            <a:normAutofit/>
          </a:bodyPr>
          <a:lstStyle/>
          <a:p>
            <a:endParaRPr lang="en-GB"/>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4BEA55CA-E119-FF27-231A-072CC184ED56}"/>
              </a:ext>
            </a:extLst>
          </p:cNvPr>
          <p:cNvSpPr>
            <a:spLocks noGrp="1"/>
          </p:cNvSpPr>
          <p:nvPr>
            <p:ph idx="1"/>
          </p:nvPr>
        </p:nvSpPr>
        <p:spPr>
          <a:xfrm>
            <a:off x="838200" y="1825625"/>
            <a:ext cx="10515600" cy="4351338"/>
          </a:xfrm>
        </p:spPr>
        <p:txBody>
          <a:bodyPr>
            <a:normAutofit/>
          </a:bodyPr>
          <a:lstStyle/>
          <a:p>
            <a:r>
              <a:rPr lang="en-GB"/>
              <a:t>A key task to the risk assessment process lies in evaluating these risk factors , including also (static) risk factors such as the abuser’s criminal history, or having witnessed parental intimate partner violence </a:t>
            </a:r>
          </a:p>
          <a:p>
            <a:r>
              <a:rPr lang="en-GB"/>
              <a:t>It needs to </a:t>
            </a:r>
            <a:r>
              <a:rPr lang="en-GB" b="1"/>
              <a:t>be repeated </a:t>
            </a:r>
            <a:r>
              <a:rPr lang="en-GB"/>
              <a:t>as risk can change quickly and unpredictably</a:t>
            </a:r>
          </a:p>
          <a:p>
            <a:r>
              <a:rPr lang="en-GB"/>
              <a:t>Empirically-validated risk assessment tools that may be used as </a:t>
            </a:r>
            <a:r>
              <a:rPr lang="en-GB" b="1"/>
              <a:t>part of a comprehensiv</a:t>
            </a:r>
            <a:r>
              <a:rPr lang="en-GB"/>
              <a:t>e assessment including </a:t>
            </a:r>
          </a:p>
          <a:p>
            <a:r>
              <a:rPr lang="en-GB"/>
              <a:t>Feedback of the victim and / or with the perpetrator about their beliefs and behaviour </a:t>
            </a:r>
          </a:p>
          <a:p>
            <a:endParaRPr lang="en-GB" dirty="0"/>
          </a:p>
        </p:txBody>
      </p:sp>
    </p:spTree>
    <p:extLst>
      <p:ext uri="{BB962C8B-B14F-4D97-AF65-F5344CB8AC3E}">
        <p14:creationId xmlns:p14="http://schemas.microsoft.com/office/powerpoint/2010/main" val="20419085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E9B2D98-1C92-F14B-0FBD-33550F46E312}"/>
              </a:ext>
            </a:extLst>
          </p:cNvPr>
          <p:cNvSpPr>
            <a:spLocks noGrp="1"/>
          </p:cNvSpPr>
          <p:nvPr>
            <p:ph type="title"/>
          </p:nvPr>
        </p:nvSpPr>
        <p:spPr>
          <a:xfrm>
            <a:off x="838200" y="365125"/>
            <a:ext cx="10515600" cy="1325563"/>
          </a:xfrm>
        </p:spPr>
        <p:txBody>
          <a:bodyPr>
            <a:normAutofit/>
          </a:bodyPr>
          <a:lstStyle/>
          <a:p>
            <a:r>
              <a:rPr lang="en-GB" sz="4200"/>
              <a:t>What do we want  out of a risk assessment tool? </a:t>
            </a:r>
          </a:p>
        </p:txBody>
      </p:sp>
      <p:sp>
        <p:nvSpPr>
          <p:cNvPr id="27"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F982DB4-3D7E-3831-2ABB-66A6B672823F}"/>
              </a:ext>
            </a:extLst>
          </p:cNvPr>
          <p:cNvSpPr>
            <a:spLocks noGrp="1"/>
          </p:cNvSpPr>
          <p:nvPr>
            <p:ph idx="1"/>
          </p:nvPr>
        </p:nvSpPr>
        <p:spPr>
          <a:xfrm>
            <a:off x="838200" y="1929384"/>
            <a:ext cx="10515600" cy="4251960"/>
          </a:xfrm>
        </p:spPr>
        <p:txBody>
          <a:bodyPr>
            <a:normAutofit/>
          </a:bodyPr>
          <a:lstStyle/>
          <a:p>
            <a:pPr marL="0" indent="0">
              <a:buNone/>
            </a:pPr>
            <a:r>
              <a:rPr lang="en-GB" sz="2000" b="1" dirty="0"/>
              <a:t>Good psychometric properties: </a:t>
            </a:r>
          </a:p>
          <a:p>
            <a:r>
              <a:rPr lang="en-GB" sz="2000" b="1" dirty="0"/>
              <a:t>Reliability </a:t>
            </a:r>
            <a:r>
              <a:rPr lang="en-GB" sz="2000" dirty="0"/>
              <a:t>– consistent with which measurement produces scores</a:t>
            </a:r>
          </a:p>
          <a:p>
            <a:r>
              <a:rPr lang="en-GB" sz="2000" b="1" dirty="0"/>
              <a:t>Validity</a:t>
            </a:r>
            <a:r>
              <a:rPr lang="en-GB" sz="2000" dirty="0"/>
              <a:t>  – how well the instrument measures what is intended to measure ; </a:t>
            </a:r>
          </a:p>
          <a:p>
            <a:r>
              <a:rPr lang="en-GB" sz="2000" b="1" dirty="0"/>
              <a:t>Predictive validity </a:t>
            </a:r>
            <a:r>
              <a:rPr lang="en-GB" sz="2000" dirty="0"/>
              <a:t>– the probability that a randomly selected person who is an abuser scores, higher on the risk assessment tool than a randomly selected person who is not an abuser</a:t>
            </a:r>
          </a:p>
          <a:p>
            <a:r>
              <a:rPr lang="en-GB" sz="2000" b="1" dirty="0"/>
              <a:t>Sensitivity:</a:t>
            </a:r>
            <a:r>
              <a:rPr lang="en-GB" sz="2000" dirty="0"/>
              <a:t> the probability of the risk being detected, so that for </a:t>
            </a:r>
            <a:r>
              <a:rPr lang="en-GB" sz="2000" dirty="0" err="1"/>
              <a:t>eg</a:t>
            </a:r>
            <a:r>
              <a:rPr lang="en-GB" sz="2000" dirty="0"/>
              <a:t> a victim who is likely to be killed by the partner is identified as such. </a:t>
            </a:r>
          </a:p>
          <a:p>
            <a:r>
              <a:rPr lang="en-GB" sz="2000" b="1" dirty="0"/>
              <a:t>Specificity</a:t>
            </a:r>
            <a:r>
              <a:rPr lang="en-GB" sz="2000" dirty="0"/>
              <a:t>: that the tool can correctly rule out all those cases where the victim will not be killed or can make sure that  someone is not identified as high risk when they are not actually high risk. </a:t>
            </a:r>
          </a:p>
          <a:p>
            <a:pPr marL="0" indent="0">
              <a:buNone/>
            </a:pPr>
            <a:r>
              <a:rPr lang="en-GB" sz="2000" dirty="0"/>
              <a:t>(Sensitivity and specificity need to balance each other – and usually what is used is the Receiver Operating Characteristic (ROC), with the accuracy of the tool being measured by the area under the curve (AUC). </a:t>
            </a:r>
          </a:p>
          <a:p>
            <a:endParaRPr lang="en-GB" sz="2000" dirty="0"/>
          </a:p>
        </p:txBody>
      </p:sp>
    </p:spTree>
    <p:extLst>
      <p:ext uri="{BB962C8B-B14F-4D97-AF65-F5344CB8AC3E}">
        <p14:creationId xmlns:p14="http://schemas.microsoft.com/office/powerpoint/2010/main" val="36517016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74AE6C0-EC35-C37A-E351-7795369A1527}"/>
              </a:ext>
            </a:extLst>
          </p:cNvPr>
          <p:cNvSpPr>
            <a:spLocks noGrp="1"/>
          </p:cNvSpPr>
          <p:nvPr>
            <p:ph type="title"/>
          </p:nvPr>
        </p:nvSpPr>
        <p:spPr>
          <a:xfrm>
            <a:off x="838200" y="365125"/>
            <a:ext cx="10515600" cy="1325563"/>
          </a:xfrm>
        </p:spPr>
        <p:txBody>
          <a:bodyPr>
            <a:normAutofit/>
          </a:bodyPr>
          <a:lstStyle/>
          <a:p>
            <a:endParaRPr lang="en-GB" sz="54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0E5C079-3EA9-333F-75D7-FD26AAB6F380}"/>
              </a:ext>
            </a:extLst>
          </p:cNvPr>
          <p:cNvSpPr>
            <a:spLocks noGrp="1"/>
          </p:cNvSpPr>
          <p:nvPr>
            <p:ph idx="1"/>
          </p:nvPr>
        </p:nvSpPr>
        <p:spPr>
          <a:xfrm>
            <a:off x="838200" y="1929384"/>
            <a:ext cx="10515600" cy="4251960"/>
          </a:xfrm>
        </p:spPr>
        <p:txBody>
          <a:bodyPr>
            <a:normAutofit/>
          </a:bodyPr>
          <a:lstStyle/>
          <a:p>
            <a:r>
              <a:rPr lang="en-MT" sz="2000" dirty="0">
                <a:effectLst/>
                <a:latin typeface="Times New Roman" panose="02020603050405020304" pitchFamily="18" charset="0"/>
                <a:ea typeface="Calibri" panose="020F0502020204030204" pitchFamily="34" charset="0"/>
              </a:rPr>
              <a:t>DA (Danger Assessment – 20 item revised), </a:t>
            </a:r>
          </a:p>
          <a:p>
            <a:r>
              <a:rPr lang="en-MT" sz="2000" dirty="0">
                <a:effectLst/>
                <a:latin typeface="Times New Roman" panose="02020603050405020304" pitchFamily="18" charset="0"/>
                <a:ea typeface="Calibri" panose="020F0502020204030204" pitchFamily="34" charset="0"/>
              </a:rPr>
              <a:t>DVRAG (Domestic Violence Risk Appraisal Guide), </a:t>
            </a:r>
          </a:p>
          <a:p>
            <a:r>
              <a:rPr lang="en-MT" sz="2000" dirty="0">
                <a:effectLst/>
                <a:latin typeface="Times New Roman" panose="02020603050405020304" pitchFamily="18" charset="0"/>
                <a:ea typeface="Calibri" panose="020F0502020204030204" pitchFamily="34" charset="0"/>
              </a:rPr>
              <a:t>ODARA (Ontario Domestic Assault Risk Assessment),</a:t>
            </a:r>
          </a:p>
          <a:p>
            <a:r>
              <a:rPr lang="en-MT" sz="2000" dirty="0">
                <a:effectLst/>
                <a:latin typeface="Times New Roman" panose="02020603050405020304" pitchFamily="18" charset="0"/>
                <a:ea typeface="Calibri" panose="020F0502020204030204" pitchFamily="34" charset="0"/>
              </a:rPr>
              <a:t> PCL- R (Hare Psychopathy checklist – revised),</a:t>
            </a:r>
          </a:p>
          <a:p>
            <a:r>
              <a:rPr lang="en-MT" sz="2000" dirty="0">
                <a:effectLst/>
                <a:latin typeface="Times New Roman" panose="02020603050405020304" pitchFamily="18" charset="0"/>
                <a:ea typeface="Calibri" panose="020F0502020204030204" pitchFamily="34" charset="0"/>
              </a:rPr>
              <a:t> SARA (Spousal Assault Risk Assessment Guide)  and </a:t>
            </a:r>
          </a:p>
          <a:p>
            <a:r>
              <a:rPr lang="en-MT" sz="2000" dirty="0">
                <a:effectLst/>
                <a:latin typeface="Times New Roman" panose="02020603050405020304" pitchFamily="18" charset="0"/>
                <a:ea typeface="Calibri" panose="020F0502020204030204" pitchFamily="34" charset="0"/>
              </a:rPr>
              <a:t>DVSR (Domestic Violence Supplementary Report) </a:t>
            </a:r>
          </a:p>
          <a:p>
            <a:pPr marL="0" indent="0">
              <a:buNone/>
            </a:pPr>
            <a:r>
              <a:rPr lang="en-MT" sz="2400" dirty="0">
                <a:effectLst/>
                <a:latin typeface="Times New Roman" panose="02020603050405020304" pitchFamily="18" charset="0"/>
                <a:ea typeface="Calibri" panose="020F0502020204030204" pitchFamily="34" charset="0"/>
              </a:rPr>
              <a:t>(Van der Put et al, 2019, p. 113). </a:t>
            </a:r>
          </a:p>
          <a:p>
            <a:pPr marL="0" indent="0">
              <a:buNone/>
            </a:pPr>
            <a:r>
              <a:rPr lang="en-MT" sz="2400" b="1" dirty="0">
                <a:latin typeface="Times New Roman" panose="02020603050405020304" pitchFamily="18" charset="0"/>
              </a:rPr>
              <a:t>Out of these tools, the ODARA and the DA are the tools that have been tested more frequently and have the highest predictive accuracy (Graham et al., 2021; Messing &amp; Thaller, 2015) </a:t>
            </a:r>
            <a:endParaRPr lang="en-GB" sz="2400" b="1" dirty="0"/>
          </a:p>
        </p:txBody>
      </p:sp>
    </p:spTree>
    <p:extLst>
      <p:ext uri="{BB962C8B-B14F-4D97-AF65-F5344CB8AC3E}">
        <p14:creationId xmlns:p14="http://schemas.microsoft.com/office/powerpoint/2010/main" val="13421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7CD7C641-629C-BFDA-67DD-B675E3DC2269}"/>
              </a:ext>
            </a:extLst>
          </p:cNvPr>
          <p:cNvSpPr>
            <a:spLocks noGrp="1"/>
          </p:cNvSpPr>
          <p:nvPr>
            <p:ph type="title"/>
          </p:nvPr>
        </p:nvSpPr>
        <p:spPr>
          <a:xfrm>
            <a:off x="838200" y="365125"/>
            <a:ext cx="10515600" cy="1325563"/>
          </a:xfrm>
        </p:spPr>
        <p:txBody>
          <a:bodyPr>
            <a:normAutofit/>
          </a:bodyPr>
          <a:lstStyle/>
          <a:p>
            <a:r>
              <a:rPr lang="en-GB" b="1"/>
              <a:t>The Danger Assessment (DA) </a:t>
            </a:r>
            <a:endParaRPr lang="en-GB" b="1" dirty="0"/>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E311A936-820F-5F23-BFF2-B8012E715FC6}"/>
              </a:ext>
            </a:extLst>
          </p:cNvPr>
          <p:cNvSpPr>
            <a:spLocks noGrp="1"/>
          </p:cNvSpPr>
          <p:nvPr>
            <p:ph idx="1"/>
          </p:nvPr>
        </p:nvSpPr>
        <p:spPr>
          <a:xfrm>
            <a:off x="838200" y="1825625"/>
            <a:ext cx="10515600" cy="4351338"/>
          </a:xfrm>
        </p:spPr>
        <p:txBody>
          <a:bodyPr>
            <a:normAutofit/>
          </a:bodyPr>
          <a:lstStyle/>
          <a:p>
            <a:r>
              <a:rPr lang="en-GB" dirty="0"/>
              <a:t>This is the only IPV risk assessment tool specifically designed to predict </a:t>
            </a:r>
            <a:r>
              <a:rPr lang="en-GB" b="1" dirty="0"/>
              <a:t>Lethality</a:t>
            </a:r>
            <a:r>
              <a:rPr lang="en-GB" dirty="0"/>
              <a:t> (Campbell, 1986; Campbell et al. 2003; available online at </a:t>
            </a:r>
            <a:r>
              <a:rPr lang="en-GB" dirty="0">
                <a:hlinkClick r:id="rId2"/>
              </a:rPr>
              <a:t>www.dangerassessment.org</a:t>
            </a:r>
            <a:r>
              <a:rPr lang="en-GB" dirty="0"/>
              <a:t>) </a:t>
            </a:r>
          </a:p>
          <a:p>
            <a:r>
              <a:rPr lang="en-GB" dirty="0"/>
              <a:t>Its predictive power is greatest when predicting homicide, severe assault, or attempting femicide ( Campbell et al., 2009, 2005, 2003)</a:t>
            </a:r>
          </a:p>
          <a:p>
            <a:r>
              <a:rPr lang="en-GB" dirty="0"/>
              <a:t>It was originally created in the USA for use by emergency health professionals but has since been used and validated in a variety of settings in the US and Canada. It is used in the following EU member states: Germany, Italy, Austria, Portugal and Sweden (EIGE, 2019, p.67)</a:t>
            </a:r>
          </a:p>
        </p:txBody>
      </p:sp>
    </p:spTree>
    <p:extLst>
      <p:ext uri="{BB962C8B-B14F-4D97-AF65-F5344CB8AC3E}">
        <p14:creationId xmlns:p14="http://schemas.microsoft.com/office/powerpoint/2010/main" val="42944800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FD3C64A-6A57-FA2D-A593-AFC3E2D11476}"/>
              </a:ext>
            </a:extLst>
          </p:cNvPr>
          <p:cNvSpPr>
            <a:spLocks noGrp="1"/>
          </p:cNvSpPr>
          <p:nvPr>
            <p:ph type="title"/>
          </p:nvPr>
        </p:nvSpPr>
        <p:spPr>
          <a:xfrm>
            <a:off x="686834" y="1153572"/>
            <a:ext cx="3200400" cy="4461163"/>
          </a:xfrm>
        </p:spPr>
        <p:txBody>
          <a:bodyPr>
            <a:normAutofit/>
          </a:bodyPr>
          <a:lstStyle/>
          <a:p>
            <a:endParaRPr lang="en-GB">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05D11455-3D73-4C83-C128-0649F0447AE6}"/>
              </a:ext>
            </a:extLst>
          </p:cNvPr>
          <p:cNvSpPr>
            <a:spLocks noGrp="1"/>
          </p:cNvSpPr>
          <p:nvPr>
            <p:ph idx="1"/>
          </p:nvPr>
        </p:nvSpPr>
        <p:spPr>
          <a:xfrm>
            <a:off x="4447308" y="591344"/>
            <a:ext cx="6906491" cy="5585619"/>
          </a:xfrm>
        </p:spPr>
        <p:txBody>
          <a:bodyPr anchor="ctr">
            <a:normAutofit/>
          </a:bodyPr>
          <a:lstStyle/>
          <a:p>
            <a:pPr marL="0" indent="0">
              <a:buNone/>
            </a:pPr>
            <a:r>
              <a:rPr lang="en-GB" dirty="0"/>
              <a:t>There are two parts to the tool: </a:t>
            </a:r>
          </a:p>
          <a:p>
            <a:r>
              <a:rPr lang="en-GB" dirty="0"/>
              <a:t>a calendar, with which the reviewer and the victim reviews the past year’s assaults and they rank the severity of the incidents,</a:t>
            </a:r>
          </a:p>
          <a:p>
            <a:pPr marL="0" indent="0">
              <a:buNone/>
            </a:pPr>
            <a:r>
              <a:rPr lang="en-GB" dirty="0"/>
              <a:t> and</a:t>
            </a:r>
          </a:p>
          <a:p>
            <a:r>
              <a:rPr lang="en-GB" dirty="0"/>
              <a:t> a 20 item scoring instrument. </a:t>
            </a:r>
          </a:p>
        </p:txBody>
      </p:sp>
    </p:spTree>
    <p:extLst>
      <p:ext uri="{BB962C8B-B14F-4D97-AF65-F5344CB8AC3E}">
        <p14:creationId xmlns:p14="http://schemas.microsoft.com/office/powerpoint/2010/main" val="3207452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711</TotalTime>
  <Words>972</Words>
  <Application>Microsoft Office PowerPoint</Application>
  <PresentationFormat>Widescreen</PresentationFormat>
  <Paragraphs>77</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Times New Roman</vt:lpstr>
      <vt:lpstr>Office Theme</vt:lpstr>
      <vt:lpstr>PowerPoint Presentation</vt:lpstr>
      <vt:lpstr>PowerPoint Presentation</vt:lpstr>
      <vt:lpstr>Approaches to risk assessment </vt:lpstr>
      <vt:lpstr>Risk factors for Intimate partner homicide by men on women – meta analysis by Spencer and Stith (2020)</vt:lpstr>
      <vt:lpstr>PowerPoint Presentation</vt:lpstr>
      <vt:lpstr>What do we want  out of a risk assessment tool? </vt:lpstr>
      <vt:lpstr>PowerPoint Presentation</vt:lpstr>
      <vt:lpstr>The Danger Assessment (DA) </vt:lpstr>
      <vt:lpstr>PowerPoint Presentation</vt:lpstr>
      <vt:lpstr>PowerPoint Presentation</vt:lpstr>
      <vt:lpstr>Training </vt:lpstr>
      <vt:lpstr>Validation of the risk assessment tool for the Maltese context </vt:lpstr>
      <vt:lpstr>Phase 2 : working on the design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Clarissa  Sammut Scerri</dc:creator>
  <cp:lastModifiedBy>Grech Stephen at Parlament-MT</cp:lastModifiedBy>
  <cp:revision>20</cp:revision>
  <dcterms:created xsi:type="dcterms:W3CDTF">2023-05-28T04:54:22Z</dcterms:created>
  <dcterms:modified xsi:type="dcterms:W3CDTF">2024-12-02T13:41:11Z</dcterms:modified>
</cp:coreProperties>
</file>