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18"/>
  </p:notesMasterIdLst>
  <p:handoutMasterIdLst>
    <p:handoutMasterId r:id="rId19"/>
  </p:handoutMasterIdLst>
  <p:sldIdLst>
    <p:sldId id="259" r:id="rId2"/>
    <p:sldId id="258" r:id="rId3"/>
    <p:sldId id="260" r:id="rId4"/>
    <p:sldId id="261" r:id="rId5"/>
    <p:sldId id="262" r:id="rId6"/>
    <p:sldId id="265" r:id="rId7"/>
    <p:sldId id="268" r:id="rId8"/>
    <p:sldId id="263" r:id="rId9"/>
    <p:sldId id="266" r:id="rId10"/>
    <p:sldId id="267" r:id="rId11"/>
    <p:sldId id="269" r:id="rId12"/>
    <p:sldId id="272" r:id="rId13"/>
    <p:sldId id="275" r:id="rId14"/>
    <p:sldId id="276" r:id="rId15"/>
    <p:sldId id="273" r:id="rId16"/>
    <p:sldId id="270" r:id="rId17"/>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EDC"/>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notesViewPr>
    <p:cSldViewPr snapToGrid="0">
      <p:cViewPr varScale="1">
        <p:scale>
          <a:sx n="68" d="100"/>
          <a:sy n="68" d="100"/>
        </p:scale>
        <p:origin x="356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20905-3954-474B-A606-562BCA026DC1}"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rtlCol="0"/>
        <a:lstStyle/>
        <a:p>
          <a:pPr rtl="0"/>
          <a:endParaRPr lang="en-US"/>
        </a:p>
      </dgm:t>
    </dgm:pt>
    <dgm:pt modelId="{DC13AB6D-DEA2-4CBB-AC69-1EF1A6AD1512}">
      <dgm:prSet/>
      <dgm:spPr/>
      <dgm:t>
        <a:bodyPr rtlCol="0"/>
        <a:lstStyle/>
        <a:p>
          <a:pPr rtl="0">
            <a:defRPr cap="all"/>
          </a:pPr>
          <a:r>
            <a:rPr lang="en-gb" dirty="0"/>
            <a:t>Who we are</a:t>
          </a:r>
        </a:p>
      </dgm:t>
    </dgm:pt>
    <dgm:pt modelId="{2C752582-D9FF-4E04-A92F-827DB4BB5C48}" type="parTrans" cxnId="{4B888393-351D-4489-90C9-5A68061AB236}">
      <dgm:prSet/>
      <dgm:spPr/>
      <dgm:t>
        <a:bodyPr rtlCol="0"/>
        <a:lstStyle/>
        <a:p>
          <a:pPr rtl="0"/>
          <a:endParaRPr lang="en-US"/>
        </a:p>
      </dgm:t>
    </dgm:pt>
    <dgm:pt modelId="{9C64CC83-643C-4E12-8F97-BC19DC031190}" type="sibTrans" cxnId="{4B888393-351D-4489-90C9-5A68061AB236}">
      <dgm:prSet phldrT="01" phldr="0"/>
      <dgm:spPr/>
      <dgm:t>
        <a:bodyPr rtlCol="0"/>
        <a:lstStyle/>
        <a:p>
          <a:pPr rtl="0"/>
          <a:r>
            <a:rPr lang="en-gb" dirty="0"/>
            <a:t>01</a:t>
          </a:r>
        </a:p>
      </dgm:t>
    </dgm:pt>
    <dgm:pt modelId="{53742231-981F-480A-940F-203EC2F7423F}">
      <dgm:prSet/>
      <dgm:spPr/>
      <dgm:t>
        <a:bodyPr rtlCol="0"/>
        <a:lstStyle/>
        <a:p>
          <a:pPr rtl="0">
            <a:defRPr cap="all"/>
          </a:pPr>
          <a:r>
            <a:rPr lang="en-gb" dirty="0"/>
            <a:t>Mission and Vision of MACD</a:t>
          </a:r>
        </a:p>
      </dgm:t>
    </dgm:pt>
    <dgm:pt modelId="{2FC75195-FBA1-43DE-85DD-40B4B3A2F1F3}" type="parTrans" cxnId="{F226B1C2-5D99-403A-8240-EAD6BD4D8534}">
      <dgm:prSet/>
      <dgm:spPr/>
      <dgm:t>
        <a:bodyPr rtlCol="0"/>
        <a:lstStyle/>
        <a:p>
          <a:pPr rtl="0"/>
          <a:endParaRPr lang="en-US"/>
        </a:p>
      </dgm:t>
    </dgm:pt>
    <dgm:pt modelId="{EF449C32-A7AE-4099-9E9B-9E2F736A89CE}" type="sibTrans" cxnId="{F226B1C2-5D99-403A-8240-EAD6BD4D8534}">
      <dgm:prSet phldrT="02" phldr="0"/>
      <dgm:spPr/>
      <dgm:t>
        <a:bodyPr rtlCol="0"/>
        <a:lstStyle/>
        <a:p>
          <a:pPr rtl="0"/>
          <a:r>
            <a:rPr lang="en-gb" dirty="0"/>
            <a:t>02</a:t>
          </a:r>
        </a:p>
      </dgm:t>
    </dgm:pt>
    <dgm:pt modelId="{9EF41CC5-EF3B-4A6D-8229-3F1333EADFB3}">
      <dgm:prSet/>
      <dgm:spPr/>
      <dgm:t>
        <a:bodyPr rtlCol="0"/>
        <a:lstStyle/>
        <a:p>
          <a:pPr rtl="0">
            <a:defRPr cap="all"/>
          </a:pPr>
          <a:r>
            <a:rPr lang="en-GB" dirty="0"/>
            <a:t>Community Development</a:t>
          </a:r>
          <a:endParaRPr lang="en-gb" dirty="0"/>
        </a:p>
      </dgm:t>
    </dgm:pt>
    <dgm:pt modelId="{DAEF1C7D-B0C5-46FA-BED3-8A54E918D3E0}" type="parTrans" cxnId="{E476EEBC-7C9F-4E07-BD58-1044B9769B64}">
      <dgm:prSet/>
      <dgm:spPr/>
      <dgm:t>
        <a:bodyPr rtlCol="0"/>
        <a:lstStyle/>
        <a:p>
          <a:pPr rtl="0"/>
          <a:endParaRPr lang="en-US"/>
        </a:p>
      </dgm:t>
    </dgm:pt>
    <dgm:pt modelId="{98E6DD7C-B953-4119-9F64-9914E467ECBF}" type="sibTrans" cxnId="{E476EEBC-7C9F-4E07-BD58-1044B9769B64}">
      <dgm:prSet phldrT="03" phldr="0"/>
      <dgm:spPr/>
      <dgm:t>
        <a:bodyPr rtlCol="0"/>
        <a:lstStyle/>
        <a:p>
          <a:pPr rtl="0"/>
          <a:r>
            <a:rPr lang="en-gb" dirty="0"/>
            <a:t>03</a:t>
          </a:r>
        </a:p>
      </dgm:t>
    </dgm:pt>
    <dgm:pt modelId="{8DD2DFD7-C50B-4BF9-AF85-2EA05E520154}">
      <dgm:prSet custT="1"/>
      <dgm:spPr/>
      <dgm:t>
        <a:bodyPr/>
        <a:lstStyle/>
        <a:p>
          <a:r>
            <a:rPr lang="en-GB" sz="1600" dirty="0"/>
            <a:t>THE COMMUNITY DEVELOPMENT PRACTITIONER</a:t>
          </a:r>
        </a:p>
      </dgm:t>
    </dgm:pt>
    <dgm:pt modelId="{9D97761A-24D5-4130-89FB-6EAC5236A550}" type="parTrans" cxnId="{7C74ACBF-756F-43E0-A371-DBA1FF44F1F5}">
      <dgm:prSet/>
      <dgm:spPr/>
      <dgm:t>
        <a:bodyPr/>
        <a:lstStyle/>
        <a:p>
          <a:endParaRPr lang="en-GB"/>
        </a:p>
      </dgm:t>
    </dgm:pt>
    <dgm:pt modelId="{BAD5134D-C11F-4E7F-B217-6BC0A13F5643}" type="sibTrans" cxnId="{7C74ACBF-756F-43E0-A371-DBA1FF44F1F5}">
      <dgm:prSet phldrT="04" phldr="0"/>
      <dgm:spPr/>
      <dgm:t>
        <a:bodyPr/>
        <a:lstStyle/>
        <a:p>
          <a:r>
            <a:rPr lang="en-GB" dirty="0"/>
            <a:t>04</a:t>
          </a:r>
        </a:p>
      </dgm:t>
    </dgm:pt>
    <dgm:pt modelId="{86BFC4A2-EC25-4982-BAC7-A16A9EFBFB1A}">
      <dgm:prSet/>
      <dgm:spPr/>
      <dgm:t>
        <a:bodyPr/>
        <a:lstStyle/>
        <a:p>
          <a:r>
            <a:rPr lang="en-GB" dirty="0"/>
            <a:t>THE IMPACT OF COMMUNITY DEVELOPMENT</a:t>
          </a:r>
        </a:p>
      </dgm:t>
    </dgm:pt>
    <dgm:pt modelId="{F1101F03-3EBE-4BE9-A4B2-EF9BCF25EF6C}" type="parTrans" cxnId="{BA6C9FF5-0B79-4525-A6A5-B487443C96E1}">
      <dgm:prSet/>
      <dgm:spPr/>
      <dgm:t>
        <a:bodyPr/>
        <a:lstStyle/>
        <a:p>
          <a:endParaRPr lang="en-GB"/>
        </a:p>
      </dgm:t>
    </dgm:pt>
    <dgm:pt modelId="{957FFEAB-CF32-493C-80C1-4AF046E32D4C}" type="sibTrans" cxnId="{BA6C9FF5-0B79-4525-A6A5-B487443C96E1}">
      <dgm:prSet phldrT="05" phldr="0"/>
      <dgm:spPr/>
      <dgm:t>
        <a:bodyPr/>
        <a:lstStyle/>
        <a:p>
          <a:r>
            <a:rPr lang="en-GB" dirty="0"/>
            <a:t>05</a:t>
          </a:r>
        </a:p>
      </dgm:t>
    </dgm:pt>
    <dgm:pt modelId="{E0D4EA4B-8E16-4F6B-BB22-FA7729D82703}">
      <dgm:prSet/>
      <dgm:spPr/>
      <dgm:t>
        <a:bodyPr/>
        <a:lstStyle/>
        <a:p>
          <a:r>
            <a:rPr lang="en-GB" dirty="0"/>
            <a:t>FUTURE PLANS AND GOALS</a:t>
          </a:r>
        </a:p>
      </dgm:t>
    </dgm:pt>
    <dgm:pt modelId="{334D8499-3C98-427F-96E9-553DE9ED2ECD}" type="parTrans" cxnId="{245E6561-6C45-4C16-8F34-86FD82EB1F98}">
      <dgm:prSet/>
      <dgm:spPr/>
      <dgm:t>
        <a:bodyPr/>
        <a:lstStyle/>
        <a:p>
          <a:endParaRPr lang="en-GB"/>
        </a:p>
      </dgm:t>
    </dgm:pt>
    <dgm:pt modelId="{60E6E1C5-CEA9-4930-9EB6-22B75A63852B}" type="sibTrans" cxnId="{245E6561-6C45-4C16-8F34-86FD82EB1F98}">
      <dgm:prSet phldrT="06" phldr="0"/>
      <dgm:spPr/>
      <dgm:t>
        <a:bodyPr/>
        <a:lstStyle/>
        <a:p>
          <a:r>
            <a:rPr lang="en-GB" dirty="0"/>
            <a:t>06</a:t>
          </a:r>
        </a:p>
      </dgm:t>
    </dgm:pt>
    <dgm:pt modelId="{579698BD-D232-4926-8D7B-29A69B90858B}" type="pres">
      <dgm:prSet presAssocID="{8AA20905-3954-474B-A606-562BCA026DC1}" presName="Name0" presStyleCnt="0">
        <dgm:presLayoutVars>
          <dgm:animLvl val="lvl"/>
          <dgm:resizeHandles val="exact"/>
        </dgm:presLayoutVars>
      </dgm:prSet>
      <dgm:spPr/>
    </dgm:pt>
    <dgm:pt modelId="{3DD5B223-886E-4FC7-BDA1-ECA869A474EC}" type="pres">
      <dgm:prSet presAssocID="{DC13AB6D-DEA2-4CBB-AC69-1EF1A6AD1512}" presName="compositeNode" presStyleCnt="0">
        <dgm:presLayoutVars>
          <dgm:bulletEnabled val="1"/>
        </dgm:presLayoutVars>
      </dgm:prSet>
      <dgm:spPr/>
    </dgm:pt>
    <dgm:pt modelId="{DA3A6BD4-857F-4C66-97FA-B1E1C180A950}" type="pres">
      <dgm:prSet presAssocID="{DC13AB6D-DEA2-4CBB-AC69-1EF1A6AD1512}" presName="bgRect" presStyleLbl="alignNode1" presStyleIdx="0" presStyleCnt="6"/>
      <dgm:spPr/>
    </dgm:pt>
    <dgm:pt modelId="{BBA91679-4684-4A04-8AEB-03038C78A75C}" type="pres">
      <dgm:prSet presAssocID="{9C64CC83-643C-4E12-8F97-BC19DC031190}" presName="sibTransNodeRect" presStyleLbl="alignNode1" presStyleIdx="0" presStyleCnt="6">
        <dgm:presLayoutVars>
          <dgm:chMax val="0"/>
          <dgm:bulletEnabled val="1"/>
        </dgm:presLayoutVars>
      </dgm:prSet>
      <dgm:spPr/>
    </dgm:pt>
    <dgm:pt modelId="{5F398AEE-BC0F-4F30-99FA-92D67A176C2D}" type="pres">
      <dgm:prSet presAssocID="{DC13AB6D-DEA2-4CBB-AC69-1EF1A6AD1512}" presName="nodeRect" presStyleLbl="alignNode1" presStyleIdx="0" presStyleCnt="6">
        <dgm:presLayoutVars>
          <dgm:bulletEnabled val="1"/>
        </dgm:presLayoutVars>
      </dgm:prSet>
      <dgm:spPr/>
    </dgm:pt>
    <dgm:pt modelId="{3C27A223-AC17-40BD-B7C5-0447661C2934}" type="pres">
      <dgm:prSet presAssocID="{9C64CC83-643C-4E12-8F97-BC19DC031190}" presName="sibTrans" presStyleCnt="0"/>
      <dgm:spPr/>
    </dgm:pt>
    <dgm:pt modelId="{0864151C-845B-4A50-9755-7EE613694D81}" type="pres">
      <dgm:prSet presAssocID="{53742231-981F-480A-940F-203EC2F7423F}" presName="compositeNode" presStyleCnt="0">
        <dgm:presLayoutVars>
          <dgm:bulletEnabled val="1"/>
        </dgm:presLayoutVars>
      </dgm:prSet>
      <dgm:spPr/>
    </dgm:pt>
    <dgm:pt modelId="{00AE7F27-0E5D-4AFB-ACD6-B5A19E79EA42}" type="pres">
      <dgm:prSet presAssocID="{53742231-981F-480A-940F-203EC2F7423F}" presName="bgRect" presStyleLbl="alignNode1" presStyleIdx="1" presStyleCnt="6"/>
      <dgm:spPr/>
    </dgm:pt>
    <dgm:pt modelId="{975C752B-C37A-4BA6-A3AE-2202A141404A}" type="pres">
      <dgm:prSet presAssocID="{EF449C32-A7AE-4099-9E9B-9E2F736A89CE}" presName="sibTransNodeRect" presStyleLbl="alignNode1" presStyleIdx="1" presStyleCnt="6">
        <dgm:presLayoutVars>
          <dgm:chMax val="0"/>
          <dgm:bulletEnabled val="1"/>
        </dgm:presLayoutVars>
      </dgm:prSet>
      <dgm:spPr/>
    </dgm:pt>
    <dgm:pt modelId="{C5BDCA19-B754-421E-A6CC-628F80FC74CB}" type="pres">
      <dgm:prSet presAssocID="{53742231-981F-480A-940F-203EC2F7423F}" presName="nodeRect" presStyleLbl="alignNode1" presStyleIdx="1" presStyleCnt="6">
        <dgm:presLayoutVars>
          <dgm:bulletEnabled val="1"/>
        </dgm:presLayoutVars>
      </dgm:prSet>
      <dgm:spPr/>
    </dgm:pt>
    <dgm:pt modelId="{3E36C1DA-E751-469B-91D5-B7ADF3790DAB}" type="pres">
      <dgm:prSet presAssocID="{EF449C32-A7AE-4099-9E9B-9E2F736A89CE}" presName="sibTrans" presStyleCnt="0"/>
      <dgm:spPr/>
    </dgm:pt>
    <dgm:pt modelId="{19974A3A-09A4-40DE-BB0F-D9AED1ACB06E}" type="pres">
      <dgm:prSet presAssocID="{9EF41CC5-EF3B-4A6D-8229-3F1333EADFB3}" presName="compositeNode" presStyleCnt="0">
        <dgm:presLayoutVars>
          <dgm:bulletEnabled val="1"/>
        </dgm:presLayoutVars>
      </dgm:prSet>
      <dgm:spPr/>
    </dgm:pt>
    <dgm:pt modelId="{CAD62F17-E99D-4FEF-B376-961CA4CB20EB}" type="pres">
      <dgm:prSet presAssocID="{9EF41CC5-EF3B-4A6D-8229-3F1333EADFB3}" presName="bgRect" presStyleLbl="alignNode1" presStyleIdx="2" presStyleCnt="6"/>
      <dgm:spPr/>
    </dgm:pt>
    <dgm:pt modelId="{E20811D6-E5D4-4C9E-AABF-9E0E1902CA2C}" type="pres">
      <dgm:prSet presAssocID="{98E6DD7C-B953-4119-9F64-9914E467ECBF}" presName="sibTransNodeRect" presStyleLbl="alignNode1" presStyleIdx="2" presStyleCnt="6">
        <dgm:presLayoutVars>
          <dgm:chMax val="0"/>
          <dgm:bulletEnabled val="1"/>
        </dgm:presLayoutVars>
      </dgm:prSet>
      <dgm:spPr/>
    </dgm:pt>
    <dgm:pt modelId="{67D48337-9200-42EF-A956-8FC92E9B78D2}" type="pres">
      <dgm:prSet presAssocID="{9EF41CC5-EF3B-4A6D-8229-3F1333EADFB3}" presName="nodeRect" presStyleLbl="alignNode1" presStyleIdx="2" presStyleCnt="6">
        <dgm:presLayoutVars>
          <dgm:bulletEnabled val="1"/>
        </dgm:presLayoutVars>
      </dgm:prSet>
      <dgm:spPr/>
    </dgm:pt>
    <dgm:pt modelId="{26E032B9-7129-421B-A189-0C673C3CF7EB}" type="pres">
      <dgm:prSet presAssocID="{98E6DD7C-B953-4119-9F64-9914E467ECBF}" presName="sibTrans" presStyleCnt="0"/>
      <dgm:spPr/>
    </dgm:pt>
    <dgm:pt modelId="{2E31D3C3-C3AD-4A00-8E56-7A64BB5FFC5E}" type="pres">
      <dgm:prSet presAssocID="{8DD2DFD7-C50B-4BF9-AF85-2EA05E520154}" presName="compositeNode" presStyleCnt="0">
        <dgm:presLayoutVars>
          <dgm:bulletEnabled val="1"/>
        </dgm:presLayoutVars>
      </dgm:prSet>
      <dgm:spPr/>
    </dgm:pt>
    <dgm:pt modelId="{E152875B-CFF8-4BD4-BD9A-47BAD2F85FC6}" type="pres">
      <dgm:prSet presAssocID="{8DD2DFD7-C50B-4BF9-AF85-2EA05E520154}" presName="bgRect" presStyleLbl="alignNode1" presStyleIdx="3" presStyleCnt="6"/>
      <dgm:spPr/>
    </dgm:pt>
    <dgm:pt modelId="{CC450A6A-4B6F-46DA-90AC-EAFD6D1C17AA}" type="pres">
      <dgm:prSet presAssocID="{BAD5134D-C11F-4E7F-B217-6BC0A13F5643}" presName="sibTransNodeRect" presStyleLbl="alignNode1" presStyleIdx="3" presStyleCnt="6">
        <dgm:presLayoutVars>
          <dgm:chMax val="0"/>
          <dgm:bulletEnabled val="1"/>
        </dgm:presLayoutVars>
      </dgm:prSet>
      <dgm:spPr/>
    </dgm:pt>
    <dgm:pt modelId="{02145252-951C-40AD-B29C-63B2E7134EAF}" type="pres">
      <dgm:prSet presAssocID="{8DD2DFD7-C50B-4BF9-AF85-2EA05E520154}" presName="nodeRect" presStyleLbl="alignNode1" presStyleIdx="3" presStyleCnt="6">
        <dgm:presLayoutVars>
          <dgm:bulletEnabled val="1"/>
        </dgm:presLayoutVars>
      </dgm:prSet>
      <dgm:spPr/>
    </dgm:pt>
    <dgm:pt modelId="{AA6267B6-EF3F-478B-8F7A-71BAD388D6D8}" type="pres">
      <dgm:prSet presAssocID="{BAD5134D-C11F-4E7F-B217-6BC0A13F5643}" presName="sibTrans" presStyleCnt="0"/>
      <dgm:spPr/>
    </dgm:pt>
    <dgm:pt modelId="{33A23B9C-2FD0-44CE-8D25-BCE99E217576}" type="pres">
      <dgm:prSet presAssocID="{86BFC4A2-EC25-4982-BAC7-A16A9EFBFB1A}" presName="compositeNode" presStyleCnt="0">
        <dgm:presLayoutVars>
          <dgm:bulletEnabled val="1"/>
        </dgm:presLayoutVars>
      </dgm:prSet>
      <dgm:spPr/>
    </dgm:pt>
    <dgm:pt modelId="{9CEE20C6-37D7-4384-8508-4B3888AB191F}" type="pres">
      <dgm:prSet presAssocID="{86BFC4A2-EC25-4982-BAC7-A16A9EFBFB1A}" presName="bgRect" presStyleLbl="alignNode1" presStyleIdx="4" presStyleCnt="6"/>
      <dgm:spPr/>
    </dgm:pt>
    <dgm:pt modelId="{DFABC907-C7E4-41A6-BC56-E2E342F5A979}" type="pres">
      <dgm:prSet presAssocID="{957FFEAB-CF32-493C-80C1-4AF046E32D4C}" presName="sibTransNodeRect" presStyleLbl="alignNode1" presStyleIdx="4" presStyleCnt="6">
        <dgm:presLayoutVars>
          <dgm:chMax val="0"/>
          <dgm:bulletEnabled val="1"/>
        </dgm:presLayoutVars>
      </dgm:prSet>
      <dgm:spPr/>
    </dgm:pt>
    <dgm:pt modelId="{86D01CF5-C075-451B-A32A-E2B598CF9C2D}" type="pres">
      <dgm:prSet presAssocID="{86BFC4A2-EC25-4982-BAC7-A16A9EFBFB1A}" presName="nodeRect" presStyleLbl="alignNode1" presStyleIdx="4" presStyleCnt="6">
        <dgm:presLayoutVars>
          <dgm:bulletEnabled val="1"/>
        </dgm:presLayoutVars>
      </dgm:prSet>
      <dgm:spPr/>
    </dgm:pt>
    <dgm:pt modelId="{31A26B9F-AC31-47B9-BD29-0C651824FB5B}" type="pres">
      <dgm:prSet presAssocID="{957FFEAB-CF32-493C-80C1-4AF046E32D4C}" presName="sibTrans" presStyleCnt="0"/>
      <dgm:spPr/>
    </dgm:pt>
    <dgm:pt modelId="{A324DCB0-D7EA-4B2D-89B4-1E26C9337C59}" type="pres">
      <dgm:prSet presAssocID="{E0D4EA4B-8E16-4F6B-BB22-FA7729D82703}" presName="compositeNode" presStyleCnt="0">
        <dgm:presLayoutVars>
          <dgm:bulletEnabled val="1"/>
        </dgm:presLayoutVars>
      </dgm:prSet>
      <dgm:spPr/>
    </dgm:pt>
    <dgm:pt modelId="{9A2BB627-A6DC-401F-B37A-CC542B14056C}" type="pres">
      <dgm:prSet presAssocID="{E0D4EA4B-8E16-4F6B-BB22-FA7729D82703}" presName="bgRect" presStyleLbl="alignNode1" presStyleIdx="5" presStyleCnt="6"/>
      <dgm:spPr/>
    </dgm:pt>
    <dgm:pt modelId="{548D1BD3-2A82-4ED9-9346-90C55FF5A1A1}" type="pres">
      <dgm:prSet presAssocID="{60E6E1C5-CEA9-4930-9EB6-22B75A63852B}" presName="sibTransNodeRect" presStyleLbl="alignNode1" presStyleIdx="5" presStyleCnt="6">
        <dgm:presLayoutVars>
          <dgm:chMax val="0"/>
          <dgm:bulletEnabled val="1"/>
        </dgm:presLayoutVars>
      </dgm:prSet>
      <dgm:spPr/>
    </dgm:pt>
    <dgm:pt modelId="{510921FC-AD33-42BD-BEA2-92B3E2A50E27}" type="pres">
      <dgm:prSet presAssocID="{E0D4EA4B-8E16-4F6B-BB22-FA7729D82703}" presName="nodeRect" presStyleLbl="alignNode1" presStyleIdx="5" presStyleCnt="6">
        <dgm:presLayoutVars>
          <dgm:bulletEnabled val="1"/>
        </dgm:presLayoutVars>
      </dgm:prSet>
      <dgm:spPr/>
    </dgm:pt>
  </dgm:ptLst>
  <dgm:cxnLst>
    <dgm:cxn modelId="{5A39C405-C3AA-4C89-9E76-1DC8E877CC43}" type="presOf" srcId="{BAD5134D-C11F-4E7F-B217-6BC0A13F5643}" destId="{CC450A6A-4B6F-46DA-90AC-EAFD6D1C17AA}" srcOrd="0" destOrd="0" presId="urn:microsoft.com/office/officeart/2016/7/layout/LinearBlockProcessNumbered"/>
    <dgm:cxn modelId="{3991C41A-2F2D-4589-9145-EE8E4FF1F954}" type="presOf" srcId="{E0D4EA4B-8E16-4F6B-BB22-FA7729D82703}" destId="{9A2BB627-A6DC-401F-B37A-CC542B14056C}" srcOrd="0" destOrd="0" presId="urn:microsoft.com/office/officeart/2016/7/layout/LinearBlockProcessNumbered"/>
    <dgm:cxn modelId="{D303F23B-B9BE-4A83-A2EE-024647BB6A88}" type="presOf" srcId="{8DD2DFD7-C50B-4BF9-AF85-2EA05E520154}" destId="{E152875B-CFF8-4BD4-BD9A-47BAD2F85FC6}" srcOrd="0" destOrd="0" presId="urn:microsoft.com/office/officeart/2016/7/layout/LinearBlockProcessNumbered"/>
    <dgm:cxn modelId="{FC0E1A3F-A547-4994-9173-25A7E37DA82B}" type="presOf" srcId="{E0D4EA4B-8E16-4F6B-BB22-FA7729D82703}" destId="{510921FC-AD33-42BD-BEA2-92B3E2A50E27}" srcOrd="1" destOrd="0" presId="urn:microsoft.com/office/officeart/2016/7/layout/LinearBlockProcessNumbered"/>
    <dgm:cxn modelId="{43B61840-F115-4174-96B9-DA0C0E83489E}" type="presOf" srcId="{9EF41CC5-EF3B-4A6D-8229-3F1333EADFB3}" destId="{CAD62F17-E99D-4FEF-B376-961CA4CB20EB}" srcOrd="0" destOrd="0" presId="urn:microsoft.com/office/officeart/2016/7/layout/LinearBlockProcessNumbered"/>
    <dgm:cxn modelId="{245E6561-6C45-4C16-8F34-86FD82EB1F98}" srcId="{8AA20905-3954-474B-A606-562BCA026DC1}" destId="{E0D4EA4B-8E16-4F6B-BB22-FA7729D82703}" srcOrd="5" destOrd="0" parTransId="{334D8499-3C98-427F-96E9-553DE9ED2ECD}" sibTransId="{60E6E1C5-CEA9-4930-9EB6-22B75A63852B}"/>
    <dgm:cxn modelId="{A08F3F46-383D-4693-BB96-07329D8D4471}" type="presOf" srcId="{957FFEAB-CF32-493C-80C1-4AF046E32D4C}" destId="{DFABC907-C7E4-41A6-BC56-E2E342F5A979}" srcOrd="0" destOrd="0" presId="urn:microsoft.com/office/officeart/2016/7/layout/LinearBlockProcessNumbered"/>
    <dgm:cxn modelId="{0439566F-A180-439C-8FAE-14E400EF2DCF}" type="presOf" srcId="{8AA20905-3954-474B-A606-562BCA026DC1}" destId="{579698BD-D232-4926-8D7B-29A69B90858B}" srcOrd="0" destOrd="0" presId="urn:microsoft.com/office/officeart/2016/7/layout/LinearBlockProcessNumbered"/>
    <dgm:cxn modelId="{51DBAE4F-D837-4CF3-82DD-A4CB035A29E3}" type="presOf" srcId="{86BFC4A2-EC25-4982-BAC7-A16A9EFBFB1A}" destId="{9CEE20C6-37D7-4384-8508-4B3888AB191F}" srcOrd="0" destOrd="0" presId="urn:microsoft.com/office/officeart/2016/7/layout/LinearBlockProcessNumbered"/>
    <dgm:cxn modelId="{29280853-1A86-48A7-BA30-A3847B3BBF6D}" type="presOf" srcId="{98E6DD7C-B953-4119-9F64-9914E467ECBF}" destId="{E20811D6-E5D4-4C9E-AABF-9E0E1902CA2C}" srcOrd="0" destOrd="0" presId="urn:microsoft.com/office/officeart/2016/7/layout/LinearBlockProcessNumbered"/>
    <dgm:cxn modelId="{019B477C-24CF-434D-8A5F-3CE73722338C}" type="presOf" srcId="{8DD2DFD7-C50B-4BF9-AF85-2EA05E520154}" destId="{02145252-951C-40AD-B29C-63B2E7134EAF}" srcOrd="1" destOrd="0" presId="urn:microsoft.com/office/officeart/2016/7/layout/LinearBlockProcessNumbered"/>
    <dgm:cxn modelId="{53F34A87-B9C0-4EDD-A4A5-D0C149C58B28}" type="presOf" srcId="{86BFC4A2-EC25-4982-BAC7-A16A9EFBFB1A}" destId="{86D01CF5-C075-451B-A32A-E2B598CF9C2D}" srcOrd="1" destOrd="0" presId="urn:microsoft.com/office/officeart/2016/7/layout/LinearBlockProcessNumbered"/>
    <dgm:cxn modelId="{F6B1598F-1951-460F-BB68-54B32A798437}" type="presOf" srcId="{DC13AB6D-DEA2-4CBB-AC69-1EF1A6AD1512}" destId="{5F398AEE-BC0F-4F30-99FA-92D67A176C2D}" srcOrd="1" destOrd="0" presId="urn:microsoft.com/office/officeart/2016/7/layout/LinearBlockProcessNumbered"/>
    <dgm:cxn modelId="{4B888393-351D-4489-90C9-5A68061AB236}" srcId="{8AA20905-3954-474B-A606-562BCA026DC1}" destId="{DC13AB6D-DEA2-4CBB-AC69-1EF1A6AD1512}" srcOrd="0" destOrd="0" parTransId="{2C752582-D9FF-4E04-A92F-827DB4BB5C48}" sibTransId="{9C64CC83-643C-4E12-8F97-BC19DC031190}"/>
    <dgm:cxn modelId="{BA068B95-2DA2-453B-8162-90B6AB26C20F}" type="presOf" srcId="{DC13AB6D-DEA2-4CBB-AC69-1EF1A6AD1512}" destId="{DA3A6BD4-857F-4C66-97FA-B1E1C180A950}" srcOrd="0" destOrd="0" presId="urn:microsoft.com/office/officeart/2016/7/layout/LinearBlockProcessNumbered"/>
    <dgm:cxn modelId="{5CB9FB97-952E-40FF-A0FD-1DA53AB286DC}" type="presOf" srcId="{60E6E1C5-CEA9-4930-9EB6-22B75A63852B}" destId="{548D1BD3-2A82-4ED9-9346-90C55FF5A1A1}" srcOrd="0" destOrd="0" presId="urn:microsoft.com/office/officeart/2016/7/layout/LinearBlockProcessNumbered"/>
    <dgm:cxn modelId="{07D44DA2-D4CF-4582-A029-20843D5E0F23}" type="presOf" srcId="{53742231-981F-480A-940F-203EC2F7423F}" destId="{C5BDCA19-B754-421E-A6CC-628F80FC74CB}" srcOrd="1" destOrd="0" presId="urn:microsoft.com/office/officeart/2016/7/layout/LinearBlockProcessNumbered"/>
    <dgm:cxn modelId="{E476EEBC-7C9F-4E07-BD58-1044B9769B64}" srcId="{8AA20905-3954-474B-A606-562BCA026DC1}" destId="{9EF41CC5-EF3B-4A6D-8229-3F1333EADFB3}" srcOrd="2" destOrd="0" parTransId="{DAEF1C7D-B0C5-46FA-BED3-8A54E918D3E0}" sibTransId="{98E6DD7C-B953-4119-9F64-9914E467ECBF}"/>
    <dgm:cxn modelId="{7C74ACBF-756F-43E0-A371-DBA1FF44F1F5}" srcId="{8AA20905-3954-474B-A606-562BCA026DC1}" destId="{8DD2DFD7-C50B-4BF9-AF85-2EA05E520154}" srcOrd="3" destOrd="0" parTransId="{9D97761A-24D5-4130-89FB-6EAC5236A550}" sibTransId="{BAD5134D-C11F-4E7F-B217-6BC0A13F5643}"/>
    <dgm:cxn modelId="{FDD130C2-CD74-4EFB-A226-A939177EE674}" type="presOf" srcId="{53742231-981F-480A-940F-203EC2F7423F}" destId="{00AE7F27-0E5D-4AFB-ACD6-B5A19E79EA42}" srcOrd="0" destOrd="0" presId="urn:microsoft.com/office/officeart/2016/7/layout/LinearBlockProcessNumbered"/>
    <dgm:cxn modelId="{F226B1C2-5D99-403A-8240-EAD6BD4D8534}" srcId="{8AA20905-3954-474B-A606-562BCA026DC1}" destId="{53742231-981F-480A-940F-203EC2F7423F}" srcOrd="1" destOrd="0" parTransId="{2FC75195-FBA1-43DE-85DD-40B4B3A2F1F3}" sibTransId="{EF449C32-A7AE-4099-9E9B-9E2F736A89CE}"/>
    <dgm:cxn modelId="{714928C7-F07E-48C4-BE9E-4842896AB09C}" type="presOf" srcId="{9C64CC83-643C-4E12-8F97-BC19DC031190}" destId="{BBA91679-4684-4A04-8AEB-03038C78A75C}" srcOrd="0" destOrd="0" presId="urn:microsoft.com/office/officeart/2016/7/layout/LinearBlockProcessNumbered"/>
    <dgm:cxn modelId="{7D7B6CF4-1A1D-4E61-B5FE-C95185EF2648}" type="presOf" srcId="{9EF41CC5-EF3B-4A6D-8229-3F1333EADFB3}" destId="{67D48337-9200-42EF-A956-8FC92E9B78D2}" srcOrd="1" destOrd="0" presId="urn:microsoft.com/office/officeart/2016/7/layout/LinearBlockProcessNumbered"/>
    <dgm:cxn modelId="{BA6C9FF5-0B79-4525-A6A5-B487443C96E1}" srcId="{8AA20905-3954-474B-A606-562BCA026DC1}" destId="{86BFC4A2-EC25-4982-BAC7-A16A9EFBFB1A}" srcOrd="4" destOrd="0" parTransId="{F1101F03-3EBE-4BE9-A4B2-EF9BCF25EF6C}" sibTransId="{957FFEAB-CF32-493C-80C1-4AF046E32D4C}"/>
    <dgm:cxn modelId="{B9FDDAF6-ABE3-43D5-A54F-4A0002D3FD47}" type="presOf" srcId="{EF449C32-A7AE-4099-9E9B-9E2F736A89CE}" destId="{975C752B-C37A-4BA6-A3AE-2202A141404A}" srcOrd="0" destOrd="0" presId="urn:microsoft.com/office/officeart/2016/7/layout/LinearBlockProcessNumbered"/>
    <dgm:cxn modelId="{6A5BED3A-71F8-4A71-9E51-1F50D58497B5}" type="presParOf" srcId="{579698BD-D232-4926-8D7B-29A69B90858B}" destId="{3DD5B223-886E-4FC7-BDA1-ECA869A474EC}" srcOrd="0" destOrd="0" presId="urn:microsoft.com/office/officeart/2016/7/layout/LinearBlockProcessNumbered"/>
    <dgm:cxn modelId="{50ED9B3F-B939-4662-8866-7D833C2E0794}" type="presParOf" srcId="{3DD5B223-886E-4FC7-BDA1-ECA869A474EC}" destId="{DA3A6BD4-857F-4C66-97FA-B1E1C180A950}" srcOrd="0" destOrd="0" presId="urn:microsoft.com/office/officeart/2016/7/layout/LinearBlockProcessNumbered"/>
    <dgm:cxn modelId="{0D013F25-1B82-4F7B-AEF4-E93C2E95B0C3}" type="presParOf" srcId="{3DD5B223-886E-4FC7-BDA1-ECA869A474EC}" destId="{BBA91679-4684-4A04-8AEB-03038C78A75C}" srcOrd="1" destOrd="0" presId="urn:microsoft.com/office/officeart/2016/7/layout/LinearBlockProcessNumbered"/>
    <dgm:cxn modelId="{1E713196-E09A-42B0-BC2D-5294D0D9C36F}" type="presParOf" srcId="{3DD5B223-886E-4FC7-BDA1-ECA869A474EC}" destId="{5F398AEE-BC0F-4F30-99FA-92D67A176C2D}" srcOrd="2" destOrd="0" presId="urn:microsoft.com/office/officeart/2016/7/layout/LinearBlockProcessNumbered"/>
    <dgm:cxn modelId="{F8935481-B234-48A2-8E9B-6F423817537E}" type="presParOf" srcId="{579698BD-D232-4926-8D7B-29A69B90858B}" destId="{3C27A223-AC17-40BD-B7C5-0447661C2934}" srcOrd="1" destOrd="0" presId="urn:microsoft.com/office/officeart/2016/7/layout/LinearBlockProcessNumbered"/>
    <dgm:cxn modelId="{2A71550B-14EE-4B95-A40C-E132F64E84DB}" type="presParOf" srcId="{579698BD-D232-4926-8D7B-29A69B90858B}" destId="{0864151C-845B-4A50-9755-7EE613694D81}" srcOrd="2" destOrd="0" presId="urn:microsoft.com/office/officeart/2016/7/layout/LinearBlockProcessNumbered"/>
    <dgm:cxn modelId="{819F34FD-11F2-459D-B90D-FA1539737ADA}" type="presParOf" srcId="{0864151C-845B-4A50-9755-7EE613694D81}" destId="{00AE7F27-0E5D-4AFB-ACD6-B5A19E79EA42}" srcOrd="0" destOrd="0" presId="urn:microsoft.com/office/officeart/2016/7/layout/LinearBlockProcessNumbered"/>
    <dgm:cxn modelId="{FAA4A22E-63A9-40D7-AF37-15573F3C350A}" type="presParOf" srcId="{0864151C-845B-4A50-9755-7EE613694D81}" destId="{975C752B-C37A-4BA6-A3AE-2202A141404A}" srcOrd="1" destOrd="0" presId="urn:microsoft.com/office/officeart/2016/7/layout/LinearBlockProcessNumbered"/>
    <dgm:cxn modelId="{ABA4B620-C848-4944-B91E-2E492EED893C}" type="presParOf" srcId="{0864151C-845B-4A50-9755-7EE613694D81}" destId="{C5BDCA19-B754-421E-A6CC-628F80FC74CB}" srcOrd="2" destOrd="0" presId="urn:microsoft.com/office/officeart/2016/7/layout/LinearBlockProcessNumbered"/>
    <dgm:cxn modelId="{981D06A1-F8EB-4C14-9C2A-EA505D9C81FA}" type="presParOf" srcId="{579698BD-D232-4926-8D7B-29A69B90858B}" destId="{3E36C1DA-E751-469B-91D5-B7ADF3790DAB}" srcOrd="3" destOrd="0" presId="urn:microsoft.com/office/officeart/2016/7/layout/LinearBlockProcessNumbered"/>
    <dgm:cxn modelId="{D7BB022A-2504-497B-9672-D97F4CB95B15}" type="presParOf" srcId="{579698BD-D232-4926-8D7B-29A69B90858B}" destId="{19974A3A-09A4-40DE-BB0F-D9AED1ACB06E}" srcOrd="4" destOrd="0" presId="urn:microsoft.com/office/officeart/2016/7/layout/LinearBlockProcessNumbered"/>
    <dgm:cxn modelId="{A085F843-0169-43CB-B042-74EAB6E1674B}" type="presParOf" srcId="{19974A3A-09A4-40DE-BB0F-D9AED1ACB06E}" destId="{CAD62F17-E99D-4FEF-B376-961CA4CB20EB}" srcOrd="0" destOrd="0" presId="urn:microsoft.com/office/officeart/2016/7/layout/LinearBlockProcessNumbered"/>
    <dgm:cxn modelId="{A179DBCD-25F3-44B6-BAA7-26EBC7B29448}" type="presParOf" srcId="{19974A3A-09A4-40DE-BB0F-D9AED1ACB06E}" destId="{E20811D6-E5D4-4C9E-AABF-9E0E1902CA2C}" srcOrd="1" destOrd="0" presId="urn:microsoft.com/office/officeart/2016/7/layout/LinearBlockProcessNumbered"/>
    <dgm:cxn modelId="{7429BDE6-E17F-4E08-960D-D62B256C81F6}" type="presParOf" srcId="{19974A3A-09A4-40DE-BB0F-D9AED1ACB06E}" destId="{67D48337-9200-42EF-A956-8FC92E9B78D2}" srcOrd="2" destOrd="0" presId="urn:microsoft.com/office/officeart/2016/7/layout/LinearBlockProcessNumbered"/>
    <dgm:cxn modelId="{D9BD6D3F-F2FA-4ABD-A2CB-AF2093AF1245}" type="presParOf" srcId="{579698BD-D232-4926-8D7B-29A69B90858B}" destId="{26E032B9-7129-421B-A189-0C673C3CF7EB}" srcOrd="5" destOrd="0" presId="urn:microsoft.com/office/officeart/2016/7/layout/LinearBlockProcessNumbered"/>
    <dgm:cxn modelId="{C4F81FE8-6255-47E4-93CD-3A52D4BD83C5}" type="presParOf" srcId="{579698BD-D232-4926-8D7B-29A69B90858B}" destId="{2E31D3C3-C3AD-4A00-8E56-7A64BB5FFC5E}" srcOrd="6" destOrd="0" presId="urn:microsoft.com/office/officeart/2016/7/layout/LinearBlockProcessNumbered"/>
    <dgm:cxn modelId="{FF4FBF1C-5B33-4182-9759-7DB8B8F58380}" type="presParOf" srcId="{2E31D3C3-C3AD-4A00-8E56-7A64BB5FFC5E}" destId="{E152875B-CFF8-4BD4-BD9A-47BAD2F85FC6}" srcOrd="0" destOrd="0" presId="urn:microsoft.com/office/officeart/2016/7/layout/LinearBlockProcessNumbered"/>
    <dgm:cxn modelId="{3CC8A353-3FFE-40FD-BF5D-E0020F6788E1}" type="presParOf" srcId="{2E31D3C3-C3AD-4A00-8E56-7A64BB5FFC5E}" destId="{CC450A6A-4B6F-46DA-90AC-EAFD6D1C17AA}" srcOrd="1" destOrd="0" presId="urn:microsoft.com/office/officeart/2016/7/layout/LinearBlockProcessNumbered"/>
    <dgm:cxn modelId="{950EC353-4392-4EC6-9E85-EAF22A2745B0}" type="presParOf" srcId="{2E31D3C3-C3AD-4A00-8E56-7A64BB5FFC5E}" destId="{02145252-951C-40AD-B29C-63B2E7134EAF}" srcOrd="2" destOrd="0" presId="urn:microsoft.com/office/officeart/2016/7/layout/LinearBlockProcessNumbered"/>
    <dgm:cxn modelId="{3B86B1E0-DFE5-40F7-A2DC-CD9A92FC3771}" type="presParOf" srcId="{579698BD-D232-4926-8D7B-29A69B90858B}" destId="{AA6267B6-EF3F-478B-8F7A-71BAD388D6D8}" srcOrd="7" destOrd="0" presId="urn:microsoft.com/office/officeart/2016/7/layout/LinearBlockProcessNumbered"/>
    <dgm:cxn modelId="{4DF1E87B-7B27-437E-B55A-A90B6F6053F7}" type="presParOf" srcId="{579698BD-D232-4926-8D7B-29A69B90858B}" destId="{33A23B9C-2FD0-44CE-8D25-BCE99E217576}" srcOrd="8" destOrd="0" presId="urn:microsoft.com/office/officeart/2016/7/layout/LinearBlockProcessNumbered"/>
    <dgm:cxn modelId="{1B9E551A-DB7C-4358-B12F-C33858E9D06F}" type="presParOf" srcId="{33A23B9C-2FD0-44CE-8D25-BCE99E217576}" destId="{9CEE20C6-37D7-4384-8508-4B3888AB191F}" srcOrd="0" destOrd="0" presId="urn:microsoft.com/office/officeart/2016/7/layout/LinearBlockProcessNumbered"/>
    <dgm:cxn modelId="{A53806B0-9540-4113-ACB5-7026521A3D6F}" type="presParOf" srcId="{33A23B9C-2FD0-44CE-8D25-BCE99E217576}" destId="{DFABC907-C7E4-41A6-BC56-E2E342F5A979}" srcOrd="1" destOrd="0" presId="urn:microsoft.com/office/officeart/2016/7/layout/LinearBlockProcessNumbered"/>
    <dgm:cxn modelId="{159F7003-A90B-44B7-96F4-FD0761BE7C6B}" type="presParOf" srcId="{33A23B9C-2FD0-44CE-8D25-BCE99E217576}" destId="{86D01CF5-C075-451B-A32A-E2B598CF9C2D}" srcOrd="2" destOrd="0" presId="urn:microsoft.com/office/officeart/2016/7/layout/LinearBlockProcessNumbered"/>
    <dgm:cxn modelId="{8E983D5E-4D12-4365-8310-0DA4A7E72846}" type="presParOf" srcId="{579698BD-D232-4926-8D7B-29A69B90858B}" destId="{31A26B9F-AC31-47B9-BD29-0C651824FB5B}" srcOrd="9" destOrd="0" presId="urn:microsoft.com/office/officeart/2016/7/layout/LinearBlockProcessNumbered"/>
    <dgm:cxn modelId="{CE4E974B-347E-4360-BB1F-7AEF780AFF25}" type="presParOf" srcId="{579698BD-D232-4926-8D7B-29A69B90858B}" destId="{A324DCB0-D7EA-4B2D-89B4-1E26C9337C59}" srcOrd="10" destOrd="0" presId="urn:microsoft.com/office/officeart/2016/7/layout/LinearBlockProcessNumbered"/>
    <dgm:cxn modelId="{5547A278-06E9-4228-B023-5E5EE4B6C60D}" type="presParOf" srcId="{A324DCB0-D7EA-4B2D-89B4-1E26C9337C59}" destId="{9A2BB627-A6DC-401F-B37A-CC542B14056C}" srcOrd="0" destOrd="0" presId="urn:microsoft.com/office/officeart/2016/7/layout/LinearBlockProcessNumbered"/>
    <dgm:cxn modelId="{693002D6-F8EC-4626-A39E-DF223F9A23D1}" type="presParOf" srcId="{A324DCB0-D7EA-4B2D-89B4-1E26C9337C59}" destId="{548D1BD3-2A82-4ED9-9346-90C55FF5A1A1}" srcOrd="1" destOrd="0" presId="urn:microsoft.com/office/officeart/2016/7/layout/LinearBlockProcessNumbered"/>
    <dgm:cxn modelId="{E6F63DCC-85BF-4202-B4BF-AF2A81C77CF8}" type="presParOf" srcId="{A324DCB0-D7EA-4B2D-89B4-1E26C9337C59}" destId="{510921FC-AD33-42BD-BEA2-92B3E2A50E27}"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A6BD4-857F-4C66-97FA-B1E1C180A950}">
      <dsp:nvSpPr>
        <dsp:cNvPr id="0" name=""/>
        <dsp:cNvSpPr/>
      </dsp:nvSpPr>
      <dsp:spPr>
        <a:xfrm>
          <a:off x="0" y="1375856"/>
          <a:ext cx="1857374" cy="2228849"/>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330200" numCol="1" spcCol="1270" rtlCol="0" anchor="t" anchorCtr="0">
          <a:noAutofit/>
        </a:bodyPr>
        <a:lstStyle/>
        <a:p>
          <a:pPr marL="0" lvl="0" indent="0" algn="l" defTabSz="711200" rtl="0">
            <a:lnSpc>
              <a:spcPct val="90000"/>
            </a:lnSpc>
            <a:spcBef>
              <a:spcPct val="0"/>
            </a:spcBef>
            <a:spcAft>
              <a:spcPct val="35000"/>
            </a:spcAft>
            <a:buNone/>
            <a:defRPr cap="all"/>
          </a:pPr>
          <a:r>
            <a:rPr lang="en-gb" sz="1600" kern="1200" dirty="0"/>
            <a:t>Who we are</a:t>
          </a:r>
        </a:p>
      </dsp:txBody>
      <dsp:txXfrm>
        <a:off x="0" y="2267396"/>
        <a:ext cx="1857374" cy="1337309"/>
      </dsp:txXfrm>
    </dsp:sp>
    <dsp:sp modelId="{BBA91679-4684-4A04-8AEB-03038C78A75C}">
      <dsp:nvSpPr>
        <dsp:cNvPr id="0" name=""/>
        <dsp:cNvSpPr/>
      </dsp:nvSpPr>
      <dsp:spPr>
        <a:xfrm>
          <a:off x="0" y="1375856"/>
          <a:ext cx="1857374" cy="891539"/>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467" tIns="165100" rIns="183467" bIns="165100" numCol="1" spcCol="1270" rtlCol="0" anchor="ctr" anchorCtr="0">
          <a:noAutofit/>
        </a:bodyPr>
        <a:lstStyle/>
        <a:p>
          <a:pPr marL="0" lvl="0" indent="0" algn="l" defTabSz="1778000" rtl="0">
            <a:lnSpc>
              <a:spcPct val="90000"/>
            </a:lnSpc>
            <a:spcBef>
              <a:spcPct val="0"/>
            </a:spcBef>
            <a:spcAft>
              <a:spcPct val="35000"/>
            </a:spcAft>
            <a:buNone/>
          </a:pPr>
          <a:r>
            <a:rPr lang="en-gb" sz="4000" kern="1200" dirty="0"/>
            <a:t>01</a:t>
          </a:r>
        </a:p>
      </dsp:txBody>
      <dsp:txXfrm>
        <a:off x="0" y="1375856"/>
        <a:ext cx="1857374" cy="891539"/>
      </dsp:txXfrm>
    </dsp:sp>
    <dsp:sp modelId="{00AE7F27-0E5D-4AFB-ACD6-B5A19E79EA42}">
      <dsp:nvSpPr>
        <dsp:cNvPr id="0" name=""/>
        <dsp:cNvSpPr/>
      </dsp:nvSpPr>
      <dsp:spPr>
        <a:xfrm>
          <a:off x="2005965" y="1375856"/>
          <a:ext cx="1857374" cy="2228849"/>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330200" numCol="1" spcCol="1270" rtlCol="0" anchor="t" anchorCtr="0">
          <a:noAutofit/>
        </a:bodyPr>
        <a:lstStyle/>
        <a:p>
          <a:pPr marL="0" lvl="0" indent="0" algn="l" defTabSz="711200" rtl="0">
            <a:lnSpc>
              <a:spcPct val="90000"/>
            </a:lnSpc>
            <a:spcBef>
              <a:spcPct val="0"/>
            </a:spcBef>
            <a:spcAft>
              <a:spcPct val="35000"/>
            </a:spcAft>
            <a:buNone/>
            <a:defRPr cap="all"/>
          </a:pPr>
          <a:r>
            <a:rPr lang="en-gb" sz="1600" kern="1200" dirty="0"/>
            <a:t>Mission and Vision of MACD</a:t>
          </a:r>
        </a:p>
      </dsp:txBody>
      <dsp:txXfrm>
        <a:off x="2005965" y="2267396"/>
        <a:ext cx="1857374" cy="1337309"/>
      </dsp:txXfrm>
    </dsp:sp>
    <dsp:sp modelId="{975C752B-C37A-4BA6-A3AE-2202A141404A}">
      <dsp:nvSpPr>
        <dsp:cNvPr id="0" name=""/>
        <dsp:cNvSpPr/>
      </dsp:nvSpPr>
      <dsp:spPr>
        <a:xfrm>
          <a:off x="2005965" y="1375856"/>
          <a:ext cx="1857374" cy="891539"/>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467" tIns="165100" rIns="183467" bIns="165100" numCol="1" spcCol="1270" rtlCol="0" anchor="ctr" anchorCtr="0">
          <a:noAutofit/>
        </a:bodyPr>
        <a:lstStyle/>
        <a:p>
          <a:pPr marL="0" lvl="0" indent="0" algn="l" defTabSz="1778000" rtl="0">
            <a:lnSpc>
              <a:spcPct val="90000"/>
            </a:lnSpc>
            <a:spcBef>
              <a:spcPct val="0"/>
            </a:spcBef>
            <a:spcAft>
              <a:spcPct val="35000"/>
            </a:spcAft>
            <a:buNone/>
          </a:pPr>
          <a:r>
            <a:rPr lang="en-gb" sz="4000" kern="1200" dirty="0"/>
            <a:t>02</a:t>
          </a:r>
        </a:p>
      </dsp:txBody>
      <dsp:txXfrm>
        <a:off x="2005965" y="1375856"/>
        <a:ext cx="1857374" cy="891539"/>
      </dsp:txXfrm>
    </dsp:sp>
    <dsp:sp modelId="{CAD62F17-E99D-4FEF-B376-961CA4CB20EB}">
      <dsp:nvSpPr>
        <dsp:cNvPr id="0" name=""/>
        <dsp:cNvSpPr/>
      </dsp:nvSpPr>
      <dsp:spPr>
        <a:xfrm>
          <a:off x="4011930" y="1375856"/>
          <a:ext cx="1857374" cy="2228849"/>
        </a:xfrm>
        <a:prstGeom prst="rect">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330200" numCol="1" spcCol="1270" rtlCol="0" anchor="t" anchorCtr="0">
          <a:noAutofit/>
        </a:bodyPr>
        <a:lstStyle/>
        <a:p>
          <a:pPr marL="0" lvl="0" indent="0" algn="l" defTabSz="711200" rtl="0">
            <a:lnSpc>
              <a:spcPct val="90000"/>
            </a:lnSpc>
            <a:spcBef>
              <a:spcPct val="0"/>
            </a:spcBef>
            <a:spcAft>
              <a:spcPct val="35000"/>
            </a:spcAft>
            <a:buNone/>
            <a:defRPr cap="all"/>
          </a:pPr>
          <a:r>
            <a:rPr lang="en-GB" sz="1600" kern="1200" dirty="0"/>
            <a:t>Community Development</a:t>
          </a:r>
          <a:endParaRPr lang="en-gb" sz="1600" kern="1200" dirty="0"/>
        </a:p>
      </dsp:txBody>
      <dsp:txXfrm>
        <a:off x="4011930" y="2267396"/>
        <a:ext cx="1857374" cy="1337309"/>
      </dsp:txXfrm>
    </dsp:sp>
    <dsp:sp modelId="{E20811D6-E5D4-4C9E-AABF-9E0E1902CA2C}">
      <dsp:nvSpPr>
        <dsp:cNvPr id="0" name=""/>
        <dsp:cNvSpPr/>
      </dsp:nvSpPr>
      <dsp:spPr>
        <a:xfrm>
          <a:off x="4011930" y="1375856"/>
          <a:ext cx="1857374" cy="891539"/>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467" tIns="165100" rIns="183467" bIns="165100" numCol="1" spcCol="1270" rtlCol="0" anchor="ctr" anchorCtr="0">
          <a:noAutofit/>
        </a:bodyPr>
        <a:lstStyle/>
        <a:p>
          <a:pPr marL="0" lvl="0" indent="0" algn="l" defTabSz="1778000" rtl="0">
            <a:lnSpc>
              <a:spcPct val="90000"/>
            </a:lnSpc>
            <a:spcBef>
              <a:spcPct val="0"/>
            </a:spcBef>
            <a:spcAft>
              <a:spcPct val="35000"/>
            </a:spcAft>
            <a:buNone/>
          </a:pPr>
          <a:r>
            <a:rPr lang="en-gb" sz="4000" kern="1200" dirty="0"/>
            <a:t>03</a:t>
          </a:r>
        </a:p>
      </dsp:txBody>
      <dsp:txXfrm>
        <a:off x="4011930" y="1375856"/>
        <a:ext cx="1857374" cy="891539"/>
      </dsp:txXfrm>
    </dsp:sp>
    <dsp:sp modelId="{E152875B-CFF8-4BD4-BD9A-47BAD2F85FC6}">
      <dsp:nvSpPr>
        <dsp:cNvPr id="0" name=""/>
        <dsp:cNvSpPr/>
      </dsp:nvSpPr>
      <dsp:spPr>
        <a:xfrm>
          <a:off x="6017895" y="1375856"/>
          <a:ext cx="1857374" cy="2228849"/>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330200" numCol="1" spcCol="1270" anchor="t" anchorCtr="0">
          <a:noAutofit/>
        </a:bodyPr>
        <a:lstStyle/>
        <a:p>
          <a:pPr marL="0" lvl="0" indent="0" algn="l" defTabSz="711200">
            <a:lnSpc>
              <a:spcPct val="90000"/>
            </a:lnSpc>
            <a:spcBef>
              <a:spcPct val="0"/>
            </a:spcBef>
            <a:spcAft>
              <a:spcPct val="35000"/>
            </a:spcAft>
            <a:buNone/>
          </a:pPr>
          <a:r>
            <a:rPr lang="en-GB" sz="1600" kern="1200" dirty="0"/>
            <a:t>THE COMMUNITY DEVELOPMENT PRACTITIONER</a:t>
          </a:r>
        </a:p>
      </dsp:txBody>
      <dsp:txXfrm>
        <a:off x="6017895" y="2267396"/>
        <a:ext cx="1857374" cy="1337309"/>
      </dsp:txXfrm>
    </dsp:sp>
    <dsp:sp modelId="{CC450A6A-4B6F-46DA-90AC-EAFD6D1C17AA}">
      <dsp:nvSpPr>
        <dsp:cNvPr id="0" name=""/>
        <dsp:cNvSpPr/>
      </dsp:nvSpPr>
      <dsp:spPr>
        <a:xfrm>
          <a:off x="6017895" y="1375856"/>
          <a:ext cx="1857374" cy="891539"/>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467" tIns="165100" rIns="183467" bIns="165100" numCol="1" spcCol="1270" anchor="ctr" anchorCtr="0">
          <a:noAutofit/>
        </a:bodyPr>
        <a:lstStyle/>
        <a:p>
          <a:pPr marL="0" lvl="0" indent="0" algn="l" defTabSz="1778000">
            <a:lnSpc>
              <a:spcPct val="90000"/>
            </a:lnSpc>
            <a:spcBef>
              <a:spcPct val="0"/>
            </a:spcBef>
            <a:spcAft>
              <a:spcPct val="35000"/>
            </a:spcAft>
            <a:buNone/>
          </a:pPr>
          <a:r>
            <a:rPr lang="en-GB" sz="4000" kern="1200" dirty="0"/>
            <a:t>04</a:t>
          </a:r>
        </a:p>
      </dsp:txBody>
      <dsp:txXfrm>
        <a:off x="6017895" y="1375856"/>
        <a:ext cx="1857374" cy="891539"/>
      </dsp:txXfrm>
    </dsp:sp>
    <dsp:sp modelId="{9CEE20C6-37D7-4384-8508-4B3888AB191F}">
      <dsp:nvSpPr>
        <dsp:cNvPr id="0" name=""/>
        <dsp:cNvSpPr/>
      </dsp:nvSpPr>
      <dsp:spPr>
        <a:xfrm>
          <a:off x="8023859" y="1375856"/>
          <a:ext cx="1857374" cy="2228849"/>
        </a:xfrm>
        <a:prstGeom prst="rect">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330200" numCol="1" spcCol="1270" anchor="t" anchorCtr="0">
          <a:noAutofit/>
        </a:bodyPr>
        <a:lstStyle/>
        <a:p>
          <a:pPr marL="0" lvl="0" indent="0" algn="l" defTabSz="711200">
            <a:lnSpc>
              <a:spcPct val="90000"/>
            </a:lnSpc>
            <a:spcBef>
              <a:spcPct val="0"/>
            </a:spcBef>
            <a:spcAft>
              <a:spcPct val="35000"/>
            </a:spcAft>
            <a:buNone/>
          </a:pPr>
          <a:r>
            <a:rPr lang="en-GB" sz="1600" kern="1200" dirty="0"/>
            <a:t>THE IMPACT OF COMMUNITY DEVELOPMENT</a:t>
          </a:r>
        </a:p>
      </dsp:txBody>
      <dsp:txXfrm>
        <a:off x="8023859" y="2267396"/>
        <a:ext cx="1857374" cy="1337309"/>
      </dsp:txXfrm>
    </dsp:sp>
    <dsp:sp modelId="{DFABC907-C7E4-41A6-BC56-E2E342F5A979}">
      <dsp:nvSpPr>
        <dsp:cNvPr id="0" name=""/>
        <dsp:cNvSpPr/>
      </dsp:nvSpPr>
      <dsp:spPr>
        <a:xfrm>
          <a:off x="8023859" y="1375856"/>
          <a:ext cx="1857374" cy="891539"/>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467" tIns="165100" rIns="183467" bIns="165100" numCol="1" spcCol="1270" anchor="ctr" anchorCtr="0">
          <a:noAutofit/>
        </a:bodyPr>
        <a:lstStyle/>
        <a:p>
          <a:pPr marL="0" lvl="0" indent="0" algn="l" defTabSz="1778000">
            <a:lnSpc>
              <a:spcPct val="90000"/>
            </a:lnSpc>
            <a:spcBef>
              <a:spcPct val="0"/>
            </a:spcBef>
            <a:spcAft>
              <a:spcPct val="35000"/>
            </a:spcAft>
            <a:buNone/>
          </a:pPr>
          <a:r>
            <a:rPr lang="en-GB" sz="4000" kern="1200" dirty="0"/>
            <a:t>05</a:t>
          </a:r>
        </a:p>
      </dsp:txBody>
      <dsp:txXfrm>
        <a:off x="8023859" y="1375856"/>
        <a:ext cx="1857374" cy="891539"/>
      </dsp:txXfrm>
    </dsp:sp>
    <dsp:sp modelId="{9A2BB627-A6DC-401F-B37A-CC542B14056C}">
      <dsp:nvSpPr>
        <dsp:cNvPr id="0" name=""/>
        <dsp:cNvSpPr/>
      </dsp:nvSpPr>
      <dsp:spPr>
        <a:xfrm>
          <a:off x="10029824" y="1375856"/>
          <a:ext cx="1857374" cy="2228849"/>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330200" numCol="1" spcCol="1270" anchor="t" anchorCtr="0">
          <a:noAutofit/>
        </a:bodyPr>
        <a:lstStyle/>
        <a:p>
          <a:pPr marL="0" lvl="0" indent="0" algn="l" defTabSz="711200">
            <a:lnSpc>
              <a:spcPct val="90000"/>
            </a:lnSpc>
            <a:spcBef>
              <a:spcPct val="0"/>
            </a:spcBef>
            <a:spcAft>
              <a:spcPct val="35000"/>
            </a:spcAft>
            <a:buNone/>
          </a:pPr>
          <a:r>
            <a:rPr lang="en-GB" sz="1600" kern="1200" dirty="0"/>
            <a:t>FUTURE PLANS AND GOALS</a:t>
          </a:r>
        </a:p>
      </dsp:txBody>
      <dsp:txXfrm>
        <a:off x="10029824" y="2267396"/>
        <a:ext cx="1857374" cy="1337309"/>
      </dsp:txXfrm>
    </dsp:sp>
    <dsp:sp modelId="{548D1BD3-2A82-4ED9-9346-90C55FF5A1A1}">
      <dsp:nvSpPr>
        <dsp:cNvPr id="0" name=""/>
        <dsp:cNvSpPr/>
      </dsp:nvSpPr>
      <dsp:spPr>
        <a:xfrm>
          <a:off x="10029824" y="1375856"/>
          <a:ext cx="1857374" cy="891539"/>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467" tIns="165100" rIns="183467" bIns="165100" numCol="1" spcCol="1270" anchor="ctr" anchorCtr="0">
          <a:noAutofit/>
        </a:bodyPr>
        <a:lstStyle/>
        <a:p>
          <a:pPr marL="0" lvl="0" indent="0" algn="l" defTabSz="1778000">
            <a:lnSpc>
              <a:spcPct val="90000"/>
            </a:lnSpc>
            <a:spcBef>
              <a:spcPct val="0"/>
            </a:spcBef>
            <a:spcAft>
              <a:spcPct val="35000"/>
            </a:spcAft>
            <a:buNone/>
          </a:pPr>
          <a:r>
            <a:rPr lang="en-GB" sz="4000" kern="1200" dirty="0"/>
            <a:t>06</a:t>
          </a:r>
        </a:p>
      </dsp:txBody>
      <dsp:txXfrm>
        <a:off x="10029824" y="1375856"/>
        <a:ext cx="1857374" cy="891539"/>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rtlCol="0"/>
            <a:lstStyle/>
            <a:p>
              <a:pPr rtl="0"/>
              <a:r>
                <a:t>01</a:t>
              </a:r>
            </a:p>
          </dgm:t>
        </dgm:pt>
        <dgm:pt modelId="201" type="sibTrans" cxnId="5">
          <dgm:prSet phldrT="2"/>
          <dgm:t>
            <a:bodyPr rtlCol="0"/>
            <a:lstStyle/>
            <a:p>
              <a:pPr rtl="0"/>
              <a:r>
                <a:t>02</a:t>
              </a:r>
            </a:p>
          </dgm:t>
        </dgm:pt>
        <dgm:pt modelId="301" type="sibTrans" cxnId="6">
          <dgm:prSet phldrT="3"/>
          <dgm:t>
            <a:bodyPr rtlCol="0"/>
            <a:lstStyle/>
            <a:p>
              <a:pPr rtl="0"/>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248DC85-4C83-41E2-A87E-92DEA4CCD3C5}" type="datetime1">
              <a:rPr lang="en-US" smtClean="0"/>
              <a:t>12/2/2024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602E8-7778-4840-9C52-CF866E2E76E6}" type="slidenum">
              <a:rPr lang="en-US" smtClean="0"/>
              <a:t>‹#›</a:t>
            </a:fld>
            <a:endParaRPr lang="en-US" dirty="0"/>
          </a:p>
        </p:txBody>
      </p:sp>
    </p:spTree>
    <p:extLst>
      <p:ext uri="{BB962C8B-B14F-4D97-AF65-F5344CB8AC3E}">
        <p14:creationId xmlns:p14="http://schemas.microsoft.com/office/powerpoint/2010/main" val="133060039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4553C88-5E20-4E94-A2F2-F265A07C865D}" type="datetime1">
              <a:rPr lang="en-US" smtClean="0"/>
              <a:t>12/2/2024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endParaRPr lang="en-US"/>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86D5CD-F53C-40AA-8F25-6C53AFF44ECB}" type="slidenum">
              <a:rPr lang="en-US" smtClean="0"/>
              <a:t>‹#›</a:t>
            </a:fld>
            <a:endParaRPr lang="en-US" dirty="0"/>
          </a:p>
        </p:txBody>
      </p:sp>
    </p:spTree>
    <p:extLst>
      <p:ext uri="{BB962C8B-B14F-4D97-AF65-F5344CB8AC3E}">
        <p14:creationId xmlns:p14="http://schemas.microsoft.com/office/powerpoint/2010/main" val="289139813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en-GB"/>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GB"/>
              <a:t>Click to edit Master subtitle style</a:t>
            </a:r>
            <a:endParaRPr lang="en-US" dirty="0"/>
          </a:p>
        </p:txBody>
      </p:sp>
      <p:sp>
        <p:nvSpPr>
          <p:cNvPr id="4" name="Date Placeholder 3"/>
          <p:cNvSpPr>
            <a:spLocks noGrp="1"/>
          </p:cNvSpPr>
          <p:nvPr>
            <p:ph type="dt" sz="half" idx="10"/>
          </p:nvPr>
        </p:nvSpPr>
        <p:spPr/>
        <p:txBody>
          <a:bodyPr rtlCol="0"/>
          <a:lstStyle/>
          <a:p>
            <a:pPr rtl="0"/>
            <a:fld id="{72C36AF1-71F4-4124-A6D9-9AD17D857670}" type="datetime1">
              <a:rPr lang="en-US" smtClean="0"/>
              <a:t>12/2/2024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en-GB"/>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dirty="0"/>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02B5F69B-3B16-47BE-970F-46E299A76FED}" type="datetime1">
              <a:rPr lang="en-US" smtClean="0"/>
              <a:t>12/2/2024</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rtlCol="0" anchor="ctr">
            <a:normAutofit/>
          </a:bodyPr>
          <a:lstStyle>
            <a:lvl1pPr>
              <a:defRPr sz="4000"/>
            </a:lvl1pPr>
          </a:lstStyle>
          <a:p>
            <a:pPr rtl="0"/>
            <a:r>
              <a:rPr lang="en-GB"/>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5DFA60CC-4780-4D1C-A3F5-04C9EE8336A7}" type="datetime1">
              <a:rPr lang="en-US" smtClean="0"/>
              <a:t>12/2/2024</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rtlCol="0" anchor="ctr">
            <a:normAutofit/>
          </a:bodyPr>
          <a:lstStyle>
            <a:lvl1pPr>
              <a:defRPr sz="3600"/>
            </a:lvl1pPr>
          </a:lstStyle>
          <a:p>
            <a:pPr rtl="0"/>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4" name="Text Placeholder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7648B943-E598-4317-B390-D39B72F3C668}" type="datetime1">
              <a:rPr lang="en-US" smtClean="0"/>
              <a:t>12/2/2024</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n-gb"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n-gb"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rtlCol="0" anchor="b"/>
          <a:lstStyle>
            <a:lvl1pPr>
              <a:defRPr sz="3200"/>
            </a:lvl1pPr>
          </a:lstStyle>
          <a:p>
            <a:pPr rtl="0"/>
            <a:r>
              <a:rPr lang="en-GB"/>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81D318AD-20D4-40B8-8E24-19F7C588559E}" type="datetime1">
              <a:rPr lang="en-US" smtClean="0"/>
              <a:t>12/2/2024</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rtlCol="0"/>
          <a:lstStyle/>
          <a:p>
            <a:pPr rtl="0"/>
            <a:r>
              <a:rPr lang="en-GB"/>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8" name="Text Placeholder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9" name="Text Placeholder 4"/>
          <p:cNvSpPr>
            <a:spLocks noGrp="1"/>
          </p:cNvSpPr>
          <p:nvPr>
            <p:ph type="body" sz="quarter" idx="3"/>
          </p:nvPr>
        </p:nvSpPr>
        <p:spPr>
          <a:xfrm>
            <a:off x="4446711" y="1885949"/>
            <a:ext cx="3300984" cy="764783"/>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10" name="Text Placeholder 3"/>
          <p:cNvSpPr>
            <a:spLocks noGrp="1"/>
          </p:cNvSpPr>
          <p:nvPr>
            <p:ph type="body" sz="half" idx="16"/>
          </p:nvPr>
        </p:nvSpPr>
        <p:spPr>
          <a:xfrm>
            <a:off x="444143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11" name="Text Placeholder 4"/>
          <p:cNvSpPr>
            <a:spLocks noGrp="1"/>
          </p:cNvSpPr>
          <p:nvPr>
            <p:ph type="body" sz="quarter" idx="13"/>
          </p:nvPr>
        </p:nvSpPr>
        <p:spPr>
          <a:xfrm>
            <a:off x="7966572"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12" name="Text Placeholder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3" name="Date Placeholder 2"/>
          <p:cNvSpPr>
            <a:spLocks noGrp="1"/>
          </p:cNvSpPr>
          <p:nvPr>
            <p:ph type="dt" sz="half" idx="10"/>
          </p:nvPr>
        </p:nvSpPr>
        <p:spPr/>
        <p:txBody>
          <a:bodyPr rtlCol="0"/>
          <a:lstStyle/>
          <a:p>
            <a:pPr rtl="0"/>
            <a:fld id="{3FBB551A-820E-4481-BAB4-299081A95354}" type="datetime1">
              <a:rPr lang="en-US" smtClean="0"/>
              <a:t>12/2/2024</a:t>
            </a:fld>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5" name="Slide Number Placeholder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rtlCol="0"/>
          <a:lstStyle/>
          <a:p>
            <a:pPr rtl="0"/>
            <a:r>
              <a:rPr lang="en-GB"/>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GB" dirty="0"/>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22" name="Text Placeholder 4"/>
          <p:cNvSpPr>
            <a:spLocks noGrp="1"/>
          </p:cNvSpPr>
          <p:nvPr>
            <p:ph type="body" sz="quarter" idx="3"/>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GB" dirty="0"/>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25" name="Text Placeholder 4"/>
          <p:cNvSpPr>
            <a:spLocks noGrp="1"/>
          </p:cNvSpPr>
          <p:nvPr>
            <p:ph type="body" sz="quarter" idx="13"/>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GB" dirty="0"/>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3" name="Date Placeholder 2"/>
          <p:cNvSpPr>
            <a:spLocks noGrp="1"/>
          </p:cNvSpPr>
          <p:nvPr>
            <p:ph type="dt" sz="half" idx="10"/>
          </p:nvPr>
        </p:nvSpPr>
        <p:spPr/>
        <p:txBody>
          <a:bodyPr rtlCol="0"/>
          <a:lstStyle/>
          <a:p>
            <a:pPr rtl="0"/>
            <a:fld id="{C5B74DC5-4C7C-4D42-A9CA-2D18018D3807}" type="datetime1">
              <a:rPr lang="en-US" smtClean="0"/>
              <a:t>12/2/2024</a:t>
            </a:fld>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5" name="Slide Number Placeholder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dirty="0"/>
          </a:p>
        </p:txBody>
      </p:sp>
      <p:sp>
        <p:nvSpPr>
          <p:cNvPr id="3" name="Vertical Text Placeholder 2"/>
          <p:cNvSpPr>
            <a:spLocks noGrp="1"/>
          </p:cNvSpPr>
          <p:nvPr>
            <p:ph type="body" orient="vert" idx="1"/>
          </p:nvPr>
        </p:nvSpPr>
        <p:spPr/>
        <p:txBody>
          <a:bodyPr vert="eaVert" rtlCol="0" anchor="t"/>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p:txBody>
          <a:bodyPr rtlCol="0"/>
          <a:lstStyle/>
          <a:p>
            <a:pPr rtl="0"/>
            <a:fld id="{22F7E598-9D78-4143-B557-528F589C6459}" type="datetime1">
              <a:rPr lang="en-US" smtClean="0"/>
              <a:t>12/2/2024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rtlCol="0"/>
          <a:lstStyle>
            <a:lvl1pPr algn="l">
              <a:defRPr/>
            </a:lvl1pPr>
          </a:lstStyle>
          <a:p>
            <a:pPr rtl="0"/>
            <a:r>
              <a:rPr lang="en-GB"/>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rtlCol="0" anchor="t"/>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p:txBody>
          <a:bodyPr rtlCol="0"/>
          <a:lstStyle/>
          <a:p>
            <a:pPr rtl="0"/>
            <a:fld id="{F26E6B70-01E0-41E3-A067-0EAD5E21AF97}" type="datetime1">
              <a:rPr lang="en-US" smtClean="0"/>
              <a:t>12/2/2024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dirty="0"/>
          </a:p>
        </p:txBody>
      </p:sp>
      <p:sp>
        <p:nvSpPr>
          <p:cNvPr id="3" name="Content Placeholder 2"/>
          <p:cNvSpPr>
            <a:spLocks noGrp="1"/>
          </p:cNvSpPr>
          <p:nvPr>
            <p:ph idx="1"/>
          </p:nvPr>
        </p:nvSpPr>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p:txBody>
          <a:bodyPr rtlCol="0"/>
          <a:lstStyle/>
          <a:p>
            <a:pPr rtl="0"/>
            <a:fld id="{FE66EF20-7923-4C49-B6A5-A6030680AE73}" type="datetime1">
              <a:rPr lang="en-US" smtClean="0"/>
              <a:t>12/2/2024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rtlCol="0" anchor="b"/>
          <a:lstStyle>
            <a:lvl1pPr algn="ctr">
              <a:defRPr sz="4000" b="0" cap="none"/>
            </a:lvl1pPr>
          </a:lstStyle>
          <a:p>
            <a:pPr rtl="0"/>
            <a:r>
              <a:rPr lang="en-GB"/>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p:txBody>
          <a:bodyPr rtlCol="0"/>
          <a:lstStyle/>
          <a:p>
            <a:pPr rtl="0"/>
            <a:fld id="{FA1B563D-1DC7-4F7A-9966-B0B21D4C5360}" type="datetime1">
              <a:rPr lang="en-US" smtClean="0"/>
              <a:t>12/2/2024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rtlCol="0"/>
          <a:lstStyle/>
          <a:p>
            <a:pPr rtl="0"/>
            <a:r>
              <a:rPr lang="en-GB"/>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rtlCol="0" anchor="t">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Content Placeholder 3"/>
          <p:cNvSpPr>
            <a:spLocks noGrp="1"/>
          </p:cNvSpPr>
          <p:nvPr>
            <p:ph sz="half" idx="2"/>
          </p:nvPr>
        </p:nvSpPr>
        <p:spPr>
          <a:xfrm>
            <a:off x="6410716" y="2076451"/>
            <a:ext cx="4856841" cy="3622672"/>
          </a:xfrm>
        </p:spPr>
        <p:txBody>
          <a:bodyPr rtlCol="0" anchor="t">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5" name="Date Placeholder 4"/>
          <p:cNvSpPr>
            <a:spLocks noGrp="1"/>
          </p:cNvSpPr>
          <p:nvPr>
            <p:ph type="dt" sz="half" idx="10"/>
          </p:nvPr>
        </p:nvSpPr>
        <p:spPr/>
        <p:txBody>
          <a:bodyPr rtlCol="0"/>
          <a:lstStyle/>
          <a:p>
            <a:pPr rtl="0"/>
            <a:fld id="{F5DC931E-1FC7-4F1E-BD77-A2F2753D48A3}" type="datetime1">
              <a:rPr lang="en-US" smtClean="0"/>
              <a:t>12/2/2024</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rtlCol="0"/>
          <a:lstStyle>
            <a:lvl1pPr>
              <a:defRPr/>
            </a:lvl1pPr>
          </a:lstStyle>
          <a:p>
            <a:pPr rtl="0"/>
            <a:r>
              <a:rPr lang="en-GB"/>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5" name="Text Placeholder 4"/>
          <p:cNvSpPr>
            <a:spLocks noGrp="1"/>
          </p:cNvSpPr>
          <p:nvPr>
            <p:ph type="body" sz="quarter" idx="3"/>
          </p:nvPr>
        </p:nvSpPr>
        <p:spPr>
          <a:xfrm>
            <a:off x="6363166" y="1855152"/>
            <a:ext cx="4779582" cy="692495"/>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Date Placeholder 6"/>
          <p:cNvSpPr>
            <a:spLocks noGrp="1"/>
          </p:cNvSpPr>
          <p:nvPr>
            <p:ph type="dt" sz="half" idx="10"/>
          </p:nvPr>
        </p:nvSpPr>
        <p:spPr/>
        <p:txBody>
          <a:bodyPr rtlCol="0"/>
          <a:lstStyle/>
          <a:p>
            <a:pPr rtl="0"/>
            <a:fld id="{50CB80E4-79F4-4915-8661-CF0B92A4419B}" type="datetime1">
              <a:rPr lang="en-US" smtClean="0"/>
              <a:t>12/2/2024</a:t>
            </a:fld>
            <a:endParaRPr lang="en-US" dirty="0"/>
          </a:p>
        </p:txBody>
      </p:sp>
      <p:sp>
        <p:nvSpPr>
          <p:cNvPr id="8" name="Footer Placeholder 7"/>
          <p:cNvSpPr>
            <a:spLocks noGrp="1"/>
          </p:cNvSpPr>
          <p:nvPr>
            <p:ph type="ftr" sz="quarter" idx="11"/>
          </p:nvPr>
        </p:nvSpPr>
        <p:spPr/>
        <p:txBody>
          <a:bodyPr rtlCol="0"/>
          <a:lstStyle/>
          <a:p>
            <a:pPr rtl="0"/>
            <a:endParaRPr lang="en-US" dirty="0"/>
          </a:p>
        </p:txBody>
      </p:sp>
      <p:sp>
        <p:nvSpPr>
          <p:cNvPr id="9" name="Slide Number Placeholder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dirty="0"/>
          </a:p>
        </p:txBody>
      </p:sp>
      <p:sp>
        <p:nvSpPr>
          <p:cNvPr id="3" name="Date Placeholder 2"/>
          <p:cNvSpPr>
            <a:spLocks noGrp="1"/>
          </p:cNvSpPr>
          <p:nvPr>
            <p:ph type="dt" sz="half" idx="10"/>
          </p:nvPr>
        </p:nvSpPr>
        <p:spPr/>
        <p:txBody>
          <a:bodyPr rtlCol="0"/>
          <a:lstStyle/>
          <a:p>
            <a:pPr rtl="0"/>
            <a:fld id="{10AF2575-D66E-48E2-A7F6-6F4E1521CB17}" type="datetime1">
              <a:rPr lang="en-US" smtClean="0"/>
              <a:t>12/2/2024</a:t>
            </a:fld>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5" name="Slide Number Placeholder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1BEF8BF4-C347-4659-8390-F935CF915682}" type="datetime1">
              <a:rPr lang="en-US" smtClean="0"/>
              <a:t>12/2/2024</a:t>
            </a:fld>
            <a:endParaRPr lang="en-US" dirty="0"/>
          </a:p>
        </p:txBody>
      </p:sp>
      <p:sp>
        <p:nvSpPr>
          <p:cNvPr id="3" name="Footer Placeholder 2"/>
          <p:cNvSpPr>
            <a:spLocks noGrp="1"/>
          </p:cNvSpPr>
          <p:nvPr>
            <p:ph type="ftr" sz="quarter" idx="11"/>
          </p:nvPr>
        </p:nvSpPr>
        <p:spPr/>
        <p:txBody>
          <a:bodyPr rtlCol="0"/>
          <a:lstStyle/>
          <a:p>
            <a:pPr rtl="0"/>
            <a:endParaRPr lang="en-US" dirty="0"/>
          </a:p>
        </p:txBody>
      </p:sp>
      <p:sp>
        <p:nvSpPr>
          <p:cNvPr id="4" name="Slide Number Placeholder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en-GB"/>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Text Placeholder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C4C8DB63-EA66-47B9-A4F7-359B768D2BDE}" type="datetime1">
              <a:rPr lang="en-US" smtClean="0"/>
              <a:t>12/2/2024</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en-GB"/>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GB" dirty="0"/>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E98A7C5F-C9A6-4CD4-9069-FD78B8FE25DE}" type="datetime1">
              <a:rPr lang="en-US" smtClean="0"/>
              <a:t>12/2/2024</a:t>
            </a:fld>
            <a:endParaRPr lang="en-US" dirty="0"/>
          </a:p>
        </p:txBody>
      </p:sp>
      <p:sp>
        <p:nvSpPr>
          <p:cNvPr id="6" name="Footer Placeholder 5"/>
          <p:cNvSpPr>
            <a:spLocks noGrp="1"/>
          </p:cNvSpPr>
          <p:nvPr>
            <p:ph type="ftr" sz="quarter" idx="11"/>
          </p:nvPr>
        </p:nvSpPr>
        <p:spPr/>
        <p:txBody>
          <a:bodyPr rtlCol="0"/>
          <a:lstStyle/>
          <a:p>
            <a:pPr algn="l"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en-GB"/>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4B3A2314-B742-49A9-AC03-96B4F5FFA971}" type="datetime1">
              <a:rPr lang="en-US" smtClean="0"/>
              <a:t>12/2/2024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370693" y="3030210"/>
            <a:ext cx="9440034" cy="2648381"/>
          </a:xfrm>
        </p:spPr>
        <p:txBody>
          <a:bodyPr rtlCol="0">
            <a:normAutofit fontScale="90000"/>
          </a:bodyPr>
          <a:lstStyle/>
          <a:p>
            <a:pPr rtl="0"/>
            <a:r>
              <a:rPr lang="en-GB" sz="7200" dirty="0"/>
              <a:t>M</a:t>
            </a:r>
            <a:r>
              <a:rPr lang="en-gb" sz="7200" dirty="0"/>
              <a:t>altese Association for Community Development</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1370693" y="5800507"/>
            <a:ext cx="9440034" cy="1397951"/>
          </a:xfrm>
        </p:spPr>
        <p:txBody>
          <a:bodyPr rtlCol="0">
            <a:normAutofit/>
          </a:bodyPr>
          <a:lstStyle/>
          <a:p>
            <a:pPr rtl="0"/>
            <a:r>
              <a:rPr lang="en-GB" sz="2800" dirty="0"/>
              <a:t>M</a:t>
            </a:r>
            <a:r>
              <a:rPr lang="en-gb" sz="2800" dirty="0"/>
              <a:t>ACD Committee</a:t>
            </a:r>
          </a:p>
        </p:txBody>
      </p:sp>
      <p:pic>
        <p:nvPicPr>
          <p:cNvPr id="4" name="Picture 3">
            <a:extLst>
              <a:ext uri="{FF2B5EF4-FFF2-40B4-BE49-F238E27FC236}">
                <a16:creationId xmlns:a16="http://schemas.microsoft.com/office/drawing/2014/main" id="{D4260F04-F0A2-60BD-EA21-6F3F2F880D8F}"/>
              </a:ext>
            </a:extLst>
          </p:cNvPr>
          <p:cNvPicPr>
            <a:picLocks noChangeAspect="1"/>
          </p:cNvPicPr>
          <p:nvPr/>
        </p:nvPicPr>
        <p:blipFill>
          <a:blip r:embed="rId3"/>
          <a:stretch>
            <a:fillRect/>
          </a:stretch>
        </p:blipFill>
        <p:spPr>
          <a:xfrm>
            <a:off x="0" y="0"/>
            <a:ext cx="12192000" cy="3712464"/>
          </a:xfrm>
          <a:prstGeom prst="rect">
            <a:avLst/>
          </a:prstGeom>
        </p:spPr>
      </p:pic>
    </p:spTree>
    <p:extLst>
      <p:ext uri="{BB962C8B-B14F-4D97-AF65-F5344CB8AC3E}">
        <p14:creationId xmlns:p14="http://schemas.microsoft.com/office/powerpoint/2010/main" val="6337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9347-6CEA-D219-7D76-E67A071B7F3A}"/>
              </a:ext>
            </a:extLst>
          </p:cNvPr>
          <p:cNvSpPr>
            <a:spLocks noGrp="1"/>
          </p:cNvSpPr>
          <p:nvPr>
            <p:ph type="title"/>
          </p:nvPr>
        </p:nvSpPr>
        <p:spPr>
          <a:xfrm>
            <a:off x="913795" y="165370"/>
            <a:ext cx="10353762" cy="1128409"/>
          </a:xfrm>
        </p:spPr>
        <p:txBody>
          <a:bodyPr/>
          <a:lstStyle/>
          <a:p>
            <a:r>
              <a:rPr lang="en-GB" dirty="0"/>
              <a:t>Success stories &amp; Impact</a:t>
            </a:r>
          </a:p>
        </p:txBody>
      </p:sp>
      <p:sp>
        <p:nvSpPr>
          <p:cNvPr id="3" name="Content Placeholder 2">
            <a:extLst>
              <a:ext uri="{FF2B5EF4-FFF2-40B4-BE49-F238E27FC236}">
                <a16:creationId xmlns:a16="http://schemas.microsoft.com/office/drawing/2014/main" id="{E248981E-ED65-4F94-41ED-9F751135698A}"/>
              </a:ext>
            </a:extLst>
          </p:cNvPr>
          <p:cNvSpPr>
            <a:spLocks noGrp="1"/>
          </p:cNvSpPr>
          <p:nvPr>
            <p:ph sz="half" idx="1"/>
          </p:nvPr>
        </p:nvSpPr>
        <p:spPr>
          <a:xfrm>
            <a:off x="440987" y="1479248"/>
            <a:ext cx="4856841" cy="4152423"/>
          </a:xfrm>
        </p:spPr>
        <p:txBody>
          <a:bodyPr>
            <a:normAutofit fontScale="92500"/>
          </a:bodyPr>
          <a:lstStyle/>
          <a:p>
            <a:pPr marL="36900" indent="0">
              <a:buNone/>
            </a:pPr>
            <a:r>
              <a:rPr lang="en-GB" b="1" dirty="0"/>
              <a:t>1. Asset Based Community Development mapping:</a:t>
            </a:r>
          </a:p>
          <a:p>
            <a:r>
              <a:rPr lang="en-GB" dirty="0"/>
              <a:t>Discover</a:t>
            </a:r>
          </a:p>
          <a:p>
            <a:r>
              <a:rPr lang="en-GB" dirty="0"/>
              <a:t>Connect</a:t>
            </a:r>
          </a:p>
          <a:p>
            <a:r>
              <a:rPr lang="en-GB" dirty="0"/>
              <a:t>Mobilize</a:t>
            </a:r>
          </a:p>
          <a:p>
            <a:pPr marL="36900" indent="0">
              <a:buNone/>
            </a:pPr>
            <a:r>
              <a:rPr lang="en-GB" b="1" dirty="0"/>
              <a:t>2. Networking:</a:t>
            </a:r>
          </a:p>
          <a:p>
            <a:r>
              <a:rPr lang="en-GB" dirty="0"/>
              <a:t>Getting stakeholders together to discuss themes that affect the community and mobilize for a positive change.</a:t>
            </a:r>
          </a:p>
          <a:p>
            <a:endParaRPr lang="en-GB" dirty="0"/>
          </a:p>
        </p:txBody>
      </p:sp>
      <p:pic>
        <p:nvPicPr>
          <p:cNvPr id="9" name="Content Placeholder 8" descr="People connection network">
            <a:extLst>
              <a:ext uri="{FF2B5EF4-FFF2-40B4-BE49-F238E27FC236}">
                <a16:creationId xmlns:a16="http://schemas.microsoft.com/office/drawing/2014/main" id="{A1A8A78E-5123-B18B-2F47-49FBF1F224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10325" y="1546699"/>
            <a:ext cx="5340688" cy="4017522"/>
          </a:xfrm>
        </p:spPr>
      </p:pic>
      <p:sp>
        <p:nvSpPr>
          <p:cNvPr id="6" name="Rectangle 5">
            <a:extLst>
              <a:ext uri="{FF2B5EF4-FFF2-40B4-BE49-F238E27FC236}">
                <a16:creationId xmlns:a16="http://schemas.microsoft.com/office/drawing/2014/main" id="{21E15F40-49A8-91F7-9619-B8FFD013E019}"/>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5">
            <a:extLst>
              <a:ext uri="{FF2B5EF4-FFF2-40B4-BE49-F238E27FC236}">
                <a16:creationId xmlns:a16="http://schemas.microsoft.com/office/drawing/2014/main" id="{A630FAD4-471F-DA1D-880F-16B1663A9645}"/>
              </a:ext>
            </a:extLst>
          </p:cNvPr>
          <p:cNvPicPr>
            <a:picLocks noChangeAspect="1"/>
          </p:cNvPicPr>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0625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AF34-2BC5-269E-E127-C1991FB0CBC8}"/>
              </a:ext>
            </a:extLst>
          </p:cNvPr>
          <p:cNvSpPr>
            <a:spLocks noGrp="1"/>
          </p:cNvSpPr>
          <p:nvPr>
            <p:ph type="title"/>
          </p:nvPr>
        </p:nvSpPr>
        <p:spPr>
          <a:xfrm>
            <a:off x="6506629" y="376871"/>
            <a:ext cx="5388386" cy="1261872"/>
          </a:xfrm>
        </p:spPr>
        <p:txBody>
          <a:bodyPr>
            <a:normAutofit fontScale="90000"/>
          </a:bodyPr>
          <a:lstStyle/>
          <a:p>
            <a:r>
              <a:rPr lang="en-GB" dirty="0"/>
              <a:t>Transferability of the approach</a:t>
            </a:r>
          </a:p>
        </p:txBody>
      </p:sp>
      <p:sp>
        <p:nvSpPr>
          <p:cNvPr id="3" name="Content Placeholder 2">
            <a:extLst>
              <a:ext uri="{FF2B5EF4-FFF2-40B4-BE49-F238E27FC236}">
                <a16:creationId xmlns:a16="http://schemas.microsoft.com/office/drawing/2014/main" id="{15BCFB77-1086-0B84-E47C-93D8FB22F962}"/>
              </a:ext>
            </a:extLst>
          </p:cNvPr>
          <p:cNvSpPr>
            <a:spLocks noGrp="1"/>
          </p:cNvSpPr>
          <p:nvPr>
            <p:ph sz="half" idx="1"/>
          </p:nvPr>
        </p:nvSpPr>
        <p:spPr>
          <a:xfrm>
            <a:off x="6676094" y="1768877"/>
            <a:ext cx="5218921" cy="4081316"/>
          </a:xfrm>
        </p:spPr>
        <p:txBody>
          <a:bodyPr>
            <a:normAutofit fontScale="85000" lnSpcReduction="10000"/>
          </a:bodyPr>
          <a:lstStyle/>
          <a:p>
            <a:r>
              <a:rPr lang="en-GB" dirty="0"/>
              <a:t>Social Work especially, work with persons experiencing poverty/ mental health/ children</a:t>
            </a:r>
          </a:p>
          <a:p>
            <a:r>
              <a:rPr lang="en-GB" dirty="0"/>
              <a:t>Healthcare (e.g. community nursing, health promotion)</a:t>
            </a:r>
          </a:p>
          <a:p>
            <a:r>
              <a:rPr lang="en-GB" dirty="0"/>
              <a:t>Youth work</a:t>
            </a:r>
          </a:p>
          <a:p>
            <a:r>
              <a:rPr lang="en-GB" dirty="0"/>
              <a:t>Work in schools (with students and with parents)</a:t>
            </a:r>
          </a:p>
          <a:p>
            <a:r>
              <a:rPr lang="en-GB" dirty="0"/>
              <a:t>Migrants</a:t>
            </a:r>
          </a:p>
          <a:p>
            <a:r>
              <a:rPr lang="en-GB" dirty="0"/>
              <a:t>Environment</a:t>
            </a:r>
          </a:p>
          <a:p>
            <a:r>
              <a:rPr lang="en-GB" dirty="0"/>
              <a:t>Local Councils</a:t>
            </a:r>
          </a:p>
          <a:p>
            <a:endParaRPr lang="en-GB" dirty="0"/>
          </a:p>
        </p:txBody>
      </p:sp>
      <p:pic>
        <p:nvPicPr>
          <p:cNvPr id="9" name="Content Placeholder 8" descr="People doing teamwork illustration">
            <a:extLst>
              <a:ext uri="{FF2B5EF4-FFF2-40B4-BE49-F238E27FC236}">
                <a16:creationId xmlns:a16="http://schemas.microsoft.com/office/drawing/2014/main" id="{75EF27BA-E3B0-5664-F688-55863653E0D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
            <a:ext cx="6274340" cy="5850194"/>
          </a:xfrm>
        </p:spPr>
      </p:pic>
      <p:sp>
        <p:nvSpPr>
          <p:cNvPr id="6" name="Rectangle 5">
            <a:extLst>
              <a:ext uri="{FF2B5EF4-FFF2-40B4-BE49-F238E27FC236}">
                <a16:creationId xmlns:a16="http://schemas.microsoft.com/office/drawing/2014/main" id="{AA7C8381-0DC7-F5D4-D667-196F3E6622FF}"/>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5">
            <a:extLst>
              <a:ext uri="{FF2B5EF4-FFF2-40B4-BE49-F238E27FC236}">
                <a16:creationId xmlns:a16="http://schemas.microsoft.com/office/drawing/2014/main" id="{6581875E-7905-5206-4EF2-DC2C7F0D230A}"/>
              </a:ext>
            </a:extLst>
          </p:cNvPr>
          <p:cNvPicPr>
            <a:picLocks noChangeAspect="1"/>
          </p:cNvPicPr>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0750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665-6358-5B0D-BCA7-8B4C0BE65328}"/>
              </a:ext>
            </a:extLst>
          </p:cNvPr>
          <p:cNvSpPr>
            <a:spLocks noGrp="1"/>
          </p:cNvSpPr>
          <p:nvPr>
            <p:ph type="title"/>
          </p:nvPr>
        </p:nvSpPr>
        <p:spPr/>
        <p:txBody>
          <a:bodyPr>
            <a:normAutofit/>
          </a:bodyPr>
          <a:lstStyle/>
          <a:p>
            <a:r>
              <a:rPr lang="en-GB" sz="4000" dirty="0"/>
              <a:t>Community Development Profession ACT - Draft</a:t>
            </a:r>
          </a:p>
        </p:txBody>
      </p:sp>
      <p:sp>
        <p:nvSpPr>
          <p:cNvPr id="6" name="Content Placeholder 5">
            <a:extLst>
              <a:ext uri="{FF2B5EF4-FFF2-40B4-BE49-F238E27FC236}">
                <a16:creationId xmlns:a16="http://schemas.microsoft.com/office/drawing/2014/main" id="{3B2EC7AF-1825-ECBE-5EB4-4817B22EF419}"/>
              </a:ext>
            </a:extLst>
          </p:cNvPr>
          <p:cNvSpPr>
            <a:spLocks noGrp="1"/>
          </p:cNvSpPr>
          <p:nvPr>
            <p:ph idx="1"/>
          </p:nvPr>
        </p:nvSpPr>
        <p:spPr>
          <a:xfrm>
            <a:off x="913795" y="1866900"/>
            <a:ext cx="10353762" cy="4604238"/>
          </a:xfrm>
        </p:spPr>
        <p:txBody>
          <a:bodyPr>
            <a:normAutofit fontScale="70000" lnSpcReduction="20000"/>
          </a:bodyPr>
          <a:lstStyle/>
          <a:p>
            <a:pPr marL="36900" indent="0">
              <a:buNone/>
            </a:pPr>
            <a:r>
              <a:rPr lang="en-US" sz="2600" dirty="0"/>
              <a:t>Professionalization of community development refers to the formal recognition of community development as a distinct profession, often with specific training programs, certification processes, and professional associations</a:t>
            </a:r>
            <a:endParaRPr lang="mt-MT" sz="2600" dirty="0"/>
          </a:p>
          <a:p>
            <a:r>
              <a:rPr lang="mt-MT" sz="2600" dirty="0"/>
              <a:t>To legally underpin the practice of Community Development</a:t>
            </a:r>
            <a:r>
              <a:rPr lang="en-GB" sz="2600" dirty="0"/>
              <a:t>.</a:t>
            </a:r>
            <a:endParaRPr lang="mt-MT" sz="2600" dirty="0"/>
          </a:p>
          <a:p>
            <a:r>
              <a:rPr lang="mt-MT" sz="2600" dirty="0"/>
              <a:t>To regularise, recognise and strengthen community development work and skilled workers in the field. </a:t>
            </a:r>
          </a:p>
          <a:p>
            <a:r>
              <a:rPr lang="mt-MT" sz="2600" dirty="0">
                <a:effectLst/>
              </a:rPr>
              <a:t>T</a:t>
            </a:r>
            <a:r>
              <a:rPr lang="en-US" sz="2600" dirty="0">
                <a:effectLst/>
              </a:rPr>
              <a:t>o put Community Development practitioners on par with other professions in the social field by introducing a professional warrant for community development workers. </a:t>
            </a:r>
            <a:endParaRPr lang="mt-MT" sz="2600" dirty="0">
              <a:effectLst/>
            </a:endParaRPr>
          </a:p>
          <a:p>
            <a:r>
              <a:rPr lang="mt-MT" sz="2600" dirty="0"/>
              <a:t>S</a:t>
            </a:r>
            <a:r>
              <a:rPr lang="en-US" sz="2600" dirty="0"/>
              <a:t>et professional standards for </a:t>
            </a:r>
            <a:r>
              <a:rPr lang="mt-MT" sz="2600" dirty="0"/>
              <a:t>Community Development </a:t>
            </a:r>
            <a:r>
              <a:rPr lang="en-US" sz="2600" dirty="0"/>
              <a:t>practitioners.</a:t>
            </a:r>
            <a:endParaRPr lang="mt-MT" sz="2600" dirty="0"/>
          </a:p>
          <a:p>
            <a:r>
              <a:rPr lang="mt-MT" sz="2600" dirty="0"/>
              <a:t>To establish community development code of ethics and standards</a:t>
            </a:r>
            <a:r>
              <a:rPr lang="en-GB" sz="2600" dirty="0"/>
              <a:t>.</a:t>
            </a:r>
            <a:endParaRPr lang="mt-MT" sz="2600" dirty="0"/>
          </a:p>
          <a:p>
            <a:pPr marL="36900" indent="0">
              <a:buNone/>
            </a:pPr>
            <a:endParaRPr lang="en-GB" sz="2600" dirty="0"/>
          </a:p>
          <a:p>
            <a:pPr marL="36900" indent="0" algn="ctr">
              <a:buNone/>
            </a:pPr>
            <a:r>
              <a:rPr lang="mt-MT" sz="2600" dirty="0"/>
              <a:t>Community Development </a:t>
            </a:r>
            <a:r>
              <a:rPr lang="en-GB" sz="2600" dirty="0"/>
              <a:t>is a </a:t>
            </a:r>
            <a:r>
              <a:rPr lang="mt-MT" sz="2600" dirty="0"/>
              <a:t>recognised </a:t>
            </a:r>
            <a:r>
              <a:rPr lang="en-GB" sz="2600" dirty="0"/>
              <a:t>profession</a:t>
            </a:r>
            <a:r>
              <a:rPr lang="mt-MT" sz="2600" dirty="0"/>
              <a:t> in various countries including the UK, Canada, Australia, New Zealand and South Africa among others</a:t>
            </a:r>
            <a:endParaRPr lang="mt-MT" dirty="0"/>
          </a:p>
          <a:p>
            <a:endParaRPr lang="en-GB" dirty="0"/>
          </a:p>
        </p:txBody>
      </p:sp>
      <p:sp>
        <p:nvSpPr>
          <p:cNvPr id="3" name="Rectangle 2">
            <a:extLst>
              <a:ext uri="{FF2B5EF4-FFF2-40B4-BE49-F238E27FC236}">
                <a16:creationId xmlns:a16="http://schemas.microsoft.com/office/drawing/2014/main" id="{2A8AAA45-0816-E17E-321A-96C9FD22FEE6}"/>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Content Placeholder 5">
            <a:extLst>
              <a:ext uri="{FF2B5EF4-FFF2-40B4-BE49-F238E27FC236}">
                <a16:creationId xmlns:a16="http://schemas.microsoft.com/office/drawing/2014/main" id="{1599E261-45CA-29B1-18D5-A91CB063FC4D}"/>
              </a:ext>
            </a:extLst>
          </p:cNvPr>
          <p:cNvPicPr>
            <a:picLocks noChangeAspect="1"/>
          </p:cNvPicPr>
          <p:nvPr/>
        </p:nvPicPr>
        <p:blipFill>
          <a:blip r:embed="rId2"/>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7918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400" dirty="0"/>
              <a:t>Community Development Profession ACT - </a:t>
            </a:r>
            <a:r>
              <a:rPr lang="mt-MT" sz="4400" dirty="0"/>
              <a:t>Highlights</a:t>
            </a:r>
            <a:endParaRPr lang="en-US" dirty="0"/>
          </a:p>
        </p:txBody>
      </p:sp>
      <p:sp>
        <p:nvSpPr>
          <p:cNvPr id="3" name="Content Placeholder 2"/>
          <p:cNvSpPr>
            <a:spLocks noGrp="1"/>
          </p:cNvSpPr>
          <p:nvPr>
            <p:ph idx="1"/>
          </p:nvPr>
        </p:nvSpPr>
        <p:spPr/>
        <p:txBody>
          <a:bodyPr>
            <a:normAutofit fontScale="92500"/>
          </a:bodyPr>
          <a:lstStyle/>
          <a:p>
            <a:r>
              <a:rPr lang="mt-MT" dirty="0"/>
              <a:t>Law establishes </a:t>
            </a:r>
            <a:r>
              <a:rPr lang="en-GB" dirty="0">
                <a:effectLst/>
              </a:rPr>
              <a:t>"community development work" in Malta </a:t>
            </a:r>
            <a:r>
              <a:rPr lang="mt-MT" dirty="0">
                <a:effectLst/>
              </a:rPr>
              <a:t>a</a:t>
            </a:r>
            <a:r>
              <a:rPr lang="en-GB" dirty="0">
                <a:effectLst/>
              </a:rPr>
              <a:t>s a practice-based profession and an academic discipline that promotes participative democracy, sustainable development, rights, economic opportunity, equality and social justice, through the organization, education and empowerment of people within their communities, whether these be of locality, identity or interest, in urban or rural settings. </a:t>
            </a:r>
            <a:endParaRPr lang="en-US" dirty="0">
              <a:effectLst/>
            </a:endParaRPr>
          </a:p>
          <a:p>
            <a:r>
              <a:rPr lang="en-GB" dirty="0">
                <a:effectLst/>
              </a:rPr>
              <a:t>Community development practitioners engage with people, organisations and institutions within their communities, including the voluntary sector and support them in realising their potential and address life’s challenges critically and creatively to bring about social change.</a:t>
            </a:r>
            <a:endParaRPr lang="en-US" dirty="0">
              <a:effectLst/>
            </a:endParaRPr>
          </a:p>
          <a:p>
            <a:endParaRPr lang="en-US" dirty="0"/>
          </a:p>
        </p:txBody>
      </p:sp>
      <p:sp>
        <p:nvSpPr>
          <p:cNvPr id="5" name="Rectangle 4">
            <a:extLst>
              <a:ext uri="{FF2B5EF4-FFF2-40B4-BE49-F238E27FC236}">
                <a16:creationId xmlns:a16="http://schemas.microsoft.com/office/drawing/2014/main" id="{B1B75CBD-ABB0-0788-D4A6-301F2C5C993C}"/>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5">
            <a:extLst>
              <a:ext uri="{FF2B5EF4-FFF2-40B4-BE49-F238E27FC236}">
                <a16:creationId xmlns:a16="http://schemas.microsoft.com/office/drawing/2014/main" id="{3622932C-16A9-E513-986F-3356A1613F46}"/>
              </a:ext>
            </a:extLst>
          </p:cNvPr>
          <p:cNvPicPr>
            <a:picLocks noChangeAspect="1"/>
          </p:cNvPicPr>
          <p:nvPr/>
        </p:nvPicPr>
        <p:blipFill>
          <a:blip r:embed="rId2"/>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7673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t>Community Development Profession ACT - </a:t>
            </a:r>
            <a:r>
              <a:rPr lang="mt-MT" sz="4800" dirty="0"/>
              <a:t>Highlights</a:t>
            </a:r>
            <a:endParaRPr lang="en-US" dirty="0"/>
          </a:p>
        </p:txBody>
      </p:sp>
      <p:sp>
        <p:nvSpPr>
          <p:cNvPr id="3" name="Content Placeholder 2"/>
          <p:cNvSpPr>
            <a:spLocks noGrp="1"/>
          </p:cNvSpPr>
          <p:nvPr>
            <p:ph idx="1"/>
          </p:nvPr>
        </p:nvSpPr>
        <p:spPr/>
        <p:txBody>
          <a:bodyPr>
            <a:normAutofit fontScale="85000" lnSpcReduction="10000"/>
          </a:bodyPr>
          <a:lstStyle/>
          <a:p>
            <a:pPr marL="36900" indent="0">
              <a:buNone/>
            </a:pPr>
            <a:r>
              <a:rPr lang="mt-MT" b="1" dirty="0"/>
              <a:t>Qualifications</a:t>
            </a:r>
          </a:p>
          <a:p>
            <a:pPr lvl="1"/>
            <a:r>
              <a:rPr lang="mt-MT" sz="2400" dirty="0">
                <a:effectLst/>
              </a:rPr>
              <a:t>Must be</a:t>
            </a:r>
            <a:r>
              <a:rPr lang="en-GB" sz="2400" dirty="0">
                <a:effectLst/>
              </a:rPr>
              <a:t> in possession of the Honours Degree in Youth and Community Studies conferred by the University of Malta, or an Honours Degree in Social Work or Social Policy conferred by the University of Malta, or is in possession of an Honours Degree in Health and Social Care (management) conferred by MCAST or a Masters in Community Action and Development conferred by the University of Malta, or a Masters in Youth and Community Studies or a PhD in Community Development or of another professional qualification recognised as equivalent for the purpose by a Member State, obtained from a university or college:</a:t>
            </a:r>
            <a:endParaRPr lang="mt-MT" sz="3200" dirty="0">
              <a:effectLst/>
            </a:endParaRPr>
          </a:p>
          <a:p>
            <a:pPr lvl="1"/>
            <a:r>
              <a:rPr lang="en-GB" sz="2400" dirty="0">
                <a:effectLst/>
              </a:rPr>
              <a:t>Provided that in respect of applicants coming from third countries whose qualifications have not been recognised in a Member State, the Board may, in respect of such qualifications, require the applicant to sit for and pass a professional proficiency test;</a:t>
            </a:r>
            <a:endParaRPr lang="en-US" sz="2400" dirty="0">
              <a:effectLst/>
            </a:endParaRPr>
          </a:p>
          <a:p>
            <a:endParaRPr lang="en-US" dirty="0"/>
          </a:p>
        </p:txBody>
      </p:sp>
      <p:sp>
        <p:nvSpPr>
          <p:cNvPr id="5" name="Rectangle 4">
            <a:extLst>
              <a:ext uri="{FF2B5EF4-FFF2-40B4-BE49-F238E27FC236}">
                <a16:creationId xmlns:a16="http://schemas.microsoft.com/office/drawing/2014/main" id="{549A7D39-DABC-E43B-BFD6-2F59DC180DD9}"/>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5">
            <a:extLst>
              <a:ext uri="{FF2B5EF4-FFF2-40B4-BE49-F238E27FC236}">
                <a16:creationId xmlns:a16="http://schemas.microsoft.com/office/drawing/2014/main" id="{FEB0D2C9-6BE7-FDF0-0E13-D4349BAD44FF}"/>
              </a:ext>
            </a:extLst>
          </p:cNvPr>
          <p:cNvPicPr>
            <a:picLocks noChangeAspect="1"/>
          </p:cNvPicPr>
          <p:nvPr/>
        </p:nvPicPr>
        <p:blipFill>
          <a:blip r:embed="rId2"/>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878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400" dirty="0"/>
              <a:t>Community Development Profession ACT - </a:t>
            </a:r>
            <a:r>
              <a:rPr lang="mt-MT" sz="4400" dirty="0"/>
              <a:t>Highlights</a:t>
            </a:r>
            <a:endParaRPr lang="en-US" dirty="0"/>
          </a:p>
        </p:txBody>
      </p:sp>
      <p:sp>
        <p:nvSpPr>
          <p:cNvPr id="3" name="Content Placeholder 2"/>
          <p:cNvSpPr>
            <a:spLocks noGrp="1"/>
          </p:cNvSpPr>
          <p:nvPr>
            <p:ph idx="1"/>
          </p:nvPr>
        </p:nvSpPr>
        <p:spPr/>
        <p:txBody>
          <a:bodyPr/>
          <a:lstStyle/>
          <a:p>
            <a:pPr marL="36900" indent="0">
              <a:buNone/>
            </a:pPr>
            <a:r>
              <a:rPr lang="mt-MT" b="1" dirty="0"/>
              <a:t>Experience</a:t>
            </a:r>
          </a:p>
          <a:p>
            <a:r>
              <a:rPr lang="en-GB" dirty="0">
                <a:effectLst/>
              </a:rPr>
              <a:t>Satisfises the Board that they have received adequate experience in the practice of the profession of community development practitioner for an aggregate period of at least two years full-time or its equivalent on a part-time basis following the completion of such degree or such other professional qualification.</a:t>
            </a:r>
            <a:endParaRPr lang="en-US" dirty="0">
              <a:effectLst/>
            </a:endParaRPr>
          </a:p>
          <a:p>
            <a:pPr marL="36900" indent="0">
              <a:buNone/>
            </a:pPr>
            <a:endParaRPr lang="mt-MT" dirty="0"/>
          </a:p>
        </p:txBody>
      </p:sp>
      <p:sp>
        <p:nvSpPr>
          <p:cNvPr id="5" name="Rectangle 4">
            <a:extLst>
              <a:ext uri="{FF2B5EF4-FFF2-40B4-BE49-F238E27FC236}">
                <a16:creationId xmlns:a16="http://schemas.microsoft.com/office/drawing/2014/main" id="{C23E66F6-58C9-C172-1B88-970C7117C99D}"/>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5">
            <a:extLst>
              <a:ext uri="{FF2B5EF4-FFF2-40B4-BE49-F238E27FC236}">
                <a16:creationId xmlns:a16="http://schemas.microsoft.com/office/drawing/2014/main" id="{72A0B459-5CD2-8408-07AB-24EB60EB52EF}"/>
              </a:ext>
            </a:extLst>
          </p:cNvPr>
          <p:cNvPicPr>
            <a:picLocks noChangeAspect="1"/>
          </p:cNvPicPr>
          <p:nvPr/>
        </p:nvPicPr>
        <p:blipFill>
          <a:blip r:embed="rId2"/>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239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476C-5087-12F4-E9D7-E04C1B8D0FFD}"/>
              </a:ext>
            </a:extLst>
          </p:cNvPr>
          <p:cNvSpPr>
            <a:spLocks noGrp="1"/>
          </p:cNvSpPr>
          <p:nvPr>
            <p:ph type="title"/>
          </p:nvPr>
        </p:nvSpPr>
        <p:spPr>
          <a:xfrm>
            <a:off x="0" y="321013"/>
            <a:ext cx="5594645" cy="1261872"/>
          </a:xfrm>
        </p:spPr>
        <p:txBody>
          <a:bodyPr/>
          <a:lstStyle/>
          <a:p>
            <a:r>
              <a:rPr lang="en-GB" dirty="0"/>
              <a:t>Way forward</a:t>
            </a:r>
          </a:p>
        </p:txBody>
      </p:sp>
      <p:sp>
        <p:nvSpPr>
          <p:cNvPr id="3" name="Content Placeholder 2">
            <a:extLst>
              <a:ext uri="{FF2B5EF4-FFF2-40B4-BE49-F238E27FC236}">
                <a16:creationId xmlns:a16="http://schemas.microsoft.com/office/drawing/2014/main" id="{1429D614-846B-97AB-14AE-9C69977B61E0}"/>
              </a:ext>
            </a:extLst>
          </p:cNvPr>
          <p:cNvSpPr>
            <a:spLocks noGrp="1"/>
          </p:cNvSpPr>
          <p:nvPr>
            <p:ph sz="half" idx="1"/>
          </p:nvPr>
        </p:nvSpPr>
        <p:spPr>
          <a:xfrm>
            <a:off x="1" y="1350964"/>
            <a:ext cx="5594644" cy="4348158"/>
          </a:xfrm>
        </p:spPr>
        <p:txBody>
          <a:bodyPr>
            <a:normAutofit fontScale="92500"/>
          </a:bodyPr>
          <a:lstStyle/>
          <a:p>
            <a:r>
              <a:rPr lang="en-GB" dirty="0"/>
              <a:t>Continue to promote Community Development  and its approach with different stakeholders.</a:t>
            </a:r>
          </a:p>
          <a:p>
            <a:r>
              <a:rPr lang="en-GB" dirty="0"/>
              <a:t>Continue to work on the professionalisation of the Community Development Practitioner.</a:t>
            </a:r>
          </a:p>
          <a:p>
            <a:r>
              <a:rPr lang="en-GB" dirty="0"/>
              <a:t>Provide practitioners with more educational training on community development and related information.</a:t>
            </a:r>
          </a:p>
          <a:p>
            <a:r>
              <a:rPr lang="en-GB" dirty="0"/>
              <a:t>Advocate for more formal education in community Development</a:t>
            </a:r>
          </a:p>
          <a:p>
            <a:endParaRPr lang="en-GB" dirty="0"/>
          </a:p>
        </p:txBody>
      </p:sp>
      <p:pic>
        <p:nvPicPr>
          <p:cNvPr id="9" name="Content Placeholder 8" descr="Big and small arrows">
            <a:extLst>
              <a:ext uri="{FF2B5EF4-FFF2-40B4-BE49-F238E27FC236}">
                <a16:creationId xmlns:a16="http://schemas.microsoft.com/office/drawing/2014/main" id="{38CA5E13-C1D8-7059-C515-1E1DC4B8F9D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8984"/>
          <a:stretch/>
        </p:blipFill>
        <p:spPr>
          <a:xfrm>
            <a:off x="5594645" y="321013"/>
            <a:ext cx="6302284" cy="5186024"/>
          </a:xfrm>
        </p:spPr>
      </p:pic>
      <p:sp>
        <p:nvSpPr>
          <p:cNvPr id="6" name="Rectangle 5">
            <a:extLst>
              <a:ext uri="{FF2B5EF4-FFF2-40B4-BE49-F238E27FC236}">
                <a16:creationId xmlns:a16="http://schemas.microsoft.com/office/drawing/2014/main" id="{80C6B94D-70CA-6555-2902-30329B01B716}"/>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5">
            <a:extLst>
              <a:ext uri="{FF2B5EF4-FFF2-40B4-BE49-F238E27FC236}">
                <a16:creationId xmlns:a16="http://schemas.microsoft.com/office/drawing/2014/main" id="{F03F7B9A-DBC3-5A07-3BAE-C701EBACF491}"/>
              </a:ext>
            </a:extLst>
          </p:cNvPr>
          <p:cNvPicPr>
            <a:picLocks noChangeAspect="1"/>
          </p:cNvPicPr>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6961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5" y="609600"/>
            <a:ext cx="10353762" cy="1257300"/>
          </a:xfrm>
        </p:spPr>
        <p:txBody>
          <a:bodyPr rtlCol="0">
            <a:normAutofit/>
          </a:bodyPr>
          <a:lstStyle/>
          <a:p>
            <a:pPr rtl="0"/>
            <a:r>
              <a:rPr lang="en-gb" dirty="0"/>
              <a:t>Agenda</a:t>
            </a:r>
          </a:p>
        </p:txBody>
      </p:sp>
      <p:graphicFrame>
        <p:nvGraphicFramePr>
          <p:cNvPr id="4" name="Content Placeholder 2">
            <a:extLst>
              <a:ext uri="{FF2B5EF4-FFF2-40B4-BE49-F238E27FC236}">
                <a16:creationId xmlns:a16="http://schemas.microsoft.com/office/drawing/2014/main" id="{AED04DAF-1E3F-4397-8834-E64118E9B2CD}"/>
              </a:ext>
            </a:extLst>
          </p:cNvPr>
          <p:cNvGraphicFramePr>
            <a:graphicFrameLocks noGrp="1"/>
          </p:cNvGraphicFramePr>
          <p:nvPr>
            <p:ph idx="1"/>
            <p:extLst>
              <p:ext uri="{D42A27DB-BD31-4B8C-83A1-F6EECF244321}">
                <p14:modId xmlns:p14="http://schemas.microsoft.com/office/powerpoint/2010/main" val="4195264817"/>
              </p:ext>
            </p:extLst>
          </p:nvPr>
        </p:nvGraphicFramePr>
        <p:xfrm>
          <a:off x="147076" y="1056705"/>
          <a:ext cx="11887200" cy="4980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9976907-DD16-F30B-7E4E-A73719C1E96A}"/>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Content Placeholder 5">
            <a:extLst>
              <a:ext uri="{FF2B5EF4-FFF2-40B4-BE49-F238E27FC236}">
                <a16:creationId xmlns:a16="http://schemas.microsoft.com/office/drawing/2014/main" id="{FB6DF648-3BF2-6CD7-5BE8-88121C487D23}"/>
              </a:ext>
            </a:extLst>
          </p:cNvPr>
          <p:cNvPicPr>
            <a:picLocks noChangeAspect="1"/>
          </p:cNvPicPr>
          <p:nvPr/>
        </p:nvPicPr>
        <p:blipFill>
          <a:blip r:embed="rId8"/>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89089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5321B-12E4-A15B-807D-8728C3C4C67C}"/>
              </a:ext>
            </a:extLst>
          </p:cNvPr>
          <p:cNvSpPr>
            <a:spLocks noGrp="1"/>
          </p:cNvSpPr>
          <p:nvPr>
            <p:ph type="title"/>
          </p:nvPr>
        </p:nvSpPr>
        <p:spPr>
          <a:xfrm>
            <a:off x="913794" y="195872"/>
            <a:ext cx="3706889" cy="670812"/>
          </a:xfrm>
        </p:spPr>
        <p:txBody>
          <a:bodyPr anchor="b">
            <a:normAutofit/>
          </a:bodyPr>
          <a:lstStyle/>
          <a:p>
            <a:r>
              <a:rPr lang="en-GB" sz="4000" dirty="0"/>
              <a:t>Who we are</a:t>
            </a:r>
          </a:p>
        </p:txBody>
      </p:sp>
      <p:sp>
        <p:nvSpPr>
          <p:cNvPr id="4" name="Text Placeholder 3">
            <a:extLst>
              <a:ext uri="{FF2B5EF4-FFF2-40B4-BE49-F238E27FC236}">
                <a16:creationId xmlns:a16="http://schemas.microsoft.com/office/drawing/2014/main" id="{E8A26B36-83B3-0B4D-C48A-6B0E8F27FF9E}"/>
              </a:ext>
            </a:extLst>
          </p:cNvPr>
          <p:cNvSpPr>
            <a:spLocks noGrp="1"/>
          </p:cNvSpPr>
          <p:nvPr>
            <p:ph type="body" sz="half" idx="2"/>
          </p:nvPr>
        </p:nvSpPr>
        <p:spPr>
          <a:xfrm>
            <a:off x="236185" y="982494"/>
            <a:ext cx="5055662" cy="4708187"/>
          </a:xfrm>
        </p:spPr>
        <p:txBody>
          <a:bodyPr anchor="t">
            <a:normAutofit lnSpcReduction="10000"/>
          </a:bodyPr>
          <a:lstStyle/>
          <a:p>
            <a:pPr marL="285750" indent="-285750" algn="l">
              <a:buFont typeface="Arial" panose="020B0604020202020204" pitchFamily="34" charset="0"/>
              <a:buChar char="•"/>
            </a:pPr>
            <a:r>
              <a:rPr lang="en-GB" sz="1800" dirty="0"/>
              <a:t>MACD was established in 2017.</a:t>
            </a:r>
          </a:p>
          <a:p>
            <a:pPr marL="285750" indent="-285750" algn="l">
              <a:buFont typeface="Arial" panose="020B0604020202020204" pitchFamily="34" charset="0"/>
              <a:buChar char="•"/>
            </a:pPr>
            <a:r>
              <a:rPr lang="en-GB" sz="1800" dirty="0"/>
              <a:t>Received VO status in 2019 and officially launched in January 2020.</a:t>
            </a:r>
          </a:p>
          <a:p>
            <a:pPr marL="285750" indent="-285750" algn="l">
              <a:buFont typeface="Arial" panose="020B0604020202020204" pitchFamily="34" charset="0"/>
              <a:buChar char="•"/>
            </a:pPr>
            <a:r>
              <a:rPr lang="en-GB" sz="1800" dirty="0"/>
              <a:t>Members of IACD</a:t>
            </a:r>
          </a:p>
          <a:p>
            <a:pPr marL="285750" indent="-285750" algn="l">
              <a:buFont typeface="Arial" panose="020B0604020202020204" pitchFamily="34" charset="0"/>
              <a:buChar char="•"/>
            </a:pPr>
            <a:r>
              <a:rPr lang="en-GB" sz="1800" dirty="0"/>
              <a:t>MACD has two aims:</a:t>
            </a:r>
          </a:p>
          <a:p>
            <a:pPr marL="342900" indent="-69850" algn="l">
              <a:buAutoNum type="arabicPeriod"/>
            </a:pPr>
            <a:r>
              <a:rPr lang="en-GB" sz="1800" dirty="0"/>
              <a:t> To advocate for the advancement of the profession of Community Development and underscore the critical importance of expanding opportunities within this field. Despite its longstanding presence in Malta, the profession has not yet garnered the required recognition.</a:t>
            </a:r>
          </a:p>
          <a:p>
            <a:pPr marL="342900" indent="-69850" algn="l">
              <a:buAutoNum type="arabicPeriod"/>
            </a:pPr>
            <a:r>
              <a:rPr lang="en-GB" sz="1800" dirty="0"/>
              <a:t> To endeavour towards the formal recognition of Community Development Practitioners as a legally recognised profession.</a:t>
            </a:r>
          </a:p>
          <a:p>
            <a:endParaRPr lang="en-GB" sz="1400" dirty="0"/>
          </a:p>
          <a:p>
            <a:endParaRPr lang="en-GB" sz="1400" dirty="0"/>
          </a:p>
        </p:txBody>
      </p:sp>
      <p:pic>
        <p:nvPicPr>
          <p:cNvPr id="8" name="Picture 7" descr="A group of people wearing face masks&#10;&#10;Description automatically generated">
            <a:extLst>
              <a:ext uri="{FF2B5EF4-FFF2-40B4-BE49-F238E27FC236}">
                <a16:creationId xmlns:a16="http://schemas.microsoft.com/office/drawing/2014/main" id="{32147D53-E347-6F28-ACBD-D41AD9DBA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826" y="1376516"/>
            <a:ext cx="6422174" cy="3606708"/>
          </a:xfrm>
          <a:prstGeom prst="rect">
            <a:avLst/>
          </a:prstGeom>
        </p:spPr>
      </p:pic>
      <p:sp>
        <p:nvSpPr>
          <p:cNvPr id="9" name="Rectangle 8">
            <a:extLst>
              <a:ext uri="{FF2B5EF4-FFF2-40B4-BE49-F238E27FC236}">
                <a16:creationId xmlns:a16="http://schemas.microsoft.com/office/drawing/2014/main" id="{03A5A198-FED4-4B9B-66F4-599B11FAA0CA}"/>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5">
            <a:extLst>
              <a:ext uri="{FF2B5EF4-FFF2-40B4-BE49-F238E27FC236}">
                <a16:creationId xmlns:a16="http://schemas.microsoft.com/office/drawing/2014/main" id="{43739D68-77FB-C9D2-BE2D-D68BA2B489FD}"/>
              </a:ext>
            </a:extLst>
          </p:cNvPr>
          <p:cNvPicPr>
            <a:picLocks noGrp="1" noChangeAspect="1"/>
          </p:cNvPicPr>
          <p:nvPr>
            <p:ph idx="1"/>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487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1EE7-7D43-DBD8-F528-21B86EA66755}"/>
              </a:ext>
            </a:extLst>
          </p:cNvPr>
          <p:cNvSpPr>
            <a:spLocks noGrp="1"/>
          </p:cNvSpPr>
          <p:nvPr>
            <p:ph type="title"/>
          </p:nvPr>
        </p:nvSpPr>
        <p:spPr>
          <a:xfrm>
            <a:off x="976116" y="243841"/>
            <a:ext cx="3706889" cy="693906"/>
          </a:xfrm>
        </p:spPr>
        <p:txBody>
          <a:bodyPr/>
          <a:lstStyle/>
          <a:p>
            <a:r>
              <a:rPr lang="en-GB" dirty="0"/>
              <a:t>Mission and Vision</a:t>
            </a:r>
          </a:p>
        </p:txBody>
      </p:sp>
      <p:sp>
        <p:nvSpPr>
          <p:cNvPr id="4" name="Text Placeholder 3">
            <a:extLst>
              <a:ext uri="{FF2B5EF4-FFF2-40B4-BE49-F238E27FC236}">
                <a16:creationId xmlns:a16="http://schemas.microsoft.com/office/drawing/2014/main" id="{FCD25A10-F1B6-3B20-E3F1-1E315D5D821B}"/>
              </a:ext>
            </a:extLst>
          </p:cNvPr>
          <p:cNvSpPr>
            <a:spLocks noGrp="1"/>
          </p:cNvSpPr>
          <p:nvPr>
            <p:ph type="body" sz="half" idx="2"/>
          </p:nvPr>
        </p:nvSpPr>
        <p:spPr>
          <a:xfrm>
            <a:off x="203200" y="1085522"/>
            <a:ext cx="5252720" cy="4721891"/>
          </a:xfrm>
        </p:spPr>
        <p:txBody>
          <a:bodyPr>
            <a:normAutofit fontScale="92500"/>
          </a:bodyPr>
          <a:lstStyle/>
          <a:p>
            <a:pPr algn="l"/>
            <a:r>
              <a:rPr lang="en-GB" dirty="0">
                <a:effectLst/>
                <a:ea typeface="Times New Roman" panose="02020603050405020304" pitchFamily="18" charset="0"/>
              </a:rPr>
              <a:t>The Mission </a:t>
            </a:r>
          </a:p>
          <a:p>
            <a:pPr algn="l">
              <a:lnSpc>
                <a:spcPct val="107000"/>
              </a:lnSpc>
              <a:spcAft>
                <a:spcPts val="800"/>
              </a:spcAft>
            </a:pPr>
            <a:r>
              <a:rPr lang="en-GB" dirty="0">
                <a:effectLst/>
                <a:ea typeface="Calibri" panose="020F0502020204030204" pitchFamily="34" charset="0"/>
                <a:cs typeface="Times New Roman" panose="02020603050405020304" pitchFamily="18" charset="0"/>
              </a:rPr>
              <a:t>The Mission of the Association is: ‘</a:t>
            </a:r>
            <a:r>
              <a:rPr lang="en-GB" i="1" dirty="0">
                <a:effectLst/>
                <a:ea typeface="Calibri" panose="020F0502020204030204" pitchFamily="34" charset="0"/>
                <a:cs typeface="Times New Roman" panose="02020603050405020304" pitchFamily="18" charset="0"/>
              </a:rPr>
              <a:t>To put Community Development at the forefront in promoting social justice, equality and inclusion through participatory community-oriented initiatives within the local context’.</a:t>
            </a:r>
            <a:endParaRPr lang="en-GB" dirty="0">
              <a:effectLst/>
              <a:ea typeface="Calibri" panose="020F0502020204030204" pitchFamily="34" charset="0"/>
              <a:cs typeface="Times New Roman" panose="02020603050405020304" pitchFamily="18" charset="0"/>
            </a:endParaRPr>
          </a:p>
          <a:p>
            <a:pPr algn="l"/>
            <a:r>
              <a:rPr lang="en-GB" dirty="0">
                <a:effectLst/>
                <a:ea typeface="Times New Roman" panose="02020603050405020304" pitchFamily="18" charset="0"/>
              </a:rPr>
              <a:t>The Vision</a:t>
            </a:r>
          </a:p>
          <a:p>
            <a:pPr marL="342900" lvl="0" indent="-342900" algn="l">
              <a:lnSpc>
                <a:spcPct val="107000"/>
              </a:lnSpc>
              <a:buFont typeface="+mj-lt"/>
              <a:buAutoNum type="arabicPeriod"/>
            </a:pPr>
            <a:r>
              <a:rPr lang="en-GB" dirty="0">
                <a:effectLst/>
                <a:ea typeface="Calibri" panose="020F0502020204030204" pitchFamily="34" charset="0"/>
                <a:cs typeface="Times New Roman" panose="02020603050405020304" pitchFamily="18" charset="0"/>
              </a:rPr>
              <a:t>To promote CD practice, further education , research and support in Malta;</a:t>
            </a:r>
          </a:p>
          <a:p>
            <a:pPr marL="342900" lvl="0" indent="-342900" algn="l">
              <a:lnSpc>
                <a:spcPct val="107000"/>
              </a:lnSpc>
              <a:buFont typeface="+mj-lt"/>
              <a:buAutoNum type="arabicPeriod"/>
            </a:pPr>
            <a:r>
              <a:rPr lang="en-GB" dirty="0">
                <a:effectLst/>
                <a:ea typeface="Calibri" panose="020F0502020204030204" pitchFamily="34" charset="0"/>
                <a:cs typeface="Times New Roman" panose="02020603050405020304" pitchFamily="18" charset="0"/>
              </a:rPr>
              <a:t>To establish CD as a profession (in the local context);</a:t>
            </a:r>
          </a:p>
          <a:p>
            <a:pPr marL="342900" lvl="0" indent="-342900" algn="l">
              <a:lnSpc>
                <a:spcPct val="107000"/>
              </a:lnSpc>
              <a:buFont typeface="+mj-lt"/>
              <a:buAutoNum type="arabicPeriod"/>
            </a:pPr>
            <a:r>
              <a:rPr lang="en-GB" dirty="0">
                <a:effectLst/>
                <a:ea typeface="Calibri" panose="020F0502020204030204" pitchFamily="34" charset="0"/>
                <a:cs typeface="Times New Roman" panose="02020603050405020304" pitchFamily="18" charset="0"/>
              </a:rPr>
              <a:t>To establish and maintain standards of practice in CD;</a:t>
            </a:r>
          </a:p>
          <a:p>
            <a:pPr marL="342900" lvl="0" indent="-342900" algn="l">
              <a:lnSpc>
                <a:spcPct val="107000"/>
              </a:lnSpc>
              <a:buFont typeface="+mj-lt"/>
              <a:buAutoNum type="arabicPeriod"/>
            </a:pPr>
            <a:r>
              <a:rPr lang="en-GB" dirty="0">
                <a:effectLst/>
                <a:ea typeface="Calibri" panose="020F0502020204030204" pitchFamily="34" charset="0"/>
                <a:cs typeface="Times New Roman" panose="02020603050405020304" pitchFamily="18" charset="0"/>
              </a:rPr>
              <a:t>To establish networks with entities/individuals in relation to community wellbeing;</a:t>
            </a:r>
          </a:p>
          <a:p>
            <a:pPr marL="342900" lvl="0" indent="-342900" algn="l">
              <a:lnSpc>
                <a:spcPct val="107000"/>
              </a:lnSpc>
              <a:buFont typeface="+mj-lt"/>
              <a:buAutoNum type="arabicPeriod"/>
            </a:pPr>
            <a:r>
              <a:rPr lang="en-GB" dirty="0">
                <a:effectLst/>
                <a:ea typeface="Calibri" panose="020F0502020204030204" pitchFamily="34" charset="0"/>
                <a:cs typeface="Times New Roman" panose="02020603050405020304" pitchFamily="18" charset="0"/>
              </a:rPr>
              <a:t>To mediate with these entities when necessary to enhance community wellbeing;</a:t>
            </a:r>
          </a:p>
          <a:p>
            <a:pPr marL="342900" lvl="0" indent="-342900" algn="l">
              <a:lnSpc>
                <a:spcPct val="107000"/>
              </a:lnSpc>
              <a:spcAft>
                <a:spcPts val="800"/>
              </a:spcAft>
              <a:buFont typeface="+mj-lt"/>
              <a:buAutoNum type="arabicPeriod"/>
            </a:pPr>
            <a:r>
              <a:rPr lang="en-GB" dirty="0">
                <a:effectLst/>
                <a:ea typeface="Calibri" panose="020F0502020204030204" pitchFamily="34" charset="0"/>
                <a:cs typeface="Times New Roman" panose="02020603050405020304" pitchFamily="18" charset="0"/>
              </a:rPr>
              <a:t>To promote education and build capacity of its members.</a:t>
            </a:r>
          </a:p>
          <a:p>
            <a:pPr algn="l"/>
            <a:endParaRPr lang="en-GB" sz="1400" dirty="0"/>
          </a:p>
        </p:txBody>
      </p:sp>
      <p:pic>
        <p:nvPicPr>
          <p:cNvPr id="11" name="Content Placeholder 10" descr="A hand writing on a notebook&#10;&#10;Description automatically generated">
            <a:extLst>
              <a:ext uri="{FF2B5EF4-FFF2-40B4-BE49-F238E27FC236}">
                <a16:creationId xmlns:a16="http://schemas.microsoft.com/office/drawing/2014/main" id="{2D3A0CF0-4626-E241-A359-D548B318D6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2543" y="0"/>
            <a:ext cx="6479458" cy="5936832"/>
          </a:xfrm>
        </p:spPr>
      </p:pic>
      <p:sp>
        <p:nvSpPr>
          <p:cNvPr id="12" name="Rectangle 11">
            <a:extLst>
              <a:ext uri="{FF2B5EF4-FFF2-40B4-BE49-F238E27FC236}">
                <a16:creationId xmlns:a16="http://schemas.microsoft.com/office/drawing/2014/main" id="{2432B6CA-7B62-E8DD-2720-5004C80AC642}"/>
              </a:ext>
            </a:extLst>
          </p:cNvPr>
          <p:cNvSpPr/>
          <p:nvPr/>
        </p:nvSpPr>
        <p:spPr>
          <a:xfrm>
            <a:off x="0" y="5936832"/>
            <a:ext cx="12192000" cy="9211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Content Placeholder 5">
            <a:extLst>
              <a:ext uri="{FF2B5EF4-FFF2-40B4-BE49-F238E27FC236}">
                <a16:creationId xmlns:a16="http://schemas.microsoft.com/office/drawing/2014/main" id="{200B154B-C88C-35FD-AD9B-3ECD663117C1}"/>
              </a:ext>
            </a:extLst>
          </p:cNvPr>
          <p:cNvPicPr>
            <a:picLocks noChangeAspect="1"/>
          </p:cNvPicPr>
          <p:nvPr/>
        </p:nvPicPr>
        <p:blipFill>
          <a:blip r:embed="rId3"/>
          <a:stretch/>
        </p:blipFill>
        <p:spPr>
          <a:xfrm>
            <a:off x="4683005" y="5953547"/>
            <a:ext cx="1637630" cy="904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9865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C0562EF-C988-5E01-876F-B7F69F3C74A6}"/>
              </a:ext>
            </a:extLst>
          </p:cNvPr>
          <p:cNvSpPr>
            <a:spLocks noGrp="1"/>
          </p:cNvSpPr>
          <p:nvPr>
            <p:ph sz="half" idx="1"/>
          </p:nvPr>
        </p:nvSpPr>
        <p:spPr>
          <a:xfrm>
            <a:off x="6199762" y="492126"/>
            <a:ext cx="5992238" cy="4510417"/>
          </a:xfrm>
        </p:spPr>
        <p:txBody>
          <a:bodyPr>
            <a:normAutofit/>
          </a:bodyPr>
          <a:lstStyle/>
          <a:p>
            <a:pPr>
              <a:lnSpc>
                <a:spcPct val="107000"/>
              </a:lnSpc>
              <a:spcAft>
                <a:spcPts val="800"/>
              </a:spcAft>
            </a:pPr>
            <a:r>
              <a:rPr lang="en-GB" sz="1800" dirty="0">
                <a:effectLst/>
                <a:ea typeface="Calibri" panose="020F0502020204030204" pitchFamily="34" charset="0"/>
                <a:cs typeface="Times New Roman" panose="02020603050405020304" pitchFamily="18" charset="0"/>
              </a:rPr>
              <a:t>Endeavours to enhance the well-being and resilience of local communities through collaborative efforts aimed at addressing their needs and aspirations. </a:t>
            </a:r>
          </a:p>
          <a:p>
            <a:pPr>
              <a:lnSpc>
                <a:spcPct val="107000"/>
              </a:lnSpc>
              <a:spcAft>
                <a:spcPts val="800"/>
              </a:spcAft>
            </a:pPr>
            <a:r>
              <a:rPr lang="en-GB" sz="1800" dirty="0">
                <a:effectLst/>
                <a:ea typeface="Calibri" panose="020F0502020204030204" pitchFamily="34" charset="0"/>
                <a:cs typeface="Times New Roman" panose="02020603050405020304" pitchFamily="18" charset="0"/>
              </a:rPr>
              <a:t>Facilitates active involvement and engagement of community members in decision-making processes, fostering social cohesion and inclusivity. </a:t>
            </a:r>
          </a:p>
          <a:p>
            <a:pPr>
              <a:lnSpc>
                <a:spcPct val="107000"/>
              </a:lnSpc>
              <a:spcAft>
                <a:spcPts val="800"/>
              </a:spcAft>
            </a:pPr>
            <a:r>
              <a:rPr lang="en-GB" sz="1800" dirty="0">
                <a:effectLst/>
                <a:ea typeface="Calibri" panose="020F0502020204030204" pitchFamily="34" charset="0"/>
                <a:cs typeface="Times New Roman" panose="02020603050405020304" pitchFamily="18" charset="0"/>
              </a:rPr>
              <a:t>Builds relationships for a healthier environment, and thus, better wellbeing.</a:t>
            </a:r>
          </a:p>
          <a:p>
            <a:pPr>
              <a:lnSpc>
                <a:spcPct val="107000"/>
              </a:lnSpc>
              <a:spcAft>
                <a:spcPts val="800"/>
              </a:spcAft>
            </a:pPr>
            <a:r>
              <a:rPr lang="en-GB" sz="1800" dirty="0">
                <a:effectLst/>
                <a:ea typeface="Calibri" panose="020F0502020204030204" pitchFamily="34" charset="0"/>
                <a:cs typeface="Times New Roman" panose="02020603050405020304" pitchFamily="18" charset="0"/>
              </a:rPr>
              <a:t>Builds local capacity, strengthens social networks, and advocates for positive change.</a:t>
            </a:r>
          </a:p>
          <a:p>
            <a:pPr>
              <a:lnSpc>
                <a:spcPct val="107000"/>
              </a:lnSpc>
              <a:spcAft>
                <a:spcPts val="800"/>
              </a:spcAft>
            </a:pPr>
            <a:r>
              <a:rPr lang="en-GB" sz="1800" dirty="0">
                <a:effectLst/>
                <a:ea typeface="Calibri" panose="020F0502020204030204" pitchFamily="34" charset="0"/>
                <a:cs typeface="Times New Roman" panose="02020603050405020304" pitchFamily="18" charset="0"/>
              </a:rPr>
              <a:t>Is a process of coming together for growth. </a:t>
            </a:r>
          </a:p>
          <a:p>
            <a:pPr>
              <a:lnSpc>
                <a:spcPct val="107000"/>
              </a:lnSpc>
              <a:spcAft>
                <a:spcPts val="800"/>
              </a:spcAft>
            </a:pPr>
            <a:r>
              <a:rPr lang="en-GB" sz="1800" dirty="0">
                <a:effectLst/>
                <a:ea typeface="Calibri" panose="020F0502020204030204" pitchFamily="34" charset="0"/>
                <a:cs typeface="Times New Roman" panose="02020603050405020304" pitchFamily="18" charset="0"/>
              </a:rPr>
              <a:t>Involves the community for positive change.</a:t>
            </a:r>
          </a:p>
        </p:txBody>
      </p:sp>
      <p:pic>
        <p:nvPicPr>
          <p:cNvPr id="7" name="Content Placeholder 6" descr="A blue background with white text&#10;&#10;Description automatically generated">
            <a:extLst>
              <a:ext uri="{FF2B5EF4-FFF2-40B4-BE49-F238E27FC236}">
                <a16:creationId xmlns:a16="http://schemas.microsoft.com/office/drawing/2014/main" id="{0108D701-567C-7130-C3F9-E596643D861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8152" y="492126"/>
            <a:ext cx="5992237" cy="4510417"/>
          </a:xfrm>
        </p:spPr>
      </p:pic>
      <p:sp>
        <p:nvSpPr>
          <p:cNvPr id="3" name="Date Placeholder 2">
            <a:extLst>
              <a:ext uri="{FF2B5EF4-FFF2-40B4-BE49-F238E27FC236}">
                <a16:creationId xmlns:a16="http://schemas.microsoft.com/office/drawing/2014/main" id="{4362CF75-A9C4-6F3D-B144-2FAE437B9480}"/>
              </a:ext>
            </a:extLst>
          </p:cNvPr>
          <p:cNvSpPr>
            <a:spLocks noGrp="1"/>
          </p:cNvSpPr>
          <p:nvPr>
            <p:ph type="dt" sz="half" idx="10"/>
          </p:nvPr>
        </p:nvSpPr>
        <p:spPr>
          <a:xfrm>
            <a:off x="7678736" y="6000749"/>
            <a:ext cx="2743200" cy="365125"/>
          </a:xfrm>
        </p:spPr>
        <p:txBody>
          <a:bodyPr anchor="ctr">
            <a:normAutofit/>
          </a:bodyPr>
          <a:lstStyle/>
          <a:p>
            <a:pPr rtl="0">
              <a:spcAft>
                <a:spcPts val="600"/>
              </a:spcAft>
            </a:pPr>
            <a:fld id="{10AF2575-D66E-48E2-A7F6-6F4E1521CB17}" type="datetime1">
              <a:rPr lang="en-US" smtClean="0"/>
              <a:pPr rtl="0">
                <a:spcAft>
                  <a:spcPts val="600"/>
                </a:spcAft>
              </a:pPr>
              <a:t>12/2/2024</a:t>
            </a:fld>
            <a:endParaRPr lang="en-US" dirty="0"/>
          </a:p>
        </p:txBody>
      </p:sp>
      <p:sp>
        <p:nvSpPr>
          <p:cNvPr id="4" name="Rectangle 3">
            <a:extLst>
              <a:ext uri="{FF2B5EF4-FFF2-40B4-BE49-F238E27FC236}">
                <a16:creationId xmlns:a16="http://schemas.microsoft.com/office/drawing/2014/main" id="{E708E286-A1CC-4DB6-7AD0-443FC09DBDD1}"/>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Content Placeholder 5">
            <a:extLst>
              <a:ext uri="{FF2B5EF4-FFF2-40B4-BE49-F238E27FC236}">
                <a16:creationId xmlns:a16="http://schemas.microsoft.com/office/drawing/2014/main" id="{40C06D97-23B0-6F74-4912-7086B5CD82D9}"/>
              </a:ext>
            </a:extLst>
          </p:cNvPr>
          <p:cNvPicPr>
            <a:picLocks noChangeAspect="1"/>
          </p:cNvPicPr>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0042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135E-18F9-4585-F9CE-63CDDEBE0519}"/>
              </a:ext>
            </a:extLst>
          </p:cNvPr>
          <p:cNvSpPr>
            <a:spLocks noGrp="1"/>
          </p:cNvSpPr>
          <p:nvPr>
            <p:ph type="title"/>
          </p:nvPr>
        </p:nvSpPr>
        <p:spPr>
          <a:xfrm>
            <a:off x="919119" y="371954"/>
            <a:ext cx="10353762" cy="1261872"/>
          </a:xfrm>
        </p:spPr>
        <p:txBody>
          <a:bodyPr anchor="ctr">
            <a:normAutofit/>
          </a:bodyPr>
          <a:lstStyle/>
          <a:p>
            <a:r>
              <a:rPr lang="en-GB" dirty="0"/>
              <a:t>The Process</a:t>
            </a:r>
          </a:p>
        </p:txBody>
      </p:sp>
      <p:sp>
        <p:nvSpPr>
          <p:cNvPr id="4" name="Text Placeholder 3">
            <a:extLst>
              <a:ext uri="{FF2B5EF4-FFF2-40B4-BE49-F238E27FC236}">
                <a16:creationId xmlns:a16="http://schemas.microsoft.com/office/drawing/2014/main" id="{44BB167B-B33F-B281-8169-B51F240CE855}"/>
              </a:ext>
            </a:extLst>
          </p:cNvPr>
          <p:cNvSpPr>
            <a:spLocks noGrp="1"/>
          </p:cNvSpPr>
          <p:nvPr>
            <p:ph sz="half" idx="1"/>
          </p:nvPr>
        </p:nvSpPr>
        <p:spPr>
          <a:xfrm>
            <a:off x="264030" y="1683160"/>
            <a:ext cx="5506606" cy="3970388"/>
          </a:xfrm>
        </p:spPr>
        <p:txBody>
          <a:bodyPr anchor="t">
            <a:normAutofit fontScale="92500" lnSpcReduction="10000"/>
          </a:bodyPr>
          <a:lstStyle/>
          <a:p>
            <a:pPr>
              <a:lnSpc>
                <a:spcPct val="100000"/>
              </a:lnSpc>
            </a:pPr>
            <a:r>
              <a:rPr lang="en-GB" sz="2400" dirty="0"/>
              <a:t>Map and get to know the community and its members.</a:t>
            </a:r>
          </a:p>
          <a:p>
            <a:pPr>
              <a:lnSpc>
                <a:spcPct val="100000"/>
              </a:lnSpc>
            </a:pPr>
            <a:r>
              <a:rPr lang="en-GB" sz="2400" dirty="0"/>
              <a:t>Identifying both strengths and weaknesses in the community.</a:t>
            </a:r>
          </a:p>
          <a:p>
            <a:pPr>
              <a:lnSpc>
                <a:spcPct val="100000"/>
              </a:lnSpc>
            </a:pPr>
            <a:r>
              <a:rPr lang="en-GB" sz="2400" dirty="0"/>
              <a:t>Facilitate critical thinking process.</a:t>
            </a:r>
          </a:p>
          <a:p>
            <a:pPr>
              <a:lnSpc>
                <a:spcPct val="100000"/>
              </a:lnSpc>
            </a:pPr>
            <a:r>
              <a:rPr lang="en-GB" sz="2400" dirty="0"/>
              <a:t>Recognising resources and strengthening them (capacity building).</a:t>
            </a:r>
          </a:p>
          <a:p>
            <a:pPr>
              <a:lnSpc>
                <a:spcPct val="100000"/>
              </a:lnSpc>
            </a:pPr>
            <a:r>
              <a:rPr lang="en-GB" sz="2400" dirty="0"/>
              <a:t>Finding solutions from within the community.</a:t>
            </a:r>
          </a:p>
          <a:p>
            <a:pPr>
              <a:lnSpc>
                <a:spcPct val="100000"/>
              </a:lnSpc>
            </a:pPr>
            <a:r>
              <a:rPr lang="en-GB" sz="2400" dirty="0"/>
              <a:t>Working collectively for the desired change.</a:t>
            </a:r>
          </a:p>
        </p:txBody>
      </p:sp>
      <p:pic>
        <p:nvPicPr>
          <p:cNvPr id="7" name="Content Placeholder 6" descr="A group of people in a bus&#10;&#10;Description automatically generated">
            <a:extLst>
              <a:ext uri="{FF2B5EF4-FFF2-40B4-BE49-F238E27FC236}">
                <a16:creationId xmlns:a16="http://schemas.microsoft.com/office/drawing/2014/main" id="{EC0C1034-B597-530E-E35C-659D185FC98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92644" y="1683160"/>
            <a:ext cx="5899355" cy="3970388"/>
          </a:xfrm>
          <a:noFill/>
        </p:spPr>
      </p:pic>
      <p:sp>
        <p:nvSpPr>
          <p:cNvPr id="8" name="Rectangle 7">
            <a:extLst>
              <a:ext uri="{FF2B5EF4-FFF2-40B4-BE49-F238E27FC236}">
                <a16:creationId xmlns:a16="http://schemas.microsoft.com/office/drawing/2014/main" id="{66D808F1-2FA8-D7E9-13EE-F06320AA4AA4}"/>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Content Placeholder 5">
            <a:extLst>
              <a:ext uri="{FF2B5EF4-FFF2-40B4-BE49-F238E27FC236}">
                <a16:creationId xmlns:a16="http://schemas.microsoft.com/office/drawing/2014/main" id="{9DC9F269-16CD-3444-E52E-6F830E67BC5F}"/>
              </a:ext>
            </a:extLst>
          </p:cNvPr>
          <p:cNvPicPr>
            <a:picLocks noChangeAspect="1"/>
          </p:cNvPicPr>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34519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499B-8672-D290-7B9C-101BEE619D5E}"/>
              </a:ext>
            </a:extLst>
          </p:cNvPr>
          <p:cNvSpPr>
            <a:spLocks noGrp="1"/>
          </p:cNvSpPr>
          <p:nvPr>
            <p:ph type="title"/>
          </p:nvPr>
        </p:nvSpPr>
        <p:spPr>
          <a:xfrm>
            <a:off x="127819" y="609600"/>
            <a:ext cx="5673213" cy="648929"/>
          </a:xfrm>
        </p:spPr>
        <p:txBody>
          <a:bodyPr anchor="b">
            <a:normAutofit fontScale="90000"/>
          </a:bodyPr>
          <a:lstStyle/>
          <a:p>
            <a:r>
              <a:rPr lang="en-GB" sz="4400" dirty="0"/>
              <a:t>Methods</a:t>
            </a:r>
          </a:p>
        </p:txBody>
      </p:sp>
      <p:pic>
        <p:nvPicPr>
          <p:cNvPr id="7" name="Content Placeholder 6" descr="Stack of hardcover books without spine titles">
            <a:extLst>
              <a:ext uri="{FF2B5EF4-FFF2-40B4-BE49-F238E27FC236}">
                <a16:creationId xmlns:a16="http://schemas.microsoft.com/office/drawing/2014/main" id="{0CC898F3-3021-3ED1-C0FA-1C53F6CAC2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064" r="1" b="1"/>
          <a:stretch/>
        </p:blipFill>
        <p:spPr>
          <a:xfrm>
            <a:off x="5938684" y="609600"/>
            <a:ext cx="6027173" cy="5080001"/>
          </a:xfrm>
          <a:noFill/>
        </p:spPr>
      </p:pic>
      <p:sp>
        <p:nvSpPr>
          <p:cNvPr id="3" name="Content Placeholder 2">
            <a:extLst>
              <a:ext uri="{FF2B5EF4-FFF2-40B4-BE49-F238E27FC236}">
                <a16:creationId xmlns:a16="http://schemas.microsoft.com/office/drawing/2014/main" id="{3DC6068B-0905-77ED-97DB-81E8F16C8007}"/>
              </a:ext>
            </a:extLst>
          </p:cNvPr>
          <p:cNvSpPr>
            <a:spLocks noGrp="1"/>
          </p:cNvSpPr>
          <p:nvPr>
            <p:ph type="body" sz="half" idx="2"/>
          </p:nvPr>
        </p:nvSpPr>
        <p:spPr>
          <a:xfrm>
            <a:off x="127819" y="1419122"/>
            <a:ext cx="5673213" cy="4270479"/>
          </a:xfrm>
        </p:spPr>
        <p:txBody>
          <a:bodyPr anchor="t">
            <a:normAutofit/>
          </a:bodyPr>
          <a:lstStyle/>
          <a:p>
            <a:pPr marL="285750" indent="-285750" algn="l">
              <a:buFont typeface="Arial" panose="020B0604020202020204" pitchFamily="34" charset="0"/>
              <a:buChar char="•"/>
            </a:pPr>
            <a:r>
              <a:rPr lang="en-GB" sz="2400" dirty="0"/>
              <a:t>Critical Community Development (Paulo Freire; Margaret Ledwith)</a:t>
            </a:r>
          </a:p>
          <a:p>
            <a:pPr marL="285750" indent="-285750" algn="l">
              <a:buFont typeface="Arial" panose="020B0604020202020204" pitchFamily="34" charset="0"/>
              <a:buChar char="•"/>
            </a:pPr>
            <a:r>
              <a:rPr lang="en-GB" sz="2400" dirty="0"/>
              <a:t>Asset-Based Community Development (John Mc Knight &amp; John Kretzman; John McKnight &amp; Peter Block; Cormac Russell)</a:t>
            </a:r>
          </a:p>
          <a:p>
            <a:pPr marL="285750" indent="-285750" algn="l">
              <a:buFont typeface="Arial" panose="020B0604020202020204" pitchFamily="34" charset="0"/>
              <a:buChar char="•"/>
            </a:pPr>
            <a:r>
              <a:rPr lang="en-GB" sz="2400" dirty="0"/>
              <a:t>Participative Community Development</a:t>
            </a:r>
          </a:p>
          <a:p>
            <a:pPr marL="285750" indent="-285750" algn="l">
              <a:buFont typeface="Arial" panose="020B0604020202020204" pitchFamily="34" charset="0"/>
              <a:buChar char="•"/>
            </a:pPr>
            <a:r>
              <a:rPr lang="en-GB" sz="2400" dirty="0"/>
              <a:t>Needs-Led Community Development</a:t>
            </a:r>
          </a:p>
        </p:txBody>
      </p:sp>
      <p:sp>
        <p:nvSpPr>
          <p:cNvPr id="8" name="Rectangle 7">
            <a:extLst>
              <a:ext uri="{FF2B5EF4-FFF2-40B4-BE49-F238E27FC236}">
                <a16:creationId xmlns:a16="http://schemas.microsoft.com/office/drawing/2014/main" id="{8F9F4F43-687B-FFAC-834D-82A2EC2A30B1}"/>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Content Placeholder 5">
            <a:extLst>
              <a:ext uri="{FF2B5EF4-FFF2-40B4-BE49-F238E27FC236}">
                <a16:creationId xmlns:a16="http://schemas.microsoft.com/office/drawing/2014/main" id="{6511A5CC-F061-1C92-F477-EDED8728D579}"/>
              </a:ext>
            </a:extLst>
          </p:cNvPr>
          <p:cNvPicPr>
            <a:picLocks noChangeAspect="1"/>
          </p:cNvPicPr>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8370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E3A21F-65FC-40A8-47F7-36E79230847F}"/>
              </a:ext>
            </a:extLst>
          </p:cNvPr>
          <p:cNvSpPr>
            <a:spLocks noGrp="1"/>
          </p:cNvSpPr>
          <p:nvPr>
            <p:ph type="title"/>
          </p:nvPr>
        </p:nvSpPr>
        <p:spPr>
          <a:xfrm>
            <a:off x="177388" y="206477"/>
            <a:ext cx="11826575" cy="1261872"/>
          </a:xfrm>
        </p:spPr>
        <p:txBody>
          <a:bodyPr anchor="ctr">
            <a:normAutofit/>
          </a:bodyPr>
          <a:lstStyle/>
          <a:p>
            <a:r>
              <a:rPr lang="en-GB" sz="4300" dirty="0"/>
              <a:t>The Importance of Community Development</a:t>
            </a:r>
          </a:p>
        </p:txBody>
      </p:sp>
      <p:pic>
        <p:nvPicPr>
          <p:cNvPr id="9" name="Content Placeholder 8" descr="Sea of hands in the middle">
            <a:extLst>
              <a:ext uri="{FF2B5EF4-FFF2-40B4-BE49-F238E27FC236}">
                <a16:creationId xmlns:a16="http://schemas.microsoft.com/office/drawing/2014/main" id="{426CEB33-1105-D499-EC0F-206BFD32A17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438" r="3072"/>
          <a:stretch/>
        </p:blipFill>
        <p:spPr>
          <a:xfrm>
            <a:off x="177388" y="1394606"/>
            <a:ext cx="5593248" cy="4171950"/>
          </a:xfrm>
          <a:noFill/>
        </p:spPr>
      </p:pic>
      <p:sp>
        <p:nvSpPr>
          <p:cNvPr id="7" name="Content Placeholder 6">
            <a:extLst>
              <a:ext uri="{FF2B5EF4-FFF2-40B4-BE49-F238E27FC236}">
                <a16:creationId xmlns:a16="http://schemas.microsoft.com/office/drawing/2014/main" id="{00313428-578D-04B0-BC36-6C7923566389}"/>
              </a:ext>
            </a:extLst>
          </p:cNvPr>
          <p:cNvSpPr>
            <a:spLocks noGrp="1"/>
          </p:cNvSpPr>
          <p:nvPr>
            <p:ph sz="half" idx="2"/>
          </p:nvPr>
        </p:nvSpPr>
        <p:spPr>
          <a:xfrm>
            <a:off x="6400801" y="1394607"/>
            <a:ext cx="5593248" cy="4171949"/>
          </a:xfrm>
        </p:spPr>
        <p:txBody>
          <a:bodyPr anchor="t">
            <a:normAutofit fontScale="92500"/>
          </a:bodyPr>
          <a:lstStyle/>
          <a:p>
            <a:pPr>
              <a:lnSpc>
                <a:spcPct val="90000"/>
              </a:lnSpc>
            </a:pPr>
            <a:r>
              <a:rPr lang="en-GB" sz="1800" b="1" dirty="0"/>
              <a:t>Building Social Cohesion: </a:t>
            </a:r>
          </a:p>
          <a:p>
            <a:pPr lvl="1">
              <a:lnSpc>
                <a:spcPct val="90000"/>
              </a:lnSpc>
            </a:pPr>
            <a:r>
              <a:rPr lang="en-GB" sz="1800" dirty="0"/>
              <a:t>Strengthening relationships and trust within the community</a:t>
            </a:r>
          </a:p>
          <a:p>
            <a:pPr lvl="1">
              <a:lnSpc>
                <a:spcPct val="90000"/>
              </a:lnSpc>
            </a:pPr>
            <a:r>
              <a:rPr lang="en-GB" sz="1800" dirty="0"/>
              <a:t>Encouraging active participation and civic engagement</a:t>
            </a:r>
          </a:p>
          <a:p>
            <a:pPr>
              <a:lnSpc>
                <a:spcPct val="90000"/>
              </a:lnSpc>
            </a:pPr>
            <a:r>
              <a:rPr lang="en-GB" sz="1800" b="1" dirty="0"/>
              <a:t>Enhancing Quality of Life:</a:t>
            </a:r>
          </a:p>
          <a:p>
            <a:pPr lvl="1">
              <a:lnSpc>
                <a:spcPct val="90000"/>
              </a:lnSpc>
            </a:pPr>
            <a:r>
              <a:rPr lang="en-GB" sz="1800" dirty="0"/>
              <a:t>Improving access to essential services and resources</a:t>
            </a:r>
          </a:p>
          <a:p>
            <a:pPr lvl="1">
              <a:lnSpc>
                <a:spcPct val="90000"/>
              </a:lnSpc>
            </a:pPr>
            <a:r>
              <a:rPr lang="en-GB" sz="1800" dirty="0"/>
              <a:t>Promoting health, education, and economic opportunities</a:t>
            </a:r>
          </a:p>
          <a:p>
            <a:pPr>
              <a:lnSpc>
                <a:spcPct val="90000"/>
              </a:lnSpc>
            </a:pPr>
            <a:r>
              <a:rPr lang="en-GB" sz="1800" b="1" dirty="0"/>
              <a:t>Sustainable Development:</a:t>
            </a:r>
          </a:p>
          <a:p>
            <a:pPr lvl="1">
              <a:lnSpc>
                <a:spcPct val="90000"/>
              </a:lnSpc>
            </a:pPr>
            <a:r>
              <a:rPr lang="en-GB" sz="1800" dirty="0"/>
              <a:t>Ensuring long-term growth and resilience of communities</a:t>
            </a:r>
          </a:p>
          <a:p>
            <a:pPr lvl="1">
              <a:lnSpc>
                <a:spcPct val="90000"/>
              </a:lnSpc>
            </a:pPr>
            <a:r>
              <a:rPr lang="en-GB" sz="1800" dirty="0"/>
              <a:t>Addressing environmental, social, and economic challenges</a:t>
            </a:r>
          </a:p>
        </p:txBody>
      </p:sp>
      <p:sp>
        <p:nvSpPr>
          <p:cNvPr id="10" name="Rectangle 9">
            <a:extLst>
              <a:ext uri="{FF2B5EF4-FFF2-40B4-BE49-F238E27FC236}">
                <a16:creationId xmlns:a16="http://schemas.microsoft.com/office/drawing/2014/main" id="{13316FBF-5568-14FE-48D0-BA6DDED6415E}"/>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Content Placeholder 5">
            <a:extLst>
              <a:ext uri="{FF2B5EF4-FFF2-40B4-BE49-F238E27FC236}">
                <a16:creationId xmlns:a16="http://schemas.microsoft.com/office/drawing/2014/main" id="{81BFE713-C1FA-F4EB-1476-2F2EBBD52362}"/>
              </a:ext>
            </a:extLst>
          </p:cNvPr>
          <p:cNvPicPr>
            <a:picLocks noChangeAspect="1"/>
          </p:cNvPicPr>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384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D93-D967-0162-00C0-878BCFF77CC6}"/>
              </a:ext>
            </a:extLst>
          </p:cNvPr>
          <p:cNvSpPr>
            <a:spLocks noGrp="1"/>
          </p:cNvSpPr>
          <p:nvPr>
            <p:ph type="title"/>
          </p:nvPr>
        </p:nvSpPr>
        <p:spPr>
          <a:xfrm>
            <a:off x="187567" y="609600"/>
            <a:ext cx="11816866" cy="1261872"/>
          </a:xfrm>
        </p:spPr>
        <p:txBody>
          <a:bodyPr/>
          <a:lstStyle/>
          <a:p>
            <a:r>
              <a:rPr lang="en-GB" dirty="0"/>
              <a:t>Community Development Practitioner</a:t>
            </a:r>
          </a:p>
        </p:txBody>
      </p:sp>
      <p:sp>
        <p:nvSpPr>
          <p:cNvPr id="3" name="Content Placeholder 2">
            <a:extLst>
              <a:ext uri="{FF2B5EF4-FFF2-40B4-BE49-F238E27FC236}">
                <a16:creationId xmlns:a16="http://schemas.microsoft.com/office/drawing/2014/main" id="{517A48BE-C5ED-C375-9E98-CEE524E776B1}"/>
              </a:ext>
            </a:extLst>
          </p:cNvPr>
          <p:cNvSpPr>
            <a:spLocks noGrp="1"/>
          </p:cNvSpPr>
          <p:nvPr>
            <p:ph sz="half" idx="1"/>
          </p:nvPr>
        </p:nvSpPr>
        <p:spPr>
          <a:xfrm>
            <a:off x="187566" y="2076451"/>
            <a:ext cx="6719071" cy="3568764"/>
          </a:xfrm>
        </p:spPr>
        <p:txBody>
          <a:bodyPr>
            <a:normAutofit fontScale="92500" lnSpcReduction="20000"/>
          </a:bodyPr>
          <a:lstStyle/>
          <a:p>
            <a:r>
              <a:rPr lang="en-GB" dirty="0"/>
              <a:t>Local Engagement and Understanding</a:t>
            </a:r>
          </a:p>
          <a:p>
            <a:r>
              <a:rPr lang="en-GB" dirty="0"/>
              <a:t>Building Trust and Relationships</a:t>
            </a:r>
          </a:p>
          <a:p>
            <a:r>
              <a:rPr lang="en-GB" dirty="0"/>
              <a:t>Identifying Needs and Assets</a:t>
            </a:r>
          </a:p>
          <a:p>
            <a:r>
              <a:rPr lang="en-GB" dirty="0"/>
              <a:t>Empowerment and Capacity Building</a:t>
            </a:r>
          </a:p>
          <a:p>
            <a:r>
              <a:rPr lang="en-GB" dirty="0"/>
              <a:t>Facilitating Participation and Inclusion</a:t>
            </a:r>
          </a:p>
          <a:p>
            <a:r>
              <a:rPr lang="en-GB" dirty="0"/>
              <a:t>Sustainability and Long-Term Impact</a:t>
            </a:r>
          </a:p>
          <a:p>
            <a:r>
              <a:rPr lang="en-GB" dirty="0"/>
              <a:t>Conflict Resolution and Social Cohesion</a:t>
            </a:r>
          </a:p>
          <a:p>
            <a:r>
              <a:rPr lang="en-GB" dirty="0"/>
              <a:t>Advocacy and Policy Influence</a:t>
            </a:r>
          </a:p>
        </p:txBody>
      </p:sp>
      <p:pic>
        <p:nvPicPr>
          <p:cNvPr id="7" name="Content Placeholder 6" descr="People at the meeting desk">
            <a:extLst>
              <a:ext uri="{FF2B5EF4-FFF2-40B4-BE49-F238E27FC236}">
                <a16:creationId xmlns:a16="http://schemas.microsoft.com/office/drawing/2014/main" id="{5BEF61FB-FC84-5CB5-EE91-07533FF905B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906638" y="2076451"/>
            <a:ext cx="5097795" cy="3568764"/>
          </a:xfrm>
        </p:spPr>
      </p:pic>
      <p:sp>
        <p:nvSpPr>
          <p:cNvPr id="8" name="Rectangle 7">
            <a:extLst>
              <a:ext uri="{FF2B5EF4-FFF2-40B4-BE49-F238E27FC236}">
                <a16:creationId xmlns:a16="http://schemas.microsoft.com/office/drawing/2014/main" id="{4C90A6BA-0ECD-1023-B89D-807784D1C48E}"/>
              </a:ext>
            </a:extLst>
          </p:cNvPr>
          <p:cNvSpPr/>
          <p:nvPr/>
        </p:nvSpPr>
        <p:spPr>
          <a:xfrm>
            <a:off x="0" y="5850194"/>
            <a:ext cx="12192000" cy="10078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Content Placeholder 5">
            <a:extLst>
              <a:ext uri="{FF2B5EF4-FFF2-40B4-BE49-F238E27FC236}">
                <a16:creationId xmlns:a16="http://schemas.microsoft.com/office/drawing/2014/main" id="{3A0E151F-4C51-C64B-F5DF-382574687911}"/>
              </a:ext>
            </a:extLst>
          </p:cNvPr>
          <p:cNvPicPr>
            <a:picLocks noChangeAspect="1"/>
          </p:cNvPicPr>
          <p:nvPr/>
        </p:nvPicPr>
        <p:blipFill>
          <a:blip r:embed="rId3"/>
          <a:stretch/>
        </p:blipFill>
        <p:spPr>
          <a:xfrm>
            <a:off x="4763171" y="5875506"/>
            <a:ext cx="1637630" cy="92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77155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1799151_TF12214701" id="{AC920C2C-49F5-466D-BC3F-92874E6BB505}" vid="{A6E2792E-6B91-4794-A99F-5E36791810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Earthy inspiration</Template>
  <TotalTime>191</TotalTime>
  <Words>1080</Words>
  <Application>Microsoft Office PowerPoint</Application>
  <PresentationFormat>Widescreen</PresentationFormat>
  <Paragraphs>109</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Goudy Old Style</vt:lpstr>
      <vt:lpstr>Times New Roman</vt:lpstr>
      <vt:lpstr>Wingdings 2</vt:lpstr>
      <vt:lpstr>SlateVTI</vt:lpstr>
      <vt:lpstr>Maltese Association for Community Development</vt:lpstr>
      <vt:lpstr>Agenda</vt:lpstr>
      <vt:lpstr>Who we are</vt:lpstr>
      <vt:lpstr>Mission and Vision</vt:lpstr>
      <vt:lpstr>PowerPoint Presentation</vt:lpstr>
      <vt:lpstr>The Process</vt:lpstr>
      <vt:lpstr>Methods</vt:lpstr>
      <vt:lpstr>The Importance of Community Development</vt:lpstr>
      <vt:lpstr>Community Development Practitioner</vt:lpstr>
      <vt:lpstr>Success stories &amp; Impact</vt:lpstr>
      <vt:lpstr>Transferability of the approach</vt:lpstr>
      <vt:lpstr>Community Development Profession ACT - Draft</vt:lpstr>
      <vt:lpstr>Community Development Profession ACT - Highlights</vt:lpstr>
      <vt:lpstr>Community Development Profession ACT - Highlights</vt:lpstr>
      <vt:lpstr>Community Development Profession ACT - Highlights</vt:lpstr>
      <vt:lpstr>Way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Maltese Association for Community Development</dc:title>
  <dc:creator>Claire Gafà</dc:creator>
  <cp:lastModifiedBy>Grech Stephen at Parlament-MT</cp:lastModifiedBy>
  <cp:revision>7</cp:revision>
  <dcterms:created xsi:type="dcterms:W3CDTF">2024-07-03T13:00:56Z</dcterms:created>
  <dcterms:modified xsi:type="dcterms:W3CDTF">2024-12-02T12:26:18Z</dcterms:modified>
</cp:coreProperties>
</file>