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36"/>
  </p:notesMasterIdLst>
  <p:sldIdLst>
    <p:sldId id="257" r:id="rId3"/>
    <p:sldId id="317" r:id="rId4"/>
    <p:sldId id="288" r:id="rId5"/>
    <p:sldId id="289" r:id="rId6"/>
    <p:sldId id="290" r:id="rId7"/>
    <p:sldId id="312" r:id="rId8"/>
    <p:sldId id="272" r:id="rId9"/>
    <p:sldId id="278" r:id="rId10"/>
    <p:sldId id="280" r:id="rId11"/>
    <p:sldId id="279" r:id="rId12"/>
    <p:sldId id="275" r:id="rId13"/>
    <p:sldId id="276" r:id="rId14"/>
    <p:sldId id="273" r:id="rId15"/>
    <p:sldId id="277" r:id="rId16"/>
    <p:sldId id="274" r:id="rId17"/>
    <p:sldId id="281" r:id="rId18"/>
    <p:sldId id="311" r:id="rId19"/>
    <p:sldId id="314" r:id="rId20"/>
    <p:sldId id="315" r:id="rId21"/>
    <p:sldId id="296" r:id="rId22"/>
    <p:sldId id="297" r:id="rId23"/>
    <p:sldId id="298" r:id="rId24"/>
    <p:sldId id="313" r:id="rId25"/>
    <p:sldId id="299" r:id="rId26"/>
    <p:sldId id="316" r:id="rId27"/>
    <p:sldId id="300" r:id="rId28"/>
    <p:sldId id="301" r:id="rId29"/>
    <p:sldId id="302" r:id="rId30"/>
    <p:sldId id="303" r:id="rId31"/>
    <p:sldId id="305" r:id="rId32"/>
    <p:sldId id="306" r:id="rId33"/>
    <p:sldId id="308" r:id="rId34"/>
    <p:sldId id="310" r:id="rId35"/>
  </p:sldIdLst>
  <p:sldSz cx="12192000" cy="6858000"/>
  <p:notesSz cx="6810375"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B1F9A1E-DCF0-9F98-94A5-B18473B3BA30}" name="Vella Baldacchino Denis at Commissioner for Mental Health" initials="VBDaCfMH" userId="S::denis.vella-baldacchino@gov.mt::fb3c75b6-61af-4d88-b0fb-51f9ba3fdde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80" d="100"/>
          <a:sy n="80" d="100"/>
        </p:scale>
        <p:origin x="739"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https://govmt-my.sharepoint.com/personal/annalise_e_borg_gov_mt/Documents/Desktop/POYC%20data%20-%20Trends%20in%20number%20of%20persons%20by%20mental%20disorder.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https://govmt-my.sharepoint.com/personal/annalise_e_borg_gov_mt/Documents/Desktop/POYC%20data%20-%20Trends%20in%20number%20of%20persons%20by%20mental%20disorder.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govmt-my.sharepoint.com/personal/annalise_e_borg_gov_mt/Documents/Desktop/POYC%20data%20-%20Trends%20in%20number%20of%20persons%20by%20mental%20disorder.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govmt-my.sharepoint.com/personal/annalise_e_borg_gov_mt/Documents/Desktop/POYC%20data%20-%20Trends%20in%20number%20of%20persons%20by%20mental%20disorder.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govmt-my.sharepoint.com/personal/annalise_e_borg_gov_mt/Documents/Desktop/POYC%20data%20-%20Trends%20in%20number%20of%20persons%20by%20mental%20disorder.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govmt-my.sharepoint.com/personal/annalise_e_borg_gov_mt/Documents/Desktop/POYC%20data%20-%20Trends%20in%20number%20of%20persons%20by%20mental%20disorder.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https://govmt-my.sharepoint.com/personal/annalise_e_borg_gov_mt/Documents/Desktop/POYC%20data%20-%20Trends%20in%20number%20of%20persons%20by%20mental%20disorder.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https://govmt-my.sharepoint.com/personal/annalise_e_borg_gov_mt/Documents/Desktop/POYC%20data%20-%20Trends%20in%20number%20of%20persons%20by%20mental%20disorder.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https://govmt-my.sharepoint.com/personal/annalise_e_borg_gov_mt/Documents/Desktop/POYC%20data%20-%20Trends%20in%20number%20of%20persons%20by%20mental%20disorder.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1" i="0" u="none" strike="noStrike" kern="1200" spc="0" baseline="0">
                <a:solidFill>
                  <a:sysClr val="windowText" lastClr="000000"/>
                </a:solidFill>
                <a:latin typeface="+mn-lt"/>
                <a:ea typeface="+mn-ea"/>
                <a:cs typeface="+mn-cs"/>
              </a:defRPr>
            </a:pPr>
            <a:r>
              <a:rPr lang="en-GB" b="1" dirty="0">
                <a:latin typeface="Arial" panose="020B0604020202020204" pitchFamily="34" charset="0"/>
                <a:cs typeface="Arial" panose="020B0604020202020204" pitchFamily="34" charset="0"/>
              </a:rPr>
              <a:t>Number of persons by mental disorder for period 2011 - 2023</a:t>
            </a:r>
          </a:p>
        </c:rich>
      </c:tx>
      <c:overlay val="0"/>
      <c:spPr>
        <a:noFill/>
        <a:ln>
          <a:noFill/>
        </a:ln>
        <a:effectLst/>
      </c:spPr>
      <c:txPr>
        <a:bodyPr rot="0" spcFirstLastPara="1" vertOverflow="ellipsis" vert="horz" wrap="square" anchor="ctr" anchorCtr="1"/>
        <a:lstStyle/>
        <a:p>
          <a:pPr>
            <a:defRPr sz="1440" b="1" i="0" u="none" strike="noStrike" kern="1200" spc="0" baseline="0">
              <a:solidFill>
                <a:sysClr val="windowText" lastClr="000000"/>
              </a:solidFill>
              <a:latin typeface="+mn-lt"/>
              <a:ea typeface="+mn-ea"/>
              <a:cs typeface="+mn-cs"/>
            </a:defRPr>
          </a:pPr>
          <a:endParaRPr lang="en-US"/>
        </a:p>
      </c:txPr>
    </c:title>
    <c:autoTitleDeleted val="0"/>
    <c:plotArea>
      <c:layout/>
      <c:lineChart>
        <c:grouping val="standard"/>
        <c:varyColors val="0"/>
        <c:ser>
          <c:idx val="0"/>
          <c:order val="0"/>
          <c:tx>
            <c:strRef>
              <c:f>'Chart 1 - All disorders'!$A$2</c:f>
              <c:strCache>
                <c:ptCount val="1"/>
                <c:pt idx="0">
                  <c:v>Chronic Mood Disorders</c:v>
                </c:pt>
              </c:strCache>
            </c:strRef>
          </c:tx>
          <c:spPr>
            <a:ln w="28575" cap="rnd">
              <a:solidFill>
                <a:schemeClr val="accent1"/>
              </a:solidFill>
              <a:round/>
            </a:ln>
            <a:effectLst/>
          </c:spPr>
          <c:marker>
            <c:symbol val="none"/>
          </c:marker>
          <c:cat>
            <c:numRef>
              <c:f>'Chart 1 - All disorders'!$B$1:$N$1</c:f>
              <c:numCache>
                <c:formatCode>General</c:formatCode>
                <c:ptCount val="13"/>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numCache>
            </c:numRef>
          </c:cat>
          <c:val>
            <c:numRef>
              <c:f>'Chart 1 - All disorders'!$B$2:$N$2</c:f>
              <c:numCache>
                <c:formatCode>#,##0</c:formatCode>
                <c:ptCount val="13"/>
                <c:pt idx="0">
                  <c:v>5</c:v>
                </c:pt>
                <c:pt idx="1">
                  <c:v>219</c:v>
                </c:pt>
                <c:pt idx="2">
                  <c:v>791</c:v>
                </c:pt>
                <c:pt idx="3">
                  <c:v>2037</c:v>
                </c:pt>
                <c:pt idx="4">
                  <c:v>3842</c:v>
                </c:pt>
                <c:pt idx="5">
                  <c:v>6660</c:v>
                </c:pt>
                <c:pt idx="6">
                  <c:v>9042</c:v>
                </c:pt>
                <c:pt idx="7">
                  <c:v>9891</c:v>
                </c:pt>
                <c:pt idx="8">
                  <c:v>14894</c:v>
                </c:pt>
                <c:pt idx="9">
                  <c:v>17312</c:v>
                </c:pt>
                <c:pt idx="10">
                  <c:v>20220</c:v>
                </c:pt>
                <c:pt idx="11">
                  <c:v>22267</c:v>
                </c:pt>
                <c:pt idx="12">
                  <c:v>24525</c:v>
                </c:pt>
              </c:numCache>
            </c:numRef>
          </c:val>
          <c:smooth val="0"/>
          <c:extLst>
            <c:ext xmlns:c16="http://schemas.microsoft.com/office/drawing/2014/chart" uri="{C3380CC4-5D6E-409C-BE32-E72D297353CC}">
              <c16:uniqueId val="{00000000-BB3F-41B7-B7A2-99BE57170995}"/>
            </c:ext>
          </c:extLst>
        </c:ser>
        <c:ser>
          <c:idx val="1"/>
          <c:order val="1"/>
          <c:tx>
            <c:strRef>
              <c:f>'Chart 1 - All disorders'!$A$3</c:f>
              <c:strCache>
                <c:ptCount val="1"/>
                <c:pt idx="0">
                  <c:v>Chronic Neurotic Disorders</c:v>
                </c:pt>
              </c:strCache>
            </c:strRef>
          </c:tx>
          <c:spPr>
            <a:ln w="28575" cap="rnd">
              <a:solidFill>
                <a:schemeClr val="accent2"/>
              </a:solidFill>
              <a:round/>
            </a:ln>
            <a:effectLst/>
          </c:spPr>
          <c:marker>
            <c:symbol val="none"/>
          </c:marker>
          <c:cat>
            <c:numRef>
              <c:f>'Chart 1 - All disorders'!$B$1:$N$1</c:f>
              <c:numCache>
                <c:formatCode>General</c:formatCode>
                <c:ptCount val="13"/>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numCache>
            </c:numRef>
          </c:cat>
          <c:val>
            <c:numRef>
              <c:f>'Chart 1 - All disorders'!$B$3:$N$3</c:f>
              <c:numCache>
                <c:formatCode>#,##0</c:formatCode>
                <c:ptCount val="13"/>
                <c:pt idx="0">
                  <c:v>3</c:v>
                </c:pt>
                <c:pt idx="1">
                  <c:v>114</c:v>
                </c:pt>
                <c:pt idx="2">
                  <c:v>353</c:v>
                </c:pt>
                <c:pt idx="3">
                  <c:v>1065</c:v>
                </c:pt>
                <c:pt idx="4">
                  <c:v>2232</c:v>
                </c:pt>
                <c:pt idx="5">
                  <c:v>4019</c:v>
                </c:pt>
                <c:pt idx="6">
                  <c:v>5656</c:v>
                </c:pt>
                <c:pt idx="7">
                  <c:v>7353</c:v>
                </c:pt>
                <c:pt idx="8">
                  <c:v>9845</c:v>
                </c:pt>
                <c:pt idx="9">
                  <c:v>11719</c:v>
                </c:pt>
                <c:pt idx="10">
                  <c:v>13818</c:v>
                </c:pt>
                <c:pt idx="11">
                  <c:v>15391</c:v>
                </c:pt>
                <c:pt idx="12">
                  <c:v>16456</c:v>
                </c:pt>
              </c:numCache>
            </c:numRef>
          </c:val>
          <c:smooth val="0"/>
          <c:extLst>
            <c:ext xmlns:c16="http://schemas.microsoft.com/office/drawing/2014/chart" uri="{C3380CC4-5D6E-409C-BE32-E72D297353CC}">
              <c16:uniqueId val="{00000001-BB3F-41B7-B7A2-99BE57170995}"/>
            </c:ext>
          </c:extLst>
        </c:ser>
        <c:ser>
          <c:idx val="2"/>
          <c:order val="2"/>
          <c:tx>
            <c:strRef>
              <c:f>'Chart 1 - All disorders'!$A$4</c:f>
              <c:strCache>
                <c:ptCount val="1"/>
                <c:pt idx="0">
                  <c:v>Schizophrenia</c:v>
                </c:pt>
              </c:strCache>
            </c:strRef>
          </c:tx>
          <c:spPr>
            <a:ln w="28575" cap="rnd">
              <a:solidFill>
                <a:schemeClr val="accent3"/>
              </a:solidFill>
              <a:round/>
            </a:ln>
            <a:effectLst/>
          </c:spPr>
          <c:marker>
            <c:symbol val="none"/>
          </c:marker>
          <c:cat>
            <c:numRef>
              <c:f>'Chart 1 - All disorders'!$B$1:$N$1</c:f>
              <c:numCache>
                <c:formatCode>General</c:formatCode>
                <c:ptCount val="13"/>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numCache>
            </c:numRef>
          </c:cat>
          <c:val>
            <c:numRef>
              <c:f>'Chart 1 - All disorders'!$B$4:$N$4</c:f>
              <c:numCache>
                <c:formatCode>#,##0</c:formatCode>
                <c:ptCount val="13"/>
                <c:pt idx="0">
                  <c:v>6730</c:v>
                </c:pt>
                <c:pt idx="1">
                  <c:v>6934</c:v>
                </c:pt>
                <c:pt idx="2">
                  <c:v>6955</c:v>
                </c:pt>
                <c:pt idx="3">
                  <c:v>7005</c:v>
                </c:pt>
                <c:pt idx="4">
                  <c:v>7103</c:v>
                </c:pt>
                <c:pt idx="5">
                  <c:v>7211</c:v>
                </c:pt>
                <c:pt idx="6">
                  <c:v>7336</c:v>
                </c:pt>
                <c:pt idx="7">
                  <c:v>8353</c:v>
                </c:pt>
                <c:pt idx="8">
                  <c:v>9104</c:v>
                </c:pt>
                <c:pt idx="9">
                  <c:v>9529</c:v>
                </c:pt>
                <c:pt idx="10">
                  <c:v>9740</c:v>
                </c:pt>
                <c:pt idx="11">
                  <c:v>9303</c:v>
                </c:pt>
                <c:pt idx="12">
                  <c:v>8957</c:v>
                </c:pt>
              </c:numCache>
            </c:numRef>
          </c:val>
          <c:smooth val="0"/>
          <c:extLst>
            <c:ext xmlns:c16="http://schemas.microsoft.com/office/drawing/2014/chart" uri="{C3380CC4-5D6E-409C-BE32-E72D297353CC}">
              <c16:uniqueId val="{00000002-BB3F-41B7-B7A2-99BE57170995}"/>
            </c:ext>
          </c:extLst>
        </c:ser>
        <c:ser>
          <c:idx val="3"/>
          <c:order val="3"/>
          <c:tx>
            <c:strRef>
              <c:f>'Chart 1 - All disorders'!$A$5</c:f>
              <c:strCache>
                <c:ptCount val="1"/>
                <c:pt idx="0">
                  <c:v>Psychosis</c:v>
                </c:pt>
              </c:strCache>
            </c:strRef>
          </c:tx>
          <c:spPr>
            <a:ln w="28575" cap="rnd">
              <a:solidFill>
                <a:schemeClr val="accent4"/>
              </a:solidFill>
              <a:round/>
            </a:ln>
            <a:effectLst/>
          </c:spPr>
          <c:marker>
            <c:symbol val="none"/>
          </c:marker>
          <c:cat>
            <c:numRef>
              <c:f>'Chart 1 - All disorders'!$B$1:$N$1</c:f>
              <c:numCache>
                <c:formatCode>General</c:formatCode>
                <c:ptCount val="13"/>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numCache>
            </c:numRef>
          </c:cat>
          <c:val>
            <c:numRef>
              <c:f>'Chart 1 - All disorders'!$B$5:$N$5</c:f>
              <c:numCache>
                <c:formatCode>#,##0</c:formatCode>
                <c:ptCount val="13"/>
                <c:pt idx="0">
                  <c:v>1</c:v>
                </c:pt>
                <c:pt idx="1">
                  <c:v>31</c:v>
                </c:pt>
                <c:pt idx="2">
                  <c:v>133</c:v>
                </c:pt>
                <c:pt idx="3">
                  <c:v>467</c:v>
                </c:pt>
                <c:pt idx="4">
                  <c:v>920</c:v>
                </c:pt>
                <c:pt idx="5">
                  <c:v>1492</c:v>
                </c:pt>
                <c:pt idx="6">
                  <c:v>2217</c:v>
                </c:pt>
                <c:pt idx="7">
                  <c:v>3001</c:v>
                </c:pt>
                <c:pt idx="8">
                  <c:v>4198</c:v>
                </c:pt>
                <c:pt idx="9">
                  <c:v>5108</c:v>
                </c:pt>
                <c:pt idx="10">
                  <c:v>6271</c:v>
                </c:pt>
                <c:pt idx="11">
                  <c:v>6910</c:v>
                </c:pt>
                <c:pt idx="12">
                  <c:v>7237</c:v>
                </c:pt>
              </c:numCache>
            </c:numRef>
          </c:val>
          <c:smooth val="0"/>
          <c:extLst>
            <c:ext xmlns:c16="http://schemas.microsoft.com/office/drawing/2014/chart" uri="{C3380CC4-5D6E-409C-BE32-E72D297353CC}">
              <c16:uniqueId val="{00000003-BB3F-41B7-B7A2-99BE57170995}"/>
            </c:ext>
          </c:extLst>
        </c:ser>
        <c:ser>
          <c:idx val="4"/>
          <c:order val="4"/>
          <c:tx>
            <c:strRef>
              <c:f>'Chart 1 - All disorders'!$A$6</c:f>
              <c:strCache>
                <c:ptCount val="1"/>
                <c:pt idx="0">
                  <c:v>Chronic Psychiatric Disorders Starting in Childhood</c:v>
                </c:pt>
              </c:strCache>
            </c:strRef>
          </c:tx>
          <c:spPr>
            <a:ln w="28575" cap="rnd">
              <a:solidFill>
                <a:schemeClr val="accent5"/>
              </a:solidFill>
              <a:round/>
            </a:ln>
            <a:effectLst/>
          </c:spPr>
          <c:marker>
            <c:symbol val="none"/>
          </c:marker>
          <c:cat>
            <c:numRef>
              <c:f>'Chart 1 - All disorders'!$B$1:$N$1</c:f>
              <c:numCache>
                <c:formatCode>General</c:formatCode>
                <c:ptCount val="13"/>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numCache>
            </c:numRef>
          </c:cat>
          <c:val>
            <c:numRef>
              <c:f>'Chart 1 - All disorders'!$B$6:$N$6</c:f>
              <c:numCache>
                <c:formatCode>#,##0</c:formatCode>
                <c:ptCount val="13"/>
                <c:pt idx="0">
                  <c:v>0</c:v>
                </c:pt>
                <c:pt idx="1">
                  <c:v>56</c:v>
                </c:pt>
                <c:pt idx="2">
                  <c:v>157</c:v>
                </c:pt>
                <c:pt idx="3">
                  <c:v>354</c:v>
                </c:pt>
                <c:pt idx="4">
                  <c:v>673</c:v>
                </c:pt>
                <c:pt idx="5">
                  <c:v>1187</c:v>
                </c:pt>
                <c:pt idx="6">
                  <c:v>1806</c:v>
                </c:pt>
                <c:pt idx="7">
                  <c:v>2534</c:v>
                </c:pt>
                <c:pt idx="8">
                  <c:v>3303</c:v>
                </c:pt>
                <c:pt idx="9">
                  <c:v>3841</c:v>
                </c:pt>
                <c:pt idx="10">
                  <c:v>4671</c:v>
                </c:pt>
                <c:pt idx="11">
                  <c:v>5380</c:v>
                </c:pt>
                <c:pt idx="12">
                  <c:v>6190</c:v>
                </c:pt>
              </c:numCache>
            </c:numRef>
          </c:val>
          <c:smooth val="0"/>
          <c:extLst>
            <c:ext xmlns:c16="http://schemas.microsoft.com/office/drawing/2014/chart" uri="{C3380CC4-5D6E-409C-BE32-E72D297353CC}">
              <c16:uniqueId val="{00000004-BB3F-41B7-B7A2-99BE57170995}"/>
            </c:ext>
          </c:extLst>
        </c:ser>
        <c:ser>
          <c:idx val="5"/>
          <c:order val="5"/>
          <c:tx>
            <c:strRef>
              <c:f>'Chart 1 - All disorders'!$A$7</c:f>
              <c:strCache>
                <c:ptCount val="1"/>
                <c:pt idx="0">
                  <c:v>Dementia</c:v>
                </c:pt>
              </c:strCache>
            </c:strRef>
          </c:tx>
          <c:spPr>
            <a:ln w="28575" cap="rnd">
              <a:solidFill>
                <a:schemeClr val="accent6"/>
              </a:solidFill>
              <a:round/>
            </a:ln>
            <a:effectLst/>
          </c:spPr>
          <c:marker>
            <c:symbol val="none"/>
          </c:marker>
          <c:cat>
            <c:numRef>
              <c:f>'Chart 1 - All disorders'!$B$1:$N$1</c:f>
              <c:numCache>
                <c:formatCode>General</c:formatCode>
                <c:ptCount val="13"/>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numCache>
            </c:numRef>
          </c:cat>
          <c:val>
            <c:numRef>
              <c:f>'Chart 1 - All disorders'!$B$7:$N$7</c:f>
              <c:numCache>
                <c:formatCode>#,##0</c:formatCode>
                <c:ptCount val="13"/>
                <c:pt idx="0">
                  <c:v>2</c:v>
                </c:pt>
                <c:pt idx="1">
                  <c:v>9</c:v>
                </c:pt>
                <c:pt idx="2">
                  <c:v>85</c:v>
                </c:pt>
                <c:pt idx="3">
                  <c:v>217</c:v>
                </c:pt>
                <c:pt idx="4">
                  <c:v>378</c:v>
                </c:pt>
                <c:pt idx="5">
                  <c:v>623</c:v>
                </c:pt>
                <c:pt idx="6">
                  <c:v>904</c:v>
                </c:pt>
                <c:pt idx="7">
                  <c:v>1174</c:v>
                </c:pt>
                <c:pt idx="8">
                  <c:v>1575</c:v>
                </c:pt>
                <c:pt idx="9">
                  <c:v>2009</c:v>
                </c:pt>
                <c:pt idx="10">
                  <c:v>2900</c:v>
                </c:pt>
                <c:pt idx="11">
                  <c:v>2553</c:v>
                </c:pt>
                <c:pt idx="12">
                  <c:v>2717</c:v>
                </c:pt>
              </c:numCache>
            </c:numRef>
          </c:val>
          <c:smooth val="0"/>
          <c:extLst>
            <c:ext xmlns:c16="http://schemas.microsoft.com/office/drawing/2014/chart" uri="{C3380CC4-5D6E-409C-BE32-E72D297353CC}">
              <c16:uniqueId val="{00000005-BB3F-41B7-B7A2-99BE57170995}"/>
            </c:ext>
          </c:extLst>
        </c:ser>
        <c:ser>
          <c:idx val="6"/>
          <c:order val="6"/>
          <c:tx>
            <c:strRef>
              <c:f>'Chart 1 - All disorders'!$A$8</c:f>
              <c:strCache>
                <c:ptCount val="1"/>
                <c:pt idx="0">
                  <c:v>Addiction Disorders</c:v>
                </c:pt>
              </c:strCache>
            </c:strRef>
          </c:tx>
          <c:spPr>
            <a:ln w="28575" cap="rnd">
              <a:solidFill>
                <a:schemeClr val="accent1">
                  <a:lumMod val="60000"/>
                </a:schemeClr>
              </a:solidFill>
              <a:round/>
            </a:ln>
            <a:effectLst/>
          </c:spPr>
          <c:marker>
            <c:symbol val="none"/>
          </c:marker>
          <c:cat>
            <c:numRef>
              <c:f>'Chart 1 - All disorders'!$B$1:$N$1</c:f>
              <c:numCache>
                <c:formatCode>General</c:formatCode>
                <c:ptCount val="13"/>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numCache>
            </c:numRef>
          </c:cat>
          <c:val>
            <c:numRef>
              <c:f>'Chart 1 - All disorders'!$B$8:$N$8</c:f>
              <c:numCache>
                <c:formatCode>#,##0</c:formatCode>
                <c:ptCount val="13"/>
                <c:pt idx="0">
                  <c:v>0</c:v>
                </c:pt>
                <c:pt idx="1">
                  <c:v>2</c:v>
                </c:pt>
                <c:pt idx="2">
                  <c:v>7</c:v>
                </c:pt>
                <c:pt idx="3">
                  <c:v>18</c:v>
                </c:pt>
                <c:pt idx="4">
                  <c:v>35</c:v>
                </c:pt>
                <c:pt idx="5">
                  <c:v>94</c:v>
                </c:pt>
                <c:pt idx="6">
                  <c:v>163</c:v>
                </c:pt>
                <c:pt idx="7">
                  <c:v>257</c:v>
                </c:pt>
                <c:pt idx="8">
                  <c:v>397</c:v>
                </c:pt>
                <c:pt idx="9">
                  <c:v>574</c:v>
                </c:pt>
                <c:pt idx="10">
                  <c:v>774</c:v>
                </c:pt>
                <c:pt idx="11">
                  <c:v>975</c:v>
                </c:pt>
                <c:pt idx="12">
                  <c:v>1135</c:v>
                </c:pt>
              </c:numCache>
            </c:numRef>
          </c:val>
          <c:smooth val="0"/>
          <c:extLst>
            <c:ext xmlns:c16="http://schemas.microsoft.com/office/drawing/2014/chart" uri="{C3380CC4-5D6E-409C-BE32-E72D297353CC}">
              <c16:uniqueId val="{00000006-BB3F-41B7-B7A2-99BE57170995}"/>
            </c:ext>
          </c:extLst>
        </c:ser>
        <c:ser>
          <c:idx val="7"/>
          <c:order val="7"/>
          <c:tx>
            <c:strRef>
              <c:f>'Chart 1 - All disorders'!$A$9</c:f>
              <c:strCache>
                <c:ptCount val="1"/>
                <c:pt idx="0">
                  <c:v>Chronic Eating Disorders</c:v>
                </c:pt>
              </c:strCache>
            </c:strRef>
          </c:tx>
          <c:spPr>
            <a:ln w="28575" cap="rnd">
              <a:solidFill>
                <a:schemeClr val="accent2">
                  <a:lumMod val="60000"/>
                </a:schemeClr>
              </a:solidFill>
              <a:round/>
            </a:ln>
            <a:effectLst/>
          </c:spPr>
          <c:marker>
            <c:symbol val="none"/>
          </c:marker>
          <c:cat>
            <c:numRef>
              <c:f>'Chart 1 - All disorders'!$B$1:$N$1</c:f>
              <c:numCache>
                <c:formatCode>General</c:formatCode>
                <c:ptCount val="13"/>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numCache>
            </c:numRef>
          </c:cat>
          <c:val>
            <c:numRef>
              <c:f>'Chart 1 - All disorders'!$B$9:$N$9</c:f>
              <c:numCache>
                <c:formatCode>#,##0</c:formatCode>
                <c:ptCount val="13"/>
                <c:pt idx="0">
                  <c:v>0</c:v>
                </c:pt>
                <c:pt idx="1">
                  <c:v>1</c:v>
                </c:pt>
                <c:pt idx="2">
                  <c:v>2</c:v>
                </c:pt>
                <c:pt idx="3">
                  <c:v>4</c:v>
                </c:pt>
                <c:pt idx="4">
                  <c:v>6</c:v>
                </c:pt>
                <c:pt idx="5">
                  <c:v>9</c:v>
                </c:pt>
                <c:pt idx="6">
                  <c:v>12</c:v>
                </c:pt>
                <c:pt idx="7">
                  <c:v>13</c:v>
                </c:pt>
                <c:pt idx="8">
                  <c:v>30</c:v>
                </c:pt>
                <c:pt idx="9">
                  <c:v>54</c:v>
                </c:pt>
                <c:pt idx="10">
                  <c:v>71</c:v>
                </c:pt>
                <c:pt idx="11">
                  <c:v>92</c:v>
                </c:pt>
                <c:pt idx="12" formatCode="General">
                  <c:v>147</c:v>
                </c:pt>
              </c:numCache>
            </c:numRef>
          </c:val>
          <c:smooth val="0"/>
          <c:extLst>
            <c:ext xmlns:c16="http://schemas.microsoft.com/office/drawing/2014/chart" uri="{C3380CC4-5D6E-409C-BE32-E72D297353CC}">
              <c16:uniqueId val="{00000007-BB3F-41B7-B7A2-99BE57170995}"/>
            </c:ext>
          </c:extLst>
        </c:ser>
        <c:dLbls>
          <c:showLegendKey val="0"/>
          <c:showVal val="0"/>
          <c:showCatName val="0"/>
          <c:showSerName val="0"/>
          <c:showPercent val="0"/>
          <c:showBubbleSize val="0"/>
        </c:dLbls>
        <c:smooth val="0"/>
        <c:axId val="1810968528"/>
        <c:axId val="1556891536"/>
      </c:lineChart>
      <c:catAx>
        <c:axId val="1810968528"/>
        <c:scaling>
          <c:orientation val="minMax"/>
        </c:scaling>
        <c:delete val="0"/>
        <c:axPos val="b"/>
        <c:title>
          <c:tx>
            <c:rich>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r>
                  <a:rPr lang="en-US"/>
                  <a:t>Year</a:t>
                </a:r>
              </a:p>
            </c:rich>
          </c:tx>
          <c:overlay val="0"/>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crossAx val="1556891536"/>
        <c:crosses val="autoZero"/>
        <c:auto val="1"/>
        <c:lblAlgn val="ctr"/>
        <c:lblOffset val="100"/>
        <c:noMultiLvlLbl val="0"/>
      </c:catAx>
      <c:valAx>
        <c:axId val="155689153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r>
                  <a:rPr lang="en-US"/>
                  <a:t>Number of persons</a:t>
                </a:r>
              </a:p>
            </c:rich>
          </c:tx>
          <c:overlay val="0"/>
          <c:spPr>
            <a:noFill/>
            <a:ln>
              <a:noFill/>
            </a:ln>
            <a:effectLst/>
          </c:spPr>
          <c:txPr>
            <a:bodyPr rot="-54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crossAx val="18109685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solidFill>
            <a:sysClr val="windowText" lastClr="000000"/>
          </a:solidFill>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r>
              <a:rPr lang="en-US" b="1" dirty="0">
                <a:latin typeface="Arial" panose="020B0604020202020204" pitchFamily="34" charset="0"/>
                <a:cs typeface="Arial" panose="020B0604020202020204" pitchFamily="34" charset="0"/>
              </a:rPr>
              <a:t>(h) Persons with Dementia for the period 2011 – 2023 (POYC data)</a:t>
            </a:r>
          </a:p>
        </c:rich>
      </c:tx>
      <c:overlay val="0"/>
      <c:spPr>
        <a:noFill/>
        <a:ln>
          <a:noFill/>
        </a:ln>
        <a:effectLst/>
      </c:spPr>
      <c:txPr>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clustered"/>
        <c:varyColors val="0"/>
        <c:ser>
          <c:idx val="0"/>
          <c:order val="0"/>
          <c:tx>
            <c:strRef>
              <c:f>Dementia!$A$2</c:f>
              <c:strCache>
                <c:ptCount val="1"/>
                <c:pt idx="0">
                  <c:v>Dementia</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ysClr val="windowText" lastClr="000000"/>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Dementia!$B$1:$N$1</c:f>
              <c:numCache>
                <c:formatCode>General</c:formatCode>
                <c:ptCount val="13"/>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numCache>
            </c:numRef>
          </c:cat>
          <c:val>
            <c:numRef>
              <c:f>Dementia!$B$2:$N$2</c:f>
              <c:numCache>
                <c:formatCode>#,##0</c:formatCode>
                <c:ptCount val="13"/>
                <c:pt idx="0">
                  <c:v>2</c:v>
                </c:pt>
                <c:pt idx="1">
                  <c:v>9</c:v>
                </c:pt>
                <c:pt idx="2">
                  <c:v>85</c:v>
                </c:pt>
                <c:pt idx="3">
                  <c:v>217</c:v>
                </c:pt>
                <c:pt idx="4">
                  <c:v>378</c:v>
                </c:pt>
                <c:pt idx="5">
                  <c:v>623</c:v>
                </c:pt>
                <c:pt idx="6">
                  <c:v>904</c:v>
                </c:pt>
                <c:pt idx="7">
                  <c:v>1174</c:v>
                </c:pt>
                <c:pt idx="8">
                  <c:v>1575</c:v>
                </c:pt>
                <c:pt idx="9">
                  <c:v>2009</c:v>
                </c:pt>
                <c:pt idx="10">
                  <c:v>2900</c:v>
                </c:pt>
                <c:pt idx="11">
                  <c:v>2553</c:v>
                </c:pt>
                <c:pt idx="12">
                  <c:v>2717</c:v>
                </c:pt>
              </c:numCache>
            </c:numRef>
          </c:val>
          <c:extLst>
            <c:ext xmlns:c16="http://schemas.microsoft.com/office/drawing/2014/chart" uri="{C3380CC4-5D6E-409C-BE32-E72D297353CC}">
              <c16:uniqueId val="{00000000-D514-4882-9BC2-1ED604BBB54E}"/>
            </c:ext>
          </c:extLst>
        </c:ser>
        <c:dLbls>
          <c:dLblPos val="outEnd"/>
          <c:showLegendKey val="0"/>
          <c:showVal val="1"/>
          <c:showCatName val="0"/>
          <c:showSerName val="0"/>
          <c:showPercent val="0"/>
          <c:showBubbleSize val="0"/>
        </c:dLbls>
        <c:gapWidth val="219"/>
        <c:overlap val="-27"/>
        <c:axId val="1205498688"/>
        <c:axId val="1195434112"/>
      </c:barChart>
      <c:catAx>
        <c:axId val="1205498688"/>
        <c:scaling>
          <c:orientation val="minMax"/>
        </c:scaling>
        <c:delete val="0"/>
        <c:axPos val="b"/>
        <c:title>
          <c:tx>
            <c:rich>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r>
                  <a:rPr lang="en-US"/>
                  <a:t>Year</a:t>
                </a:r>
              </a:p>
            </c:rich>
          </c:tx>
          <c:overlay val="0"/>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195434112"/>
        <c:crosses val="autoZero"/>
        <c:auto val="1"/>
        <c:lblAlgn val="ctr"/>
        <c:lblOffset val="100"/>
        <c:noMultiLvlLbl val="0"/>
      </c:catAx>
      <c:valAx>
        <c:axId val="119543411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r>
                  <a:rPr lang="en-US"/>
                  <a:t>Number of persons</a:t>
                </a:r>
              </a:p>
            </c:rich>
          </c:tx>
          <c:overlay val="0"/>
          <c:spPr>
            <a:noFill/>
            <a:ln>
              <a:noFill/>
            </a:ln>
            <a:effectLst/>
          </c:spPr>
          <c:txPr>
            <a:bodyPr rot="-54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20549868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ysClr val="windowText" lastClr="000000"/>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r>
              <a:rPr lang="en-GB" b="1" dirty="0"/>
              <a:t>(i) Persons with </a:t>
            </a:r>
            <a:r>
              <a:rPr lang="en-GB" b="1" dirty="0">
                <a:latin typeface="Arial" panose="020B0604020202020204" pitchFamily="34" charset="0"/>
                <a:cs typeface="Arial" panose="020B0604020202020204" pitchFamily="34" charset="0"/>
              </a:rPr>
              <a:t>Schizophrenia</a:t>
            </a:r>
            <a:r>
              <a:rPr lang="en-GB" b="1" dirty="0"/>
              <a:t> for the period 2011 – 2023 (POYC data)</a:t>
            </a:r>
          </a:p>
        </c:rich>
      </c:tx>
      <c:layout>
        <c:manualLayout>
          <c:xMode val="edge"/>
          <c:yMode val="edge"/>
          <c:x val="0.27539998055771397"/>
          <c:y val="2.0885837246153935E-2"/>
        </c:manualLayout>
      </c:layout>
      <c:overlay val="0"/>
      <c:spPr>
        <a:noFill/>
        <a:ln>
          <a:noFill/>
        </a:ln>
        <a:effectLst/>
      </c:spPr>
      <c:txPr>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clustered"/>
        <c:varyColors val="0"/>
        <c:ser>
          <c:idx val="0"/>
          <c:order val="0"/>
          <c:tx>
            <c:strRef>
              <c:f>Schizophrenia!$A$2</c:f>
              <c:strCache>
                <c:ptCount val="1"/>
                <c:pt idx="0">
                  <c:v>Schizophrenia</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Schizophrenia!$B$1:$N$1</c:f>
              <c:numCache>
                <c:formatCode>General</c:formatCode>
                <c:ptCount val="13"/>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numCache>
            </c:numRef>
          </c:cat>
          <c:val>
            <c:numRef>
              <c:f>Schizophrenia!$B$2:$N$2</c:f>
              <c:numCache>
                <c:formatCode>#,##0</c:formatCode>
                <c:ptCount val="13"/>
                <c:pt idx="0">
                  <c:v>6730</c:v>
                </c:pt>
                <c:pt idx="1">
                  <c:v>6934</c:v>
                </c:pt>
                <c:pt idx="2">
                  <c:v>6955</c:v>
                </c:pt>
                <c:pt idx="3">
                  <c:v>7005</c:v>
                </c:pt>
                <c:pt idx="4">
                  <c:v>7103</c:v>
                </c:pt>
                <c:pt idx="5">
                  <c:v>7211</c:v>
                </c:pt>
                <c:pt idx="6">
                  <c:v>7336</c:v>
                </c:pt>
                <c:pt idx="7">
                  <c:v>8353</c:v>
                </c:pt>
                <c:pt idx="8">
                  <c:v>9104</c:v>
                </c:pt>
                <c:pt idx="9">
                  <c:v>9529</c:v>
                </c:pt>
                <c:pt idx="10">
                  <c:v>9740</c:v>
                </c:pt>
                <c:pt idx="11">
                  <c:v>9303</c:v>
                </c:pt>
                <c:pt idx="12">
                  <c:v>8957</c:v>
                </c:pt>
              </c:numCache>
            </c:numRef>
          </c:val>
          <c:extLst>
            <c:ext xmlns:c16="http://schemas.microsoft.com/office/drawing/2014/chart" uri="{C3380CC4-5D6E-409C-BE32-E72D297353CC}">
              <c16:uniqueId val="{00000000-458B-46AF-82C6-7B6129401206}"/>
            </c:ext>
          </c:extLst>
        </c:ser>
        <c:dLbls>
          <c:dLblPos val="outEnd"/>
          <c:showLegendKey val="0"/>
          <c:showVal val="1"/>
          <c:showCatName val="0"/>
          <c:showSerName val="0"/>
          <c:showPercent val="0"/>
          <c:showBubbleSize val="0"/>
        </c:dLbls>
        <c:gapWidth val="219"/>
        <c:overlap val="-27"/>
        <c:axId val="1185745600"/>
        <c:axId val="940561776"/>
      </c:barChart>
      <c:catAx>
        <c:axId val="1185745600"/>
        <c:scaling>
          <c:orientation val="minMax"/>
        </c:scaling>
        <c:delete val="0"/>
        <c:axPos val="b"/>
        <c:title>
          <c:tx>
            <c:rich>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r>
                  <a:rPr lang="en-US"/>
                  <a:t>Year</a:t>
                </a:r>
              </a:p>
            </c:rich>
          </c:tx>
          <c:overlay val="0"/>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940561776"/>
        <c:crosses val="autoZero"/>
        <c:auto val="1"/>
        <c:lblAlgn val="ctr"/>
        <c:lblOffset val="100"/>
        <c:noMultiLvlLbl val="0"/>
      </c:catAx>
      <c:valAx>
        <c:axId val="94056177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r>
                  <a:rPr lang="en-US"/>
                  <a:t>Number of persons</a:t>
                </a:r>
              </a:p>
            </c:rich>
          </c:tx>
          <c:overlay val="0"/>
          <c:spPr>
            <a:noFill/>
            <a:ln>
              <a:noFill/>
            </a:ln>
            <a:effectLst/>
          </c:spPr>
          <c:txPr>
            <a:bodyPr rot="-54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1857456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ysClr val="windowText" lastClr="000000"/>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1" i="0" u="none" strike="noStrike" kern="1200" spc="0" baseline="0">
                <a:solidFill>
                  <a:schemeClr val="tx1"/>
                </a:solidFill>
                <a:latin typeface="+mn-lt"/>
                <a:ea typeface="+mn-ea"/>
                <a:cs typeface="+mn-cs"/>
              </a:defRPr>
            </a:pPr>
            <a:r>
              <a:rPr lang="en-US" b="1" dirty="0"/>
              <a:t>(j) Persons with </a:t>
            </a:r>
            <a:r>
              <a:rPr lang="en-US" b="1" dirty="0">
                <a:latin typeface="Arial" panose="020B0604020202020204" pitchFamily="34" charset="0"/>
                <a:cs typeface="Arial" panose="020B0604020202020204" pitchFamily="34" charset="0"/>
              </a:rPr>
              <a:t>Psychosis</a:t>
            </a:r>
            <a:r>
              <a:rPr lang="en-US" b="1" dirty="0"/>
              <a:t> for the period 2011 – 2023 (POYC data)</a:t>
            </a:r>
          </a:p>
        </c:rich>
      </c:tx>
      <c:layout>
        <c:manualLayout>
          <c:xMode val="edge"/>
          <c:yMode val="edge"/>
          <c:x val="0.29694608128336619"/>
          <c:y val="1.4109543384068437E-2"/>
        </c:manualLayout>
      </c:layout>
      <c:overlay val="0"/>
      <c:spPr>
        <a:noFill/>
        <a:ln>
          <a:noFill/>
        </a:ln>
        <a:effectLst/>
      </c:spPr>
      <c:txPr>
        <a:bodyPr rot="0" spcFirstLastPara="1" vertOverflow="ellipsis" vert="horz" wrap="square" anchor="ctr" anchorCtr="1"/>
        <a:lstStyle/>
        <a:p>
          <a:pPr>
            <a:defRPr sz="1680" b="1"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Psychosis!$A$2</c:f>
              <c:strCache>
                <c:ptCount val="1"/>
                <c:pt idx="0">
                  <c:v>Psychosis</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Psychosis!$B$1:$N$1</c:f>
              <c:numCache>
                <c:formatCode>General</c:formatCode>
                <c:ptCount val="13"/>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numCache>
            </c:numRef>
          </c:cat>
          <c:val>
            <c:numRef>
              <c:f>Psychosis!$B$2:$N$2</c:f>
              <c:numCache>
                <c:formatCode>#,##0</c:formatCode>
                <c:ptCount val="13"/>
                <c:pt idx="0">
                  <c:v>1</c:v>
                </c:pt>
                <c:pt idx="1">
                  <c:v>31</c:v>
                </c:pt>
                <c:pt idx="2">
                  <c:v>133</c:v>
                </c:pt>
                <c:pt idx="3">
                  <c:v>467</c:v>
                </c:pt>
                <c:pt idx="4">
                  <c:v>920</c:v>
                </c:pt>
                <c:pt idx="5">
                  <c:v>1492</c:v>
                </c:pt>
                <c:pt idx="6">
                  <c:v>2217</c:v>
                </c:pt>
                <c:pt idx="7">
                  <c:v>3001</c:v>
                </c:pt>
                <c:pt idx="8">
                  <c:v>4198</c:v>
                </c:pt>
                <c:pt idx="9">
                  <c:v>5108</c:v>
                </c:pt>
                <c:pt idx="10">
                  <c:v>6271</c:v>
                </c:pt>
                <c:pt idx="11">
                  <c:v>6910</c:v>
                </c:pt>
                <c:pt idx="12">
                  <c:v>7237</c:v>
                </c:pt>
              </c:numCache>
            </c:numRef>
          </c:val>
          <c:extLst>
            <c:ext xmlns:c16="http://schemas.microsoft.com/office/drawing/2014/chart" uri="{C3380CC4-5D6E-409C-BE32-E72D297353CC}">
              <c16:uniqueId val="{00000000-9F03-47CB-8FF9-8AF43D45512D}"/>
            </c:ext>
          </c:extLst>
        </c:ser>
        <c:dLbls>
          <c:dLblPos val="outEnd"/>
          <c:showLegendKey val="0"/>
          <c:showVal val="1"/>
          <c:showCatName val="0"/>
          <c:showSerName val="0"/>
          <c:showPercent val="0"/>
          <c:showBubbleSize val="0"/>
        </c:dLbls>
        <c:gapWidth val="219"/>
        <c:overlap val="-27"/>
        <c:axId val="1176385184"/>
        <c:axId val="1212956864"/>
      </c:barChart>
      <c:catAx>
        <c:axId val="1176385184"/>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en-US"/>
                  <a:t>Year</a:t>
                </a: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1212956864"/>
        <c:crosses val="autoZero"/>
        <c:auto val="1"/>
        <c:lblAlgn val="ctr"/>
        <c:lblOffset val="100"/>
        <c:noMultiLvlLbl val="0"/>
      </c:catAx>
      <c:valAx>
        <c:axId val="121295686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en-US"/>
                  <a:t>Number of persons</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117638518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r>
              <a:rPr lang="en-US" b="1" dirty="0"/>
              <a:t>(k) Persons with Chronic </a:t>
            </a:r>
            <a:r>
              <a:rPr lang="en-US" b="1" dirty="0">
                <a:latin typeface="Arial" panose="020B0604020202020204" pitchFamily="34" charset="0"/>
                <a:cs typeface="Arial" panose="020B0604020202020204" pitchFamily="34" charset="0"/>
              </a:rPr>
              <a:t>Mood</a:t>
            </a:r>
            <a:r>
              <a:rPr lang="en-US" b="1" dirty="0"/>
              <a:t> Disorders during period 2011 – 2023 (POYC data)</a:t>
            </a:r>
          </a:p>
        </c:rich>
      </c:tx>
      <c:layout>
        <c:manualLayout>
          <c:xMode val="edge"/>
          <c:yMode val="edge"/>
          <c:x val="0.23184745095401715"/>
          <c:y val="1.2803094786922563E-2"/>
        </c:manualLayout>
      </c:layout>
      <c:overlay val="0"/>
      <c:spPr>
        <a:noFill/>
        <a:ln>
          <a:noFill/>
        </a:ln>
        <a:effectLst/>
      </c:spPr>
      <c:txPr>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endParaRPr lang="en-US"/>
        </a:p>
      </c:txPr>
    </c:title>
    <c:autoTitleDeleted val="0"/>
    <c:plotArea>
      <c:layout>
        <c:manualLayout>
          <c:layoutTarget val="inner"/>
          <c:xMode val="edge"/>
          <c:yMode val="edge"/>
          <c:x val="9.5586484989409054E-2"/>
          <c:y val="8.0873050090344151E-2"/>
          <c:w val="0.89721559526607364"/>
          <c:h val="0.80514361812770363"/>
        </c:manualLayout>
      </c:layout>
      <c:barChart>
        <c:barDir val="col"/>
        <c:grouping val="clustered"/>
        <c:varyColors val="0"/>
        <c:ser>
          <c:idx val="0"/>
          <c:order val="0"/>
          <c:tx>
            <c:strRef>
              <c:f>'Mood disorders'!$A$2</c:f>
              <c:strCache>
                <c:ptCount val="1"/>
                <c:pt idx="0">
                  <c:v>Chronic Mood Disorders</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'Mood disorders'!$B$1:$N$1</c:f>
              <c:numCache>
                <c:formatCode>General</c:formatCode>
                <c:ptCount val="13"/>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numCache>
            </c:numRef>
          </c:cat>
          <c:val>
            <c:numRef>
              <c:f>'Mood disorders'!$B$2:$N$2</c:f>
              <c:numCache>
                <c:formatCode>#,##0</c:formatCode>
                <c:ptCount val="13"/>
                <c:pt idx="0">
                  <c:v>5</c:v>
                </c:pt>
                <c:pt idx="1">
                  <c:v>219</c:v>
                </c:pt>
                <c:pt idx="2">
                  <c:v>791</c:v>
                </c:pt>
                <c:pt idx="3">
                  <c:v>2037</c:v>
                </c:pt>
                <c:pt idx="4">
                  <c:v>3842</c:v>
                </c:pt>
                <c:pt idx="5">
                  <c:v>6660</c:v>
                </c:pt>
                <c:pt idx="6">
                  <c:v>9042</c:v>
                </c:pt>
                <c:pt idx="7">
                  <c:v>9891</c:v>
                </c:pt>
                <c:pt idx="8">
                  <c:v>14894</c:v>
                </c:pt>
                <c:pt idx="9">
                  <c:v>17312</c:v>
                </c:pt>
                <c:pt idx="10">
                  <c:v>20220</c:v>
                </c:pt>
                <c:pt idx="11">
                  <c:v>22267</c:v>
                </c:pt>
                <c:pt idx="12">
                  <c:v>24525</c:v>
                </c:pt>
              </c:numCache>
            </c:numRef>
          </c:val>
          <c:extLst>
            <c:ext xmlns:c16="http://schemas.microsoft.com/office/drawing/2014/chart" uri="{C3380CC4-5D6E-409C-BE32-E72D297353CC}">
              <c16:uniqueId val="{00000000-CF04-4D7D-A239-536417209A9D}"/>
            </c:ext>
          </c:extLst>
        </c:ser>
        <c:dLbls>
          <c:dLblPos val="outEnd"/>
          <c:showLegendKey val="0"/>
          <c:showVal val="1"/>
          <c:showCatName val="0"/>
          <c:showSerName val="0"/>
          <c:showPercent val="0"/>
          <c:showBubbleSize val="0"/>
        </c:dLbls>
        <c:gapWidth val="219"/>
        <c:overlap val="-27"/>
        <c:axId val="951992896"/>
        <c:axId val="891779360"/>
      </c:barChart>
      <c:catAx>
        <c:axId val="951992896"/>
        <c:scaling>
          <c:orientation val="minMax"/>
        </c:scaling>
        <c:delete val="0"/>
        <c:axPos val="b"/>
        <c:title>
          <c:tx>
            <c:rich>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r>
                  <a:rPr lang="en-US"/>
                  <a:t>Year</a:t>
                </a:r>
              </a:p>
            </c:rich>
          </c:tx>
          <c:overlay val="0"/>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891779360"/>
        <c:crosses val="autoZero"/>
        <c:auto val="1"/>
        <c:lblAlgn val="ctr"/>
        <c:lblOffset val="100"/>
        <c:noMultiLvlLbl val="0"/>
      </c:catAx>
      <c:valAx>
        <c:axId val="89177936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r>
                  <a:rPr lang="en-US"/>
                  <a:t>Number of persons</a:t>
                </a:r>
              </a:p>
            </c:rich>
          </c:tx>
          <c:overlay val="0"/>
          <c:spPr>
            <a:noFill/>
            <a:ln>
              <a:noFill/>
            </a:ln>
            <a:effectLst/>
          </c:spPr>
          <c:txPr>
            <a:bodyPr rot="-54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95199289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ysClr val="windowText" lastClr="000000"/>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r>
              <a:rPr lang="en-US" b="1" dirty="0"/>
              <a:t>(l) Persons with Chronic </a:t>
            </a:r>
            <a:r>
              <a:rPr lang="en-US" b="1" dirty="0">
                <a:latin typeface="Arial" panose="020B0604020202020204" pitchFamily="34" charset="0"/>
                <a:cs typeface="Arial" panose="020B0604020202020204" pitchFamily="34" charset="0"/>
              </a:rPr>
              <a:t>Neurotic</a:t>
            </a:r>
            <a:r>
              <a:rPr lang="en-US" b="1" dirty="0"/>
              <a:t> Disorders for the period 2011 – 2023 (POYC data)</a:t>
            </a:r>
          </a:p>
        </c:rich>
      </c:tx>
      <c:overlay val="0"/>
      <c:spPr>
        <a:noFill/>
        <a:ln>
          <a:noFill/>
        </a:ln>
        <a:effectLst/>
      </c:spPr>
      <c:txPr>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clustered"/>
        <c:varyColors val="0"/>
        <c:ser>
          <c:idx val="0"/>
          <c:order val="0"/>
          <c:tx>
            <c:strRef>
              <c:f>'Neurotic disorders'!$A$2</c:f>
              <c:strCache>
                <c:ptCount val="1"/>
                <c:pt idx="0">
                  <c:v>Chronic Neurotic Disorders</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'Neurotic disorders'!$B$1:$N$1</c:f>
              <c:numCache>
                <c:formatCode>General</c:formatCode>
                <c:ptCount val="13"/>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numCache>
            </c:numRef>
          </c:cat>
          <c:val>
            <c:numRef>
              <c:f>'Neurotic disorders'!$B$2:$N$2</c:f>
              <c:numCache>
                <c:formatCode>#,##0</c:formatCode>
                <c:ptCount val="13"/>
                <c:pt idx="0">
                  <c:v>3</c:v>
                </c:pt>
                <c:pt idx="1">
                  <c:v>114</c:v>
                </c:pt>
                <c:pt idx="2">
                  <c:v>353</c:v>
                </c:pt>
                <c:pt idx="3">
                  <c:v>1065</c:v>
                </c:pt>
                <c:pt idx="4">
                  <c:v>2232</c:v>
                </c:pt>
                <c:pt idx="5">
                  <c:v>4019</c:v>
                </c:pt>
                <c:pt idx="6">
                  <c:v>5656</c:v>
                </c:pt>
                <c:pt idx="7">
                  <c:v>7353</c:v>
                </c:pt>
                <c:pt idx="8">
                  <c:v>9845</c:v>
                </c:pt>
                <c:pt idx="9">
                  <c:v>11719</c:v>
                </c:pt>
                <c:pt idx="10">
                  <c:v>13818</c:v>
                </c:pt>
                <c:pt idx="11">
                  <c:v>15391</c:v>
                </c:pt>
                <c:pt idx="12">
                  <c:v>16456</c:v>
                </c:pt>
              </c:numCache>
            </c:numRef>
          </c:val>
          <c:extLst>
            <c:ext xmlns:c16="http://schemas.microsoft.com/office/drawing/2014/chart" uri="{C3380CC4-5D6E-409C-BE32-E72D297353CC}">
              <c16:uniqueId val="{00000000-8C5E-4C98-B11C-967D78CC8BD4}"/>
            </c:ext>
          </c:extLst>
        </c:ser>
        <c:dLbls>
          <c:dLblPos val="outEnd"/>
          <c:showLegendKey val="0"/>
          <c:showVal val="1"/>
          <c:showCatName val="0"/>
          <c:showSerName val="0"/>
          <c:showPercent val="0"/>
          <c:showBubbleSize val="0"/>
        </c:dLbls>
        <c:gapWidth val="219"/>
        <c:overlap val="-27"/>
        <c:axId val="1177622400"/>
        <c:axId val="508373728"/>
      </c:barChart>
      <c:catAx>
        <c:axId val="1177622400"/>
        <c:scaling>
          <c:orientation val="minMax"/>
        </c:scaling>
        <c:delete val="0"/>
        <c:axPos val="b"/>
        <c:title>
          <c:tx>
            <c:rich>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r>
                  <a:rPr lang="en-US"/>
                  <a:t>Year</a:t>
                </a:r>
              </a:p>
            </c:rich>
          </c:tx>
          <c:overlay val="0"/>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508373728"/>
        <c:crosses val="autoZero"/>
        <c:auto val="1"/>
        <c:lblAlgn val="ctr"/>
        <c:lblOffset val="100"/>
        <c:noMultiLvlLbl val="0"/>
      </c:catAx>
      <c:valAx>
        <c:axId val="50837372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r>
                  <a:rPr lang="en-US"/>
                  <a:t>Number of persons</a:t>
                </a:r>
              </a:p>
            </c:rich>
          </c:tx>
          <c:overlay val="0"/>
          <c:spPr>
            <a:noFill/>
            <a:ln>
              <a:noFill/>
            </a:ln>
            <a:effectLst/>
          </c:spPr>
          <c:txPr>
            <a:bodyPr rot="-54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1776224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ysClr val="windowText" lastClr="000000"/>
          </a:solidFill>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r>
              <a:rPr lang="en-GB" b="1" dirty="0"/>
              <a:t>(m) Persons with </a:t>
            </a:r>
            <a:r>
              <a:rPr lang="en-GB" b="1" dirty="0">
                <a:latin typeface="Arial" panose="020B0604020202020204" pitchFamily="34" charset="0"/>
                <a:cs typeface="Arial" panose="020B0604020202020204" pitchFamily="34" charset="0"/>
              </a:rPr>
              <a:t>Addiction</a:t>
            </a:r>
            <a:r>
              <a:rPr lang="en-GB" b="1" dirty="0"/>
              <a:t> Disorders during period 2011 – 2023 (POYC data)</a:t>
            </a:r>
          </a:p>
          <a:p>
            <a:pPr>
              <a:defRPr b="1"/>
            </a:pPr>
            <a:endParaRPr lang="en-GB" b="1" dirty="0"/>
          </a:p>
        </c:rich>
      </c:tx>
      <c:layout>
        <c:manualLayout>
          <c:xMode val="edge"/>
          <c:yMode val="edge"/>
          <c:x val="0.26494469024138928"/>
          <c:y val="1.3395136124115605E-2"/>
        </c:manualLayout>
      </c:layout>
      <c:overlay val="0"/>
      <c:spPr>
        <a:noFill/>
        <a:ln>
          <a:noFill/>
        </a:ln>
        <a:effectLst/>
      </c:spPr>
      <c:txPr>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clustered"/>
        <c:varyColors val="0"/>
        <c:ser>
          <c:idx val="0"/>
          <c:order val="0"/>
          <c:tx>
            <c:strRef>
              <c:f>Addiction!$A$2</c:f>
              <c:strCache>
                <c:ptCount val="1"/>
                <c:pt idx="0">
                  <c:v>Addiction Disorders</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Addiction!$B$1:$N$1</c:f>
              <c:numCache>
                <c:formatCode>General</c:formatCode>
                <c:ptCount val="13"/>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numCache>
            </c:numRef>
          </c:cat>
          <c:val>
            <c:numRef>
              <c:f>Addiction!$B$2:$N$2</c:f>
              <c:numCache>
                <c:formatCode>#,##0</c:formatCode>
                <c:ptCount val="13"/>
                <c:pt idx="0">
                  <c:v>0</c:v>
                </c:pt>
                <c:pt idx="1">
                  <c:v>2</c:v>
                </c:pt>
                <c:pt idx="2">
                  <c:v>7</c:v>
                </c:pt>
                <c:pt idx="3">
                  <c:v>18</c:v>
                </c:pt>
                <c:pt idx="4">
                  <c:v>35</c:v>
                </c:pt>
                <c:pt idx="5">
                  <c:v>94</c:v>
                </c:pt>
                <c:pt idx="6">
                  <c:v>163</c:v>
                </c:pt>
                <c:pt idx="7">
                  <c:v>257</c:v>
                </c:pt>
                <c:pt idx="8">
                  <c:v>397</c:v>
                </c:pt>
                <c:pt idx="9">
                  <c:v>574</c:v>
                </c:pt>
                <c:pt idx="10">
                  <c:v>774</c:v>
                </c:pt>
                <c:pt idx="11">
                  <c:v>975</c:v>
                </c:pt>
                <c:pt idx="12">
                  <c:v>1135</c:v>
                </c:pt>
              </c:numCache>
            </c:numRef>
          </c:val>
          <c:extLst>
            <c:ext xmlns:c16="http://schemas.microsoft.com/office/drawing/2014/chart" uri="{C3380CC4-5D6E-409C-BE32-E72D297353CC}">
              <c16:uniqueId val="{00000000-B916-40BC-A2A8-09A1F45BD3E0}"/>
            </c:ext>
          </c:extLst>
        </c:ser>
        <c:dLbls>
          <c:dLblPos val="outEnd"/>
          <c:showLegendKey val="0"/>
          <c:showVal val="1"/>
          <c:showCatName val="0"/>
          <c:showSerName val="0"/>
          <c:showPercent val="0"/>
          <c:showBubbleSize val="0"/>
        </c:dLbls>
        <c:gapWidth val="219"/>
        <c:overlap val="-27"/>
        <c:axId val="886398608"/>
        <c:axId val="889819616"/>
      </c:barChart>
      <c:catAx>
        <c:axId val="886398608"/>
        <c:scaling>
          <c:orientation val="minMax"/>
        </c:scaling>
        <c:delete val="0"/>
        <c:axPos val="b"/>
        <c:title>
          <c:tx>
            <c:rich>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r>
                  <a:rPr lang="en-US"/>
                  <a:t>Year</a:t>
                </a:r>
              </a:p>
            </c:rich>
          </c:tx>
          <c:overlay val="0"/>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889819616"/>
        <c:crosses val="autoZero"/>
        <c:auto val="1"/>
        <c:lblAlgn val="ctr"/>
        <c:lblOffset val="100"/>
        <c:noMultiLvlLbl val="0"/>
      </c:catAx>
      <c:valAx>
        <c:axId val="88981961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r>
                  <a:rPr lang="en-US"/>
                  <a:t>Number of persons</a:t>
                </a:r>
              </a:p>
            </c:rich>
          </c:tx>
          <c:overlay val="0"/>
          <c:spPr>
            <a:noFill/>
            <a:ln>
              <a:noFill/>
            </a:ln>
            <a:effectLst/>
          </c:spPr>
          <c:txPr>
            <a:bodyPr rot="-54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88639860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ysClr val="windowText" lastClr="000000"/>
          </a:solidFill>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r>
              <a:rPr lang="en-GB" b="1" dirty="0"/>
              <a:t>(n) Persons with Chronic Psychiatric </a:t>
            </a:r>
            <a:r>
              <a:rPr lang="en-GB" b="1" dirty="0">
                <a:latin typeface="Arial" panose="020B0604020202020204" pitchFamily="34" charset="0"/>
                <a:cs typeface="Arial" panose="020B0604020202020204" pitchFamily="34" charset="0"/>
              </a:rPr>
              <a:t>Disorders</a:t>
            </a:r>
            <a:r>
              <a:rPr lang="en-GB" b="1" dirty="0"/>
              <a:t> Starting in Childhood for the period 2011 – 2023 </a:t>
            </a:r>
          </a:p>
          <a:p>
            <a:pPr>
              <a:defRPr b="1"/>
            </a:pPr>
            <a:r>
              <a:rPr lang="en-GB" b="1" dirty="0"/>
              <a:t>(POYC data)</a:t>
            </a:r>
          </a:p>
        </c:rich>
      </c:tx>
      <c:layout>
        <c:manualLayout>
          <c:xMode val="edge"/>
          <c:yMode val="edge"/>
          <c:x val="0.10213927843142877"/>
          <c:y val="6.7834343192636716E-3"/>
        </c:manualLayout>
      </c:layout>
      <c:overlay val="0"/>
      <c:spPr>
        <a:noFill/>
        <a:ln>
          <a:noFill/>
        </a:ln>
        <a:effectLst/>
      </c:spPr>
      <c:txPr>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clustered"/>
        <c:varyColors val="0"/>
        <c:ser>
          <c:idx val="0"/>
          <c:order val="0"/>
          <c:tx>
            <c:strRef>
              <c:f>Childhood!$A$2</c:f>
              <c:strCache>
                <c:ptCount val="1"/>
                <c:pt idx="0">
                  <c:v>Chronic Psychiatric Disorders Starting in Childhood</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Childhood!$B$1:$N$1</c:f>
              <c:numCache>
                <c:formatCode>General</c:formatCode>
                <c:ptCount val="13"/>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numCache>
            </c:numRef>
          </c:cat>
          <c:val>
            <c:numRef>
              <c:f>Childhood!$B$2:$N$2</c:f>
              <c:numCache>
                <c:formatCode>#,##0</c:formatCode>
                <c:ptCount val="13"/>
                <c:pt idx="0">
                  <c:v>0</c:v>
                </c:pt>
                <c:pt idx="1">
                  <c:v>56</c:v>
                </c:pt>
                <c:pt idx="2">
                  <c:v>157</c:v>
                </c:pt>
                <c:pt idx="3">
                  <c:v>354</c:v>
                </c:pt>
                <c:pt idx="4">
                  <c:v>673</c:v>
                </c:pt>
                <c:pt idx="5">
                  <c:v>1187</c:v>
                </c:pt>
                <c:pt idx="6">
                  <c:v>1806</c:v>
                </c:pt>
                <c:pt idx="7">
                  <c:v>2534</c:v>
                </c:pt>
                <c:pt idx="8">
                  <c:v>3303</c:v>
                </c:pt>
                <c:pt idx="9">
                  <c:v>3841</c:v>
                </c:pt>
                <c:pt idx="10">
                  <c:v>4671</c:v>
                </c:pt>
                <c:pt idx="11">
                  <c:v>5380</c:v>
                </c:pt>
                <c:pt idx="12">
                  <c:v>6190</c:v>
                </c:pt>
              </c:numCache>
            </c:numRef>
          </c:val>
          <c:extLst>
            <c:ext xmlns:c16="http://schemas.microsoft.com/office/drawing/2014/chart" uri="{C3380CC4-5D6E-409C-BE32-E72D297353CC}">
              <c16:uniqueId val="{00000000-BB82-4D3A-885C-D7DC01B1612D}"/>
            </c:ext>
          </c:extLst>
        </c:ser>
        <c:dLbls>
          <c:dLblPos val="outEnd"/>
          <c:showLegendKey val="0"/>
          <c:showVal val="1"/>
          <c:showCatName val="0"/>
          <c:showSerName val="0"/>
          <c:showPercent val="0"/>
          <c:showBubbleSize val="0"/>
        </c:dLbls>
        <c:gapWidth val="219"/>
        <c:overlap val="-27"/>
        <c:axId val="1177428368"/>
        <c:axId val="296462992"/>
      </c:barChart>
      <c:catAx>
        <c:axId val="1177428368"/>
        <c:scaling>
          <c:orientation val="minMax"/>
        </c:scaling>
        <c:delete val="0"/>
        <c:axPos val="b"/>
        <c:title>
          <c:tx>
            <c:rich>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r>
                  <a:rPr lang="en-US"/>
                  <a:t>Year</a:t>
                </a:r>
              </a:p>
            </c:rich>
          </c:tx>
          <c:overlay val="0"/>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296462992"/>
        <c:crosses val="autoZero"/>
        <c:auto val="1"/>
        <c:lblAlgn val="ctr"/>
        <c:lblOffset val="100"/>
        <c:noMultiLvlLbl val="0"/>
      </c:catAx>
      <c:valAx>
        <c:axId val="29646299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r>
                  <a:rPr lang="en-US"/>
                  <a:t>Number of persons</a:t>
                </a:r>
              </a:p>
            </c:rich>
          </c:tx>
          <c:overlay val="0"/>
          <c:spPr>
            <a:noFill/>
            <a:ln>
              <a:noFill/>
            </a:ln>
            <a:effectLst/>
          </c:spPr>
          <c:txPr>
            <a:bodyPr rot="-54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17742836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ysClr val="windowText" lastClr="000000"/>
          </a:solidFill>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r>
              <a:rPr lang="en-US" b="1" dirty="0">
                <a:latin typeface="Arial" panose="020B0604020202020204" pitchFamily="34" charset="0"/>
                <a:cs typeface="Arial" panose="020B0604020202020204" pitchFamily="34" charset="0"/>
              </a:rPr>
              <a:t>(o) Persons with Chronic Eating Disorders for the period 2011 – 2023 (POYC data)</a:t>
            </a:r>
          </a:p>
        </c:rich>
      </c:tx>
      <c:overlay val="0"/>
      <c:spPr>
        <a:noFill/>
        <a:ln>
          <a:noFill/>
        </a:ln>
        <a:effectLst/>
      </c:spPr>
      <c:txPr>
        <a:bodyPr rot="0" spcFirstLastPara="1" vertOverflow="ellipsis" vert="horz" wrap="square" anchor="ctr" anchorCtr="1"/>
        <a:lstStyle/>
        <a:p>
          <a:pPr>
            <a:defRPr sz="1680" b="1"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clustered"/>
        <c:varyColors val="0"/>
        <c:ser>
          <c:idx val="0"/>
          <c:order val="0"/>
          <c:tx>
            <c:strRef>
              <c:f>'Eating disorders'!$A$2</c:f>
              <c:strCache>
                <c:ptCount val="1"/>
                <c:pt idx="0">
                  <c:v>Chronic Eating Disorders</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'Eating disorders'!$B$1:$N$1</c:f>
              <c:numCache>
                <c:formatCode>General</c:formatCode>
                <c:ptCount val="13"/>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numCache>
            </c:numRef>
          </c:cat>
          <c:val>
            <c:numRef>
              <c:f>'Eating disorders'!$B$2:$N$2</c:f>
              <c:numCache>
                <c:formatCode>#,##0</c:formatCode>
                <c:ptCount val="13"/>
                <c:pt idx="0">
                  <c:v>0</c:v>
                </c:pt>
                <c:pt idx="1">
                  <c:v>1</c:v>
                </c:pt>
                <c:pt idx="2">
                  <c:v>2</c:v>
                </c:pt>
                <c:pt idx="3">
                  <c:v>4</c:v>
                </c:pt>
                <c:pt idx="4">
                  <c:v>6</c:v>
                </c:pt>
                <c:pt idx="5">
                  <c:v>9</c:v>
                </c:pt>
                <c:pt idx="6">
                  <c:v>12</c:v>
                </c:pt>
                <c:pt idx="7">
                  <c:v>13</c:v>
                </c:pt>
                <c:pt idx="8">
                  <c:v>30</c:v>
                </c:pt>
                <c:pt idx="9">
                  <c:v>54</c:v>
                </c:pt>
                <c:pt idx="10">
                  <c:v>71</c:v>
                </c:pt>
                <c:pt idx="11">
                  <c:v>92</c:v>
                </c:pt>
                <c:pt idx="12" formatCode="General">
                  <c:v>147</c:v>
                </c:pt>
              </c:numCache>
            </c:numRef>
          </c:val>
          <c:extLst>
            <c:ext xmlns:c16="http://schemas.microsoft.com/office/drawing/2014/chart" uri="{C3380CC4-5D6E-409C-BE32-E72D297353CC}">
              <c16:uniqueId val="{00000000-BCA7-4208-82AE-B6C96D0AB8AE}"/>
            </c:ext>
          </c:extLst>
        </c:ser>
        <c:dLbls>
          <c:dLblPos val="outEnd"/>
          <c:showLegendKey val="0"/>
          <c:showVal val="1"/>
          <c:showCatName val="0"/>
          <c:showSerName val="0"/>
          <c:showPercent val="0"/>
          <c:showBubbleSize val="0"/>
        </c:dLbls>
        <c:gapWidth val="219"/>
        <c:overlap val="-27"/>
        <c:axId val="1203497680"/>
        <c:axId val="1138534288"/>
      </c:barChart>
      <c:catAx>
        <c:axId val="1203497680"/>
        <c:scaling>
          <c:orientation val="minMax"/>
        </c:scaling>
        <c:delete val="0"/>
        <c:axPos val="b"/>
        <c:title>
          <c:tx>
            <c:rich>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r>
                  <a:rPr lang="en-US"/>
                  <a:t>Year</a:t>
                </a:r>
              </a:p>
            </c:rich>
          </c:tx>
          <c:overlay val="0"/>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138534288"/>
        <c:crosses val="autoZero"/>
        <c:auto val="1"/>
        <c:lblAlgn val="ctr"/>
        <c:lblOffset val="100"/>
        <c:noMultiLvlLbl val="0"/>
      </c:catAx>
      <c:valAx>
        <c:axId val="113853428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r>
                  <a:rPr lang="en-US"/>
                  <a:t>Number of persons</a:t>
                </a:r>
              </a:p>
            </c:rich>
          </c:tx>
          <c:overlay val="0"/>
          <c:spPr>
            <a:noFill/>
            <a:ln>
              <a:noFill/>
            </a:ln>
            <a:effectLst/>
          </c:spPr>
          <c:txPr>
            <a:bodyPr rot="-54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20349768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ysClr val="windowText" lastClr="000000"/>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0.81702</cdr:x>
      <cdr:y>0.18123</cdr:y>
    </cdr:from>
    <cdr:to>
      <cdr:x>0.95102</cdr:x>
      <cdr:y>0.75441</cdr:y>
    </cdr:to>
    <cdr:sp macro="" textlink="">
      <cdr:nvSpPr>
        <cdr:cNvPr id="3" name="Rectangle 2">
          <a:extLst xmlns:a="http://schemas.openxmlformats.org/drawingml/2006/main">
            <a:ext uri="{FF2B5EF4-FFF2-40B4-BE49-F238E27FC236}">
              <a16:creationId xmlns:a16="http://schemas.microsoft.com/office/drawing/2014/main" id="{B6614643-7E8E-6ED6-D1BB-3FDC104708D8}"/>
            </a:ext>
          </a:extLst>
        </cdr:cNvPr>
        <cdr:cNvSpPr/>
      </cdr:nvSpPr>
      <cdr:spPr>
        <a:xfrm xmlns:a="http://schemas.openxmlformats.org/drawingml/2006/main">
          <a:off x="9589654" y="1127196"/>
          <a:ext cx="1572801" cy="3565133"/>
        </a:xfrm>
        <a:prstGeom xmlns:a="http://schemas.openxmlformats.org/drawingml/2006/main" prst="rect">
          <a:avLst/>
        </a:prstGeom>
        <a:noFill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0.85004</cdr:x>
      <cdr:y>0.85299</cdr:y>
    </cdr:from>
    <cdr:to>
      <cdr:x>0.92794</cdr:x>
      <cdr:y>1</cdr:y>
    </cdr:to>
    <cdr:sp macro="" textlink="">
      <cdr:nvSpPr>
        <cdr:cNvPr id="2" name="TextBox 1">
          <a:extLst xmlns:a="http://schemas.openxmlformats.org/drawingml/2006/main">
            <a:ext uri="{FF2B5EF4-FFF2-40B4-BE49-F238E27FC236}">
              <a16:creationId xmlns:a16="http://schemas.microsoft.com/office/drawing/2014/main" id="{C18BB5AF-F88D-1F43-B281-0267C85F6DB5}"/>
            </a:ext>
          </a:extLst>
        </cdr:cNvPr>
        <cdr:cNvSpPr txBox="1"/>
      </cdr:nvSpPr>
      <cdr:spPr>
        <a:xfrm xmlns:a="http://schemas.openxmlformats.org/drawingml/2006/main">
          <a:off x="9977123" y="5305425"/>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a:p xmlns:a="http://schemas.openxmlformats.org/drawingml/2006/main">
          <a:endParaRPr lang="en-US" dirty="0"/>
        </a:p>
        <a:p xmlns:a="http://schemas.openxmlformats.org/drawingml/2006/main">
          <a:r>
            <a:rPr lang="en-US" sz="1100" dirty="0"/>
            <a:t>POYC data</a:t>
          </a:r>
          <a:endParaRPr lang="en-GB"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885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7636" y="0"/>
            <a:ext cx="2951163" cy="498852"/>
          </a:xfrm>
          <a:prstGeom prst="rect">
            <a:avLst/>
          </a:prstGeom>
        </p:spPr>
        <p:txBody>
          <a:bodyPr vert="horz" lIns="91440" tIns="45720" rIns="91440" bIns="45720" rtlCol="0"/>
          <a:lstStyle>
            <a:lvl1pPr algn="r">
              <a:defRPr sz="1200"/>
            </a:lvl1pPr>
          </a:lstStyle>
          <a:p>
            <a:fld id="{46F1F76C-F414-4D4C-B15C-C26C7152F7C7}" type="datetimeFigureOut">
              <a:rPr lang="en-GB" smtClean="0"/>
              <a:t>02/12/2024</a:t>
            </a:fld>
            <a:endParaRPr lang="en-GB"/>
          </a:p>
        </p:txBody>
      </p:sp>
      <p:sp>
        <p:nvSpPr>
          <p:cNvPr id="4" name="Slide Image Placeholder 3"/>
          <p:cNvSpPr>
            <a:spLocks noGrp="1" noRot="1" noChangeAspect="1"/>
          </p:cNvSpPr>
          <p:nvPr>
            <p:ph type="sldImg" idx="2"/>
          </p:nvPr>
        </p:nvSpPr>
        <p:spPr>
          <a:xfrm>
            <a:off x="422275" y="1243013"/>
            <a:ext cx="5965825" cy="33559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1038" y="4784835"/>
            <a:ext cx="5448300" cy="391486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3662"/>
            <a:ext cx="2951163" cy="49885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7636" y="9443662"/>
            <a:ext cx="2951163" cy="498851"/>
          </a:xfrm>
          <a:prstGeom prst="rect">
            <a:avLst/>
          </a:prstGeom>
        </p:spPr>
        <p:txBody>
          <a:bodyPr vert="horz" lIns="91440" tIns="45720" rIns="91440" bIns="45720" rtlCol="0" anchor="b"/>
          <a:lstStyle>
            <a:lvl1pPr algn="r">
              <a:defRPr sz="1200"/>
            </a:lvl1pPr>
          </a:lstStyle>
          <a:p>
            <a:fld id="{12428E3D-C4AA-4A2E-92DF-3361C6968419}" type="slidenum">
              <a:rPr lang="en-GB" smtClean="0"/>
              <a:t>‹#›</a:t>
            </a:fld>
            <a:endParaRPr lang="en-GB"/>
          </a:p>
        </p:txBody>
      </p:sp>
    </p:spTree>
    <p:extLst>
      <p:ext uri="{BB962C8B-B14F-4D97-AF65-F5344CB8AC3E}">
        <p14:creationId xmlns:p14="http://schemas.microsoft.com/office/powerpoint/2010/main" val="14236186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B1ECDCB-7B45-49BD-BE7D-4C6FB4FA2AC4}" type="slidenum">
              <a:rPr lang="en-GB" smtClean="0"/>
              <a:t>1</a:t>
            </a:fld>
            <a:endParaRPr lang="en-GB"/>
          </a:p>
        </p:txBody>
      </p:sp>
    </p:spTree>
    <p:extLst>
      <p:ext uri="{BB962C8B-B14F-4D97-AF65-F5344CB8AC3E}">
        <p14:creationId xmlns:p14="http://schemas.microsoft.com/office/powerpoint/2010/main" val="6136525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5CA7C-CAB7-5FFE-21E3-56164D09C55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57B35DC-1EA4-234A-03ED-B2204B64FF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ADD78B0-6E48-69C2-CD5F-EB6D7CD1D5A0}"/>
              </a:ext>
            </a:extLst>
          </p:cNvPr>
          <p:cNvSpPr>
            <a:spLocks noGrp="1"/>
          </p:cNvSpPr>
          <p:nvPr>
            <p:ph type="dt" sz="half" idx="10"/>
          </p:nvPr>
        </p:nvSpPr>
        <p:spPr/>
        <p:txBody>
          <a:bodyPr/>
          <a:lstStyle/>
          <a:p>
            <a:fld id="{DA0565F9-D079-442C-A59E-0B4436D71AB4}" type="datetime1">
              <a:rPr lang="en-GB" smtClean="0"/>
              <a:t>02/12/2024</a:t>
            </a:fld>
            <a:endParaRPr lang="en-GB"/>
          </a:p>
        </p:txBody>
      </p:sp>
      <p:sp>
        <p:nvSpPr>
          <p:cNvPr id="5" name="Footer Placeholder 4">
            <a:extLst>
              <a:ext uri="{FF2B5EF4-FFF2-40B4-BE49-F238E27FC236}">
                <a16:creationId xmlns:a16="http://schemas.microsoft.com/office/drawing/2014/main" id="{5A458157-8371-8769-E65C-F7D6D3F721BB}"/>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6" name="Slide Number Placeholder 5">
            <a:extLst>
              <a:ext uri="{FF2B5EF4-FFF2-40B4-BE49-F238E27FC236}">
                <a16:creationId xmlns:a16="http://schemas.microsoft.com/office/drawing/2014/main" id="{1774A819-F176-E09F-7172-5F0965074B98}"/>
              </a:ext>
            </a:extLst>
          </p:cNvPr>
          <p:cNvSpPr>
            <a:spLocks noGrp="1"/>
          </p:cNvSpPr>
          <p:nvPr>
            <p:ph type="sldNum" sz="quarter" idx="12"/>
          </p:nvPr>
        </p:nvSpPr>
        <p:spPr/>
        <p:txBody>
          <a:bodyPr/>
          <a:lstStyle/>
          <a:p>
            <a:fld id="{6847C030-44B4-4CFC-84A8-B30A278E8E22}" type="slidenum">
              <a:rPr lang="en-GB" smtClean="0"/>
              <a:t>‹#›</a:t>
            </a:fld>
            <a:endParaRPr lang="en-GB"/>
          </a:p>
        </p:txBody>
      </p:sp>
    </p:spTree>
    <p:extLst>
      <p:ext uri="{BB962C8B-B14F-4D97-AF65-F5344CB8AC3E}">
        <p14:creationId xmlns:p14="http://schemas.microsoft.com/office/powerpoint/2010/main" val="226577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E9173-8E07-F22B-8F32-572DAE43384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A6E9FD4-8EDF-CD83-7FB1-3DC8305E7D4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53F4237-98B9-F613-BC0E-910802970C9E}"/>
              </a:ext>
            </a:extLst>
          </p:cNvPr>
          <p:cNvSpPr>
            <a:spLocks noGrp="1"/>
          </p:cNvSpPr>
          <p:nvPr>
            <p:ph type="dt" sz="half" idx="10"/>
          </p:nvPr>
        </p:nvSpPr>
        <p:spPr/>
        <p:txBody>
          <a:bodyPr/>
          <a:lstStyle/>
          <a:p>
            <a:fld id="{33BB7990-90AC-4F65-8010-CA91196BFCB8}" type="datetime1">
              <a:rPr lang="en-GB" smtClean="0"/>
              <a:t>02/12/2024</a:t>
            </a:fld>
            <a:endParaRPr lang="en-GB"/>
          </a:p>
        </p:txBody>
      </p:sp>
      <p:sp>
        <p:nvSpPr>
          <p:cNvPr id="5" name="Footer Placeholder 4">
            <a:extLst>
              <a:ext uri="{FF2B5EF4-FFF2-40B4-BE49-F238E27FC236}">
                <a16:creationId xmlns:a16="http://schemas.microsoft.com/office/drawing/2014/main" id="{E4DF5A5C-6FE3-6A8C-5ADA-869694E1933B}"/>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6" name="Slide Number Placeholder 5">
            <a:extLst>
              <a:ext uri="{FF2B5EF4-FFF2-40B4-BE49-F238E27FC236}">
                <a16:creationId xmlns:a16="http://schemas.microsoft.com/office/drawing/2014/main" id="{E6725AB1-B625-DAD2-D7AC-765C97D44E92}"/>
              </a:ext>
            </a:extLst>
          </p:cNvPr>
          <p:cNvSpPr>
            <a:spLocks noGrp="1"/>
          </p:cNvSpPr>
          <p:nvPr>
            <p:ph type="sldNum" sz="quarter" idx="12"/>
          </p:nvPr>
        </p:nvSpPr>
        <p:spPr/>
        <p:txBody>
          <a:bodyPr/>
          <a:lstStyle/>
          <a:p>
            <a:fld id="{6847C030-44B4-4CFC-84A8-B30A278E8E22}" type="slidenum">
              <a:rPr lang="en-GB" smtClean="0"/>
              <a:t>‹#›</a:t>
            </a:fld>
            <a:endParaRPr lang="en-GB"/>
          </a:p>
        </p:txBody>
      </p:sp>
    </p:spTree>
    <p:extLst>
      <p:ext uri="{BB962C8B-B14F-4D97-AF65-F5344CB8AC3E}">
        <p14:creationId xmlns:p14="http://schemas.microsoft.com/office/powerpoint/2010/main" val="1210007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E6C2DD6-824A-664E-3EA4-879F2A147FC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E8996F0-A64C-896D-13C2-5ACA6BBC1A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09AC78C-FF85-C99E-F149-807B42BFBE20}"/>
              </a:ext>
            </a:extLst>
          </p:cNvPr>
          <p:cNvSpPr>
            <a:spLocks noGrp="1"/>
          </p:cNvSpPr>
          <p:nvPr>
            <p:ph type="dt" sz="half" idx="10"/>
          </p:nvPr>
        </p:nvSpPr>
        <p:spPr/>
        <p:txBody>
          <a:bodyPr/>
          <a:lstStyle/>
          <a:p>
            <a:fld id="{EDBD94D6-5B71-4737-9743-FFCA9CF40CBC}" type="datetime1">
              <a:rPr lang="en-GB" smtClean="0"/>
              <a:t>02/12/2024</a:t>
            </a:fld>
            <a:endParaRPr lang="en-GB"/>
          </a:p>
        </p:txBody>
      </p:sp>
      <p:sp>
        <p:nvSpPr>
          <p:cNvPr id="5" name="Footer Placeholder 4">
            <a:extLst>
              <a:ext uri="{FF2B5EF4-FFF2-40B4-BE49-F238E27FC236}">
                <a16:creationId xmlns:a16="http://schemas.microsoft.com/office/drawing/2014/main" id="{A71ACAE1-C399-3B9E-C624-4B55C096EE0B}"/>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6" name="Slide Number Placeholder 5">
            <a:extLst>
              <a:ext uri="{FF2B5EF4-FFF2-40B4-BE49-F238E27FC236}">
                <a16:creationId xmlns:a16="http://schemas.microsoft.com/office/drawing/2014/main" id="{B2CF7681-6F9E-225D-7AE8-A511C4E8FB25}"/>
              </a:ext>
            </a:extLst>
          </p:cNvPr>
          <p:cNvSpPr>
            <a:spLocks noGrp="1"/>
          </p:cNvSpPr>
          <p:nvPr>
            <p:ph type="sldNum" sz="quarter" idx="12"/>
          </p:nvPr>
        </p:nvSpPr>
        <p:spPr/>
        <p:txBody>
          <a:bodyPr/>
          <a:lstStyle/>
          <a:p>
            <a:fld id="{6847C030-44B4-4CFC-84A8-B30A278E8E22}" type="slidenum">
              <a:rPr lang="en-GB" smtClean="0"/>
              <a:t>‹#›</a:t>
            </a:fld>
            <a:endParaRPr lang="en-GB"/>
          </a:p>
        </p:txBody>
      </p:sp>
    </p:spTree>
    <p:extLst>
      <p:ext uri="{BB962C8B-B14F-4D97-AF65-F5344CB8AC3E}">
        <p14:creationId xmlns:p14="http://schemas.microsoft.com/office/powerpoint/2010/main" val="21639240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E76AA-3232-4661-40C9-763ECB4AEE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C830019-76AB-4761-A1C7-4C3E47BD0BB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71F4D0C-698F-7073-923C-6240DEC3F1E5}"/>
              </a:ext>
            </a:extLst>
          </p:cNvPr>
          <p:cNvSpPr>
            <a:spLocks noGrp="1"/>
          </p:cNvSpPr>
          <p:nvPr>
            <p:ph type="dt" sz="half" idx="10"/>
          </p:nvPr>
        </p:nvSpPr>
        <p:spPr/>
        <p:txBody>
          <a:bodyPr/>
          <a:lstStyle/>
          <a:p>
            <a:fld id="{8C73CC1F-DF81-453F-AF7D-3DFB46FACE79}" type="datetime1">
              <a:rPr lang="en-GB" smtClean="0"/>
              <a:t>02/12/2024</a:t>
            </a:fld>
            <a:endParaRPr lang="en-GB"/>
          </a:p>
        </p:txBody>
      </p:sp>
      <p:sp>
        <p:nvSpPr>
          <p:cNvPr id="5" name="Footer Placeholder 4">
            <a:extLst>
              <a:ext uri="{FF2B5EF4-FFF2-40B4-BE49-F238E27FC236}">
                <a16:creationId xmlns:a16="http://schemas.microsoft.com/office/drawing/2014/main" id="{A8A4F04E-81FE-1660-25F0-7D11F89DF500}"/>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6" name="Slide Number Placeholder 5">
            <a:extLst>
              <a:ext uri="{FF2B5EF4-FFF2-40B4-BE49-F238E27FC236}">
                <a16:creationId xmlns:a16="http://schemas.microsoft.com/office/drawing/2014/main" id="{7D38C7D1-B701-34B7-EFF6-B76B4E36FDDE}"/>
              </a:ext>
            </a:extLst>
          </p:cNvPr>
          <p:cNvSpPr>
            <a:spLocks noGrp="1"/>
          </p:cNvSpPr>
          <p:nvPr>
            <p:ph type="sldNum" sz="quarter" idx="12"/>
          </p:nvPr>
        </p:nvSpPr>
        <p:spPr/>
        <p:txBody>
          <a:bodyPr/>
          <a:lstStyle/>
          <a:p>
            <a:fld id="{52427A99-A7A1-4287-850B-980EBCBBF378}" type="slidenum">
              <a:rPr lang="en-GB" smtClean="0"/>
              <a:t>‹#›</a:t>
            </a:fld>
            <a:endParaRPr lang="en-GB"/>
          </a:p>
        </p:txBody>
      </p:sp>
    </p:spTree>
    <p:extLst>
      <p:ext uri="{BB962C8B-B14F-4D97-AF65-F5344CB8AC3E}">
        <p14:creationId xmlns:p14="http://schemas.microsoft.com/office/powerpoint/2010/main" val="37017630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3C0210-1D68-0F88-D886-25C5500C440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A149A24-A436-122B-B173-B6255E74E59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F600402-BDE4-9F85-4B01-361FCB13E605}"/>
              </a:ext>
            </a:extLst>
          </p:cNvPr>
          <p:cNvSpPr>
            <a:spLocks noGrp="1"/>
          </p:cNvSpPr>
          <p:nvPr>
            <p:ph type="dt" sz="half" idx="10"/>
          </p:nvPr>
        </p:nvSpPr>
        <p:spPr/>
        <p:txBody>
          <a:bodyPr/>
          <a:lstStyle/>
          <a:p>
            <a:fld id="{5E8406BF-62A3-4BB0-A335-11F51DB6D0E1}" type="datetime1">
              <a:rPr lang="en-GB" smtClean="0"/>
              <a:t>02/12/2024</a:t>
            </a:fld>
            <a:endParaRPr lang="en-GB"/>
          </a:p>
        </p:txBody>
      </p:sp>
      <p:sp>
        <p:nvSpPr>
          <p:cNvPr id="5" name="Footer Placeholder 4">
            <a:extLst>
              <a:ext uri="{FF2B5EF4-FFF2-40B4-BE49-F238E27FC236}">
                <a16:creationId xmlns:a16="http://schemas.microsoft.com/office/drawing/2014/main" id="{A0FC44C1-8159-3F1B-892C-CAF4119A84CC}"/>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6" name="Slide Number Placeholder 5">
            <a:extLst>
              <a:ext uri="{FF2B5EF4-FFF2-40B4-BE49-F238E27FC236}">
                <a16:creationId xmlns:a16="http://schemas.microsoft.com/office/drawing/2014/main" id="{15D1247F-DA58-CD7B-AC2F-E2B8CC8A7F90}"/>
              </a:ext>
            </a:extLst>
          </p:cNvPr>
          <p:cNvSpPr>
            <a:spLocks noGrp="1"/>
          </p:cNvSpPr>
          <p:nvPr>
            <p:ph type="sldNum" sz="quarter" idx="12"/>
          </p:nvPr>
        </p:nvSpPr>
        <p:spPr/>
        <p:txBody>
          <a:bodyPr/>
          <a:lstStyle/>
          <a:p>
            <a:fld id="{52427A99-A7A1-4287-850B-980EBCBBF378}" type="slidenum">
              <a:rPr lang="en-GB" smtClean="0"/>
              <a:t>‹#›</a:t>
            </a:fld>
            <a:endParaRPr lang="en-GB"/>
          </a:p>
        </p:txBody>
      </p:sp>
    </p:spTree>
    <p:extLst>
      <p:ext uri="{BB962C8B-B14F-4D97-AF65-F5344CB8AC3E}">
        <p14:creationId xmlns:p14="http://schemas.microsoft.com/office/powerpoint/2010/main" val="24494096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A2669-544F-FBD1-9846-263F4BE96F5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32A94E4-66C3-72CC-8C2D-F928E3B1AC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595FFF-8BAF-F43F-B56E-8FDF41902C36}"/>
              </a:ext>
            </a:extLst>
          </p:cNvPr>
          <p:cNvSpPr>
            <a:spLocks noGrp="1"/>
          </p:cNvSpPr>
          <p:nvPr>
            <p:ph type="dt" sz="half" idx="10"/>
          </p:nvPr>
        </p:nvSpPr>
        <p:spPr/>
        <p:txBody>
          <a:bodyPr/>
          <a:lstStyle/>
          <a:p>
            <a:fld id="{BCA3D13F-CB57-4419-87E9-BBBACD059AFB}" type="datetime1">
              <a:rPr lang="en-GB" smtClean="0"/>
              <a:t>02/12/2024</a:t>
            </a:fld>
            <a:endParaRPr lang="en-GB"/>
          </a:p>
        </p:txBody>
      </p:sp>
      <p:sp>
        <p:nvSpPr>
          <p:cNvPr id="5" name="Footer Placeholder 4">
            <a:extLst>
              <a:ext uri="{FF2B5EF4-FFF2-40B4-BE49-F238E27FC236}">
                <a16:creationId xmlns:a16="http://schemas.microsoft.com/office/drawing/2014/main" id="{E3A60A7F-98D5-4D07-BE0F-2B1767FE614A}"/>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6" name="Slide Number Placeholder 5">
            <a:extLst>
              <a:ext uri="{FF2B5EF4-FFF2-40B4-BE49-F238E27FC236}">
                <a16:creationId xmlns:a16="http://schemas.microsoft.com/office/drawing/2014/main" id="{49CAEFC5-9422-F920-A556-F957FDF1C0DC}"/>
              </a:ext>
            </a:extLst>
          </p:cNvPr>
          <p:cNvSpPr>
            <a:spLocks noGrp="1"/>
          </p:cNvSpPr>
          <p:nvPr>
            <p:ph type="sldNum" sz="quarter" idx="12"/>
          </p:nvPr>
        </p:nvSpPr>
        <p:spPr/>
        <p:txBody>
          <a:bodyPr/>
          <a:lstStyle/>
          <a:p>
            <a:fld id="{52427A99-A7A1-4287-850B-980EBCBBF378}" type="slidenum">
              <a:rPr lang="en-GB" smtClean="0"/>
              <a:t>‹#›</a:t>
            </a:fld>
            <a:endParaRPr lang="en-GB"/>
          </a:p>
        </p:txBody>
      </p:sp>
    </p:spTree>
    <p:extLst>
      <p:ext uri="{BB962C8B-B14F-4D97-AF65-F5344CB8AC3E}">
        <p14:creationId xmlns:p14="http://schemas.microsoft.com/office/powerpoint/2010/main" val="8697418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E2697-1B37-289A-1DF7-F553E92F7E6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AF88B38-20F8-2DD6-D376-EC3B131707F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1AFB335-1CA1-EC18-A79E-E58640178C9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3916F14-3CCE-F0B2-13B3-C7C0D08B2BB8}"/>
              </a:ext>
            </a:extLst>
          </p:cNvPr>
          <p:cNvSpPr>
            <a:spLocks noGrp="1"/>
          </p:cNvSpPr>
          <p:nvPr>
            <p:ph type="dt" sz="half" idx="10"/>
          </p:nvPr>
        </p:nvSpPr>
        <p:spPr/>
        <p:txBody>
          <a:bodyPr/>
          <a:lstStyle/>
          <a:p>
            <a:fld id="{243D4F56-8EE1-4DE1-ACCB-9540C81CE3C7}" type="datetime1">
              <a:rPr lang="en-GB" smtClean="0"/>
              <a:t>02/12/2024</a:t>
            </a:fld>
            <a:endParaRPr lang="en-GB"/>
          </a:p>
        </p:txBody>
      </p:sp>
      <p:sp>
        <p:nvSpPr>
          <p:cNvPr id="6" name="Footer Placeholder 5">
            <a:extLst>
              <a:ext uri="{FF2B5EF4-FFF2-40B4-BE49-F238E27FC236}">
                <a16:creationId xmlns:a16="http://schemas.microsoft.com/office/drawing/2014/main" id="{AD78A378-53CC-1E94-BC56-AC69CEBA50E1}"/>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7" name="Slide Number Placeholder 6">
            <a:extLst>
              <a:ext uri="{FF2B5EF4-FFF2-40B4-BE49-F238E27FC236}">
                <a16:creationId xmlns:a16="http://schemas.microsoft.com/office/drawing/2014/main" id="{DCA4D887-E1A9-E601-54B5-FE4CB349D915}"/>
              </a:ext>
            </a:extLst>
          </p:cNvPr>
          <p:cNvSpPr>
            <a:spLocks noGrp="1"/>
          </p:cNvSpPr>
          <p:nvPr>
            <p:ph type="sldNum" sz="quarter" idx="12"/>
          </p:nvPr>
        </p:nvSpPr>
        <p:spPr/>
        <p:txBody>
          <a:bodyPr/>
          <a:lstStyle/>
          <a:p>
            <a:fld id="{52427A99-A7A1-4287-850B-980EBCBBF378}" type="slidenum">
              <a:rPr lang="en-GB" smtClean="0"/>
              <a:t>‹#›</a:t>
            </a:fld>
            <a:endParaRPr lang="en-GB"/>
          </a:p>
        </p:txBody>
      </p:sp>
    </p:spTree>
    <p:extLst>
      <p:ext uri="{BB962C8B-B14F-4D97-AF65-F5344CB8AC3E}">
        <p14:creationId xmlns:p14="http://schemas.microsoft.com/office/powerpoint/2010/main" val="745246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1E645-FACE-1630-3025-8F4998B3969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7A83A94-CD54-010B-037A-BDDBA2780A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575A73-DA11-4779-709F-79BBCA68B15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52286E1-FAA8-0ADD-0E94-EAEB56E846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68FEE34-E0DA-6BA1-9563-9645767614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393CEFB-4643-C939-FC98-B8442C1D8BAD}"/>
              </a:ext>
            </a:extLst>
          </p:cNvPr>
          <p:cNvSpPr>
            <a:spLocks noGrp="1"/>
          </p:cNvSpPr>
          <p:nvPr>
            <p:ph type="dt" sz="half" idx="10"/>
          </p:nvPr>
        </p:nvSpPr>
        <p:spPr/>
        <p:txBody>
          <a:bodyPr/>
          <a:lstStyle/>
          <a:p>
            <a:fld id="{B039C9EE-EE81-4822-9656-57E7088F7970}" type="datetime1">
              <a:rPr lang="en-GB" smtClean="0"/>
              <a:t>02/12/2024</a:t>
            </a:fld>
            <a:endParaRPr lang="en-GB"/>
          </a:p>
        </p:txBody>
      </p:sp>
      <p:sp>
        <p:nvSpPr>
          <p:cNvPr id="8" name="Footer Placeholder 7">
            <a:extLst>
              <a:ext uri="{FF2B5EF4-FFF2-40B4-BE49-F238E27FC236}">
                <a16:creationId xmlns:a16="http://schemas.microsoft.com/office/drawing/2014/main" id="{019C0DBE-1451-9FFF-9164-2B5562B1BF60}"/>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9" name="Slide Number Placeholder 8">
            <a:extLst>
              <a:ext uri="{FF2B5EF4-FFF2-40B4-BE49-F238E27FC236}">
                <a16:creationId xmlns:a16="http://schemas.microsoft.com/office/drawing/2014/main" id="{7EA3AC85-60AB-2628-965C-FDD8CF0221C9}"/>
              </a:ext>
            </a:extLst>
          </p:cNvPr>
          <p:cNvSpPr>
            <a:spLocks noGrp="1"/>
          </p:cNvSpPr>
          <p:nvPr>
            <p:ph type="sldNum" sz="quarter" idx="12"/>
          </p:nvPr>
        </p:nvSpPr>
        <p:spPr/>
        <p:txBody>
          <a:bodyPr/>
          <a:lstStyle/>
          <a:p>
            <a:fld id="{52427A99-A7A1-4287-850B-980EBCBBF378}" type="slidenum">
              <a:rPr lang="en-GB" smtClean="0"/>
              <a:t>‹#›</a:t>
            </a:fld>
            <a:endParaRPr lang="en-GB"/>
          </a:p>
        </p:txBody>
      </p:sp>
    </p:spTree>
    <p:extLst>
      <p:ext uri="{BB962C8B-B14F-4D97-AF65-F5344CB8AC3E}">
        <p14:creationId xmlns:p14="http://schemas.microsoft.com/office/powerpoint/2010/main" val="32142147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92319-98AD-F9A0-9BCB-2DB469184A8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1FD5700-004C-0BCC-4432-CF5F6A4D23EE}"/>
              </a:ext>
            </a:extLst>
          </p:cNvPr>
          <p:cNvSpPr>
            <a:spLocks noGrp="1"/>
          </p:cNvSpPr>
          <p:nvPr>
            <p:ph type="dt" sz="half" idx="10"/>
          </p:nvPr>
        </p:nvSpPr>
        <p:spPr/>
        <p:txBody>
          <a:bodyPr/>
          <a:lstStyle/>
          <a:p>
            <a:fld id="{3567AC9C-4340-4422-B418-99CF0DD17324}" type="datetime1">
              <a:rPr lang="en-GB" smtClean="0"/>
              <a:t>02/12/2024</a:t>
            </a:fld>
            <a:endParaRPr lang="en-GB"/>
          </a:p>
        </p:txBody>
      </p:sp>
      <p:sp>
        <p:nvSpPr>
          <p:cNvPr id="4" name="Footer Placeholder 3">
            <a:extLst>
              <a:ext uri="{FF2B5EF4-FFF2-40B4-BE49-F238E27FC236}">
                <a16:creationId xmlns:a16="http://schemas.microsoft.com/office/drawing/2014/main" id="{44119013-EE11-3287-63BC-06E4FA95A20C}"/>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5" name="Slide Number Placeholder 4">
            <a:extLst>
              <a:ext uri="{FF2B5EF4-FFF2-40B4-BE49-F238E27FC236}">
                <a16:creationId xmlns:a16="http://schemas.microsoft.com/office/drawing/2014/main" id="{134901F0-16C3-A43B-19C6-D50DDED895C8}"/>
              </a:ext>
            </a:extLst>
          </p:cNvPr>
          <p:cNvSpPr>
            <a:spLocks noGrp="1"/>
          </p:cNvSpPr>
          <p:nvPr>
            <p:ph type="sldNum" sz="quarter" idx="12"/>
          </p:nvPr>
        </p:nvSpPr>
        <p:spPr/>
        <p:txBody>
          <a:bodyPr/>
          <a:lstStyle/>
          <a:p>
            <a:fld id="{52427A99-A7A1-4287-850B-980EBCBBF378}" type="slidenum">
              <a:rPr lang="en-GB" smtClean="0"/>
              <a:t>‹#›</a:t>
            </a:fld>
            <a:endParaRPr lang="en-GB"/>
          </a:p>
        </p:txBody>
      </p:sp>
    </p:spTree>
    <p:extLst>
      <p:ext uri="{BB962C8B-B14F-4D97-AF65-F5344CB8AC3E}">
        <p14:creationId xmlns:p14="http://schemas.microsoft.com/office/powerpoint/2010/main" val="32261876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56E3C42-218E-0A19-BCDD-B42EB7B1E9B2}"/>
              </a:ext>
            </a:extLst>
          </p:cNvPr>
          <p:cNvSpPr>
            <a:spLocks noGrp="1"/>
          </p:cNvSpPr>
          <p:nvPr>
            <p:ph type="dt" sz="half" idx="10"/>
          </p:nvPr>
        </p:nvSpPr>
        <p:spPr/>
        <p:txBody>
          <a:bodyPr/>
          <a:lstStyle/>
          <a:p>
            <a:fld id="{4A088B3F-EB5B-4496-BADB-CFF7941E82B2}" type="datetime1">
              <a:rPr lang="en-GB" smtClean="0"/>
              <a:t>02/12/2024</a:t>
            </a:fld>
            <a:endParaRPr lang="en-GB"/>
          </a:p>
        </p:txBody>
      </p:sp>
      <p:sp>
        <p:nvSpPr>
          <p:cNvPr id="3" name="Footer Placeholder 2">
            <a:extLst>
              <a:ext uri="{FF2B5EF4-FFF2-40B4-BE49-F238E27FC236}">
                <a16:creationId xmlns:a16="http://schemas.microsoft.com/office/drawing/2014/main" id="{0B0357E5-5356-4844-C36C-6D56BC6F4306}"/>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4" name="Slide Number Placeholder 3">
            <a:extLst>
              <a:ext uri="{FF2B5EF4-FFF2-40B4-BE49-F238E27FC236}">
                <a16:creationId xmlns:a16="http://schemas.microsoft.com/office/drawing/2014/main" id="{E565C111-A846-2E42-EAC9-63D9A2C83884}"/>
              </a:ext>
            </a:extLst>
          </p:cNvPr>
          <p:cNvSpPr>
            <a:spLocks noGrp="1"/>
          </p:cNvSpPr>
          <p:nvPr>
            <p:ph type="sldNum" sz="quarter" idx="12"/>
          </p:nvPr>
        </p:nvSpPr>
        <p:spPr/>
        <p:txBody>
          <a:bodyPr/>
          <a:lstStyle/>
          <a:p>
            <a:fld id="{52427A99-A7A1-4287-850B-980EBCBBF378}" type="slidenum">
              <a:rPr lang="en-GB" smtClean="0"/>
              <a:t>‹#›</a:t>
            </a:fld>
            <a:endParaRPr lang="en-GB"/>
          </a:p>
        </p:txBody>
      </p:sp>
    </p:spTree>
    <p:extLst>
      <p:ext uri="{BB962C8B-B14F-4D97-AF65-F5344CB8AC3E}">
        <p14:creationId xmlns:p14="http://schemas.microsoft.com/office/powerpoint/2010/main" val="39521300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C5E2E-F197-75C1-5608-2C030A3DC9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9C136C4-EB53-6F35-F6C5-EA35A92FCE6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F1F6379-D762-4A0E-3E64-8B9E8F2817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1158D3-D331-664E-D701-2AAA4E4F28E8}"/>
              </a:ext>
            </a:extLst>
          </p:cNvPr>
          <p:cNvSpPr>
            <a:spLocks noGrp="1"/>
          </p:cNvSpPr>
          <p:nvPr>
            <p:ph type="dt" sz="half" idx="10"/>
          </p:nvPr>
        </p:nvSpPr>
        <p:spPr/>
        <p:txBody>
          <a:bodyPr/>
          <a:lstStyle/>
          <a:p>
            <a:fld id="{F1248D35-A24A-4B94-99AA-F045D7E9EA40}" type="datetime1">
              <a:rPr lang="en-GB" smtClean="0"/>
              <a:t>02/12/2024</a:t>
            </a:fld>
            <a:endParaRPr lang="en-GB"/>
          </a:p>
        </p:txBody>
      </p:sp>
      <p:sp>
        <p:nvSpPr>
          <p:cNvPr id="6" name="Footer Placeholder 5">
            <a:extLst>
              <a:ext uri="{FF2B5EF4-FFF2-40B4-BE49-F238E27FC236}">
                <a16:creationId xmlns:a16="http://schemas.microsoft.com/office/drawing/2014/main" id="{7AC55749-7537-E2EA-538C-36C9BB48530E}"/>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7" name="Slide Number Placeholder 6">
            <a:extLst>
              <a:ext uri="{FF2B5EF4-FFF2-40B4-BE49-F238E27FC236}">
                <a16:creationId xmlns:a16="http://schemas.microsoft.com/office/drawing/2014/main" id="{A6B545D5-1478-4CD2-5F01-F3CBDF7DB9FE}"/>
              </a:ext>
            </a:extLst>
          </p:cNvPr>
          <p:cNvSpPr>
            <a:spLocks noGrp="1"/>
          </p:cNvSpPr>
          <p:nvPr>
            <p:ph type="sldNum" sz="quarter" idx="12"/>
          </p:nvPr>
        </p:nvSpPr>
        <p:spPr/>
        <p:txBody>
          <a:bodyPr/>
          <a:lstStyle/>
          <a:p>
            <a:fld id="{52427A99-A7A1-4287-850B-980EBCBBF378}" type="slidenum">
              <a:rPr lang="en-GB" smtClean="0"/>
              <a:t>‹#›</a:t>
            </a:fld>
            <a:endParaRPr lang="en-GB"/>
          </a:p>
        </p:txBody>
      </p:sp>
    </p:spTree>
    <p:extLst>
      <p:ext uri="{BB962C8B-B14F-4D97-AF65-F5344CB8AC3E}">
        <p14:creationId xmlns:p14="http://schemas.microsoft.com/office/powerpoint/2010/main" val="1021588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0E324-16BA-5388-CD93-31972F1FEAC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63829F1-45D2-4ACC-46FE-2ED411486A5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BE2ED76-EA42-23E1-35F5-58DD0E8653C6}"/>
              </a:ext>
            </a:extLst>
          </p:cNvPr>
          <p:cNvSpPr>
            <a:spLocks noGrp="1"/>
          </p:cNvSpPr>
          <p:nvPr>
            <p:ph type="dt" sz="half" idx="10"/>
          </p:nvPr>
        </p:nvSpPr>
        <p:spPr/>
        <p:txBody>
          <a:bodyPr/>
          <a:lstStyle/>
          <a:p>
            <a:fld id="{DC75036B-2FC8-4C4C-BE0A-8E2150B89636}" type="datetime1">
              <a:rPr lang="en-GB" smtClean="0"/>
              <a:t>02/12/2024</a:t>
            </a:fld>
            <a:endParaRPr lang="en-GB"/>
          </a:p>
        </p:txBody>
      </p:sp>
      <p:sp>
        <p:nvSpPr>
          <p:cNvPr id="5" name="Footer Placeholder 4">
            <a:extLst>
              <a:ext uri="{FF2B5EF4-FFF2-40B4-BE49-F238E27FC236}">
                <a16:creationId xmlns:a16="http://schemas.microsoft.com/office/drawing/2014/main" id="{D8190E2E-9614-3C47-E379-F14186C4F7D2}"/>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6" name="Slide Number Placeholder 5">
            <a:extLst>
              <a:ext uri="{FF2B5EF4-FFF2-40B4-BE49-F238E27FC236}">
                <a16:creationId xmlns:a16="http://schemas.microsoft.com/office/drawing/2014/main" id="{F3D4FBEE-ABD4-F995-95A8-B12F8AA5C466}"/>
              </a:ext>
            </a:extLst>
          </p:cNvPr>
          <p:cNvSpPr>
            <a:spLocks noGrp="1"/>
          </p:cNvSpPr>
          <p:nvPr>
            <p:ph type="sldNum" sz="quarter" idx="12"/>
          </p:nvPr>
        </p:nvSpPr>
        <p:spPr/>
        <p:txBody>
          <a:bodyPr/>
          <a:lstStyle/>
          <a:p>
            <a:fld id="{6847C030-44B4-4CFC-84A8-B30A278E8E22}" type="slidenum">
              <a:rPr lang="en-GB" smtClean="0"/>
              <a:t>‹#›</a:t>
            </a:fld>
            <a:endParaRPr lang="en-GB"/>
          </a:p>
        </p:txBody>
      </p:sp>
    </p:spTree>
    <p:extLst>
      <p:ext uri="{BB962C8B-B14F-4D97-AF65-F5344CB8AC3E}">
        <p14:creationId xmlns:p14="http://schemas.microsoft.com/office/powerpoint/2010/main" val="2420077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D19BC-05F8-9A7C-18C3-F622AAF300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3092489-F6C3-07F0-4CE6-791108503D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12A51C1-1DDB-7EAF-5418-797452771A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758461-DCE6-F0E3-EFDA-EFE64D128593}"/>
              </a:ext>
            </a:extLst>
          </p:cNvPr>
          <p:cNvSpPr>
            <a:spLocks noGrp="1"/>
          </p:cNvSpPr>
          <p:nvPr>
            <p:ph type="dt" sz="half" idx="10"/>
          </p:nvPr>
        </p:nvSpPr>
        <p:spPr/>
        <p:txBody>
          <a:bodyPr/>
          <a:lstStyle/>
          <a:p>
            <a:fld id="{193BE92C-0EDD-4BFA-B02A-2EED20ED4E0D}" type="datetime1">
              <a:rPr lang="en-GB" smtClean="0"/>
              <a:t>02/12/2024</a:t>
            </a:fld>
            <a:endParaRPr lang="en-GB"/>
          </a:p>
        </p:txBody>
      </p:sp>
      <p:sp>
        <p:nvSpPr>
          <p:cNvPr id="6" name="Footer Placeholder 5">
            <a:extLst>
              <a:ext uri="{FF2B5EF4-FFF2-40B4-BE49-F238E27FC236}">
                <a16:creationId xmlns:a16="http://schemas.microsoft.com/office/drawing/2014/main" id="{8E9AAC46-4BF3-996A-0069-7110CD5518C8}"/>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7" name="Slide Number Placeholder 6">
            <a:extLst>
              <a:ext uri="{FF2B5EF4-FFF2-40B4-BE49-F238E27FC236}">
                <a16:creationId xmlns:a16="http://schemas.microsoft.com/office/drawing/2014/main" id="{2C0AD5F8-D21A-A512-9FC9-35CEE237668D}"/>
              </a:ext>
            </a:extLst>
          </p:cNvPr>
          <p:cNvSpPr>
            <a:spLocks noGrp="1"/>
          </p:cNvSpPr>
          <p:nvPr>
            <p:ph type="sldNum" sz="quarter" idx="12"/>
          </p:nvPr>
        </p:nvSpPr>
        <p:spPr/>
        <p:txBody>
          <a:bodyPr/>
          <a:lstStyle/>
          <a:p>
            <a:fld id="{52427A99-A7A1-4287-850B-980EBCBBF378}" type="slidenum">
              <a:rPr lang="en-GB" smtClean="0"/>
              <a:t>‹#›</a:t>
            </a:fld>
            <a:endParaRPr lang="en-GB"/>
          </a:p>
        </p:txBody>
      </p:sp>
    </p:spTree>
    <p:extLst>
      <p:ext uri="{BB962C8B-B14F-4D97-AF65-F5344CB8AC3E}">
        <p14:creationId xmlns:p14="http://schemas.microsoft.com/office/powerpoint/2010/main" val="6669010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F55EA-FD80-A98F-BF0F-B8E7746EB1E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81C3B19-08B0-DB66-F8F7-4008270D3F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BDC879A-124E-972D-F605-BCD558DC46D8}"/>
              </a:ext>
            </a:extLst>
          </p:cNvPr>
          <p:cNvSpPr>
            <a:spLocks noGrp="1"/>
          </p:cNvSpPr>
          <p:nvPr>
            <p:ph type="dt" sz="half" idx="10"/>
          </p:nvPr>
        </p:nvSpPr>
        <p:spPr/>
        <p:txBody>
          <a:bodyPr/>
          <a:lstStyle/>
          <a:p>
            <a:fld id="{CCB819B6-4EF4-4701-A824-B268E3C57C87}" type="datetime1">
              <a:rPr lang="en-GB" smtClean="0"/>
              <a:t>02/12/2024</a:t>
            </a:fld>
            <a:endParaRPr lang="en-GB"/>
          </a:p>
        </p:txBody>
      </p:sp>
      <p:sp>
        <p:nvSpPr>
          <p:cNvPr id="5" name="Footer Placeholder 4">
            <a:extLst>
              <a:ext uri="{FF2B5EF4-FFF2-40B4-BE49-F238E27FC236}">
                <a16:creationId xmlns:a16="http://schemas.microsoft.com/office/drawing/2014/main" id="{525C83AD-E20F-0999-914F-8EB96BBA8263}"/>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6" name="Slide Number Placeholder 5">
            <a:extLst>
              <a:ext uri="{FF2B5EF4-FFF2-40B4-BE49-F238E27FC236}">
                <a16:creationId xmlns:a16="http://schemas.microsoft.com/office/drawing/2014/main" id="{0A1DEF20-4DEF-895B-4A51-26CD2643A356}"/>
              </a:ext>
            </a:extLst>
          </p:cNvPr>
          <p:cNvSpPr>
            <a:spLocks noGrp="1"/>
          </p:cNvSpPr>
          <p:nvPr>
            <p:ph type="sldNum" sz="quarter" idx="12"/>
          </p:nvPr>
        </p:nvSpPr>
        <p:spPr/>
        <p:txBody>
          <a:bodyPr/>
          <a:lstStyle/>
          <a:p>
            <a:fld id="{52427A99-A7A1-4287-850B-980EBCBBF378}" type="slidenum">
              <a:rPr lang="en-GB" smtClean="0"/>
              <a:t>‹#›</a:t>
            </a:fld>
            <a:endParaRPr lang="en-GB"/>
          </a:p>
        </p:txBody>
      </p:sp>
    </p:spTree>
    <p:extLst>
      <p:ext uri="{BB962C8B-B14F-4D97-AF65-F5344CB8AC3E}">
        <p14:creationId xmlns:p14="http://schemas.microsoft.com/office/powerpoint/2010/main" val="37407192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2EC7F5B-5C5A-989A-CED7-61879D3EA52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C58059B-3FB2-8F3B-1714-BC6FFF96572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9086B6B-8362-3481-B47E-9FEABBFC47B5}"/>
              </a:ext>
            </a:extLst>
          </p:cNvPr>
          <p:cNvSpPr>
            <a:spLocks noGrp="1"/>
          </p:cNvSpPr>
          <p:nvPr>
            <p:ph type="dt" sz="half" idx="10"/>
          </p:nvPr>
        </p:nvSpPr>
        <p:spPr/>
        <p:txBody>
          <a:bodyPr/>
          <a:lstStyle/>
          <a:p>
            <a:fld id="{71BCFC6C-8D9C-4B92-A9E3-492CC0D63D5B}" type="datetime1">
              <a:rPr lang="en-GB" smtClean="0"/>
              <a:t>02/12/2024</a:t>
            </a:fld>
            <a:endParaRPr lang="en-GB"/>
          </a:p>
        </p:txBody>
      </p:sp>
      <p:sp>
        <p:nvSpPr>
          <p:cNvPr id="5" name="Footer Placeholder 4">
            <a:extLst>
              <a:ext uri="{FF2B5EF4-FFF2-40B4-BE49-F238E27FC236}">
                <a16:creationId xmlns:a16="http://schemas.microsoft.com/office/drawing/2014/main" id="{5D071E39-A97A-BC86-D265-05172ADE69A0}"/>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6" name="Slide Number Placeholder 5">
            <a:extLst>
              <a:ext uri="{FF2B5EF4-FFF2-40B4-BE49-F238E27FC236}">
                <a16:creationId xmlns:a16="http://schemas.microsoft.com/office/drawing/2014/main" id="{C86ECDA9-16EE-F76B-901E-AD9136D41084}"/>
              </a:ext>
            </a:extLst>
          </p:cNvPr>
          <p:cNvSpPr>
            <a:spLocks noGrp="1"/>
          </p:cNvSpPr>
          <p:nvPr>
            <p:ph type="sldNum" sz="quarter" idx="12"/>
          </p:nvPr>
        </p:nvSpPr>
        <p:spPr/>
        <p:txBody>
          <a:bodyPr/>
          <a:lstStyle/>
          <a:p>
            <a:fld id="{52427A99-A7A1-4287-850B-980EBCBBF378}" type="slidenum">
              <a:rPr lang="en-GB" smtClean="0"/>
              <a:t>‹#›</a:t>
            </a:fld>
            <a:endParaRPr lang="en-GB"/>
          </a:p>
        </p:txBody>
      </p:sp>
    </p:spTree>
    <p:extLst>
      <p:ext uri="{BB962C8B-B14F-4D97-AF65-F5344CB8AC3E}">
        <p14:creationId xmlns:p14="http://schemas.microsoft.com/office/powerpoint/2010/main" val="2954778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93DD4-889D-F83D-C9C1-9F3725A9C12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B4911E0-1116-2585-C540-5587DF38112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150BEB8-A214-A1C7-B3F6-BB7BAF643B6A}"/>
              </a:ext>
            </a:extLst>
          </p:cNvPr>
          <p:cNvSpPr>
            <a:spLocks noGrp="1"/>
          </p:cNvSpPr>
          <p:nvPr>
            <p:ph type="dt" sz="half" idx="10"/>
          </p:nvPr>
        </p:nvSpPr>
        <p:spPr/>
        <p:txBody>
          <a:bodyPr/>
          <a:lstStyle/>
          <a:p>
            <a:fld id="{C3A53A34-7C8D-4885-A2B1-4FC3F3580862}" type="datetime1">
              <a:rPr lang="en-GB" smtClean="0"/>
              <a:t>02/12/2024</a:t>
            </a:fld>
            <a:endParaRPr lang="en-GB"/>
          </a:p>
        </p:txBody>
      </p:sp>
      <p:sp>
        <p:nvSpPr>
          <p:cNvPr id="5" name="Footer Placeholder 4">
            <a:extLst>
              <a:ext uri="{FF2B5EF4-FFF2-40B4-BE49-F238E27FC236}">
                <a16:creationId xmlns:a16="http://schemas.microsoft.com/office/drawing/2014/main" id="{0A875FE6-B7C6-8017-4DB3-117A1D435E0B}"/>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6" name="Slide Number Placeholder 5">
            <a:extLst>
              <a:ext uri="{FF2B5EF4-FFF2-40B4-BE49-F238E27FC236}">
                <a16:creationId xmlns:a16="http://schemas.microsoft.com/office/drawing/2014/main" id="{D04AB1F5-A47B-93DC-29A1-AD5892B17FB2}"/>
              </a:ext>
            </a:extLst>
          </p:cNvPr>
          <p:cNvSpPr>
            <a:spLocks noGrp="1"/>
          </p:cNvSpPr>
          <p:nvPr>
            <p:ph type="sldNum" sz="quarter" idx="12"/>
          </p:nvPr>
        </p:nvSpPr>
        <p:spPr/>
        <p:txBody>
          <a:bodyPr/>
          <a:lstStyle/>
          <a:p>
            <a:fld id="{6847C030-44B4-4CFC-84A8-B30A278E8E22}" type="slidenum">
              <a:rPr lang="en-GB" smtClean="0"/>
              <a:t>‹#›</a:t>
            </a:fld>
            <a:endParaRPr lang="en-GB"/>
          </a:p>
        </p:txBody>
      </p:sp>
    </p:spTree>
    <p:extLst>
      <p:ext uri="{BB962C8B-B14F-4D97-AF65-F5344CB8AC3E}">
        <p14:creationId xmlns:p14="http://schemas.microsoft.com/office/powerpoint/2010/main" val="1612930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348FE-DCE7-EA3F-CDA5-6729E3B7C46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BB8024B-6633-B554-A524-AA95EAAE56C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EC60AFC-338D-6F44-CACF-EEC1DF6A6DF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9063467-D850-E06E-8D44-E164113C2CFE}"/>
              </a:ext>
            </a:extLst>
          </p:cNvPr>
          <p:cNvSpPr>
            <a:spLocks noGrp="1"/>
          </p:cNvSpPr>
          <p:nvPr>
            <p:ph type="dt" sz="half" idx="10"/>
          </p:nvPr>
        </p:nvSpPr>
        <p:spPr/>
        <p:txBody>
          <a:bodyPr/>
          <a:lstStyle/>
          <a:p>
            <a:fld id="{5109DF7E-415D-4CBC-B159-FCF27848A4F7}" type="datetime1">
              <a:rPr lang="en-GB" smtClean="0"/>
              <a:t>02/12/2024</a:t>
            </a:fld>
            <a:endParaRPr lang="en-GB"/>
          </a:p>
        </p:txBody>
      </p:sp>
      <p:sp>
        <p:nvSpPr>
          <p:cNvPr id="6" name="Footer Placeholder 5">
            <a:extLst>
              <a:ext uri="{FF2B5EF4-FFF2-40B4-BE49-F238E27FC236}">
                <a16:creationId xmlns:a16="http://schemas.microsoft.com/office/drawing/2014/main" id="{A80E6070-FDC1-95C3-161D-F33529DA9B54}"/>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7" name="Slide Number Placeholder 6">
            <a:extLst>
              <a:ext uri="{FF2B5EF4-FFF2-40B4-BE49-F238E27FC236}">
                <a16:creationId xmlns:a16="http://schemas.microsoft.com/office/drawing/2014/main" id="{D8A31083-1269-E4EA-70FE-96635A1FC806}"/>
              </a:ext>
            </a:extLst>
          </p:cNvPr>
          <p:cNvSpPr>
            <a:spLocks noGrp="1"/>
          </p:cNvSpPr>
          <p:nvPr>
            <p:ph type="sldNum" sz="quarter" idx="12"/>
          </p:nvPr>
        </p:nvSpPr>
        <p:spPr/>
        <p:txBody>
          <a:bodyPr/>
          <a:lstStyle/>
          <a:p>
            <a:fld id="{6847C030-44B4-4CFC-84A8-B30A278E8E22}" type="slidenum">
              <a:rPr lang="en-GB" smtClean="0"/>
              <a:t>‹#›</a:t>
            </a:fld>
            <a:endParaRPr lang="en-GB"/>
          </a:p>
        </p:txBody>
      </p:sp>
    </p:spTree>
    <p:extLst>
      <p:ext uri="{BB962C8B-B14F-4D97-AF65-F5344CB8AC3E}">
        <p14:creationId xmlns:p14="http://schemas.microsoft.com/office/powerpoint/2010/main" val="280574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5F8A1-5158-4673-85FD-BC7C249AD61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02468E5-D058-30F0-960D-A44B72D590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E6ECBCD-0B01-9D7C-C1AE-D66EDEC380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5844E56-0F5D-580E-3E17-FAF66294442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65F90C-7765-37B4-0FE4-C04CCE7F37A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B62BD74-1BAA-9814-87AB-6D602290F53F}"/>
              </a:ext>
            </a:extLst>
          </p:cNvPr>
          <p:cNvSpPr>
            <a:spLocks noGrp="1"/>
          </p:cNvSpPr>
          <p:nvPr>
            <p:ph type="dt" sz="half" idx="10"/>
          </p:nvPr>
        </p:nvSpPr>
        <p:spPr/>
        <p:txBody>
          <a:bodyPr/>
          <a:lstStyle/>
          <a:p>
            <a:fld id="{A88414E4-319A-425D-BC07-CB755FAF1182}" type="datetime1">
              <a:rPr lang="en-GB" smtClean="0"/>
              <a:t>02/12/2024</a:t>
            </a:fld>
            <a:endParaRPr lang="en-GB"/>
          </a:p>
        </p:txBody>
      </p:sp>
      <p:sp>
        <p:nvSpPr>
          <p:cNvPr id="8" name="Footer Placeholder 7">
            <a:extLst>
              <a:ext uri="{FF2B5EF4-FFF2-40B4-BE49-F238E27FC236}">
                <a16:creationId xmlns:a16="http://schemas.microsoft.com/office/drawing/2014/main" id="{A4A1EE79-3946-6EF2-985C-01CA07FFFE6E}"/>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9" name="Slide Number Placeholder 8">
            <a:extLst>
              <a:ext uri="{FF2B5EF4-FFF2-40B4-BE49-F238E27FC236}">
                <a16:creationId xmlns:a16="http://schemas.microsoft.com/office/drawing/2014/main" id="{03A3F59A-87E2-883F-7255-42678B26916C}"/>
              </a:ext>
            </a:extLst>
          </p:cNvPr>
          <p:cNvSpPr>
            <a:spLocks noGrp="1"/>
          </p:cNvSpPr>
          <p:nvPr>
            <p:ph type="sldNum" sz="quarter" idx="12"/>
          </p:nvPr>
        </p:nvSpPr>
        <p:spPr/>
        <p:txBody>
          <a:bodyPr/>
          <a:lstStyle/>
          <a:p>
            <a:fld id="{6847C030-44B4-4CFC-84A8-B30A278E8E22}" type="slidenum">
              <a:rPr lang="en-GB" smtClean="0"/>
              <a:t>‹#›</a:t>
            </a:fld>
            <a:endParaRPr lang="en-GB"/>
          </a:p>
        </p:txBody>
      </p:sp>
    </p:spTree>
    <p:extLst>
      <p:ext uri="{BB962C8B-B14F-4D97-AF65-F5344CB8AC3E}">
        <p14:creationId xmlns:p14="http://schemas.microsoft.com/office/powerpoint/2010/main" val="1986294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3132B-D82A-F959-70A8-5A24048AE80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30D9CCE-32BA-A551-2CC5-0FA294E5FE9C}"/>
              </a:ext>
            </a:extLst>
          </p:cNvPr>
          <p:cNvSpPr>
            <a:spLocks noGrp="1"/>
          </p:cNvSpPr>
          <p:nvPr>
            <p:ph type="dt" sz="half" idx="10"/>
          </p:nvPr>
        </p:nvSpPr>
        <p:spPr/>
        <p:txBody>
          <a:bodyPr/>
          <a:lstStyle/>
          <a:p>
            <a:fld id="{6A48EA6C-0721-44DC-A02F-65FBED31E208}" type="datetime1">
              <a:rPr lang="en-GB" smtClean="0"/>
              <a:t>02/12/2024</a:t>
            </a:fld>
            <a:endParaRPr lang="en-GB"/>
          </a:p>
        </p:txBody>
      </p:sp>
      <p:sp>
        <p:nvSpPr>
          <p:cNvPr id="4" name="Footer Placeholder 3">
            <a:extLst>
              <a:ext uri="{FF2B5EF4-FFF2-40B4-BE49-F238E27FC236}">
                <a16:creationId xmlns:a16="http://schemas.microsoft.com/office/drawing/2014/main" id="{1F037797-5268-F1CE-C575-D3AB54A7C267}"/>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5" name="Slide Number Placeholder 4">
            <a:extLst>
              <a:ext uri="{FF2B5EF4-FFF2-40B4-BE49-F238E27FC236}">
                <a16:creationId xmlns:a16="http://schemas.microsoft.com/office/drawing/2014/main" id="{115061BE-E8A6-03F4-D365-778502A6A489}"/>
              </a:ext>
            </a:extLst>
          </p:cNvPr>
          <p:cNvSpPr>
            <a:spLocks noGrp="1"/>
          </p:cNvSpPr>
          <p:nvPr>
            <p:ph type="sldNum" sz="quarter" idx="12"/>
          </p:nvPr>
        </p:nvSpPr>
        <p:spPr/>
        <p:txBody>
          <a:bodyPr/>
          <a:lstStyle/>
          <a:p>
            <a:fld id="{6847C030-44B4-4CFC-84A8-B30A278E8E22}" type="slidenum">
              <a:rPr lang="en-GB" smtClean="0"/>
              <a:t>‹#›</a:t>
            </a:fld>
            <a:endParaRPr lang="en-GB"/>
          </a:p>
        </p:txBody>
      </p:sp>
    </p:spTree>
    <p:extLst>
      <p:ext uri="{BB962C8B-B14F-4D97-AF65-F5344CB8AC3E}">
        <p14:creationId xmlns:p14="http://schemas.microsoft.com/office/powerpoint/2010/main" val="376264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87FB75-D91A-5D44-58C8-BD94F6050939}"/>
              </a:ext>
            </a:extLst>
          </p:cNvPr>
          <p:cNvSpPr>
            <a:spLocks noGrp="1"/>
          </p:cNvSpPr>
          <p:nvPr>
            <p:ph type="dt" sz="half" idx="10"/>
          </p:nvPr>
        </p:nvSpPr>
        <p:spPr/>
        <p:txBody>
          <a:bodyPr/>
          <a:lstStyle/>
          <a:p>
            <a:fld id="{D63FC4A5-FE19-4639-B42D-D0FE27479F37}" type="datetime1">
              <a:rPr lang="en-GB" smtClean="0"/>
              <a:t>02/12/2024</a:t>
            </a:fld>
            <a:endParaRPr lang="en-GB"/>
          </a:p>
        </p:txBody>
      </p:sp>
      <p:sp>
        <p:nvSpPr>
          <p:cNvPr id="3" name="Footer Placeholder 2">
            <a:extLst>
              <a:ext uri="{FF2B5EF4-FFF2-40B4-BE49-F238E27FC236}">
                <a16:creationId xmlns:a16="http://schemas.microsoft.com/office/drawing/2014/main" id="{E2218FB2-0881-DC1C-3FAC-F99103D18365}"/>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4" name="Slide Number Placeholder 3">
            <a:extLst>
              <a:ext uri="{FF2B5EF4-FFF2-40B4-BE49-F238E27FC236}">
                <a16:creationId xmlns:a16="http://schemas.microsoft.com/office/drawing/2014/main" id="{9AB76048-62FE-D730-288B-48A347220FD5}"/>
              </a:ext>
            </a:extLst>
          </p:cNvPr>
          <p:cNvSpPr>
            <a:spLocks noGrp="1"/>
          </p:cNvSpPr>
          <p:nvPr>
            <p:ph type="sldNum" sz="quarter" idx="12"/>
          </p:nvPr>
        </p:nvSpPr>
        <p:spPr/>
        <p:txBody>
          <a:bodyPr/>
          <a:lstStyle/>
          <a:p>
            <a:fld id="{6847C030-44B4-4CFC-84A8-B30A278E8E22}" type="slidenum">
              <a:rPr lang="en-GB" smtClean="0"/>
              <a:t>‹#›</a:t>
            </a:fld>
            <a:endParaRPr lang="en-GB"/>
          </a:p>
        </p:txBody>
      </p:sp>
    </p:spTree>
    <p:extLst>
      <p:ext uri="{BB962C8B-B14F-4D97-AF65-F5344CB8AC3E}">
        <p14:creationId xmlns:p14="http://schemas.microsoft.com/office/powerpoint/2010/main" val="1604323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A6E35-29BA-7BAC-24D5-A7721D4E45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D7AD136-82EA-B141-8A13-FEEC4DE16B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70BA263-CEA5-6DDB-7AC1-50CC8BF095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EAEAF41-47CE-29BF-18A4-A31EA4D30EEA}"/>
              </a:ext>
            </a:extLst>
          </p:cNvPr>
          <p:cNvSpPr>
            <a:spLocks noGrp="1"/>
          </p:cNvSpPr>
          <p:nvPr>
            <p:ph type="dt" sz="half" idx="10"/>
          </p:nvPr>
        </p:nvSpPr>
        <p:spPr/>
        <p:txBody>
          <a:bodyPr/>
          <a:lstStyle/>
          <a:p>
            <a:fld id="{EC2F9AF2-17A0-4561-BFA2-47ACFB43F826}" type="datetime1">
              <a:rPr lang="en-GB" smtClean="0"/>
              <a:t>02/12/2024</a:t>
            </a:fld>
            <a:endParaRPr lang="en-GB"/>
          </a:p>
        </p:txBody>
      </p:sp>
      <p:sp>
        <p:nvSpPr>
          <p:cNvPr id="6" name="Footer Placeholder 5">
            <a:extLst>
              <a:ext uri="{FF2B5EF4-FFF2-40B4-BE49-F238E27FC236}">
                <a16:creationId xmlns:a16="http://schemas.microsoft.com/office/drawing/2014/main" id="{ED542138-7165-4D38-A65F-424452E49DCA}"/>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7" name="Slide Number Placeholder 6">
            <a:extLst>
              <a:ext uri="{FF2B5EF4-FFF2-40B4-BE49-F238E27FC236}">
                <a16:creationId xmlns:a16="http://schemas.microsoft.com/office/drawing/2014/main" id="{FBA002C2-8B3E-3669-A8B9-A29CBCB2259B}"/>
              </a:ext>
            </a:extLst>
          </p:cNvPr>
          <p:cNvSpPr>
            <a:spLocks noGrp="1"/>
          </p:cNvSpPr>
          <p:nvPr>
            <p:ph type="sldNum" sz="quarter" idx="12"/>
          </p:nvPr>
        </p:nvSpPr>
        <p:spPr/>
        <p:txBody>
          <a:bodyPr/>
          <a:lstStyle/>
          <a:p>
            <a:fld id="{6847C030-44B4-4CFC-84A8-B30A278E8E22}" type="slidenum">
              <a:rPr lang="en-GB" smtClean="0"/>
              <a:t>‹#›</a:t>
            </a:fld>
            <a:endParaRPr lang="en-GB"/>
          </a:p>
        </p:txBody>
      </p:sp>
    </p:spTree>
    <p:extLst>
      <p:ext uri="{BB962C8B-B14F-4D97-AF65-F5344CB8AC3E}">
        <p14:creationId xmlns:p14="http://schemas.microsoft.com/office/powerpoint/2010/main" val="3353232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EB9CD-61CA-6C6D-38C3-E804C6C3BC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12C458A-550D-BF39-4D21-40C7520D23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0BA55B9-A5A9-E7C2-FC73-E820C2391B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B0F385-0BE9-74F6-3537-D83367B23300}"/>
              </a:ext>
            </a:extLst>
          </p:cNvPr>
          <p:cNvSpPr>
            <a:spLocks noGrp="1"/>
          </p:cNvSpPr>
          <p:nvPr>
            <p:ph type="dt" sz="half" idx="10"/>
          </p:nvPr>
        </p:nvSpPr>
        <p:spPr/>
        <p:txBody>
          <a:bodyPr/>
          <a:lstStyle/>
          <a:p>
            <a:fld id="{31B7DB22-97B4-4751-BC98-DB7012B0B53D}" type="datetime1">
              <a:rPr lang="en-GB" smtClean="0"/>
              <a:t>02/12/2024</a:t>
            </a:fld>
            <a:endParaRPr lang="en-GB"/>
          </a:p>
        </p:txBody>
      </p:sp>
      <p:sp>
        <p:nvSpPr>
          <p:cNvPr id="6" name="Footer Placeholder 5">
            <a:extLst>
              <a:ext uri="{FF2B5EF4-FFF2-40B4-BE49-F238E27FC236}">
                <a16:creationId xmlns:a16="http://schemas.microsoft.com/office/drawing/2014/main" id="{0E37F7C2-0A67-3D6B-D464-BA79DBE9187E}"/>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7" name="Slide Number Placeholder 6">
            <a:extLst>
              <a:ext uri="{FF2B5EF4-FFF2-40B4-BE49-F238E27FC236}">
                <a16:creationId xmlns:a16="http://schemas.microsoft.com/office/drawing/2014/main" id="{AA5B7AB5-BA7B-1301-1E7C-3536B31EC336}"/>
              </a:ext>
            </a:extLst>
          </p:cNvPr>
          <p:cNvSpPr>
            <a:spLocks noGrp="1"/>
          </p:cNvSpPr>
          <p:nvPr>
            <p:ph type="sldNum" sz="quarter" idx="12"/>
          </p:nvPr>
        </p:nvSpPr>
        <p:spPr/>
        <p:txBody>
          <a:bodyPr/>
          <a:lstStyle/>
          <a:p>
            <a:fld id="{6847C030-44B4-4CFC-84A8-B30A278E8E22}" type="slidenum">
              <a:rPr lang="en-GB" smtClean="0"/>
              <a:t>‹#›</a:t>
            </a:fld>
            <a:endParaRPr lang="en-GB"/>
          </a:p>
        </p:txBody>
      </p:sp>
    </p:spTree>
    <p:extLst>
      <p:ext uri="{BB962C8B-B14F-4D97-AF65-F5344CB8AC3E}">
        <p14:creationId xmlns:p14="http://schemas.microsoft.com/office/powerpoint/2010/main" val="3660848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C934E4-696C-B87E-DD0A-334A6EC78A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F0C7C7B-9F22-7129-3E6F-99F10799B8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00C4BE2-A30E-2B04-8574-39F6D04F5C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B71FF9-DACC-4709-8CA1-30215F96D354}" type="datetime1">
              <a:rPr lang="en-GB" smtClean="0"/>
              <a:t>02/12/2024</a:t>
            </a:fld>
            <a:endParaRPr lang="en-GB"/>
          </a:p>
        </p:txBody>
      </p:sp>
      <p:sp>
        <p:nvSpPr>
          <p:cNvPr id="5" name="Footer Placeholder 4">
            <a:extLst>
              <a:ext uri="{FF2B5EF4-FFF2-40B4-BE49-F238E27FC236}">
                <a16:creationId xmlns:a16="http://schemas.microsoft.com/office/drawing/2014/main" id="{A5964773-92CF-6AFD-CF89-C81E42F52A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Office of the Commissioner for the Promotion of Rights of Persons with Mental Disorders</a:t>
            </a:r>
          </a:p>
        </p:txBody>
      </p:sp>
      <p:sp>
        <p:nvSpPr>
          <p:cNvPr id="6" name="Slide Number Placeholder 5">
            <a:extLst>
              <a:ext uri="{FF2B5EF4-FFF2-40B4-BE49-F238E27FC236}">
                <a16:creationId xmlns:a16="http://schemas.microsoft.com/office/drawing/2014/main" id="{BDE19D25-75D9-CD1B-9B7C-108BD8DB212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47C030-44B4-4CFC-84A8-B30A278E8E22}" type="slidenum">
              <a:rPr lang="en-GB" smtClean="0"/>
              <a:t>‹#›</a:t>
            </a:fld>
            <a:endParaRPr lang="en-GB"/>
          </a:p>
        </p:txBody>
      </p:sp>
    </p:spTree>
    <p:extLst>
      <p:ext uri="{BB962C8B-B14F-4D97-AF65-F5344CB8AC3E}">
        <p14:creationId xmlns:p14="http://schemas.microsoft.com/office/powerpoint/2010/main" val="25782954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DE36CC3-1929-C72C-B996-5EAE2B65D6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997A877-F267-2933-3C37-B91C4CC1BB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B00878C-C6DE-0DB2-772F-2DEFC6BAA6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C2B44E-E7CB-4E2B-BA0A-4A8FBEC7E497}" type="datetime1">
              <a:rPr lang="en-GB" smtClean="0"/>
              <a:t>02/12/2024</a:t>
            </a:fld>
            <a:endParaRPr lang="en-GB"/>
          </a:p>
        </p:txBody>
      </p:sp>
      <p:sp>
        <p:nvSpPr>
          <p:cNvPr id="5" name="Footer Placeholder 4">
            <a:extLst>
              <a:ext uri="{FF2B5EF4-FFF2-40B4-BE49-F238E27FC236}">
                <a16:creationId xmlns:a16="http://schemas.microsoft.com/office/drawing/2014/main" id="{F6BFE9C3-4E36-1B88-CD1B-0ED531F179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Office of the Commissioner for the Promotion of Rights of Persons with Mental Disorders</a:t>
            </a:r>
          </a:p>
        </p:txBody>
      </p:sp>
      <p:sp>
        <p:nvSpPr>
          <p:cNvPr id="6" name="Slide Number Placeholder 5">
            <a:extLst>
              <a:ext uri="{FF2B5EF4-FFF2-40B4-BE49-F238E27FC236}">
                <a16:creationId xmlns:a16="http://schemas.microsoft.com/office/drawing/2014/main" id="{4014996B-CE5E-EEA5-FA1E-28085696AC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427A99-A7A1-4287-850B-980EBCBBF378}" type="slidenum">
              <a:rPr lang="en-GB" smtClean="0"/>
              <a:t>‹#›</a:t>
            </a:fld>
            <a:endParaRPr lang="en-GB"/>
          </a:p>
        </p:txBody>
      </p:sp>
    </p:spTree>
    <p:extLst>
      <p:ext uri="{BB962C8B-B14F-4D97-AF65-F5344CB8AC3E}">
        <p14:creationId xmlns:p14="http://schemas.microsoft.com/office/powerpoint/2010/main" val="22605148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10">
            <a:extLst>
              <a:ext uri="{FF2B5EF4-FFF2-40B4-BE49-F238E27FC236}">
                <a16:creationId xmlns:a16="http://schemas.microsoft.com/office/drawing/2014/main" id="{47942995-B07F-4636-9A06-C6A104B260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D07D4B-EDAF-A7DB-5317-BCBC8FF58C33}"/>
              </a:ext>
            </a:extLst>
          </p:cNvPr>
          <p:cNvSpPr>
            <a:spLocks noGrp="1"/>
          </p:cNvSpPr>
          <p:nvPr>
            <p:ph type="ctrTitle"/>
          </p:nvPr>
        </p:nvSpPr>
        <p:spPr>
          <a:xfrm>
            <a:off x="1112059" y="2251982"/>
            <a:ext cx="4036334" cy="2387600"/>
          </a:xfrm>
        </p:spPr>
        <p:txBody>
          <a:bodyPr anchor="t">
            <a:normAutofit/>
          </a:bodyPr>
          <a:lstStyle/>
          <a:p>
            <a:pPr algn="l"/>
            <a:r>
              <a:rPr lang="en-GB" sz="5400" dirty="0">
                <a:latin typeface="Arial" panose="020B0604020202020204" pitchFamily="34" charset="0"/>
                <a:cs typeface="Arial" panose="020B0604020202020204" pitchFamily="34" charset="0"/>
              </a:rPr>
              <a:t>ANNUAL REPORT 2021-2022</a:t>
            </a:r>
          </a:p>
        </p:txBody>
      </p:sp>
      <p:grpSp>
        <p:nvGrpSpPr>
          <p:cNvPr id="9" name="Group 12">
            <a:extLst>
              <a:ext uri="{FF2B5EF4-FFF2-40B4-BE49-F238E27FC236}">
                <a16:creationId xmlns:a16="http://schemas.microsoft.com/office/drawing/2014/main" id="{032D8612-31EB-44CF-A1D0-14FD4C7054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984992"/>
            <a:ext cx="731521" cy="673460"/>
            <a:chOff x="3940602" y="308034"/>
            <a:chExt cx="2116791" cy="3428999"/>
          </a:xfrm>
          <a:solidFill>
            <a:schemeClr val="accent4"/>
          </a:solidFill>
        </p:grpSpPr>
        <p:sp>
          <p:nvSpPr>
            <p:cNvPr id="10" name="Rectangle 13">
              <a:extLst>
                <a:ext uri="{FF2B5EF4-FFF2-40B4-BE49-F238E27FC236}">
                  <a16:creationId xmlns:a16="http://schemas.microsoft.com/office/drawing/2014/main" id="{F19A4A0F-1B59-4DB0-9764-D10936E98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4">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5">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Rectangle 17">
            <a:extLst>
              <a:ext uri="{FF2B5EF4-FFF2-40B4-BE49-F238E27FC236}">
                <a16:creationId xmlns:a16="http://schemas.microsoft.com/office/drawing/2014/main" id="{B81933D1-5615-42C7-9C0B-4EB7105CCE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9">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391886"/>
            <a:ext cx="6009366" cy="601707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A611CCC1-D67D-E9DB-0A48-AF08D3E73C28}"/>
              </a:ext>
            </a:extLst>
          </p:cNvPr>
          <p:cNvPicPr>
            <a:picLocks noChangeAspect="1"/>
          </p:cNvPicPr>
          <p:nvPr/>
        </p:nvPicPr>
        <p:blipFill>
          <a:blip r:embed="rId3"/>
          <a:stretch>
            <a:fillRect/>
          </a:stretch>
        </p:blipFill>
        <p:spPr>
          <a:xfrm>
            <a:off x="5881665" y="884449"/>
            <a:ext cx="5851901" cy="4678151"/>
          </a:xfrm>
          <a:prstGeom prst="rect">
            <a:avLst/>
          </a:prstGeom>
        </p:spPr>
      </p:pic>
    </p:spTree>
    <p:extLst>
      <p:ext uri="{BB962C8B-B14F-4D97-AF65-F5344CB8AC3E}">
        <p14:creationId xmlns:p14="http://schemas.microsoft.com/office/powerpoint/2010/main" val="24761253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892BE19C-38C9-C674-6827-A40845F39368}"/>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63DDDDC-39C4-4469-A4A5-4542D1E25A06}" type="datetime1">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02/12/2024</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a:extLst>
              <a:ext uri="{FF2B5EF4-FFF2-40B4-BE49-F238E27FC236}">
                <a16:creationId xmlns:a16="http://schemas.microsoft.com/office/drawing/2014/main" id="{1A6AE888-D6E6-F430-A723-141932478D40}"/>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Office of the Commissioner for the Promotion of Rights of Persons with Mental Disorders</a:t>
            </a:r>
          </a:p>
        </p:txBody>
      </p:sp>
      <p:sp>
        <p:nvSpPr>
          <p:cNvPr id="5" name="Slide Number Placeholder 4">
            <a:extLst>
              <a:ext uri="{FF2B5EF4-FFF2-40B4-BE49-F238E27FC236}">
                <a16:creationId xmlns:a16="http://schemas.microsoft.com/office/drawing/2014/main" id="{6DB1E86A-E3A1-7FC0-F820-EC557068C72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2427A99-A7A1-4287-850B-980EBCBBF378}"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6" name="Chart 5">
            <a:extLst>
              <a:ext uri="{FF2B5EF4-FFF2-40B4-BE49-F238E27FC236}">
                <a16:creationId xmlns:a16="http://schemas.microsoft.com/office/drawing/2014/main" id="{8F0FCB49-2C5C-CDE0-46A0-DF3483436B3C}"/>
              </a:ext>
            </a:extLst>
          </p:cNvPr>
          <p:cNvGraphicFramePr>
            <a:graphicFrameLocks/>
          </p:cNvGraphicFramePr>
          <p:nvPr>
            <p:extLst>
              <p:ext uri="{D42A27DB-BD31-4B8C-83A1-F6EECF244321}">
                <p14:modId xmlns:p14="http://schemas.microsoft.com/office/powerpoint/2010/main" val="2519909526"/>
              </p:ext>
            </p:extLst>
          </p:nvPr>
        </p:nvGraphicFramePr>
        <p:xfrm>
          <a:off x="623392" y="728700"/>
          <a:ext cx="10945216" cy="5400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7675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3B3DB1-934B-FEDE-C80B-884A9DDBE363}"/>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877B4C0-0135-45B5-B281-0899E5983B59}" type="datetime1">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02/12/2024</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a:extLst>
              <a:ext uri="{FF2B5EF4-FFF2-40B4-BE49-F238E27FC236}">
                <a16:creationId xmlns:a16="http://schemas.microsoft.com/office/drawing/2014/main" id="{425AA794-EB29-AFA1-E2FF-CBD509917A6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Office of the Commissioner for the Promotion of Rights of Persons with Mental Disorders</a:t>
            </a:r>
          </a:p>
        </p:txBody>
      </p:sp>
      <p:sp>
        <p:nvSpPr>
          <p:cNvPr id="4" name="Slide Number Placeholder 3">
            <a:extLst>
              <a:ext uri="{FF2B5EF4-FFF2-40B4-BE49-F238E27FC236}">
                <a16:creationId xmlns:a16="http://schemas.microsoft.com/office/drawing/2014/main" id="{11195308-5D4C-3638-0967-22456743208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2427A99-A7A1-4287-850B-980EBCBBF378}"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graphicFrame>
        <p:nvGraphicFramePr>
          <p:cNvPr id="5" name="Chart 4">
            <a:extLst>
              <a:ext uri="{FF2B5EF4-FFF2-40B4-BE49-F238E27FC236}">
                <a16:creationId xmlns:a16="http://schemas.microsoft.com/office/drawing/2014/main" id="{F53A130A-A666-D38B-1F7E-E26962812D7C}"/>
              </a:ext>
            </a:extLst>
          </p:cNvPr>
          <p:cNvGraphicFramePr>
            <a:graphicFrameLocks/>
          </p:cNvGraphicFramePr>
          <p:nvPr>
            <p:extLst>
              <p:ext uri="{D42A27DB-BD31-4B8C-83A1-F6EECF244321}">
                <p14:modId xmlns:p14="http://schemas.microsoft.com/office/powerpoint/2010/main" val="3145718111"/>
              </p:ext>
            </p:extLst>
          </p:nvPr>
        </p:nvGraphicFramePr>
        <p:xfrm>
          <a:off x="802804" y="404664"/>
          <a:ext cx="10586392" cy="595168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091442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A6795AD3-788B-CC82-CD92-CD3B3688ADD0}"/>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7361CF4-BB4B-4D3F-B017-B721BB563B65}" type="datetime1">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02/12/2024</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a:extLst>
              <a:ext uri="{FF2B5EF4-FFF2-40B4-BE49-F238E27FC236}">
                <a16:creationId xmlns:a16="http://schemas.microsoft.com/office/drawing/2014/main" id="{C333CF52-F305-CD9B-1CD4-66C3272B7BA9}"/>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Office of the Commissioner for the Promotion of Rights of Persons with Mental Disorders</a:t>
            </a:r>
          </a:p>
        </p:txBody>
      </p:sp>
      <p:sp>
        <p:nvSpPr>
          <p:cNvPr id="5" name="Slide Number Placeholder 4">
            <a:extLst>
              <a:ext uri="{FF2B5EF4-FFF2-40B4-BE49-F238E27FC236}">
                <a16:creationId xmlns:a16="http://schemas.microsoft.com/office/drawing/2014/main" id="{48E63823-F8B5-CD37-8C6D-EB27D921988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2427A99-A7A1-4287-850B-980EBCBBF378}"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6" name="Chart 5">
            <a:extLst>
              <a:ext uri="{FF2B5EF4-FFF2-40B4-BE49-F238E27FC236}">
                <a16:creationId xmlns:a16="http://schemas.microsoft.com/office/drawing/2014/main" id="{A1319CA8-FFB3-98D4-24E4-136CE804F2FE}"/>
              </a:ext>
            </a:extLst>
          </p:cNvPr>
          <p:cNvGraphicFramePr>
            <a:graphicFrameLocks/>
          </p:cNvGraphicFramePr>
          <p:nvPr>
            <p:extLst>
              <p:ext uri="{D42A27DB-BD31-4B8C-83A1-F6EECF244321}">
                <p14:modId xmlns:p14="http://schemas.microsoft.com/office/powerpoint/2010/main" val="2039631032"/>
              </p:ext>
            </p:extLst>
          </p:nvPr>
        </p:nvGraphicFramePr>
        <p:xfrm>
          <a:off x="551384" y="548680"/>
          <a:ext cx="11089232" cy="568863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25722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37C28214-54D7-C070-F637-56A4E6B2C2AB}"/>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3C12E1A-3D6C-4FEA-B5EE-3C72CBB81830}" type="datetime1">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02/12/2024</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a:extLst>
              <a:ext uri="{FF2B5EF4-FFF2-40B4-BE49-F238E27FC236}">
                <a16:creationId xmlns:a16="http://schemas.microsoft.com/office/drawing/2014/main" id="{136C4EB4-5779-72A2-1117-80551E2C14F0}"/>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Office of the Commissioner for the Promotion of Rights of Persons with Mental Disorders</a:t>
            </a:r>
          </a:p>
        </p:txBody>
      </p:sp>
      <p:sp>
        <p:nvSpPr>
          <p:cNvPr id="7" name="Slide Number Placeholder 6">
            <a:extLst>
              <a:ext uri="{FF2B5EF4-FFF2-40B4-BE49-F238E27FC236}">
                <a16:creationId xmlns:a16="http://schemas.microsoft.com/office/drawing/2014/main" id="{EDF78DEC-ED5A-8304-8400-7D8F383157F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2427A99-A7A1-4287-850B-980EBCBBF378}"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2" name="Chart 1">
            <a:extLst>
              <a:ext uri="{FF2B5EF4-FFF2-40B4-BE49-F238E27FC236}">
                <a16:creationId xmlns:a16="http://schemas.microsoft.com/office/drawing/2014/main" id="{34823A1C-D2CC-DAA1-7C5A-CBCD1B1D8CE2}"/>
              </a:ext>
            </a:extLst>
          </p:cNvPr>
          <p:cNvGraphicFramePr>
            <a:graphicFrameLocks/>
          </p:cNvGraphicFramePr>
          <p:nvPr>
            <p:extLst>
              <p:ext uri="{D42A27DB-BD31-4B8C-83A1-F6EECF244321}">
                <p14:modId xmlns:p14="http://schemas.microsoft.com/office/powerpoint/2010/main" val="1713875733"/>
              </p:ext>
            </p:extLst>
          </p:nvPr>
        </p:nvGraphicFramePr>
        <p:xfrm>
          <a:off x="587388" y="445849"/>
          <a:ext cx="11017224" cy="568863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921166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8FDB696-AC21-E1F9-FF72-A3BF5C98AA0D}"/>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D71FB33-8637-422B-987C-39801B4CF97C}" type="datetime1">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02/12/2024</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a:extLst>
              <a:ext uri="{FF2B5EF4-FFF2-40B4-BE49-F238E27FC236}">
                <a16:creationId xmlns:a16="http://schemas.microsoft.com/office/drawing/2014/main" id="{746218EC-A546-6EC0-FD94-371EE92F55A4}"/>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Office of the Commissioner for the Promotion of Rights of Persons with Mental Disorders</a:t>
            </a:r>
          </a:p>
        </p:txBody>
      </p:sp>
      <p:sp>
        <p:nvSpPr>
          <p:cNvPr id="4" name="Slide Number Placeholder 3">
            <a:extLst>
              <a:ext uri="{FF2B5EF4-FFF2-40B4-BE49-F238E27FC236}">
                <a16:creationId xmlns:a16="http://schemas.microsoft.com/office/drawing/2014/main" id="{CCCB458E-C1D8-547D-ED84-0B487D89BAF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2427A99-A7A1-4287-850B-980EBCBBF378}"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5" name="Chart 4">
            <a:extLst>
              <a:ext uri="{FF2B5EF4-FFF2-40B4-BE49-F238E27FC236}">
                <a16:creationId xmlns:a16="http://schemas.microsoft.com/office/drawing/2014/main" id="{2E9C12DA-AFF9-E132-6C8E-4932701556A7}"/>
              </a:ext>
            </a:extLst>
          </p:cNvPr>
          <p:cNvGraphicFramePr>
            <a:graphicFrameLocks/>
          </p:cNvGraphicFramePr>
          <p:nvPr>
            <p:extLst>
              <p:ext uri="{D42A27DB-BD31-4B8C-83A1-F6EECF244321}">
                <p14:modId xmlns:p14="http://schemas.microsoft.com/office/powerpoint/2010/main" val="3235592911"/>
              </p:ext>
            </p:extLst>
          </p:nvPr>
        </p:nvGraphicFramePr>
        <p:xfrm>
          <a:off x="551384" y="548680"/>
          <a:ext cx="11161240" cy="561662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273952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B0029749-69A4-9808-1118-DE3B2131635F}"/>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342BDBD-88B6-4B84-9BB9-286D5A93DB4A}" type="datetime1">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02/12/2024</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a:extLst>
              <a:ext uri="{FF2B5EF4-FFF2-40B4-BE49-F238E27FC236}">
                <a16:creationId xmlns:a16="http://schemas.microsoft.com/office/drawing/2014/main" id="{4B39B191-B5A4-5BCD-159F-A896744234F7}"/>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Office of the Commissioner for the Promotion of Rights of Persons with Mental Disorders</a:t>
            </a:r>
          </a:p>
        </p:txBody>
      </p:sp>
      <p:sp>
        <p:nvSpPr>
          <p:cNvPr id="5" name="Slide Number Placeholder 4">
            <a:extLst>
              <a:ext uri="{FF2B5EF4-FFF2-40B4-BE49-F238E27FC236}">
                <a16:creationId xmlns:a16="http://schemas.microsoft.com/office/drawing/2014/main" id="{A697C4BE-006E-1101-DEFC-167A941A6A8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2427A99-A7A1-4287-850B-980EBCBBF378}"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6" name="Chart 5">
            <a:extLst>
              <a:ext uri="{FF2B5EF4-FFF2-40B4-BE49-F238E27FC236}">
                <a16:creationId xmlns:a16="http://schemas.microsoft.com/office/drawing/2014/main" id="{0E78AC05-B7E4-B0C0-6A25-743C701FCA00}"/>
              </a:ext>
            </a:extLst>
          </p:cNvPr>
          <p:cNvGraphicFramePr>
            <a:graphicFrameLocks/>
          </p:cNvGraphicFramePr>
          <p:nvPr>
            <p:extLst>
              <p:ext uri="{D42A27DB-BD31-4B8C-83A1-F6EECF244321}">
                <p14:modId xmlns:p14="http://schemas.microsoft.com/office/powerpoint/2010/main" val="1845095812"/>
              </p:ext>
            </p:extLst>
          </p:nvPr>
        </p:nvGraphicFramePr>
        <p:xfrm>
          <a:off x="479376" y="620688"/>
          <a:ext cx="11305256" cy="554461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510327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Chart 4">
            <a:extLst>
              <a:ext uri="{FF2B5EF4-FFF2-40B4-BE49-F238E27FC236}">
                <a16:creationId xmlns:a16="http://schemas.microsoft.com/office/drawing/2014/main" id="{DF172EC1-4ED2-6956-6C98-2897EB515D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922788"/>
            <a:ext cx="12192000" cy="4616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ate Placeholder 1">
            <a:extLst>
              <a:ext uri="{FF2B5EF4-FFF2-40B4-BE49-F238E27FC236}">
                <a16:creationId xmlns:a16="http://schemas.microsoft.com/office/drawing/2014/main" id="{4A738079-78AA-B9B3-41FD-81C4B9B8572F}"/>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4EF4D8C-12C5-4AFE-98A8-077A18587EA8}" type="datetime1">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02/12/2024</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a:extLst>
              <a:ext uri="{FF2B5EF4-FFF2-40B4-BE49-F238E27FC236}">
                <a16:creationId xmlns:a16="http://schemas.microsoft.com/office/drawing/2014/main" id="{567EE4FD-8045-83E4-E352-29764127BDD4}"/>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Office of the Commissioner for the Promotion of Rights of Persons with Mental Disorders</a:t>
            </a:r>
          </a:p>
        </p:txBody>
      </p:sp>
      <p:sp>
        <p:nvSpPr>
          <p:cNvPr id="4" name="Slide Number Placeholder 3">
            <a:extLst>
              <a:ext uri="{FF2B5EF4-FFF2-40B4-BE49-F238E27FC236}">
                <a16:creationId xmlns:a16="http://schemas.microsoft.com/office/drawing/2014/main" id="{2B324CE5-3ED1-5101-7FC2-3C279D134AF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2427A99-A7A1-4287-850B-980EBCBBF378}"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4AF031E6-584E-2846-55EC-60AEA151B1BC}"/>
              </a:ext>
            </a:extLst>
          </p:cNvPr>
          <p:cNvSpPr txBox="1"/>
          <p:nvPr/>
        </p:nvSpPr>
        <p:spPr>
          <a:xfrm>
            <a:off x="10356351" y="2280863"/>
            <a:ext cx="1325366" cy="646331"/>
          </a:xfrm>
          <a:prstGeom prst="rect">
            <a:avLst/>
          </a:prstGeom>
          <a:noFill/>
        </p:spPr>
        <p:txBody>
          <a:bodyPr wrap="square" rtlCol="0">
            <a:spAutoFit/>
          </a:bodyPr>
          <a:lstStyle/>
          <a:p>
            <a:r>
              <a:rPr lang="en-US" dirty="0"/>
              <a:t>(</a:t>
            </a:r>
            <a:r>
              <a:rPr lang="en-US" sz="1600" dirty="0">
                <a:latin typeface="Arial" panose="020B0604020202020204" pitchFamily="34" charset="0"/>
                <a:cs typeface="Arial" panose="020B0604020202020204" pitchFamily="34" charset="0"/>
              </a:rPr>
              <a:t>POYC</a:t>
            </a:r>
            <a:r>
              <a:rPr lang="en-US" dirty="0"/>
              <a:t> data)</a:t>
            </a:r>
            <a:endParaRPr lang="en-GB" dirty="0"/>
          </a:p>
        </p:txBody>
      </p:sp>
    </p:spTree>
    <p:extLst>
      <p:ext uri="{BB962C8B-B14F-4D97-AF65-F5344CB8AC3E}">
        <p14:creationId xmlns:p14="http://schemas.microsoft.com/office/powerpoint/2010/main" val="21770757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8FD51F-6139-E9A6-AB93-7140D727A1DB}"/>
              </a:ext>
            </a:extLst>
          </p:cNvPr>
          <p:cNvSpPr>
            <a:spLocks noGrp="1"/>
          </p:cNvSpPr>
          <p:nvPr>
            <p:ph type="dt" sz="half" idx="10"/>
          </p:nvPr>
        </p:nvSpPr>
        <p:spPr/>
        <p:txBody>
          <a:bodyPr/>
          <a:lstStyle/>
          <a:p>
            <a:fld id="{43D31945-D0FD-4F50-992D-EBBC69B2E78A}" type="datetime1">
              <a:rPr lang="en-GB" smtClean="0"/>
              <a:t>02/12/2024</a:t>
            </a:fld>
            <a:endParaRPr lang="en-GB"/>
          </a:p>
        </p:txBody>
      </p:sp>
      <p:sp>
        <p:nvSpPr>
          <p:cNvPr id="3" name="Footer Placeholder 2">
            <a:extLst>
              <a:ext uri="{FF2B5EF4-FFF2-40B4-BE49-F238E27FC236}">
                <a16:creationId xmlns:a16="http://schemas.microsoft.com/office/drawing/2014/main" id="{BAD467EA-9E8A-0603-167B-59BBBCC4F0FD}"/>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4" name="Slide Number Placeholder 3">
            <a:extLst>
              <a:ext uri="{FF2B5EF4-FFF2-40B4-BE49-F238E27FC236}">
                <a16:creationId xmlns:a16="http://schemas.microsoft.com/office/drawing/2014/main" id="{B9A1DC9F-1D0C-3914-770A-B5FAF2476217}"/>
              </a:ext>
            </a:extLst>
          </p:cNvPr>
          <p:cNvSpPr>
            <a:spLocks noGrp="1"/>
          </p:cNvSpPr>
          <p:nvPr>
            <p:ph type="sldNum" sz="quarter" idx="12"/>
          </p:nvPr>
        </p:nvSpPr>
        <p:spPr/>
        <p:txBody>
          <a:bodyPr/>
          <a:lstStyle/>
          <a:p>
            <a:fld id="{52427A99-A7A1-4287-850B-980EBCBBF378}" type="slidenum">
              <a:rPr lang="en-GB" smtClean="0"/>
              <a:t>17</a:t>
            </a:fld>
            <a:endParaRPr lang="en-GB"/>
          </a:p>
        </p:txBody>
      </p:sp>
      <p:pic>
        <p:nvPicPr>
          <p:cNvPr id="5" name="Picture 4">
            <a:extLst>
              <a:ext uri="{FF2B5EF4-FFF2-40B4-BE49-F238E27FC236}">
                <a16:creationId xmlns:a16="http://schemas.microsoft.com/office/drawing/2014/main" id="{09AE3C7C-1AF5-7FAF-39F2-C836B1606B69}"/>
              </a:ext>
            </a:extLst>
          </p:cNvPr>
          <p:cNvPicPr>
            <a:picLocks noChangeAspect="1"/>
          </p:cNvPicPr>
          <p:nvPr/>
        </p:nvPicPr>
        <p:blipFill>
          <a:blip r:embed="rId2"/>
          <a:stretch>
            <a:fillRect/>
          </a:stretch>
        </p:blipFill>
        <p:spPr>
          <a:xfrm>
            <a:off x="1373017" y="1137920"/>
            <a:ext cx="9697299" cy="4704080"/>
          </a:xfrm>
          <a:prstGeom prst="rect">
            <a:avLst/>
          </a:prstGeom>
        </p:spPr>
      </p:pic>
    </p:spTree>
    <p:extLst>
      <p:ext uri="{BB962C8B-B14F-4D97-AF65-F5344CB8AC3E}">
        <p14:creationId xmlns:p14="http://schemas.microsoft.com/office/powerpoint/2010/main" val="34781058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F7ABA0-B1F9-B346-D9E0-F36ABEDBD4C8}"/>
              </a:ext>
            </a:extLst>
          </p:cNvPr>
          <p:cNvSpPr>
            <a:spLocks noGrp="1"/>
          </p:cNvSpPr>
          <p:nvPr>
            <p:ph type="dt" sz="half" idx="10"/>
          </p:nvPr>
        </p:nvSpPr>
        <p:spPr/>
        <p:txBody>
          <a:bodyPr/>
          <a:lstStyle/>
          <a:p>
            <a:fld id="{4A088B3F-EB5B-4496-BADB-CFF7941E82B2}" type="datetime1">
              <a:rPr lang="en-GB" smtClean="0"/>
              <a:t>02/12/2024</a:t>
            </a:fld>
            <a:endParaRPr lang="en-GB"/>
          </a:p>
        </p:txBody>
      </p:sp>
      <p:sp>
        <p:nvSpPr>
          <p:cNvPr id="3" name="Footer Placeholder 2">
            <a:extLst>
              <a:ext uri="{FF2B5EF4-FFF2-40B4-BE49-F238E27FC236}">
                <a16:creationId xmlns:a16="http://schemas.microsoft.com/office/drawing/2014/main" id="{BCB23FFC-75CE-8007-7CA8-483A66596BAE}"/>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4" name="Slide Number Placeholder 3">
            <a:extLst>
              <a:ext uri="{FF2B5EF4-FFF2-40B4-BE49-F238E27FC236}">
                <a16:creationId xmlns:a16="http://schemas.microsoft.com/office/drawing/2014/main" id="{B34FD12F-74AA-6793-CC66-6B2DEBD462AB}"/>
              </a:ext>
            </a:extLst>
          </p:cNvPr>
          <p:cNvSpPr>
            <a:spLocks noGrp="1"/>
          </p:cNvSpPr>
          <p:nvPr>
            <p:ph type="sldNum" sz="quarter" idx="12"/>
          </p:nvPr>
        </p:nvSpPr>
        <p:spPr/>
        <p:txBody>
          <a:bodyPr/>
          <a:lstStyle/>
          <a:p>
            <a:fld id="{52427A99-A7A1-4287-850B-980EBCBBF378}" type="slidenum">
              <a:rPr lang="en-GB" smtClean="0"/>
              <a:t>18</a:t>
            </a:fld>
            <a:endParaRPr lang="en-GB"/>
          </a:p>
        </p:txBody>
      </p:sp>
      <p:pic>
        <p:nvPicPr>
          <p:cNvPr id="5" name="Picture 4">
            <a:extLst>
              <a:ext uri="{FF2B5EF4-FFF2-40B4-BE49-F238E27FC236}">
                <a16:creationId xmlns:a16="http://schemas.microsoft.com/office/drawing/2014/main" id="{E310AECA-EAC1-8541-3651-212FE019F381}"/>
              </a:ext>
            </a:extLst>
          </p:cNvPr>
          <p:cNvPicPr>
            <a:picLocks noChangeAspect="1"/>
          </p:cNvPicPr>
          <p:nvPr/>
        </p:nvPicPr>
        <p:blipFill>
          <a:blip r:embed="rId2"/>
          <a:stretch>
            <a:fillRect/>
          </a:stretch>
        </p:blipFill>
        <p:spPr>
          <a:xfrm>
            <a:off x="838200" y="136525"/>
            <a:ext cx="10783725" cy="6126683"/>
          </a:xfrm>
          <a:prstGeom prst="rect">
            <a:avLst/>
          </a:prstGeom>
        </p:spPr>
      </p:pic>
    </p:spTree>
    <p:extLst>
      <p:ext uri="{BB962C8B-B14F-4D97-AF65-F5344CB8AC3E}">
        <p14:creationId xmlns:p14="http://schemas.microsoft.com/office/powerpoint/2010/main" val="20788505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Date Placeholder 1">
            <a:extLst>
              <a:ext uri="{FF2B5EF4-FFF2-40B4-BE49-F238E27FC236}">
                <a16:creationId xmlns:a16="http://schemas.microsoft.com/office/drawing/2014/main" id="{6E37F0AF-965B-4C9D-B9E0-B2653DB08133}"/>
              </a:ext>
            </a:extLst>
          </p:cNvPr>
          <p:cNvSpPr>
            <a:spLocks noGrp="1"/>
          </p:cNvSpPr>
          <p:nvPr>
            <p:ph type="dt" sz="half" idx="10"/>
          </p:nvPr>
        </p:nvSpPr>
        <p:spPr>
          <a:xfrm>
            <a:off x="643467" y="6356350"/>
            <a:ext cx="2743200" cy="365125"/>
          </a:xfrm>
        </p:spPr>
        <p:txBody>
          <a:bodyPr>
            <a:normAutofit/>
          </a:bodyPr>
          <a:lstStyle/>
          <a:p>
            <a:pPr>
              <a:spcAft>
                <a:spcPts val="600"/>
              </a:spcAft>
            </a:pPr>
            <a:fld id="{4A088B3F-EB5B-4496-BADB-CFF7941E82B2}" type="datetime1">
              <a:rPr lang="en-GB" smtClean="0"/>
              <a:pPr>
                <a:spcAft>
                  <a:spcPts val="600"/>
                </a:spcAft>
              </a:pPr>
              <a:t>02/12/2024</a:t>
            </a:fld>
            <a:endParaRPr lang="en-GB"/>
          </a:p>
        </p:txBody>
      </p:sp>
      <p:sp>
        <p:nvSpPr>
          <p:cNvPr id="3" name="Footer Placeholder 2">
            <a:extLst>
              <a:ext uri="{FF2B5EF4-FFF2-40B4-BE49-F238E27FC236}">
                <a16:creationId xmlns:a16="http://schemas.microsoft.com/office/drawing/2014/main" id="{5C0A416A-A42A-5DCF-2CC7-76261935C8D0}"/>
              </a:ext>
            </a:extLst>
          </p:cNvPr>
          <p:cNvSpPr>
            <a:spLocks noGrp="1"/>
          </p:cNvSpPr>
          <p:nvPr>
            <p:ph type="ftr" sz="quarter" idx="11"/>
          </p:nvPr>
        </p:nvSpPr>
        <p:spPr>
          <a:xfrm>
            <a:off x="4038600" y="6356350"/>
            <a:ext cx="4114800" cy="365125"/>
          </a:xfrm>
        </p:spPr>
        <p:txBody>
          <a:bodyPr>
            <a:normAutofit/>
          </a:bodyPr>
          <a:lstStyle/>
          <a:p>
            <a:pPr>
              <a:lnSpc>
                <a:spcPct val="90000"/>
              </a:lnSpc>
              <a:spcAft>
                <a:spcPts val="600"/>
              </a:spcAft>
            </a:pPr>
            <a:r>
              <a:rPr lang="en-GB" sz="900"/>
              <a:t>Office of the Commissioner for the Promotion of Rights of Persons with Mental Disorders</a:t>
            </a:r>
          </a:p>
        </p:txBody>
      </p:sp>
      <p:sp>
        <p:nvSpPr>
          <p:cNvPr id="4" name="Slide Number Placeholder 3">
            <a:extLst>
              <a:ext uri="{FF2B5EF4-FFF2-40B4-BE49-F238E27FC236}">
                <a16:creationId xmlns:a16="http://schemas.microsoft.com/office/drawing/2014/main" id="{733CA93C-DE73-2281-2E2F-695AC96CE4DF}"/>
              </a:ext>
            </a:extLst>
          </p:cNvPr>
          <p:cNvSpPr>
            <a:spLocks noGrp="1"/>
          </p:cNvSpPr>
          <p:nvPr>
            <p:ph type="sldNum" sz="quarter" idx="12"/>
          </p:nvPr>
        </p:nvSpPr>
        <p:spPr>
          <a:xfrm>
            <a:off x="8805333" y="6356350"/>
            <a:ext cx="2743200" cy="365125"/>
          </a:xfrm>
        </p:spPr>
        <p:txBody>
          <a:bodyPr>
            <a:normAutofit/>
          </a:bodyPr>
          <a:lstStyle/>
          <a:p>
            <a:pPr>
              <a:spcAft>
                <a:spcPts val="600"/>
              </a:spcAft>
            </a:pPr>
            <a:fld id="{52427A99-A7A1-4287-850B-980EBCBBF378}" type="slidenum">
              <a:rPr lang="en-GB" smtClean="0"/>
              <a:pPr>
                <a:spcAft>
                  <a:spcPts val="600"/>
                </a:spcAft>
              </a:pPr>
              <a:t>19</a:t>
            </a:fld>
            <a:endParaRPr lang="en-GB"/>
          </a:p>
        </p:txBody>
      </p:sp>
      <p:sp>
        <p:nvSpPr>
          <p:cNvPr id="20" name="Isosceles Triangle 19">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C66DC60-D9B2-79A0-F68B-4455BD87837D}"/>
              </a:ext>
            </a:extLst>
          </p:cNvPr>
          <p:cNvPicPr>
            <a:picLocks noChangeAspect="1"/>
          </p:cNvPicPr>
          <p:nvPr/>
        </p:nvPicPr>
        <p:blipFill>
          <a:blip r:embed="rId2"/>
          <a:stretch>
            <a:fillRect/>
          </a:stretch>
        </p:blipFill>
        <p:spPr>
          <a:xfrm>
            <a:off x="643467" y="1138935"/>
            <a:ext cx="10905066" cy="4580129"/>
          </a:xfrm>
          <a:prstGeom prst="rect">
            <a:avLst/>
          </a:prstGeom>
          <a:ln>
            <a:noFill/>
          </a:ln>
        </p:spPr>
      </p:pic>
      <p:sp>
        <p:nvSpPr>
          <p:cNvPr id="22" name="Isosceles Triangle 21">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00D668CD-AAC0-B780-763F-EB839EC2D031}"/>
              </a:ext>
            </a:extLst>
          </p:cNvPr>
          <p:cNvSpPr txBox="1"/>
          <p:nvPr/>
        </p:nvSpPr>
        <p:spPr>
          <a:xfrm>
            <a:off x="3474720" y="501649"/>
            <a:ext cx="5238456" cy="369332"/>
          </a:xfrm>
          <a:prstGeom prst="rect">
            <a:avLst/>
          </a:prstGeom>
          <a:noFill/>
        </p:spPr>
        <p:txBody>
          <a:bodyPr wrap="square" rtlCol="0">
            <a:spAutoFit/>
          </a:bodyPr>
          <a:lstStyle/>
          <a:p>
            <a:pPr algn="ctr"/>
            <a:r>
              <a:rPr lang="en-US" dirty="0"/>
              <a:t>2024 total budget allocation – recurrent and capital</a:t>
            </a:r>
            <a:endParaRPr lang="en-GB" dirty="0"/>
          </a:p>
        </p:txBody>
      </p:sp>
    </p:spTree>
    <p:extLst>
      <p:ext uri="{BB962C8B-B14F-4D97-AF65-F5344CB8AC3E}">
        <p14:creationId xmlns:p14="http://schemas.microsoft.com/office/powerpoint/2010/main" val="1718524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CBE8D-4BA9-EDE2-C47A-365680D5198A}"/>
              </a:ext>
            </a:extLst>
          </p:cNvPr>
          <p:cNvSpPr>
            <a:spLocks noGrp="1"/>
          </p:cNvSpPr>
          <p:nvPr>
            <p:ph type="title"/>
          </p:nvPr>
        </p:nvSpPr>
        <p:spPr>
          <a:xfrm>
            <a:off x="838200" y="1978772"/>
            <a:ext cx="10515600" cy="1325563"/>
          </a:xfrm>
        </p:spPr>
        <p:txBody>
          <a:bodyPr/>
          <a:lstStyle/>
          <a:p>
            <a:pPr algn="ctr"/>
            <a:r>
              <a:rPr lang="en-US" dirty="0"/>
              <a:t>Session 1 – 20</a:t>
            </a:r>
            <a:r>
              <a:rPr lang="en-US" baseline="30000" dirty="0"/>
              <a:t>th</a:t>
            </a:r>
            <a:r>
              <a:rPr lang="en-US" dirty="0"/>
              <a:t> March 2024</a:t>
            </a:r>
            <a:endParaRPr lang="en-GB" dirty="0"/>
          </a:p>
        </p:txBody>
      </p:sp>
      <p:sp>
        <p:nvSpPr>
          <p:cNvPr id="3" name="Date Placeholder 2">
            <a:extLst>
              <a:ext uri="{FF2B5EF4-FFF2-40B4-BE49-F238E27FC236}">
                <a16:creationId xmlns:a16="http://schemas.microsoft.com/office/drawing/2014/main" id="{197F57F6-0D25-8DB4-D126-90A3411B77C7}"/>
              </a:ext>
            </a:extLst>
          </p:cNvPr>
          <p:cNvSpPr>
            <a:spLocks noGrp="1"/>
          </p:cNvSpPr>
          <p:nvPr>
            <p:ph type="dt" sz="half" idx="10"/>
          </p:nvPr>
        </p:nvSpPr>
        <p:spPr/>
        <p:txBody>
          <a:bodyPr/>
          <a:lstStyle/>
          <a:p>
            <a:fld id="{6A48EA6C-0721-44DC-A02F-65FBED31E208}" type="datetime1">
              <a:rPr lang="en-GB" smtClean="0"/>
              <a:t>02/12/2024</a:t>
            </a:fld>
            <a:endParaRPr lang="en-GB"/>
          </a:p>
        </p:txBody>
      </p:sp>
      <p:sp>
        <p:nvSpPr>
          <p:cNvPr id="4" name="Footer Placeholder 3">
            <a:extLst>
              <a:ext uri="{FF2B5EF4-FFF2-40B4-BE49-F238E27FC236}">
                <a16:creationId xmlns:a16="http://schemas.microsoft.com/office/drawing/2014/main" id="{5A01DB6E-84AC-9872-12C1-ED4EAAC9F680}"/>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5" name="Slide Number Placeholder 4">
            <a:extLst>
              <a:ext uri="{FF2B5EF4-FFF2-40B4-BE49-F238E27FC236}">
                <a16:creationId xmlns:a16="http://schemas.microsoft.com/office/drawing/2014/main" id="{5EA30808-8E4B-34DC-EE62-1887178CFDD7}"/>
              </a:ext>
            </a:extLst>
          </p:cNvPr>
          <p:cNvSpPr>
            <a:spLocks noGrp="1"/>
          </p:cNvSpPr>
          <p:nvPr>
            <p:ph type="sldNum" sz="quarter" idx="12"/>
          </p:nvPr>
        </p:nvSpPr>
        <p:spPr/>
        <p:txBody>
          <a:bodyPr/>
          <a:lstStyle/>
          <a:p>
            <a:fld id="{6847C030-44B4-4CFC-84A8-B30A278E8E22}" type="slidenum">
              <a:rPr lang="en-GB" smtClean="0"/>
              <a:t>2</a:t>
            </a:fld>
            <a:endParaRPr lang="en-GB"/>
          </a:p>
        </p:txBody>
      </p:sp>
    </p:spTree>
    <p:extLst>
      <p:ext uri="{BB962C8B-B14F-4D97-AF65-F5344CB8AC3E}">
        <p14:creationId xmlns:p14="http://schemas.microsoft.com/office/powerpoint/2010/main" val="29799972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44F4A9-79FD-F23B-A966-E199D09485B3}"/>
              </a:ext>
            </a:extLst>
          </p:cNvPr>
          <p:cNvSpPr>
            <a:spLocks noGrp="1"/>
          </p:cNvSpPr>
          <p:nvPr>
            <p:ph type="title"/>
          </p:nvPr>
        </p:nvSpPr>
        <p:spPr>
          <a:xfrm>
            <a:off x="686834" y="1153572"/>
            <a:ext cx="3200400" cy="4461163"/>
          </a:xfrm>
        </p:spPr>
        <p:txBody>
          <a:bodyPr vert="horz" lIns="91440" tIns="45720" rIns="91440" bIns="45720" rtlCol="0" anchor="ctr">
            <a:normAutofit fontScale="90000"/>
          </a:bodyPr>
          <a:lstStyle/>
          <a:p>
            <a:r>
              <a:rPr lang="en-US" sz="4400" kern="1200" dirty="0" err="1">
                <a:solidFill>
                  <a:srgbClr val="FFFFFF"/>
                </a:solidFill>
                <a:latin typeface="Arial" panose="020B0604020202020204" pitchFamily="34" charset="0"/>
                <a:cs typeface="Arial" panose="020B0604020202020204" pitchFamily="34" charset="0"/>
              </a:rPr>
              <a:t>Analysing</a:t>
            </a:r>
            <a:r>
              <a:rPr lang="en-US" sz="4400" kern="1200" dirty="0">
                <a:solidFill>
                  <a:srgbClr val="FFFFFF"/>
                </a:solidFill>
                <a:latin typeface="Arial" panose="020B0604020202020204" pitchFamily="34" charset="0"/>
                <a:cs typeface="Arial" panose="020B0604020202020204" pitchFamily="34" charset="0"/>
              </a:rPr>
              <a:t> data at end of 2022 of involuntary care given at Mount Carmel Hospital -1</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Text Placeholder 3">
            <a:extLst>
              <a:ext uri="{FF2B5EF4-FFF2-40B4-BE49-F238E27FC236}">
                <a16:creationId xmlns:a16="http://schemas.microsoft.com/office/drawing/2014/main" id="{744D53C4-0743-CB82-84D5-36821BB1F9BE}"/>
              </a:ext>
            </a:extLst>
          </p:cNvPr>
          <p:cNvSpPr>
            <a:spLocks noGrp="1"/>
          </p:cNvSpPr>
          <p:nvPr>
            <p:ph type="body" sz="half" idx="2"/>
          </p:nvPr>
        </p:nvSpPr>
        <p:spPr>
          <a:xfrm>
            <a:off x="4447308" y="591344"/>
            <a:ext cx="6906491" cy="5585619"/>
          </a:xfrm>
        </p:spPr>
        <p:txBody>
          <a:bodyPr vert="horz" lIns="91440" tIns="45720" rIns="91440" bIns="45720" rtlCol="0" anchor="ctr">
            <a:normAutofit/>
          </a:bodyPr>
          <a:lstStyle/>
          <a:p>
            <a:pPr lvl="0">
              <a:spcAft>
                <a:spcPts val="800"/>
              </a:spcAft>
            </a:pPr>
            <a:r>
              <a:rPr lang="en-US" sz="2000" dirty="0">
                <a:effectLst/>
                <a:latin typeface="Arial" panose="020B0604020202020204" pitchFamily="34" charset="0"/>
                <a:cs typeface="Arial" panose="020B0604020202020204" pitchFamily="34" charset="0"/>
              </a:rPr>
              <a:t>The total number of new cases in the involuntary care system was 497 - a 38% increase over the average of 361 new cases per year registered from 2016 to 2021. </a:t>
            </a:r>
            <a:r>
              <a:rPr lang="en-US" sz="1400" i="1" dirty="0">
                <a:effectLst/>
                <a:latin typeface="Arial" panose="020B0604020202020204" pitchFamily="34" charset="0"/>
                <a:cs typeface="Arial" panose="020B0604020202020204" pitchFamily="34" charset="0"/>
              </a:rPr>
              <a:t>(Annex 1- section 1 of the annual report).</a:t>
            </a:r>
          </a:p>
          <a:p>
            <a:pPr lvl="0" indent="-228600">
              <a:spcAft>
                <a:spcPts val="800"/>
              </a:spcAft>
              <a:buFont typeface="Arial" panose="020B0604020202020204" pitchFamily="34" charset="0"/>
              <a:buChar char="•"/>
            </a:pPr>
            <a:endParaRPr lang="en-US" sz="2000" i="1" dirty="0">
              <a:effectLst/>
              <a:latin typeface="Arial" panose="020B0604020202020204" pitchFamily="34" charset="0"/>
              <a:cs typeface="Arial" panose="020B0604020202020204" pitchFamily="34" charset="0"/>
            </a:endParaRPr>
          </a:p>
          <a:p>
            <a:pPr lvl="0">
              <a:spcAft>
                <a:spcPts val="800"/>
              </a:spcAft>
            </a:pPr>
            <a:r>
              <a:rPr lang="en-US" sz="2000" dirty="0">
                <a:effectLst/>
                <a:latin typeface="Arial" panose="020B0604020202020204" pitchFamily="34" charset="0"/>
                <a:cs typeface="Arial" panose="020B0604020202020204" pitchFamily="34" charset="0"/>
              </a:rPr>
              <a:t>Involuntary admission for observation (Sch 2 – IAO )  740 approved applications in respect of 620 individual patients. </a:t>
            </a:r>
          </a:p>
          <a:p>
            <a:pPr marL="800100" lvl="1" indent="-342900">
              <a:spcAft>
                <a:spcPts val="800"/>
              </a:spcAft>
              <a:buFont typeface="Arial" panose="020B0604020202020204" pitchFamily="34" charset="0"/>
              <a:buChar char="•"/>
            </a:pPr>
            <a:r>
              <a:rPr lang="en-US" sz="1800" dirty="0">
                <a:effectLst/>
                <a:latin typeface="Arial" panose="020B0604020202020204" pitchFamily="34" charset="0"/>
                <a:cs typeface="Arial" panose="020B0604020202020204" pitchFamily="34" charset="0"/>
              </a:rPr>
              <a:t>64.7% lasted &lt;10 days</a:t>
            </a:r>
          </a:p>
          <a:p>
            <a:pPr marL="800100" lvl="1" indent="-342900">
              <a:spcAft>
                <a:spcPts val="800"/>
              </a:spcAft>
              <a:buFont typeface="Arial" panose="020B0604020202020204" pitchFamily="34" charset="0"/>
              <a:buChar char="•"/>
            </a:pPr>
            <a:r>
              <a:rPr lang="en-US" sz="1800" dirty="0">
                <a:latin typeface="Arial" panose="020B0604020202020204" pitchFamily="34" charset="0"/>
                <a:cs typeface="Arial" panose="020B0604020202020204" pitchFamily="34" charset="0"/>
              </a:rPr>
              <a:t>16.5% lasted &gt;10 days but &lt;17weeks</a:t>
            </a:r>
          </a:p>
          <a:p>
            <a:pPr marL="800100" lvl="1" indent="-342900">
              <a:spcAft>
                <a:spcPts val="800"/>
              </a:spcAft>
              <a:buFont typeface="Arial" panose="020B0604020202020204" pitchFamily="34" charset="0"/>
              <a:buChar char="•"/>
            </a:pPr>
            <a:r>
              <a:rPr lang="en-US" sz="1800" dirty="0">
                <a:latin typeface="Arial" panose="020B0604020202020204" pitchFamily="34" charset="0"/>
                <a:cs typeface="Arial" panose="020B0604020202020204" pitchFamily="34" charset="0"/>
              </a:rPr>
              <a:t>2% were put on Continued Detention Order &gt;17 weeks</a:t>
            </a:r>
            <a:endParaRPr lang="en-US" sz="1800" dirty="0">
              <a:effectLst/>
              <a:latin typeface="Arial" panose="020B0604020202020204" pitchFamily="34" charset="0"/>
              <a:cs typeface="Arial" panose="020B0604020202020204" pitchFamily="34" charset="0"/>
            </a:endParaRPr>
          </a:p>
          <a:p>
            <a:pPr lvl="0">
              <a:spcAft>
                <a:spcPts val="800"/>
              </a:spcAft>
            </a:pPr>
            <a:endParaRPr lang="en-US" sz="2000" dirty="0">
              <a:effectLst/>
              <a:latin typeface="Arial" panose="020B0604020202020204" pitchFamily="34" charset="0"/>
              <a:cs typeface="Arial" panose="020B0604020202020204" pitchFamily="34" charset="0"/>
            </a:endParaRPr>
          </a:p>
          <a:p>
            <a:pPr lvl="0" indent="-228600">
              <a:spcAft>
                <a:spcPts val="800"/>
              </a:spcAft>
              <a:buFont typeface="Arial" panose="020B0604020202020204" pitchFamily="34" charset="0"/>
              <a:buChar char="•"/>
            </a:pPr>
            <a:r>
              <a:rPr lang="en-US" sz="2000" dirty="0">
                <a:effectLst/>
                <a:latin typeface="Arial" panose="020B0604020202020204" pitchFamily="34" charset="0"/>
                <a:cs typeface="Arial" panose="020B0604020202020204" pitchFamily="34" charset="0"/>
              </a:rPr>
              <a:t>Community treatment orders (Sch 7 – CTO)  418 approved applications in respect of 252 patients. </a:t>
            </a:r>
          </a:p>
          <a:p>
            <a:pPr lvl="0" algn="ctr">
              <a:spcAft>
                <a:spcPts val="800"/>
              </a:spcAft>
            </a:pPr>
            <a:r>
              <a:rPr lang="en-US" sz="1400" i="1" dirty="0">
                <a:effectLst/>
                <a:latin typeface="Arial" panose="020B0604020202020204" pitchFamily="34" charset="0"/>
                <a:cs typeface="Arial" panose="020B0604020202020204" pitchFamily="34" charset="0"/>
              </a:rPr>
              <a:t>(Annex 1- section 2 of annual report)</a:t>
            </a:r>
            <a:endParaRPr lang="en-US" sz="1400" i="1" dirty="0">
              <a:latin typeface="Arial" panose="020B0604020202020204" pitchFamily="34" charset="0"/>
              <a:cs typeface="Arial" panose="020B0604020202020204" pitchFamily="34" charset="0"/>
            </a:endParaRPr>
          </a:p>
          <a:p>
            <a:pPr indent="-228600">
              <a:buFont typeface="Arial" panose="020B0604020202020204" pitchFamily="34" charset="0"/>
              <a:buChar char="•"/>
            </a:pPr>
            <a:endParaRPr lang="en-US" dirty="0"/>
          </a:p>
        </p:txBody>
      </p:sp>
      <p:sp>
        <p:nvSpPr>
          <p:cNvPr id="3" name="Date Placeholder 2">
            <a:extLst>
              <a:ext uri="{FF2B5EF4-FFF2-40B4-BE49-F238E27FC236}">
                <a16:creationId xmlns:a16="http://schemas.microsoft.com/office/drawing/2014/main" id="{6E4A4E55-D01F-D915-53D0-F0A913977A65}"/>
              </a:ext>
            </a:extLst>
          </p:cNvPr>
          <p:cNvSpPr>
            <a:spLocks noGrp="1"/>
          </p:cNvSpPr>
          <p:nvPr>
            <p:ph type="dt" sz="half" idx="10"/>
          </p:nvPr>
        </p:nvSpPr>
        <p:spPr/>
        <p:txBody>
          <a:bodyPr/>
          <a:lstStyle/>
          <a:p>
            <a:fld id="{9580C7E4-821F-49A2-847D-55E98C27E5DE}" type="datetime1">
              <a:rPr lang="en-GB" smtClean="0"/>
              <a:t>02/12/2024</a:t>
            </a:fld>
            <a:endParaRPr lang="en-GB"/>
          </a:p>
        </p:txBody>
      </p:sp>
      <p:sp>
        <p:nvSpPr>
          <p:cNvPr id="5" name="Footer Placeholder 4">
            <a:extLst>
              <a:ext uri="{FF2B5EF4-FFF2-40B4-BE49-F238E27FC236}">
                <a16:creationId xmlns:a16="http://schemas.microsoft.com/office/drawing/2014/main" id="{C692B8E0-5527-F3F5-F0CB-D81FCF8EF2EF}"/>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6" name="Slide Number Placeholder 5">
            <a:extLst>
              <a:ext uri="{FF2B5EF4-FFF2-40B4-BE49-F238E27FC236}">
                <a16:creationId xmlns:a16="http://schemas.microsoft.com/office/drawing/2014/main" id="{EBF304B6-39E7-20BA-9B56-4D7517A33E3D}"/>
              </a:ext>
            </a:extLst>
          </p:cNvPr>
          <p:cNvSpPr>
            <a:spLocks noGrp="1"/>
          </p:cNvSpPr>
          <p:nvPr>
            <p:ph type="sldNum" sz="quarter" idx="12"/>
          </p:nvPr>
        </p:nvSpPr>
        <p:spPr/>
        <p:txBody>
          <a:bodyPr/>
          <a:lstStyle/>
          <a:p>
            <a:fld id="{52427A99-A7A1-4287-850B-980EBCBBF378}" type="slidenum">
              <a:rPr lang="en-GB" smtClean="0"/>
              <a:t>20</a:t>
            </a:fld>
            <a:endParaRPr lang="en-GB"/>
          </a:p>
        </p:txBody>
      </p:sp>
    </p:spTree>
    <p:extLst>
      <p:ext uri="{BB962C8B-B14F-4D97-AF65-F5344CB8AC3E}">
        <p14:creationId xmlns:p14="http://schemas.microsoft.com/office/powerpoint/2010/main" val="10478002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44F4A9-79FD-F23B-A966-E199D09485B3}"/>
              </a:ext>
            </a:extLst>
          </p:cNvPr>
          <p:cNvSpPr>
            <a:spLocks noGrp="1"/>
          </p:cNvSpPr>
          <p:nvPr>
            <p:ph type="title"/>
          </p:nvPr>
        </p:nvSpPr>
        <p:spPr>
          <a:xfrm>
            <a:off x="609600" y="652003"/>
            <a:ext cx="3200400" cy="4461163"/>
          </a:xfrm>
        </p:spPr>
        <p:txBody>
          <a:bodyPr vert="horz" lIns="91440" tIns="45720" rIns="91440" bIns="45720" rtlCol="0" anchor="ctr">
            <a:normAutofit fontScale="90000"/>
          </a:bodyPr>
          <a:lstStyle/>
          <a:p>
            <a:r>
              <a:rPr lang="en-US" sz="4400" kern="1200" dirty="0" err="1">
                <a:solidFill>
                  <a:srgbClr val="FFFFFF"/>
                </a:solidFill>
                <a:latin typeface="Arial" panose="020B0604020202020204" pitchFamily="34" charset="0"/>
                <a:cs typeface="Arial" panose="020B0604020202020204" pitchFamily="34" charset="0"/>
              </a:rPr>
              <a:t>Analysing</a:t>
            </a:r>
            <a:r>
              <a:rPr lang="en-US" sz="4400" kern="1200" dirty="0">
                <a:solidFill>
                  <a:srgbClr val="FFFFFF"/>
                </a:solidFill>
                <a:latin typeface="Arial" panose="020B0604020202020204" pitchFamily="34" charset="0"/>
                <a:cs typeface="Arial" panose="020B0604020202020204" pitchFamily="34" charset="0"/>
              </a:rPr>
              <a:t> data at end of 2022 of involuntary care given at Mount Carmel Hospital -2</a:t>
            </a:r>
          </a:p>
        </p:txBody>
      </p:sp>
      <p:sp>
        <p:nvSpPr>
          <p:cNvPr id="22" name="Arc 2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Text Placeholder 3">
            <a:extLst>
              <a:ext uri="{FF2B5EF4-FFF2-40B4-BE49-F238E27FC236}">
                <a16:creationId xmlns:a16="http://schemas.microsoft.com/office/drawing/2014/main" id="{744D53C4-0743-CB82-84D5-36821BB1F9BE}"/>
              </a:ext>
            </a:extLst>
          </p:cNvPr>
          <p:cNvSpPr>
            <a:spLocks noGrp="1"/>
          </p:cNvSpPr>
          <p:nvPr>
            <p:ph type="body" sz="half" idx="2"/>
          </p:nvPr>
        </p:nvSpPr>
        <p:spPr>
          <a:xfrm>
            <a:off x="4472708" y="636190"/>
            <a:ext cx="6906491" cy="5585619"/>
          </a:xfrm>
        </p:spPr>
        <p:txBody>
          <a:bodyPr vert="horz" lIns="91440" tIns="45720" rIns="91440" bIns="45720" rtlCol="0" anchor="ctr">
            <a:normAutofit/>
          </a:bodyPr>
          <a:lstStyle/>
          <a:p>
            <a:pPr indent="-228600">
              <a:spcAft>
                <a:spcPts val="800"/>
              </a:spcAft>
              <a:buFont typeface="Arial" panose="020B0604020202020204" pitchFamily="34" charset="0"/>
              <a:buChar char="•"/>
            </a:pPr>
            <a:endParaRPr lang="en-US" sz="1600" dirty="0">
              <a:effectLst/>
            </a:endParaRPr>
          </a:p>
          <a:p>
            <a:pPr lvl="0" indent="-228600">
              <a:spcAft>
                <a:spcPts val="800"/>
              </a:spcAft>
              <a:buFont typeface="Arial" panose="020B0604020202020204" pitchFamily="34" charset="0"/>
              <a:buChar char="•"/>
            </a:pPr>
            <a:endParaRPr lang="en-US" i="1" dirty="0"/>
          </a:p>
        </p:txBody>
      </p:sp>
      <p:sp>
        <p:nvSpPr>
          <p:cNvPr id="6" name="TextBox 5">
            <a:extLst>
              <a:ext uri="{FF2B5EF4-FFF2-40B4-BE49-F238E27FC236}">
                <a16:creationId xmlns:a16="http://schemas.microsoft.com/office/drawing/2014/main" id="{D78233E9-B641-6083-D8CC-9A8200095DA5}"/>
              </a:ext>
            </a:extLst>
          </p:cNvPr>
          <p:cNvSpPr txBox="1"/>
          <p:nvPr/>
        </p:nvSpPr>
        <p:spPr>
          <a:xfrm>
            <a:off x="4416552" y="1491496"/>
            <a:ext cx="6663267" cy="3373359"/>
          </a:xfrm>
          <a:prstGeom prst="rect">
            <a:avLst/>
          </a:prstGeom>
          <a:noFill/>
        </p:spPr>
        <p:txBody>
          <a:bodyPr wrap="square">
            <a:spAutoFit/>
          </a:bodyPr>
          <a:lstStyle/>
          <a:p>
            <a:pPr lvl="0" algn="just">
              <a:lnSpc>
                <a:spcPct val="150000"/>
              </a:lnSpc>
            </a:pPr>
            <a:r>
              <a:rPr lang="en-GB" sz="1800" dirty="0">
                <a:effectLst/>
                <a:latin typeface="Arial" panose="020B0604020202020204" pitchFamily="34" charset="0"/>
                <a:ea typeface="Calibri" panose="020F0502020204030204" pitchFamily="34" charset="0"/>
                <a:cs typeface="Arial" panose="020B0604020202020204" pitchFamily="34" charset="0"/>
              </a:rPr>
              <a:t>Of the 620 persons under IAO,</a:t>
            </a:r>
          </a:p>
          <a:p>
            <a:pPr marL="285750" lvl="0" indent="-285750" algn="just">
              <a:lnSpc>
                <a:spcPct val="150000"/>
              </a:lnSpc>
              <a:buFont typeface="Arial" panose="020B0604020202020204" pitchFamily="34" charset="0"/>
              <a:buChar char="•"/>
            </a:pPr>
            <a:r>
              <a:rPr lang="en-GB" sz="1800" dirty="0">
                <a:effectLst/>
                <a:latin typeface="Arial" panose="020B0604020202020204" pitchFamily="34" charset="0"/>
                <a:ea typeface="Calibri" panose="020F0502020204030204" pitchFamily="34" charset="0"/>
                <a:cs typeface="Arial" panose="020B0604020202020204" pitchFamily="34" charset="0"/>
              </a:rPr>
              <a:t>68.4% were Maltese/Gozitan </a:t>
            </a:r>
          </a:p>
          <a:p>
            <a:pPr marL="285750" lvl="0" indent="-285750" algn="just">
              <a:lnSpc>
                <a:spcPct val="150000"/>
              </a:lnSpc>
              <a:buFont typeface="Arial" panose="020B0604020202020204" pitchFamily="34" charset="0"/>
              <a:buChar char="•"/>
            </a:pPr>
            <a:r>
              <a:rPr lang="en-GB" sz="1800" dirty="0">
                <a:effectLst/>
                <a:latin typeface="Arial" panose="020B0604020202020204" pitchFamily="34" charset="0"/>
                <a:ea typeface="Calibri" panose="020F0502020204030204" pitchFamily="34" charset="0"/>
                <a:cs typeface="Arial" panose="020B0604020202020204" pitchFamily="34" charset="0"/>
              </a:rPr>
              <a:t>31.6% were non-Maltese, of whom</a:t>
            </a:r>
          </a:p>
          <a:p>
            <a:pPr marL="742950" lvl="1" indent="-285750" algn="just">
              <a:lnSpc>
                <a:spcPct val="150000"/>
              </a:lnSpc>
              <a:buFont typeface="Arial" panose="020B0604020202020204" pitchFamily="34" charset="0"/>
              <a:buChar char="•"/>
            </a:pPr>
            <a:r>
              <a:rPr lang="en-GB" dirty="0">
                <a:latin typeface="Arial" panose="020B0604020202020204" pitchFamily="34" charset="0"/>
                <a:ea typeface="Calibri" panose="020F0502020204030204" pitchFamily="34" charset="0"/>
                <a:cs typeface="Arial" panose="020B0604020202020204" pitchFamily="34" charset="0"/>
              </a:rPr>
              <a:t>66.3% were males</a:t>
            </a:r>
            <a:endParaRPr lang="en-GB"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gn="just">
              <a:lnSpc>
                <a:spcPct val="150000"/>
              </a:lnSpc>
              <a:buFont typeface="Arial" panose="020B0604020202020204" pitchFamily="34" charset="0"/>
              <a:buChar char="•"/>
            </a:pPr>
            <a:r>
              <a:rPr lang="en-GB" dirty="0">
                <a:effectLst/>
                <a:latin typeface="Arial" panose="020B0604020202020204" pitchFamily="34" charset="0"/>
                <a:ea typeface="Calibri" panose="020F0502020204030204" pitchFamily="34" charset="0"/>
                <a:cs typeface="Arial" panose="020B0604020202020204" pitchFamily="34" charset="0"/>
              </a:rPr>
              <a:t>48.5% came from EU/EEA or other European countries </a:t>
            </a:r>
          </a:p>
          <a:p>
            <a:pPr marL="742950" lvl="1" indent="-285750" algn="just">
              <a:lnSpc>
                <a:spcPct val="150000"/>
              </a:lnSpc>
              <a:buFont typeface="Arial" panose="020B0604020202020204" pitchFamily="34" charset="0"/>
              <a:buChar char="•"/>
            </a:pPr>
            <a:r>
              <a:rPr lang="en-GB" dirty="0">
                <a:effectLst/>
                <a:latin typeface="Arial" panose="020B0604020202020204" pitchFamily="34" charset="0"/>
                <a:ea typeface="Calibri" panose="020F0502020204030204" pitchFamily="34" charset="0"/>
                <a:cs typeface="Arial" panose="020B0604020202020204" pitchFamily="34" charset="0"/>
              </a:rPr>
              <a:t>51.5% came from non-EU countries</a:t>
            </a:r>
          </a:p>
          <a:p>
            <a:pPr marL="285750" lvl="0" indent="-285750" algn="just">
              <a:lnSpc>
                <a:spcPct val="150000"/>
              </a:lnSpc>
              <a:buFont typeface="Arial" panose="020B0604020202020204" pitchFamily="34" charset="0"/>
              <a:buChar char="•"/>
            </a:pPr>
            <a:r>
              <a:rPr lang="en-GB" sz="1800" dirty="0">
                <a:effectLst/>
                <a:latin typeface="Arial" panose="020B0604020202020204" pitchFamily="34" charset="0"/>
                <a:ea typeface="Calibri" panose="020F0502020204030204" pitchFamily="34" charset="0"/>
                <a:cs typeface="Arial" panose="020B0604020202020204" pitchFamily="34" charset="0"/>
              </a:rPr>
              <a:t>A total of 30 patients (4.8%) were classified </a:t>
            </a:r>
            <a:r>
              <a:rPr lang="en-GB" sz="1800" dirty="0">
                <a:latin typeface="Arial" panose="020B0604020202020204" pitchFamily="34" charset="0"/>
                <a:ea typeface="Calibri" panose="020F0502020204030204" pitchFamily="34" charset="0"/>
                <a:cs typeface="Arial" panose="020B0604020202020204" pitchFamily="34" charset="0"/>
              </a:rPr>
              <a:t>as </a:t>
            </a:r>
            <a:r>
              <a:rPr lang="en-GB" sz="1800" b="1" dirty="0">
                <a:latin typeface="Arial" panose="020B0604020202020204" pitchFamily="34" charset="0"/>
                <a:ea typeface="Calibri" panose="020F0502020204030204" pitchFamily="34" charset="0"/>
                <a:cs typeface="Arial" panose="020B0604020202020204" pitchFamily="34" charset="0"/>
              </a:rPr>
              <a:t>homeless</a:t>
            </a:r>
            <a:r>
              <a:rPr lang="en-GB" sz="1800" dirty="0">
                <a:latin typeface="Arial" panose="020B0604020202020204" pitchFamily="34" charset="0"/>
                <a:ea typeface="Calibri" panose="020F0502020204030204" pitchFamily="34" charset="0"/>
                <a:cs typeface="Arial" panose="020B0604020202020204" pitchFamily="34" charset="0"/>
              </a:rPr>
              <a:t> </a:t>
            </a:r>
          </a:p>
          <a:p>
            <a:pPr lvl="0" algn="ctr">
              <a:lnSpc>
                <a:spcPct val="150000"/>
              </a:lnSpc>
            </a:pPr>
            <a:r>
              <a:rPr lang="en-GB" sz="1800" i="1" dirty="0">
                <a:effectLst/>
                <a:latin typeface="Arial" panose="020B0604020202020204" pitchFamily="34" charset="0"/>
                <a:ea typeface="Calibri" panose="020F0502020204030204" pitchFamily="34" charset="0"/>
                <a:cs typeface="Arial" panose="020B0604020202020204" pitchFamily="34" charset="0"/>
              </a:rPr>
              <a:t>(Annex 1 - section 3.2.3). </a:t>
            </a:r>
          </a:p>
        </p:txBody>
      </p:sp>
      <p:sp>
        <p:nvSpPr>
          <p:cNvPr id="3" name="Date Placeholder 2">
            <a:extLst>
              <a:ext uri="{FF2B5EF4-FFF2-40B4-BE49-F238E27FC236}">
                <a16:creationId xmlns:a16="http://schemas.microsoft.com/office/drawing/2014/main" id="{FEACA9CA-A9BE-8780-332A-20CAA3658AB9}"/>
              </a:ext>
            </a:extLst>
          </p:cNvPr>
          <p:cNvSpPr>
            <a:spLocks noGrp="1"/>
          </p:cNvSpPr>
          <p:nvPr>
            <p:ph type="dt" sz="half" idx="10"/>
          </p:nvPr>
        </p:nvSpPr>
        <p:spPr/>
        <p:txBody>
          <a:bodyPr/>
          <a:lstStyle/>
          <a:p>
            <a:fld id="{8DCD098C-E212-43FE-8961-C0B31C7B0C18}" type="datetime1">
              <a:rPr lang="en-GB" smtClean="0"/>
              <a:t>02/12/2024</a:t>
            </a:fld>
            <a:endParaRPr lang="en-GB"/>
          </a:p>
        </p:txBody>
      </p:sp>
      <p:sp>
        <p:nvSpPr>
          <p:cNvPr id="5" name="Footer Placeholder 4">
            <a:extLst>
              <a:ext uri="{FF2B5EF4-FFF2-40B4-BE49-F238E27FC236}">
                <a16:creationId xmlns:a16="http://schemas.microsoft.com/office/drawing/2014/main" id="{7B467F82-99F5-AD1F-3AAC-664E4C740515}"/>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7" name="Slide Number Placeholder 6">
            <a:extLst>
              <a:ext uri="{FF2B5EF4-FFF2-40B4-BE49-F238E27FC236}">
                <a16:creationId xmlns:a16="http://schemas.microsoft.com/office/drawing/2014/main" id="{F69556C4-8122-8C73-24F1-CAD5EA9291FD}"/>
              </a:ext>
            </a:extLst>
          </p:cNvPr>
          <p:cNvSpPr>
            <a:spLocks noGrp="1"/>
          </p:cNvSpPr>
          <p:nvPr>
            <p:ph type="sldNum" sz="quarter" idx="12"/>
          </p:nvPr>
        </p:nvSpPr>
        <p:spPr/>
        <p:txBody>
          <a:bodyPr/>
          <a:lstStyle/>
          <a:p>
            <a:fld id="{52427A99-A7A1-4287-850B-980EBCBBF378}" type="slidenum">
              <a:rPr lang="en-GB" smtClean="0"/>
              <a:t>21</a:t>
            </a:fld>
            <a:endParaRPr lang="en-GB"/>
          </a:p>
        </p:txBody>
      </p:sp>
    </p:spTree>
    <p:extLst>
      <p:ext uri="{BB962C8B-B14F-4D97-AF65-F5344CB8AC3E}">
        <p14:creationId xmlns:p14="http://schemas.microsoft.com/office/powerpoint/2010/main" val="18081696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50E70B3-4ED9-54F2-35FD-3132E99CF11D}"/>
              </a:ext>
            </a:extLst>
          </p:cNvPr>
          <p:cNvSpPr>
            <a:spLocks noGrp="1"/>
          </p:cNvSpPr>
          <p:nvPr>
            <p:ph type="title"/>
          </p:nvPr>
        </p:nvSpPr>
        <p:spPr>
          <a:xfrm>
            <a:off x="686834" y="1153572"/>
            <a:ext cx="3200400" cy="4461163"/>
          </a:xfrm>
        </p:spPr>
        <p:txBody>
          <a:bodyPr vert="horz" lIns="91440" tIns="45720" rIns="91440" bIns="45720" rtlCol="0" anchor="ctr">
            <a:normAutofit fontScale="90000"/>
          </a:bodyPr>
          <a:lstStyle/>
          <a:p>
            <a:r>
              <a:rPr lang="en-US" sz="4400" kern="1200" dirty="0" err="1">
                <a:solidFill>
                  <a:srgbClr val="FFFFFF"/>
                </a:solidFill>
                <a:latin typeface="Arial" panose="020B0604020202020204" pitchFamily="34" charset="0"/>
                <a:cs typeface="Arial" panose="020B0604020202020204" pitchFamily="34" charset="0"/>
              </a:rPr>
              <a:t>Analysing</a:t>
            </a:r>
            <a:r>
              <a:rPr lang="en-US" sz="4400" kern="1200" dirty="0">
                <a:solidFill>
                  <a:srgbClr val="FFFFFF"/>
                </a:solidFill>
                <a:latin typeface="Arial" panose="020B0604020202020204" pitchFamily="34" charset="0"/>
                <a:cs typeface="Arial" panose="020B0604020202020204" pitchFamily="34" charset="0"/>
              </a:rPr>
              <a:t> data at end of 2022 of involuntary care given at Mount Carmel Hospital -3</a:t>
            </a:r>
          </a:p>
        </p:txBody>
      </p:sp>
      <p:sp>
        <p:nvSpPr>
          <p:cNvPr id="16" name="Arc 15">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Text Placeholder 3">
            <a:extLst>
              <a:ext uri="{FF2B5EF4-FFF2-40B4-BE49-F238E27FC236}">
                <a16:creationId xmlns:a16="http://schemas.microsoft.com/office/drawing/2014/main" id="{F1FC4599-B3D7-DD19-D0EB-00E25D9BD239}"/>
              </a:ext>
            </a:extLst>
          </p:cNvPr>
          <p:cNvSpPr>
            <a:spLocks noGrp="1"/>
          </p:cNvSpPr>
          <p:nvPr>
            <p:ph type="body" sz="half" idx="2"/>
          </p:nvPr>
        </p:nvSpPr>
        <p:spPr>
          <a:xfrm>
            <a:off x="4447308" y="591344"/>
            <a:ext cx="6906491" cy="5585619"/>
          </a:xfrm>
        </p:spPr>
        <p:txBody>
          <a:bodyPr vert="horz" lIns="91440" tIns="45720" rIns="91440" bIns="45720" rtlCol="0" anchor="ctr">
            <a:normAutofit/>
          </a:bodyPr>
          <a:lstStyle/>
          <a:p>
            <a:r>
              <a:rPr lang="en-GB" sz="2000" dirty="0">
                <a:effectLst/>
                <a:latin typeface="Arial" panose="020B0604020202020204" pitchFamily="34" charset="0"/>
                <a:ea typeface="Calibri" panose="020F0502020204030204" pitchFamily="34" charset="0"/>
                <a:cs typeface="Arial" panose="020B0604020202020204" pitchFamily="34" charset="0"/>
              </a:rPr>
              <a:t>Of the 740 Sch. 2 (IAO) applications, only 25% were signed by a responsible carer. </a:t>
            </a:r>
            <a:r>
              <a:rPr lang="en-GB" sz="2000" dirty="0">
                <a:latin typeface="Arial" panose="020B0604020202020204" pitchFamily="34" charset="0"/>
                <a:ea typeface="Calibri" panose="020F0502020204030204" pitchFamily="34" charset="0"/>
                <a:cs typeface="Arial" panose="020B0604020202020204" pitchFamily="34" charset="0"/>
              </a:rPr>
              <a:t>An education </a:t>
            </a:r>
            <a:r>
              <a:rPr lang="en-GB" sz="2000" dirty="0">
                <a:effectLst/>
                <a:latin typeface="Arial" panose="020B0604020202020204" pitchFamily="34" charset="0"/>
                <a:ea typeface="Calibri" panose="020F0502020204030204" pitchFamily="34" charset="0"/>
                <a:cs typeface="Arial" panose="020B0604020202020204" pitchFamily="34" charset="0"/>
              </a:rPr>
              <a:t>campaign to increase awareness and the important roles of Responsible Carers needs to be undertaken. </a:t>
            </a:r>
          </a:p>
          <a:p>
            <a:pPr algn="ctr"/>
            <a:r>
              <a:rPr lang="en-GB" sz="1400" i="1" dirty="0">
                <a:effectLst/>
                <a:latin typeface="Arial" panose="020B0604020202020204" pitchFamily="34" charset="0"/>
                <a:ea typeface="Calibri" panose="020F0502020204030204" pitchFamily="34" charset="0"/>
                <a:cs typeface="Arial" panose="020B0604020202020204" pitchFamily="34" charset="0"/>
              </a:rPr>
              <a:t>(Annex 1 - section 3.3). </a:t>
            </a:r>
          </a:p>
          <a:p>
            <a:pPr algn="ctr"/>
            <a:endParaRPr lang="en-GB" sz="1400" i="1" dirty="0">
              <a:effectLst/>
              <a:latin typeface="Arial" panose="020B0604020202020204" pitchFamily="34" charset="0"/>
              <a:ea typeface="Calibri" panose="020F0502020204030204" pitchFamily="34" charset="0"/>
              <a:cs typeface="Arial" panose="020B0604020202020204" pitchFamily="34" charset="0"/>
            </a:endParaRPr>
          </a:p>
          <a:p>
            <a:r>
              <a:rPr lang="en-GB" sz="2000" dirty="0">
                <a:effectLst/>
                <a:latin typeface="Arial" panose="020B0604020202020204" pitchFamily="34" charset="0"/>
                <a:ea typeface="Calibri" panose="020F0502020204030204" pitchFamily="34" charset="0"/>
                <a:cs typeface="Arial" panose="020B0604020202020204" pitchFamily="34" charset="0"/>
              </a:rPr>
              <a:t>72 persons (11.6%) were admitted under Sch. 2 due to suicide attempt. Another 89 patients (15.5%) had documented suicide ideation </a:t>
            </a:r>
          </a:p>
          <a:p>
            <a:pPr algn="ctr"/>
            <a:r>
              <a:rPr lang="en-GB" sz="1400" dirty="0">
                <a:effectLst/>
                <a:latin typeface="Arial" panose="020B0604020202020204" pitchFamily="34" charset="0"/>
                <a:ea typeface="Calibri" panose="020F0502020204030204" pitchFamily="34" charset="0"/>
                <a:cs typeface="Arial" panose="020B0604020202020204" pitchFamily="34" charset="0"/>
              </a:rPr>
              <a:t>(Annex 1- section 3.6). </a:t>
            </a:r>
          </a:p>
          <a:p>
            <a:pPr indent="-228600">
              <a:buFont typeface="Arial" panose="020B0604020202020204" pitchFamily="34" charset="0"/>
              <a:buChar char="•"/>
            </a:pPr>
            <a:endParaRPr lang="en-US" dirty="0"/>
          </a:p>
        </p:txBody>
      </p:sp>
      <p:sp>
        <p:nvSpPr>
          <p:cNvPr id="5" name="Date Placeholder 4">
            <a:extLst>
              <a:ext uri="{FF2B5EF4-FFF2-40B4-BE49-F238E27FC236}">
                <a16:creationId xmlns:a16="http://schemas.microsoft.com/office/drawing/2014/main" id="{E1860078-E844-0D56-47EE-EB2EC86746E9}"/>
              </a:ext>
            </a:extLst>
          </p:cNvPr>
          <p:cNvSpPr>
            <a:spLocks noGrp="1"/>
          </p:cNvSpPr>
          <p:nvPr>
            <p:ph type="dt" sz="half" idx="10"/>
          </p:nvPr>
        </p:nvSpPr>
        <p:spPr>
          <a:xfrm>
            <a:off x="838200" y="6356350"/>
            <a:ext cx="1639957" cy="365125"/>
          </a:xfrm>
        </p:spPr>
        <p:txBody>
          <a:bodyPr vert="horz" lIns="91440" tIns="45720" rIns="91440" bIns="45720" rtlCol="0" anchor="ctr">
            <a:normAutofit/>
          </a:bodyPr>
          <a:lstStyle/>
          <a:p>
            <a:pPr>
              <a:spcAft>
                <a:spcPts val="600"/>
              </a:spcAft>
            </a:pPr>
            <a:fld id="{51F31C0C-7531-4957-B913-4F94DA7B408C}" type="datetime1">
              <a:rPr lang="en-GB" smtClean="0">
                <a:solidFill>
                  <a:srgbClr val="FFFFFF"/>
                </a:solidFill>
              </a:rPr>
              <a:t>02/12/2024</a:t>
            </a:fld>
            <a:endParaRPr lang="en-US">
              <a:solidFill>
                <a:srgbClr val="FFFFFF"/>
              </a:solidFill>
            </a:endParaRPr>
          </a:p>
        </p:txBody>
      </p:sp>
      <p:sp>
        <p:nvSpPr>
          <p:cNvPr id="6" name="Footer Placeholder 5">
            <a:extLst>
              <a:ext uri="{FF2B5EF4-FFF2-40B4-BE49-F238E27FC236}">
                <a16:creationId xmlns:a16="http://schemas.microsoft.com/office/drawing/2014/main" id="{30266639-1C20-4EBD-92BD-224461057E25}"/>
              </a:ext>
            </a:extLst>
          </p:cNvPr>
          <p:cNvSpPr>
            <a:spLocks noGrp="1"/>
          </p:cNvSpPr>
          <p:nvPr>
            <p:ph type="ftr" sz="quarter" idx="11"/>
          </p:nvPr>
        </p:nvSpPr>
        <p:spPr>
          <a:xfrm>
            <a:off x="4038600" y="6356350"/>
            <a:ext cx="5251174" cy="365125"/>
          </a:xfrm>
        </p:spPr>
        <p:txBody>
          <a:bodyPr vert="horz" lIns="91440" tIns="45720" rIns="91440" bIns="45720" rtlCol="0" anchor="ctr">
            <a:normAutofit fontScale="92500"/>
          </a:bodyPr>
          <a:lstStyle/>
          <a:p>
            <a:pPr>
              <a:spcAft>
                <a:spcPts val="600"/>
              </a:spcAft>
            </a:pPr>
            <a:r>
              <a:rPr lang="en-GB" kern="1200">
                <a:solidFill>
                  <a:schemeClr val="tx1">
                    <a:tint val="75000"/>
                  </a:schemeClr>
                </a:solidFill>
                <a:latin typeface="+mn-lt"/>
                <a:ea typeface="+mn-ea"/>
                <a:cs typeface="+mn-cs"/>
              </a:rPr>
              <a:t>Office of the Commissioner for the Promotion of Rights of Persons with Mental Disorders</a:t>
            </a:r>
            <a:endParaRPr lang="en-US" kern="1200">
              <a:solidFill>
                <a:schemeClr val="tx1">
                  <a:tint val="75000"/>
                </a:schemeClr>
              </a:solidFill>
              <a:latin typeface="+mn-lt"/>
              <a:ea typeface="+mn-ea"/>
              <a:cs typeface="+mn-cs"/>
            </a:endParaRPr>
          </a:p>
        </p:txBody>
      </p:sp>
      <p:sp>
        <p:nvSpPr>
          <p:cNvPr id="7" name="Slide Number Placeholder 6">
            <a:extLst>
              <a:ext uri="{FF2B5EF4-FFF2-40B4-BE49-F238E27FC236}">
                <a16:creationId xmlns:a16="http://schemas.microsoft.com/office/drawing/2014/main" id="{8242F609-03F1-9C7C-8C6E-8E69B7E5A019}"/>
              </a:ext>
            </a:extLst>
          </p:cNvPr>
          <p:cNvSpPr>
            <a:spLocks noGrp="1"/>
          </p:cNvSpPr>
          <p:nvPr>
            <p:ph type="sldNum" sz="quarter" idx="12"/>
          </p:nvPr>
        </p:nvSpPr>
        <p:spPr>
          <a:xfrm>
            <a:off x="9541564" y="6356350"/>
            <a:ext cx="1812235" cy="365125"/>
          </a:xfrm>
        </p:spPr>
        <p:txBody>
          <a:bodyPr vert="horz" lIns="91440" tIns="45720" rIns="91440" bIns="45720" rtlCol="0" anchor="ctr">
            <a:normAutofit/>
          </a:bodyPr>
          <a:lstStyle/>
          <a:p>
            <a:pPr>
              <a:spcAft>
                <a:spcPts val="600"/>
              </a:spcAft>
            </a:pPr>
            <a:fld id="{52427A99-A7A1-4287-850B-980EBCBBF378}" type="slidenum">
              <a:rPr lang="en-US" smtClean="0"/>
              <a:pPr>
                <a:spcAft>
                  <a:spcPts val="600"/>
                </a:spcAft>
              </a:pPr>
              <a:t>22</a:t>
            </a:fld>
            <a:endParaRPr lang="en-US"/>
          </a:p>
        </p:txBody>
      </p:sp>
    </p:spTree>
    <p:extLst>
      <p:ext uri="{BB962C8B-B14F-4D97-AF65-F5344CB8AC3E}">
        <p14:creationId xmlns:p14="http://schemas.microsoft.com/office/powerpoint/2010/main" val="13207834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8">
            <a:extLst>
              <a:ext uri="{FF2B5EF4-FFF2-40B4-BE49-F238E27FC236}">
                <a16:creationId xmlns:a16="http://schemas.microsoft.com/office/drawing/2014/main" id="{363E10AF-32BE-37F1-A329-6A4FAB125E51}"/>
              </a:ext>
            </a:extLst>
          </p:cNvPr>
          <p:cNvGraphicFramePr>
            <a:graphicFrameLocks noGrp="1"/>
          </p:cNvGraphicFramePr>
          <p:nvPr>
            <p:ph idx="1"/>
            <p:extLst>
              <p:ext uri="{D42A27DB-BD31-4B8C-83A1-F6EECF244321}">
                <p14:modId xmlns:p14="http://schemas.microsoft.com/office/powerpoint/2010/main" val="1227569579"/>
              </p:ext>
            </p:extLst>
          </p:nvPr>
        </p:nvGraphicFramePr>
        <p:xfrm>
          <a:off x="668864" y="0"/>
          <a:ext cx="10684936" cy="6267356"/>
        </p:xfrm>
        <a:graphic>
          <a:graphicData uri="http://schemas.openxmlformats.org/drawingml/2006/table">
            <a:tbl>
              <a:tblPr firstRow="1" bandRow="1">
                <a:tableStyleId>{5C22544A-7EE6-4342-B048-85BDC9FD1C3A}</a:tableStyleId>
              </a:tblPr>
              <a:tblGrid>
                <a:gridCol w="1335617">
                  <a:extLst>
                    <a:ext uri="{9D8B030D-6E8A-4147-A177-3AD203B41FA5}">
                      <a16:colId xmlns:a16="http://schemas.microsoft.com/office/drawing/2014/main" val="1753010196"/>
                    </a:ext>
                  </a:extLst>
                </a:gridCol>
                <a:gridCol w="1335617">
                  <a:extLst>
                    <a:ext uri="{9D8B030D-6E8A-4147-A177-3AD203B41FA5}">
                      <a16:colId xmlns:a16="http://schemas.microsoft.com/office/drawing/2014/main" val="670593427"/>
                    </a:ext>
                  </a:extLst>
                </a:gridCol>
                <a:gridCol w="1335617">
                  <a:extLst>
                    <a:ext uri="{9D8B030D-6E8A-4147-A177-3AD203B41FA5}">
                      <a16:colId xmlns:a16="http://schemas.microsoft.com/office/drawing/2014/main" val="1961709568"/>
                    </a:ext>
                  </a:extLst>
                </a:gridCol>
                <a:gridCol w="1335617">
                  <a:extLst>
                    <a:ext uri="{9D8B030D-6E8A-4147-A177-3AD203B41FA5}">
                      <a16:colId xmlns:a16="http://schemas.microsoft.com/office/drawing/2014/main" val="2617124057"/>
                    </a:ext>
                  </a:extLst>
                </a:gridCol>
                <a:gridCol w="1335617">
                  <a:extLst>
                    <a:ext uri="{9D8B030D-6E8A-4147-A177-3AD203B41FA5}">
                      <a16:colId xmlns:a16="http://schemas.microsoft.com/office/drawing/2014/main" val="2325312038"/>
                    </a:ext>
                  </a:extLst>
                </a:gridCol>
                <a:gridCol w="1335617">
                  <a:extLst>
                    <a:ext uri="{9D8B030D-6E8A-4147-A177-3AD203B41FA5}">
                      <a16:colId xmlns:a16="http://schemas.microsoft.com/office/drawing/2014/main" val="325044454"/>
                    </a:ext>
                  </a:extLst>
                </a:gridCol>
                <a:gridCol w="1335617">
                  <a:extLst>
                    <a:ext uri="{9D8B030D-6E8A-4147-A177-3AD203B41FA5}">
                      <a16:colId xmlns:a16="http://schemas.microsoft.com/office/drawing/2014/main" val="1294079618"/>
                    </a:ext>
                  </a:extLst>
                </a:gridCol>
                <a:gridCol w="1335617">
                  <a:extLst>
                    <a:ext uri="{9D8B030D-6E8A-4147-A177-3AD203B41FA5}">
                      <a16:colId xmlns:a16="http://schemas.microsoft.com/office/drawing/2014/main" val="2637606493"/>
                    </a:ext>
                  </a:extLst>
                </a:gridCol>
              </a:tblGrid>
              <a:tr h="306370">
                <a:tc>
                  <a:txBody>
                    <a:bodyPr/>
                    <a:lstStyle/>
                    <a:p>
                      <a:pPr algn="ctr"/>
                      <a:r>
                        <a:rPr lang="en-US" dirty="0"/>
                        <a:t>Year </a:t>
                      </a:r>
                    </a:p>
                    <a:p>
                      <a:pPr algn="ctr"/>
                      <a:r>
                        <a:rPr lang="en-US" dirty="0"/>
                        <a:t>2011-2021</a:t>
                      </a:r>
                      <a:endParaRPr lang="en-GB" dirty="0"/>
                    </a:p>
                  </a:txBody>
                  <a:tcPr/>
                </a:tc>
                <a:tc>
                  <a:txBody>
                    <a:bodyPr/>
                    <a:lstStyle/>
                    <a:p>
                      <a:pPr algn="ctr"/>
                      <a:r>
                        <a:rPr lang="en-US" dirty="0"/>
                        <a:t>No. of suicides/</a:t>
                      </a:r>
                      <a:r>
                        <a:rPr lang="en-US" dirty="0" err="1"/>
                        <a:t>yr</a:t>
                      </a:r>
                      <a:r>
                        <a:rPr lang="en-US" dirty="0"/>
                        <a:t> </a:t>
                      </a:r>
                      <a:r>
                        <a:rPr lang="en-US" sz="3200" dirty="0">
                          <a:solidFill>
                            <a:srgbClr val="FFFF00"/>
                          </a:solidFill>
                        </a:rPr>
                        <a:t>n=277</a:t>
                      </a:r>
                      <a:endParaRPr lang="en-GB" sz="3200" dirty="0">
                        <a:solidFill>
                          <a:srgbClr val="FFFF00"/>
                        </a:solidFill>
                      </a:endParaRPr>
                    </a:p>
                  </a:txBody>
                  <a:tcPr/>
                </a:tc>
                <a:tc>
                  <a:txBody>
                    <a:bodyPr/>
                    <a:lstStyle/>
                    <a:p>
                      <a:pPr algn="ctr"/>
                      <a:r>
                        <a:rPr lang="en-US" dirty="0"/>
                        <a:t>% Male</a:t>
                      </a:r>
                      <a:endParaRPr lang="en-GB" dirty="0"/>
                    </a:p>
                  </a:txBody>
                  <a:tcPr/>
                </a:tc>
                <a:tc>
                  <a:txBody>
                    <a:bodyPr/>
                    <a:lstStyle/>
                    <a:p>
                      <a:pPr algn="ctr"/>
                      <a:r>
                        <a:rPr lang="en-US" dirty="0"/>
                        <a:t>% Females</a:t>
                      </a:r>
                      <a:endParaRPr lang="en-GB" dirty="0"/>
                    </a:p>
                  </a:txBody>
                  <a:tcPr/>
                </a:tc>
                <a:tc>
                  <a:txBody>
                    <a:bodyPr/>
                    <a:lstStyle/>
                    <a:p>
                      <a:pPr algn="ctr"/>
                      <a:r>
                        <a:rPr lang="en-US" dirty="0"/>
                        <a:t>Average age</a:t>
                      </a:r>
                      <a:endParaRPr lang="en-GB" dirty="0"/>
                    </a:p>
                  </a:txBody>
                  <a:tcPr/>
                </a:tc>
                <a:tc>
                  <a:txBody>
                    <a:bodyPr/>
                    <a:lstStyle/>
                    <a:p>
                      <a:pPr algn="ctr"/>
                      <a:r>
                        <a:rPr lang="en-US" dirty="0"/>
                        <a:t>Lowest –Highest age</a:t>
                      </a:r>
                      <a:endParaRPr lang="en-GB" dirty="0"/>
                    </a:p>
                  </a:txBody>
                  <a:tcPr/>
                </a:tc>
                <a:tc>
                  <a:txBody>
                    <a:bodyPr/>
                    <a:lstStyle/>
                    <a:p>
                      <a:pPr algn="ctr"/>
                      <a:r>
                        <a:rPr lang="en-US" dirty="0"/>
                        <a:t>&lt;25 years of age</a:t>
                      </a:r>
                      <a:endParaRPr lang="en-GB" dirty="0"/>
                    </a:p>
                  </a:txBody>
                  <a:tcPr/>
                </a:tc>
                <a:tc>
                  <a:txBody>
                    <a:bodyPr/>
                    <a:lstStyle/>
                    <a:p>
                      <a:pPr algn="ctr"/>
                      <a:r>
                        <a:rPr lang="en-US" dirty="0"/>
                        <a:t>&gt;65 years of age</a:t>
                      </a:r>
                      <a:endParaRPr lang="en-GB" dirty="0"/>
                    </a:p>
                  </a:txBody>
                  <a:tcPr/>
                </a:tc>
                <a:extLst>
                  <a:ext uri="{0D108BD9-81ED-4DB2-BD59-A6C34878D82A}">
                    <a16:rowId xmlns:a16="http://schemas.microsoft.com/office/drawing/2014/main" val="4201508326"/>
                  </a:ext>
                </a:extLst>
              </a:tr>
              <a:tr h="467236">
                <a:tc>
                  <a:txBody>
                    <a:bodyPr/>
                    <a:lstStyle/>
                    <a:p>
                      <a:r>
                        <a:rPr lang="en-US" dirty="0"/>
                        <a:t>2011</a:t>
                      </a:r>
                      <a:endParaRPr lang="en-GB" dirty="0"/>
                    </a:p>
                  </a:txBody>
                  <a:tcPr/>
                </a:tc>
                <a:tc>
                  <a:txBody>
                    <a:bodyPr/>
                    <a:lstStyle/>
                    <a:p>
                      <a:pPr algn="ctr"/>
                      <a:r>
                        <a:rPr lang="en-US" dirty="0"/>
                        <a:t>19</a:t>
                      </a:r>
                      <a:endParaRPr lang="en-GB" dirty="0"/>
                    </a:p>
                  </a:txBody>
                  <a:tcPr/>
                </a:tc>
                <a:tc>
                  <a:txBody>
                    <a:bodyPr/>
                    <a:lstStyle/>
                    <a:p>
                      <a:pPr algn="ctr"/>
                      <a:r>
                        <a:rPr lang="en-US" dirty="0"/>
                        <a:t>100</a:t>
                      </a:r>
                      <a:endParaRPr lang="en-GB" dirty="0"/>
                    </a:p>
                  </a:txBody>
                  <a:tcPr/>
                </a:tc>
                <a:tc>
                  <a:txBody>
                    <a:bodyPr/>
                    <a:lstStyle/>
                    <a:p>
                      <a:pPr algn="ctr"/>
                      <a:r>
                        <a:rPr lang="en-US" dirty="0"/>
                        <a:t>-</a:t>
                      </a:r>
                      <a:endParaRPr lang="en-GB" dirty="0"/>
                    </a:p>
                  </a:txBody>
                  <a:tcPr/>
                </a:tc>
                <a:tc>
                  <a:txBody>
                    <a:bodyPr/>
                    <a:lstStyle/>
                    <a:p>
                      <a:pPr algn="ctr"/>
                      <a:r>
                        <a:rPr lang="en-US" dirty="0"/>
                        <a:t>45</a:t>
                      </a:r>
                      <a:endParaRPr lang="en-GB" dirty="0"/>
                    </a:p>
                  </a:txBody>
                  <a:tcPr/>
                </a:tc>
                <a:tc>
                  <a:txBody>
                    <a:bodyPr/>
                    <a:lstStyle/>
                    <a:p>
                      <a:pPr algn="ctr"/>
                      <a:r>
                        <a:rPr lang="en-US" dirty="0"/>
                        <a:t>18-69</a:t>
                      </a:r>
                      <a:endParaRPr lang="en-GB" dirty="0"/>
                    </a:p>
                  </a:txBody>
                  <a:tcPr/>
                </a:tc>
                <a:tc>
                  <a:txBody>
                    <a:bodyPr/>
                    <a:lstStyle/>
                    <a:p>
                      <a:pPr algn="ctr"/>
                      <a:r>
                        <a:rPr lang="en-US" dirty="0"/>
                        <a:t>3</a:t>
                      </a:r>
                      <a:endParaRPr lang="en-GB" dirty="0"/>
                    </a:p>
                  </a:txBody>
                  <a:tcPr/>
                </a:tc>
                <a:tc>
                  <a:txBody>
                    <a:bodyPr/>
                    <a:lstStyle/>
                    <a:p>
                      <a:pPr algn="ctr"/>
                      <a:r>
                        <a:rPr lang="en-US" dirty="0"/>
                        <a:t>1</a:t>
                      </a:r>
                      <a:endParaRPr lang="en-GB" dirty="0"/>
                    </a:p>
                  </a:txBody>
                  <a:tcPr/>
                </a:tc>
                <a:extLst>
                  <a:ext uri="{0D108BD9-81ED-4DB2-BD59-A6C34878D82A}">
                    <a16:rowId xmlns:a16="http://schemas.microsoft.com/office/drawing/2014/main" val="1246475252"/>
                  </a:ext>
                </a:extLst>
              </a:tr>
              <a:tr h="467236">
                <a:tc>
                  <a:txBody>
                    <a:bodyPr/>
                    <a:lstStyle/>
                    <a:p>
                      <a:r>
                        <a:rPr lang="en-US" dirty="0"/>
                        <a:t>2012</a:t>
                      </a:r>
                      <a:endParaRPr lang="en-GB" dirty="0"/>
                    </a:p>
                  </a:txBody>
                  <a:tcPr/>
                </a:tc>
                <a:tc>
                  <a:txBody>
                    <a:bodyPr/>
                    <a:lstStyle/>
                    <a:p>
                      <a:pPr algn="ctr"/>
                      <a:r>
                        <a:rPr lang="en-US" dirty="0"/>
                        <a:t>26</a:t>
                      </a:r>
                      <a:endParaRPr lang="en-GB" dirty="0"/>
                    </a:p>
                  </a:txBody>
                  <a:tcPr/>
                </a:tc>
                <a:tc>
                  <a:txBody>
                    <a:bodyPr/>
                    <a:lstStyle/>
                    <a:p>
                      <a:pPr algn="ctr"/>
                      <a:r>
                        <a:rPr lang="en-US" dirty="0"/>
                        <a:t>77</a:t>
                      </a:r>
                      <a:endParaRPr lang="en-GB" dirty="0"/>
                    </a:p>
                  </a:txBody>
                  <a:tcPr/>
                </a:tc>
                <a:tc>
                  <a:txBody>
                    <a:bodyPr/>
                    <a:lstStyle/>
                    <a:p>
                      <a:pPr algn="ctr"/>
                      <a:r>
                        <a:rPr lang="en-US" dirty="0"/>
                        <a:t>23</a:t>
                      </a:r>
                      <a:endParaRPr lang="en-GB" dirty="0"/>
                    </a:p>
                  </a:txBody>
                  <a:tcPr/>
                </a:tc>
                <a:tc>
                  <a:txBody>
                    <a:bodyPr/>
                    <a:lstStyle/>
                    <a:p>
                      <a:pPr algn="ctr"/>
                      <a:r>
                        <a:rPr lang="en-US" dirty="0"/>
                        <a:t>50</a:t>
                      </a:r>
                      <a:endParaRPr lang="en-GB" dirty="0"/>
                    </a:p>
                  </a:txBody>
                  <a:tcPr/>
                </a:tc>
                <a:tc>
                  <a:txBody>
                    <a:bodyPr/>
                    <a:lstStyle/>
                    <a:p>
                      <a:pPr algn="ctr"/>
                      <a:r>
                        <a:rPr lang="en-US" dirty="0"/>
                        <a:t>18-98</a:t>
                      </a:r>
                      <a:endParaRPr lang="en-GB" dirty="0"/>
                    </a:p>
                  </a:txBody>
                  <a:tcPr/>
                </a:tc>
                <a:tc>
                  <a:txBody>
                    <a:bodyPr/>
                    <a:lstStyle/>
                    <a:p>
                      <a:pPr algn="ctr"/>
                      <a:r>
                        <a:rPr lang="en-US" dirty="0"/>
                        <a:t>1</a:t>
                      </a:r>
                      <a:endParaRPr lang="en-GB" dirty="0"/>
                    </a:p>
                  </a:txBody>
                  <a:tcPr/>
                </a:tc>
                <a:tc>
                  <a:txBody>
                    <a:bodyPr/>
                    <a:lstStyle/>
                    <a:p>
                      <a:pPr algn="ctr"/>
                      <a:r>
                        <a:rPr lang="en-US" dirty="0"/>
                        <a:t>5</a:t>
                      </a:r>
                      <a:endParaRPr lang="en-GB" dirty="0"/>
                    </a:p>
                  </a:txBody>
                  <a:tcPr/>
                </a:tc>
                <a:extLst>
                  <a:ext uri="{0D108BD9-81ED-4DB2-BD59-A6C34878D82A}">
                    <a16:rowId xmlns:a16="http://schemas.microsoft.com/office/drawing/2014/main" val="615933671"/>
                  </a:ext>
                </a:extLst>
              </a:tr>
              <a:tr h="467236">
                <a:tc>
                  <a:txBody>
                    <a:bodyPr/>
                    <a:lstStyle/>
                    <a:p>
                      <a:r>
                        <a:rPr lang="en-US" dirty="0"/>
                        <a:t>2013</a:t>
                      </a:r>
                      <a:endParaRPr lang="en-GB" dirty="0"/>
                    </a:p>
                  </a:txBody>
                  <a:tcPr/>
                </a:tc>
                <a:tc>
                  <a:txBody>
                    <a:bodyPr/>
                    <a:lstStyle/>
                    <a:p>
                      <a:pPr algn="ctr"/>
                      <a:r>
                        <a:rPr lang="en-US" dirty="0"/>
                        <a:t>22</a:t>
                      </a:r>
                      <a:endParaRPr lang="en-GB" dirty="0"/>
                    </a:p>
                  </a:txBody>
                  <a:tcPr/>
                </a:tc>
                <a:tc>
                  <a:txBody>
                    <a:bodyPr/>
                    <a:lstStyle/>
                    <a:p>
                      <a:pPr algn="ctr"/>
                      <a:r>
                        <a:rPr lang="en-US" dirty="0"/>
                        <a:t>100</a:t>
                      </a:r>
                      <a:endParaRPr lang="en-GB" dirty="0"/>
                    </a:p>
                  </a:txBody>
                  <a:tcPr/>
                </a:tc>
                <a:tc>
                  <a:txBody>
                    <a:bodyPr/>
                    <a:lstStyle/>
                    <a:p>
                      <a:pPr algn="ctr"/>
                      <a:r>
                        <a:rPr lang="en-US" dirty="0"/>
                        <a:t>-</a:t>
                      </a:r>
                      <a:endParaRPr lang="en-GB" dirty="0"/>
                    </a:p>
                  </a:txBody>
                  <a:tcPr/>
                </a:tc>
                <a:tc>
                  <a:txBody>
                    <a:bodyPr/>
                    <a:lstStyle/>
                    <a:p>
                      <a:pPr algn="ctr"/>
                      <a:r>
                        <a:rPr lang="en-US" dirty="0"/>
                        <a:t>47</a:t>
                      </a:r>
                      <a:endParaRPr lang="en-GB" dirty="0"/>
                    </a:p>
                  </a:txBody>
                  <a:tcPr/>
                </a:tc>
                <a:tc>
                  <a:txBody>
                    <a:bodyPr/>
                    <a:lstStyle/>
                    <a:p>
                      <a:pPr algn="ctr"/>
                      <a:r>
                        <a:rPr lang="en-US" dirty="0"/>
                        <a:t>21-77</a:t>
                      </a:r>
                      <a:endParaRPr lang="en-GB" dirty="0"/>
                    </a:p>
                  </a:txBody>
                  <a:tcPr/>
                </a:tc>
                <a:tc>
                  <a:txBody>
                    <a:bodyPr/>
                    <a:lstStyle/>
                    <a:p>
                      <a:pPr algn="ctr"/>
                      <a:r>
                        <a:rPr lang="en-US" dirty="0"/>
                        <a:t>3</a:t>
                      </a:r>
                      <a:endParaRPr lang="en-GB" dirty="0"/>
                    </a:p>
                  </a:txBody>
                  <a:tcPr/>
                </a:tc>
                <a:tc>
                  <a:txBody>
                    <a:bodyPr/>
                    <a:lstStyle/>
                    <a:p>
                      <a:pPr algn="ctr"/>
                      <a:r>
                        <a:rPr lang="en-US" dirty="0"/>
                        <a:t>1</a:t>
                      </a:r>
                      <a:endParaRPr lang="en-GB" dirty="0"/>
                    </a:p>
                  </a:txBody>
                  <a:tcPr/>
                </a:tc>
                <a:extLst>
                  <a:ext uri="{0D108BD9-81ED-4DB2-BD59-A6C34878D82A}">
                    <a16:rowId xmlns:a16="http://schemas.microsoft.com/office/drawing/2014/main" val="4208604962"/>
                  </a:ext>
                </a:extLst>
              </a:tr>
              <a:tr h="467236">
                <a:tc>
                  <a:txBody>
                    <a:bodyPr/>
                    <a:lstStyle/>
                    <a:p>
                      <a:r>
                        <a:rPr lang="en-US" dirty="0"/>
                        <a:t>2014</a:t>
                      </a:r>
                      <a:endParaRPr lang="en-GB" dirty="0"/>
                    </a:p>
                  </a:txBody>
                  <a:tcPr/>
                </a:tc>
                <a:tc>
                  <a:txBody>
                    <a:bodyPr/>
                    <a:lstStyle/>
                    <a:p>
                      <a:pPr algn="ctr"/>
                      <a:r>
                        <a:rPr lang="en-US" dirty="0"/>
                        <a:t>30</a:t>
                      </a:r>
                      <a:endParaRPr lang="en-GB" dirty="0"/>
                    </a:p>
                  </a:txBody>
                  <a:tcPr/>
                </a:tc>
                <a:tc>
                  <a:txBody>
                    <a:bodyPr/>
                    <a:lstStyle/>
                    <a:p>
                      <a:pPr algn="ctr"/>
                      <a:r>
                        <a:rPr lang="en-US" dirty="0"/>
                        <a:t>87</a:t>
                      </a:r>
                      <a:endParaRPr lang="en-GB" dirty="0"/>
                    </a:p>
                  </a:txBody>
                  <a:tcPr/>
                </a:tc>
                <a:tc>
                  <a:txBody>
                    <a:bodyPr/>
                    <a:lstStyle/>
                    <a:p>
                      <a:pPr algn="ctr"/>
                      <a:r>
                        <a:rPr lang="en-US" dirty="0"/>
                        <a:t>13</a:t>
                      </a:r>
                      <a:endParaRPr lang="en-GB" dirty="0"/>
                    </a:p>
                  </a:txBody>
                  <a:tcPr/>
                </a:tc>
                <a:tc>
                  <a:txBody>
                    <a:bodyPr/>
                    <a:lstStyle/>
                    <a:p>
                      <a:pPr algn="ctr"/>
                      <a:r>
                        <a:rPr lang="en-US" dirty="0"/>
                        <a:t>50</a:t>
                      </a:r>
                      <a:endParaRPr lang="en-GB" dirty="0"/>
                    </a:p>
                  </a:txBody>
                  <a:tcPr/>
                </a:tc>
                <a:tc>
                  <a:txBody>
                    <a:bodyPr/>
                    <a:lstStyle/>
                    <a:p>
                      <a:pPr algn="ctr"/>
                      <a:r>
                        <a:rPr lang="en-US" dirty="0"/>
                        <a:t>14-96</a:t>
                      </a:r>
                      <a:endParaRPr lang="en-GB" dirty="0"/>
                    </a:p>
                  </a:txBody>
                  <a:tcPr/>
                </a:tc>
                <a:tc>
                  <a:txBody>
                    <a:bodyPr/>
                    <a:lstStyle/>
                    <a:p>
                      <a:pPr algn="ctr"/>
                      <a:r>
                        <a:rPr lang="en-US" dirty="0"/>
                        <a:t>4</a:t>
                      </a:r>
                      <a:endParaRPr lang="en-GB" dirty="0"/>
                    </a:p>
                  </a:txBody>
                  <a:tcPr/>
                </a:tc>
                <a:tc>
                  <a:txBody>
                    <a:bodyPr/>
                    <a:lstStyle/>
                    <a:p>
                      <a:pPr algn="ctr"/>
                      <a:r>
                        <a:rPr lang="en-US" dirty="0"/>
                        <a:t>6</a:t>
                      </a:r>
                      <a:endParaRPr lang="en-GB" dirty="0"/>
                    </a:p>
                  </a:txBody>
                  <a:tcPr/>
                </a:tc>
                <a:extLst>
                  <a:ext uri="{0D108BD9-81ED-4DB2-BD59-A6C34878D82A}">
                    <a16:rowId xmlns:a16="http://schemas.microsoft.com/office/drawing/2014/main" val="869193136"/>
                  </a:ext>
                </a:extLst>
              </a:tr>
              <a:tr h="467236">
                <a:tc>
                  <a:txBody>
                    <a:bodyPr/>
                    <a:lstStyle/>
                    <a:p>
                      <a:r>
                        <a:rPr lang="en-US" dirty="0"/>
                        <a:t>2015</a:t>
                      </a:r>
                      <a:endParaRPr lang="en-GB" dirty="0"/>
                    </a:p>
                  </a:txBody>
                  <a:tcPr/>
                </a:tc>
                <a:tc>
                  <a:txBody>
                    <a:bodyPr/>
                    <a:lstStyle/>
                    <a:p>
                      <a:pPr algn="ctr"/>
                      <a:r>
                        <a:rPr lang="en-US" dirty="0"/>
                        <a:t>36</a:t>
                      </a:r>
                      <a:endParaRPr lang="en-GB" dirty="0"/>
                    </a:p>
                  </a:txBody>
                  <a:tcPr/>
                </a:tc>
                <a:tc>
                  <a:txBody>
                    <a:bodyPr/>
                    <a:lstStyle/>
                    <a:p>
                      <a:pPr algn="ctr"/>
                      <a:r>
                        <a:rPr lang="en-US" dirty="0"/>
                        <a:t>81</a:t>
                      </a:r>
                      <a:endParaRPr lang="en-GB" dirty="0"/>
                    </a:p>
                  </a:txBody>
                  <a:tcPr/>
                </a:tc>
                <a:tc>
                  <a:txBody>
                    <a:bodyPr/>
                    <a:lstStyle/>
                    <a:p>
                      <a:pPr algn="ctr"/>
                      <a:r>
                        <a:rPr lang="en-US" dirty="0"/>
                        <a:t>19</a:t>
                      </a:r>
                      <a:endParaRPr lang="en-GB" dirty="0"/>
                    </a:p>
                  </a:txBody>
                  <a:tcPr/>
                </a:tc>
                <a:tc>
                  <a:txBody>
                    <a:bodyPr/>
                    <a:lstStyle/>
                    <a:p>
                      <a:pPr algn="ctr"/>
                      <a:r>
                        <a:rPr lang="en-US" dirty="0"/>
                        <a:t>43</a:t>
                      </a:r>
                      <a:endParaRPr lang="en-GB" dirty="0"/>
                    </a:p>
                  </a:txBody>
                  <a:tcPr/>
                </a:tc>
                <a:tc>
                  <a:txBody>
                    <a:bodyPr/>
                    <a:lstStyle/>
                    <a:p>
                      <a:pPr algn="ctr"/>
                      <a:r>
                        <a:rPr lang="en-US" dirty="0"/>
                        <a:t>17-72</a:t>
                      </a:r>
                      <a:endParaRPr lang="en-GB" dirty="0"/>
                    </a:p>
                  </a:txBody>
                  <a:tcPr/>
                </a:tc>
                <a:tc>
                  <a:txBody>
                    <a:bodyPr/>
                    <a:lstStyle/>
                    <a:p>
                      <a:pPr algn="ctr"/>
                      <a:r>
                        <a:rPr lang="en-US" dirty="0"/>
                        <a:t>2</a:t>
                      </a:r>
                      <a:endParaRPr lang="en-GB" dirty="0"/>
                    </a:p>
                  </a:txBody>
                  <a:tcPr/>
                </a:tc>
                <a:tc>
                  <a:txBody>
                    <a:bodyPr/>
                    <a:lstStyle/>
                    <a:p>
                      <a:pPr algn="ctr"/>
                      <a:r>
                        <a:rPr lang="en-US" dirty="0"/>
                        <a:t>3</a:t>
                      </a:r>
                      <a:endParaRPr lang="en-GB" dirty="0"/>
                    </a:p>
                  </a:txBody>
                  <a:tcPr/>
                </a:tc>
                <a:extLst>
                  <a:ext uri="{0D108BD9-81ED-4DB2-BD59-A6C34878D82A}">
                    <a16:rowId xmlns:a16="http://schemas.microsoft.com/office/drawing/2014/main" val="3765557444"/>
                  </a:ext>
                </a:extLst>
              </a:tr>
              <a:tr h="467236">
                <a:tc>
                  <a:txBody>
                    <a:bodyPr/>
                    <a:lstStyle/>
                    <a:p>
                      <a:r>
                        <a:rPr lang="en-US" dirty="0"/>
                        <a:t>2016</a:t>
                      </a:r>
                      <a:endParaRPr lang="en-GB" dirty="0"/>
                    </a:p>
                  </a:txBody>
                  <a:tcPr/>
                </a:tc>
                <a:tc>
                  <a:txBody>
                    <a:bodyPr/>
                    <a:lstStyle/>
                    <a:p>
                      <a:pPr algn="ctr"/>
                      <a:r>
                        <a:rPr lang="en-US" dirty="0"/>
                        <a:t>21</a:t>
                      </a:r>
                      <a:endParaRPr lang="en-GB" dirty="0"/>
                    </a:p>
                  </a:txBody>
                  <a:tcPr/>
                </a:tc>
                <a:tc>
                  <a:txBody>
                    <a:bodyPr/>
                    <a:lstStyle/>
                    <a:p>
                      <a:pPr algn="ctr"/>
                      <a:r>
                        <a:rPr lang="en-US" dirty="0"/>
                        <a:t>86</a:t>
                      </a:r>
                      <a:endParaRPr lang="en-GB" dirty="0"/>
                    </a:p>
                  </a:txBody>
                  <a:tcPr/>
                </a:tc>
                <a:tc>
                  <a:txBody>
                    <a:bodyPr/>
                    <a:lstStyle/>
                    <a:p>
                      <a:pPr algn="ctr"/>
                      <a:r>
                        <a:rPr lang="en-US" dirty="0"/>
                        <a:t>14</a:t>
                      </a:r>
                      <a:endParaRPr lang="en-GB" dirty="0"/>
                    </a:p>
                  </a:txBody>
                  <a:tcPr/>
                </a:tc>
                <a:tc>
                  <a:txBody>
                    <a:bodyPr/>
                    <a:lstStyle/>
                    <a:p>
                      <a:pPr algn="ctr"/>
                      <a:r>
                        <a:rPr lang="en-US" dirty="0"/>
                        <a:t>44</a:t>
                      </a:r>
                      <a:endParaRPr lang="en-GB" dirty="0"/>
                    </a:p>
                  </a:txBody>
                  <a:tcPr/>
                </a:tc>
                <a:tc>
                  <a:txBody>
                    <a:bodyPr/>
                    <a:lstStyle/>
                    <a:p>
                      <a:pPr algn="ctr"/>
                      <a:r>
                        <a:rPr lang="en-US" dirty="0"/>
                        <a:t>25-83</a:t>
                      </a:r>
                      <a:endParaRPr lang="en-GB" dirty="0"/>
                    </a:p>
                  </a:txBody>
                  <a:tcPr/>
                </a:tc>
                <a:tc>
                  <a:txBody>
                    <a:bodyPr/>
                    <a:lstStyle/>
                    <a:p>
                      <a:pPr algn="ctr"/>
                      <a:r>
                        <a:rPr lang="en-US" dirty="0"/>
                        <a:t>1</a:t>
                      </a:r>
                      <a:endParaRPr lang="en-GB" dirty="0"/>
                    </a:p>
                  </a:txBody>
                  <a:tcPr/>
                </a:tc>
                <a:tc>
                  <a:txBody>
                    <a:bodyPr/>
                    <a:lstStyle/>
                    <a:p>
                      <a:pPr algn="ctr"/>
                      <a:r>
                        <a:rPr lang="en-US" dirty="0"/>
                        <a:t>1</a:t>
                      </a:r>
                      <a:endParaRPr lang="en-GB" dirty="0"/>
                    </a:p>
                  </a:txBody>
                  <a:tcPr/>
                </a:tc>
                <a:extLst>
                  <a:ext uri="{0D108BD9-81ED-4DB2-BD59-A6C34878D82A}">
                    <a16:rowId xmlns:a16="http://schemas.microsoft.com/office/drawing/2014/main" val="1699670681"/>
                  </a:ext>
                </a:extLst>
              </a:tr>
              <a:tr h="467236">
                <a:tc>
                  <a:txBody>
                    <a:bodyPr/>
                    <a:lstStyle/>
                    <a:p>
                      <a:r>
                        <a:rPr lang="en-US" dirty="0"/>
                        <a:t>2017</a:t>
                      </a:r>
                      <a:endParaRPr lang="en-GB" dirty="0"/>
                    </a:p>
                  </a:txBody>
                  <a:tcPr/>
                </a:tc>
                <a:tc>
                  <a:txBody>
                    <a:bodyPr/>
                    <a:lstStyle/>
                    <a:p>
                      <a:pPr algn="ctr"/>
                      <a:r>
                        <a:rPr lang="en-US" dirty="0"/>
                        <a:t>25</a:t>
                      </a:r>
                      <a:endParaRPr lang="en-GB" dirty="0"/>
                    </a:p>
                  </a:txBody>
                  <a:tcPr/>
                </a:tc>
                <a:tc>
                  <a:txBody>
                    <a:bodyPr/>
                    <a:lstStyle/>
                    <a:p>
                      <a:pPr algn="ctr"/>
                      <a:r>
                        <a:rPr lang="en-US" dirty="0"/>
                        <a:t>80</a:t>
                      </a:r>
                      <a:endParaRPr lang="en-GB" dirty="0"/>
                    </a:p>
                  </a:txBody>
                  <a:tcPr/>
                </a:tc>
                <a:tc>
                  <a:txBody>
                    <a:bodyPr/>
                    <a:lstStyle/>
                    <a:p>
                      <a:pPr algn="ctr"/>
                      <a:r>
                        <a:rPr lang="en-US" dirty="0"/>
                        <a:t>20</a:t>
                      </a:r>
                      <a:endParaRPr lang="en-GB" dirty="0"/>
                    </a:p>
                  </a:txBody>
                  <a:tcPr/>
                </a:tc>
                <a:tc>
                  <a:txBody>
                    <a:bodyPr/>
                    <a:lstStyle/>
                    <a:p>
                      <a:pPr algn="ctr"/>
                      <a:r>
                        <a:rPr lang="en-US" dirty="0"/>
                        <a:t>48</a:t>
                      </a:r>
                      <a:endParaRPr lang="en-GB" dirty="0"/>
                    </a:p>
                  </a:txBody>
                  <a:tcPr/>
                </a:tc>
                <a:tc>
                  <a:txBody>
                    <a:bodyPr/>
                    <a:lstStyle/>
                    <a:p>
                      <a:pPr algn="ctr"/>
                      <a:r>
                        <a:rPr lang="en-US" dirty="0"/>
                        <a:t>15-80</a:t>
                      </a:r>
                      <a:endParaRPr lang="en-GB" dirty="0"/>
                    </a:p>
                  </a:txBody>
                  <a:tcPr/>
                </a:tc>
                <a:tc>
                  <a:txBody>
                    <a:bodyPr/>
                    <a:lstStyle/>
                    <a:p>
                      <a:pPr algn="ctr"/>
                      <a:r>
                        <a:rPr lang="en-US" dirty="0"/>
                        <a:t>3</a:t>
                      </a:r>
                      <a:endParaRPr lang="en-GB" dirty="0"/>
                    </a:p>
                  </a:txBody>
                  <a:tcPr/>
                </a:tc>
                <a:tc>
                  <a:txBody>
                    <a:bodyPr/>
                    <a:lstStyle/>
                    <a:p>
                      <a:pPr algn="ctr"/>
                      <a:r>
                        <a:rPr lang="en-US" dirty="0"/>
                        <a:t>5</a:t>
                      </a:r>
                      <a:endParaRPr lang="en-GB" dirty="0"/>
                    </a:p>
                  </a:txBody>
                  <a:tcPr/>
                </a:tc>
                <a:extLst>
                  <a:ext uri="{0D108BD9-81ED-4DB2-BD59-A6C34878D82A}">
                    <a16:rowId xmlns:a16="http://schemas.microsoft.com/office/drawing/2014/main" val="1884933629"/>
                  </a:ext>
                </a:extLst>
              </a:tr>
              <a:tr h="467236">
                <a:tc>
                  <a:txBody>
                    <a:bodyPr/>
                    <a:lstStyle/>
                    <a:p>
                      <a:r>
                        <a:rPr lang="en-US" dirty="0"/>
                        <a:t>2018</a:t>
                      </a:r>
                      <a:endParaRPr lang="en-GB" dirty="0"/>
                    </a:p>
                  </a:txBody>
                  <a:tcPr/>
                </a:tc>
                <a:tc>
                  <a:txBody>
                    <a:bodyPr/>
                    <a:lstStyle/>
                    <a:p>
                      <a:pPr algn="ctr"/>
                      <a:r>
                        <a:rPr lang="en-US" dirty="0"/>
                        <a:t>22</a:t>
                      </a:r>
                      <a:endParaRPr lang="en-GB" dirty="0"/>
                    </a:p>
                  </a:txBody>
                  <a:tcPr/>
                </a:tc>
                <a:tc>
                  <a:txBody>
                    <a:bodyPr/>
                    <a:lstStyle/>
                    <a:p>
                      <a:pPr algn="ctr"/>
                      <a:r>
                        <a:rPr lang="en-US" dirty="0"/>
                        <a:t>82</a:t>
                      </a:r>
                      <a:endParaRPr lang="en-GB" dirty="0"/>
                    </a:p>
                  </a:txBody>
                  <a:tcPr/>
                </a:tc>
                <a:tc>
                  <a:txBody>
                    <a:bodyPr/>
                    <a:lstStyle/>
                    <a:p>
                      <a:pPr algn="ctr"/>
                      <a:r>
                        <a:rPr lang="en-US" dirty="0"/>
                        <a:t>18</a:t>
                      </a:r>
                      <a:endParaRPr lang="en-GB" dirty="0"/>
                    </a:p>
                  </a:txBody>
                  <a:tcPr/>
                </a:tc>
                <a:tc>
                  <a:txBody>
                    <a:bodyPr/>
                    <a:lstStyle/>
                    <a:p>
                      <a:pPr algn="ctr"/>
                      <a:r>
                        <a:rPr lang="en-US" dirty="0"/>
                        <a:t>42</a:t>
                      </a:r>
                      <a:endParaRPr lang="en-GB" dirty="0"/>
                    </a:p>
                  </a:txBody>
                  <a:tcPr/>
                </a:tc>
                <a:tc>
                  <a:txBody>
                    <a:bodyPr/>
                    <a:lstStyle/>
                    <a:p>
                      <a:pPr algn="ctr"/>
                      <a:r>
                        <a:rPr lang="en-US" dirty="0"/>
                        <a:t>18-80</a:t>
                      </a:r>
                      <a:endParaRPr lang="en-GB" dirty="0"/>
                    </a:p>
                  </a:txBody>
                  <a:tcPr/>
                </a:tc>
                <a:tc>
                  <a:txBody>
                    <a:bodyPr/>
                    <a:lstStyle/>
                    <a:p>
                      <a:pPr algn="ctr"/>
                      <a:r>
                        <a:rPr lang="en-US" dirty="0"/>
                        <a:t>3</a:t>
                      </a:r>
                      <a:endParaRPr lang="en-GB" dirty="0"/>
                    </a:p>
                  </a:txBody>
                  <a:tcPr/>
                </a:tc>
                <a:tc>
                  <a:txBody>
                    <a:bodyPr/>
                    <a:lstStyle/>
                    <a:p>
                      <a:pPr algn="ctr"/>
                      <a:r>
                        <a:rPr lang="en-US" dirty="0"/>
                        <a:t>2</a:t>
                      </a:r>
                      <a:endParaRPr lang="en-GB" dirty="0"/>
                    </a:p>
                  </a:txBody>
                  <a:tcPr/>
                </a:tc>
                <a:extLst>
                  <a:ext uri="{0D108BD9-81ED-4DB2-BD59-A6C34878D82A}">
                    <a16:rowId xmlns:a16="http://schemas.microsoft.com/office/drawing/2014/main" val="1936027057"/>
                  </a:ext>
                </a:extLst>
              </a:tr>
              <a:tr h="467236">
                <a:tc>
                  <a:txBody>
                    <a:bodyPr/>
                    <a:lstStyle/>
                    <a:p>
                      <a:r>
                        <a:rPr lang="en-US" dirty="0"/>
                        <a:t>2019</a:t>
                      </a:r>
                      <a:endParaRPr lang="en-GB" dirty="0"/>
                    </a:p>
                  </a:txBody>
                  <a:tcPr/>
                </a:tc>
                <a:tc>
                  <a:txBody>
                    <a:bodyPr/>
                    <a:lstStyle/>
                    <a:p>
                      <a:pPr algn="ctr"/>
                      <a:r>
                        <a:rPr lang="en-US" dirty="0"/>
                        <a:t>21</a:t>
                      </a:r>
                      <a:endParaRPr lang="en-GB" dirty="0"/>
                    </a:p>
                  </a:txBody>
                  <a:tcPr/>
                </a:tc>
                <a:tc>
                  <a:txBody>
                    <a:bodyPr/>
                    <a:lstStyle/>
                    <a:p>
                      <a:pPr algn="ctr"/>
                      <a:r>
                        <a:rPr lang="en-US" dirty="0"/>
                        <a:t>91</a:t>
                      </a:r>
                      <a:endParaRPr lang="en-GB" dirty="0"/>
                    </a:p>
                  </a:txBody>
                  <a:tcPr/>
                </a:tc>
                <a:tc>
                  <a:txBody>
                    <a:bodyPr/>
                    <a:lstStyle/>
                    <a:p>
                      <a:pPr algn="ctr"/>
                      <a:r>
                        <a:rPr lang="en-US" dirty="0"/>
                        <a:t>9</a:t>
                      </a:r>
                      <a:endParaRPr lang="en-GB" dirty="0"/>
                    </a:p>
                  </a:txBody>
                  <a:tcPr/>
                </a:tc>
                <a:tc>
                  <a:txBody>
                    <a:bodyPr/>
                    <a:lstStyle/>
                    <a:p>
                      <a:pPr algn="ctr"/>
                      <a:r>
                        <a:rPr lang="en-US" dirty="0"/>
                        <a:t>45</a:t>
                      </a:r>
                      <a:endParaRPr lang="en-GB" dirty="0"/>
                    </a:p>
                  </a:txBody>
                  <a:tcPr/>
                </a:tc>
                <a:tc>
                  <a:txBody>
                    <a:bodyPr/>
                    <a:lstStyle/>
                    <a:p>
                      <a:pPr algn="ctr"/>
                      <a:r>
                        <a:rPr lang="en-US" dirty="0"/>
                        <a:t>21-82</a:t>
                      </a:r>
                      <a:endParaRPr lang="en-GB" dirty="0"/>
                    </a:p>
                  </a:txBody>
                  <a:tcPr/>
                </a:tc>
                <a:tc>
                  <a:txBody>
                    <a:bodyPr/>
                    <a:lstStyle/>
                    <a:p>
                      <a:pPr algn="ctr"/>
                      <a:r>
                        <a:rPr lang="en-US" dirty="0"/>
                        <a:t>3</a:t>
                      </a:r>
                      <a:endParaRPr lang="en-GB" dirty="0"/>
                    </a:p>
                  </a:txBody>
                  <a:tcPr/>
                </a:tc>
                <a:tc>
                  <a:txBody>
                    <a:bodyPr/>
                    <a:lstStyle/>
                    <a:p>
                      <a:pPr algn="ctr"/>
                      <a:r>
                        <a:rPr lang="en-US" dirty="0"/>
                        <a:t>4</a:t>
                      </a:r>
                      <a:endParaRPr lang="en-GB" dirty="0"/>
                    </a:p>
                  </a:txBody>
                  <a:tcPr/>
                </a:tc>
                <a:extLst>
                  <a:ext uri="{0D108BD9-81ED-4DB2-BD59-A6C34878D82A}">
                    <a16:rowId xmlns:a16="http://schemas.microsoft.com/office/drawing/2014/main" val="3747211570"/>
                  </a:ext>
                </a:extLst>
              </a:tr>
              <a:tr h="467236">
                <a:tc>
                  <a:txBody>
                    <a:bodyPr/>
                    <a:lstStyle/>
                    <a:p>
                      <a:r>
                        <a:rPr lang="en-US" dirty="0"/>
                        <a:t>2020</a:t>
                      </a:r>
                      <a:endParaRPr lang="en-GB" dirty="0"/>
                    </a:p>
                  </a:txBody>
                  <a:tcPr/>
                </a:tc>
                <a:tc>
                  <a:txBody>
                    <a:bodyPr/>
                    <a:lstStyle/>
                    <a:p>
                      <a:pPr algn="ctr"/>
                      <a:r>
                        <a:rPr lang="en-US" dirty="0"/>
                        <a:t>21</a:t>
                      </a:r>
                      <a:endParaRPr lang="en-GB" dirty="0"/>
                    </a:p>
                  </a:txBody>
                  <a:tcPr/>
                </a:tc>
                <a:tc>
                  <a:txBody>
                    <a:bodyPr/>
                    <a:lstStyle/>
                    <a:p>
                      <a:pPr algn="ctr"/>
                      <a:r>
                        <a:rPr lang="en-US" dirty="0"/>
                        <a:t>68</a:t>
                      </a:r>
                      <a:endParaRPr lang="en-GB" dirty="0"/>
                    </a:p>
                  </a:txBody>
                  <a:tcPr/>
                </a:tc>
                <a:tc>
                  <a:txBody>
                    <a:bodyPr/>
                    <a:lstStyle/>
                    <a:p>
                      <a:pPr algn="ctr"/>
                      <a:r>
                        <a:rPr lang="en-US" dirty="0"/>
                        <a:t>32</a:t>
                      </a:r>
                      <a:endParaRPr lang="en-GB" dirty="0"/>
                    </a:p>
                  </a:txBody>
                  <a:tcPr/>
                </a:tc>
                <a:tc>
                  <a:txBody>
                    <a:bodyPr/>
                    <a:lstStyle/>
                    <a:p>
                      <a:pPr algn="ctr"/>
                      <a:r>
                        <a:rPr lang="en-US" dirty="0"/>
                        <a:t>45.5</a:t>
                      </a:r>
                      <a:endParaRPr lang="en-GB" dirty="0"/>
                    </a:p>
                  </a:txBody>
                  <a:tcPr/>
                </a:tc>
                <a:tc>
                  <a:txBody>
                    <a:bodyPr/>
                    <a:lstStyle/>
                    <a:p>
                      <a:pPr algn="ctr"/>
                      <a:r>
                        <a:rPr lang="en-US" dirty="0"/>
                        <a:t>23-67</a:t>
                      </a:r>
                      <a:endParaRPr lang="en-GB" dirty="0"/>
                    </a:p>
                  </a:txBody>
                  <a:tcPr/>
                </a:tc>
                <a:tc>
                  <a:txBody>
                    <a:bodyPr/>
                    <a:lstStyle/>
                    <a:p>
                      <a:pPr algn="ctr"/>
                      <a:r>
                        <a:rPr lang="en-US" dirty="0"/>
                        <a:t>1</a:t>
                      </a:r>
                      <a:endParaRPr lang="en-GB" dirty="0"/>
                    </a:p>
                  </a:txBody>
                  <a:tcPr/>
                </a:tc>
                <a:tc>
                  <a:txBody>
                    <a:bodyPr/>
                    <a:lstStyle/>
                    <a:p>
                      <a:pPr algn="ctr"/>
                      <a:r>
                        <a:rPr lang="en-US" dirty="0"/>
                        <a:t>1</a:t>
                      </a:r>
                      <a:endParaRPr lang="en-GB" dirty="0"/>
                    </a:p>
                  </a:txBody>
                  <a:tcPr/>
                </a:tc>
                <a:extLst>
                  <a:ext uri="{0D108BD9-81ED-4DB2-BD59-A6C34878D82A}">
                    <a16:rowId xmlns:a16="http://schemas.microsoft.com/office/drawing/2014/main" val="1537377256"/>
                  </a:ext>
                </a:extLst>
              </a:tr>
              <a:tr h="467236">
                <a:tc>
                  <a:txBody>
                    <a:bodyPr/>
                    <a:lstStyle/>
                    <a:p>
                      <a:r>
                        <a:rPr lang="en-US" dirty="0"/>
                        <a:t>2021</a:t>
                      </a:r>
                      <a:endParaRPr lang="en-GB" dirty="0"/>
                    </a:p>
                  </a:txBody>
                  <a:tcPr/>
                </a:tc>
                <a:tc>
                  <a:txBody>
                    <a:bodyPr/>
                    <a:lstStyle/>
                    <a:p>
                      <a:pPr algn="ctr"/>
                      <a:r>
                        <a:rPr lang="en-US" dirty="0"/>
                        <a:t>34</a:t>
                      </a:r>
                      <a:endParaRPr lang="en-GB" dirty="0"/>
                    </a:p>
                  </a:txBody>
                  <a:tcPr/>
                </a:tc>
                <a:tc>
                  <a:txBody>
                    <a:bodyPr/>
                    <a:lstStyle/>
                    <a:p>
                      <a:pPr algn="ctr"/>
                      <a:r>
                        <a:rPr lang="en-US" dirty="0"/>
                        <a:t>73</a:t>
                      </a:r>
                      <a:endParaRPr lang="en-GB" dirty="0"/>
                    </a:p>
                  </a:txBody>
                  <a:tcPr/>
                </a:tc>
                <a:tc>
                  <a:txBody>
                    <a:bodyPr/>
                    <a:lstStyle/>
                    <a:p>
                      <a:pPr algn="ctr"/>
                      <a:r>
                        <a:rPr lang="en-US" dirty="0"/>
                        <a:t>27</a:t>
                      </a:r>
                      <a:endParaRPr lang="en-GB" dirty="0"/>
                    </a:p>
                  </a:txBody>
                  <a:tcPr/>
                </a:tc>
                <a:tc>
                  <a:txBody>
                    <a:bodyPr/>
                    <a:lstStyle/>
                    <a:p>
                      <a:pPr algn="ctr"/>
                      <a:r>
                        <a:rPr lang="en-US" dirty="0"/>
                        <a:t>43.5</a:t>
                      </a:r>
                      <a:endParaRPr lang="en-GB" dirty="0"/>
                    </a:p>
                  </a:txBody>
                  <a:tcPr/>
                </a:tc>
                <a:tc>
                  <a:txBody>
                    <a:bodyPr/>
                    <a:lstStyle/>
                    <a:p>
                      <a:pPr algn="ctr"/>
                      <a:r>
                        <a:rPr lang="en-US" dirty="0"/>
                        <a:t>14-73</a:t>
                      </a:r>
                      <a:endParaRPr lang="en-GB" dirty="0"/>
                    </a:p>
                  </a:txBody>
                  <a:tcPr/>
                </a:tc>
                <a:tc>
                  <a:txBody>
                    <a:bodyPr/>
                    <a:lstStyle/>
                    <a:p>
                      <a:pPr algn="ctr"/>
                      <a:r>
                        <a:rPr lang="en-US" dirty="0"/>
                        <a:t>6</a:t>
                      </a:r>
                      <a:endParaRPr lang="en-GB" dirty="0"/>
                    </a:p>
                  </a:txBody>
                  <a:tcPr/>
                </a:tc>
                <a:tc>
                  <a:txBody>
                    <a:bodyPr/>
                    <a:lstStyle/>
                    <a:p>
                      <a:pPr algn="ctr"/>
                      <a:r>
                        <a:rPr lang="en-US" dirty="0"/>
                        <a:t>3</a:t>
                      </a:r>
                      <a:endParaRPr lang="en-GB" dirty="0"/>
                    </a:p>
                  </a:txBody>
                  <a:tcPr/>
                </a:tc>
                <a:extLst>
                  <a:ext uri="{0D108BD9-81ED-4DB2-BD59-A6C34878D82A}">
                    <a16:rowId xmlns:a16="http://schemas.microsoft.com/office/drawing/2014/main" val="3675730598"/>
                  </a:ext>
                </a:extLst>
              </a:tr>
            </a:tbl>
          </a:graphicData>
        </a:graphic>
      </p:graphicFrame>
      <p:sp>
        <p:nvSpPr>
          <p:cNvPr id="2" name="Date Placeholder 1">
            <a:extLst>
              <a:ext uri="{FF2B5EF4-FFF2-40B4-BE49-F238E27FC236}">
                <a16:creationId xmlns:a16="http://schemas.microsoft.com/office/drawing/2014/main" id="{1959F473-3089-BF8E-C8A9-826AC448A03B}"/>
              </a:ext>
            </a:extLst>
          </p:cNvPr>
          <p:cNvSpPr>
            <a:spLocks noGrp="1"/>
          </p:cNvSpPr>
          <p:nvPr>
            <p:ph type="dt" sz="half" idx="10"/>
          </p:nvPr>
        </p:nvSpPr>
        <p:spPr/>
        <p:txBody>
          <a:bodyPr/>
          <a:lstStyle/>
          <a:p>
            <a:fld id="{4A088B3F-EB5B-4496-BADB-CFF7941E82B2}" type="datetime1">
              <a:rPr lang="en-GB" smtClean="0"/>
              <a:t>02/12/2024</a:t>
            </a:fld>
            <a:endParaRPr lang="en-GB"/>
          </a:p>
        </p:txBody>
      </p:sp>
      <p:sp>
        <p:nvSpPr>
          <p:cNvPr id="3" name="Footer Placeholder 2">
            <a:extLst>
              <a:ext uri="{FF2B5EF4-FFF2-40B4-BE49-F238E27FC236}">
                <a16:creationId xmlns:a16="http://schemas.microsoft.com/office/drawing/2014/main" id="{CC357407-A027-29CE-EB38-85FA0B0F6DA3}"/>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4" name="Slide Number Placeholder 3">
            <a:extLst>
              <a:ext uri="{FF2B5EF4-FFF2-40B4-BE49-F238E27FC236}">
                <a16:creationId xmlns:a16="http://schemas.microsoft.com/office/drawing/2014/main" id="{B91F150D-A013-837E-C9CF-7454AEF853C1}"/>
              </a:ext>
            </a:extLst>
          </p:cNvPr>
          <p:cNvSpPr>
            <a:spLocks noGrp="1"/>
          </p:cNvSpPr>
          <p:nvPr>
            <p:ph type="sldNum" sz="quarter" idx="12"/>
          </p:nvPr>
        </p:nvSpPr>
        <p:spPr/>
        <p:txBody>
          <a:bodyPr/>
          <a:lstStyle/>
          <a:p>
            <a:fld id="{52427A99-A7A1-4287-850B-980EBCBBF378}" type="slidenum">
              <a:rPr lang="en-GB" smtClean="0"/>
              <a:t>23</a:t>
            </a:fld>
            <a:endParaRPr lang="en-GB"/>
          </a:p>
        </p:txBody>
      </p:sp>
    </p:spTree>
    <p:extLst>
      <p:ext uri="{BB962C8B-B14F-4D97-AF65-F5344CB8AC3E}">
        <p14:creationId xmlns:p14="http://schemas.microsoft.com/office/powerpoint/2010/main" val="24073296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7C4CB85F-10B2-0EB3-CF9C-EBADADCDE453}"/>
              </a:ext>
            </a:extLst>
          </p:cNvPr>
          <p:cNvSpPr>
            <a:spLocks noGrp="1"/>
          </p:cNvSpPr>
          <p:nvPr>
            <p:ph type="title"/>
          </p:nvPr>
        </p:nvSpPr>
        <p:spPr>
          <a:xfrm>
            <a:off x="838200" y="365125"/>
            <a:ext cx="10515600" cy="1325563"/>
          </a:xfrm>
        </p:spPr>
        <p:txBody>
          <a:bodyPr>
            <a:normAutofit/>
          </a:bodyPr>
          <a:lstStyle/>
          <a:p>
            <a:r>
              <a:rPr lang="en-US" dirty="0"/>
              <a:t>Positive salient remarks from 2021 report</a:t>
            </a:r>
            <a:endParaRPr lang="en-GB" dirty="0"/>
          </a:p>
        </p:txBody>
      </p:sp>
      <p:sp>
        <p:nvSpPr>
          <p:cNvPr id="15" name="Arc 14">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45D2890-51B4-67D8-1099-CBBA789AA68F}"/>
              </a:ext>
            </a:extLst>
          </p:cNvPr>
          <p:cNvSpPr>
            <a:spLocks noGrp="1"/>
          </p:cNvSpPr>
          <p:nvPr>
            <p:ph idx="1"/>
          </p:nvPr>
        </p:nvSpPr>
        <p:spPr>
          <a:xfrm>
            <a:off x="838200" y="1825625"/>
            <a:ext cx="10515600" cy="4351338"/>
          </a:xfrm>
        </p:spPr>
        <p:txBody>
          <a:bodyPr>
            <a:normAutofit/>
          </a:bodyPr>
          <a:lstStyle/>
          <a:p>
            <a:pPr marL="342900" lvl="0" indent="-342900" algn="just">
              <a:lnSpc>
                <a:spcPct val="150000"/>
              </a:lnSpc>
              <a:buFont typeface="+mj-lt"/>
              <a:buAutoNum type="arabicPeriod"/>
            </a:pPr>
            <a:r>
              <a:rPr lang="en-GB" sz="1800" dirty="0">
                <a:effectLst/>
                <a:latin typeface="Arial" panose="020B0604020202020204" pitchFamily="34" charset="0"/>
                <a:ea typeface="Calibri" panose="020F0502020204030204" pitchFamily="34" charset="0"/>
              </a:rPr>
              <a:t>The gradual implementation of the Mental Health Strategy published in 2020</a:t>
            </a:r>
            <a:endParaRPr lang="en-GB" sz="1800" dirty="0">
              <a:effectLst/>
              <a:latin typeface="Calibri" panose="020F0502020204030204" pitchFamily="34" charset="0"/>
              <a:ea typeface="Calibri" panose="020F0502020204030204" pitchFamily="34" charset="0"/>
            </a:endParaRPr>
          </a:p>
          <a:p>
            <a:pPr marL="342900" lvl="0" indent="-342900" algn="just">
              <a:lnSpc>
                <a:spcPct val="150000"/>
              </a:lnSpc>
              <a:buFont typeface="+mj-lt"/>
              <a:buAutoNum type="arabicPeriod"/>
            </a:pPr>
            <a:r>
              <a:rPr lang="en-GB" sz="1800" dirty="0">
                <a:effectLst/>
                <a:latin typeface="Arial" panose="020B0604020202020204" pitchFamily="34" charset="0"/>
                <a:ea typeface="Calibri" panose="020F0502020204030204" pitchFamily="34" charset="0"/>
              </a:rPr>
              <a:t>the refurbishment and the improved environments in some of the wards in Mount Carmel Hospital</a:t>
            </a:r>
            <a:endParaRPr lang="en-GB" sz="1800" dirty="0">
              <a:effectLst/>
              <a:latin typeface="Calibri" panose="020F0502020204030204" pitchFamily="34" charset="0"/>
              <a:ea typeface="Calibri" panose="020F0502020204030204" pitchFamily="34" charset="0"/>
            </a:endParaRPr>
          </a:p>
          <a:p>
            <a:pPr marL="342900" lvl="0" indent="-342900" algn="just">
              <a:lnSpc>
                <a:spcPct val="150000"/>
              </a:lnSpc>
              <a:buFont typeface="+mj-lt"/>
              <a:buAutoNum type="arabicPeriod"/>
            </a:pPr>
            <a:r>
              <a:rPr lang="en-GB" sz="1800" dirty="0">
                <a:effectLst/>
                <a:latin typeface="Arial" panose="020B0604020202020204" pitchFamily="34" charset="0"/>
                <a:ea typeface="Calibri" panose="020F0502020204030204" pitchFamily="34" charset="0"/>
              </a:rPr>
              <a:t>the transfer of stable chronic mental patients to community residential facilities </a:t>
            </a:r>
            <a:endParaRPr lang="en-GB" sz="1800" dirty="0">
              <a:effectLst/>
              <a:latin typeface="Calibri" panose="020F0502020204030204" pitchFamily="34" charset="0"/>
              <a:ea typeface="Calibri" panose="020F0502020204030204" pitchFamily="34" charset="0"/>
            </a:endParaRPr>
          </a:p>
          <a:p>
            <a:pPr marL="342900" lvl="0" indent="-342900" algn="just">
              <a:lnSpc>
                <a:spcPct val="150000"/>
              </a:lnSpc>
              <a:buFont typeface="+mj-lt"/>
              <a:buAutoNum type="arabicPeriod"/>
            </a:pPr>
            <a:r>
              <a:rPr lang="en-GB" sz="1800" dirty="0">
                <a:effectLst/>
                <a:latin typeface="Arial" panose="020B0604020202020204" pitchFamily="34" charset="0"/>
                <a:ea typeface="Calibri" panose="020F0502020204030204" pitchFamily="34" charset="0"/>
              </a:rPr>
              <a:t>the ongoing planning for the new acute psychiatric hospital on Mater Dei Campus</a:t>
            </a:r>
            <a:endParaRPr lang="en-GB" sz="1800" dirty="0">
              <a:effectLst/>
              <a:latin typeface="Calibri" panose="020F0502020204030204" pitchFamily="34" charset="0"/>
              <a:ea typeface="Calibri" panose="020F0502020204030204" pitchFamily="34" charset="0"/>
            </a:endParaRPr>
          </a:p>
          <a:p>
            <a:pPr marL="342900" lvl="0" indent="-342900" algn="just">
              <a:lnSpc>
                <a:spcPct val="150000"/>
              </a:lnSpc>
              <a:buFont typeface="+mj-lt"/>
              <a:buAutoNum type="arabicPeriod"/>
            </a:pPr>
            <a:r>
              <a:rPr lang="en-GB" sz="1800" dirty="0">
                <a:effectLst/>
                <a:latin typeface="Arial" panose="020B0604020202020204" pitchFamily="34" charset="0"/>
                <a:ea typeface="Calibri" panose="020F0502020204030204" pitchFamily="34" charset="0"/>
              </a:rPr>
              <a:t>the various campaigns to increase mental health literacy</a:t>
            </a:r>
            <a:endParaRPr lang="en-GB" sz="1800" dirty="0">
              <a:effectLst/>
              <a:latin typeface="Calibri" panose="020F0502020204030204" pitchFamily="34" charset="0"/>
              <a:ea typeface="Calibri" panose="020F0502020204030204" pitchFamily="34" charset="0"/>
            </a:endParaRPr>
          </a:p>
          <a:p>
            <a:pPr marL="342900" lvl="0" indent="-342900" algn="just">
              <a:lnSpc>
                <a:spcPct val="150000"/>
              </a:lnSpc>
              <a:spcAft>
                <a:spcPts val="1000"/>
              </a:spcAft>
              <a:buFont typeface="+mj-lt"/>
              <a:buAutoNum type="arabicPeriod"/>
            </a:pPr>
            <a:r>
              <a:rPr lang="en-GB" sz="1800" dirty="0">
                <a:effectLst/>
                <a:latin typeface="Arial" panose="020B0604020202020204" pitchFamily="34" charset="0"/>
                <a:ea typeface="Calibri" panose="020F0502020204030204" pitchFamily="34" charset="0"/>
              </a:rPr>
              <a:t>the introduction of new services, as well as the ongoing staff training and specialisations</a:t>
            </a:r>
            <a:endParaRPr lang="en-GB" sz="1800" dirty="0">
              <a:effectLst/>
              <a:latin typeface="Calibri" panose="020F0502020204030204" pitchFamily="34" charset="0"/>
              <a:ea typeface="Calibri" panose="020F0502020204030204" pitchFamily="34" charset="0"/>
            </a:endParaRPr>
          </a:p>
          <a:p>
            <a:endParaRPr lang="en-GB" dirty="0"/>
          </a:p>
        </p:txBody>
      </p:sp>
      <p:sp>
        <p:nvSpPr>
          <p:cNvPr id="4" name="Date Placeholder 3">
            <a:extLst>
              <a:ext uri="{FF2B5EF4-FFF2-40B4-BE49-F238E27FC236}">
                <a16:creationId xmlns:a16="http://schemas.microsoft.com/office/drawing/2014/main" id="{6A19BA61-2E91-5F42-B1C2-38D03E49F6E8}"/>
              </a:ext>
            </a:extLst>
          </p:cNvPr>
          <p:cNvSpPr>
            <a:spLocks noGrp="1"/>
          </p:cNvSpPr>
          <p:nvPr>
            <p:ph type="dt" sz="half" idx="10"/>
          </p:nvPr>
        </p:nvSpPr>
        <p:spPr>
          <a:xfrm>
            <a:off x="838200" y="6356350"/>
            <a:ext cx="2743200" cy="365125"/>
          </a:xfrm>
        </p:spPr>
        <p:txBody>
          <a:bodyPr>
            <a:normAutofit/>
          </a:bodyPr>
          <a:lstStyle/>
          <a:p>
            <a:pPr>
              <a:spcAft>
                <a:spcPts val="600"/>
              </a:spcAft>
            </a:pPr>
            <a:fld id="{E7441958-24B7-4ADA-8390-8097E079A01F}" type="datetime1">
              <a:rPr lang="en-GB" smtClean="0"/>
              <a:t>02/12/2024</a:t>
            </a:fld>
            <a:endParaRPr lang="en-GB"/>
          </a:p>
        </p:txBody>
      </p:sp>
      <p:sp>
        <p:nvSpPr>
          <p:cNvPr id="5" name="Footer Placeholder 4">
            <a:extLst>
              <a:ext uri="{FF2B5EF4-FFF2-40B4-BE49-F238E27FC236}">
                <a16:creationId xmlns:a16="http://schemas.microsoft.com/office/drawing/2014/main" id="{138E62A5-9A52-FB3E-4BE0-AC5A6383BA27}"/>
              </a:ext>
            </a:extLst>
          </p:cNvPr>
          <p:cNvSpPr>
            <a:spLocks noGrp="1"/>
          </p:cNvSpPr>
          <p:nvPr>
            <p:ph type="ftr" sz="quarter" idx="11"/>
          </p:nvPr>
        </p:nvSpPr>
        <p:spPr>
          <a:xfrm>
            <a:off x="4038600" y="6356350"/>
            <a:ext cx="4114800" cy="365125"/>
          </a:xfrm>
        </p:spPr>
        <p:txBody>
          <a:bodyPr>
            <a:normAutofit fontScale="92500" lnSpcReduction="20000"/>
          </a:bodyPr>
          <a:lstStyle/>
          <a:p>
            <a:pPr>
              <a:spcAft>
                <a:spcPts val="600"/>
              </a:spcAft>
            </a:pPr>
            <a:r>
              <a:rPr lang="en-GB"/>
              <a:t>Office of the Commissioner for the Promotion of Rights of Persons with Mental Disorders</a:t>
            </a:r>
          </a:p>
        </p:txBody>
      </p:sp>
      <p:sp>
        <p:nvSpPr>
          <p:cNvPr id="6" name="Slide Number Placeholder 5">
            <a:extLst>
              <a:ext uri="{FF2B5EF4-FFF2-40B4-BE49-F238E27FC236}">
                <a16:creationId xmlns:a16="http://schemas.microsoft.com/office/drawing/2014/main" id="{7E735193-0B28-FF4C-9471-E5CB63230459}"/>
              </a:ext>
            </a:extLst>
          </p:cNvPr>
          <p:cNvSpPr>
            <a:spLocks noGrp="1"/>
          </p:cNvSpPr>
          <p:nvPr>
            <p:ph type="sldNum" sz="quarter" idx="12"/>
          </p:nvPr>
        </p:nvSpPr>
        <p:spPr>
          <a:xfrm>
            <a:off x="8610600" y="6356350"/>
            <a:ext cx="2743200" cy="365125"/>
          </a:xfrm>
        </p:spPr>
        <p:txBody>
          <a:bodyPr>
            <a:normAutofit/>
          </a:bodyPr>
          <a:lstStyle/>
          <a:p>
            <a:pPr>
              <a:spcAft>
                <a:spcPts val="600"/>
              </a:spcAft>
            </a:pPr>
            <a:fld id="{52427A99-A7A1-4287-850B-980EBCBBF378}" type="slidenum">
              <a:rPr lang="en-GB" smtClean="0"/>
              <a:pPr>
                <a:spcAft>
                  <a:spcPts val="600"/>
                </a:spcAft>
              </a:pPr>
              <a:t>24</a:t>
            </a:fld>
            <a:endParaRPr lang="en-GB"/>
          </a:p>
        </p:txBody>
      </p:sp>
    </p:spTree>
    <p:extLst>
      <p:ext uri="{BB962C8B-B14F-4D97-AF65-F5344CB8AC3E}">
        <p14:creationId xmlns:p14="http://schemas.microsoft.com/office/powerpoint/2010/main" val="9282862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3B26912-010C-9660-C1B9-3A0C82740EB0}"/>
              </a:ext>
            </a:extLst>
          </p:cNvPr>
          <p:cNvSpPr>
            <a:spLocks noGrp="1"/>
          </p:cNvSpPr>
          <p:nvPr>
            <p:ph type="title"/>
          </p:nvPr>
        </p:nvSpPr>
        <p:spPr>
          <a:xfrm>
            <a:off x="945777" y="2184961"/>
            <a:ext cx="10515600" cy="1325563"/>
          </a:xfrm>
        </p:spPr>
        <p:txBody>
          <a:bodyPr/>
          <a:lstStyle/>
          <a:p>
            <a:pPr algn="ctr"/>
            <a:r>
              <a:rPr lang="en-US" dirty="0"/>
              <a:t>Session 2 – 3</a:t>
            </a:r>
            <a:r>
              <a:rPr lang="en-US" baseline="30000" dirty="0"/>
              <a:t>rd</a:t>
            </a:r>
            <a:r>
              <a:rPr lang="en-US" dirty="0"/>
              <a:t> July 2024</a:t>
            </a:r>
            <a:endParaRPr lang="en-GB" dirty="0"/>
          </a:p>
        </p:txBody>
      </p:sp>
      <p:sp>
        <p:nvSpPr>
          <p:cNvPr id="4" name="Date Placeholder 3">
            <a:extLst>
              <a:ext uri="{FF2B5EF4-FFF2-40B4-BE49-F238E27FC236}">
                <a16:creationId xmlns:a16="http://schemas.microsoft.com/office/drawing/2014/main" id="{7FDFCD10-0201-7F4C-E639-58D9219AACBE}"/>
              </a:ext>
            </a:extLst>
          </p:cNvPr>
          <p:cNvSpPr>
            <a:spLocks noGrp="1"/>
          </p:cNvSpPr>
          <p:nvPr>
            <p:ph type="dt" sz="half" idx="10"/>
          </p:nvPr>
        </p:nvSpPr>
        <p:spPr/>
        <p:txBody>
          <a:bodyPr/>
          <a:lstStyle/>
          <a:p>
            <a:fld id="{5E8406BF-62A3-4BB0-A335-11F51DB6D0E1}" type="datetime1">
              <a:rPr lang="en-GB" smtClean="0"/>
              <a:t>02/12/2024</a:t>
            </a:fld>
            <a:endParaRPr lang="en-GB"/>
          </a:p>
        </p:txBody>
      </p:sp>
      <p:sp>
        <p:nvSpPr>
          <p:cNvPr id="5" name="Footer Placeholder 4">
            <a:extLst>
              <a:ext uri="{FF2B5EF4-FFF2-40B4-BE49-F238E27FC236}">
                <a16:creationId xmlns:a16="http://schemas.microsoft.com/office/drawing/2014/main" id="{2FFA0B11-B1CB-9B56-BF29-1952D811CAF4}"/>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6" name="Slide Number Placeholder 5">
            <a:extLst>
              <a:ext uri="{FF2B5EF4-FFF2-40B4-BE49-F238E27FC236}">
                <a16:creationId xmlns:a16="http://schemas.microsoft.com/office/drawing/2014/main" id="{20BB6296-49AF-269E-035F-9A26F60DFC4D}"/>
              </a:ext>
            </a:extLst>
          </p:cNvPr>
          <p:cNvSpPr>
            <a:spLocks noGrp="1"/>
          </p:cNvSpPr>
          <p:nvPr>
            <p:ph type="sldNum" sz="quarter" idx="12"/>
          </p:nvPr>
        </p:nvSpPr>
        <p:spPr/>
        <p:txBody>
          <a:bodyPr/>
          <a:lstStyle/>
          <a:p>
            <a:fld id="{52427A99-A7A1-4287-850B-980EBCBBF378}" type="slidenum">
              <a:rPr lang="en-GB" smtClean="0"/>
              <a:t>25</a:t>
            </a:fld>
            <a:endParaRPr lang="en-GB"/>
          </a:p>
        </p:txBody>
      </p:sp>
    </p:spTree>
    <p:extLst>
      <p:ext uri="{BB962C8B-B14F-4D97-AF65-F5344CB8AC3E}">
        <p14:creationId xmlns:p14="http://schemas.microsoft.com/office/powerpoint/2010/main" val="14431395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3A81F92-36CF-8958-64A9-C2140AF371B6}"/>
              </a:ext>
            </a:extLst>
          </p:cNvPr>
          <p:cNvSpPr>
            <a:spLocks noGrp="1"/>
          </p:cNvSpPr>
          <p:nvPr>
            <p:ph type="title"/>
          </p:nvPr>
        </p:nvSpPr>
        <p:spPr>
          <a:xfrm>
            <a:off x="686834" y="591344"/>
            <a:ext cx="2922273" cy="5585619"/>
          </a:xfrm>
        </p:spPr>
        <p:txBody>
          <a:bodyPr>
            <a:normAutofit/>
          </a:bodyPr>
          <a:lstStyle/>
          <a:p>
            <a:r>
              <a:rPr lang="en-US" dirty="0">
                <a:solidFill>
                  <a:srgbClr val="FFFFFF"/>
                </a:solidFill>
              </a:rPr>
              <a:t>Some of the issues raised in past but still need addressing (cont.)</a:t>
            </a:r>
            <a:endParaRPr lang="en-GB" dirty="0">
              <a:solidFill>
                <a:srgbClr val="FFFFFF"/>
              </a:solidFill>
            </a:endParaRPr>
          </a:p>
        </p:txBody>
      </p:sp>
      <p:sp>
        <p:nvSpPr>
          <p:cNvPr id="4" name="Date Placeholder 3">
            <a:extLst>
              <a:ext uri="{FF2B5EF4-FFF2-40B4-BE49-F238E27FC236}">
                <a16:creationId xmlns:a16="http://schemas.microsoft.com/office/drawing/2014/main" id="{9CAEF069-E0B3-8D9B-FFFA-EB908027C63C}"/>
              </a:ext>
            </a:extLst>
          </p:cNvPr>
          <p:cNvSpPr>
            <a:spLocks noGrp="1"/>
          </p:cNvSpPr>
          <p:nvPr>
            <p:ph type="dt" sz="half" idx="10"/>
          </p:nvPr>
        </p:nvSpPr>
        <p:spPr>
          <a:xfrm>
            <a:off x="838200" y="6356350"/>
            <a:ext cx="2743200" cy="365125"/>
          </a:xfrm>
        </p:spPr>
        <p:txBody>
          <a:bodyPr>
            <a:normAutofit/>
          </a:bodyPr>
          <a:lstStyle/>
          <a:p>
            <a:pPr>
              <a:spcAft>
                <a:spcPts val="600"/>
              </a:spcAft>
            </a:pPr>
            <a:fld id="{7C7D0EC8-C081-4181-94EE-D8C197F75613}" type="datetime1">
              <a:rPr lang="en-GB" smtClean="0">
                <a:solidFill>
                  <a:srgbClr val="FFFFFF"/>
                </a:solidFill>
              </a:rPr>
              <a:t>02/12/2024</a:t>
            </a:fld>
            <a:endParaRPr lang="en-GB">
              <a:solidFill>
                <a:srgbClr val="FFFFFF"/>
              </a:solidFill>
            </a:endParaRPr>
          </a:p>
        </p:txBody>
      </p:sp>
      <p:sp>
        <p:nvSpPr>
          <p:cNvPr id="5" name="Footer Placeholder 4">
            <a:extLst>
              <a:ext uri="{FF2B5EF4-FFF2-40B4-BE49-F238E27FC236}">
                <a16:creationId xmlns:a16="http://schemas.microsoft.com/office/drawing/2014/main" id="{F7E87319-FB66-53F8-F8BA-390211024976}"/>
              </a:ext>
            </a:extLst>
          </p:cNvPr>
          <p:cNvSpPr>
            <a:spLocks noGrp="1"/>
          </p:cNvSpPr>
          <p:nvPr>
            <p:ph type="ftr" sz="quarter" idx="11"/>
          </p:nvPr>
        </p:nvSpPr>
        <p:spPr>
          <a:xfrm>
            <a:off x="4447308" y="6356350"/>
            <a:ext cx="4842466" cy="365125"/>
          </a:xfrm>
        </p:spPr>
        <p:txBody>
          <a:bodyPr>
            <a:normAutofit fontScale="92500" lnSpcReduction="20000"/>
          </a:bodyPr>
          <a:lstStyle/>
          <a:p>
            <a:pPr>
              <a:spcAft>
                <a:spcPts val="600"/>
              </a:spcAft>
            </a:pPr>
            <a:r>
              <a:rPr lang="en-GB"/>
              <a:t>Office of the Commissioner for the Promotion of Rights of Persons with Mental Disorders</a:t>
            </a:r>
          </a:p>
        </p:txBody>
      </p:sp>
      <p:sp>
        <p:nvSpPr>
          <p:cNvPr id="6" name="Slide Number Placeholder 5">
            <a:extLst>
              <a:ext uri="{FF2B5EF4-FFF2-40B4-BE49-F238E27FC236}">
                <a16:creationId xmlns:a16="http://schemas.microsoft.com/office/drawing/2014/main" id="{C5C0A0F8-AF60-70F9-1130-92C799015889}"/>
              </a:ext>
            </a:extLst>
          </p:cNvPr>
          <p:cNvSpPr>
            <a:spLocks noGrp="1"/>
          </p:cNvSpPr>
          <p:nvPr>
            <p:ph type="sldNum" sz="quarter" idx="12"/>
          </p:nvPr>
        </p:nvSpPr>
        <p:spPr>
          <a:xfrm>
            <a:off x="9819860" y="6356350"/>
            <a:ext cx="1533939" cy="365125"/>
          </a:xfrm>
        </p:spPr>
        <p:txBody>
          <a:bodyPr>
            <a:normAutofit/>
          </a:bodyPr>
          <a:lstStyle/>
          <a:p>
            <a:pPr>
              <a:spcAft>
                <a:spcPts val="600"/>
              </a:spcAft>
            </a:pPr>
            <a:fld id="{52427A99-A7A1-4287-850B-980EBCBBF378}" type="slidenum">
              <a:rPr lang="en-GB" smtClean="0"/>
              <a:pPr>
                <a:spcAft>
                  <a:spcPts val="600"/>
                </a:spcAft>
              </a:pPr>
              <a:t>26</a:t>
            </a:fld>
            <a:endParaRPr lang="en-GB"/>
          </a:p>
        </p:txBody>
      </p:sp>
      <p:sp>
        <p:nvSpPr>
          <p:cNvPr id="15" name="Arc 14">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22B29DE-EBE1-7922-048C-BF858F31948F}"/>
              </a:ext>
            </a:extLst>
          </p:cNvPr>
          <p:cNvSpPr>
            <a:spLocks noGrp="1"/>
          </p:cNvSpPr>
          <p:nvPr>
            <p:ph idx="1"/>
          </p:nvPr>
        </p:nvSpPr>
        <p:spPr>
          <a:xfrm>
            <a:off x="4447308" y="591344"/>
            <a:ext cx="6906491" cy="5585619"/>
          </a:xfrm>
        </p:spPr>
        <p:txBody>
          <a:bodyPr anchor="ctr">
            <a:normAutofit lnSpcReduction="10000"/>
          </a:bodyPr>
          <a:lstStyle/>
          <a:p>
            <a:pPr marL="342900" lvl="0" indent="-342900" algn="just">
              <a:lnSpc>
                <a:spcPct val="150000"/>
              </a:lnSpc>
              <a:buFont typeface="+mj-lt"/>
              <a:buAutoNum type="arabicPeriod"/>
            </a:pPr>
            <a:r>
              <a:rPr lang="en-GB" sz="1800" dirty="0">
                <a:effectLst/>
                <a:latin typeface="Arial" panose="020B0604020202020204" pitchFamily="34" charset="0"/>
                <a:ea typeface="Calibri" panose="020F0502020204030204" pitchFamily="34" charset="0"/>
              </a:rPr>
              <a:t>The sense of patient inactivity, especially in the afternoon and evening hours </a:t>
            </a:r>
            <a:endParaRPr lang="en-GB" sz="1800" dirty="0">
              <a:effectLst/>
              <a:latin typeface="Calibri" panose="020F0502020204030204" pitchFamily="34" charset="0"/>
              <a:ea typeface="Calibri" panose="020F0502020204030204" pitchFamily="34" charset="0"/>
            </a:endParaRPr>
          </a:p>
          <a:p>
            <a:pPr marL="342900" lvl="0" indent="-342900" algn="just">
              <a:lnSpc>
                <a:spcPct val="150000"/>
              </a:lnSpc>
              <a:buFont typeface="+mj-lt"/>
              <a:buAutoNum type="arabicPeriod"/>
            </a:pPr>
            <a:r>
              <a:rPr lang="en-GB" sz="1800" dirty="0">
                <a:effectLst/>
                <a:latin typeface="Arial" panose="020B0604020202020204" pitchFamily="34" charset="0"/>
                <a:ea typeface="Calibri" panose="020F0502020204030204" pitchFamily="34" charset="0"/>
              </a:rPr>
              <a:t>The increased number of mental health problems in young people, migrant and foreign workers</a:t>
            </a:r>
            <a:endParaRPr lang="en-GB" sz="1800" dirty="0">
              <a:effectLst/>
              <a:latin typeface="Calibri" panose="020F0502020204030204" pitchFamily="34" charset="0"/>
              <a:ea typeface="Calibri" panose="020F0502020204030204" pitchFamily="34" charset="0"/>
            </a:endParaRPr>
          </a:p>
          <a:p>
            <a:pPr marL="342900" lvl="0" indent="-342900" algn="just">
              <a:lnSpc>
                <a:spcPct val="150000"/>
              </a:lnSpc>
              <a:buFont typeface="+mj-lt"/>
              <a:buAutoNum type="arabicPeriod"/>
            </a:pPr>
            <a:r>
              <a:rPr lang="en-GB" sz="1800" dirty="0">
                <a:effectLst/>
                <a:latin typeface="Arial" panose="020B0604020202020204" pitchFamily="34" charset="0"/>
                <a:ea typeface="Calibri" panose="020F0502020204030204" pitchFamily="34" charset="0"/>
              </a:rPr>
              <a:t>The burden of substance misuse </a:t>
            </a:r>
            <a:endParaRPr lang="en-GB" sz="1800" dirty="0">
              <a:effectLst/>
              <a:latin typeface="Calibri" panose="020F0502020204030204" pitchFamily="34" charset="0"/>
              <a:ea typeface="Calibri" panose="020F0502020204030204" pitchFamily="34" charset="0"/>
            </a:endParaRPr>
          </a:p>
          <a:p>
            <a:pPr marL="342900" lvl="0" indent="-342900" algn="just">
              <a:lnSpc>
                <a:spcPct val="150000"/>
              </a:lnSpc>
              <a:buFont typeface="+mj-lt"/>
              <a:buAutoNum type="arabicPeriod"/>
            </a:pPr>
            <a:r>
              <a:rPr lang="en-GB" sz="1800" dirty="0">
                <a:effectLst/>
                <a:latin typeface="Arial" panose="020B0604020202020204" pitchFamily="34" charset="0"/>
                <a:ea typeface="Calibri" panose="020F0502020204030204" pitchFamily="34" charset="0"/>
              </a:rPr>
              <a:t>Need for greater collaboration by all stakeholders working in the field of mental health</a:t>
            </a:r>
            <a:endParaRPr lang="en-GB" sz="1800" dirty="0">
              <a:effectLst/>
              <a:latin typeface="Calibri" panose="020F0502020204030204" pitchFamily="34" charset="0"/>
              <a:ea typeface="Calibri" panose="020F0502020204030204" pitchFamily="34" charset="0"/>
            </a:endParaRPr>
          </a:p>
          <a:p>
            <a:pPr marL="342900" lvl="0" indent="-342900" algn="just">
              <a:lnSpc>
                <a:spcPct val="150000"/>
              </a:lnSpc>
              <a:buFont typeface="+mj-lt"/>
              <a:buAutoNum type="arabicPeriod"/>
            </a:pPr>
            <a:r>
              <a:rPr lang="en-GB" sz="1800" dirty="0">
                <a:latin typeface="Arial" panose="020B0604020202020204" pitchFamily="34" charset="0"/>
                <a:ea typeface="Calibri" panose="020F0502020204030204" pitchFamily="34" charset="0"/>
              </a:rPr>
              <a:t>T</a:t>
            </a:r>
            <a:r>
              <a:rPr lang="en-GB" sz="1800" dirty="0">
                <a:effectLst/>
                <a:latin typeface="Arial" panose="020B0604020202020204" pitchFamily="34" charset="0"/>
                <a:ea typeface="Calibri" panose="020F0502020204030204" pitchFamily="34" charset="0"/>
              </a:rPr>
              <a:t>he active participation of patients and their responsible carers in patient care plans </a:t>
            </a:r>
          </a:p>
          <a:p>
            <a:pPr marL="342900" lvl="0" indent="-342900" algn="just">
              <a:lnSpc>
                <a:spcPct val="150000"/>
              </a:lnSpc>
              <a:buFont typeface="+mj-lt"/>
              <a:buAutoNum type="arabicPeriod"/>
            </a:pPr>
            <a:r>
              <a:rPr lang="en-GB" sz="1800" dirty="0">
                <a:latin typeface="Arial" panose="020B0604020202020204" pitchFamily="34" charset="0"/>
                <a:ea typeface="Calibri" panose="020F0502020204030204" pitchFamily="34" charset="0"/>
              </a:rPr>
              <a:t>T</a:t>
            </a:r>
            <a:r>
              <a:rPr lang="en-GB" sz="1800" dirty="0">
                <a:effectLst/>
                <a:latin typeface="Arial" panose="020B0604020202020204" pitchFamily="34" charset="0"/>
                <a:ea typeface="Calibri" panose="020F0502020204030204" pitchFamily="34" charset="0"/>
              </a:rPr>
              <a:t>he slow process of digitalisation of patient medical records</a:t>
            </a:r>
            <a:endParaRPr lang="en-GB" sz="1800" dirty="0">
              <a:effectLst/>
              <a:latin typeface="Calibri" panose="020F0502020204030204" pitchFamily="34" charset="0"/>
              <a:ea typeface="Calibri" panose="020F0502020204030204" pitchFamily="34" charset="0"/>
            </a:endParaRPr>
          </a:p>
          <a:p>
            <a:pPr marL="342900" lvl="0" indent="-342900" algn="just">
              <a:lnSpc>
                <a:spcPct val="150000"/>
              </a:lnSpc>
              <a:buFont typeface="+mj-lt"/>
              <a:buAutoNum type="arabicPeriod"/>
            </a:pPr>
            <a:r>
              <a:rPr lang="en-GB" sz="1800" dirty="0">
                <a:effectLst/>
                <a:latin typeface="Arial" panose="020B0604020202020204" pitchFamily="34" charset="0"/>
                <a:ea typeface="Calibri" panose="020F0502020204030204" pitchFamily="34" charset="0"/>
              </a:rPr>
              <a:t>The delayed set up of full-time crisis intervention teams on site at MDH </a:t>
            </a:r>
            <a:endParaRPr lang="en-GB" sz="1800" dirty="0">
              <a:effectLst/>
              <a:latin typeface="Calibri" panose="020F0502020204030204" pitchFamily="34" charset="0"/>
              <a:ea typeface="Calibri" panose="020F0502020204030204" pitchFamily="34" charset="0"/>
            </a:endParaRPr>
          </a:p>
          <a:p>
            <a:endParaRPr lang="en-GB" dirty="0"/>
          </a:p>
        </p:txBody>
      </p:sp>
    </p:spTree>
    <p:extLst>
      <p:ext uri="{BB962C8B-B14F-4D97-AF65-F5344CB8AC3E}">
        <p14:creationId xmlns:p14="http://schemas.microsoft.com/office/powerpoint/2010/main" val="26493112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3A81F92-36CF-8958-64A9-C2140AF371B6}"/>
              </a:ext>
            </a:extLst>
          </p:cNvPr>
          <p:cNvSpPr>
            <a:spLocks noGrp="1"/>
          </p:cNvSpPr>
          <p:nvPr>
            <p:ph type="title"/>
          </p:nvPr>
        </p:nvSpPr>
        <p:spPr>
          <a:xfrm>
            <a:off x="686834" y="591344"/>
            <a:ext cx="3200400" cy="5585619"/>
          </a:xfrm>
        </p:spPr>
        <p:txBody>
          <a:bodyPr>
            <a:normAutofit/>
          </a:bodyPr>
          <a:lstStyle/>
          <a:p>
            <a:r>
              <a:rPr lang="en-US" dirty="0">
                <a:solidFill>
                  <a:srgbClr val="FFFFFF"/>
                </a:solidFill>
              </a:rPr>
              <a:t>(cont.)</a:t>
            </a:r>
            <a:br>
              <a:rPr lang="en-US" dirty="0">
                <a:solidFill>
                  <a:srgbClr val="FFFFFF"/>
                </a:solidFill>
              </a:rPr>
            </a:br>
            <a:r>
              <a:rPr lang="en-US" dirty="0">
                <a:solidFill>
                  <a:srgbClr val="FFFFFF"/>
                </a:solidFill>
              </a:rPr>
              <a:t>Some of the issues raised in past but still need addressing</a:t>
            </a:r>
            <a:endParaRPr lang="en-GB" dirty="0">
              <a:solidFill>
                <a:srgbClr val="FFFFFF"/>
              </a:solidFill>
            </a:endParaRPr>
          </a:p>
        </p:txBody>
      </p:sp>
      <p:sp>
        <p:nvSpPr>
          <p:cNvPr id="4" name="Date Placeholder 3">
            <a:extLst>
              <a:ext uri="{FF2B5EF4-FFF2-40B4-BE49-F238E27FC236}">
                <a16:creationId xmlns:a16="http://schemas.microsoft.com/office/drawing/2014/main" id="{9CAEF069-E0B3-8D9B-FFFA-EB908027C63C}"/>
              </a:ext>
            </a:extLst>
          </p:cNvPr>
          <p:cNvSpPr>
            <a:spLocks noGrp="1"/>
          </p:cNvSpPr>
          <p:nvPr>
            <p:ph type="dt" sz="half" idx="10"/>
          </p:nvPr>
        </p:nvSpPr>
        <p:spPr>
          <a:xfrm>
            <a:off x="838200" y="6356350"/>
            <a:ext cx="2743200" cy="365125"/>
          </a:xfrm>
        </p:spPr>
        <p:txBody>
          <a:bodyPr>
            <a:normAutofit/>
          </a:bodyPr>
          <a:lstStyle/>
          <a:p>
            <a:pPr>
              <a:spcAft>
                <a:spcPts val="600"/>
              </a:spcAft>
            </a:pPr>
            <a:fld id="{A5A66422-819C-4665-A303-382AD28E664F}" type="datetime1">
              <a:rPr lang="en-GB" smtClean="0">
                <a:solidFill>
                  <a:srgbClr val="FFFFFF"/>
                </a:solidFill>
              </a:rPr>
              <a:t>02/12/2024</a:t>
            </a:fld>
            <a:endParaRPr lang="en-GB">
              <a:solidFill>
                <a:srgbClr val="FFFFFF"/>
              </a:solidFill>
            </a:endParaRPr>
          </a:p>
        </p:txBody>
      </p:sp>
      <p:sp>
        <p:nvSpPr>
          <p:cNvPr id="5" name="Footer Placeholder 4">
            <a:extLst>
              <a:ext uri="{FF2B5EF4-FFF2-40B4-BE49-F238E27FC236}">
                <a16:creationId xmlns:a16="http://schemas.microsoft.com/office/drawing/2014/main" id="{F7E87319-FB66-53F8-F8BA-390211024976}"/>
              </a:ext>
            </a:extLst>
          </p:cNvPr>
          <p:cNvSpPr>
            <a:spLocks noGrp="1"/>
          </p:cNvSpPr>
          <p:nvPr>
            <p:ph type="ftr" sz="quarter" idx="11"/>
          </p:nvPr>
        </p:nvSpPr>
        <p:spPr>
          <a:xfrm>
            <a:off x="4447308" y="6356350"/>
            <a:ext cx="4842466" cy="365125"/>
          </a:xfrm>
        </p:spPr>
        <p:txBody>
          <a:bodyPr>
            <a:normAutofit fontScale="92500" lnSpcReduction="20000"/>
          </a:bodyPr>
          <a:lstStyle/>
          <a:p>
            <a:pPr>
              <a:spcAft>
                <a:spcPts val="600"/>
              </a:spcAft>
            </a:pPr>
            <a:r>
              <a:rPr lang="en-GB"/>
              <a:t>Office of the Commissioner for the Promotion of Rights of Persons with Mental Disorders</a:t>
            </a:r>
          </a:p>
        </p:txBody>
      </p:sp>
      <p:sp>
        <p:nvSpPr>
          <p:cNvPr id="6" name="Slide Number Placeholder 5">
            <a:extLst>
              <a:ext uri="{FF2B5EF4-FFF2-40B4-BE49-F238E27FC236}">
                <a16:creationId xmlns:a16="http://schemas.microsoft.com/office/drawing/2014/main" id="{C5C0A0F8-AF60-70F9-1130-92C799015889}"/>
              </a:ext>
            </a:extLst>
          </p:cNvPr>
          <p:cNvSpPr>
            <a:spLocks noGrp="1"/>
          </p:cNvSpPr>
          <p:nvPr>
            <p:ph type="sldNum" sz="quarter" idx="12"/>
          </p:nvPr>
        </p:nvSpPr>
        <p:spPr>
          <a:xfrm>
            <a:off x="9819860" y="6356350"/>
            <a:ext cx="1533939" cy="365125"/>
          </a:xfrm>
        </p:spPr>
        <p:txBody>
          <a:bodyPr>
            <a:normAutofit/>
          </a:bodyPr>
          <a:lstStyle/>
          <a:p>
            <a:pPr>
              <a:spcAft>
                <a:spcPts val="600"/>
              </a:spcAft>
            </a:pPr>
            <a:fld id="{52427A99-A7A1-4287-850B-980EBCBBF378}" type="slidenum">
              <a:rPr lang="en-GB" smtClean="0"/>
              <a:pPr>
                <a:spcAft>
                  <a:spcPts val="600"/>
                </a:spcAft>
              </a:pPr>
              <a:t>27</a:t>
            </a:fld>
            <a:endParaRPr lang="en-GB"/>
          </a:p>
        </p:txBody>
      </p:sp>
      <p:sp>
        <p:nvSpPr>
          <p:cNvPr id="15" name="Arc 14">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22B29DE-EBE1-7922-048C-BF858F31948F}"/>
              </a:ext>
            </a:extLst>
          </p:cNvPr>
          <p:cNvSpPr>
            <a:spLocks noGrp="1"/>
          </p:cNvSpPr>
          <p:nvPr>
            <p:ph idx="1"/>
          </p:nvPr>
        </p:nvSpPr>
        <p:spPr>
          <a:xfrm>
            <a:off x="4447308" y="629913"/>
            <a:ext cx="6906491" cy="5585619"/>
          </a:xfrm>
        </p:spPr>
        <p:txBody>
          <a:bodyPr anchor="ctr">
            <a:normAutofit/>
          </a:bodyPr>
          <a:lstStyle/>
          <a:p>
            <a:pPr marL="0" lvl="0" indent="0" algn="just">
              <a:lnSpc>
                <a:spcPct val="150000"/>
              </a:lnSpc>
              <a:buNone/>
            </a:pPr>
            <a:r>
              <a:rPr lang="en-GB" sz="1800" dirty="0">
                <a:effectLst/>
                <a:ea typeface="Calibri" panose="020F0502020204030204" pitchFamily="34" charset="0"/>
              </a:rPr>
              <a:t>8. Closed Psychiatric Unit within MDH</a:t>
            </a:r>
          </a:p>
          <a:p>
            <a:pPr marL="0" lvl="0" indent="0" algn="just">
              <a:lnSpc>
                <a:spcPct val="150000"/>
              </a:lnSpc>
              <a:buNone/>
            </a:pPr>
            <a:r>
              <a:rPr lang="en-GB" sz="1800" dirty="0">
                <a:effectLst/>
                <a:ea typeface="Calibri" panose="020F0502020204030204" pitchFamily="34" charset="0"/>
              </a:rPr>
              <a:t>9. The lack of </a:t>
            </a:r>
            <a:r>
              <a:rPr lang="en-GB" sz="1800" dirty="0" err="1">
                <a:effectLst/>
                <a:ea typeface="Calibri" panose="020F0502020204030204" pitchFamily="34" charset="0"/>
              </a:rPr>
              <a:t>cohorting</a:t>
            </a:r>
            <a:r>
              <a:rPr lang="en-GB" sz="1800" dirty="0">
                <a:effectLst/>
                <a:ea typeface="Calibri" panose="020F0502020204030204" pitchFamily="34" charset="0"/>
              </a:rPr>
              <a:t> of in-patients by disease condition &amp; according to their respective needs, gender - issue often raised by service users </a:t>
            </a:r>
          </a:p>
          <a:p>
            <a:pPr marL="0" lvl="0" indent="0" algn="just">
              <a:lnSpc>
                <a:spcPct val="150000"/>
              </a:lnSpc>
              <a:buNone/>
            </a:pPr>
            <a:r>
              <a:rPr lang="en-GB" sz="1800" dirty="0">
                <a:effectLst/>
                <a:ea typeface="Calibri" panose="020F0502020204030204" pitchFamily="34" charset="0"/>
              </a:rPr>
              <a:t>11. The slow introduction of new medicines in the Government Formulary</a:t>
            </a:r>
          </a:p>
          <a:p>
            <a:pPr marL="0" lvl="0" indent="0" algn="just">
              <a:lnSpc>
                <a:spcPct val="150000"/>
              </a:lnSpc>
              <a:buNone/>
            </a:pPr>
            <a:r>
              <a:rPr lang="en-GB" sz="1800" dirty="0">
                <a:ea typeface="Calibri" panose="020F0502020204030204" pitchFamily="34" charset="0"/>
              </a:rPr>
              <a:t>12. The inadequacy of smoking areas in the wards</a:t>
            </a:r>
            <a:endParaRPr lang="en-GB" sz="1800" dirty="0">
              <a:effectLst/>
              <a:ea typeface="Calibri" panose="020F0502020204030204" pitchFamily="34" charset="0"/>
            </a:endParaRPr>
          </a:p>
          <a:p>
            <a:pPr marL="0" lvl="0" indent="0" algn="just">
              <a:lnSpc>
                <a:spcPct val="150000"/>
              </a:lnSpc>
              <a:buNone/>
            </a:pPr>
            <a:r>
              <a:rPr lang="en-GB" sz="1800" dirty="0">
                <a:ea typeface="Calibri" panose="020F0502020204030204" pitchFamily="34" charset="0"/>
              </a:rPr>
              <a:t>13. Patients not requiring hospitalisation are kept there due to lack of appropriate therapeutic and supportive services in the community</a:t>
            </a:r>
          </a:p>
          <a:p>
            <a:pPr marL="0" lvl="0" indent="0" algn="just">
              <a:lnSpc>
                <a:spcPct val="150000"/>
              </a:lnSpc>
              <a:buNone/>
            </a:pPr>
            <a:r>
              <a:rPr lang="en-GB" sz="1800" dirty="0">
                <a:effectLst/>
                <a:ea typeface="Calibri" panose="020F0502020204030204" pitchFamily="34" charset="0"/>
              </a:rPr>
              <a:t>14. Lack </a:t>
            </a:r>
            <a:r>
              <a:rPr lang="en-GB" sz="1800" dirty="0">
                <a:ea typeface="Calibri" panose="020F0502020204030204" pitchFamily="34" charset="0"/>
              </a:rPr>
              <a:t>of interpreter services and cultural mediators for foreigners</a:t>
            </a:r>
            <a:endParaRPr lang="en-GB" sz="1800" dirty="0">
              <a:effectLst/>
              <a:ea typeface="Calibri" panose="020F0502020204030204" pitchFamily="34" charset="0"/>
            </a:endParaRPr>
          </a:p>
          <a:p>
            <a:pPr marL="0" indent="0">
              <a:buNone/>
            </a:pPr>
            <a:endParaRPr lang="en-GB" sz="1500" dirty="0"/>
          </a:p>
        </p:txBody>
      </p:sp>
    </p:spTree>
    <p:extLst>
      <p:ext uri="{BB962C8B-B14F-4D97-AF65-F5344CB8AC3E}">
        <p14:creationId xmlns:p14="http://schemas.microsoft.com/office/powerpoint/2010/main" val="606389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3E46F2-232B-19C4-21DF-5F4BC6BDBA06}"/>
              </a:ext>
            </a:extLst>
          </p:cNvPr>
          <p:cNvSpPr>
            <a:spLocks noGrp="1"/>
          </p:cNvSpPr>
          <p:nvPr>
            <p:ph type="title"/>
          </p:nvPr>
        </p:nvSpPr>
        <p:spPr>
          <a:xfrm>
            <a:off x="688743" y="616744"/>
            <a:ext cx="3200400" cy="5585619"/>
          </a:xfrm>
        </p:spPr>
        <p:txBody>
          <a:bodyPr>
            <a:normAutofit/>
          </a:bodyPr>
          <a:lstStyle/>
          <a:p>
            <a:r>
              <a:rPr lang="en-US" dirty="0">
                <a:solidFill>
                  <a:srgbClr val="FFFFFF"/>
                </a:solidFill>
              </a:rPr>
              <a:t>Some of the key actions taken by this office in 2022</a:t>
            </a:r>
            <a:endParaRPr lang="en-GB" dirty="0">
              <a:solidFill>
                <a:srgbClr val="FFFFFF"/>
              </a:solidFill>
            </a:endParaRPr>
          </a:p>
        </p:txBody>
      </p:sp>
      <p:sp>
        <p:nvSpPr>
          <p:cNvPr id="4" name="Date Placeholder 3">
            <a:extLst>
              <a:ext uri="{FF2B5EF4-FFF2-40B4-BE49-F238E27FC236}">
                <a16:creationId xmlns:a16="http://schemas.microsoft.com/office/drawing/2014/main" id="{1B1D2FC2-9200-F5D1-4396-E93FF9E415EF}"/>
              </a:ext>
            </a:extLst>
          </p:cNvPr>
          <p:cNvSpPr>
            <a:spLocks noGrp="1"/>
          </p:cNvSpPr>
          <p:nvPr>
            <p:ph type="dt" sz="half" idx="10"/>
          </p:nvPr>
        </p:nvSpPr>
        <p:spPr>
          <a:xfrm>
            <a:off x="838200" y="6356350"/>
            <a:ext cx="2743200" cy="365125"/>
          </a:xfrm>
        </p:spPr>
        <p:txBody>
          <a:bodyPr>
            <a:normAutofit/>
          </a:bodyPr>
          <a:lstStyle/>
          <a:p>
            <a:pPr>
              <a:spcAft>
                <a:spcPts val="600"/>
              </a:spcAft>
            </a:pPr>
            <a:fld id="{84558973-3066-45FD-9049-1C4355151AEE}" type="datetime1">
              <a:rPr lang="en-GB" smtClean="0">
                <a:solidFill>
                  <a:srgbClr val="FFFFFF"/>
                </a:solidFill>
              </a:rPr>
              <a:t>02/12/2024</a:t>
            </a:fld>
            <a:endParaRPr lang="en-GB">
              <a:solidFill>
                <a:srgbClr val="FFFFFF"/>
              </a:solidFill>
            </a:endParaRPr>
          </a:p>
        </p:txBody>
      </p:sp>
      <p:sp>
        <p:nvSpPr>
          <p:cNvPr id="5" name="Footer Placeholder 4">
            <a:extLst>
              <a:ext uri="{FF2B5EF4-FFF2-40B4-BE49-F238E27FC236}">
                <a16:creationId xmlns:a16="http://schemas.microsoft.com/office/drawing/2014/main" id="{4FDFBED6-5516-BEDB-2871-F8EBECA08D50}"/>
              </a:ext>
            </a:extLst>
          </p:cNvPr>
          <p:cNvSpPr>
            <a:spLocks noGrp="1"/>
          </p:cNvSpPr>
          <p:nvPr>
            <p:ph type="ftr" sz="quarter" idx="11"/>
          </p:nvPr>
        </p:nvSpPr>
        <p:spPr>
          <a:xfrm>
            <a:off x="4447308" y="6356350"/>
            <a:ext cx="4842466" cy="365125"/>
          </a:xfrm>
        </p:spPr>
        <p:txBody>
          <a:bodyPr>
            <a:normAutofit fontScale="92500" lnSpcReduction="20000"/>
          </a:bodyPr>
          <a:lstStyle/>
          <a:p>
            <a:pPr>
              <a:spcAft>
                <a:spcPts val="600"/>
              </a:spcAft>
            </a:pPr>
            <a:r>
              <a:rPr lang="en-GB"/>
              <a:t>Office of the Commissioner for the Promotion of Rights of Persons with Mental Disorders</a:t>
            </a:r>
          </a:p>
        </p:txBody>
      </p:sp>
      <p:sp>
        <p:nvSpPr>
          <p:cNvPr id="6" name="Slide Number Placeholder 5">
            <a:extLst>
              <a:ext uri="{FF2B5EF4-FFF2-40B4-BE49-F238E27FC236}">
                <a16:creationId xmlns:a16="http://schemas.microsoft.com/office/drawing/2014/main" id="{36939EB7-59BB-F9B0-CCBF-B6787574BFDD}"/>
              </a:ext>
            </a:extLst>
          </p:cNvPr>
          <p:cNvSpPr>
            <a:spLocks noGrp="1"/>
          </p:cNvSpPr>
          <p:nvPr>
            <p:ph type="sldNum" sz="quarter" idx="12"/>
          </p:nvPr>
        </p:nvSpPr>
        <p:spPr>
          <a:xfrm>
            <a:off x="9819860" y="6356350"/>
            <a:ext cx="1533939" cy="365125"/>
          </a:xfrm>
        </p:spPr>
        <p:txBody>
          <a:bodyPr>
            <a:normAutofit/>
          </a:bodyPr>
          <a:lstStyle/>
          <a:p>
            <a:pPr>
              <a:spcAft>
                <a:spcPts val="600"/>
              </a:spcAft>
            </a:pPr>
            <a:fld id="{52427A99-A7A1-4287-850B-980EBCBBF378}" type="slidenum">
              <a:rPr lang="en-GB" smtClean="0"/>
              <a:pPr>
                <a:spcAft>
                  <a:spcPts val="600"/>
                </a:spcAft>
              </a:pPr>
              <a:t>28</a:t>
            </a:fld>
            <a:endParaRPr lang="en-GB"/>
          </a:p>
        </p:txBody>
      </p:sp>
      <p:sp>
        <p:nvSpPr>
          <p:cNvPr id="15" name="Arc 14">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300C989-AFAF-415C-2F01-60241B64E564}"/>
              </a:ext>
            </a:extLst>
          </p:cNvPr>
          <p:cNvSpPr>
            <a:spLocks noGrp="1"/>
          </p:cNvSpPr>
          <p:nvPr>
            <p:ph idx="1"/>
          </p:nvPr>
        </p:nvSpPr>
        <p:spPr>
          <a:xfrm>
            <a:off x="4167268" y="293688"/>
            <a:ext cx="8021684" cy="6149445"/>
          </a:xfrm>
        </p:spPr>
        <p:txBody>
          <a:bodyPr anchor="ctr">
            <a:normAutofit/>
          </a:bodyPr>
          <a:lstStyle/>
          <a:p>
            <a:r>
              <a:rPr lang="en-GB" sz="1800" dirty="0">
                <a:effectLst/>
                <a:latin typeface="Arial" panose="020B0604020202020204" pitchFamily="34" charset="0"/>
                <a:ea typeface="Calibri" panose="020F0502020204030204" pitchFamily="34" charset="0"/>
              </a:rPr>
              <a:t>Initiated discussions to address the lack of a current valid mental health facility licence in compliance with SL 262.04 of the Dementia Wards at Saint Vincent De </a:t>
            </a:r>
            <a:r>
              <a:rPr lang="en-GB" sz="1800" dirty="0" err="1">
                <a:effectLst/>
                <a:latin typeface="Arial" panose="020B0604020202020204" pitchFamily="34" charset="0"/>
                <a:ea typeface="Calibri" panose="020F0502020204030204" pitchFamily="34" charset="0"/>
              </a:rPr>
              <a:t>Paule</a:t>
            </a:r>
            <a:r>
              <a:rPr lang="en-GB" sz="1800" dirty="0">
                <a:effectLst/>
                <a:latin typeface="Arial" panose="020B0604020202020204" pitchFamily="34" charset="0"/>
                <a:ea typeface="Calibri" panose="020F0502020204030204" pitchFamily="34" charset="0"/>
              </a:rPr>
              <a:t> (SVP). </a:t>
            </a:r>
          </a:p>
          <a:p>
            <a:r>
              <a:rPr lang="en-GB" sz="1800" dirty="0">
                <a:effectLst/>
                <a:latin typeface="Arial" panose="020B0604020202020204" pitchFamily="34" charset="0"/>
                <a:ea typeface="Calibri" panose="020F0502020204030204" pitchFamily="34" charset="0"/>
              </a:rPr>
              <a:t>In line with art 42 of the Mental Health Act, this Office started requesting monthly updates from licensed mental health facilities regarding any death of patients with mental health problems</a:t>
            </a:r>
          </a:p>
          <a:p>
            <a:r>
              <a:rPr lang="en-GB" sz="1800" dirty="0">
                <a:effectLst/>
                <a:latin typeface="Arial" panose="020B0604020202020204" pitchFamily="34" charset="0"/>
                <a:ea typeface="Calibri" panose="020F0502020204030204" pitchFamily="34" charset="0"/>
              </a:rPr>
              <a:t>Consulted with the State Advocate's Office and organised an online meeting with relevant stakeholders regarding refusal of treatment in patients involuntarily admitted </a:t>
            </a:r>
          </a:p>
          <a:p>
            <a:r>
              <a:rPr lang="en-GB" sz="1800" dirty="0">
                <a:latin typeface="Arial" panose="020B0604020202020204" pitchFamily="34" charset="0"/>
              </a:rPr>
              <a:t>Reviewed community treatment orders initiated in the private sector</a:t>
            </a:r>
          </a:p>
          <a:p>
            <a:r>
              <a:rPr lang="en-GB" sz="1800" dirty="0">
                <a:latin typeface="Arial" panose="020B0604020202020204" pitchFamily="34" charset="0"/>
              </a:rPr>
              <a:t>Reviewed the process for administration of Electro Convulsive Therapy in MDH</a:t>
            </a:r>
          </a:p>
          <a:p>
            <a:r>
              <a:rPr lang="en-GB" sz="1800" dirty="0">
                <a:latin typeface="Arial" panose="020B0604020202020204" pitchFamily="34" charset="0"/>
              </a:rPr>
              <a:t>Brought to the attention of various stakeholders the obligations set by Art 35 of the MHA regarding the conducting of clinical trials, medical or scientific research on patients with mental health problems </a:t>
            </a:r>
          </a:p>
          <a:p>
            <a:endParaRPr lang="en-GB" sz="1800" dirty="0">
              <a:latin typeface="Arial" panose="020B0604020202020204" pitchFamily="34" charset="0"/>
            </a:endParaRPr>
          </a:p>
          <a:p>
            <a:endParaRPr lang="en-GB" dirty="0"/>
          </a:p>
        </p:txBody>
      </p:sp>
    </p:spTree>
    <p:extLst>
      <p:ext uri="{BB962C8B-B14F-4D97-AF65-F5344CB8AC3E}">
        <p14:creationId xmlns:p14="http://schemas.microsoft.com/office/powerpoint/2010/main" val="37654474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4E93037-A680-27F0-16BD-E1D7A81DCC09}"/>
              </a:ext>
            </a:extLst>
          </p:cNvPr>
          <p:cNvSpPr>
            <a:spLocks noGrp="1"/>
          </p:cNvSpPr>
          <p:nvPr>
            <p:ph type="title"/>
          </p:nvPr>
        </p:nvSpPr>
        <p:spPr>
          <a:xfrm>
            <a:off x="686834" y="591344"/>
            <a:ext cx="3200400" cy="5585619"/>
          </a:xfrm>
        </p:spPr>
        <p:txBody>
          <a:bodyPr>
            <a:normAutofit/>
          </a:bodyPr>
          <a:lstStyle/>
          <a:p>
            <a:r>
              <a:rPr lang="en-US" dirty="0">
                <a:solidFill>
                  <a:srgbClr val="FFFFFF"/>
                </a:solidFill>
              </a:rPr>
              <a:t>Some of the key actions taken by this office in 2022</a:t>
            </a:r>
            <a:endParaRPr lang="en-GB" dirty="0">
              <a:solidFill>
                <a:srgbClr val="FFFFFF"/>
              </a:solidFill>
            </a:endParaRPr>
          </a:p>
        </p:txBody>
      </p:sp>
      <p:sp>
        <p:nvSpPr>
          <p:cNvPr id="4" name="Date Placeholder 3">
            <a:extLst>
              <a:ext uri="{FF2B5EF4-FFF2-40B4-BE49-F238E27FC236}">
                <a16:creationId xmlns:a16="http://schemas.microsoft.com/office/drawing/2014/main" id="{CA6EF338-A982-1FDB-B9C3-79C905DA070F}"/>
              </a:ext>
            </a:extLst>
          </p:cNvPr>
          <p:cNvSpPr>
            <a:spLocks noGrp="1"/>
          </p:cNvSpPr>
          <p:nvPr>
            <p:ph type="dt" sz="half" idx="10"/>
          </p:nvPr>
        </p:nvSpPr>
        <p:spPr>
          <a:xfrm>
            <a:off x="838200" y="6356350"/>
            <a:ext cx="2743200" cy="365125"/>
          </a:xfrm>
        </p:spPr>
        <p:txBody>
          <a:bodyPr>
            <a:normAutofit/>
          </a:bodyPr>
          <a:lstStyle/>
          <a:p>
            <a:pPr>
              <a:spcAft>
                <a:spcPts val="600"/>
              </a:spcAft>
            </a:pPr>
            <a:fld id="{E80ED422-7160-4555-B276-CFA6BFC6EBE6}" type="datetime1">
              <a:rPr lang="en-GB" smtClean="0">
                <a:solidFill>
                  <a:srgbClr val="FFFFFF"/>
                </a:solidFill>
              </a:rPr>
              <a:t>02/12/2024</a:t>
            </a:fld>
            <a:endParaRPr lang="en-GB">
              <a:solidFill>
                <a:srgbClr val="FFFFFF"/>
              </a:solidFill>
            </a:endParaRPr>
          </a:p>
        </p:txBody>
      </p:sp>
      <p:sp>
        <p:nvSpPr>
          <p:cNvPr id="5" name="Footer Placeholder 4">
            <a:extLst>
              <a:ext uri="{FF2B5EF4-FFF2-40B4-BE49-F238E27FC236}">
                <a16:creationId xmlns:a16="http://schemas.microsoft.com/office/drawing/2014/main" id="{4EA6E035-CA78-DEDC-662B-89A9F41FF2D9}"/>
              </a:ext>
            </a:extLst>
          </p:cNvPr>
          <p:cNvSpPr>
            <a:spLocks noGrp="1"/>
          </p:cNvSpPr>
          <p:nvPr>
            <p:ph type="ftr" sz="quarter" idx="11"/>
          </p:nvPr>
        </p:nvSpPr>
        <p:spPr>
          <a:xfrm>
            <a:off x="4447308" y="6356350"/>
            <a:ext cx="4842466" cy="365125"/>
          </a:xfrm>
        </p:spPr>
        <p:txBody>
          <a:bodyPr>
            <a:normAutofit fontScale="92500" lnSpcReduction="20000"/>
          </a:bodyPr>
          <a:lstStyle/>
          <a:p>
            <a:pPr>
              <a:spcAft>
                <a:spcPts val="600"/>
              </a:spcAft>
            </a:pPr>
            <a:r>
              <a:rPr lang="en-GB"/>
              <a:t>Office of the Commissioner for the Promotion of Rights of Persons with Mental Disorders</a:t>
            </a:r>
          </a:p>
        </p:txBody>
      </p:sp>
      <p:sp>
        <p:nvSpPr>
          <p:cNvPr id="6" name="Slide Number Placeholder 5">
            <a:extLst>
              <a:ext uri="{FF2B5EF4-FFF2-40B4-BE49-F238E27FC236}">
                <a16:creationId xmlns:a16="http://schemas.microsoft.com/office/drawing/2014/main" id="{347360EC-81EC-D275-14F7-C37CED0B981D}"/>
              </a:ext>
            </a:extLst>
          </p:cNvPr>
          <p:cNvSpPr>
            <a:spLocks noGrp="1"/>
          </p:cNvSpPr>
          <p:nvPr>
            <p:ph type="sldNum" sz="quarter" idx="12"/>
          </p:nvPr>
        </p:nvSpPr>
        <p:spPr>
          <a:xfrm>
            <a:off x="9819860" y="6356350"/>
            <a:ext cx="1533939" cy="365125"/>
          </a:xfrm>
        </p:spPr>
        <p:txBody>
          <a:bodyPr>
            <a:normAutofit/>
          </a:bodyPr>
          <a:lstStyle/>
          <a:p>
            <a:pPr>
              <a:spcAft>
                <a:spcPts val="600"/>
              </a:spcAft>
            </a:pPr>
            <a:fld id="{52427A99-A7A1-4287-850B-980EBCBBF378}" type="slidenum">
              <a:rPr lang="en-GB" smtClean="0"/>
              <a:pPr>
                <a:spcAft>
                  <a:spcPts val="600"/>
                </a:spcAft>
              </a:pPr>
              <a:t>29</a:t>
            </a:fld>
            <a:endParaRPr lang="en-GB"/>
          </a:p>
        </p:txBody>
      </p:sp>
      <p:sp>
        <p:nvSpPr>
          <p:cNvPr id="15" name="Arc 14">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CADA74A-F1FF-3C1E-C375-7BB423A595D5}"/>
              </a:ext>
            </a:extLst>
          </p:cNvPr>
          <p:cNvSpPr>
            <a:spLocks noGrp="1"/>
          </p:cNvSpPr>
          <p:nvPr>
            <p:ph idx="1"/>
          </p:nvPr>
        </p:nvSpPr>
        <p:spPr>
          <a:xfrm>
            <a:off x="4447308" y="-4"/>
            <a:ext cx="6906491" cy="6176967"/>
          </a:xfrm>
        </p:spPr>
        <p:txBody>
          <a:bodyPr anchor="ctr">
            <a:normAutofit/>
          </a:bodyPr>
          <a:lstStyle/>
          <a:p>
            <a:pPr algn="just">
              <a:lnSpc>
                <a:spcPct val="100000"/>
              </a:lnSpc>
            </a:pPr>
            <a:r>
              <a:rPr lang="en-GB" sz="1800" dirty="0">
                <a:effectLst/>
                <a:latin typeface="Arial" panose="020B0604020202020204" pitchFamily="34" charset="0"/>
                <a:ea typeface="Calibri" panose="020F0502020204030204" pitchFamily="34" charset="0"/>
                <a:cs typeface="Arial" panose="020B0604020202020204" pitchFamily="34" charset="0"/>
              </a:rPr>
              <a:t>In view of the increased prevalence of mental health problems in </a:t>
            </a:r>
            <a:r>
              <a:rPr lang="en-GB" sz="1800" dirty="0">
                <a:latin typeface="Arial" panose="020B0604020202020204" pitchFamily="34" charset="0"/>
                <a:ea typeface="Calibri" panose="020F0502020204030204" pitchFamily="34" charset="0"/>
                <a:cs typeface="Arial" panose="020B0604020202020204" pitchFamily="34" charset="0"/>
              </a:rPr>
              <a:t>children and adolescents, this o</a:t>
            </a:r>
            <a:r>
              <a:rPr lang="en-GB" sz="1800" dirty="0">
                <a:effectLst/>
                <a:latin typeface="Arial" panose="020B0604020202020204" pitchFamily="34" charset="0"/>
                <a:ea typeface="Calibri" panose="020F0502020204030204" pitchFamily="34" charset="0"/>
                <a:cs typeface="Arial" panose="020B0604020202020204" pitchFamily="34" charset="0"/>
              </a:rPr>
              <a:t>ffice initiated discussions to introduce the </a:t>
            </a:r>
            <a:r>
              <a:rPr lang="en-GB" sz="1800" b="1" dirty="0">
                <a:effectLst/>
                <a:latin typeface="Arial" panose="020B0604020202020204" pitchFamily="34" charset="0"/>
                <a:ea typeface="Calibri" panose="020F0502020204030204" pitchFamily="34" charset="0"/>
                <a:cs typeface="Arial" panose="020B0604020202020204" pitchFamily="34" charset="0"/>
              </a:rPr>
              <a:t>delivery of Mental Health First Aid training </a:t>
            </a:r>
            <a:r>
              <a:rPr lang="en-GB" sz="1800" dirty="0">
                <a:effectLst/>
                <a:latin typeface="Arial" panose="020B0604020202020204" pitchFamily="34" charset="0"/>
                <a:ea typeface="Calibri" panose="020F0502020204030204" pitchFamily="34" charset="0"/>
                <a:cs typeface="Arial" panose="020B0604020202020204" pitchFamily="34" charset="0"/>
              </a:rPr>
              <a:t>for all year 9 students (aged 13 years) and their educators in all schools – Public, Private, Church and Independent</a:t>
            </a:r>
          </a:p>
          <a:p>
            <a:pPr algn="just">
              <a:lnSpc>
                <a:spcPct val="100000"/>
              </a:lnSpc>
            </a:pPr>
            <a:r>
              <a:rPr lang="en-GB" sz="1800" dirty="0">
                <a:effectLst/>
                <a:latin typeface="Arial" panose="020B0604020202020204" pitchFamily="34" charset="0"/>
                <a:ea typeface="Calibri" panose="020F0502020204030204" pitchFamily="34" charset="0"/>
                <a:cs typeface="Arial" panose="020B0604020202020204" pitchFamily="34" charset="0"/>
              </a:rPr>
              <a:t>Started planning a stakeholders forum intended to bring together all entities involved in services related to mental health in the country</a:t>
            </a:r>
          </a:p>
          <a:p>
            <a:pPr algn="just">
              <a:lnSpc>
                <a:spcPct val="100000"/>
              </a:lnSpc>
              <a:spcAft>
                <a:spcPts val="800"/>
              </a:spcAft>
            </a:pPr>
            <a:r>
              <a:rPr lang="en-GB" sz="1800" dirty="0">
                <a:latin typeface="Arial" panose="020B0604020202020204" pitchFamily="34" charset="0"/>
                <a:ea typeface="Calibri" panose="020F0502020204030204" pitchFamily="34" charset="0"/>
                <a:cs typeface="Arial" panose="020B0604020202020204" pitchFamily="34" charset="0"/>
              </a:rPr>
              <a:t>S</a:t>
            </a:r>
            <a:r>
              <a:rPr lang="en-GB" sz="1800" dirty="0">
                <a:effectLst/>
                <a:latin typeface="Arial" panose="020B0604020202020204" pitchFamily="34" charset="0"/>
                <a:ea typeface="Calibri" panose="020F0502020204030204" pitchFamily="34" charset="0"/>
                <a:cs typeface="Arial" panose="020B0604020202020204" pitchFamily="34" charset="0"/>
              </a:rPr>
              <a:t>tarted an </a:t>
            </a:r>
            <a:r>
              <a:rPr lang="en-GB" sz="1800" b="1" dirty="0">
                <a:effectLst/>
                <a:latin typeface="Arial" panose="020B0604020202020204" pitchFamily="34" charset="0"/>
                <a:ea typeface="Calibri" panose="020F0502020204030204" pitchFamily="34" charset="0"/>
                <a:cs typeface="Arial" panose="020B0604020202020204" pitchFamily="34" charset="0"/>
              </a:rPr>
              <a:t>internal exercise to propose amendments to the current MHA</a:t>
            </a:r>
            <a:r>
              <a:rPr lang="en-GB" sz="1800" dirty="0">
                <a:effectLst/>
                <a:latin typeface="Arial" panose="020B0604020202020204" pitchFamily="34" charset="0"/>
                <a:ea typeface="Calibri" panose="020F0502020204030204" pitchFamily="34" charset="0"/>
                <a:cs typeface="Arial" panose="020B0604020202020204" pitchFamily="34" charset="0"/>
              </a:rPr>
              <a:t>. This followed a meeting held at the Ministry for Health as regards MDH not being licensed to offer mental health services despite psychiatric services being offered. We need to clarify/amplify the role of the Responsible Carer </a:t>
            </a:r>
            <a:r>
              <a:rPr lang="en-GB" sz="1800" strike="sngStrike" dirty="0">
                <a:effectLst/>
                <a:latin typeface="Arial" panose="020B0604020202020204" pitchFamily="34" charset="0"/>
                <a:ea typeface="Calibri" panose="020F0502020204030204" pitchFamily="34" charset="0"/>
                <a:cs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15000"/>
              </a:lnSpc>
              <a:spcAft>
                <a:spcPts val="800"/>
              </a:spcAft>
            </a:pPr>
            <a:r>
              <a:rPr lang="en-GB" sz="1800" dirty="0">
                <a:effectLst/>
                <a:latin typeface="Arial" panose="020B0604020202020204" pitchFamily="34" charset="0"/>
                <a:ea typeface="Calibri" panose="020F0502020204030204" pitchFamily="34" charset="0"/>
                <a:cs typeface="Arial" panose="020B0604020202020204" pitchFamily="34" charset="0"/>
              </a:rPr>
              <a:t>Started studying the prevalence and characteristics of individuals who died by suicide in Malta since 1995 </a:t>
            </a:r>
          </a:p>
          <a:p>
            <a:pPr algn="just"/>
            <a:r>
              <a:rPr lang="en-GB" sz="1800" dirty="0">
                <a:effectLst/>
                <a:latin typeface="Arial" panose="020B0604020202020204" pitchFamily="34" charset="0"/>
                <a:ea typeface="Calibri" panose="020F0502020204030204" pitchFamily="34" charset="0"/>
                <a:cs typeface="Arial" panose="020B0604020202020204" pitchFamily="34" charset="0"/>
              </a:rPr>
              <a:t>Triggered discussions about safeguarding the rights of persons who go on hunger strikes in the context of the World Medical Association (WMA)’s Malta declaration on hunger strikes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189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4DA718D0-4865-4629-8134-44F68D41D5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a:extLst>
              <a:ext uri="{FF2B5EF4-FFF2-40B4-BE49-F238E27FC236}">
                <a16:creationId xmlns:a16="http://schemas.microsoft.com/office/drawing/2014/main" id="{65167ED7-6315-43AB-B1B6-C326D5FD8F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22" name="Rectangle 21">
              <a:extLst>
                <a:ext uri="{FF2B5EF4-FFF2-40B4-BE49-F238E27FC236}">
                  <a16:creationId xmlns:a16="http://schemas.microsoft.com/office/drawing/2014/main" id="{EF4D8839-FB03-487D-ACC8-8BFEDD4FEB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0EF75023-9A3B-42FC-B704-61A8F7BEF4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5" name="Rectangle 24">
            <a:extLst>
              <a:ext uri="{FF2B5EF4-FFF2-40B4-BE49-F238E27FC236}">
                <a16:creationId xmlns:a16="http://schemas.microsoft.com/office/drawing/2014/main" id="{CBC4F608-B4B8-48C3-9572-C0F061B1C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922919"/>
            <a:ext cx="11111729"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3BB87B7-0079-AFF4-1597-BCE987A9DF58}"/>
              </a:ext>
            </a:extLst>
          </p:cNvPr>
          <p:cNvSpPr>
            <a:spLocks noGrp="1"/>
          </p:cNvSpPr>
          <p:nvPr>
            <p:ph type="title"/>
          </p:nvPr>
        </p:nvSpPr>
        <p:spPr>
          <a:xfrm>
            <a:off x="1178848" y="3653545"/>
            <a:ext cx="10018216" cy="1349671"/>
          </a:xfrm>
        </p:spPr>
        <p:txBody>
          <a:bodyPr anchor="b">
            <a:normAutofit fontScale="90000"/>
          </a:bodyPr>
          <a:lstStyle/>
          <a:p>
            <a:pPr algn="ctr"/>
            <a:r>
              <a:rPr lang="en-US" sz="5400" dirty="0">
                <a:latin typeface="Arial" panose="020B0604020202020204" pitchFamily="34" charset="0"/>
                <a:cs typeface="Arial" panose="020B0604020202020204" pitchFamily="34" charset="0"/>
              </a:rPr>
              <a:t>Challenges and Opportunities </a:t>
            </a:r>
            <a:r>
              <a:rPr lang="en-US" sz="2700" dirty="0">
                <a:latin typeface="Arial" panose="020B0604020202020204" pitchFamily="34" charset="0"/>
                <a:cs typeface="Arial" panose="020B0604020202020204" pitchFamily="34" charset="0"/>
              </a:rPr>
              <a:t>(2021)</a:t>
            </a:r>
            <a:br>
              <a:rPr lang="en-US" sz="2700" dirty="0"/>
            </a:br>
            <a:br>
              <a:rPr lang="en-US" sz="5400" dirty="0"/>
            </a:br>
            <a:br>
              <a:rPr lang="en-US" sz="5400" dirty="0"/>
            </a:br>
            <a:r>
              <a:rPr lang="en-US" sz="5400" dirty="0">
                <a:latin typeface="Arial" panose="020B0604020202020204" pitchFamily="34" charset="0"/>
                <a:cs typeface="Arial" panose="020B0604020202020204" pitchFamily="34" charset="0"/>
              </a:rPr>
              <a:t>Call for Action</a:t>
            </a:r>
            <a:r>
              <a:rPr lang="en-US" sz="2400" dirty="0">
                <a:latin typeface="Arial" panose="020B0604020202020204" pitchFamily="34" charset="0"/>
                <a:cs typeface="Arial" panose="020B0604020202020204" pitchFamily="34" charset="0"/>
              </a:rPr>
              <a:t>(2022)</a:t>
            </a:r>
            <a:endParaRPr lang="en-GB" sz="2400" dirty="0">
              <a:latin typeface="Arial" panose="020B0604020202020204" pitchFamily="34" charset="0"/>
              <a:cs typeface="Arial" panose="020B0604020202020204" pitchFamily="34" charset="0"/>
            </a:endParaRPr>
          </a:p>
        </p:txBody>
      </p:sp>
      <p:sp>
        <p:nvSpPr>
          <p:cNvPr id="3" name="Arrow: Down 2">
            <a:extLst>
              <a:ext uri="{FF2B5EF4-FFF2-40B4-BE49-F238E27FC236}">
                <a16:creationId xmlns:a16="http://schemas.microsoft.com/office/drawing/2014/main" id="{E8FB3D86-B5FB-C716-6797-9086697B4802}"/>
              </a:ext>
            </a:extLst>
          </p:cNvPr>
          <p:cNvSpPr/>
          <p:nvPr/>
        </p:nvSpPr>
        <p:spPr>
          <a:xfrm>
            <a:off x="6073690" y="3180351"/>
            <a:ext cx="396997" cy="72495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Date Placeholder 3">
            <a:extLst>
              <a:ext uri="{FF2B5EF4-FFF2-40B4-BE49-F238E27FC236}">
                <a16:creationId xmlns:a16="http://schemas.microsoft.com/office/drawing/2014/main" id="{690B9AC2-905A-F7F8-74B9-7744B06BADC8}"/>
              </a:ext>
            </a:extLst>
          </p:cNvPr>
          <p:cNvSpPr>
            <a:spLocks noGrp="1"/>
          </p:cNvSpPr>
          <p:nvPr>
            <p:ph type="dt" sz="half" idx="10"/>
          </p:nvPr>
        </p:nvSpPr>
        <p:spPr/>
        <p:txBody>
          <a:bodyPr/>
          <a:lstStyle/>
          <a:p>
            <a:fld id="{36134172-4B6D-4DA9-B1AB-D4CC45B6E1D3}" type="datetime1">
              <a:rPr lang="en-GB" smtClean="0"/>
              <a:t>02/12/2024</a:t>
            </a:fld>
            <a:endParaRPr lang="en-GB"/>
          </a:p>
        </p:txBody>
      </p:sp>
      <p:sp>
        <p:nvSpPr>
          <p:cNvPr id="5" name="Footer Placeholder 4">
            <a:extLst>
              <a:ext uri="{FF2B5EF4-FFF2-40B4-BE49-F238E27FC236}">
                <a16:creationId xmlns:a16="http://schemas.microsoft.com/office/drawing/2014/main" id="{CC51BF4A-2F63-3596-EC74-76A5F3273465}"/>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6" name="Slide Number Placeholder 5">
            <a:extLst>
              <a:ext uri="{FF2B5EF4-FFF2-40B4-BE49-F238E27FC236}">
                <a16:creationId xmlns:a16="http://schemas.microsoft.com/office/drawing/2014/main" id="{D2ADB52D-74F3-4B9F-EC15-515F5623909E}"/>
              </a:ext>
            </a:extLst>
          </p:cNvPr>
          <p:cNvSpPr>
            <a:spLocks noGrp="1"/>
          </p:cNvSpPr>
          <p:nvPr>
            <p:ph type="sldNum" sz="quarter" idx="12"/>
          </p:nvPr>
        </p:nvSpPr>
        <p:spPr/>
        <p:txBody>
          <a:bodyPr/>
          <a:lstStyle/>
          <a:p>
            <a:fld id="{6847C030-44B4-4CFC-84A8-B30A278E8E22}" type="slidenum">
              <a:rPr lang="en-GB" smtClean="0"/>
              <a:t>3</a:t>
            </a:fld>
            <a:endParaRPr lang="en-GB"/>
          </a:p>
        </p:txBody>
      </p:sp>
    </p:spTree>
    <p:extLst>
      <p:ext uri="{BB962C8B-B14F-4D97-AF65-F5344CB8AC3E}">
        <p14:creationId xmlns:p14="http://schemas.microsoft.com/office/powerpoint/2010/main" val="36410293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4E93037-A680-27F0-16BD-E1D7A81DCC09}"/>
              </a:ext>
            </a:extLst>
          </p:cNvPr>
          <p:cNvSpPr>
            <a:spLocks noGrp="1"/>
          </p:cNvSpPr>
          <p:nvPr>
            <p:ph type="title"/>
          </p:nvPr>
        </p:nvSpPr>
        <p:spPr>
          <a:xfrm>
            <a:off x="686834" y="591344"/>
            <a:ext cx="3200400" cy="5585619"/>
          </a:xfrm>
        </p:spPr>
        <p:txBody>
          <a:bodyPr>
            <a:normAutofit/>
          </a:bodyPr>
          <a:lstStyle/>
          <a:p>
            <a:r>
              <a:rPr lang="en-US" dirty="0">
                <a:solidFill>
                  <a:srgbClr val="FFFFFF"/>
                </a:solidFill>
              </a:rPr>
              <a:t>Some of the key actions taken by this office in 2022</a:t>
            </a:r>
            <a:endParaRPr lang="en-GB" dirty="0">
              <a:solidFill>
                <a:srgbClr val="FFFFFF"/>
              </a:solidFill>
            </a:endParaRPr>
          </a:p>
        </p:txBody>
      </p:sp>
      <p:sp>
        <p:nvSpPr>
          <p:cNvPr id="4" name="Date Placeholder 3">
            <a:extLst>
              <a:ext uri="{FF2B5EF4-FFF2-40B4-BE49-F238E27FC236}">
                <a16:creationId xmlns:a16="http://schemas.microsoft.com/office/drawing/2014/main" id="{CA6EF338-A982-1FDB-B9C3-79C905DA070F}"/>
              </a:ext>
            </a:extLst>
          </p:cNvPr>
          <p:cNvSpPr>
            <a:spLocks noGrp="1"/>
          </p:cNvSpPr>
          <p:nvPr>
            <p:ph type="dt" sz="half" idx="10"/>
          </p:nvPr>
        </p:nvSpPr>
        <p:spPr>
          <a:xfrm>
            <a:off x="838200" y="6356350"/>
            <a:ext cx="2743200" cy="365125"/>
          </a:xfrm>
        </p:spPr>
        <p:txBody>
          <a:bodyPr>
            <a:normAutofit/>
          </a:bodyPr>
          <a:lstStyle/>
          <a:p>
            <a:pPr>
              <a:spcAft>
                <a:spcPts val="600"/>
              </a:spcAft>
            </a:pPr>
            <a:fld id="{2EE4D7F3-4ACF-4622-9FAD-460BEA842563}" type="datetime1">
              <a:rPr lang="en-GB" smtClean="0">
                <a:solidFill>
                  <a:srgbClr val="FFFFFF"/>
                </a:solidFill>
              </a:rPr>
              <a:t>02/12/2024</a:t>
            </a:fld>
            <a:endParaRPr lang="en-GB">
              <a:solidFill>
                <a:srgbClr val="FFFFFF"/>
              </a:solidFill>
            </a:endParaRPr>
          </a:p>
        </p:txBody>
      </p:sp>
      <p:sp>
        <p:nvSpPr>
          <p:cNvPr id="5" name="Footer Placeholder 4">
            <a:extLst>
              <a:ext uri="{FF2B5EF4-FFF2-40B4-BE49-F238E27FC236}">
                <a16:creationId xmlns:a16="http://schemas.microsoft.com/office/drawing/2014/main" id="{4EA6E035-CA78-DEDC-662B-89A9F41FF2D9}"/>
              </a:ext>
            </a:extLst>
          </p:cNvPr>
          <p:cNvSpPr>
            <a:spLocks noGrp="1"/>
          </p:cNvSpPr>
          <p:nvPr>
            <p:ph type="ftr" sz="quarter" idx="11"/>
          </p:nvPr>
        </p:nvSpPr>
        <p:spPr>
          <a:xfrm>
            <a:off x="4447308" y="6356350"/>
            <a:ext cx="4842466" cy="365125"/>
          </a:xfrm>
        </p:spPr>
        <p:txBody>
          <a:bodyPr>
            <a:normAutofit fontScale="92500" lnSpcReduction="20000"/>
          </a:bodyPr>
          <a:lstStyle/>
          <a:p>
            <a:pPr>
              <a:spcAft>
                <a:spcPts val="600"/>
              </a:spcAft>
            </a:pPr>
            <a:r>
              <a:rPr lang="en-GB"/>
              <a:t>Office of the Commissioner for the Promotion of Rights of Persons with Mental Disorders</a:t>
            </a:r>
          </a:p>
        </p:txBody>
      </p:sp>
      <p:sp>
        <p:nvSpPr>
          <p:cNvPr id="6" name="Slide Number Placeholder 5">
            <a:extLst>
              <a:ext uri="{FF2B5EF4-FFF2-40B4-BE49-F238E27FC236}">
                <a16:creationId xmlns:a16="http://schemas.microsoft.com/office/drawing/2014/main" id="{347360EC-81EC-D275-14F7-C37CED0B981D}"/>
              </a:ext>
            </a:extLst>
          </p:cNvPr>
          <p:cNvSpPr>
            <a:spLocks noGrp="1"/>
          </p:cNvSpPr>
          <p:nvPr>
            <p:ph type="sldNum" sz="quarter" idx="12"/>
          </p:nvPr>
        </p:nvSpPr>
        <p:spPr>
          <a:xfrm>
            <a:off x="9819860" y="6356350"/>
            <a:ext cx="1533939" cy="365125"/>
          </a:xfrm>
        </p:spPr>
        <p:txBody>
          <a:bodyPr>
            <a:normAutofit/>
          </a:bodyPr>
          <a:lstStyle/>
          <a:p>
            <a:pPr>
              <a:spcAft>
                <a:spcPts val="600"/>
              </a:spcAft>
            </a:pPr>
            <a:fld id="{52427A99-A7A1-4287-850B-980EBCBBF378}" type="slidenum">
              <a:rPr lang="en-GB" smtClean="0"/>
              <a:pPr>
                <a:spcAft>
                  <a:spcPts val="600"/>
                </a:spcAft>
              </a:pPr>
              <a:t>30</a:t>
            </a:fld>
            <a:endParaRPr lang="en-GB"/>
          </a:p>
        </p:txBody>
      </p:sp>
      <p:sp>
        <p:nvSpPr>
          <p:cNvPr id="15" name="Arc 14">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CADA74A-F1FF-3C1E-C375-7BB423A595D5}"/>
              </a:ext>
            </a:extLst>
          </p:cNvPr>
          <p:cNvSpPr>
            <a:spLocks noGrp="1"/>
          </p:cNvSpPr>
          <p:nvPr>
            <p:ph idx="1"/>
          </p:nvPr>
        </p:nvSpPr>
        <p:spPr>
          <a:xfrm>
            <a:off x="4447308" y="591344"/>
            <a:ext cx="6906491" cy="5585619"/>
          </a:xfrm>
        </p:spPr>
        <p:txBody>
          <a:bodyPr anchor="ctr">
            <a:normAutofit/>
          </a:bodyPr>
          <a:lstStyle/>
          <a:p>
            <a:pPr algn="just">
              <a:lnSpc>
                <a:spcPct val="150000"/>
              </a:lnSpc>
              <a:spcAft>
                <a:spcPts val="800"/>
              </a:spcAft>
            </a:pPr>
            <a:r>
              <a:rPr lang="en-GB" sz="1800" dirty="0">
                <a:effectLst/>
                <a:ea typeface="Calibri" panose="020F0502020204030204" pitchFamily="34" charset="0"/>
                <a:cs typeface="Times New Roman" panose="02020603050405020304" pitchFamily="18" charset="0"/>
              </a:rPr>
              <a:t>Since a person suffering from a longstanding chronic mental disorder, living with his/her parents and who has a difficulty </a:t>
            </a:r>
            <a:r>
              <a:rPr lang="en-GB" sz="1800">
                <a:effectLst/>
                <a:ea typeface="Calibri" panose="020F0502020204030204" pitchFamily="34" charset="0"/>
                <a:cs typeface="Times New Roman" panose="02020603050405020304" pitchFamily="18" charset="0"/>
              </a:rPr>
              <a:t>in securing / retaining </a:t>
            </a:r>
            <a:r>
              <a:rPr lang="en-GB" sz="1800" dirty="0">
                <a:effectLst/>
                <a:ea typeface="Calibri" panose="020F0502020204030204" pitchFamily="34" charset="0"/>
                <a:cs typeface="Times New Roman" panose="02020603050405020304" pitchFamily="18" charset="0"/>
              </a:rPr>
              <a:t>a paid employment, is not entitled to social assistance, we s</a:t>
            </a:r>
            <a:r>
              <a:rPr lang="en-GB" sz="1800" dirty="0">
                <a:effectLst/>
                <a:ea typeface="Calibri" panose="020F0502020204030204" pitchFamily="34" charset="0"/>
              </a:rPr>
              <a:t>ubmitted to DSS a proposal for a BM for 2023 so that such persons are entitled to 50% of the stipulated amount of social assistance as established from time to time</a:t>
            </a:r>
          </a:p>
          <a:p>
            <a:pPr algn="just">
              <a:lnSpc>
                <a:spcPct val="150000"/>
              </a:lnSpc>
              <a:spcAft>
                <a:spcPts val="800"/>
              </a:spcAft>
            </a:pPr>
            <a:r>
              <a:rPr lang="en-GB" sz="1800" dirty="0">
                <a:ea typeface="Calibri" panose="020F0502020204030204" pitchFamily="34" charset="0"/>
              </a:rPr>
              <a:t>Continued lobbying support for persons with chronic mental health problems with functional disability as verified by WHO DAS tool to be considered eligible for Disability pension</a:t>
            </a:r>
            <a:endParaRPr lang="en-GB" sz="1800" dirty="0">
              <a:effectLst/>
              <a:ea typeface="Calibri" panose="020F0502020204030204" pitchFamily="34" charset="0"/>
            </a:endParaRPr>
          </a:p>
          <a:p>
            <a:endParaRPr lang="en-GB" sz="1800" dirty="0">
              <a:effectLst/>
              <a:ea typeface="Calibri" panose="020F0502020204030204" pitchFamily="34" charset="0"/>
            </a:endParaRPr>
          </a:p>
        </p:txBody>
      </p:sp>
    </p:spTree>
    <p:extLst>
      <p:ext uri="{BB962C8B-B14F-4D97-AF65-F5344CB8AC3E}">
        <p14:creationId xmlns:p14="http://schemas.microsoft.com/office/powerpoint/2010/main" val="1759621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871574-8BAB-34CF-577D-2C8CA49C0877}"/>
              </a:ext>
            </a:extLst>
          </p:cNvPr>
          <p:cNvSpPr>
            <a:spLocks noGrp="1"/>
          </p:cNvSpPr>
          <p:nvPr>
            <p:ph type="title"/>
          </p:nvPr>
        </p:nvSpPr>
        <p:spPr>
          <a:xfrm>
            <a:off x="838200" y="365125"/>
            <a:ext cx="10515600" cy="1325563"/>
          </a:xfrm>
        </p:spPr>
        <p:txBody>
          <a:bodyPr>
            <a:normAutofit/>
          </a:bodyPr>
          <a:lstStyle/>
          <a:p>
            <a:pPr algn="ctr"/>
            <a:r>
              <a:rPr lang="en-US" sz="5400" dirty="0"/>
              <a:t>In Conclusion</a:t>
            </a:r>
            <a:endParaRPr lang="en-GB" sz="5400" dirty="0"/>
          </a:p>
        </p:txBody>
      </p:sp>
      <p:sp>
        <p:nvSpPr>
          <p:cNvPr id="13"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7B065E8-B99A-CA64-55EA-18F1B156537D}"/>
              </a:ext>
            </a:extLst>
          </p:cNvPr>
          <p:cNvSpPr>
            <a:spLocks noGrp="1"/>
          </p:cNvSpPr>
          <p:nvPr>
            <p:ph idx="1"/>
          </p:nvPr>
        </p:nvSpPr>
        <p:spPr>
          <a:xfrm>
            <a:off x="838200" y="1929384"/>
            <a:ext cx="10515600" cy="4251960"/>
          </a:xfrm>
        </p:spPr>
        <p:txBody>
          <a:bodyPr>
            <a:normAutofit fontScale="92500" lnSpcReduction="20000"/>
          </a:bodyPr>
          <a:lstStyle/>
          <a:p>
            <a:r>
              <a:rPr lang="en-US" sz="2400" dirty="0"/>
              <a:t>Since Mental Health is a universal human right  - </a:t>
            </a:r>
            <a:r>
              <a:rPr lang="en-GB" sz="2400" dirty="0">
                <a:solidFill>
                  <a:srgbClr val="3C4245"/>
                </a:solidFill>
              </a:rPr>
              <a:t>e</a:t>
            </a:r>
            <a:r>
              <a:rPr lang="en-GB" sz="2400" b="0" i="0" dirty="0">
                <a:solidFill>
                  <a:srgbClr val="3C4245"/>
                </a:solidFill>
                <a:effectLst/>
              </a:rPr>
              <a:t>veryone, whoever and wherever they are, has a right to the highest attainable standard of mental health.</a:t>
            </a:r>
          </a:p>
          <a:p>
            <a:r>
              <a:rPr lang="en-GB" sz="2400" dirty="0">
                <a:solidFill>
                  <a:srgbClr val="3C4245"/>
                </a:solidFill>
              </a:rPr>
              <a:t>A round table forum should be organised between all political parties to agree on common positions related to mental health problems.</a:t>
            </a:r>
          </a:p>
          <a:p>
            <a:r>
              <a:rPr lang="en-GB" sz="2400" dirty="0">
                <a:solidFill>
                  <a:srgbClr val="3C4245"/>
                </a:solidFill>
              </a:rPr>
              <a:t>An authority with representatives from all political parties, NGOs and other stakeholders should ensure that measures conducive to mental health wellbeing  are implemented across all ministries, places of work and in the community. Everyone has a contributory role.</a:t>
            </a:r>
          </a:p>
          <a:p>
            <a:r>
              <a:rPr lang="en-GB" sz="2400" dirty="0">
                <a:solidFill>
                  <a:srgbClr val="3C4245"/>
                </a:solidFill>
              </a:rPr>
              <a:t>Increased financial commitments to support preventive measures and support mental health services – both in-hospital and in the community, and support and enhance recruitment of more trained professionals.  </a:t>
            </a:r>
          </a:p>
          <a:p>
            <a:r>
              <a:rPr lang="en-GB" sz="2400" dirty="0">
                <a:solidFill>
                  <a:srgbClr val="3C4245"/>
                </a:solidFill>
              </a:rPr>
              <a:t>Review of public procurement procedures to ensure </a:t>
            </a:r>
            <a:r>
              <a:rPr lang="en-GB" sz="2400" b="1" dirty="0">
                <a:solidFill>
                  <a:srgbClr val="3C4245"/>
                </a:solidFill>
              </a:rPr>
              <a:t>efficient</a:t>
            </a:r>
            <a:r>
              <a:rPr lang="en-GB" sz="2400" dirty="0">
                <a:solidFill>
                  <a:srgbClr val="3C4245"/>
                </a:solidFill>
              </a:rPr>
              <a:t> implementation of the various projects related to </a:t>
            </a:r>
            <a:r>
              <a:rPr lang="en-GB" sz="2400" b="1" dirty="0">
                <a:solidFill>
                  <a:srgbClr val="3C4245"/>
                </a:solidFill>
              </a:rPr>
              <a:t>mental health issues </a:t>
            </a:r>
            <a:r>
              <a:rPr lang="en-GB" sz="2400" dirty="0">
                <a:solidFill>
                  <a:srgbClr val="3C4245"/>
                </a:solidFill>
              </a:rPr>
              <a:t>including preventive measures, therapeutic –in-hospital and community wide, as well as, those related to rehabilitation   </a:t>
            </a:r>
          </a:p>
          <a:p>
            <a:endParaRPr lang="en-GB" sz="2400" dirty="0"/>
          </a:p>
        </p:txBody>
      </p:sp>
      <p:sp>
        <p:nvSpPr>
          <p:cNvPr id="4" name="Date Placeholder 3">
            <a:extLst>
              <a:ext uri="{FF2B5EF4-FFF2-40B4-BE49-F238E27FC236}">
                <a16:creationId xmlns:a16="http://schemas.microsoft.com/office/drawing/2014/main" id="{06C828F6-4C09-0146-C81B-B868CC960796}"/>
              </a:ext>
            </a:extLst>
          </p:cNvPr>
          <p:cNvSpPr>
            <a:spLocks noGrp="1"/>
          </p:cNvSpPr>
          <p:nvPr>
            <p:ph type="dt" sz="half" idx="10"/>
          </p:nvPr>
        </p:nvSpPr>
        <p:spPr>
          <a:xfrm>
            <a:off x="838200" y="6356350"/>
            <a:ext cx="2743200" cy="365125"/>
          </a:xfrm>
        </p:spPr>
        <p:txBody>
          <a:bodyPr>
            <a:normAutofit/>
          </a:bodyPr>
          <a:lstStyle/>
          <a:p>
            <a:pPr>
              <a:spcAft>
                <a:spcPts val="600"/>
              </a:spcAft>
            </a:pPr>
            <a:fld id="{5E9483D7-1859-44A2-8B15-E6258A6339D4}" type="datetime1">
              <a:rPr lang="en-GB" smtClean="0"/>
              <a:t>02/12/2024</a:t>
            </a:fld>
            <a:endParaRPr lang="en-GB"/>
          </a:p>
        </p:txBody>
      </p:sp>
      <p:sp>
        <p:nvSpPr>
          <p:cNvPr id="5" name="Footer Placeholder 4">
            <a:extLst>
              <a:ext uri="{FF2B5EF4-FFF2-40B4-BE49-F238E27FC236}">
                <a16:creationId xmlns:a16="http://schemas.microsoft.com/office/drawing/2014/main" id="{E434AB84-F451-6012-AFBE-89AB73A1CB50}"/>
              </a:ext>
            </a:extLst>
          </p:cNvPr>
          <p:cNvSpPr>
            <a:spLocks noGrp="1"/>
          </p:cNvSpPr>
          <p:nvPr>
            <p:ph type="ftr" sz="quarter" idx="11"/>
          </p:nvPr>
        </p:nvSpPr>
        <p:spPr>
          <a:xfrm>
            <a:off x="4038600" y="6356350"/>
            <a:ext cx="4114800" cy="365125"/>
          </a:xfrm>
        </p:spPr>
        <p:txBody>
          <a:bodyPr>
            <a:normAutofit fontScale="92500" lnSpcReduction="20000"/>
          </a:bodyPr>
          <a:lstStyle/>
          <a:p>
            <a:pPr>
              <a:spcAft>
                <a:spcPts val="600"/>
              </a:spcAft>
            </a:pPr>
            <a:r>
              <a:rPr lang="en-GB"/>
              <a:t>Office of the Commissioner for the Promotion of Rights of Persons with Mental Disorders</a:t>
            </a:r>
          </a:p>
        </p:txBody>
      </p:sp>
      <p:sp>
        <p:nvSpPr>
          <p:cNvPr id="6" name="Slide Number Placeholder 5">
            <a:extLst>
              <a:ext uri="{FF2B5EF4-FFF2-40B4-BE49-F238E27FC236}">
                <a16:creationId xmlns:a16="http://schemas.microsoft.com/office/drawing/2014/main" id="{F0804B09-DD11-53D4-1E67-BCDF1E8ED672}"/>
              </a:ext>
            </a:extLst>
          </p:cNvPr>
          <p:cNvSpPr>
            <a:spLocks noGrp="1"/>
          </p:cNvSpPr>
          <p:nvPr>
            <p:ph type="sldNum" sz="quarter" idx="12"/>
          </p:nvPr>
        </p:nvSpPr>
        <p:spPr>
          <a:xfrm>
            <a:off x="8610600" y="6356350"/>
            <a:ext cx="2743200" cy="365125"/>
          </a:xfrm>
        </p:spPr>
        <p:txBody>
          <a:bodyPr>
            <a:normAutofit/>
          </a:bodyPr>
          <a:lstStyle/>
          <a:p>
            <a:pPr>
              <a:spcAft>
                <a:spcPts val="600"/>
              </a:spcAft>
            </a:pPr>
            <a:fld id="{52427A99-A7A1-4287-850B-980EBCBBF378}" type="slidenum">
              <a:rPr lang="en-GB" smtClean="0"/>
              <a:pPr>
                <a:spcAft>
                  <a:spcPts val="600"/>
                </a:spcAft>
              </a:pPr>
              <a:t>31</a:t>
            </a:fld>
            <a:endParaRPr lang="en-GB"/>
          </a:p>
        </p:txBody>
      </p:sp>
    </p:spTree>
    <p:extLst>
      <p:ext uri="{BB962C8B-B14F-4D97-AF65-F5344CB8AC3E}">
        <p14:creationId xmlns:p14="http://schemas.microsoft.com/office/powerpoint/2010/main" val="33740121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71574-8BAB-34CF-577D-2C8CA49C0877}"/>
              </a:ext>
            </a:extLst>
          </p:cNvPr>
          <p:cNvSpPr>
            <a:spLocks noGrp="1"/>
          </p:cNvSpPr>
          <p:nvPr>
            <p:ph type="title"/>
          </p:nvPr>
        </p:nvSpPr>
        <p:spPr>
          <a:xfrm>
            <a:off x="838200" y="365125"/>
            <a:ext cx="10515600" cy="1325563"/>
          </a:xfrm>
        </p:spPr>
        <p:txBody>
          <a:bodyPr>
            <a:normAutofit/>
          </a:bodyPr>
          <a:lstStyle/>
          <a:p>
            <a:pPr algn="ctr"/>
            <a:r>
              <a:rPr lang="en-US" sz="5400" dirty="0"/>
              <a:t>Finally </a:t>
            </a:r>
            <a:endParaRPr lang="en-GB" sz="5400" dirty="0"/>
          </a:p>
        </p:txBody>
      </p:sp>
      <p:sp>
        <p:nvSpPr>
          <p:cNvPr id="3" name="Content Placeholder 2">
            <a:extLst>
              <a:ext uri="{FF2B5EF4-FFF2-40B4-BE49-F238E27FC236}">
                <a16:creationId xmlns:a16="http://schemas.microsoft.com/office/drawing/2014/main" id="{57B065E8-B99A-CA64-55EA-18F1B156537D}"/>
              </a:ext>
            </a:extLst>
          </p:cNvPr>
          <p:cNvSpPr>
            <a:spLocks noGrp="1"/>
          </p:cNvSpPr>
          <p:nvPr>
            <p:ph idx="1"/>
          </p:nvPr>
        </p:nvSpPr>
        <p:spPr>
          <a:xfrm>
            <a:off x="838200" y="1929384"/>
            <a:ext cx="10515600" cy="4251960"/>
          </a:xfrm>
        </p:spPr>
        <p:txBody>
          <a:bodyPr>
            <a:normAutofit/>
          </a:bodyPr>
          <a:lstStyle/>
          <a:p>
            <a:r>
              <a:rPr lang="en-US" sz="2400" dirty="0"/>
              <a:t>Taking note of the recent visit to MCH by the Prime Minister and the Minister for Health,</a:t>
            </a:r>
          </a:p>
          <a:p>
            <a:pPr lvl="1"/>
            <a:r>
              <a:rPr lang="en-US" sz="2000" dirty="0"/>
              <a:t>The major refurbishment of MCH and community clinics should become a </a:t>
            </a:r>
            <a:r>
              <a:rPr lang="en-US" sz="2000" b="1" dirty="0"/>
              <a:t>national priority </a:t>
            </a:r>
            <a:r>
              <a:rPr lang="en-US" sz="2000" dirty="0"/>
              <a:t>and implemented at the soonest </a:t>
            </a:r>
          </a:p>
          <a:p>
            <a:pPr lvl="1"/>
            <a:r>
              <a:rPr lang="en-US" sz="2000" dirty="0"/>
              <a:t>The Psychiatric Unit in MDH should be reopened at the soonest </a:t>
            </a:r>
          </a:p>
          <a:p>
            <a:pPr lvl="1"/>
            <a:r>
              <a:rPr lang="en-US" sz="2000" dirty="0"/>
              <a:t>Parts of MDH should be licensed as Mental Health Facilities (Postpartum psychosis and A&amp;E) </a:t>
            </a:r>
          </a:p>
          <a:p>
            <a:pPr lvl="1"/>
            <a:r>
              <a:rPr lang="en-US" sz="2000" dirty="0"/>
              <a:t>Make use of the open land surrounding MCH as well as St. Luke Hospital</a:t>
            </a:r>
          </a:p>
          <a:p>
            <a:pPr lvl="1"/>
            <a:r>
              <a:rPr lang="en-US" sz="2000" dirty="0"/>
              <a:t>No person should be kept in a psychiatric hospital if such a need does not exist, simply because of lack of supportive and therapeutic services in the community.</a:t>
            </a:r>
          </a:p>
          <a:p>
            <a:pPr lvl="1"/>
            <a:r>
              <a:rPr lang="mt-MT" sz="2000" dirty="0"/>
              <a:t>The </a:t>
            </a:r>
            <a:r>
              <a:rPr lang="mt-MT" sz="2000" dirty="0" err="1"/>
              <a:t>model</a:t>
            </a:r>
            <a:r>
              <a:rPr lang="mt-MT" sz="2000" dirty="0"/>
              <a:t> of Dar Kenn għal Saħħtek </a:t>
            </a:r>
            <a:r>
              <a:rPr lang="mt-MT" sz="2000" dirty="0" err="1"/>
              <a:t>should</a:t>
            </a:r>
            <a:r>
              <a:rPr lang="mt-MT" sz="2000" dirty="0"/>
              <a:t> </a:t>
            </a:r>
            <a:r>
              <a:rPr lang="mt-MT" sz="2000" dirty="0" err="1"/>
              <a:t>be</a:t>
            </a:r>
            <a:r>
              <a:rPr lang="mt-MT" sz="2000" dirty="0"/>
              <a:t>  </a:t>
            </a:r>
            <a:r>
              <a:rPr lang="mt-MT" sz="2000" dirty="0" err="1"/>
              <a:t>extended</a:t>
            </a:r>
            <a:r>
              <a:rPr lang="mt-MT" sz="2000" dirty="0"/>
              <a:t> to </a:t>
            </a:r>
            <a:r>
              <a:rPr lang="mt-MT" sz="2000" dirty="0" err="1"/>
              <a:t>other</a:t>
            </a:r>
            <a:r>
              <a:rPr lang="mt-MT" sz="2000" dirty="0"/>
              <a:t> </a:t>
            </a:r>
            <a:r>
              <a:rPr lang="mt-MT" sz="2000" dirty="0" err="1"/>
              <a:t>spe</a:t>
            </a:r>
            <a:r>
              <a:rPr lang="en-GB" sz="2000" dirty="0" err="1"/>
              <a:t>cific</a:t>
            </a:r>
            <a:r>
              <a:rPr lang="en-GB" sz="2000" dirty="0"/>
              <a:t> </a:t>
            </a:r>
            <a:r>
              <a:rPr lang="mt-MT" sz="2000" dirty="0" err="1"/>
              <a:t>care</a:t>
            </a:r>
            <a:r>
              <a:rPr lang="mt-MT" sz="2000" dirty="0"/>
              <a:t> </a:t>
            </a:r>
            <a:r>
              <a:rPr lang="mt-MT" sz="2000" dirty="0" err="1"/>
              <a:t>needs</a:t>
            </a:r>
            <a:r>
              <a:rPr lang="en-GB" sz="2000" dirty="0"/>
              <a:t>. </a:t>
            </a:r>
            <a:endParaRPr lang="en-US" sz="2000" dirty="0"/>
          </a:p>
          <a:p>
            <a:pPr lvl="1"/>
            <a:endParaRPr lang="en-GB" sz="2000" dirty="0"/>
          </a:p>
        </p:txBody>
      </p:sp>
      <p:sp>
        <p:nvSpPr>
          <p:cNvPr id="4" name="Date Placeholder 3">
            <a:extLst>
              <a:ext uri="{FF2B5EF4-FFF2-40B4-BE49-F238E27FC236}">
                <a16:creationId xmlns:a16="http://schemas.microsoft.com/office/drawing/2014/main" id="{06C828F6-4C09-0146-C81B-B868CC960796}"/>
              </a:ext>
            </a:extLst>
          </p:cNvPr>
          <p:cNvSpPr>
            <a:spLocks noGrp="1"/>
          </p:cNvSpPr>
          <p:nvPr>
            <p:ph type="dt" sz="half" idx="10"/>
          </p:nvPr>
        </p:nvSpPr>
        <p:spPr>
          <a:xfrm>
            <a:off x="838200" y="6356350"/>
            <a:ext cx="2743200" cy="365125"/>
          </a:xfrm>
        </p:spPr>
        <p:txBody>
          <a:bodyPr>
            <a:normAutofit/>
          </a:bodyPr>
          <a:lstStyle/>
          <a:p>
            <a:pPr>
              <a:spcAft>
                <a:spcPts val="600"/>
              </a:spcAft>
            </a:pPr>
            <a:fld id="{2D72D6D1-BA5C-48F1-8F3F-7621F6AC86FE}" type="datetime1">
              <a:rPr lang="en-GB" smtClean="0"/>
              <a:t>02/12/2024</a:t>
            </a:fld>
            <a:endParaRPr lang="en-GB"/>
          </a:p>
        </p:txBody>
      </p:sp>
      <p:sp>
        <p:nvSpPr>
          <p:cNvPr id="5" name="Footer Placeholder 4">
            <a:extLst>
              <a:ext uri="{FF2B5EF4-FFF2-40B4-BE49-F238E27FC236}">
                <a16:creationId xmlns:a16="http://schemas.microsoft.com/office/drawing/2014/main" id="{E434AB84-F451-6012-AFBE-89AB73A1CB50}"/>
              </a:ext>
            </a:extLst>
          </p:cNvPr>
          <p:cNvSpPr>
            <a:spLocks noGrp="1"/>
          </p:cNvSpPr>
          <p:nvPr>
            <p:ph type="ftr" sz="quarter" idx="11"/>
          </p:nvPr>
        </p:nvSpPr>
        <p:spPr>
          <a:xfrm>
            <a:off x="4038600" y="6356350"/>
            <a:ext cx="4114800" cy="365125"/>
          </a:xfrm>
        </p:spPr>
        <p:txBody>
          <a:bodyPr>
            <a:normAutofit fontScale="92500" lnSpcReduction="20000"/>
          </a:bodyPr>
          <a:lstStyle/>
          <a:p>
            <a:pPr>
              <a:spcAft>
                <a:spcPts val="600"/>
              </a:spcAft>
            </a:pPr>
            <a:r>
              <a:rPr lang="en-GB"/>
              <a:t>Office of the Commissioner for the Promotion of Rights of Persons with Mental Disorders</a:t>
            </a:r>
          </a:p>
        </p:txBody>
      </p:sp>
      <p:sp>
        <p:nvSpPr>
          <p:cNvPr id="6" name="Slide Number Placeholder 5">
            <a:extLst>
              <a:ext uri="{FF2B5EF4-FFF2-40B4-BE49-F238E27FC236}">
                <a16:creationId xmlns:a16="http://schemas.microsoft.com/office/drawing/2014/main" id="{F0804B09-DD11-53D4-1E67-BCDF1E8ED672}"/>
              </a:ext>
            </a:extLst>
          </p:cNvPr>
          <p:cNvSpPr>
            <a:spLocks noGrp="1"/>
          </p:cNvSpPr>
          <p:nvPr>
            <p:ph type="sldNum" sz="quarter" idx="12"/>
          </p:nvPr>
        </p:nvSpPr>
        <p:spPr>
          <a:xfrm>
            <a:off x="8610600" y="6356350"/>
            <a:ext cx="2743200" cy="365125"/>
          </a:xfrm>
        </p:spPr>
        <p:txBody>
          <a:bodyPr>
            <a:normAutofit/>
          </a:bodyPr>
          <a:lstStyle/>
          <a:p>
            <a:pPr>
              <a:spcAft>
                <a:spcPts val="600"/>
              </a:spcAft>
            </a:pPr>
            <a:fld id="{52427A99-A7A1-4287-850B-980EBCBBF378}" type="slidenum">
              <a:rPr lang="en-GB" smtClean="0"/>
              <a:pPr>
                <a:spcAft>
                  <a:spcPts val="600"/>
                </a:spcAft>
              </a:pPr>
              <a:t>32</a:t>
            </a:fld>
            <a:endParaRPr lang="en-GB"/>
          </a:p>
        </p:txBody>
      </p:sp>
    </p:spTree>
    <p:extLst>
      <p:ext uri="{BB962C8B-B14F-4D97-AF65-F5344CB8AC3E}">
        <p14:creationId xmlns:p14="http://schemas.microsoft.com/office/powerpoint/2010/main" val="5129892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Rectangle 14">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3FC866B7-62B8-A867-E961-CDC522B69DDF}"/>
              </a:ext>
            </a:extLst>
          </p:cNvPr>
          <p:cNvSpPr>
            <a:spLocks noGrp="1"/>
          </p:cNvSpPr>
          <p:nvPr>
            <p:ph type="title"/>
          </p:nvPr>
        </p:nvSpPr>
        <p:spPr>
          <a:xfrm>
            <a:off x="3315031" y="1422360"/>
            <a:ext cx="5591912" cy="3313166"/>
          </a:xfrm>
        </p:spPr>
        <p:txBody>
          <a:bodyPr vert="horz" lIns="91440" tIns="45720" rIns="91440" bIns="45720" rtlCol="0" anchor="b">
            <a:noAutofit/>
          </a:bodyPr>
          <a:lstStyle/>
          <a:p>
            <a:pPr algn="ctr"/>
            <a:r>
              <a:rPr lang="en-US" kern="1200" dirty="0">
                <a:solidFill>
                  <a:schemeClr val="tx1"/>
                </a:solidFill>
                <a:latin typeface="+mj-lt"/>
                <a:ea typeface="+mj-ea"/>
                <a:cs typeface="+mj-cs"/>
              </a:rPr>
              <a:t>To the person with mental health problem, time is not on his/her side.</a:t>
            </a:r>
            <a:br>
              <a:rPr lang="en-US" kern="1200" dirty="0">
                <a:solidFill>
                  <a:schemeClr val="tx1"/>
                </a:solidFill>
                <a:latin typeface="+mj-lt"/>
                <a:ea typeface="+mj-ea"/>
                <a:cs typeface="+mj-cs"/>
              </a:rPr>
            </a:br>
            <a:br>
              <a:rPr lang="en-US" kern="1200" dirty="0">
                <a:solidFill>
                  <a:schemeClr val="tx1"/>
                </a:solidFill>
                <a:latin typeface="+mj-lt"/>
                <a:ea typeface="+mj-ea"/>
                <a:cs typeface="+mj-cs"/>
              </a:rPr>
            </a:br>
            <a:r>
              <a:rPr lang="en-US" kern="1200" dirty="0">
                <a:solidFill>
                  <a:schemeClr val="tx1"/>
                </a:solidFill>
                <a:latin typeface="+mj-lt"/>
                <a:ea typeface="+mj-ea"/>
                <a:cs typeface="+mj-cs"/>
              </a:rPr>
              <a:t>We owe them a lot.</a:t>
            </a:r>
          </a:p>
        </p:txBody>
      </p:sp>
      <p:sp>
        <p:nvSpPr>
          <p:cNvPr id="4" name="Date Placeholder 3">
            <a:extLst>
              <a:ext uri="{FF2B5EF4-FFF2-40B4-BE49-F238E27FC236}">
                <a16:creationId xmlns:a16="http://schemas.microsoft.com/office/drawing/2014/main" id="{06F104AF-F735-5989-7A82-51C567C1C076}"/>
              </a:ext>
            </a:extLst>
          </p:cNvPr>
          <p:cNvSpPr>
            <a:spLocks noGrp="1"/>
          </p:cNvSpPr>
          <p:nvPr>
            <p:ph type="dt" sz="half" idx="10"/>
          </p:nvPr>
        </p:nvSpPr>
        <p:spPr>
          <a:xfrm>
            <a:off x="7724245" y="6356350"/>
            <a:ext cx="2743200" cy="365125"/>
          </a:xfrm>
        </p:spPr>
        <p:txBody>
          <a:bodyPr vert="horz" lIns="91440" tIns="45720" rIns="91440" bIns="45720" rtlCol="0" anchor="ctr">
            <a:normAutofit/>
          </a:bodyPr>
          <a:lstStyle/>
          <a:p>
            <a:pPr>
              <a:spcAft>
                <a:spcPts val="600"/>
              </a:spcAft>
            </a:pPr>
            <a:fld id="{FEB97747-D102-46C7-A0FB-9D5F8087A0D7}" type="datetime1">
              <a:rPr lang="en-GB" smtClean="0">
                <a:solidFill>
                  <a:srgbClr val="FFFFFF"/>
                </a:solidFill>
              </a:rPr>
              <a:t>02/12/2024</a:t>
            </a:fld>
            <a:endParaRPr lang="en-US">
              <a:solidFill>
                <a:srgbClr val="FFFFFF"/>
              </a:solidFill>
            </a:endParaRPr>
          </a:p>
        </p:txBody>
      </p:sp>
      <p:sp>
        <p:nvSpPr>
          <p:cNvPr id="6" name="Slide Number Placeholder 5">
            <a:extLst>
              <a:ext uri="{FF2B5EF4-FFF2-40B4-BE49-F238E27FC236}">
                <a16:creationId xmlns:a16="http://schemas.microsoft.com/office/drawing/2014/main" id="{9DC8402F-7BCA-E800-92EC-1DEE88E60F63}"/>
              </a:ext>
            </a:extLst>
          </p:cNvPr>
          <p:cNvSpPr>
            <a:spLocks noGrp="1"/>
          </p:cNvSpPr>
          <p:nvPr>
            <p:ph type="sldNum" sz="quarter" idx="12"/>
          </p:nvPr>
        </p:nvSpPr>
        <p:spPr>
          <a:xfrm>
            <a:off x="10467444" y="6356350"/>
            <a:ext cx="886355" cy="365125"/>
          </a:xfrm>
        </p:spPr>
        <p:txBody>
          <a:bodyPr vert="horz" lIns="91440" tIns="45720" rIns="91440" bIns="45720" rtlCol="0" anchor="ctr">
            <a:normAutofit/>
          </a:bodyPr>
          <a:lstStyle/>
          <a:p>
            <a:pPr>
              <a:spcAft>
                <a:spcPts val="600"/>
              </a:spcAft>
            </a:pPr>
            <a:fld id="{52427A99-A7A1-4287-850B-980EBCBBF378}" type="slidenum">
              <a:rPr lang="en-US">
                <a:solidFill>
                  <a:srgbClr val="FFFFFF"/>
                </a:solidFill>
              </a:rPr>
              <a:pPr>
                <a:spcAft>
                  <a:spcPts val="600"/>
                </a:spcAft>
              </a:pPr>
              <a:t>33</a:t>
            </a:fld>
            <a:endParaRPr lang="en-US">
              <a:solidFill>
                <a:srgbClr val="FFFFFF"/>
              </a:solidFill>
            </a:endParaRPr>
          </a:p>
        </p:txBody>
      </p:sp>
      <p:sp>
        <p:nvSpPr>
          <p:cNvPr id="19" name="Arc 18">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1" name="Oval 20">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12EA9A8C-88AF-5E20-DEB6-6BF2D402F80F}"/>
              </a:ext>
            </a:extLst>
          </p:cNvPr>
          <p:cNvSpPr>
            <a:spLocks noGrp="1"/>
          </p:cNvSpPr>
          <p:nvPr>
            <p:ph type="ftr" sz="quarter" idx="11"/>
          </p:nvPr>
        </p:nvSpPr>
        <p:spPr/>
        <p:txBody>
          <a:bodyPr/>
          <a:lstStyle/>
          <a:p>
            <a:r>
              <a:rPr lang="en-GB"/>
              <a:t>Office of the Commissioner for the Promotion of Rights of Persons with Mental Disorders</a:t>
            </a:r>
          </a:p>
        </p:txBody>
      </p:sp>
    </p:spTree>
    <p:extLst>
      <p:ext uri="{BB962C8B-B14F-4D97-AF65-F5344CB8AC3E}">
        <p14:creationId xmlns:p14="http://schemas.microsoft.com/office/powerpoint/2010/main" val="2400780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12">
            <a:extLst>
              <a:ext uri="{FF2B5EF4-FFF2-40B4-BE49-F238E27FC236}">
                <a16:creationId xmlns:a16="http://schemas.microsoft.com/office/drawing/2014/main" id="{7DA1F35B-C8F7-4A5A-9339-7DA4D785B3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Arc 14">
            <a:extLst>
              <a:ext uri="{FF2B5EF4-FFF2-40B4-BE49-F238E27FC236}">
                <a16:creationId xmlns:a16="http://schemas.microsoft.com/office/drawing/2014/main" id="{B2D4AD41-40DA-4A81-92F5-B6E3BA1ED8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746107">
            <a:off x="8175088" y="457951"/>
            <a:ext cx="2987899"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5654A46-B86A-ED5D-D542-AE20246C5D04}"/>
              </a:ext>
            </a:extLst>
          </p:cNvPr>
          <p:cNvSpPr>
            <a:spLocks noGrp="1"/>
          </p:cNvSpPr>
          <p:nvPr>
            <p:ph type="title"/>
          </p:nvPr>
        </p:nvSpPr>
        <p:spPr>
          <a:xfrm>
            <a:off x="946480" y="2531146"/>
            <a:ext cx="4209720" cy="2865313"/>
          </a:xfrm>
        </p:spPr>
        <p:txBody>
          <a:bodyPr vert="horz" lIns="91440" tIns="45720" rIns="91440" bIns="45720" rtlCol="0" anchor="ctr">
            <a:normAutofit/>
          </a:bodyPr>
          <a:lstStyle/>
          <a:p>
            <a:r>
              <a:rPr lang="en-US" sz="4400" kern="1200" dirty="0">
                <a:solidFill>
                  <a:schemeClr val="tx1"/>
                </a:solidFill>
                <a:latin typeface="Arial" panose="020B0604020202020204" pitchFamily="34" charset="0"/>
                <a:cs typeface="Arial" panose="020B0604020202020204" pitchFamily="34" charset="0"/>
              </a:rPr>
              <a:t>Why the delay?</a:t>
            </a:r>
          </a:p>
        </p:txBody>
      </p:sp>
      <p:sp>
        <p:nvSpPr>
          <p:cNvPr id="4" name="Text Placeholder 3">
            <a:extLst>
              <a:ext uri="{FF2B5EF4-FFF2-40B4-BE49-F238E27FC236}">
                <a16:creationId xmlns:a16="http://schemas.microsoft.com/office/drawing/2014/main" id="{F3391DE7-0922-34C0-71DD-927A526A4DD1}"/>
              </a:ext>
            </a:extLst>
          </p:cNvPr>
          <p:cNvSpPr>
            <a:spLocks/>
          </p:cNvSpPr>
          <p:nvPr/>
        </p:nvSpPr>
        <p:spPr>
          <a:xfrm>
            <a:off x="6180667" y="1346200"/>
            <a:ext cx="3938604" cy="4658376"/>
          </a:xfrm>
          <a:prstGeom prst="rect">
            <a:avLst/>
          </a:prstGeom>
        </p:spPr>
        <p:txBody>
          <a:bodyPr/>
          <a:lstStyle/>
          <a:p>
            <a:pPr algn="ctr" defTabSz="923544"/>
            <a:r>
              <a:rPr lang="en-US" sz="1818" kern="1200" dirty="0">
                <a:solidFill>
                  <a:schemeClr val="tx1"/>
                </a:solidFill>
                <a:latin typeface="Arial" panose="020B0604020202020204" pitchFamily="34" charset="0"/>
                <a:cs typeface="Arial" panose="020B0604020202020204" pitchFamily="34" charset="0"/>
              </a:rPr>
              <a:t>Academic, scientific and analytical</a:t>
            </a:r>
          </a:p>
          <a:p>
            <a:pPr algn="ctr" defTabSz="923544"/>
            <a:endParaRPr lang="en-US" sz="1818" kern="1200" dirty="0">
              <a:solidFill>
                <a:schemeClr val="tx1"/>
              </a:solidFill>
              <a:latin typeface="Arial" panose="020B0604020202020204" pitchFamily="34" charset="0"/>
              <a:cs typeface="Arial" panose="020B0604020202020204" pitchFamily="34" charset="0"/>
            </a:endParaRPr>
          </a:p>
          <a:p>
            <a:pPr algn="ctr" defTabSz="923544"/>
            <a:endParaRPr lang="en-US" sz="1818" kern="1200" dirty="0">
              <a:solidFill>
                <a:schemeClr val="tx1"/>
              </a:solidFill>
              <a:latin typeface="Arial" panose="020B0604020202020204" pitchFamily="34" charset="0"/>
              <a:cs typeface="Arial" panose="020B0604020202020204" pitchFamily="34" charset="0"/>
            </a:endParaRPr>
          </a:p>
          <a:p>
            <a:pPr algn="ctr" defTabSz="923544"/>
            <a:endParaRPr lang="en-US" sz="1818" kern="1200" dirty="0">
              <a:solidFill>
                <a:schemeClr val="tx1"/>
              </a:solidFill>
              <a:latin typeface="Arial" panose="020B0604020202020204" pitchFamily="34" charset="0"/>
              <a:cs typeface="Arial" panose="020B0604020202020204" pitchFamily="34" charset="0"/>
            </a:endParaRPr>
          </a:p>
          <a:p>
            <a:pPr algn="ctr" defTabSz="923544"/>
            <a:r>
              <a:rPr lang="en-US" sz="1818" kern="1200" dirty="0">
                <a:solidFill>
                  <a:schemeClr val="tx1"/>
                </a:solidFill>
                <a:latin typeface="Arial" panose="020B0604020202020204" pitchFamily="34" charset="0"/>
                <a:cs typeface="Arial" panose="020B0604020202020204" pitchFamily="34" charset="0"/>
              </a:rPr>
              <a:t>Describing and highlighting areas of concerns</a:t>
            </a:r>
          </a:p>
          <a:p>
            <a:pPr algn="ctr" defTabSz="923544"/>
            <a:endParaRPr lang="en-US" sz="1818" kern="1200" dirty="0">
              <a:solidFill>
                <a:schemeClr val="tx1"/>
              </a:solidFill>
              <a:latin typeface="Arial" panose="020B0604020202020204" pitchFamily="34" charset="0"/>
              <a:cs typeface="Arial" panose="020B0604020202020204" pitchFamily="34" charset="0"/>
            </a:endParaRPr>
          </a:p>
          <a:p>
            <a:pPr algn="ctr" defTabSz="923544"/>
            <a:endParaRPr lang="en-US" sz="1818" kern="1200" dirty="0">
              <a:solidFill>
                <a:schemeClr val="tx1"/>
              </a:solidFill>
              <a:latin typeface="Arial" panose="020B0604020202020204" pitchFamily="34" charset="0"/>
              <a:cs typeface="Arial" panose="020B0604020202020204" pitchFamily="34" charset="0"/>
            </a:endParaRPr>
          </a:p>
          <a:p>
            <a:pPr algn="ctr" defTabSz="923544"/>
            <a:endParaRPr lang="en-US" sz="1818" kern="1200" dirty="0">
              <a:solidFill>
                <a:schemeClr val="tx1"/>
              </a:solidFill>
              <a:latin typeface="Arial" panose="020B0604020202020204" pitchFamily="34" charset="0"/>
              <a:cs typeface="Arial" panose="020B0604020202020204" pitchFamily="34" charset="0"/>
            </a:endParaRPr>
          </a:p>
          <a:p>
            <a:pPr algn="ctr" defTabSz="923544"/>
            <a:r>
              <a:rPr lang="en-US" sz="1818" kern="1200" dirty="0">
                <a:solidFill>
                  <a:schemeClr val="tx1"/>
                </a:solidFill>
                <a:latin typeface="Arial" panose="020B0604020202020204" pitchFamily="34" charset="0"/>
                <a:cs typeface="Arial" panose="020B0604020202020204" pitchFamily="34" charset="0"/>
              </a:rPr>
              <a:t>Bringing them to the attention of House of Representatives </a:t>
            </a:r>
          </a:p>
          <a:p>
            <a:pPr algn="ctr" defTabSz="923544"/>
            <a:endParaRPr lang="en-US" sz="1818" kern="1200" dirty="0">
              <a:solidFill>
                <a:schemeClr val="tx1"/>
              </a:solidFill>
              <a:latin typeface="Arial" panose="020B0604020202020204" pitchFamily="34" charset="0"/>
              <a:cs typeface="Arial" panose="020B0604020202020204" pitchFamily="34" charset="0"/>
            </a:endParaRPr>
          </a:p>
          <a:p>
            <a:pPr algn="ctr" defTabSz="923544"/>
            <a:endParaRPr lang="en-US" sz="1818" kern="1200" dirty="0">
              <a:solidFill>
                <a:schemeClr val="tx1"/>
              </a:solidFill>
              <a:latin typeface="Arial" panose="020B0604020202020204" pitchFamily="34" charset="0"/>
              <a:cs typeface="Arial" panose="020B0604020202020204" pitchFamily="34" charset="0"/>
            </a:endParaRPr>
          </a:p>
          <a:p>
            <a:pPr algn="ctr" defTabSz="923544"/>
            <a:endParaRPr lang="en-US" sz="1818" kern="1200" dirty="0">
              <a:solidFill>
                <a:schemeClr val="tx1"/>
              </a:solidFill>
              <a:latin typeface="Arial" panose="020B0604020202020204" pitchFamily="34" charset="0"/>
              <a:cs typeface="Arial" panose="020B0604020202020204" pitchFamily="34" charset="0"/>
            </a:endParaRPr>
          </a:p>
          <a:p>
            <a:pPr algn="ctr" defTabSz="923544"/>
            <a:r>
              <a:rPr lang="en-US" sz="1818" kern="1200" dirty="0">
                <a:solidFill>
                  <a:schemeClr val="tx1"/>
                </a:solidFill>
                <a:latin typeface="Arial" panose="020B0604020202020204" pitchFamily="34" charset="0"/>
                <a:cs typeface="Arial" panose="020B0604020202020204" pitchFamily="34" charset="0"/>
              </a:rPr>
              <a:t>Triggering concrete action</a:t>
            </a:r>
          </a:p>
          <a:p>
            <a:endParaRPr lang="en-GB" dirty="0"/>
          </a:p>
        </p:txBody>
      </p:sp>
      <p:sp>
        <p:nvSpPr>
          <p:cNvPr id="5" name="Arrow: Down 4">
            <a:extLst>
              <a:ext uri="{FF2B5EF4-FFF2-40B4-BE49-F238E27FC236}">
                <a16:creationId xmlns:a16="http://schemas.microsoft.com/office/drawing/2014/main" id="{0297B182-A0B6-7273-BC18-B1C3E3DCA3C6}"/>
              </a:ext>
            </a:extLst>
          </p:cNvPr>
          <p:cNvSpPr/>
          <p:nvPr/>
        </p:nvSpPr>
        <p:spPr>
          <a:xfrm>
            <a:off x="8080200" y="1693336"/>
            <a:ext cx="396997" cy="72495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Arrow: Down 5">
            <a:extLst>
              <a:ext uri="{FF2B5EF4-FFF2-40B4-BE49-F238E27FC236}">
                <a16:creationId xmlns:a16="http://schemas.microsoft.com/office/drawing/2014/main" id="{4F995DD3-709C-875B-CE9E-791DEAD37CFA}"/>
              </a:ext>
            </a:extLst>
          </p:cNvPr>
          <p:cNvSpPr/>
          <p:nvPr/>
        </p:nvSpPr>
        <p:spPr>
          <a:xfrm>
            <a:off x="8080199" y="3066523"/>
            <a:ext cx="396997" cy="72495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Arrow: Down 6">
            <a:extLst>
              <a:ext uri="{FF2B5EF4-FFF2-40B4-BE49-F238E27FC236}">
                <a16:creationId xmlns:a16="http://schemas.microsoft.com/office/drawing/2014/main" id="{8A479CE9-DD55-7542-DC06-BEDDF0EF7371}"/>
              </a:ext>
            </a:extLst>
          </p:cNvPr>
          <p:cNvSpPr/>
          <p:nvPr/>
        </p:nvSpPr>
        <p:spPr>
          <a:xfrm>
            <a:off x="8012849" y="4511349"/>
            <a:ext cx="396997" cy="72495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Date Placeholder 2">
            <a:extLst>
              <a:ext uri="{FF2B5EF4-FFF2-40B4-BE49-F238E27FC236}">
                <a16:creationId xmlns:a16="http://schemas.microsoft.com/office/drawing/2014/main" id="{0073571F-572E-E634-60DE-D1E3C46EC115}"/>
              </a:ext>
            </a:extLst>
          </p:cNvPr>
          <p:cNvSpPr>
            <a:spLocks noGrp="1"/>
          </p:cNvSpPr>
          <p:nvPr>
            <p:ph type="dt" sz="half" idx="10"/>
          </p:nvPr>
        </p:nvSpPr>
        <p:spPr/>
        <p:txBody>
          <a:bodyPr/>
          <a:lstStyle/>
          <a:p>
            <a:fld id="{303CDBDE-DA14-4570-A986-71F699A147C0}" type="datetime1">
              <a:rPr lang="en-GB" smtClean="0"/>
              <a:t>02/12/2024</a:t>
            </a:fld>
            <a:endParaRPr lang="en-GB"/>
          </a:p>
        </p:txBody>
      </p:sp>
      <p:sp>
        <p:nvSpPr>
          <p:cNvPr id="8" name="Footer Placeholder 7">
            <a:extLst>
              <a:ext uri="{FF2B5EF4-FFF2-40B4-BE49-F238E27FC236}">
                <a16:creationId xmlns:a16="http://schemas.microsoft.com/office/drawing/2014/main" id="{70262AA5-3DE9-4F19-456A-A0A774DCFA01}"/>
              </a:ext>
            </a:extLst>
          </p:cNvPr>
          <p:cNvSpPr>
            <a:spLocks noGrp="1"/>
          </p:cNvSpPr>
          <p:nvPr>
            <p:ph type="ftr" sz="quarter" idx="11"/>
          </p:nvPr>
        </p:nvSpPr>
        <p:spPr/>
        <p:txBody>
          <a:bodyPr/>
          <a:lstStyle/>
          <a:p>
            <a:r>
              <a:rPr lang="en-GB" dirty="0"/>
              <a:t>Office of the Commissioner for the Promotion of Rights of Persons with Mental Disorders</a:t>
            </a:r>
          </a:p>
        </p:txBody>
      </p:sp>
      <p:sp>
        <p:nvSpPr>
          <p:cNvPr id="9" name="Slide Number Placeholder 8">
            <a:extLst>
              <a:ext uri="{FF2B5EF4-FFF2-40B4-BE49-F238E27FC236}">
                <a16:creationId xmlns:a16="http://schemas.microsoft.com/office/drawing/2014/main" id="{67B95E16-AD40-A6D6-771F-302840BA8217}"/>
              </a:ext>
            </a:extLst>
          </p:cNvPr>
          <p:cNvSpPr>
            <a:spLocks noGrp="1"/>
          </p:cNvSpPr>
          <p:nvPr>
            <p:ph type="sldNum" sz="quarter" idx="12"/>
          </p:nvPr>
        </p:nvSpPr>
        <p:spPr/>
        <p:txBody>
          <a:bodyPr/>
          <a:lstStyle/>
          <a:p>
            <a:fld id="{6847C030-44B4-4CFC-84A8-B30A278E8E22}" type="slidenum">
              <a:rPr lang="en-GB" smtClean="0"/>
              <a:t>4</a:t>
            </a:fld>
            <a:endParaRPr lang="en-GB" dirty="0"/>
          </a:p>
        </p:txBody>
      </p:sp>
      <p:sp>
        <p:nvSpPr>
          <p:cNvPr id="11" name="TextBox 10">
            <a:extLst>
              <a:ext uri="{FF2B5EF4-FFF2-40B4-BE49-F238E27FC236}">
                <a16:creationId xmlns:a16="http://schemas.microsoft.com/office/drawing/2014/main" id="{DEB05C71-2C14-B463-DD0A-625B513EF6D8}"/>
              </a:ext>
            </a:extLst>
          </p:cNvPr>
          <p:cNvSpPr txBox="1"/>
          <p:nvPr/>
        </p:nvSpPr>
        <p:spPr>
          <a:xfrm>
            <a:off x="7730067" y="5520267"/>
            <a:ext cx="184731" cy="369332"/>
          </a:xfrm>
          <a:prstGeom prst="rect">
            <a:avLst/>
          </a:prstGeom>
          <a:noFill/>
        </p:spPr>
        <p:txBody>
          <a:bodyPr wrap="square" rtlCol="0">
            <a:spAutoFit/>
          </a:bodyPr>
          <a:lstStyle/>
          <a:p>
            <a:endParaRPr lang="en-GB" dirty="0"/>
          </a:p>
        </p:txBody>
      </p:sp>
    </p:spTree>
    <p:extLst>
      <p:ext uri="{BB962C8B-B14F-4D97-AF65-F5344CB8AC3E}">
        <p14:creationId xmlns:p14="http://schemas.microsoft.com/office/powerpoint/2010/main" val="447548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9DB31C-CDD9-ADF6-221C-8CEC4ED44C8B}"/>
              </a:ext>
            </a:extLst>
          </p:cNvPr>
          <p:cNvSpPr>
            <a:spLocks noGrp="1"/>
          </p:cNvSpPr>
          <p:nvPr>
            <p:ph type="title"/>
          </p:nvPr>
        </p:nvSpPr>
        <p:spPr>
          <a:xfrm>
            <a:off x="686834" y="1153572"/>
            <a:ext cx="3200400" cy="4461163"/>
          </a:xfrm>
        </p:spPr>
        <p:txBody>
          <a:bodyPr vert="horz" lIns="91440" tIns="45720" rIns="91440" bIns="45720" rtlCol="0" anchor="ctr">
            <a:normAutofit/>
          </a:bodyPr>
          <a:lstStyle/>
          <a:p>
            <a:pPr algn="ctr"/>
            <a:r>
              <a:rPr lang="en-US" sz="4400" kern="1200" dirty="0">
                <a:solidFill>
                  <a:srgbClr val="FFFFFF"/>
                </a:solidFill>
                <a:latin typeface="Arial" panose="020B0604020202020204" pitchFamily="34" charset="0"/>
                <a:cs typeface="Arial" panose="020B0604020202020204" pitchFamily="34" charset="0"/>
              </a:rPr>
              <a:t>Why all this?</a:t>
            </a:r>
          </a:p>
        </p:txBody>
      </p:sp>
      <p:sp>
        <p:nvSpPr>
          <p:cNvPr id="13" name="Arc 1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Text Placeholder 3">
            <a:extLst>
              <a:ext uri="{FF2B5EF4-FFF2-40B4-BE49-F238E27FC236}">
                <a16:creationId xmlns:a16="http://schemas.microsoft.com/office/drawing/2014/main" id="{4B82D99C-5515-A895-93D9-E2F5787E5BE6}"/>
              </a:ext>
            </a:extLst>
          </p:cNvPr>
          <p:cNvSpPr>
            <a:spLocks noGrp="1"/>
          </p:cNvSpPr>
          <p:nvPr>
            <p:ph type="body" sz="half" idx="2"/>
          </p:nvPr>
        </p:nvSpPr>
        <p:spPr>
          <a:xfrm>
            <a:off x="4447308" y="591344"/>
            <a:ext cx="6906491" cy="5585619"/>
          </a:xfrm>
        </p:spPr>
        <p:txBody>
          <a:bodyPr vert="horz" lIns="91440" tIns="45720" rIns="91440" bIns="45720" rtlCol="0" anchor="ctr">
            <a:normAutofit/>
          </a:bodyPr>
          <a:lstStyle/>
          <a:p>
            <a:pPr lvl="2" indent="-228600">
              <a:buFont typeface="Arial" panose="020B0604020202020204" pitchFamily="34" charset="0"/>
              <a:buChar char="•"/>
            </a:pPr>
            <a:r>
              <a:rPr lang="en-US" sz="2800" dirty="0">
                <a:latin typeface="Arial" panose="020B0604020202020204" pitchFamily="34" charset="0"/>
                <a:cs typeface="Arial" panose="020B0604020202020204" pitchFamily="34" charset="0"/>
              </a:rPr>
              <a:t>Is there a problem?</a:t>
            </a:r>
          </a:p>
          <a:p>
            <a:pPr marL="685800" lvl="2"/>
            <a:endParaRPr lang="en-US" sz="2800" dirty="0">
              <a:latin typeface="Arial" panose="020B0604020202020204" pitchFamily="34" charset="0"/>
              <a:cs typeface="Arial" panose="020B0604020202020204" pitchFamily="34" charset="0"/>
            </a:endParaRPr>
          </a:p>
          <a:p>
            <a:pPr lvl="4" indent="-228600">
              <a:buFont typeface="Arial" panose="020B0604020202020204" pitchFamily="34" charset="0"/>
              <a:buChar char="•"/>
            </a:pPr>
            <a:r>
              <a:rPr lang="en-US" sz="2600" dirty="0">
                <a:latin typeface="Arial" panose="020B0604020202020204" pitchFamily="34" charset="0"/>
                <a:cs typeface="Arial" panose="020B0604020202020204" pitchFamily="34" charset="0"/>
              </a:rPr>
              <a:t>How big is the problem?</a:t>
            </a:r>
          </a:p>
        </p:txBody>
      </p:sp>
      <p:sp>
        <p:nvSpPr>
          <p:cNvPr id="3" name="Date Placeholder 2">
            <a:extLst>
              <a:ext uri="{FF2B5EF4-FFF2-40B4-BE49-F238E27FC236}">
                <a16:creationId xmlns:a16="http://schemas.microsoft.com/office/drawing/2014/main" id="{E60D3711-11D8-25E0-2F3D-94587BA68702}"/>
              </a:ext>
            </a:extLst>
          </p:cNvPr>
          <p:cNvSpPr>
            <a:spLocks noGrp="1"/>
          </p:cNvSpPr>
          <p:nvPr>
            <p:ph type="dt" sz="half" idx="10"/>
          </p:nvPr>
        </p:nvSpPr>
        <p:spPr/>
        <p:txBody>
          <a:bodyPr/>
          <a:lstStyle/>
          <a:p>
            <a:fld id="{7DD1221A-A2BC-4F31-99FC-FB80070D5CA0}" type="datetime1">
              <a:rPr lang="en-GB" smtClean="0"/>
              <a:t>02/12/2024</a:t>
            </a:fld>
            <a:endParaRPr lang="en-GB"/>
          </a:p>
        </p:txBody>
      </p:sp>
      <p:sp>
        <p:nvSpPr>
          <p:cNvPr id="5" name="Footer Placeholder 4">
            <a:extLst>
              <a:ext uri="{FF2B5EF4-FFF2-40B4-BE49-F238E27FC236}">
                <a16:creationId xmlns:a16="http://schemas.microsoft.com/office/drawing/2014/main" id="{83BA6BD7-6C18-77E3-1AA2-FE0C7FF4BE51}"/>
              </a:ext>
            </a:extLst>
          </p:cNvPr>
          <p:cNvSpPr>
            <a:spLocks noGrp="1"/>
          </p:cNvSpPr>
          <p:nvPr>
            <p:ph type="ftr" sz="quarter" idx="11"/>
          </p:nvPr>
        </p:nvSpPr>
        <p:spPr/>
        <p:txBody>
          <a:bodyPr/>
          <a:lstStyle/>
          <a:p>
            <a:r>
              <a:rPr lang="en-GB"/>
              <a:t>Office of the Commissioner for the Promotion of Rights of Persons with Mental Disorders</a:t>
            </a:r>
          </a:p>
        </p:txBody>
      </p:sp>
      <p:sp>
        <p:nvSpPr>
          <p:cNvPr id="6" name="Slide Number Placeholder 5">
            <a:extLst>
              <a:ext uri="{FF2B5EF4-FFF2-40B4-BE49-F238E27FC236}">
                <a16:creationId xmlns:a16="http://schemas.microsoft.com/office/drawing/2014/main" id="{CB7215BA-3B27-743D-553B-5958D3DB8BAE}"/>
              </a:ext>
            </a:extLst>
          </p:cNvPr>
          <p:cNvSpPr>
            <a:spLocks noGrp="1"/>
          </p:cNvSpPr>
          <p:nvPr>
            <p:ph type="sldNum" sz="quarter" idx="12"/>
          </p:nvPr>
        </p:nvSpPr>
        <p:spPr/>
        <p:txBody>
          <a:bodyPr/>
          <a:lstStyle/>
          <a:p>
            <a:fld id="{6847C030-44B4-4CFC-84A8-B30A278E8E22}" type="slidenum">
              <a:rPr lang="en-GB" smtClean="0"/>
              <a:t>5</a:t>
            </a:fld>
            <a:endParaRPr lang="en-GB"/>
          </a:p>
        </p:txBody>
      </p:sp>
    </p:spTree>
    <p:extLst>
      <p:ext uri="{BB962C8B-B14F-4D97-AF65-F5344CB8AC3E}">
        <p14:creationId xmlns:p14="http://schemas.microsoft.com/office/powerpoint/2010/main" val="2802912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5E61B076-8C25-1967-6E06-D1746C6FA336}"/>
              </a:ext>
            </a:extLst>
          </p:cNvPr>
          <p:cNvSpPr>
            <a:spLocks noGrp="1"/>
          </p:cNvSpPr>
          <p:nvPr>
            <p:ph sz="half" idx="1"/>
          </p:nvPr>
        </p:nvSpPr>
        <p:spPr>
          <a:xfrm>
            <a:off x="770467" y="970491"/>
            <a:ext cx="4114800" cy="4351338"/>
          </a:xfrm>
        </p:spPr>
        <p:txBody>
          <a:bodyPr>
            <a:normAutofit fontScale="92500" lnSpcReduction="10000"/>
          </a:bodyPr>
          <a:lstStyle/>
          <a:p>
            <a:endParaRPr lang="en-GB" dirty="0">
              <a:latin typeface="Times New Roman" panose="02020603050405020304" pitchFamily="18" charset="0"/>
            </a:endParaRPr>
          </a:p>
          <a:p>
            <a:pPr marL="0" indent="0" algn="ctr">
              <a:buNone/>
            </a:pPr>
            <a:endParaRPr lang="en-GB" b="0" i="0" dirty="0">
              <a:effectLst/>
              <a:latin typeface="Times New Roman" panose="02020603050405020304" pitchFamily="18" charset="0"/>
            </a:endParaRPr>
          </a:p>
          <a:p>
            <a:pPr marL="0" indent="0" algn="ctr">
              <a:buNone/>
            </a:pPr>
            <a:r>
              <a:rPr lang="en-US" sz="3900" kern="1200" dirty="0">
                <a:solidFill>
                  <a:schemeClr val="tx1"/>
                </a:solidFill>
                <a:latin typeface="Arial" panose="020B0604020202020204" pitchFamily="34" charset="0"/>
                <a:ea typeface="+mj-ea"/>
                <a:cs typeface="Arial" panose="020B0604020202020204" pitchFamily="34" charset="0"/>
              </a:rPr>
              <a:t>Social Security Act (Chapter 318)</a:t>
            </a:r>
            <a:endParaRPr lang="en-GB" sz="3900" dirty="0">
              <a:latin typeface="Arial" panose="020B0604020202020204" pitchFamily="34" charset="0"/>
              <a:cs typeface="Arial" panose="020B0604020202020204" pitchFamily="34" charset="0"/>
            </a:endParaRPr>
          </a:p>
          <a:p>
            <a:pPr marL="0" indent="0" algn="ctr">
              <a:buNone/>
            </a:pPr>
            <a:endParaRPr lang="en-GB" b="0" i="0" dirty="0">
              <a:effectLst/>
              <a:latin typeface="Arial" panose="020B0604020202020204" pitchFamily="34" charset="0"/>
              <a:cs typeface="Arial" panose="020B0604020202020204" pitchFamily="34" charset="0"/>
            </a:endParaRPr>
          </a:p>
          <a:p>
            <a:pPr marL="0" indent="0" algn="ctr">
              <a:buNone/>
            </a:pPr>
            <a:r>
              <a:rPr lang="en-GB" b="0" i="0" dirty="0">
                <a:effectLst/>
                <a:latin typeface="Arial" panose="020B0604020202020204" pitchFamily="34" charset="0"/>
                <a:cs typeface="Arial" panose="020B0604020202020204" pitchFamily="34" charset="0"/>
              </a:rPr>
              <a:t>Part II</a:t>
            </a:r>
          </a:p>
          <a:p>
            <a:pPr marL="0" indent="0" algn="ctr">
              <a:buNone/>
            </a:pPr>
            <a:r>
              <a:rPr lang="en-GB" b="0" i="0" dirty="0">
                <a:effectLst/>
                <a:latin typeface="Arial" panose="020B0604020202020204" pitchFamily="34" charset="0"/>
                <a:cs typeface="Arial" panose="020B0604020202020204" pitchFamily="34" charset="0"/>
              </a:rPr>
              <a:t>Diseases and conditions in respect of which free medical aid may be accorded</a:t>
            </a:r>
            <a:endParaRPr lang="en-GB" dirty="0">
              <a:latin typeface="Arial" panose="020B0604020202020204" pitchFamily="34" charset="0"/>
              <a:cs typeface="Arial" panose="020B0604020202020204" pitchFamily="34" charset="0"/>
            </a:endParaRPr>
          </a:p>
        </p:txBody>
      </p:sp>
      <p:sp>
        <p:nvSpPr>
          <p:cNvPr id="9" name="Content Placeholder 8">
            <a:extLst>
              <a:ext uri="{FF2B5EF4-FFF2-40B4-BE49-F238E27FC236}">
                <a16:creationId xmlns:a16="http://schemas.microsoft.com/office/drawing/2014/main" id="{66235FE0-64FB-2AA7-7C88-30B9C22CDEAC}"/>
              </a:ext>
            </a:extLst>
          </p:cNvPr>
          <p:cNvSpPr>
            <a:spLocks noGrp="1"/>
          </p:cNvSpPr>
          <p:nvPr>
            <p:ph sz="half" idx="2"/>
          </p:nvPr>
        </p:nvSpPr>
        <p:spPr>
          <a:xfrm>
            <a:off x="5181600" y="614891"/>
            <a:ext cx="6172200" cy="5269442"/>
          </a:xfrm>
        </p:spPr>
        <p:txBody>
          <a:bodyPr>
            <a:noAutofit/>
          </a:bodyPr>
          <a:lstStyle/>
          <a:p>
            <a:pPr marL="0" indent="0" rtl="0">
              <a:buNone/>
            </a:pPr>
            <a:r>
              <a:rPr lang="en-GB" sz="2400" dirty="0">
                <a:effectLst/>
                <a:latin typeface="Times New Roman" panose="02020603050405020304" pitchFamily="18" charset="0"/>
              </a:rPr>
              <a:t>7</a:t>
            </a:r>
            <a:r>
              <a:rPr lang="en-GB" sz="2400" dirty="0">
                <a:effectLst/>
                <a:latin typeface="Arial" panose="020B0604020202020204" pitchFamily="34" charset="0"/>
                <a:cs typeface="Arial" panose="020B0604020202020204" pitchFamily="34" charset="0"/>
              </a:rPr>
              <a:t>. Nervous System Diseases:</a:t>
            </a:r>
          </a:p>
          <a:p>
            <a:pPr rtl="0"/>
            <a:r>
              <a:rPr lang="en-GB" sz="2400" dirty="0">
                <a:effectLst/>
                <a:latin typeface="Arial" panose="020B0604020202020204" pitchFamily="34" charset="0"/>
                <a:cs typeface="Arial" panose="020B0604020202020204" pitchFamily="34" charset="0"/>
              </a:rPr>
              <a:t>………</a:t>
            </a:r>
          </a:p>
          <a:p>
            <a:pPr rtl="0"/>
            <a:r>
              <a:rPr lang="en-GB" sz="2400" dirty="0">
                <a:effectLst/>
                <a:latin typeface="Arial" panose="020B0604020202020204" pitchFamily="34" charset="0"/>
                <a:cs typeface="Arial" panose="020B0604020202020204" pitchFamily="34" charset="0"/>
              </a:rPr>
              <a:t>(h) Dementia</a:t>
            </a:r>
          </a:p>
          <a:p>
            <a:pPr rtl="0"/>
            <a:r>
              <a:rPr lang="en-GB" sz="2400" dirty="0">
                <a:effectLst/>
                <a:latin typeface="Arial" panose="020B0604020202020204" pitchFamily="34" charset="0"/>
                <a:cs typeface="Arial" panose="020B0604020202020204" pitchFamily="34" charset="0"/>
              </a:rPr>
              <a:t>(i) Schizophrenia</a:t>
            </a:r>
          </a:p>
          <a:p>
            <a:pPr rtl="0"/>
            <a:r>
              <a:rPr lang="en-GB" sz="2400" dirty="0">
                <a:effectLst/>
                <a:latin typeface="Arial" panose="020B0604020202020204" pitchFamily="34" charset="0"/>
                <a:cs typeface="Arial" panose="020B0604020202020204" pitchFamily="34" charset="0"/>
              </a:rPr>
              <a:t>(j)Psychosis</a:t>
            </a:r>
          </a:p>
          <a:p>
            <a:pPr rtl="0"/>
            <a:r>
              <a:rPr lang="en-GB" sz="2400" dirty="0">
                <a:effectLst/>
                <a:latin typeface="Arial" panose="020B0604020202020204" pitchFamily="34" charset="0"/>
                <a:cs typeface="Arial" panose="020B0604020202020204" pitchFamily="34" charset="0"/>
              </a:rPr>
              <a:t>(k) Chronic Mood Disorders</a:t>
            </a:r>
          </a:p>
          <a:p>
            <a:pPr rtl="0"/>
            <a:r>
              <a:rPr lang="en-GB" sz="2400" dirty="0">
                <a:effectLst/>
                <a:latin typeface="Arial" panose="020B0604020202020204" pitchFamily="34" charset="0"/>
                <a:cs typeface="Arial" panose="020B0604020202020204" pitchFamily="34" charset="0"/>
              </a:rPr>
              <a:t>(l) Chronic Neurotic Disorders</a:t>
            </a:r>
          </a:p>
          <a:p>
            <a:pPr rtl="0"/>
            <a:r>
              <a:rPr lang="en-GB" sz="2400" dirty="0">
                <a:effectLst/>
                <a:latin typeface="Arial" panose="020B0604020202020204" pitchFamily="34" charset="0"/>
                <a:cs typeface="Arial" panose="020B0604020202020204" pitchFamily="34" charset="0"/>
              </a:rPr>
              <a:t>(m) Addiction Disorders</a:t>
            </a:r>
          </a:p>
          <a:p>
            <a:pPr rtl="0"/>
            <a:r>
              <a:rPr lang="en-GB" sz="2400" dirty="0">
                <a:effectLst/>
                <a:latin typeface="Arial" panose="020B0604020202020204" pitchFamily="34" charset="0"/>
                <a:cs typeface="Arial" panose="020B0604020202020204" pitchFamily="34" charset="0"/>
              </a:rPr>
              <a:t>(n) Chronic Psychiatric Disorders starting in Childhood</a:t>
            </a:r>
          </a:p>
          <a:p>
            <a:pPr rtl="0"/>
            <a:r>
              <a:rPr lang="en-GB" sz="2400" dirty="0">
                <a:effectLst/>
                <a:latin typeface="Arial" panose="020B0604020202020204" pitchFamily="34" charset="0"/>
                <a:cs typeface="Arial" panose="020B0604020202020204" pitchFamily="34" charset="0"/>
              </a:rPr>
              <a:t>(o) Chronic Eating Disorders</a:t>
            </a:r>
          </a:p>
          <a:p>
            <a:r>
              <a:rPr lang="en-GB" sz="2400" b="0" i="0" dirty="0">
                <a:solidFill>
                  <a:srgbClr val="000000"/>
                </a:solidFill>
                <a:effectLst/>
                <a:latin typeface="Arial" panose="020B0604020202020204" pitchFamily="34" charset="0"/>
                <a:cs typeface="Arial" panose="020B0604020202020204" pitchFamily="34" charset="0"/>
              </a:rPr>
              <a:t>……..</a:t>
            </a:r>
            <a:br>
              <a:rPr lang="en-GB" sz="2400" b="0" i="0" dirty="0">
                <a:solidFill>
                  <a:srgbClr val="000000"/>
                </a:solidFill>
                <a:effectLst/>
                <a:latin typeface="Arial" panose="020B0604020202020204" pitchFamily="34" charset="0"/>
                <a:cs typeface="Arial" panose="020B0604020202020204" pitchFamily="34" charset="0"/>
              </a:rPr>
            </a:br>
            <a:endParaRPr lang="en-GB" sz="2400" dirty="0">
              <a:latin typeface="Arial" panose="020B0604020202020204" pitchFamily="34" charset="0"/>
              <a:cs typeface="Arial" panose="020B0604020202020204" pitchFamily="34" charset="0"/>
            </a:endParaRPr>
          </a:p>
        </p:txBody>
      </p:sp>
      <p:sp>
        <p:nvSpPr>
          <p:cNvPr id="5" name="Date Placeholder 4">
            <a:extLst>
              <a:ext uri="{FF2B5EF4-FFF2-40B4-BE49-F238E27FC236}">
                <a16:creationId xmlns:a16="http://schemas.microsoft.com/office/drawing/2014/main" id="{8E8CBA60-E1FD-1317-1632-B5ED1C8A6953}"/>
              </a:ext>
            </a:extLst>
          </p:cNvPr>
          <p:cNvSpPr>
            <a:spLocks noGrp="1"/>
          </p:cNvSpPr>
          <p:nvPr>
            <p:ph type="dt" sz="half" idx="10"/>
          </p:nvPr>
        </p:nvSpPr>
        <p:spPr/>
        <p:txBody>
          <a:bodyPr vert="horz" lIns="91440" tIns="45720" rIns="91440" bIns="45720" rtlCol="0" anchor="ctr">
            <a:normAutofit/>
          </a:bodyPr>
          <a:lstStyle/>
          <a:p>
            <a:pPr>
              <a:spcAft>
                <a:spcPts val="600"/>
              </a:spcAft>
            </a:pPr>
            <a:fld id="{31B7DB22-97B4-4751-BC98-DB7012B0B53D}" type="datetime1">
              <a:rPr lang="en-US" smtClean="0"/>
              <a:pPr>
                <a:spcAft>
                  <a:spcPts val="600"/>
                </a:spcAft>
              </a:pPr>
              <a:t>12/2/2024</a:t>
            </a:fld>
            <a:endParaRPr lang="en-US"/>
          </a:p>
        </p:txBody>
      </p:sp>
      <p:sp>
        <p:nvSpPr>
          <p:cNvPr id="6" name="Footer Placeholder 5">
            <a:extLst>
              <a:ext uri="{FF2B5EF4-FFF2-40B4-BE49-F238E27FC236}">
                <a16:creationId xmlns:a16="http://schemas.microsoft.com/office/drawing/2014/main" id="{68209959-57E4-D6B8-42E8-0A7BD46EC92E}"/>
              </a:ext>
            </a:extLst>
          </p:cNvPr>
          <p:cNvSpPr>
            <a:spLocks noGrp="1"/>
          </p:cNvSpPr>
          <p:nvPr>
            <p:ph type="ftr" sz="quarter" idx="11"/>
          </p:nvPr>
        </p:nvSpPr>
        <p:spPr/>
        <p:txBody>
          <a:bodyPr vert="horz" lIns="91440" tIns="45720" rIns="91440" bIns="45720" rtlCol="0" anchor="ctr">
            <a:normAutofit/>
          </a:bodyPr>
          <a:lstStyle/>
          <a:p>
            <a:pPr>
              <a:lnSpc>
                <a:spcPct val="90000"/>
              </a:lnSpc>
              <a:spcAft>
                <a:spcPts val="600"/>
              </a:spcAft>
            </a:pPr>
            <a:r>
              <a:rPr lang="en-US" sz="900" kern="1200">
                <a:solidFill>
                  <a:schemeClr val="tx1">
                    <a:tint val="75000"/>
                  </a:schemeClr>
                </a:solidFill>
                <a:latin typeface="+mn-lt"/>
                <a:ea typeface="+mn-ea"/>
                <a:cs typeface="+mn-cs"/>
              </a:rPr>
              <a:t>Office of the Commissioner for the Promotion of Rights of Persons with Mental Disorders</a:t>
            </a:r>
          </a:p>
        </p:txBody>
      </p:sp>
      <p:sp>
        <p:nvSpPr>
          <p:cNvPr id="7" name="Slide Number Placeholder 6">
            <a:extLst>
              <a:ext uri="{FF2B5EF4-FFF2-40B4-BE49-F238E27FC236}">
                <a16:creationId xmlns:a16="http://schemas.microsoft.com/office/drawing/2014/main" id="{45E4F25D-DFFF-8754-4078-0F9A2A10CAF1}"/>
              </a:ext>
            </a:extLst>
          </p:cNvPr>
          <p:cNvSpPr>
            <a:spLocks noGrp="1"/>
          </p:cNvSpPr>
          <p:nvPr>
            <p:ph type="sldNum" sz="quarter" idx="12"/>
          </p:nvPr>
        </p:nvSpPr>
        <p:spPr/>
        <p:txBody>
          <a:bodyPr vert="horz" lIns="91440" tIns="45720" rIns="91440" bIns="45720" rtlCol="0" anchor="ctr">
            <a:normAutofit/>
          </a:bodyPr>
          <a:lstStyle/>
          <a:p>
            <a:pPr>
              <a:spcAft>
                <a:spcPts val="600"/>
              </a:spcAft>
            </a:pPr>
            <a:fld id="{6847C030-44B4-4CFC-84A8-B30A278E8E22}" type="slidenum">
              <a:rPr lang="en-US" smtClean="0"/>
              <a:pPr>
                <a:spcAft>
                  <a:spcPts val="600"/>
                </a:spcAft>
              </a:pPr>
              <a:t>6</a:t>
            </a:fld>
            <a:endParaRPr lang="en-US"/>
          </a:p>
        </p:txBody>
      </p:sp>
    </p:spTree>
    <p:extLst>
      <p:ext uri="{BB962C8B-B14F-4D97-AF65-F5344CB8AC3E}">
        <p14:creationId xmlns:p14="http://schemas.microsoft.com/office/powerpoint/2010/main" val="13003754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1F95C8-15DF-56A1-C4D0-B915AE6734EE}"/>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B72AB9B-0406-4E81-807E-97E3F7470156}" type="datetime1">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02/12/2024</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a:extLst>
              <a:ext uri="{FF2B5EF4-FFF2-40B4-BE49-F238E27FC236}">
                <a16:creationId xmlns:a16="http://schemas.microsoft.com/office/drawing/2014/main" id="{85AF4579-2877-C145-B51A-22B822C999EE}"/>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Office of the Commissioner for the Promotion of Rights of Persons with Mental Disorders</a:t>
            </a:r>
          </a:p>
        </p:txBody>
      </p:sp>
      <p:sp>
        <p:nvSpPr>
          <p:cNvPr id="4" name="Slide Number Placeholder 3">
            <a:extLst>
              <a:ext uri="{FF2B5EF4-FFF2-40B4-BE49-F238E27FC236}">
                <a16:creationId xmlns:a16="http://schemas.microsoft.com/office/drawing/2014/main" id="{5805D0E0-F9FF-48B7-A2A6-C4400D6665C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2427A99-A7A1-4287-850B-980EBCBBF378}"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5" name="Chart 4">
            <a:extLst>
              <a:ext uri="{FF2B5EF4-FFF2-40B4-BE49-F238E27FC236}">
                <a16:creationId xmlns:a16="http://schemas.microsoft.com/office/drawing/2014/main" id="{A698C162-1E19-677D-AA8A-C6E469E02C40}"/>
              </a:ext>
            </a:extLst>
          </p:cNvPr>
          <p:cNvGraphicFramePr>
            <a:graphicFrameLocks/>
          </p:cNvGraphicFramePr>
          <p:nvPr>
            <p:extLst>
              <p:ext uri="{D42A27DB-BD31-4B8C-83A1-F6EECF244321}">
                <p14:modId xmlns:p14="http://schemas.microsoft.com/office/powerpoint/2010/main" val="2445556544"/>
              </p:ext>
            </p:extLst>
          </p:nvPr>
        </p:nvGraphicFramePr>
        <p:xfrm>
          <a:off x="227348" y="136525"/>
          <a:ext cx="11737304" cy="62198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59463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BA8B278-26B2-5398-FCB1-DE061435F7A9}"/>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6013A5F-F344-4DF0-8A6D-7A7F9292A677}" type="datetime1">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02/12/2024</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a:extLst>
              <a:ext uri="{FF2B5EF4-FFF2-40B4-BE49-F238E27FC236}">
                <a16:creationId xmlns:a16="http://schemas.microsoft.com/office/drawing/2014/main" id="{4DFF35FD-AD1C-A67B-35F8-E8980CFB5108}"/>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Office of the Commissioner for the Promotion of Rights of Persons with Mental Disorders</a:t>
            </a:r>
          </a:p>
        </p:txBody>
      </p:sp>
      <p:sp>
        <p:nvSpPr>
          <p:cNvPr id="5" name="Slide Number Placeholder 4">
            <a:extLst>
              <a:ext uri="{FF2B5EF4-FFF2-40B4-BE49-F238E27FC236}">
                <a16:creationId xmlns:a16="http://schemas.microsoft.com/office/drawing/2014/main" id="{9C3052D7-49B3-59C8-3D69-AE8DAD87B62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2427A99-A7A1-4287-850B-980EBCBBF378}"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6" name="Chart 5">
            <a:extLst>
              <a:ext uri="{FF2B5EF4-FFF2-40B4-BE49-F238E27FC236}">
                <a16:creationId xmlns:a16="http://schemas.microsoft.com/office/drawing/2014/main" id="{165558FE-28FF-D64B-B652-67FB7AA0F6F1}"/>
              </a:ext>
            </a:extLst>
          </p:cNvPr>
          <p:cNvGraphicFramePr>
            <a:graphicFrameLocks/>
          </p:cNvGraphicFramePr>
          <p:nvPr>
            <p:extLst>
              <p:ext uri="{D42A27DB-BD31-4B8C-83A1-F6EECF244321}">
                <p14:modId xmlns:p14="http://schemas.microsoft.com/office/powerpoint/2010/main" val="343602722"/>
              </p:ext>
            </p:extLst>
          </p:nvPr>
        </p:nvGraphicFramePr>
        <p:xfrm>
          <a:off x="695400" y="620688"/>
          <a:ext cx="10801199" cy="547260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028343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5D111E97-ADF8-1B7A-8543-1E24A9A9EDD7}"/>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9E1FD2B-D716-4738-AD3E-48E71E031911}" type="datetime1">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02/12/2024</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a:extLst>
              <a:ext uri="{FF2B5EF4-FFF2-40B4-BE49-F238E27FC236}">
                <a16:creationId xmlns:a16="http://schemas.microsoft.com/office/drawing/2014/main" id="{E2E3A52E-B45C-2AEC-437B-38EC4681442C}"/>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Office of the Commissioner for the Promotion of Rights of Persons with Mental Disorders</a:t>
            </a:r>
          </a:p>
        </p:txBody>
      </p:sp>
      <p:sp>
        <p:nvSpPr>
          <p:cNvPr id="5" name="Slide Number Placeholder 4">
            <a:extLst>
              <a:ext uri="{FF2B5EF4-FFF2-40B4-BE49-F238E27FC236}">
                <a16:creationId xmlns:a16="http://schemas.microsoft.com/office/drawing/2014/main" id="{37A11138-94A2-6DC3-F782-0594191AFBB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2427A99-A7A1-4287-850B-980EBCBBF378}"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aphicFrame>
        <p:nvGraphicFramePr>
          <p:cNvPr id="6" name="Chart 5">
            <a:extLst>
              <a:ext uri="{FF2B5EF4-FFF2-40B4-BE49-F238E27FC236}">
                <a16:creationId xmlns:a16="http://schemas.microsoft.com/office/drawing/2014/main" id="{2FD95710-2007-766D-B259-AA37C264ABD2}"/>
              </a:ext>
            </a:extLst>
          </p:cNvPr>
          <p:cNvGraphicFramePr>
            <a:graphicFrameLocks/>
          </p:cNvGraphicFramePr>
          <p:nvPr>
            <p:extLst>
              <p:ext uri="{D42A27DB-BD31-4B8C-83A1-F6EECF244321}">
                <p14:modId xmlns:p14="http://schemas.microsoft.com/office/powerpoint/2010/main" val="158291862"/>
              </p:ext>
            </p:extLst>
          </p:nvPr>
        </p:nvGraphicFramePr>
        <p:xfrm>
          <a:off x="551384" y="620688"/>
          <a:ext cx="11017223" cy="547260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428872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1495</TotalTime>
  <Words>2309</Words>
  <Application>Microsoft Office PowerPoint</Application>
  <PresentationFormat>Widescreen</PresentationFormat>
  <Paragraphs>344</Paragraphs>
  <Slides>33</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33</vt:i4>
      </vt:variant>
    </vt:vector>
  </HeadingPairs>
  <TitlesOfParts>
    <vt:vector size="39" baseType="lpstr">
      <vt:lpstr>Arial</vt:lpstr>
      <vt:lpstr>Calibri</vt:lpstr>
      <vt:lpstr>Calibri Light</vt:lpstr>
      <vt:lpstr>Times New Roman</vt:lpstr>
      <vt:lpstr>Office Theme</vt:lpstr>
      <vt:lpstr>1_Office Theme</vt:lpstr>
      <vt:lpstr>ANNUAL REPORT 2021-2022</vt:lpstr>
      <vt:lpstr>Session 1 – 20th March 2024</vt:lpstr>
      <vt:lpstr>Challenges and Opportunities (2021)   Call for Action(2022)</vt:lpstr>
      <vt:lpstr>Why the delay?</vt:lpstr>
      <vt:lpstr>Why all this?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Analysing data at end of 2022 of involuntary care given at Mount Carmel Hospital -1</vt:lpstr>
      <vt:lpstr>Analysing data at end of 2022 of involuntary care given at Mount Carmel Hospital -2</vt:lpstr>
      <vt:lpstr>Analysing data at end of 2022 of involuntary care given at Mount Carmel Hospital -3</vt:lpstr>
      <vt:lpstr>PowerPoint Presentation</vt:lpstr>
      <vt:lpstr>Positive salient remarks from 2021 report</vt:lpstr>
      <vt:lpstr>Session 2 – 3rd July 2024</vt:lpstr>
      <vt:lpstr>Some of the issues raised in past but still need addressing (cont.)</vt:lpstr>
      <vt:lpstr>(cont.) Some of the issues raised in past but still need addressing</vt:lpstr>
      <vt:lpstr>Some of the key actions taken by this office in 2022</vt:lpstr>
      <vt:lpstr>Some of the key actions taken by this office in 2022</vt:lpstr>
      <vt:lpstr>Some of the key actions taken by this office in 2022</vt:lpstr>
      <vt:lpstr>In Conclusion</vt:lpstr>
      <vt:lpstr>Finally </vt:lpstr>
      <vt:lpstr>To the person with mental health problem, time is not on his/her side.  We owe them a lot.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REPORT 2020</dc:title>
  <dc:creator>Vella Baldacchino Denis at Commissioner for Mental Health</dc:creator>
  <cp:lastModifiedBy>Grech Stephen at Parlament-MT</cp:lastModifiedBy>
  <cp:revision>4</cp:revision>
  <cp:lastPrinted>2024-07-03T12:23:04Z</cp:lastPrinted>
  <dcterms:created xsi:type="dcterms:W3CDTF">2024-03-15T11:53:10Z</dcterms:created>
  <dcterms:modified xsi:type="dcterms:W3CDTF">2024-12-02T12:12:38Z</dcterms:modified>
</cp:coreProperties>
</file>