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2" r:id="rId4"/>
    <p:sldId id="257" r:id="rId5"/>
    <p:sldId id="258" r:id="rId6"/>
    <p:sldId id="259" r:id="rId7"/>
    <p:sldId id="260" r:id="rId8"/>
    <p:sldId id="264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43"/>
    <a:srgbClr val="18DC55"/>
    <a:srgbClr val="FBB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043"/>
                </a:solidFill>
                <a:latin typeface="Montserrat" panose="00000500000000000000" pitchFamily="2" charset="0"/>
                <a:ea typeface="+mn-ea"/>
                <a:cs typeface="+mn-cs"/>
              </a:defRPr>
            </a:pPr>
            <a:r>
              <a:rPr lang="mt-MT" sz="1200">
                <a:solidFill>
                  <a:srgbClr val="000043"/>
                </a:solidFill>
                <a:latin typeface="Montserrat" panose="00000500000000000000" pitchFamily="2" charset="0"/>
              </a:rPr>
              <a:t>Number of students</a:t>
            </a:r>
            <a:endParaRPr lang="en-US" sz="1200">
              <a:solidFill>
                <a:srgbClr val="000043"/>
              </a:solidFill>
              <a:latin typeface="Montserrat" panose="00000500000000000000" pitchFamily="2" charset="0"/>
            </a:endParaRPr>
          </a:p>
        </c:rich>
      </c:tx>
      <c:layout>
        <c:manualLayout>
          <c:xMode val="edge"/>
          <c:yMode val="edge"/>
          <c:x val="0.35754950009132697"/>
          <c:y val="7.78544884180086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rgbClr val="000043"/>
              </a:solidFill>
              <a:latin typeface="Montserrat" panose="00000500000000000000" pitchFamily="2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 w="19050">
              <a:noFill/>
            </a:ln>
            <a:effectLst/>
            <a:scene3d>
              <a:camera prst="orthographicFront"/>
              <a:lightRig rig="threePt" dir="t"/>
            </a:scene3d>
            <a:sp3d prstMaterial="dkEdge"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  <a:scene3d>
                <a:camera prst="orthographicFront"/>
                <a:lightRig rig="threePt" dir="t"/>
              </a:scene3d>
              <a:sp3d prstMaterial="dkEdge"/>
            </c:spPr>
            <c:extLst>
              <c:ext xmlns:c16="http://schemas.microsoft.com/office/drawing/2014/chart" uri="{C3380CC4-5D6E-409C-BE32-E72D297353CC}">
                <c16:uniqueId val="{00000001-700C-437E-ABFC-15A1CF241DF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  <a:scene3d>
                <a:camera prst="orthographicFront"/>
                <a:lightRig rig="threePt" dir="t"/>
              </a:scene3d>
              <a:sp3d prstMaterial="dkEdge"/>
            </c:spPr>
            <c:extLst>
              <c:ext xmlns:c16="http://schemas.microsoft.com/office/drawing/2014/chart" uri="{C3380CC4-5D6E-409C-BE32-E72D297353CC}">
                <c16:uniqueId val="{00000003-700C-437E-ABFC-15A1CF241DF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  <a:scene3d>
                <a:camera prst="orthographicFront"/>
                <a:lightRig rig="threePt" dir="t"/>
              </a:scene3d>
              <a:sp3d prstMaterial="dkEdge"/>
            </c:spPr>
            <c:extLst>
              <c:ext xmlns:c16="http://schemas.microsoft.com/office/drawing/2014/chart" uri="{C3380CC4-5D6E-409C-BE32-E72D297353CC}">
                <c16:uniqueId val="{00000005-700C-437E-ABFC-15A1CF241DF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  <a:scene3d>
                <a:camera prst="orthographicFront"/>
                <a:lightRig rig="threePt" dir="t"/>
              </a:scene3d>
              <a:sp3d prstMaterial="dkEdge"/>
            </c:spPr>
            <c:extLst>
              <c:ext xmlns:c16="http://schemas.microsoft.com/office/drawing/2014/chart" uri="{C3380CC4-5D6E-409C-BE32-E72D297353CC}">
                <c16:uniqueId val="{00000007-700C-437E-ABFC-15A1CF241D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AA-49BB-A2D2-165CEB8473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2270136"/>
        <c:axId val="212268568"/>
      </c:barChart>
      <c:valAx>
        <c:axId val="212268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270136"/>
        <c:crosses val="autoZero"/>
        <c:crossBetween val="between"/>
      </c:valAx>
      <c:catAx>
        <c:axId val="212270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2685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Cohort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82-43C5-8191-C7D4057A45D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82-43C5-8191-C7D4057A45D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82-43C5-8191-C7D4057A45D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82-43C5-8191-C7D4057A45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</c:v>
                </c:pt>
                <c:pt idx="1">
                  <c:v>25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7C-46B6-8DAB-8002E38F57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4524152"/>
        <c:axId val="214526112"/>
      </c:barChart>
      <c:valAx>
        <c:axId val="214526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524152"/>
        <c:crosses val="autoZero"/>
        <c:crossBetween val="between"/>
      </c:valAx>
      <c:catAx>
        <c:axId val="2145241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5261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4799B-761D-BEBC-C534-90391BE38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59486-9CA4-1C33-6815-BC38AE63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58782-D6B9-91C9-7FBF-8855D838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939AB-6C90-0CB3-4AB1-1AC5398A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ADC6C-6787-BC95-EB42-36B5C8EB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2311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E2455-F71E-AED0-B131-598FEF01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6C9D71-C2D0-FE26-3677-17002E611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1223E-E18E-A230-C2B9-CF5F8F7D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80CEA-39B0-17F5-0759-77B390DB9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45E83-C743-1722-04D2-AB2AB2474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0612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5ECF58-1099-98EC-B456-537E9D61E5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30FB1-611B-5000-FDE8-A02FCAAE6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D1B7A-1C67-941F-B88B-281ADDA94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4B66E-8150-385B-3636-B6502E62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8EFAA-CC75-1C43-6527-4ADE485B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783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BC209-8555-58C8-7415-D0D6F5C7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EA187-6BF8-3CCE-512C-43247FDEE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F5D95-6356-BF4B-6EFF-C51071DB2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4709B-1BFE-44E0-36C6-F9DA8DED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65103-9737-B4E7-45B9-238E92F6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2626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18A67-423B-81C5-2EBF-EC6E84F1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3190A-D483-83B9-9A5F-4FBD8B312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4100A-5867-9C63-B50F-0FC5BE2C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3A94A-57A3-DC1E-D12E-58002CCC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E3C7D-2FBA-94EC-F259-AB5986EA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7476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E3B54-5CF6-1C98-7853-3E00F0FD0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4286E-9C86-4099-1ADD-5AB280A9E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DB4C20-497C-8771-8A2F-123DE9A55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BAD07-C2D6-C548-0BC2-F6039041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B4D030-6F51-B21D-32B0-90EBDE3F8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0FDF3-3B30-0259-4429-5A408DBD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4958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F0D9D-C1C1-C437-B577-8924D34A1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D3689-0AE0-3F1C-260E-C66FBB783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D399F-904F-8B8B-99A0-945C98654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ABD39-357E-9573-8AB7-80910CAB52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EDC3A-5165-A1CB-E73E-B07A2DF09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748CF3-3602-9BCB-CDBE-697535FA4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40E50-11DA-BDAF-8287-AB389EC11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E0AF38-07CC-BD0A-0A3D-97FC10147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331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7751-C22B-0F0D-7759-37E824CBB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B3D67-B716-3047-E402-0B13DCBBE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4E1EE-E322-CAAB-5EFC-FC4E7EE8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4F4D3-88E4-48C7-30B3-D41D66BC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0587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D525B-A2F3-4454-900E-8E53DF175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9F518-FA7F-3FE8-6E93-B5820B99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794AA-8A80-74AB-F521-7D6774472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4075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740E6-0579-B557-BA0B-EBD146D9D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AC800-A181-396C-F6DA-16D750890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E2F62-9B1B-C978-1484-AD1781B5D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54089-D1B0-A119-20DE-97C370C2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F8F4D-1F58-4DB4-F1D3-CE54841F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5203-53F3-8795-530C-3BE7FB906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9725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B6A91-0281-20F7-B5E5-0FA47B4D3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7827DC-86F6-E7AF-FF1C-9F729DC09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C8B4F-1668-AB9D-9B8C-262D6F18E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EBECD-555D-1BDD-EADD-7E24B4E2C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A0189-3E92-8243-D02F-36001A631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F2D555-4EB9-861A-22BB-9BEAF77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322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FA97B1-B52D-2F23-4668-12533347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0BD86-2156-FD9F-D32E-72D58DA3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DF2A1-0F56-D24D-85C8-8C0E23A99C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6940E-9229-4A15-A1A7-C89B6402ADD0}" type="datetimeFigureOut">
              <a:rPr lang="x-none" smtClean="0"/>
              <a:t>12/2/2024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7BF5A-E2DB-A6E2-F6EF-ED9F75B28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3F0A2-807D-C7D3-046C-6CDDEA28B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A616B-CB7B-4521-8620-134A37003A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9829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641FE7-AF56-D666-0983-BA77A17BF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891F1BD-0595-3AAC-43A1-694539B15DF0}"/>
              </a:ext>
            </a:extLst>
          </p:cNvPr>
          <p:cNvSpPr/>
          <p:nvPr/>
        </p:nvSpPr>
        <p:spPr>
          <a:xfrm>
            <a:off x="12374880" y="1245325"/>
            <a:ext cx="339635" cy="322218"/>
          </a:xfrm>
          <a:prstGeom prst="rect">
            <a:avLst/>
          </a:prstGeom>
          <a:solidFill>
            <a:srgbClr val="0000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93D3D-9BA1-C56C-B074-3E3F87B82015}"/>
              </a:ext>
            </a:extLst>
          </p:cNvPr>
          <p:cNvSpPr/>
          <p:nvPr/>
        </p:nvSpPr>
        <p:spPr>
          <a:xfrm>
            <a:off x="12374880" y="1789612"/>
            <a:ext cx="339635" cy="322218"/>
          </a:xfrm>
          <a:prstGeom prst="rect">
            <a:avLst/>
          </a:prstGeom>
          <a:solidFill>
            <a:srgbClr val="FBB3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9" name="Picture 8" descr="A logo with text overlay&#10;&#10;Description automatically generated">
            <a:extLst>
              <a:ext uri="{FF2B5EF4-FFF2-40B4-BE49-F238E27FC236}">
                <a16:creationId xmlns:a16="http://schemas.microsoft.com/office/drawing/2014/main" id="{87522230-0E45-FEC8-D4FE-A192D5D3C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875" y="2178770"/>
            <a:ext cx="5322250" cy="250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97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B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8C3C5E-C849-45A7-CC02-CF53A3A19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382" y="1773238"/>
            <a:ext cx="11689236" cy="1655762"/>
          </a:xfrm>
        </p:spPr>
        <p:txBody>
          <a:bodyPr>
            <a:normAutofit/>
          </a:bodyPr>
          <a:lstStyle/>
          <a:p>
            <a:r>
              <a:rPr lang="x-none" sz="2000" dirty="0">
                <a:solidFill>
                  <a:srgbClr val="000043"/>
                </a:solidFill>
                <a:latin typeface="Montserrat" panose="00000500000000000000" pitchFamily="2" charset="0"/>
              </a:rPr>
              <a:t>Institute of</a:t>
            </a:r>
          </a:p>
          <a:p>
            <a:r>
              <a:rPr lang="x-none" sz="8000" dirty="0">
                <a:solidFill>
                  <a:schemeClr val="bg1"/>
                </a:solidFill>
                <a:latin typeface="Montserrat SemiBold" panose="00000700000000000000" pitchFamily="2" charset="0"/>
              </a:rPr>
              <a:t>Community Services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8228CB-3550-55BE-54B4-0A3707540EF1}"/>
              </a:ext>
            </a:extLst>
          </p:cNvPr>
          <p:cNvSpPr/>
          <p:nvPr/>
        </p:nvSpPr>
        <p:spPr>
          <a:xfrm>
            <a:off x="12374880" y="1245325"/>
            <a:ext cx="339635" cy="322218"/>
          </a:xfrm>
          <a:prstGeom prst="rect">
            <a:avLst/>
          </a:prstGeom>
          <a:solidFill>
            <a:srgbClr val="0000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89FA1D-B48D-6427-7110-A1955077EF70}"/>
              </a:ext>
            </a:extLst>
          </p:cNvPr>
          <p:cNvSpPr/>
          <p:nvPr/>
        </p:nvSpPr>
        <p:spPr>
          <a:xfrm>
            <a:off x="12374880" y="1789612"/>
            <a:ext cx="339635" cy="322218"/>
          </a:xfrm>
          <a:prstGeom prst="rect">
            <a:avLst/>
          </a:prstGeom>
          <a:solidFill>
            <a:srgbClr val="FBB3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1" name="Picture 10" descr="A logo with text on it&#10;&#10;Description automatically generated">
            <a:extLst>
              <a:ext uri="{FF2B5EF4-FFF2-40B4-BE49-F238E27FC236}">
                <a16:creationId xmlns:a16="http://schemas.microsoft.com/office/drawing/2014/main" id="{11776BCA-E7E3-3CF1-2EB9-3D340199D7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192" y="5032023"/>
            <a:ext cx="2597942" cy="122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25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89AA2A-122F-F446-E147-A2083FF92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4C437D7-EF0B-7FC3-1D61-17FCB648B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382" y="1950721"/>
            <a:ext cx="11689236" cy="1655762"/>
          </a:xfrm>
        </p:spPr>
        <p:txBody>
          <a:bodyPr>
            <a:normAutofit lnSpcReduction="10000"/>
          </a:bodyPr>
          <a:lstStyle/>
          <a:p>
            <a:r>
              <a:rPr lang="x-none" sz="11500" dirty="0">
                <a:solidFill>
                  <a:schemeClr val="bg1"/>
                </a:solidFill>
                <a:latin typeface="Montserrat SemiBold" panose="00000700000000000000" pitchFamily="2" charset="0"/>
              </a:rPr>
              <a:t>Social Care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ACEFCD-FE70-F6B5-1C80-24B6CEB44E84}"/>
              </a:ext>
            </a:extLst>
          </p:cNvPr>
          <p:cNvSpPr/>
          <p:nvPr/>
        </p:nvSpPr>
        <p:spPr>
          <a:xfrm>
            <a:off x="12374880" y="1245325"/>
            <a:ext cx="339635" cy="322218"/>
          </a:xfrm>
          <a:prstGeom prst="rect">
            <a:avLst/>
          </a:prstGeom>
          <a:solidFill>
            <a:srgbClr val="0000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7E5896-529F-5092-F3C4-1941877F4626}"/>
              </a:ext>
            </a:extLst>
          </p:cNvPr>
          <p:cNvSpPr/>
          <p:nvPr/>
        </p:nvSpPr>
        <p:spPr>
          <a:xfrm>
            <a:off x="12374880" y="1789612"/>
            <a:ext cx="339635" cy="322218"/>
          </a:xfrm>
          <a:prstGeom prst="rect">
            <a:avLst/>
          </a:prstGeom>
          <a:solidFill>
            <a:srgbClr val="FBB3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9" name="Picture 8" descr="A logo with text overlay&#10;&#10;Description automatically generated">
            <a:extLst>
              <a:ext uri="{FF2B5EF4-FFF2-40B4-BE49-F238E27FC236}">
                <a16:creationId xmlns:a16="http://schemas.microsoft.com/office/drawing/2014/main" id="{587C0926-FF2E-1B75-4A64-3D1F25F93F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803" y="5257800"/>
            <a:ext cx="1975773" cy="92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00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B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F8566-E407-E97D-A99E-20D1B2216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600" dirty="0">
                <a:solidFill>
                  <a:srgbClr val="000043"/>
                </a:solidFill>
                <a:latin typeface="Montserrat SemiBold" panose="00000700000000000000" pitchFamily="2" charset="0"/>
              </a:rPr>
              <a:t>Advanced Diploma in Social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55057-924A-588C-F6A0-67B5A5AE6C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5266"/>
            <a:ext cx="5181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x-none" dirty="0">
                <a:solidFill>
                  <a:srgbClr val="000043"/>
                </a:solidFill>
                <a:latin typeface="Montserrat" panose="00000500000000000000" pitchFamily="2" charset="0"/>
              </a:rPr>
              <a:t>  120 credits </a:t>
            </a:r>
          </a:p>
          <a:p>
            <a:pPr>
              <a:buFont typeface="Wingdings" panose="05000000000000000000" pitchFamily="2" charset="2"/>
              <a:buChar char="ü"/>
            </a:pPr>
            <a:endParaRPr lang="x-none" dirty="0">
              <a:solidFill>
                <a:srgbClr val="000043"/>
              </a:solidFill>
              <a:latin typeface="Montserrat" panose="000005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x-none" dirty="0">
                <a:solidFill>
                  <a:srgbClr val="000043"/>
                </a:solidFill>
                <a:latin typeface="Montserrat" panose="00000500000000000000" pitchFamily="2" charset="0"/>
              </a:rPr>
              <a:t>  MQF level 4</a:t>
            </a:r>
          </a:p>
          <a:p>
            <a:pPr>
              <a:buFont typeface="Wingdings" panose="05000000000000000000" pitchFamily="2" charset="2"/>
              <a:buChar char="ü"/>
            </a:pPr>
            <a:endParaRPr lang="x-none" dirty="0">
              <a:solidFill>
                <a:srgbClr val="000043"/>
              </a:solidFill>
              <a:latin typeface="Montserrat" panose="000005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x-none" dirty="0">
                <a:solidFill>
                  <a:srgbClr val="000043"/>
                </a:solidFill>
                <a:latin typeface="Montserrat" panose="00000500000000000000" pitchFamily="2" charset="0"/>
              </a:rPr>
              <a:t>  Placement: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x-none" dirty="0">
                <a:solidFill>
                  <a:srgbClr val="000043"/>
                </a:solidFill>
                <a:latin typeface="Montserrat" panose="00000500000000000000" pitchFamily="2" charset="0"/>
              </a:rPr>
              <a:t>Year 1 – 5 weeks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x-none" dirty="0">
                <a:solidFill>
                  <a:srgbClr val="000043"/>
                </a:solidFill>
                <a:latin typeface="Montserrat" panose="00000500000000000000" pitchFamily="2" charset="0"/>
              </a:rPr>
              <a:t>Year 2 – 5 weeks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97819FA-616B-5E66-3327-214FC4F23F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0259376"/>
              </p:ext>
            </p:extLst>
          </p:nvPr>
        </p:nvGraphicFramePr>
        <p:xfrm>
          <a:off x="6019800" y="1635984"/>
          <a:ext cx="5858070" cy="4730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 descr="A logo with text on it&#10;&#10;Description automatically generated">
            <a:extLst>
              <a:ext uri="{FF2B5EF4-FFF2-40B4-BE49-F238E27FC236}">
                <a16:creationId xmlns:a16="http://schemas.microsoft.com/office/drawing/2014/main" id="{7E0664C1-1DD5-8E65-A088-9648C2CAF2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968" y="350499"/>
            <a:ext cx="1441867" cy="67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8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B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BB96C-370B-C3F8-9FAF-CE5036C5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821" y="310165"/>
            <a:ext cx="2350166" cy="806024"/>
          </a:xfrm>
        </p:spPr>
        <p:txBody>
          <a:bodyPr>
            <a:normAutofit/>
          </a:bodyPr>
          <a:lstStyle/>
          <a:p>
            <a:r>
              <a:rPr lang="x-none" sz="2400" dirty="0">
                <a:solidFill>
                  <a:srgbClr val="000043"/>
                </a:solidFill>
                <a:latin typeface="Montserrat SemiBold" panose="00000700000000000000" pitchFamily="2" charset="0"/>
              </a:rPr>
              <a:t>List of units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C67C6C-CE01-E47B-9557-34D9AAE167E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9428075"/>
              </p:ext>
            </p:extLst>
          </p:nvPr>
        </p:nvGraphicFramePr>
        <p:xfrm>
          <a:off x="312821" y="949115"/>
          <a:ext cx="5783179" cy="5527907"/>
        </p:xfrm>
        <a:graphic>
          <a:graphicData uri="http://schemas.openxmlformats.org/drawingml/2006/table">
            <a:tbl>
              <a:tblPr/>
              <a:tblGrid>
                <a:gridCol w="1696453">
                  <a:extLst>
                    <a:ext uri="{9D8B030D-6E8A-4147-A177-3AD203B41FA5}">
                      <a16:colId xmlns:a16="http://schemas.microsoft.com/office/drawing/2014/main" val="2772963781"/>
                    </a:ext>
                  </a:extLst>
                </a:gridCol>
                <a:gridCol w="4086726">
                  <a:extLst>
                    <a:ext uri="{9D8B030D-6E8A-4147-A177-3AD203B41FA5}">
                      <a16:colId xmlns:a16="http://schemas.microsoft.com/office/drawing/2014/main" val="3679781692"/>
                    </a:ext>
                  </a:extLst>
                </a:gridCol>
              </a:tblGrid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CSHSC-406-2000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Aspects of Challenging Behaviour and Effective Communication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316758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CSHSC-406-2010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Infection, Prevention and Control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874722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CSHSC-406-2001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Anti-Discriminatory Practice in Health and Social Care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171813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CSHSC-403-2037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Vocational Experience in Health and Social Care 1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921751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CSHSC-403-2039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Social Care Skills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885204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CDKSK-406-2001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English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576205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CSHSC-406-2009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Caring for Individuals with Additional Needs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406332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CSHSC-406-2035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Sociological Perspectives in Health and Social Care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986665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CSHSC-406-2004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Health and Social Care: Anatomy and Physiology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3428389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CSPHY-406-2005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Lifespan Development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979351"/>
                  </a:ext>
                </a:extLst>
              </a:tr>
              <a:tr h="502537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CDKSK-406-2000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Critical Thinking</a:t>
                      </a:r>
                    </a:p>
                  </a:txBody>
                  <a:tcPr marL="7264" marR="7264" marT="7264" marB="4358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50356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7AA641C-1572-0FAC-4514-ABC3BE581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918299"/>
              </p:ext>
            </p:extLst>
          </p:nvPr>
        </p:nvGraphicFramePr>
        <p:xfrm>
          <a:off x="6184901" y="949111"/>
          <a:ext cx="5783179" cy="5527908"/>
        </p:xfrm>
        <a:graphic>
          <a:graphicData uri="http://schemas.openxmlformats.org/drawingml/2006/table">
            <a:tbl>
              <a:tblPr/>
              <a:tblGrid>
                <a:gridCol w="1670222">
                  <a:extLst>
                    <a:ext uri="{9D8B030D-6E8A-4147-A177-3AD203B41FA5}">
                      <a16:colId xmlns:a16="http://schemas.microsoft.com/office/drawing/2014/main" val="3133541166"/>
                    </a:ext>
                  </a:extLst>
                </a:gridCol>
                <a:gridCol w="4112957">
                  <a:extLst>
                    <a:ext uri="{9D8B030D-6E8A-4147-A177-3AD203B41FA5}">
                      <a16:colId xmlns:a16="http://schemas.microsoft.com/office/drawing/2014/main" val="1323771481"/>
                    </a:ext>
                  </a:extLst>
                </a:gridCol>
              </a:tblGrid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CSHSC-406-2011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Degenerative Diseases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598768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CSHSC-406-2008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The Importance of Nutrition in Health and Social Care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757490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CSPHY-406-2006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Psychology Perspective in health and Social Work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452065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CDKSK-406-2002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Individual and Social Responsibility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102646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Health, Safety and Security in Health and Social Care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515304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CSHSC-406-2006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Safeguarding Adults and Promoting Independance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466385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CSHSC-406-2036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Sociological Inquiry in Health and Social Care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923526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CSHSC-406-2005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Caring for Children and Young People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863226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CDKSK-404-1915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Employability and Entrepreneurial Skills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4273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CSHSC-406-2038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Vocational Experience in Health and Social Care 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057870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CSHSC-403-2040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The Self in the Helping Relationship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880255"/>
                  </a:ext>
                </a:extLst>
              </a:tr>
              <a:tr h="460659"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CDKSK-402-2104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Community Social Responsibility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131383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D1283688-D65A-D098-EE3A-BFEFAF2D7FF1}"/>
              </a:ext>
            </a:extLst>
          </p:cNvPr>
          <p:cNvSpPr>
            <a:spLocks noChangeAspect="1"/>
          </p:cNvSpPr>
          <p:nvPr/>
        </p:nvSpPr>
        <p:spPr>
          <a:xfrm>
            <a:off x="5604215" y="627734"/>
            <a:ext cx="540000" cy="540000"/>
          </a:xfrm>
          <a:prstGeom prst="ellipse">
            <a:avLst/>
          </a:prstGeom>
          <a:solidFill>
            <a:srgbClr val="0000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1200" dirty="0">
                <a:latin typeface="Montserrat Bold" panose="00000800000000000000" pitchFamily="2" charset="0"/>
              </a:rPr>
              <a:t>Y1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AF35879-8AE5-A2F4-286B-2E89ACB16FEB}"/>
              </a:ext>
            </a:extLst>
          </p:cNvPr>
          <p:cNvSpPr>
            <a:spLocks noChangeAspect="1"/>
          </p:cNvSpPr>
          <p:nvPr/>
        </p:nvSpPr>
        <p:spPr>
          <a:xfrm>
            <a:off x="11478692" y="627734"/>
            <a:ext cx="540000" cy="540000"/>
          </a:xfrm>
          <a:prstGeom prst="ellipse">
            <a:avLst/>
          </a:prstGeom>
          <a:solidFill>
            <a:srgbClr val="0000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1200" dirty="0">
                <a:latin typeface="Montserrat Bold" panose="00000800000000000000" pitchFamily="2" charset="0"/>
              </a:rPr>
              <a:t>Y2</a:t>
            </a:r>
          </a:p>
        </p:txBody>
      </p:sp>
    </p:spTree>
    <p:extLst>
      <p:ext uri="{BB962C8B-B14F-4D97-AF65-F5344CB8AC3E}">
        <p14:creationId xmlns:p14="http://schemas.microsoft.com/office/powerpoint/2010/main" val="314437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B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FE765-0632-6FF9-B1B9-69D79D37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1059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x-none" sz="3200" dirty="0">
                <a:solidFill>
                  <a:srgbClr val="000043"/>
                </a:solidFill>
                <a:latin typeface="Montserrat SemiBold" panose="00000700000000000000" pitchFamily="2" charset="0"/>
              </a:rPr>
              <a:t>The Advanced Diploma leads to </a:t>
            </a:r>
            <a:br>
              <a:rPr lang="x-none" sz="3200" dirty="0">
                <a:solidFill>
                  <a:srgbClr val="000043"/>
                </a:solidFill>
                <a:latin typeface="Montserrat SemiBold" panose="00000700000000000000" pitchFamily="2" charset="0"/>
              </a:rPr>
            </a:br>
            <a:r>
              <a:rPr lang="x-none" sz="3200" dirty="0">
                <a:solidFill>
                  <a:srgbClr val="000043"/>
                </a:solidFill>
                <a:latin typeface="Montserrat SemiBold" panose="00000700000000000000" pitchFamily="2" charset="0"/>
              </a:rPr>
              <a:t>the role of Social Support Worker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64937-683D-9E87-7E77-1E9426430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242054"/>
            <a:ext cx="10772274" cy="42748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x-none" sz="2000" dirty="0">
                <a:solidFill>
                  <a:srgbClr val="000043"/>
                </a:solidFill>
                <a:latin typeface="Montserrat" panose="00000500000000000000" pitchFamily="2" charset="0"/>
              </a:rPr>
              <a:t>The Social Support Worker assists by implementing the care plan</a:t>
            </a:r>
          </a:p>
          <a:p>
            <a:pPr>
              <a:lnSpc>
                <a:spcPct val="150000"/>
              </a:lnSpc>
            </a:pPr>
            <a:r>
              <a:rPr lang="x-none" sz="2000" dirty="0">
                <a:solidFill>
                  <a:srgbClr val="000043"/>
                </a:solidFill>
                <a:latin typeface="Montserrat" panose="00000500000000000000" pitchFamily="2" charset="0"/>
              </a:rPr>
              <a:t>The care plan is devised by the social worker with the service user</a:t>
            </a:r>
          </a:p>
          <a:p>
            <a:pPr>
              <a:lnSpc>
                <a:spcPct val="150000"/>
              </a:lnSpc>
            </a:pPr>
            <a:r>
              <a:rPr lang="x-none" sz="2000" dirty="0">
                <a:solidFill>
                  <a:srgbClr val="000043"/>
                </a:solidFill>
                <a:latin typeface="Montserrat" panose="00000500000000000000" pitchFamily="2" charset="0"/>
              </a:rPr>
              <a:t>The Social support worker does not carry out clinical work</a:t>
            </a:r>
          </a:p>
          <a:p>
            <a:pPr>
              <a:lnSpc>
                <a:spcPct val="150000"/>
              </a:lnSpc>
            </a:pPr>
            <a:r>
              <a:rPr lang="x-none" sz="2000" dirty="0" err="1">
                <a:solidFill>
                  <a:srgbClr val="000043"/>
                </a:solidFill>
                <a:latin typeface="Montserrat" panose="00000500000000000000" pitchFamily="2" charset="0"/>
              </a:rPr>
              <a:t>Eg.</a:t>
            </a:r>
            <a:r>
              <a:rPr lang="x-none" sz="2000" dirty="0">
                <a:solidFill>
                  <a:srgbClr val="000043"/>
                </a:solidFill>
                <a:latin typeface="Montserrat" panose="00000500000000000000" pitchFamily="2" charset="0"/>
              </a:rPr>
              <a:t> A Social worker in a school follows up on a case of high absenteeism and devises a care plan with the parent. The social support worker assists by making sure the children are up and ready for school in the morning.</a:t>
            </a: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49098F7C-A0C7-80CE-48A3-CECE083330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968" y="350499"/>
            <a:ext cx="1441867" cy="67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557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34D9-D05E-4BAA-9A0D-9B428FB8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>
                <a:solidFill>
                  <a:schemeClr val="bg1"/>
                </a:solidFill>
                <a:latin typeface="Montserrat SemiBold" panose="00000700000000000000" pitchFamily="2" charset="0"/>
              </a:rPr>
              <a:t>The B.A. Hons in </a:t>
            </a:r>
            <a:br>
              <a:rPr lang="x-none" dirty="0">
                <a:solidFill>
                  <a:schemeClr val="bg1"/>
                </a:solidFill>
                <a:latin typeface="Montserrat SemiBold" panose="00000700000000000000" pitchFamily="2" charset="0"/>
              </a:rPr>
            </a:br>
            <a:r>
              <a:rPr lang="x-none" dirty="0">
                <a:solidFill>
                  <a:schemeClr val="bg1"/>
                </a:solidFill>
                <a:latin typeface="Montserrat SemiBold" panose="00000700000000000000" pitchFamily="2" charset="0"/>
              </a:rPr>
              <a:t>Social Care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34372-DA79-FF9E-47C0-1B750D6F6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00481"/>
            <a:ext cx="5181600" cy="2746375"/>
          </a:xfrm>
        </p:spPr>
        <p:txBody>
          <a:bodyPr>
            <a:normAutofit/>
          </a:bodyPr>
          <a:lstStyle/>
          <a:p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MQF level 6</a:t>
            </a:r>
          </a:p>
          <a:p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180 credits</a:t>
            </a:r>
          </a:p>
          <a:p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3 year programme</a:t>
            </a:r>
          </a:p>
          <a:p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Placements:</a:t>
            </a:r>
          </a:p>
          <a:p>
            <a:pPr lvl="1"/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Year 1 – 3 weeks</a:t>
            </a:r>
          </a:p>
          <a:p>
            <a:pPr lvl="1"/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Year 2 – 4 weeks</a:t>
            </a:r>
          </a:p>
          <a:p>
            <a:pPr lvl="1"/>
            <a:r>
              <a:rPr lang="x-none" sz="2000" dirty="0">
                <a:solidFill>
                  <a:schemeClr val="bg1"/>
                </a:solidFill>
                <a:latin typeface="Montserrat" panose="00000500000000000000" pitchFamily="2" charset="0"/>
              </a:rPr>
              <a:t>Year 3 – 4 weeks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74D330D-707B-5C29-5151-E3B273F86DB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2648464"/>
              </p:ext>
            </p:extLst>
          </p:nvPr>
        </p:nvGraphicFramePr>
        <p:xfrm>
          <a:off x="6172202" y="1725696"/>
          <a:ext cx="5578151" cy="4684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A logo with text overlay&#10;&#10;Description automatically generated">
            <a:extLst>
              <a:ext uri="{FF2B5EF4-FFF2-40B4-BE49-F238E27FC236}">
                <a16:creationId xmlns:a16="http://schemas.microsoft.com/office/drawing/2014/main" id="{3248091B-6C28-C606-CF95-3F9DF1ED34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4580" y="315828"/>
            <a:ext cx="1975773" cy="92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344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70E62-BE66-BB45-656D-4D3F5200D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AD8F3F5-AB46-FB3B-C245-661507E77087}"/>
              </a:ext>
            </a:extLst>
          </p:cNvPr>
          <p:cNvSpPr/>
          <p:nvPr/>
        </p:nvSpPr>
        <p:spPr>
          <a:xfrm>
            <a:off x="12374880" y="1245325"/>
            <a:ext cx="339635" cy="322218"/>
          </a:xfrm>
          <a:prstGeom prst="rect">
            <a:avLst/>
          </a:prstGeom>
          <a:solidFill>
            <a:srgbClr val="0000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4F111A-5244-F026-BEBA-62CFB9CEC130}"/>
              </a:ext>
            </a:extLst>
          </p:cNvPr>
          <p:cNvSpPr/>
          <p:nvPr/>
        </p:nvSpPr>
        <p:spPr>
          <a:xfrm>
            <a:off x="12374880" y="1789612"/>
            <a:ext cx="339635" cy="322218"/>
          </a:xfrm>
          <a:prstGeom prst="rect">
            <a:avLst/>
          </a:prstGeom>
          <a:solidFill>
            <a:srgbClr val="FBB3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9" name="Picture 8" descr="A logo with text overlay&#10;&#10;Description automatically generated">
            <a:extLst>
              <a:ext uri="{FF2B5EF4-FFF2-40B4-BE49-F238E27FC236}">
                <a16:creationId xmlns:a16="http://schemas.microsoft.com/office/drawing/2014/main" id="{4BBBB7E0-9644-0E02-8505-1119EBAB7E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875" y="2178770"/>
            <a:ext cx="5322250" cy="250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568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317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Montserrat Bold</vt:lpstr>
      <vt:lpstr>Montserrat SemiBold</vt:lpstr>
      <vt:lpstr>Wingdings</vt:lpstr>
      <vt:lpstr>Office Theme</vt:lpstr>
      <vt:lpstr>PowerPoint Presentation</vt:lpstr>
      <vt:lpstr>PowerPoint Presentation</vt:lpstr>
      <vt:lpstr>PowerPoint Presentation</vt:lpstr>
      <vt:lpstr>Advanced Diploma in Social Care</vt:lpstr>
      <vt:lpstr>List of units</vt:lpstr>
      <vt:lpstr>The Advanced Diploma leads to  the role of Social Support Worker</vt:lpstr>
      <vt:lpstr>The B.A. Hons in  Social Care Management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MCAST</dc:title>
  <dc:creator>Ann Marie Cassar</dc:creator>
  <cp:lastModifiedBy>Grech Stephen at Parlament-MT</cp:lastModifiedBy>
  <cp:revision>5</cp:revision>
  <dcterms:created xsi:type="dcterms:W3CDTF">2024-02-22T19:31:56Z</dcterms:created>
  <dcterms:modified xsi:type="dcterms:W3CDTF">2024-12-02T11:52:18Z</dcterms:modified>
</cp:coreProperties>
</file>