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6"/>
  </p:notesMasterIdLst>
  <p:sldIdLst>
    <p:sldId id="256" r:id="rId2"/>
    <p:sldId id="364" r:id="rId3"/>
    <p:sldId id="337" r:id="rId4"/>
    <p:sldId id="336" r:id="rId5"/>
    <p:sldId id="340" r:id="rId6"/>
    <p:sldId id="342" r:id="rId7"/>
    <p:sldId id="343" r:id="rId8"/>
    <p:sldId id="265" r:id="rId9"/>
    <p:sldId id="266" r:id="rId10"/>
    <p:sldId id="267" r:id="rId11"/>
    <p:sldId id="349" r:id="rId12"/>
    <p:sldId id="354" r:id="rId13"/>
    <p:sldId id="355" r:id="rId14"/>
    <p:sldId id="347" r:id="rId15"/>
    <p:sldId id="356" r:id="rId16"/>
    <p:sldId id="357" r:id="rId17"/>
    <p:sldId id="359" r:id="rId18"/>
    <p:sldId id="362" r:id="rId19"/>
    <p:sldId id="360" r:id="rId20"/>
    <p:sldId id="363" r:id="rId21"/>
    <p:sldId id="361" r:id="rId22"/>
    <p:sldId id="351" r:id="rId23"/>
    <p:sldId id="352" r:id="rId24"/>
    <p:sldId id="325"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02" autoAdjust="0"/>
    <p:restoredTop sz="94637"/>
  </p:normalViewPr>
  <p:slideViewPr>
    <p:cSldViewPr showGuides="1">
      <p:cViewPr varScale="1">
        <p:scale>
          <a:sx n="80" d="100"/>
          <a:sy n="80" d="100"/>
        </p:scale>
        <p:origin x="1474" y="5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03A9C1-8D22-4FF3-AC50-1AB8E6749B95}" type="doc">
      <dgm:prSet loTypeId="urn:microsoft.com/office/officeart/2005/8/layout/hList1" loCatId="list" qsTypeId="urn:microsoft.com/office/officeart/2005/8/quickstyle/simple1" qsCatId="simple" csTypeId="urn:microsoft.com/office/officeart/2005/8/colors/colorful5" csCatId="colorful"/>
      <dgm:spPr/>
      <dgm:t>
        <a:bodyPr/>
        <a:lstStyle/>
        <a:p>
          <a:endParaRPr lang="en-US"/>
        </a:p>
      </dgm:t>
    </dgm:pt>
    <dgm:pt modelId="{EE1F6910-7A31-41A8-A467-3D3F4E3B8A82}">
      <dgm:prSet/>
      <dgm:spPr/>
      <dgm:t>
        <a:bodyPr/>
        <a:lstStyle/>
        <a:p>
          <a:r>
            <a:rPr lang="en-MT"/>
            <a:t>BA (Hons) Social Work</a:t>
          </a:r>
          <a:endParaRPr lang="en-US"/>
        </a:p>
      </dgm:t>
    </dgm:pt>
    <dgm:pt modelId="{268509E9-090A-4EBE-924B-470D8315A946}" type="parTrans" cxnId="{72147EE2-9A06-4F86-96DE-B852EA9A6B18}">
      <dgm:prSet/>
      <dgm:spPr/>
      <dgm:t>
        <a:bodyPr/>
        <a:lstStyle/>
        <a:p>
          <a:endParaRPr lang="en-US"/>
        </a:p>
      </dgm:t>
    </dgm:pt>
    <dgm:pt modelId="{5BC8592C-1822-4A80-9D82-739EA1CE4DF7}" type="sibTrans" cxnId="{72147EE2-9A06-4F86-96DE-B852EA9A6B18}">
      <dgm:prSet/>
      <dgm:spPr/>
      <dgm:t>
        <a:bodyPr/>
        <a:lstStyle/>
        <a:p>
          <a:endParaRPr lang="en-US"/>
        </a:p>
      </dgm:t>
    </dgm:pt>
    <dgm:pt modelId="{2B90C31B-CC8E-4F50-933B-8FD881468619}">
      <dgm:prSet/>
      <dgm:spPr/>
      <dgm:t>
        <a:bodyPr/>
        <a:lstStyle/>
        <a:p>
          <a:r>
            <a:rPr lang="en-MT"/>
            <a:t>4 years full time</a:t>
          </a:r>
          <a:endParaRPr lang="en-US"/>
        </a:p>
      </dgm:t>
    </dgm:pt>
    <dgm:pt modelId="{1399A12A-1DA4-4C32-94CD-CE128850215A}" type="parTrans" cxnId="{5C2F7807-88C8-4E9A-A27C-98179A5C0356}">
      <dgm:prSet/>
      <dgm:spPr/>
      <dgm:t>
        <a:bodyPr/>
        <a:lstStyle/>
        <a:p>
          <a:endParaRPr lang="en-US"/>
        </a:p>
      </dgm:t>
    </dgm:pt>
    <dgm:pt modelId="{648F5527-F4B8-4F93-A63F-39C751188CED}" type="sibTrans" cxnId="{5C2F7807-88C8-4E9A-A27C-98179A5C0356}">
      <dgm:prSet/>
      <dgm:spPr/>
      <dgm:t>
        <a:bodyPr/>
        <a:lstStyle/>
        <a:p>
          <a:endParaRPr lang="en-US"/>
        </a:p>
      </dgm:t>
    </dgm:pt>
    <dgm:pt modelId="{39713234-0242-4718-BE27-4A49370B85CE}">
      <dgm:prSet/>
      <dgm:spPr/>
      <dgm:t>
        <a:bodyPr/>
        <a:lstStyle/>
        <a:p>
          <a:r>
            <a:rPr lang="en-MT"/>
            <a:t>6-8 years part time</a:t>
          </a:r>
          <a:endParaRPr lang="en-US"/>
        </a:p>
      </dgm:t>
    </dgm:pt>
    <dgm:pt modelId="{1BF38199-668F-40C6-BF64-0EF6871CC6F1}" type="parTrans" cxnId="{C98425CC-D194-4C9A-A2DD-0E773739E216}">
      <dgm:prSet/>
      <dgm:spPr/>
      <dgm:t>
        <a:bodyPr/>
        <a:lstStyle/>
        <a:p>
          <a:endParaRPr lang="en-US"/>
        </a:p>
      </dgm:t>
    </dgm:pt>
    <dgm:pt modelId="{50C4F956-76AE-494C-BB86-F8E4D8A508FD}" type="sibTrans" cxnId="{C98425CC-D194-4C9A-A2DD-0E773739E216}">
      <dgm:prSet/>
      <dgm:spPr/>
      <dgm:t>
        <a:bodyPr/>
        <a:lstStyle/>
        <a:p>
          <a:endParaRPr lang="en-US"/>
        </a:p>
      </dgm:t>
    </dgm:pt>
    <dgm:pt modelId="{88029481-9F8E-4F0F-BD53-2C3CF5FC309D}">
      <dgm:prSet/>
      <dgm:spPr/>
      <dgm:t>
        <a:bodyPr/>
        <a:lstStyle/>
        <a:p>
          <a:r>
            <a:rPr lang="en-MT"/>
            <a:t>Master of Social Work</a:t>
          </a:r>
          <a:endParaRPr lang="en-US"/>
        </a:p>
      </dgm:t>
    </dgm:pt>
    <dgm:pt modelId="{8D67F2A2-6C5F-4A11-B506-FF21A58E6E63}" type="parTrans" cxnId="{766F41DB-F922-494C-B823-EDB223888831}">
      <dgm:prSet/>
      <dgm:spPr/>
      <dgm:t>
        <a:bodyPr/>
        <a:lstStyle/>
        <a:p>
          <a:endParaRPr lang="en-US"/>
        </a:p>
      </dgm:t>
    </dgm:pt>
    <dgm:pt modelId="{C1671F55-3946-4146-82A6-AB4FCD9A206E}" type="sibTrans" cxnId="{766F41DB-F922-494C-B823-EDB223888831}">
      <dgm:prSet/>
      <dgm:spPr/>
      <dgm:t>
        <a:bodyPr/>
        <a:lstStyle/>
        <a:p>
          <a:endParaRPr lang="en-US"/>
        </a:p>
      </dgm:t>
    </dgm:pt>
    <dgm:pt modelId="{E744C298-5FE8-435B-BAB0-5B92F32041D6}">
      <dgm:prSet/>
      <dgm:spPr/>
      <dgm:t>
        <a:bodyPr/>
        <a:lstStyle/>
        <a:p>
          <a:r>
            <a:rPr lang="en-MT"/>
            <a:t>2 years full time</a:t>
          </a:r>
          <a:endParaRPr lang="en-US"/>
        </a:p>
      </dgm:t>
    </dgm:pt>
    <dgm:pt modelId="{82E45A6A-7775-4FFF-A05E-39AD5EF42398}" type="parTrans" cxnId="{AC9CA6E4-060F-4097-A39C-C1C383F6137B}">
      <dgm:prSet/>
      <dgm:spPr/>
      <dgm:t>
        <a:bodyPr/>
        <a:lstStyle/>
        <a:p>
          <a:endParaRPr lang="en-US"/>
        </a:p>
      </dgm:t>
    </dgm:pt>
    <dgm:pt modelId="{16FA90AB-E39F-46E3-BB0D-0D10366EC3B0}" type="sibTrans" cxnId="{AC9CA6E4-060F-4097-A39C-C1C383F6137B}">
      <dgm:prSet/>
      <dgm:spPr/>
      <dgm:t>
        <a:bodyPr/>
        <a:lstStyle/>
        <a:p>
          <a:endParaRPr lang="en-US"/>
        </a:p>
      </dgm:t>
    </dgm:pt>
    <dgm:pt modelId="{82EC61B8-472C-4D45-9A17-0100A76B33B4}">
      <dgm:prSet/>
      <dgm:spPr/>
      <dgm:t>
        <a:bodyPr/>
        <a:lstStyle/>
        <a:p>
          <a:r>
            <a:rPr lang="en-MT"/>
            <a:t>4 years part time</a:t>
          </a:r>
          <a:endParaRPr lang="en-US"/>
        </a:p>
      </dgm:t>
    </dgm:pt>
    <dgm:pt modelId="{4DA91544-7E0E-4E18-999D-95A33374FF57}" type="parTrans" cxnId="{68BDF327-5741-4C74-94FC-6BA9BA93CCDB}">
      <dgm:prSet/>
      <dgm:spPr/>
      <dgm:t>
        <a:bodyPr/>
        <a:lstStyle/>
        <a:p>
          <a:endParaRPr lang="en-US"/>
        </a:p>
      </dgm:t>
    </dgm:pt>
    <dgm:pt modelId="{E04A2CE9-0B6B-4E11-9D24-92A29EC8A16F}" type="sibTrans" cxnId="{68BDF327-5741-4C74-94FC-6BA9BA93CCDB}">
      <dgm:prSet/>
      <dgm:spPr/>
      <dgm:t>
        <a:bodyPr/>
        <a:lstStyle/>
        <a:p>
          <a:endParaRPr lang="en-US"/>
        </a:p>
      </dgm:t>
    </dgm:pt>
    <dgm:pt modelId="{E2E356A6-F799-F644-B9E5-2892568A12EE}" type="pres">
      <dgm:prSet presAssocID="{1B03A9C1-8D22-4FF3-AC50-1AB8E6749B95}" presName="Name0" presStyleCnt="0">
        <dgm:presLayoutVars>
          <dgm:dir/>
          <dgm:animLvl val="lvl"/>
          <dgm:resizeHandles val="exact"/>
        </dgm:presLayoutVars>
      </dgm:prSet>
      <dgm:spPr/>
    </dgm:pt>
    <dgm:pt modelId="{950F7740-1426-B543-8CD3-267232A43933}" type="pres">
      <dgm:prSet presAssocID="{EE1F6910-7A31-41A8-A467-3D3F4E3B8A82}" presName="composite" presStyleCnt="0"/>
      <dgm:spPr/>
    </dgm:pt>
    <dgm:pt modelId="{DF26CAB8-4808-6449-82A0-C1A430DF1744}" type="pres">
      <dgm:prSet presAssocID="{EE1F6910-7A31-41A8-A467-3D3F4E3B8A82}" presName="parTx" presStyleLbl="alignNode1" presStyleIdx="0" presStyleCnt="2">
        <dgm:presLayoutVars>
          <dgm:chMax val="0"/>
          <dgm:chPref val="0"/>
          <dgm:bulletEnabled val="1"/>
        </dgm:presLayoutVars>
      </dgm:prSet>
      <dgm:spPr/>
    </dgm:pt>
    <dgm:pt modelId="{80CE401B-5CEB-124B-9E9A-65FBD8E8E666}" type="pres">
      <dgm:prSet presAssocID="{EE1F6910-7A31-41A8-A467-3D3F4E3B8A82}" presName="desTx" presStyleLbl="alignAccFollowNode1" presStyleIdx="0" presStyleCnt="2">
        <dgm:presLayoutVars>
          <dgm:bulletEnabled val="1"/>
        </dgm:presLayoutVars>
      </dgm:prSet>
      <dgm:spPr/>
    </dgm:pt>
    <dgm:pt modelId="{227394D1-8760-D64D-A403-F09B4BC7DBA5}" type="pres">
      <dgm:prSet presAssocID="{5BC8592C-1822-4A80-9D82-739EA1CE4DF7}" presName="space" presStyleCnt="0"/>
      <dgm:spPr/>
    </dgm:pt>
    <dgm:pt modelId="{83A5AF50-0CDE-3E4D-BBED-25B61E807535}" type="pres">
      <dgm:prSet presAssocID="{88029481-9F8E-4F0F-BD53-2C3CF5FC309D}" presName="composite" presStyleCnt="0"/>
      <dgm:spPr/>
    </dgm:pt>
    <dgm:pt modelId="{9682B2BA-0D25-4741-81E7-F93971FADC6E}" type="pres">
      <dgm:prSet presAssocID="{88029481-9F8E-4F0F-BD53-2C3CF5FC309D}" presName="parTx" presStyleLbl="alignNode1" presStyleIdx="1" presStyleCnt="2">
        <dgm:presLayoutVars>
          <dgm:chMax val="0"/>
          <dgm:chPref val="0"/>
          <dgm:bulletEnabled val="1"/>
        </dgm:presLayoutVars>
      </dgm:prSet>
      <dgm:spPr/>
    </dgm:pt>
    <dgm:pt modelId="{6F14EA5E-9264-2847-A47F-75ED76025283}" type="pres">
      <dgm:prSet presAssocID="{88029481-9F8E-4F0F-BD53-2C3CF5FC309D}" presName="desTx" presStyleLbl="alignAccFollowNode1" presStyleIdx="1" presStyleCnt="2">
        <dgm:presLayoutVars>
          <dgm:bulletEnabled val="1"/>
        </dgm:presLayoutVars>
      </dgm:prSet>
      <dgm:spPr/>
    </dgm:pt>
  </dgm:ptLst>
  <dgm:cxnLst>
    <dgm:cxn modelId="{5C2F7807-88C8-4E9A-A27C-98179A5C0356}" srcId="{EE1F6910-7A31-41A8-A467-3D3F4E3B8A82}" destId="{2B90C31B-CC8E-4F50-933B-8FD881468619}" srcOrd="0" destOrd="0" parTransId="{1399A12A-1DA4-4C32-94CD-CE128850215A}" sibTransId="{648F5527-F4B8-4F93-A63F-39C751188CED}"/>
    <dgm:cxn modelId="{AAACDF0B-4242-7845-99EC-355C84E36880}" type="presOf" srcId="{88029481-9F8E-4F0F-BD53-2C3CF5FC309D}" destId="{9682B2BA-0D25-4741-81E7-F93971FADC6E}" srcOrd="0" destOrd="0" presId="urn:microsoft.com/office/officeart/2005/8/layout/hList1"/>
    <dgm:cxn modelId="{89CB2824-2D57-3A41-A04D-B2411CE132D0}" type="presOf" srcId="{82EC61B8-472C-4D45-9A17-0100A76B33B4}" destId="{6F14EA5E-9264-2847-A47F-75ED76025283}" srcOrd="0" destOrd="1" presId="urn:microsoft.com/office/officeart/2005/8/layout/hList1"/>
    <dgm:cxn modelId="{68BDF327-5741-4C74-94FC-6BA9BA93CCDB}" srcId="{88029481-9F8E-4F0F-BD53-2C3CF5FC309D}" destId="{82EC61B8-472C-4D45-9A17-0100A76B33B4}" srcOrd="1" destOrd="0" parTransId="{4DA91544-7E0E-4E18-999D-95A33374FF57}" sibTransId="{E04A2CE9-0B6B-4E11-9D24-92A29EC8A16F}"/>
    <dgm:cxn modelId="{835A4063-011C-364A-ACE5-C25492E9AA94}" type="presOf" srcId="{EE1F6910-7A31-41A8-A467-3D3F4E3B8A82}" destId="{DF26CAB8-4808-6449-82A0-C1A430DF1744}" srcOrd="0" destOrd="0" presId="urn:microsoft.com/office/officeart/2005/8/layout/hList1"/>
    <dgm:cxn modelId="{17AD0489-DA5D-0546-B0E8-AAFED4FCAD17}" type="presOf" srcId="{39713234-0242-4718-BE27-4A49370B85CE}" destId="{80CE401B-5CEB-124B-9E9A-65FBD8E8E666}" srcOrd="0" destOrd="1" presId="urn:microsoft.com/office/officeart/2005/8/layout/hList1"/>
    <dgm:cxn modelId="{164394A7-81F9-CE4A-AB4C-380C454A538B}" type="presOf" srcId="{2B90C31B-CC8E-4F50-933B-8FD881468619}" destId="{80CE401B-5CEB-124B-9E9A-65FBD8E8E666}" srcOrd="0" destOrd="0" presId="urn:microsoft.com/office/officeart/2005/8/layout/hList1"/>
    <dgm:cxn modelId="{A7C2BFBB-877F-1C44-B871-6B55417EA1F1}" type="presOf" srcId="{E744C298-5FE8-435B-BAB0-5B92F32041D6}" destId="{6F14EA5E-9264-2847-A47F-75ED76025283}" srcOrd="0" destOrd="0" presId="urn:microsoft.com/office/officeart/2005/8/layout/hList1"/>
    <dgm:cxn modelId="{C98425CC-D194-4C9A-A2DD-0E773739E216}" srcId="{EE1F6910-7A31-41A8-A467-3D3F4E3B8A82}" destId="{39713234-0242-4718-BE27-4A49370B85CE}" srcOrd="1" destOrd="0" parTransId="{1BF38199-668F-40C6-BF64-0EF6871CC6F1}" sibTransId="{50C4F956-76AE-494C-BB86-F8E4D8A508FD}"/>
    <dgm:cxn modelId="{3CF90BD6-C757-C645-B878-7C2B8EB20C3A}" type="presOf" srcId="{1B03A9C1-8D22-4FF3-AC50-1AB8E6749B95}" destId="{E2E356A6-F799-F644-B9E5-2892568A12EE}" srcOrd="0" destOrd="0" presId="urn:microsoft.com/office/officeart/2005/8/layout/hList1"/>
    <dgm:cxn modelId="{766F41DB-F922-494C-B823-EDB223888831}" srcId="{1B03A9C1-8D22-4FF3-AC50-1AB8E6749B95}" destId="{88029481-9F8E-4F0F-BD53-2C3CF5FC309D}" srcOrd="1" destOrd="0" parTransId="{8D67F2A2-6C5F-4A11-B506-FF21A58E6E63}" sibTransId="{C1671F55-3946-4146-82A6-AB4FCD9A206E}"/>
    <dgm:cxn modelId="{72147EE2-9A06-4F86-96DE-B852EA9A6B18}" srcId="{1B03A9C1-8D22-4FF3-AC50-1AB8E6749B95}" destId="{EE1F6910-7A31-41A8-A467-3D3F4E3B8A82}" srcOrd="0" destOrd="0" parTransId="{268509E9-090A-4EBE-924B-470D8315A946}" sibTransId="{5BC8592C-1822-4A80-9D82-739EA1CE4DF7}"/>
    <dgm:cxn modelId="{AC9CA6E4-060F-4097-A39C-C1C383F6137B}" srcId="{88029481-9F8E-4F0F-BD53-2C3CF5FC309D}" destId="{E744C298-5FE8-435B-BAB0-5B92F32041D6}" srcOrd="0" destOrd="0" parTransId="{82E45A6A-7775-4FFF-A05E-39AD5EF42398}" sibTransId="{16FA90AB-E39F-46E3-BB0D-0D10366EC3B0}"/>
    <dgm:cxn modelId="{AB44E8CF-5161-7B4C-82AB-C22756246D83}" type="presParOf" srcId="{E2E356A6-F799-F644-B9E5-2892568A12EE}" destId="{950F7740-1426-B543-8CD3-267232A43933}" srcOrd="0" destOrd="0" presId="urn:microsoft.com/office/officeart/2005/8/layout/hList1"/>
    <dgm:cxn modelId="{48502713-1357-4748-9525-6D7E3429F940}" type="presParOf" srcId="{950F7740-1426-B543-8CD3-267232A43933}" destId="{DF26CAB8-4808-6449-82A0-C1A430DF1744}" srcOrd="0" destOrd="0" presId="urn:microsoft.com/office/officeart/2005/8/layout/hList1"/>
    <dgm:cxn modelId="{46E71BE0-4E86-614D-AA3C-9C15242FEF7C}" type="presParOf" srcId="{950F7740-1426-B543-8CD3-267232A43933}" destId="{80CE401B-5CEB-124B-9E9A-65FBD8E8E666}" srcOrd="1" destOrd="0" presId="urn:microsoft.com/office/officeart/2005/8/layout/hList1"/>
    <dgm:cxn modelId="{E5E889FA-18EF-084A-B8B2-146BB173B1EF}" type="presParOf" srcId="{E2E356A6-F799-F644-B9E5-2892568A12EE}" destId="{227394D1-8760-D64D-A403-F09B4BC7DBA5}" srcOrd="1" destOrd="0" presId="urn:microsoft.com/office/officeart/2005/8/layout/hList1"/>
    <dgm:cxn modelId="{0030EFA6-A4BC-494B-AF50-323BF34BE418}" type="presParOf" srcId="{E2E356A6-F799-F644-B9E5-2892568A12EE}" destId="{83A5AF50-0CDE-3E4D-BBED-25B61E807535}" srcOrd="2" destOrd="0" presId="urn:microsoft.com/office/officeart/2005/8/layout/hList1"/>
    <dgm:cxn modelId="{F86B09D9-7553-6746-AC5B-34808DDA0F7D}" type="presParOf" srcId="{83A5AF50-0CDE-3E4D-BBED-25B61E807535}" destId="{9682B2BA-0D25-4741-81E7-F93971FADC6E}" srcOrd="0" destOrd="0" presId="urn:microsoft.com/office/officeart/2005/8/layout/hList1"/>
    <dgm:cxn modelId="{558D1EFB-289C-AB41-9F98-773AAB5A2EBB}" type="presParOf" srcId="{83A5AF50-0CDE-3E4D-BBED-25B61E807535}" destId="{6F14EA5E-9264-2847-A47F-75ED76025283}"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B4D6F8B-08FE-40EE-BE12-D9E52FD1EBDD}"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F5C03E32-6BBF-436C-8803-E411F238388A}">
      <dgm:prSet custT="1"/>
      <dgm:spPr/>
      <dgm:t>
        <a:bodyPr/>
        <a:lstStyle/>
        <a:p>
          <a:r>
            <a:rPr lang="en-GB" sz="2400" dirty="0"/>
            <a:t>Social Work Theory and Methods</a:t>
          </a:r>
          <a:endParaRPr lang="en-US" sz="2400" dirty="0"/>
        </a:p>
      </dgm:t>
    </dgm:pt>
    <dgm:pt modelId="{3C7113F8-7432-4162-B21E-C37E85C171B1}" type="parTrans" cxnId="{1626F0E6-0F4D-4BEB-BA18-DF12CD0605BF}">
      <dgm:prSet/>
      <dgm:spPr/>
      <dgm:t>
        <a:bodyPr/>
        <a:lstStyle/>
        <a:p>
          <a:endParaRPr lang="en-US"/>
        </a:p>
      </dgm:t>
    </dgm:pt>
    <dgm:pt modelId="{33425656-D7E5-4428-B63E-60BEC3E887BC}" type="sibTrans" cxnId="{1626F0E6-0F4D-4BEB-BA18-DF12CD0605BF}">
      <dgm:prSet/>
      <dgm:spPr/>
      <dgm:t>
        <a:bodyPr/>
        <a:lstStyle/>
        <a:p>
          <a:endParaRPr lang="en-US"/>
        </a:p>
      </dgm:t>
    </dgm:pt>
    <dgm:pt modelId="{EC322DE1-A606-45F3-AA0D-A48A4EED5E3D}">
      <dgm:prSet custT="1"/>
      <dgm:spPr/>
      <dgm:t>
        <a:bodyPr/>
        <a:lstStyle/>
        <a:p>
          <a:r>
            <a:rPr lang="en-GB" sz="2400" dirty="0"/>
            <a:t>Helping Skills Training</a:t>
          </a:r>
          <a:endParaRPr lang="en-US" sz="2400" dirty="0"/>
        </a:p>
      </dgm:t>
    </dgm:pt>
    <dgm:pt modelId="{11F5C9B5-7AF0-4DD0-84E6-775269036C23}" type="parTrans" cxnId="{5D9B6DEB-92FF-4BCD-8EB4-0DBBF96436D0}">
      <dgm:prSet/>
      <dgm:spPr/>
      <dgm:t>
        <a:bodyPr/>
        <a:lstStyle/>
        <a:p>
          <a:endParaRPr lang="en-US"/>
        </a:p>
      </dgm:t>
    </dgm:pt>
    <dgm:pt modelId="{825B633C-4244-4B05-A839-795FC30A4379}" type="sibTrans" cxnId="{5D9B6DEB-92FF-4BCD-8EB4-0DBBF96436D0}">
      <dgm:prSet/>
      <dgm:spPr/>
      <dgm:t>
        <a:bodyPr/>
        <a:lstStyle/>
        <a:p>
          <a:endParaRPr lang="en-US"/>
        </a:p>
      </dgm:t>
    </dgm:pt>
    <dgm:pt modelId="{392D12D1-DB46-4DC9-951B-C327B84C6FCC}">
      <dgm:prSet custT="1"/>
      <dgm:spPr/>
      <dgm:t>
        <a:bodyPr/>
        <a:lstStyle/>
        <a:p>
          <a:r>
            <a:rPr lang="en-GB" sz="2400" dirty="0"/>
            <a:t>Practical Placements</a:t>
          </a:r>
          <a:endParaRPr lang="en-US" sz="2400" dirty="0"/>
        </a:p>
      </dgm:t>
    </dgm:pt>
    <dgm:pt modelId="{8EC8569E-6CBC-48B7-B729-CCFE779CF1F4}" type="parTrans" cxnId="{042FDF9F-828A-4DBF-ACA0-508E321F388E}">
      <dgm:prSet/>
      <dgm:spPr/>
      <dgm:t>
        <a:bodyPr/>
        <a:lstStyle/>
        <a:p>
          <a:endParaRPr lang="en-US"/>
        </a:p>
      </dgm:t>
    </dgm:pt>
    <dgm:pt modelId="{A01460E4-B1CF-40B5-B11D-4F922770767D}" type="sibTrans" cxnId="{042FDF9F-828A-4DBF-ACA0-508E321F388E}">
      <dgm:prSet/>
      <dgm:spPr/>
      <dgm:t>
        <a:bodyPr/>
        <a:lstStyle/>
        <a:p>
          <a:endParaRPr lang="en-US"/>
        </a:p>
      </dgm:t>
    </dgm:pt>
    <dgm:pt modelId="{ED709D81-6EFE-49CE-BFEB-DFE2A5220C19}">
      <dgm:prSet custT="1"/>
      <dgm:spPr/>
      <dgm:t>
        <a:bodyPr/>
        <a:lstStyle/>
        <a:p>
          <a:r>
            <a:rPr lang="en-GB" sz="2400" dirty="0"/>
            <a:t>Personal and Professional Development</a:t>
          </a:r>
          <a:endParaRPr lang="en-US" sz="2400" dirty="0"/>
        </a:p>
      </dgm:t>
    </dgm:pt>
    <dgm:pt modelId="{999BAC20-8274-4C9A-ABB8-07EC71B506B8}" type="parTrans" cxnId="{29F6D838-A69F-40E2-BC56-E2E17F2C6800}">
      <dgm:prSet/>
      <dgm:spPr/>
      <dgm:t>
        <a:bodyPr/>
        <a:lstStyle/>
        <a:p>
          <a:endParaRPr lang="en-US"/>
        </a:p>
      </dgm:t>
    </dgm:pt>
    <dgm:pt modelId="{CEFBD9FA-86DF-4890-9874-64FDA3827FAC}" type="sibTrans" cxnId="{29F6D838-A69F-40E2-BC56-E2E17F2C6800}">
      <dgm:prSet/>
      <dgm:spPr/>
      <dgm:t>
        <a:bodyPr/>
        <a:lstStyle/>
        <a:p>
          <a:endParaRPr lang="en-US"/>
        </a:p>
      </dgm:t>
    </dgm:pt>
    <dgm:pt modelId="{3131092D-8C25-44BF-B290-7E64A384A72A}">
      <dgm:prSet custT="1"/>
      <dgm:spPr/>
      <dgm:t>
        <a:bodyPr/>
        <a:lstStyle/>
        <a:p>
          <a:r>
            <a:rPr lang="en-GB" sz="2400" dirty="0"/>
            <a:t>Research</a:t>
          </a:r>
          <a:endParaRPr lang="en-US" sz="2400" dirty="0"/>
        </a:p>
      </dgm:t>
    </dgm:pt>
    <dgm:pt modelId="{8490B790-6922-439F-BD63-5FF064AA6B60}" type="parTrans" cxnId="{1DDA3542-1533-454A-9354-80DA0E78AB91}">
      <dgm:prSet/>
      <dgm:spPr/>
      <dgm:t>
        <a:bodyPr/>
        <a:lstStyle/>
        <a:p>
          <a:endParaRPr lang="en-US"/>
        </a:p>
      </dgm:t>
    </dgm:pt>
    <dgm:pt modelId="{DB9FAF76-35F9-4036-8E6E-2B4E13BA6A18}" type="sibTrans" cxnId="{1DDA3542-1533-454A-9354-80DA0E78AB91}">
      <dgm:prSet/>
      <dgm:spPr/>
      <dgm:t>
        <a:bodyPr/>
        <a:lstStyle/>
        <a:p>
          <a:endParaRPr lang="en-US"/>
        </a:p>
      </dgm:t>
    </dgm:pt>
    <dgm:pt modelId="{2DE82A0A-4D8C-42AE-885B-042DC3FA861B}" type="pres">
      <dgm:prSet presAssocID="{AB4D6F8B-08FE-40EE-BE12-D9E52FD1EBDD}" presName="root" presStyleCnt="0">
        <dgm:presLayoutVars>
          <dgm:dir/>
          <dgm:resizeHandles val="exact"/>
        </dgm:presLayoutVars>
      </dgm:prSet>
      <dgm:spPr/>
    </dgm:pt>
    <dgm:pt modelId="{C876D16D-D78D-4995-880D-F23F13C562B8}" type="pres">
      <dgm:prSet presAssocID="{F5C03E32-6BBF-436C-8803-E411F238388A}" presName="compNode" presStyleCnt="0"/>
      <dgm:spPr/>
    </dgm:pt>
    <dgm:pt modelId="{E2C819A9-DFB5-4ABB-A654-D2966450B401}" type="pres">
      <dgm:prSet presAssocID="{F5C03E32-6BBF-436C-8803-E411F238388A}" presName="bgRect" presStyleLbl="bgShp" presStyleIdx="0" presStyleCnt="5"/>
      <dgm:spPr/>
    </dgm:pt>
    <dgm:pt modelId="{74577159-A808-4434-9BE2-86E606CCACEA}" type="pres">
      <dgm:prSet presAssocID="{F5C03E32-6BBF-436C-8803-E411F238388A}"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C9B1806D-3AA1-441F-BC25-EE9C8B213053}" type="pres">
      <dgm:prSet presAssocID="{F5C03E32-6BBF-436C-8803-E411F238388A}" presName="spaceRect" presStyleCnt="0"/>
      <dgm:spPr/>
    </dgm:pt>
    <dgm:pt modelId="{343CC295-3D5E-467F-8B46-D0815F68AEF0}" type="pres">
      <dgm:prSet presAssocID="{F5C03E32-6BBF-436C-8803-E411F238388A}" presName="parTx" presStyleLbl="revTx" presStyleIdx="0" presStyleCnt="5">
        <dgm:presLayoutVars>
          <dgm:chMax val="0"/>
          <dgm:chPref val="0"/>
        </dgm:presLayoutVars>
      </dgm:prSet>
      <dgm:spPr/>
    </dgm:pt>
    <dgm:pt modelId="{F86E04CC-767E-4FFB-A528-CA80C8B2A0AD}" type="pres">
      <dgm:prSet presAssocID="{33425656-D7E5-4428-B63E-60BEC3E887BC}" presName="sibTrans" presStyleCnt="0"/>
      <dgm:spPr/>
    </dgm:pt>
    <dgm:pt modelId="{7D77C585-D543-4EF2-8335-096438828E99}" type="pres">
      <dgm:prSet presAssocID="{EC322DE1-A606-45F3-AA0D-A48A4EED5E3D}" presName="compNode" presStyleCnt="0"/>
      <dgm:spPr/>
    </dgm:pt>
    <dgm:pt modelId="{F5F64765-1281-4147-8772-A794D4D067E9}" type="pres">
      <dgm:prSet presAssocID="{EC322DE1-A606-45F3-AA0D-A48A4EED5E3D}" presName="bgRect" presStyleLbl="bgShp" presStyleIdx="1" presStyleCnt="5"/>
      <dgm:spPr/>
    </dgm:pt>
    <dgm:pt modelId="{92C58F07-889C-4961-BE76-63891A54B8CD}" type="pres">
      <dgm:prSet presAssocID="{EC322DE1-A606-45F3-AA0D-A48A4EED5E3D}"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eacher"/>
        </a:ext>
      </dgm:extLst>
    </dgm:pt>
    <dgm:pt modelId="{E5721B6D-E7CD-4CC1-B297-9D9E6F634F03}" type="pres">
      <dgm:prSet presAssocID="{EC322DE1-A606-45F3-AA0D-A48A4EED5E3D}" presName="spaceRect" presStyleCnt="0"/>
      <dgm:spPr/>
    </dgm:pt>
    <dgm:pt modelId="{24173592-FBDB-4523-81DE-9CE0817199BA}" type="pres">
      <dgm:prSet presAssocID="{EC322DE1-A606-45F3-AA0D-A48A4EED5E3D}" presName="parTx" presStyleLbl="revTx" presStyleIdx="1" presStyleCnt="5">
        <dgm:presLayoutVars>
          <dgm:chMax val="0"/>
          <dgm:chPref val="0"/>
        </dgm:presLayoutVars>
      </dgm:prSet>
      <dgm:spPr/>
    </dgm:pt>
    <dgm:pt modelId="{4C067587-CA6C-4A71-A3C7-3EB40794FD62}" type="pres">
      <dgm:prSet presAssocID="{825B633C-4244-4B05-A839-795FC30A4379}" presName="sibTrans" presStyleCnt="0"/>
      <dgm:spPr/>
    </dgm:pt>
    <dgm:pt modelId="{31047D25-EF08-4CC9-8AF1-9F805D79F996}" type="pres">
      <dgm:prSet presAssocID="{392D12D1-DB46-4DC9-951B-C327B84C6FCC}" presName="compNode" presStyleCnt="0"/>
      <dgm:spPr/>
    </dgm:pt>
    <dgm:pt modelId="{59F6D37C-88A3-47DB-BB66-F67B771824E6}" type="pres">
      <dgm:prSet presAssocID="{392D12D1-DB46-4DC9-951B-C327B84C6FCC}" presName="bgRect" presStyleLbl="bgShp" presStyleIdx="2" presStyleCnt="5"/>
      <dgm:spPr/>
    </dgm:pt>
    <dgm:pt modelId="{C4E13F74-E6F5-40CE-B482-3EAB448B8128}" type="pres">
      <dgm:prSet presAssocID="{392D12D1-DB46-4DC9-951B-C327B84C6FCC}"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List"/>
        </a:ext>
      </dgm:extLst>
    </dgm:pt>
    <dgm:pt modelId="{11B71331-F95E-474D-8B5D-DE7D01F623DE}" type="pres">
      <dgm:prSet presAssocID="{392D12D1-DB46-4DC9-951B-C327B84C6FCC}" presName="spaceRect" presStyleCnt="0"/>
      <dgm:spPr/>
    </dgm:pt>
    <dgm:pt modelId="{21556726-EC15-4068-AF39-4CF22D8250BC}" type="pres">
      <dgm:prSet presAssocID="{392D12D1-DB46-4DC9-951B-C327B84C6FCC}" presName="parTx" presStyleLbl="revTx" presStyleIdx="2" presStyleCnt="5">
        <dgm:presLayoutVars>
          <dgm:chMax val="0"/>
          <dgm:chPref val="0"/>
        </dgm:presLayoutVars>
      </dgm:prSet>
      <dgm:spPr/>
    </dgm:pt>
    <dgm:pt modelId="{CE54EBFC-BAC4-468B-BF39-B076A0C9AEF2}" type="pres">
      <dgm:prSet presAssocID="{A01460E4-B1CF-40B5-B11D-4F922770767D}" presName="sibTrans" presStyleCnt="0"/>
      <dgm:spPr/>
    </dgm:pt>
    <dgm:pt modelId="{FC3CEAF5-8376-44F4-8CCB-B4862DC95957}" type="pres">
      <dgm:prSet presAssocID="{ED709D81-6EFE-49CE-BFEB-DFE2A5220C19}" presName="compNode" presStyleCnt="0"/>
      <dgm:spPr/>
    </dgm:pt>
    <dgm:pt modelId="{50156C83-30CF-4561-AECD-F8CD247E77ED}" type="pres">
      <dgm:prSet presAssocID="{ED709D81-6EFE-49CE-BFEB-DFE2A5220C19}" presName="bgRect" presStyleLbl="bgShp" presStyleIdx="3" presStyleCnt="5"/>
      <dgm:spPr/>
    </dgm:pt>
    <dgm:pt modelId="{787D1845-B094-456B-B8FB-F837092B2CDC}" type="pres">
      <dgm:prSet presAssocID="{ED709D81-6EFE-49CE-BFEB-DFE2A5220C19}"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B55DF6CF-EE94-4CC7-8B16-3077771DF8CB}" type="pres">
      <dgm:prSet presAssocID="{ED709D81-6EFE-49CE-BFEB-DFE2A5220C19}" presName="spaceRect" presStyleCnt="0"/>
      <dgm:spPr/>
    </dgm:pt>
    <dgm:pt modelId="{3879E565-6BA0-4E9F-A8BD-490C7C9D2F21}" type="pres">
      <dgm:prSet presAssocID="{ED709D81-6EFE-49CE-BFEB-DFE2A5220C19}" presName="parTx" presStyleLbl="revTx" presStyleIdx="3" presStyleCnt="5">
        <dgm:presLayoutVars>
          <dgm:chMax val="0"/>
          <dgm:chPref val="0"/>
        </dgm:presLayoutVars>
      </dgm:prSet>
      <dgm:spPr/>
    </dgm:pt>
    <dgm:pt modelId="{A3EC810C-CEF0-4C52-9E7D-1DE4DA8C7AE4}" type="pres">
      <dgm:prSet presAssocID="{CEFBD9FA-86DF-4890-9874-64FDA3827FAC}" presName="sibTrans" presStyleCnt="0"/>
      <dgm:spPr/>
    </dgm:pt>
    <dgm:pt modelId="{D1B3467D-446F-4929-8249-E67B74BD4A62}" type="pres">
      <dgm:prSet presAssocID="{3131092D-8C25-44BF-B290-7E64A384A72A}" presName="compNode" presStyleCnt="0"/>
      <dgm:spPr/>
    </dgm:pt>
    <dgm:pt modelId="{E2A401C7-A290-4911-9D22-87AA88FE13E7}" type="pres">
      <dgm:prSet presAssocID="{3131092D-8C25-44BF-B290-7E64A384A72A}" presName="bgRect" presStyleLbl="bgShp" presStyleIdx="4" presStyleCnt="5"/>
      <dgm:spPr/>
    </dgm:pt>
    <dgm:pt modelId="{BB2971A6-5168-4338-BCB4-05ABC874AFE2}" type="pres">
      <dgm:prSet presAssocID="{3131092D-8C25-44BF-B290-7E64A384A72A}"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Research"/>
        </a:ext>
      </dgm:extLst>
    </dgm:pt>
    <dgm:pt modelId="{3CB21A88-C5C7-41A0-8826-F3E55FF981DF}" type="pres">
      <dgm:prSet presAssocID="{3131092D-8C25-44BF-B290-7E64A384A72A}" presName="spaceRect" presStyleCnt="0"/>
      <dgm:spPr/>
    </dgm:pt>
    <dgm:pt modelId="{45C76602-278B-410F-B393-488DD3FB1391}" type="pres">
      <dgm:prSet presAssocID="{3131092D-8C25-44BF-B290-7E64A384A72A}" presName="parTx" presStyleLbl="revTx" presStyleIdx="4" presStyleCnt="5">
        <dgm:presLayoutVars>
          <dgm:chMax val="0"/>
          <dgm:chPref val="0"/>
        </dgm:presLayoutVars>
      </dgm:prSet>
      <dgm:spPr/>
    </dgm:pt>
  </dgm:ptLst>
  <dgm:cxnLst>
    <dgm:cxn modelId="{651A1217-41B6-4FD9-AE93-F40592A90717}" type="presOf" srcId="{F5C03E32-6BBF-436C-8803-E411F238388A}" destId="{343CC295-3D5E-467F-8B46-D0815F68AEF0}" srcOrd="0" destOrd="0" presId="urn:microsoft.com/office/officeart/2018/2/layout/IconVerticalSolidList"/>
    <dgm:cxn modelId="{29F6D838-A69F-40E2-BC56-E2E17F2C6800}" srcId="{AB4D6F8B-08FE-40EE-BE12-D9E52FD1EBDD}" destId="{ED709D81-6EFE-49CE-BFEB-DFE2A5220C19}" srcOrd="3" destOrd="0" parTransId="{999BAC20-8274-4C9A-ABB8-07EC71B506B8}" sibTransId="{CEFBD9FA-86DF-4890-9874-64FDA3827FAC}"/>
    <dgm:cxn modelId="{1DDA3542-1533-454A-9354-80DA0E78AB91}" srcId="{AB4D6F8B-08FE-40EE-BE12-D9E52FD1EBDD}" destId="{3131092D-8C25-44BF-B290-7E64A384A72A}" srcOrd="4" destOrd="0" parTransId="{8490B790-6922-439F-BD63-5FF064AA6B60}" sibTransId="{DB9FAF76-35F9-4036-8E6E-2B4E13BA6A18}"/>
    <dgm:cxn modelId="{E9C88854-8EC2-4C0E-8D35-F2BB7F6B966F}" type="presOf" srcId="{AB4D6F8B-08FE-40EE-BE12-D9E52FD1EBDD}" destId="{2DE82A0A-4D8C-42AE-885B-042DC3FA861B}" srcOrd="0" destOrd="0" presId="urn:microsoft.com/office/officeart/2018/2/layout/IconVerticalSolidList"/>
    <dgm:cxn modelId="{E24E9E82-07C2-4A9D-BBE2-48D596210B23}" type="presOf" srcId="{ED709D81-6EFE-49CE-BFEB-DFE2A5220C19}" destId="{3879E565-6BA0-4E9F-A8BD-490C7C9D2F21}" srcOrd="0" destOrd="0" presId="urn:microsoft.com/office/officeart/2018/2/layout/IconVerticalSolidList"/>
    <dgm:cxn modelId="{12409887-6CEA-42CC-BF36-9758829BB231}" type="presOf" srcId="{392D12D1-DB46-4DC9-951B-C327B84C6FCC}" destId="{21556726-EC15-4068-AF39-4CF22D8250BC}" srcOrd="0" destOrd="0" presId="urn:microsoft.com/office/officeart/2018/2/layout/IconVerticalSolidList"/>
    <dgm:cxn modelId="{042FDF9F-828A-4DBF-ACA0-508E321F388E}" srcId="{AB4D6F8B-08FE-40EE-BE12-D9E52FD1EBDD}" destId="{392D12D1-DB46-4DC9-951B-C327B84C6FCC}" srcOrd="2" destOrd="0" parTransId="{8EC8569E-6CBC-48B7-B729-CCFE779CF1F4}" sibTransId="{A01460E4-B1CF-40B5-B11D-4F922770767D}"/>
    <dgm:cxn modelId="{6B1FB3A4-9C76-4286-BADC-1003D24CF07A}" type="presOf" srcId="{3131092D-8C25-44BF-B290-7E64A384A72A}" destId="{45C76602-278B-410F-B393-488DD3FB1391}" srcOrd="0" destOrd="0" presId="urn:microsoft.com/office/officeart/2018/2/layout/IconVerticalSolidList"/>
    <dgm:cxn modelId="{76732AB9-3176-4FE9-8A78-E3E775FF4ED1}" type="presOf" srcId="{EC322DE1-A606-45F3-AA0D-A48A4EED5E3D}" destId="{24173592-FBDB-4523-81DE-9CE0817199BA}" srcOrd="0" destOrd="0" presId="urn:microsoft.com/office/officeart/2018/2/layout/IconVerticalSolidList"/>
    <dgm:cxn modelId="{1626F0E6-0F4D-4BEB-BA18-DF12CD0605BF}" srcId="{AB4D6F8B-08FE-40EE-BE12-D9E52FD1EBDD}" destId="{F5C03E32-6BBF-436C-8803-E411F238388A}" srcOrd="0" destOrd="0" parTransId="{3C7113F8-7432-4162-B21E-C37E85C171B1}" sibTransId="{33425656-D7E5-4428-B63E-60BEC3E887BC}"/>
    <dgm:cxn modelId="{5D9B6DEB-92FF-4BCD-8EB4-0DBBF96436D0}" srcId="{AB4D6F8B-08FE-40EE-BE12-D9E52FD1EBDD}" destId="{EC322DE1-A606-45F3-AA0D-A48A4EED5E3D}" srcOrd="1" destOrd="0" parTransId="{11F5C9B5-7AF0-4DD0-84E6-775269036C23}" sibTransId="{825B633C-4244-4B05-A839-795FC30A4379}"/>
    <dgm:cxn modelId="{E7B42A60-AFE4-4927-9C66-F9C599B4B0DC}" type="presParOf" srcId="{2DE82A0A-4D8C-42AE-885B-042DC3FA861B}" destId="{C876D16D-D78D-4995-880D-F23F13C562B8}" srcOrd="0" destOrd="0" presId="urn:microsoft.com/office/officeart/2018/2/layout/IconVerticalSolidList"/>
    <dgm:cxn modelId="{2EF1B3F7-36ED-4E85-89DF-8A7B46665CB6}" type="presParOf" srcId="{C876D16D-D78D-4995-880D-F23F13C562B8}" destId="{E2C819A9-DFB5-4ABB-A654-D2966450B401}" srcOrd="0" destOrd="0" presId="urn:microsoft.com/office/officeart/2018/2/layout/IconVerticalSolidList"/>
    <dgm:cxn modelId="{1E9EC316-8FF9-487A-8D3B-CF77C4F1AC74}" type="presParOf" srcId="{C876D16D-D78D-4995-880D-F23F13C562B8}" destId="{74577159-A808-4434-9BE2-86E606CCACEA}" srcOrd="1" destOrd="0" presId="urn:microsoft.com/office/officeart/2018/2/layout/IconVerticalSolidList"/>
    <dgm:cxn modelId="{10AAF4EC-91EE-45B7-A3B7-078BDEE09308}" type="presParOf" srcId="{C876D16D-D78D-4995-880D-F23F13C562B8}" destId="{C9B1806D-3AA1-441F-BC25-EE9C8B213053}" srcOrd="2" destOrd="0" presId="urn:microsoft.com/office/officeart/2018/2/layout/IconVerticalSolidList"/>
    <dgm:cxn modelId="{8CD27088-B468-41F7-A8F0-862141C5D227}" type="presParOf" srcId="{C876D16D-D78D-4995-880D-F23F13C562B8}" destId="{343CC295-3D5E-467F-8B46-D0815F68AEF0}" srcOrd="3" destOrd="0" presId="urn:microsoft.com/office/officeart/2018/2/layout/IconVerticalSolidList"/>
    <dgm:cxn modelId="{7445C82B-7A33-4A2D-879C-6BB2A326029D}" type="presParOf" srcId="{2DE82A0A-4D8C-42AE-885B-042DC3FA861B}" destId="{F86E04CC-767E-4FFB-A528-CA80C8B2A0AD}" srcOrd="1" destOrd="0" presId="urn:microsoft.com/office/officeart/2018/2/layout/IconVerticalSolidList"/>
    <dgm:cxn modelId="{D990FDD0-F180-49C0-8342-77A292973AA5}" type="presParOf" srcId="{2DE82A0A-4D8C-42AE-885B-042DC3FA861B}" destId="{7D77C585-D543-4EF2-8335-096438828E99}" srcOrd="2" destOrd="0" presId="urn:microsoft.com/office/officeart/2018/2/layout/IconVerticalSolidList"/>
    <dgm:cxn modelId="{C1891F4B-0661-4185-812D-D42CD67AC17C}" type="presParOf" srcId="{7D77C585-D543-4EF2-8335-096438828E99}" destId="{F5F64765-1281-4147-8772-A794D4D067E9}" srcOrd="0" destOrd="0" presId="urn:microsoft.com/office/officeart/2018/2/layout/IconVerticalSolidList"/>
    <dgm:cxn modelId="{79AC0059-739C-452D-A320-9C9F2B3080E8}" type="presParOf" srcId="{7D77C585-D543-4EF2-8335-096438828E99}" destId="{92C58F07-889C-4961-BE76-63891A54B8CD}" srcOrd="1" destOrd="0" presId="urn:microsoft.com/office/officeart/2018/2/layout/IconVerticalSolidList"/>
    <dgm:cxn modelId="{91407923-B5D2-4790-BB50-C24508595DC6}" type="presParOf" srcId="{7D77C585-D543-4EF2-8335-096438828E99}" destId="{E5721B6D-E7CD-4CC1-B297-9D9E6F634F03}" srcOrd="2" destOrd="0" presId="urn:microsoft.com/office/officeart/2018/2/layout/IconVerticalSolidList"/>
    <dgm:cxn modelId="{F0731E66-E92D-4B11-868B-0DB78F0769F4}" type="presParOf" srcId="{7D77C585-D543-4EF2-8335-096438828E99}" destId="{24173592-FBDB-4523-81DE-9CE0817199BA}" srcOrd="3" destOrd="0" presId="urn:microsoft.com/office/officeart/2018/2/layout/IconVerticalSolidList"/>
    <dgm:cxn modelId="{31EFB713-57B8-4948-B793-9ADC6F75D463}" type="presParOf" srcId="{2DE82A0A-4D8C-42AE-885B-042DC3FA861B}" destId="{4C067587-CA6C-4A71-A3C7-3EB40794FD62}" srcOrd="3" destOrd="0" presId="urn:microsoft.com/office/officeart/2018/2/layout/IconVerticalSolidList"/>
    <dgm:cxn modelId="{48540255-0655-49EA-BA22-D775B9AD0311}" type="presParOf" srcId="{2DE82A0A-4D8C-42AE-885B-042DC3FA861B}" destId="{31047D25-EF08-4CC9-8AF1-9F805D79F996}" srcOrd="4" destOrd="0" presId="urn:microsoft.com/office/officeart/2018/2/layout/IconVerticalSolidList"/>
    <dgm:cxn modelId="{791BCC49-78BC-47FD-9114-C615944B2C96}" type="presParOf" srcId="{31047D25-EF08-4CC9-8AF1-9F805D79F996}" destId="{59F6D37C-88A3-47DB-BB66-F67B771824E6}" srcOrd="0" destOrd="0" presId="urn:microsoft.com/office/officeart/2018/2/layout/IconVerticalSolidList"/>
    <dgm:cxn modelId="{74AD36E8-3FD4-4D30-B2A9-0F13936C358E}" type="presParOf" srcId="{31047D25-EF08-4CC9-8AF1-9F805D79F996}" destId="{C4E13F74-E6F5-40CE-B482-3EAB448B8128}" srcOrd="1" destOrd="0" presId="urn:microsoft.com/office/officeart/2018/2/layout/IconVerticalSolidList"/>
    <dgm:cxn modelId="{7923A751-6C5F-4B84-94D5-E9E4419BF4FF}" type="presParOf" srcId="{31047D25-EF08-4CC9-8AF1-9F805D79F996}" destId="{11B71331-F95E-474D-8B5D-DE7D01F623DE}" srcOrd="2" destOrd="0" presId="urn:microsoft.com/office/officeart/2018/2/layout/IconVerticalSolidList"/>
    <dgm:cxn modelId="{544DEF74-F28C-45F7-A1E4-66DAD619C9C0}" type="presParOf" srcId="{31047D25-EF08-4CC9-8AF1-9F805D79F996}" destId="{21556726-EC15-4068-AF39-4CF22D8250BC}" srcOrd="3" destOrd="0" presId="urn:microsoft.com/office/officeart/2018/2/layout/IconVerticalSolidList"/>
    <dgm:cxn modelId="{AAEBD415-A224-4571-9965-984A1FA4EE3F}" type="presParOf" srcId="{2DE82A0A-4D8C-42AE-885B-042DC3FA861B}" destId="{CE54EBFC-BAC4-468B-BF39-B076A0C9AEF2}" srcOrd="5" destOrd="0" presId="urn:microsoft.com/office/officeart/2018/2/layout/IconVerticalSolidList"/>
    <dgm:cxn modelId="{8EF6D1F3-0072-4D96-B0C2-16C2FC3DE087}" type="presParOf" srcId="{2DE82A0A-4D8C-42AE-885B-042DC3FA861B}" destId="{FC3CEAF5-8376-44F4-8CCB-B4862DC95957}" srcOrd="6" destOrd="0" presId="urn:microsoft.com/office/officeart/2018/2/layout/IconVerticalSolidList"/>
    <dgm:cxn modelId="{F85B55D1-4560-4757-A48B-1FC79FC05735}" type="presParOf" srcId="{FC3CEAF5-8376-44F4-8CCB-B4862DC95957}" destId="{50156C83-30CF-4561-AECD-F8CD247E77ED}" srcOrd="0" destOrd="0" presId="urn:microsoft.com/office/officeart/2018/2/layout/IconVerticalSolidList"/>
    <dgm:cxn modelId="{C7048E97-0B84-4F85-B171-74AFA9F8AB89}" type="presParOf" srcId="{FC3CEAF5-8376-44F4-8CCB-B4862DC95957}" destId="{787D1845-B094-456B-B8FB-F837092B2CDC}" srcOrd="1" destOrd="0" presId="urn:microsoft.com/office/officeart/2018/2/layout/IconVerticalSolidList"/>
    <dgm:cxn modelId="{428E178C-F9CF-4784-9A44-B6DF846A0A90}" type="presParOf" srcId="{FC3CEAF5-8376-44F4-8CCB-B4862DC95957}" destId="{B55DF6CF-EE94-4CC7-8B16-3077771DF8CB}" srcOrd="2" destOrd="0" presId="urn:microsoft.com/office/officeart/2018/2/layout/IconVerticalSolidList"/>
    <dgm:cxn modelId="{6FAEEBD6-3CD0-4292-999A-64C45D4B4AEE}" type="presParOf" srcId="{FC3CEAF5-8376-44F4-8CCB-B4862DC95957}" destId="{3879E565-6BA0-4E9F-A8BD-490C7C9D2F21}" srcOrd="3" destOrd="0" presId="urn:microsoft.com/office/officeart/2018/2/layout/IconVerticalSolidList"/>
    <dgm:cxn modelId="{2698339A-FC36-4D51-87D0-67FA973BC06C}" type="presParOf" srcId="{2DE82A0A-4D8C-42AE-885B-042DC3FA861B}" destId="{A3EC810C-CEF0-4C52-9E7D-1DE4DA8C7AE4}" srcOrd="7" destOrd="0" presId="urn:microsoft.com/office/officeart/2018/2/layout/IconVerticalSolidList"/>
    <dgm:cxn modelId="{59D9A42A-D11F-4569-9A03-EF8D24146940}" type="presParOf" srcId="{2DE82A0A-4D8C-42AE-885B-042DC3FA861B}" destId="{D1B3467D-446F-4929-8249-E67B74BD4A62}" srcOrd="8" destOrd="0" presId="urn:microsoft.com/office/officeart/2018/2/layout/IconVerticalSolidList"/>
    <dgm:cxn modelId="{1D55D780-6212-4B3E-8203-04936520A153}" type="presParOf" srcId="{D1B3467D-446F-4929-8249-E67B74BD4A62}" destId="{E2A401C7-A290-4911-9D22-87AA88FE13E7}" srcOrd="0" destOrd="0" presId="urn:microsoft.com/office/officeart/2018/2/layout/IconVerticalSolidList"/>
    <dgm:cxn modelId="{4BFAC171-74CF-4883-8B47-0B27CCF63C1F}" type="presParOf" srcId="{D1B3467D-446F-4929-8249-E67B74BD4A62}" destId="{BB2971A6-5168-4338-BCB4-05ABC874AFE2}" srcOrd="1" destOrd="0" presId="urn:microsoft.com/office/officeart/2018/2/layout/IconVerticalSolidList"/>
    <dgm:cxn modelId="{BAAE3A4A-7133-48AE-B448-ABDC86D53027}" type="presParOf" srcId="{D1B3467D-446F-4929-8249-E67B74BD4A62}" destId="{3CB21A88-C5C7-41A0-8826-F3E55FF981DF}" srcOrd="2" destOrd="0" presId="urn:microsoft.com/office/officeart/2018/2/layout/IconVerticalSolidList"/>
    <dgm:cxn modelId="{7F8C4520-D1AD-4FCF-BD66-67B939BC6FEC}" type="presParOf" srcId="{D1B3467D-446F-4929-8249-E67B74BD4A62}" destId="{45C76602-278B-410F-B393-488DD3FB139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DBF830C-7577-40E0-9507-21A5495CE515}"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24A895D6-F9B3-41EE-966F-0CBE7106DEA1}">
      <dgm:prSet custT="1"/>
      <dgm:spPr/>
      <dgm:t>
        <a:bodyPr/>
        <a:lstStyle/>
        <a:p>
          <a:pPr>
            <a:lnSpc>
              <a:spcPct val="100000"/>
            </a:lnSpc>
          </a:pPr>
          <a:r>
            <a:rPr lang="en-MT" sz="1800"/>
            <a:t>First placement – Engagement and Assessment</a:t>
          </a:r>
          <a:endParaRPr lang="en-US" sz="1800"/>
        </a:p>
      </dgm:t>
    </dgm:pt>
    <dgm:pt modelId="{ED3849DD-D894-46D3-A928-CD594E067F81}" type="parTrans" cxnId="{95B312D3-BBEF-4BB6-8B83-D9445E31E587}">
      <dgm:prSet/>
      <dgm:spPr/>
      <dgm:t>
        <a:bodyPr/>
        <a:lstStyle/>
        <a:p>
          <a:endParaRPr lang="en-US"/>
        </a:p>
      </dgm:t>
    </dgm:pt>
    <dgm:pt modelId="{AE3396B8-5837-4F01-AB97-D7F2C502A030}" type="sibTrans" cxnId="{95B312D3-BBEF-4BB6-8B83-D9445E31E587}">
      <dgm:prSet/>
      <dgm:spPr/>
      <dgm:t>
        <a:bodyPr/>
        <a:lstStyle/>
        <a:p>
          <a:pPr>
            <a:lnSpc>
              <a:spcPct val="100000"/>
            </a:lnSpc>
          </a:pPr>
          <a:endParaRPr lang="en-US"/>
        </a:p>
      </dgm:t>
    </dgm:pt>
    <dgm:pt modelId="{C4FE9E6B-C443-4341-AA53-254C131D0884}">
      <dgm:prSet custT="1"/>
      <dgm:spPr/>
      <dgm:t>
        <a:bodyPr/>
        <a:lstStyle/>
        <a:p>
          <a:pPr>
            <a:lnSpc>
              <a:spcPct val="100000"/>
            </a:lnSpc>
          </a:pPr>
          <a:r>
            <a:rPr lang="en-MT" sz="1800"/>
            <a:t>Second placement – Intervention and Evaluation</a:t>
          </a:r>
          <a:endParaRPr lang="en-US" sz="1800"/>
        </a:p>
      </dgm:t>
    </dgm:pt>
    <dgm:pt modelId="{49FE2FE8-9F54-4E0F-8A23-7D94CA0F299C}" type="parTrans" cxnId="{B91B713E-1C4F-4ADE-8AAC-95864CC29372}">
      <dgm:prSet/>
      <dgm:spPr/>
      <dgm:t>
        <a:bodyPr/>
        <a:lstStyle/>
        <a:p>
          <a:endParaRPr lang="en-US"/>
        </a:p>
      </dgm:t>
    </dgm:pt>
    <dgm:pt modelId="{0FC67DCC-EC68-4D97-B86E-A539A4C4A1BC}" type="sibTrans" cxnId="{B91B713E-1C4F-4ADE-8AAC-95864CC29372}">
      <dgm:prSet/>
      <dgm:spPr/>
      <dgm:t>
        <a:bodyPr/>
        <a:lstStyle/>
        <a:p>
          <a:pPr>
            <a:lnSpc>
              <a:spcPct val="100000"/>
            </a:lnSpc>
          </a:pPr>
          <a:endParaRPr lang="en-US"/>
        </a:p>
      </dgm:t>
    </dgm:pt>
    <dgm:pt modelId="{B5E9F6A7-6991-44B1-84C8-43C465DD4DFC}">
      <dgm:prSet custT="1"/>
      <dgm:spPr/>
      <dgm:t>
        <a:bodyPr/>
        <a:lstStyle/>
        <a:p>
          <a:pPr>
            <a:lnSpc>
              <a:spcPct val="100000"/>
            </a:lnSpc>
          </a:pPr>
          <a:r>
            <a:rPr lang="en-MT" sz="1800" dirty="0"/>
            <a:t>BA (Hons) – 700 hours of placement</a:t>
          </a:r>
          <a:endParaRPr lang="en-US" sz="1800" dirty="0"/>
        </a:p>
      </dgm:t>
    </dgm:pt>
    <dgm:pt modelId="{278AC799-E40D-46E5-8C15-FD6D5A2E8A65}" type="parTrans" cxnId="{2D828D9A-F812-4901-A912-263419678763}">
      <dgm:prSet/>
      <dgm:spPr/>
      <dgm:t>
        <a:bodyPr/>
        <a:lstStyle/>
        <a:p>
          <a:endParaRPr lang="en-US"/>
        </a:p>
      </dgm:t>
    </dgm:pt>
    <dgm:pt modelId="{F3377A9A-4A83-4BC7-9185-8D508ECCE767}" type="sibTrans" cxnId="{2D828D9A-F812-4901-A912-263419678763}">
      <dgm:prSet/>
      <dgm:spPr/>
      <dgm:t>
        <a:bodyPr/>
        <a:lstStyle/>
        <a:p>
          <a:pPr>
            <a:lnSpc>
              <a:spcPct val="100000"/>
            </a:lnSpc>
          </a:pPr>
          <a:endParaRPr lang="en-US"/>
        </a:p>
      </dgm:t>
    </dgm:pt>
    <dgm:pt modelId="{A171FAEB-5EBC-42C2-9CB3-BB660E6E5637}">
      <dgm:prSet custT="1"/>
      <dgm:spPr/>
      <dgm:t>
        <a:bodyPr/>
        <a:lstStyle/>
        <a:p>
          <a:pPr>
            <a:lnSpc>
              <a:spcPct val="100000"/>
            </a:lnSpc>
          </a:pPr>
          <a:r>
            <a:rPr lang="en-MT" sz="1800"/>
            <a:t>MSW – 750 hours of placement</a:t>
          </a:r>
          <a:endParaRPr lang="en-US" sz="1800"/>
        </a:p>
      </dgm:t>
    </dgm:pt>
    <dgm:pt modelId="{E6145732-2D1E-415D-B5A9-CFA49368BBA8}" type="parTrans" cxnId="{B8F306F1-3DC2-4C91-A5A3-9322124A4B6D}">
      <dgm:prSet/>
      <dgm:spPr/>
      <dgm:t>
        <a:bodyPr/>
        <a:lstStyle/>
        <a:p>
          <a:endParaRPr lang="en-US"/>
        </a:p>
      </dgm:t>
    </dgm:pt>
    <dgm:pt modelId="{AD7A73CA-BEF8-4180-A9DF-AFF120EF55B1}" type="sibTrans" cxnId="{B8F306F1-3DC2-4C91-A5A3-9322124A4B6D}">
      <dgm:prSet/>
      <dgm:spPr/>
      <dgm:t>
        <a:bodyPr/>
        <a:lstStyle/>
        <a:p>
          <a:endParaRPr lang="en-US"/>
        </a:p>
      </dgm:t>
    </dgm:pt>
    <dgm:pt modelId="{EA9C7B1A-C9CB-478B-99D2-902E2C489D23}" type="pres">
      <dgm:prSet presAssocID="{DDBF830C-7577-40E0-9507-21A5495CE515}" presName="root" presStyleCnt="0">
        <dgm:presLayoutVars>
          <dgm:dir/>
          <dgm:resizeHandles val="exact"/>
        </dgm:presLayoutVars>
      </dgm:prSet>
      <dgm:spPr/>
    </dgm:pt>
    <dgm:pt modelId="{EDC025A3-910E-4B88-8560-C07BE1311A8B}" type="pres">
      <dgm:prSet presAssocID="{DDBF830C-7577-40E0-9507-21A5495CE515}" presName="container" presStyleCnt="0">
        <dgm:presLayoutVars>
          <dgm:dir/>
          <dgm:resizeHandles val="exact"/>
        </dgm:presLayoutVars>
      </dgm:prSet>
      <dgm:spPr/>
    </dgm:pt>
    <dgm:pt modelId="{38D1585F-4182-43FA-806E-AD7394748619}" type="pres">
      <dgm:prSet presAssocID="{24A895D6-F9B3-41EE-966F-0CBE7106DEA1}" presName="compNode" presStyleCnt="0"/>
      <dgm:spPr/>
    </dgm:pt>
    <dgm:pt modelId="{453AFB80-21BD-446B-82DC-A47ABD511D4B}" type="pres">
      <dgm:prSet presAssocID="{24A895D6-F9B3-41EE-966F-0CBE7106DEA1}" presName="iconBgRect" presStyleLbl="bgShp" presStyleIdx="0" presStyleCnt="4"/>
      <dgm:spPr/>
    </dgm:pt>
    <dgm:pt modelId="{63653C58-27E4-497E-ADA1-AB16624D2568}" type="pres">
      <dgm:prSet presAssocID="{24A895D6-F9B3-41EE-966F-0CBE7106DEA1}" presName="iconRect" presStyleLbl="node1" presStyleIdx="0" presStyleCnt="4"/>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ick"/>
        </a:ext>
      </dgm:extLst>
    </dgm:pt>
    <dgm:pt modelId="{4D63EC3C-9EDD-41EE-B204-B78AF027BA6E}" type="pres">
      <dgm:prSet presAssocID="{24A895D6-F9B3-41EE-966F-0CBE7106DEA1}" presName="spaceRect" presStyleCnt="0"/>
      <dgm:spPr/>
    </dgm:pt>
    <dgm:pt modelId="{F3746AFA-8F37-41B8-A8EF-59753BAFA35C}" type="pres">
      <dgm:prSet presAssocID="{24A895D6-F9B3-41EE-966F-0CBE7106DEA1}" presName="textRect" presStyleLbl="revTx" presStyleIdx="0" presStyleCnt="4">
        <dgm:presLayoutVars>
          <dgm:chMax val="1"/>
          <dgm:chPref val="1"/>
        </dgm:presLayoutVars>
      </dgm:prSet>
      <dgm:spPr/>
    </dgm:pt>
    <dgm:pt modelId="{B295BA3F-270C-40B4-91C8-5DF9A5287F1C}" type="pres">
      <dgm:prSet presAssocID="{AE3396B8-5837-4F01-AB97-D7F2C502A030}" presName="sibTrans" presStyleLbl="sibTrans2D1" presStyleIdx="0" presStyleCnt="0"/>
      <dgm:spPr/>
    </dgm:pt>
    <dgm:pt modelId="{CA33A339-9A5A-4AB0-AC9C-ADB9F32B5714}" type="pres">
      <dgm:prSet presAssocID="{C4FE9E6B-C443-4341-AA53-254C131D0884}" presName="compNode" presStyleCnt="0"/>
      <dgm:spPr/>
    </dgm:pt>
    <dgm:pt modelId="{23552D08-57C2-474B-838E-417B8DAD0FE8}" type="pres">
      <dgm:prSet presAssocID="{C4FE9E6B-C443-4341-AA53-254C131D0884}" presName="iconBgRect" presStyleLbl="bgShp" presStyleIdx="1" presStyleCnt="4"/>
      <dgm:spPr/>
    </dgm:pt>
    <dgm:pt modelId="{15646039-946F-4939-A119-42ED09F5E1DB}" type="pres">
      <dgm:prSet presAssocID="{C4FE9E6B-C443-4341-AA53-254C131D0884}" presName="iconRect" presStyleLbl="node1" presStyleIdx="1" presStyleCnt="4"/>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Presentation with Checklist"/>
        </a:ext>
      </dgm:extLst>
    </dgm:pt>
    <dgm:pt modelId="{17110DB0-8E03-4DE1-A793-6B40E01BFC1C}" type="pres">
      <dgm:prSet presAssocID="{C4FE9E6B-C443-4341-AA53-254C131D0884}" presName="spaceRect" presStyleCnt="0"/>
      <dgm:spPr/>
    </dgm:pt>
    <dgm:pt modelId="{838B5771-E336-4558-B25E-4A73DAA327CD}" type="pres">
      <dgm:prSet presAssocID="{C4FE9E6B-C443-4341-AA53-254C131D0884}" presName="textRect" presStyleLbl="revTx" presStyleIdx="1" presStyleCnt="4">
        <dgm:presLayoutVars>
          <dgm:chMax val="1"/>
          <dgm:chPref val="1"/>
        </dgm:presLayoutVars>
      </dgm:prSet>
      <dgm:spPr/>
    </dgm:pt>
    <dgm:pt modelId="{0571CBF7-281D-484B-9D9A-DEAECD2D5E86}" type="pres">
      <dgm:prSet presAssocID="{0FC67DCC-EC68-4D97-B86E-A539A4C4A1BC}" presName="sibTrans" presStyleLbl="sibTrans2D1" presStyleIdx="0" presStyleCnt="0"/>
      <dgm:spPr/>
    </dgm:pt>
    <dgm:pt modelId="{A4578D6F-C227-48E9-85E6-01F544448440}" type="pres">
      <dgm:prSet presAssocID="{B5E9F6A7-6991-44B1-84C8-43C465DD4DFC}" presName="compNode" presStyleCnt="0"/>
      <dgm:spPr/>
    </dgm:pt>
    <dgm:pt modelId="{DB62092B-8B96-45D2-895A-B25E9C1096DD}" type="pres">
      <dgm:prSet presAssocID="{B5E9F6A7-6991-44B1-84C8-43C465DD4DFC}" presName="iconBgRect" presStyleLbl="bgShp" presStyleIdx="2" presStyleCnt="4"/>
      <dgm:spPr/>
    </dgm:pt>
    <dgm:pt modelId="{0B13EAFE-8555-4926-AB09-E950FF6E7762}" type="pres">
      <dgm:prSet presAssocID="{B5E9F6A7-6991-44B1-84C8-43C465DD4DFC}" presName="iconRect" presStyleLbl="node1" presStyleIdx="2" presStyleCnt="4"/>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Office Worker"/>
        </a:ext>
      </dgm:extLst>
    </dgm:pt>
    <dgm:pt modelId="{B00706A6-08EB-4983-9536-CCB1A8227D1C}" type="pres">
      <dgm:prSet presAssocID="{B5E9F6A7-6991-44B1-84C8-43C465DD4DFC}" presName="spaceRect" presStyleCnt="0"/>
      <dgm:spPr/>
    </dgm:pt>
    <dgm:pt modelId="{9FDA70AC-032D-4A3E-A358-29E12506AA06}" type="pres">
      <dgm:prSet presAssocID="{B5E9F6A7-6991-44B1-84C8-43C465DD4DFC}" presName="textRect" presStyleLbl="revTx" presStyleIdx="2" presStyleCnt="4">
        <dgm:presLayoutVars>
          <dgm:chMax val="1"/>
          <dgm:chPref val="1"/>
        </dgm:presLayoutVars>
      </dgm:prSet>
      <dgm:spPr/>
    </dgm:pt>
    <dgm:pt modelId="{BAA2718F-E3A0-4FEA-AEF5-AF5C0F898788}" type="pres">
      <dgm:prSet presAssocID="{F3377A9A-4A83-4BC7-9185-8D508ECCE767}" presName="sibTrans" presStyleLbl="sibTrans2D1" presStyleIdx="0" presStyleCnt="0"/>
      <dgm:spPr/>
    </dgm:pt>
    <dgm:pt modelId="{9E21818B-F6DB-496F-A1A0-6DCE51DA3142}" type="pres">
      <dgm:prSet presAssocID="{A171FAEB-5EBC-42C2-9CB3-BB660E6E5637}" presName="compNode" presStyleCnt="0"/>
      <dgm:spPr/>
    </dgm:pt>
    <dgm:pt modelId="{67C92015-E92B-407E-BAC6-C52EFA7D71C1}" type="pres">
      <dgm:prSet presAssocID="{A171FAEB-5EBC-42C2-9CB3-BB660E6E5637}" presName="iconBgRect" presStyleLbl="bgShp" presStyleIdx="3" presStyleCnt="4"/>
      <dgm:spPr/>
    </dgm:pt>
    <dgm:pt modelId="{CAE16A94-BF9A-464D-B395-A374EF6B7EDB}" type="pres">
      <dgm:prSet presAssocID="{A171FAEB-5EBC-42C2-9CB3-BB660E6E5637}" presName="iconRect" presStyleLbl="node1" presStyleIdx="3" presStyleCnt="4"/>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lock"/>
        </a:ext>
      </dgm:extLst>
    </dgm:pt>
    <dgm:pt modelId="{F4A4372C-09FC-4E1B-9EA4-4B28F9A79373}" type="pres">
      <dgm:prSet presAssocID="{A171FAEB-5EBC-42C2-9CB3-BB660E6E5637}" presName="spaceRect" presStyleCnt="0"/>
      <dgm:spPr/>
    </dgm:pt>
    <dgm:pt modelId="{1B3134B2-F2B4-4098-BD43-BD2067AEA728}" type="pres">
      <dgm:prSet presAssocID="{A171FAEB-5EBC-42C2-9CB3-BB660E6E5637}" presName="textRect" presStyleLbl="revTx" presStyleIdx="3" presStyleCnt="4">
        <dgm:presLayoutVars>
          <dgm:chMax val="1"/>
          <dgm:chPref val="1"/>
        </dgm:presLayoutVars>
      </dgm:prSet>
      <dgm:spPr/>
    </dgm:pt>
  </dgm:ptLst>
  <dgm:cxnLst>
    <dgm:cxn modelId="{1443140B-045A-8F41-9496-15A33191756C}" type="presOf" srcId="{C4FE9E6B-C443-4341-AA53-254C131D0884}" destId="{838B5771-E336-4558-B25E-4A73DAA327CD}" srcOrd="0" destOrd="0" presId="urn:microsoft.com/office/officeart/2018/2/layout/IconCircleList"/>
    <dgm:cxn modelId="{B91B713E-1C4F-4ADE-8AAC-95864CC29372}" srcId="{DDBF830C-7577-40E0-9507-21A5495CE515}" destId="{C4FE9E6B-C443-4341-AA53-254C131D0884}" srcOrd="1" destOrd="0" parTransId="{49FE2FE8-9F54-4E0F-8A23-7D94CA0F299C}" sibTransId="{0FC67DCC-EC68-4D97-B86E-A539A4C4A1BC}"/>
    <dgm:cxn modelId="{8B3E3164-376A-A34A-875E-04F67E927A8E}" type="presOf" srcId="{F3377A9A-4A83-4BC7-9185-8D508ECCE767}" destId="{BAA2718F-E3A0-4FEA-AEF5-AF5C0F898788}" srcOrd="0" destOrd="0" presId="urn:microsoft.com/office/officeart/2018/2/layout/IconCircleList"/>
    <dgm:cxn modelId="{8DB32846-B277-0249-A392-EA2BFAA18FC2}" type="presOf" srcId="{24A895D6-F9B3-41EE-966F-0CBE7106DEA1}" destId="{F3746AFA-8F37-41B8-A8EF-59753BAFA35C}" srcOrd="0" destOrd="0" presId="urn:microsoft.com/office/officeart/2018/2/layout/IconCircleList"/>
    <dgm:cxn modelId="{3BDC267D-8A8A-A94F-8949-EDC1672EE6D7}" type="presOf" srcId="{DDBF830C-7577-40E0-9507-21A5495CE515}" destId="{EA9C7B1A-C9CB-478B-99D2-902E2C489D23}" srcOrd="0" destOrd="0" presId="urn:microsoft.com/office/officeart/2018/2/layout/IconCircleList"/>
    <dgm:cxn modelId="{875A997F-E5D7-8544-B5B3-14F56DE53586}" type="presOf" srcId="{A171FAEB-5EBC-42C2-9CB3-BB660E6E5637}" destId="{1B3134B2-F2B4-4098-BD43-BD2067AEA728}" srcOrd="0" destOrd="0" presId="urn:microsoft.com/office/officeart/2018/2/layout/IconCircleList"/>
    <dgm:cxn modelId="{2D828D9A-F812-4901-A912-263419678763}" srcId="{DDBF830C-7577-40E0-9507-21A5495CE515}" destId="{B5E9F6A7-6991-44B1-84C8-43C465DD4DFC}" srcOrd="2" destOrd="0" parTransId="{278AC799-E40D-46E5-8C15-FD6D5A2E8A65}" sibTransId="{F3377A9A-4A83-4BC7-9185-8D508ECCE767}"/>
    <dgm:cxn modelId="{E78013B8-E5F6-4843-B205-F6B46BDEAE0D}" type="presOf" srcId="{AE3396B8-5837-4F01-AB97-D7F2C502A030}" destId="{B295BA3F-270C-40B4-91C8-5DF9A5287F1C}" srcOrd="0" destOrd="0" presId="urn:microsoft.com/office/officeart/2018/2/layout/IconCircleList"/>
    <dgm:cxn modelId="{112299BA-5BE2-4341-92A7-3C1938FE3A26}" type="presOf" srcId="{0FC67DCC-EC68-4D97-B86E-A539A4C4A1BC}" destId="{0571CBF7-281D-484B-9D9A-DEAECD2D5E86}" srcOrd="0" destOrd="0" presId="urn:microsoft.com/office/officeart/2018/2/layout/IconCircleList"/>
    <dgm:cxn modelId="{95B312D3-BBEF-4BB6-8B83-D9445E31E587}" srcId="{DDBF830C-7577-40E0-9507-21A5495CE515}" destId="{24A895D6-F9B3-41EE-966F-0CBE7106DEA1}" srcOrd="0" destOrd="0" parTransId="{ED3849DD-D894-46D3-A928-CD594E067F81}" sibTransId="{AE3396B8-5837-4F01-AB97-D7F2C502A030}"/>
    <dgm:cxn modelId="{58D76FD7-FEC2-0F4E-8E3F-4526B545B0C4}" type="presOf" srcId="{B5E9F6A7-6991-44B1-84C8-43C465DD4DFC}" destId="{9FDA70AC-032D-4A3E-A358-29E12506AA06}" srcOrd="0" destOrd="0" presId="urn:microsoft.com/office/officeart/2018/2/layout/IconCircleList"/>
    <dgm:cxn modelId="{B8F306F1-3DC2-4C91-A5A3-9322124A4B6D}" srcId="{DDBF830C-7577-40E0-9507-21A5495CE515}" destId="{A171FAEB-5EBC-42C2-9CB3-BB660E6E5637}" srcOrd="3" destOrd="0" parTransId="{E6145732-2D1E-415D-B5A9-CFA49368BBA8}" sibTransId="{AD7A73CA-BEF8-4180-A9DF-AFF120EF55B1}"/>
    <dgm:cxn modelId="{9E9A4C37-CFBB-9E49-B1EB-CE9A48DF1232}" type="presParOf" srcId="{EA9C7B1A-C9CB-478B-99D2-902E2C489D23}" destId="{EDC025A3-910E-4B88-8560-C07BE1311A8B}" srcOrd="0" destOrd="0" presId="urn:microsoft.com/office/officeart/2018/2/layout/IconCircleList"/>
    <dgm:cxn modelId="{B6044911-CAAF-C542-B824-34BF62BD525C}" type="presParOf" srcId="{EDC025A3-910E-4B88-8560-C07BE1311A8B}" destId="{38D1585F-4182-43FA-806E-AD7394748619}" srcOrd="0" destOrd="0" presId="urn:microsoft.com/office/officeart/2018/2/layout/IconCircleList"/>
    <dgm:cxn modelId="{049F511E-D72B-7944-B8B6-0AD962772F77}" type="presParOf" srcId="{38D1585F-4182-43FA-806E-AD7394748619}" destId="{453AFB80-21BD-446B-82DC-A47ABD511D4B}" srcOrd="0" destOrd="0" presId="urn:microsoft.com/office/officeart/2018/2/layout/IconCircleList"/>
    <dgm:cxn modelId="{12954895-6565-AE4F-9B1C-7D3838DAB024}" type="presParOf" srcId="{38D1585F-4182-43FA-806E-AD7394748619}" destId="{63653C58-27E4-497E-ADA1-AB16624D2568}" srcOrd="1" destOrd="0" presId="urn:microsoft.com/office/officeart/2018/2/layout/IconCircleList"/>
    <dgm:cxn modelId="{F177A5DD-D7CE-1F46-BB67-0AD2D8CDF6AC}" type="presParOf" srcId="{38D1585F-4182-43FA-806E-AD7394748619}" destId="{4D63EC3C-9EDD-41EE-B204-B78AF027BA6E}" srcOrd="2" destOrd="0" presId="urn:microsoft.com/office/officeart/2018/2/layout/IconCircleList"/>
    <dgm:cxn modelId="{FE060E91-0D76-6743-8AF3-30D0CB92376E}" type="presParOf" srcId="{38D1585F-4182-43FA-806E-AD7394748619}" destId="{F3746AFA-8F37-41B8-A8EF-59753BAFA35C}" srcOrd="3" destOrd="0" presId="urn:microsoft.com/office/officeart/2018/2/layout/IconCircleList"/>
    <dgm:cxn modelId="{7DDD283D-2B0B-B747-AEC4-3900DC2D29C6}" type="presParOf" srcId="{EDC025A3-910E-4B88-8560-C07BE1311A8B}" destId="{B295BA3F-270C-40B4-91C8-5DF9A5287F1C}" srcOrd="1" destOrd="0" presId="urn:microsoft.com/office/officeart/2018/2/layout/IconCircleList"/>
    <dgm:cxn modelId="{D911E15C-D3F9-994B-BD4E-03AED6FC59FD}" type="presParOf" srcId="{EDC025A3-910E-4B88-8560-C07BE1311A8B}" destId="{CA33A339-9A5A-4AB0-AC9C-ADB9F32B5714}" srcOrd="2" destOrd="0" presId="urn:microsoft.com/office/officeart/2018/2/layout/IconCircleList"/>
    <dgm:cxn modelId="{06E53B84-0149-574E-8E63-E4A7DF66593A}" type="presParOf" srcId="{CA33A339-9A5A-4AB0-AC9C-ADB9F32B5714}" destId="{23552D08-57C2-474B-838E-417B8DAD0FE8}" srcOrd="0" destOrd="0" presId="urn:microsoft.com/office/officeart/2018/2/layout/IconCircleList"/>
    <dgm:cxn modelId="{545B8EF0-DE55-2746-B0AE-9C2E30D82034}" type="presParOf" srcId="{CA33A339-9A5A-4AB0-AC9C-ADB9F32B5714}" destId="{15646039-946F-4939-A119-42ED09F5E1DB}" srcOrd="1" destOrd="0" presId="urn:microsoft.com/office/officeart/2018/2/layout/IconCircleList"/>
    <dgm:cxn modelId="{3CDEAFB5-EF1D-9646-BB9E-702C0224C22F}" type="presParOf" srcId="{CA33A339-9A5A-4AB0-AC9C-ADB9F32B5714}" destId="{17110DB0-8E03-4DE1-A793-6B40E01BFC1C}" srcOrd="2" destOrd="0" presId="urn:microsoft.com/office/officeart/2018/2/layout/IconCircleList"/>
    <dgm:cxn modelId="{8E731E00-CDF1-804C-941C-174A477C5D70}" type="presParOf" srcId="{CA33A339-9A5A-4AB0-AC9C-ADB9F32B5714}" destId="{838B5771-E336-4558-B25E-4A73DAA327CD}" srcOrd="3" destOrd="0" presId="urn:microsoft.com/office/officeart/2018/2/layout/IconCircleList"/>
    <dgm:cxn modelId="{8B4CE045-27AD-8944-B604-73E034869AE8}" type="presParOf" srcId="{EDC025A3-910E-4B88-8560-C07BE1311A8B}" destId="{0571CBF7-281D-484B-9D9A-DEAECD2D5E86}" srcOrd="3" destOrd="0" presId="urn:microsoft.com/office/officeart/2018/2/layout/IconCircleList"/>
    <dgm:cxn modelId="{6096DADC-D50B-114E-85BE-AE67EEB6142E}" type="presParOf" srcId="{EDC025A3-910E-4B88-8560-C07BE1311A8B}" destId="{A4578D6F-C227-48E9-85E6-01F544448440}" srcOrd="4" destOrd="0" presId="urn:microsoft.com/office/officeart/2018/2/layout/IconCircleList"/>
    <dgm:cxn modelId="{E1679E39-3C4B-1046-A2F7-87821E8437E6}" type="presParOf" srcId="{A4578D6F-C227-48E9-85E6-01F544448440}" destId="{DB62092B-8B96-45D2-895A-B25E9C1096DD}" srcOrd="0" destOrd="0" presId="urn:microsoft.com/office/officeart/2018/2/layout/IconCircleList"/>
    <dgm:cxn modelId="{ED19717E-E911-014C-8487-2C1C77981EEA}" type="presParOf" srcId="{A4578D6F-C227-48E9-85E6-01F544448440}" destId="{0B13EAFE-8555-4926-AB09-E950FF6E7762}" srcOrd="1" destOrd="0" presId="urn:microsoft.com/office/officeart/2018/2/layout/IconCircleList"/>
    <dgm:cxn modelId="{3A187B05-EC05-1844-87FA-7F30187E1FBF}" type="presParOf" srcId="{A4578D6F-C227-48E9-85E6-01F544448440}" destId="{B00706A6-08EB-4983-9536-CCB1A8227D1C}" srcOrd="2" destOrd="0" presId="urn:microsoft.com/office/officeart/2018/2/layout/IconCircleList"/>
    <dgm:cxn modelId="{05C505E2-81E5-CD47-BFD3-7F24E6CE4263}" type="presParOf" srcId="{A4578D6F-C227-48E9-85E6-01F544448440}" destId="{9FDA70AC-032D-4A3E-A358-29E12506AA06}" srcOrd="3" destOrd="0" presId="urn:microsoft.com/office/officeart/2018/2/layout/IconCircleList"/>
    <dgm:cxn modelId="{D72A4658-91DB-D647-9A9A-4F41A2DAD762}" type="presParOf" srcId="{EDC025A3-910E-4B88-8560-C07BE1311A8B}" destId="{BAA2718F-E3A0-4FEA-AEF5-AF5C0F898788}" srcOrd="5" destOrd="0" presId="urn:microsoft.com/office/officeart/2018/2/layout/IconCircleList"/>
    <dgm:cxn modelId="{7CE04F30-C1BC-F84D-8E7F-50F569610529}" type="presParOf" srcId="{EDC025A3-910E-4B88-8560-C07BE1311A8B}" destId="{9E21818B-F6DB-496F-A1A0-6DCE51DA3142}" srcOrd="6" destOrd="0" presId="urn:microsoft.com/office/officeart/2018/2/layout/IconCircleList"/>
    <dgm:cxn modelId="{F0EDAFC7-4AA7-C245-BF86-1E9612D09244}" type="presParOf" srcId="{9E21818B-F6DB-496F-A1A0-6DCE51DA3142}" destId="{67C92015-E92B-407E-BAC6-C52EFA7D71C1}" srcOrd="0" destOrd="0" presId="urn:microsoft.com/office/officeart/2018/2/layout/IconCircleList"/>
    <dgm:cxn modelId="{18FFCF61-D19C-C944-9B24-7544870971C8}" type="presParOf" srcId="{9E21818B-F6DB-496F-A1A0-6DCE51DA3142}" destId="{CAE16A94-BF9A-464D-B395-A374EF6B7EDB}" srcOrd="1" destOrd="0" presId="urn:microsoft.com/office/officeart/2018/2/layout/IconCircleList"/>
    <dgm:cxn modelId="{208F5E45-D552-3C4B-B990-2990ED9D685A}" type="presParOf" srcId="{9E21818B-F6DB-496F-A1A0-6DCE51DA3142}" destId="{F4A4372C-09FC-4E1B-9EA4-4B28F9A79373}" srcOrd="2" destOrd="0" presId="urn:microsoft.com/office/officeart/2018/2/layout/IconCircleList"/>
    <dgm:cxn modelId="{C4A9B7A0-379A-6C43-8ECA-1AF9264DFA4E}" type="presParOf" srcId="{9E21818B-F6DB-496F-A1A0-6DCE51DA3142}" destId="{1B3134B2-F2B4-4098-BD43-BD2067AEA728}"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26CAB8-4808-6449-82A0-C1A430DF1744}">
      <dsp:nvSpPr>
        <dsp:cNvPr id="0" name=""/>
        <dsp:cNvSpPr/>
      </dsp:nvSpPr>
      <dsp:spPr>
        <a:xfrm>
          <a:off x="40" y="27837"/>
          <a:ext cx="3829809" cy="1186644"/>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marL="0" lvl="0" indent="0" algn="ctr" defTabSz="1466850">
            <a:lnSpc>
              <a:spcPct val="90000"/>
            </a:lnSpc>
            <a:spcBef>
              <a:spcPct val="0"/>
            </a:spcBef>
            <a:spcAft>
              <a:spcPct val="35000"/>
            </a:spcAft>
            <a:buNone/>
          </a:pPr>
          <a:r>
            <a:rPr lang="en-MT" sz="3300" kern="1200"/>
            <a:t>BA (Hons) Social Work</a:t>
          </a:r>
          <a:endParaRPr lang="en-US" sz="3300" kern="1200"/>
        </a:p>
      </dsp:txBody>
      <dsp:txXfrm>
        <a:off x="40" y="27837"/>
        <a:ext cx="3829809" cy="1186644"/>
      </dsp:txXfrm>
    </dsp:sp>
    <dsp:sp modelId="{80CE401B-5CEB-124B-9E9A-65FBD8E8E666}">
      <dsp:nvSpPr>
        <dsp:cNvPr id="0" name=""/>
        <dsp:cNvSpPr/>
      </dsp:nvSpPr>
      <dsp:spPr>
        <a:xfrm>
          <a:off x="40" y="1214481"/>
          <a:ext cx="3829809" cy="1902285"/>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6022" tIns="176022" rIns="234696" bIns="264033" numCol="1" spcCol="1270" anchor="t" anchorCtr="0">
          <a:noAutofit/>
        </a:bodyPr>
        <a:lstStyle/>
        <a:p>
          <a:pPr marL="285750" lvl="1" indent="-285750" algn="l" defTabSz="1466850">
            <a:lnSpc>
              <a:spcPct val="90000"/>
            </a:lnSpc>
            <a:spcBef>
              <a:spcPct val="0"/>
            </a:spcBef>
            <a:spcAft>
              <a:spcPct val="15000"/>
            </a:spcAft>
            <a:buChar char="•"/>
          </a:pPr>
          <a:r>
            <a:rPr lang="en-MT" sz="3300" kern="1200"/>
            <a:t>4 years full time</a:t>
          </a:r>
          <a:endParaRPr lang="en-US" sz="3300" kern="1200"/>
        </a:p>
        <a:p>
          <a:pPr marL="285750" lvl="1" indent="-285750" algn="l" defTabSz="1466850">
            <a:lnSpc>
              <a:spcPct val="90000"/>
            </a:lnSpc>
            <a:spcBef>
              <a:spcPct val="0"/>
            </a:spcBef>
            <a:spcAft>
              <a:spcPct val="15000"/>
            </a:spcAft>
            <a:buChar char="•"/>
          </a:pPr>
          <a:r>
            <a:rPr lang="en-MT" sz="3300" kern="1200"/>
            <a:t>6-8 years part time</a:t>
          </a:r>
          <a:endParaRPr lang="en-US" sz="3300" kern="1200"/>
        </a:p>
      </dsp:txBody>
      <dsp:txXfrm>
        <a:off x="40" y="1214481"/>
        <a:ext cx="3829809" cy="1902285"/>
      </dsp:txXfrm>
    </dsp:sp>
    <dsp:sp modelId="{9682B2BA-0D25-4741-81E7-F93971FADC6E}">
      <dsp:nvSpPr>
        <dsp:cNvPr id="0" name=""/>
        <dsp:cNvSpPr/>
      </dsp:nvSpPr>
      <dsp:spPr>
        <a:xfrm>
          <a:off x="4366022" y="27837"/>
          <a:ext cx="3829809" cy="1186644"/>
        </a:xfrm>
        <a:prstGeom prst="rect">
          <a:avLst/>
        </a:prstGeom>
        <a:solidFill>
          <a:schemeClr val="accent5">
            <a:hueOff val="314625"/>
            <a:satOff val="-80869"/>
            <a:lumOff val="-31176"/>
            <a:alphaOff val="0"/>
          </a:schemeClr>
        </a:solidFill>
        <a:ln w="12700" cap="flat" cmpd="sng" algn="ctr">
          <a:solidFill>
            <a:schemeClr val="accent5">
              <a:hueOff val="314625"/>
              <a:satOff val="-80869"/>
              <a:lumOff val="-311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134112" rIns="234696" bIns="134112" numCol="1" spcCol="1270" anchor="ctr" anchorCtr="0">
          <a:noAutofit/>
        </a:bodyPr>
        <a:lstStyle/>
        <a:p>
          <a:pPr marL="0" lvl="0" indent="0" algn="ctr" defTabSz="1466850">
            <a:lnSpc>
              <a:spcPct val="90000"/>
            </a:lnSpc>
            <a:spcBef>
              <a:spcPct val="0"/>
            </a:spcBef>
            <a:spcAft>
              <a:spcPct val="35000"/>
            </a:spcAft>
            <a:buNone/>
          </a:pPr>
          <a:r>
            <a:rPr lang="en-MT" sz="3300" kern="1200"/>
            <a:t>Master of Social Work</a:t>
          </a:r>
          <a:endParaRPr lang="en-US" sz="3300" kern="1200"/>
        </a:p>
      </dsp:txBody>
      <dsp:txXfrm>
        <a:off x="4366022" y="27837"/>
        <a:ext cx="3829809" cy="1186644"/>
      </dsp:txXfrm>
    </dsp:sp>
    <dsp:sp modelId="{6F14EA5E-9264-2847-A47F-75ED76025283}">
      <dsp:nvSpPr>
        <dsp:cNvPr id="0" name=""/>
        <dsp:cNvSpPr/>
      </dsp:nvSpPr>
      <dsp:spPr>
        <a:xfrm>
          <a:off x="4366022" y="1214481"/>
          <a:ext cx="3829809" cy="1902285"/>
        </a:xfrm>
        <a:prstGeom prst="rect">
          <a:avLst/>
        </a:prstGeom>
        <a:solidFill>
          <a:schemeClr val="accent5">
            <a:tint val="40000"/>
            <a:alpha val="90000"/>
            <a:hueOff val="277458"/>
            <a:satOff val="-86300"/>
            <a:lumOff val="-9249"/>
            <a:alphaOff val="0"/>
          </a:schemeClr>
        </a:solidFill>
        <a:ln w="12700" cap="flat" cmpd="sng" algn="ctr">
          <a:solidFill>
            <a:schemeClr val="accent5">
              <a:tint val="40000"/>
              <a:alpha val="90000"/>
              <a:hueOff val="277458"/>
              <a:satOff val="-86300"/>
              <a:lumOff val="-924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6022" tIns="176022" rIns="234696" bIns="264033" numCol="1" spcCol="1270" anchor="t" anchorCtr="0">
          <a:noAutofit/>
        </a:bodyPr>
        <a:lstStyle/>
        <a:p>
          <a:pPr marL="285750" lvl="1" indent="-285750" algn="l" defTabSz="1466850">
            <a:lnSpc>
              <a:spcPct val="90000"/>
            </a:lnSpc>
            <a:spcBef>
              <a:spcPct val="0"/>
            </a:spcBef>
            <a:spcAft>
              <a:spcPct val="15000"/>
            </a:spcAft>
            <a:buChar char="•"/>
          </a:pPr>
          <a:r>
            <a:rPr lang="en-MT" sz="3300" kern="1200"/>
            <a:t>2 years full time</a:t>
          </a:r>
          <a:endParaRPr lang="en-US" sz="3300" kern="1200"/>
        </a:p>
        <a:p>
          <a:pPr marL="285750" lvl="1" indent="-285750" algn="l" defTabSz="1466850">
            <a:lnSpc>
              <a:spcPct val="90000"/>
            </a:lnSpc>
            <a:spcBef>
              <a:spcPct val="0"/>
            </a:spcBef>
            <a:spcAft>
              <a:spcPct val="15000"/>
            </a:spcAft>
            <a:buChar char="•"/>
          </a:pPr>
          <a:r>
            <a:rPr lang="en-MT" sz="3300" kern="1200"/>
            <a:t>4 years part time</a:t>
          </a:r>
          <a:endParaRPr lang="en-US" sz="3300" kern="1200"/>
        </a:p>
      </dsp:txBody>
      <dsp:txXfrm>
        <a:off x="4366022" y="1214481"/>
        <a:ext cx="3829809" cy="19022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C819A9-DFB5-4ABB-A654-D2966450B401}">
      <dsp:nvSpPr>
        <dsp:cNvPr id="0" name=""/>
        <dsp:cNvSpPr/>
      </dsp:nvSpPr>
      <dsp:spPr>
        <a:xfrm>
          <a:off x="0" y="3746"/>
          <a:ext cx="4860526" cy="70027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577159-A808-4434-9BE2-86E606CCACEA}">
      <dsp:nvSpPr>
        <dsp:cNvPr id="0" name=""/>
        <dsp:cNvSpPr/>
      </dsp:nvSpPr>
      <dsp:spPr>
        <a:xfrm>
          <a:off x="211833" y="161308"/>
          <a:ext cx="385527" cy="385151"/>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3CC295-3D5E-467F-8B46-D0815F68AEF0}">
      <dsp:nvSpPr>
        <dsp:cNvPr id="0" name=""/>
        <dsp:cNvSpPr/>
      </dsp:nvSpPr>
      <dsp:spPr>
        <a:xfrm>
          <a:off x="809194" y="3746"/>
          <a:ext cx="3722734" cy="700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185" tIns="74185" rIns="74185" bIns="74185" numCol="1" spcCol="1270" anchor="ctr" anchorCtr="0">
          <a:noAutofit/>
        </a:bodyPr>
        <a:lstStyle/>
        <a:p>
          <a:pPr marL="0" lvl="0" indent="0" algn="l" defTabSz="1066800">
            <a:lnSpc>
              <a:spcPct val="90000"/>
            </a:lnSpc>
            <a:spcBef>
              <a:spcPct val="0"/>
            </a:spcBef>
            <a:spcAft>
              <a:spcPct val="35000"/>
            </a:spcAft>
            <a:buNone/>
          </a:pPr>
          <a:r>
            <a:rPr lang="en-GB" sz="2400" kern="1200" dirty="0"/>
            <a:t>Social Work Theory and Methods</a:t>
          </a:r>
          <a:endParaRPr lang="en-US" sz="2400" kern="1200" dirty="0"/>
        </a:p>
      </dsp:txBody>
      <dsp:txXfrm>
        <a:off x="809194" y="3746"/>
        <a:ext cx="3722734" cy="700959"/>
      </dsp:txXfrm>
    </dsp:sp>
    <dsp:sp modelId="{F5F64765-1281-4147-8772-A794D4D067E9}">
      <dsp:nvSpPr>
        <dsp:cNvPr id="0" name=""/>
        <dsp:cNvSpPr/>
      </dsp:nvSpPr>
      <dsp:spPr>
        <a:xfrm>
          <a:off x="0" y="874635"/>
          <a:ext cx="4860526" cy="70027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C58F07-889C-4961-BE76-63891A54B8CD}">
      <dsp:nvSpPr>
        <dsp:cNvPr id="0" name=""/>
        <dsp:cNvSpPr/>
      </dsp:nvSpPr>
      <dsp:spPr>
        <a:xfrm>
          <a:off x="211833" y="1032197"/>
          <a:ext cx="385527" cy="385151"/>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173592-FBDB-4523-81DE-9CE0817199BA}">
      <dsp:nvSpPr>
        <dsp:cNvPr id="0" name=""/>
        <dsp:cNvSpPr/>
      </dsp:nvSpPr>
      <dsp:spPr>
        <a:xfrm>
          <a:off x="809194" y="874635"/>
          <a:ext cx="3722734" cy="700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185" tIns="74185" rIns="74185" bIns="74185" numCol="1" spcCol="1270" anchor="ctr" anchorCtr="0">
          <a:noAutofit/>
        </a:bodyPr>
        <a:lstStyle/>
        <a:p>
          <a:pPr marL="0" lvl="0" indent="0" algn="l" defTabSz="1066800">
            <a:lnSpc>
              <a:spcPct val="90000"/>
            </a:lnSpc>
            <a:spcBef>
              <a:spcPct val="0"/>
            </a:spcBef>
            <a:spcAft>
              <a:spcPct val="35000"/>
            </a:spcAft>
            <a:buNone/>
          </a:pPr>
          <a:r>
            <a:rPr lang="en-GB" sz="2400" kern="1200" dirty="0"/>
            <a:t>Helping Skills Training</a:t>
          </a:r>
          <a:endParaRPr lang="en-US" sz="2400" kern="1200" dirty="0"/>
        </a:p>
      </dsp:txBody>
      <dsp:txXfrm>
        <a:off x="809194" y="874635"/>
        <a:ext cx="3722734" cy="700959"/>
      </dsp:txXfrm>
    </dsp:sp>
    <dsp:sp modelId="{59F6D37C-88A3-47DB-BB66-F67B771824E6}">
      <dsp:nvSpPr>
        <dsp:cNvPr id="0" name=""/>
        <dsp:cNvSpPr/>
      </dsp:nvSpPr>
      <dsp:spPr>
        <a:xfrm>
          <a:off x="0" y="1745525"/>
          <a:ext cx="4860526" cy="70027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E13F74-E6F5-40CE-B482-3EAB448B8128}">
      <dsp:nvSpPr>
        <dsp:cNvPr id="0" name=""/>
        <dsp:cNvSpPr/>
      </dsp:nvSpPr>
      <dsp:spPr>
        <a:xfrm>
          <a:off x="211833" y="1903087"/>
          <a:ext cx="385527" cy="385151"/>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556726-EC15-4068-AF39-4CF22D8250BC}">
      <dsp:nvSpPr>
        <dsp:cNvPr id="0" name=""/>
        <dsp:cNvSpPr/>
      </dsp:nvSpPr>
      <dsp:spPr>
        <a:xfrm>
          <a:off x="809194" y="1745525"/>
          <a:ext cx="3722734" cy="700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185" tIns="74185" rIns="74185" bIns="74185" numCol="1" spcCol="1270" anchor="ctr" anchorCtr="0">
          <a:noAutofit/>
        </a:bodyPr>
        <a:lstStyle/>
        <a:p>
          <a:pPr marL="0" lvl="0" indent="0" algn="l" defTabSz="1066800">
            <a:lnSpc>
              <a:spcPct val="90000"/>
            </a:lnSpc>
            <a:spcBef>
              <a:spcPct val="0"/>
            </a:spcBef>
            <a:spcAft>
              <a:spcPct val="35000"/>
            </a:spcAft>
            <a:buNone/>
          </a:pPr>
          <a:r>
            <a:rPr lang="en-GB" sz="2400" kern="1200" dirty="0"/>
            <a:t>Practical Placements</a:t>
          </a:r>
          <a:endParaRPr lang="en-US" sz="2400" kern="1200" dirty="0"/>
        </a:p>
      </dsp:txBody>
      <dsp:txXfrm>
        <a:off x="809194" y="1745525"/>
        <a:ext cx="3722734" cy="700959"/>
      </dsp:txXfrm>
    </dsp:sp>
    <dsp:sp modelId="{50156C83-30CF-4561-AECD-F8CD247E77ED}">
      <dsp:nvSpPr>
        <dsp:cNvPr id="0" name=""/>
        <dsp:cNvSpPr/>
      </dsp:nvSpPr>
      <dsp:spPr>
        <a:xfrm>
          <a:off x="0" y="2616414"/>
          <a:ext cx="4860526" cy="70027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7D1845-B094-456B-B8FB-F837092B2CDC}">
      <dsp:nvSpPr>
        <dsp:cNvPr id="0" name=""/>
        <dsp:cNvSpPr/>
      </dsp:nvSpPr>
      <dsp:spPr>
        <a:xfrm>
          <a:off x="211833" y="2773976"/>
          <a:ext cx="385527" cy="385151"/>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879E565-6BA0-4E9F-A8BD-490C7C9D2F21}">
      <dsp:nvSpPr>
        <dsp:cNvPr id="0" name=""/>
        <dsp:cNvSpPr/>
      </dsp:nvSpPr>
      <dsp:spPr>
        <a:xfrm>
          <a:off x="809194" y="2616414"/>
          <a:ext cx="3722734" cy="700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185" tIns="74185" rIns="74185" bIns="74185" numCol="1" spcCol="1270" anchor="ctr" anchorCtr="0">
          <a:noAutofit/>
        </a:bodyPr>
        <a:lstStyle/>
        <a:p>
          <a:pPr marL="0" lvl="0" indent="0" algn="l" defTabSz="1066800">
            <a:lnSpc>
              <a:spcPct val="90000"/>
            </a:lnSpc>
            <a:spcBef>
              <a:spcPct val="0"/>
            </a:spcBef>
            <a:spcAft>
              <a:spcPct val="35000"/>
            </a:spcAft>
            <a:buNone/>
          </a:pPr>
          <a:r>
            <a:rPr lang="en-GB" sz="2400" kern="1200" dirty="0"/>
            <a:t>Personal and Professional Development</a:t>
          </a:r>
          <a:endParaRPr lang="en-US" sz="2400" kern="1200" dirty="0"/>
        </a:p>
      </dsp:txBody>
      <dsp:txXfrm>
        <a:off x="809194" y="2616414"/>
        <a:ext cx="3722734" cy="700959"/>
      </dsp:txXfrm>
    </dsp:sp>
    <dsp:sp modelId="{E2A401C7-A290-4911-9D22-87AA88FE13E7}">
      <dsp:nvSpPr>
        <dsp:cNvPr id="0" name=""/>
        <dsp:cNvSpPr/>
      </dsp:nvSpPr>
      <dsp:spPr>
        <a:xfrm>
          <a:off x="0" y="3487303"/>
          <a:ext cx="4860526" cy="70027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2971A6-5168-4338-BCB4-05ABC874AFE2}">
      <dsp:nvSpPr>
        <dsp:cNvPr id="0" name=""/>
        <dsp:cNvSpPr/>
      </dsp:nvSpPr>
      <dsp:spPr>
        <a:xfrm>
          <a:off x="211833" y="3644865"/>
          <a:ext cx="385527" cy="385151"/>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C76602-278B-410F-B393-488DD3FB1391}">
      <dsp:nvSpPr>
        <dsp:cNvPr id="0" name=""/>
        <dsp:cNvSpPr/>
      </dsp:nvSpPr>
      <dsp:spPr>
        <a:xfrm>
          <a:off x="809194" y="3487303"/>
          <a:ext cx="3722734" cy="700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4185" tIns="74185" rIns="74185" bIns="74185" numCol="1" spcCol="1270" anchor="ctr" anchorCtr="0">
          <a:noAutofit/>
        </a:bodyPr>
        <a:lstStyle/>
        <a:p>
          <a:pPr marL="0" lvl="0" indent="0" algn="l" defTabSz="1066800">
            <a:lnSpc>
              <a:spcPct val="90000"/>
            </a:lnSpc>
            <a:spcBef>
              <a:spcPct val="0"/>
            </a:spcBef>
            <a:spcAft>
              <a:spcPct val="35000"/>
            </a:spcAft>
            <a:buNone/>
          </a:pPr>
          <a:r>
            <a:rPr lang="en-GB" sz="2400" kern="1200" dirty="0"/>
            <a:t>Research</a:t>
          </a:r>
          <a:endParaRPr lang="en-US" sz="2400" kern="1200" dirty="0"/>
        </a:p>
      </dsp:txBody>
      <dsp:txXfrm>
        <a:off x="809194" y="3487303"/>
        <a:ext cx="3722734" cy="7009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3AFB80-21BD-446B-82DC-A47ABD511D4B}">
      <dsp:nvSpPr>
        <dsp:cNvPr id="0" name=""/>
        <dsp:cNvSpPr/>
      </dsp:nvSpPr>
      <dsp:spPr>
        <a:xfrm>
          <a:off x="25276" y="1333498"/>
          <a:ext cx="765478" cy="765478"/>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653C58-27E4-497E-ADA1-AB16624D2568}">
      <dsp:nvSpPr>
        <dsp:cNvPr id="0" name=""/>
        <dsp:cNvSpPr/>
      </dsp:nvSpPr>
      <dsp:spPr>
        <a:xfrm>
          <a:off x="186026" y="1494248"/>
          <a:ext cx="443977" cy="44397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746AFA-8F37-41B8-A8EF-59753BAFA35C}">
      <dsp:nvSpPr>
        <dsp:cNvPr id="0" name=""/>
        <dsp:cNvSpPr/>
      </dsp:nvSpPr>
      <dsp:spPr>
        <a:xfrm>
          <a:off x="954785" y="1333498"/>
          <a:ext cx="1804341" cy="765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MT" sz="1800" kern="1200"/>
            <a:t>First placement – Engagement and Assessment</a:t>
          </a:r>
          <a:endParaRPr lang="en-US" sz="1800" kern="1200"/>
        </a:p>
      </dsp:txBody>
      <dsp:txXfrm>
        <a:off x="954785" y="1333498"/>
        <a:ext cx="1804341" cy="765478"/>
      </dsp:txXfrm>
    </dsp:sp>
    <dsp:sp modelId="{23552D08-57C2-474B-838E-417B8DAD0FE8}">
      <dsp:nvSpPr>
        <dsp:cNvPr id="0" name=""/>
        <dsp:cNvSpPr/>
      </dsp:nvSpPr>
      <dsp:spPr>
        <a:xfrm>
          <a:off x="3073520" y="1333498"/>
          <a:ext cx="765478" cy="765478"/>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646039-946F-4939-A119-42ED09F5E1DB}">
      <dsp:nvSpPr>
        <dsp:cNvPr id="0" name=""/>
        <dsp:cNvSpPr/>
      </dsp:nvSpPr>
      <dsp:spPr>
        <a:xfrm>
          <a:off x="3234270" y="1494248"/>
          <a:ext cx="443977" cy="44397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8B5771-E336-4558-B25E-4A73DAA327CD}">
      <dsp:nvSpPr>
        <dsp:cNvPr id="0" name=""/>
        <dsp:cNvSpPr/>
      </dsp:nvSpPr>
      <dsp:spPr>
        <a:xfrm>
          <a:off x="4003029" y="1333498"/>
          <a:ext cx="1804341" cy="765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MT" sz="1800" kern="1200"/>
            <a:t>Second placement – Intervention and Evaluation</a:t>
          </a:r>
          <a:endParaRPr lang="en-US" sz="1800" kern="1200"/>
        </a:p>
      </dsp:txBody>
      <dsp:txXfrm>
        <a:off x="4003029" y="1333498"/>
        <a:ext cx="1804341" cy="765478"/>
      </dsp:txXfrm>
    </dsp:sp>
    <dsp:sp modelId="{DB62092B-8B96-45D2-895A-B25E9C1096DD}">
      <dsp:nvSpPr>
        <dsp:cNvPr id="0" name=""/>
        <dsp:cNvSpPr/>
      </dsp:nvSpPr>
      <dsp:spPr>
        <a:xfrm>
          <a:off x="25276" y="2958798"/>
          <a:ext cx="765478" cy="765478"/>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13EAFE-8555-4926-AB09-E950FF6E7762}">
      <dsp:nvSpPr>
        <dsp:cNvPr id="0" name=""/>
        <dsp:cNvSpPr/>
      </dsp:nvSpPr>
      <dsp:spPr>
        <a:xfrm>
          <a:off x="186026" y="3119548"/>
          <a:ext cx="443977" cy="443977"/>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DA70AC-032D-4A3E-A358-29E12506AA06}">
      <dsp:nvSpPr>
        <dsp:cNvPr id="0" name=""/>
        <dsp:cNvSpPr/>
      </dsp:nvSpPr>
      <dsp:spPr>
        <a:xfrm>
          <a:off x="954785" y="2958798"/>
          <a:ext cx="1804341" cy="765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MT" sz="1800" kern="1200" dirty="0"/>
            <a:t>BA (Hons) – 700 hours of placement</a:t>
          </a:r>
          <a:endParaRPr lang="en-US" sz="1800" kern="1200" dirty="0"/>
        </a:p>
      </dsp:txBody>
      <dsp:txXfrm>
        <a:off x="954785" y="2958798"/>
        <a:ext cx="1804341" cy="765478"/>
      </dsp:txXfrm>
    </dsp:sp>
    <dsp:sp modelId="{67C92015-E92B-407E-BAC6-C52EFA7D71C1}">
      <dsp:nvSpPr>
        <dsp:cNvPr id="0" name=""/>
        <dsp:cNvSpPr/>
      </dsp:nvSpPr>
      <dsp:spPr>
        <a:xfrm>
          <a:off x="3073520" y="2958798"/>
          <a:ext cx="765478" cy="765478"/>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E16A94-BF9A-464D-B395-A374EF6B7EDB}">
      <dsp:nvSpPr>
        <dsp:cNvPr id="0" name=""/>
        <dsp:cNvSpPr/>
      </dsp:nvSpPr>
      <dsp:spPr>
        <a:xfrm>
          <a:off x="3234270" y="3119548"/>
          <a:ext cx="443977" cy="443977"/>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3134B2-F2B4-4098-BD43-BD2067AEA728}">
      <dsp:nvSpPr>
        <dsp:cNvPr id="0" name=""/>
        <dsp:cNvSpPr/>
      </dsp:nvSpPr>
      <dsp:spPr>
        <a:xfrm>
          <a:off x="4003029" y="2958798"/>
          <a:ext cx="1804341" cy="7654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MT" sz="1800" kern="1200"/>
            <a:t>MSW – 750 hours of placement</a:t>
          </a:r>
          <a:endParaRPr lang="en-US" sz="1800" kern="1200"/>
        </a:p>
      </dsp:txBody>
      <dsp:txXfrm>
        <a:off x="4003029" y="2958798"/>
        <a:ext cx="1804341" cy="76547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dirty="0"/>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dirty="0"/>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dirty="0"/>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D5F7619C-119A-4D90-92FF-F24C7C9D627B}" type="slidenum">
              <a:rPr lang="en-GB" altLang="en-US"/>
              <a:pPr/>
              <a:t>‹#›</a:t>
            </a:fld>
            <a:endParaRPr lang="en-GB" alt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1</a:t>
            </a:fld>
            <a:endParaRPr lang="en-GB" altLang="en-US" dirty="0"/>
          </a:p>
        </p:txBody>
      </p:sp>
    </p:spTree>
    <p:extLst>
      <p:ext uri="{BB962C8B-B14F-4D97-AF65-F5344CB8AC3E}">
        <p14:creationId xmlns:p14="http://schemas.microsoft.com/office/powerpoint/2010/main" val="1684623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3</a:t>
            </a:fld>
            <a:endParaRPr lang="en-GB" altLang="en-US" dirty="0"/>
          </a:p>
        </p:txBody>
      </p:sp>
    </p:spTree>
    <p:extLst>
      <p:ext uri="{BB962C8B-B14F-4D97-AF65-F5344CB8AC3E}">
        <p14:creationId xmlns:p14="http://schemas.microsoft.com/office/powerpoint/2010/main" val="683876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panose="020B0604020202020204" pitchFamily="34" charset="0"/>
                <a:ea typeface="+mn-ea"/>
                <a:cs typeface="Arial" panose="020B0604020202020204" pitchFamily="34" charset="0"/>
              </a:rPr>
              <a:t>As we heard from ‘Our shared roots’ panellists, the 1990s saw a number of major developments in the social welfare sector. This expansion of services resulted in a clamour for more social workers. The university was now offering the BA (Hons) degree on a full-time and part-time basis and the part-time Diploma in Social Work. In order to respond to the increased need for social workers a Post-graduate Diploma in Social Work was offered between 1996-1997. </a:t>
            </a:r>
          </a:p>
          <a:p>
            <a:r>
              <a:rPr lang="en-GB" sz="1200" kern="1200" dirty="0">
                <a:solidFill>
                  <a:schemeClr val="tx1"/>
                </a:solidFill>
                <a:effectLst/>
                <a:latin typeface="Arial" panose="020B0604020202020204" pitchFamily="34" charset="0"/>
                <a:ea typeface="+mn-ea"/>
                <a:cs typeface="Arial" panose="020B0604020202020204" pitchFamily="34" charset="0"/>
              </a:rPr>
              <a:t> </a:t>
            </a:r>
          </a:p>
          <a:p>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4</a:t>
            </a:fld>
            <a:endParaRPr lang="en-GB" altLang="en-US" dirty="0"/>
          </a:p>
        </p:txBody>
      </p:sp>
    </p:spTree>
    <p:extLst>
      <p:ext uri="{BB962C8B-B14F-4D97-AF65-F5344CB8AC3E}">
        <p14:creationId xmlns:p14="http://schemas.microsoft.com/office/powerpoint/2010/main" val="207885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sz="1200" dirty="0">
                <a:latin typeface="Calibri" panose="020F0502020204030204" pitchFamily="34" charset="0"/>
                <a:ea typeface="MS Mincho"/>
                <a:cs typeface="Calibri" panose="020F0502020204030204" pitchFamily="34" charset="0"/>
              </a:rPr>
              <a:t>These were a response to the new needs for continuous professional development created by the regulatory legislation and increased service specialisation and complexity. </a:t>
            </a:r>
          </a:p>
          <a:p>
            <a:r>
              <a:rPr lang="en-GB" sz="1200" dirty="0">
                <a:latin typeface="Calibri" panose="020F0502020204030204" pitchFamily="34" charset="0"/>
                <a:ea typeface="MS Mincho"/>
                <a:cs typeface="Calibri" panose="020F0502020204030204" pitchFamily="34" charset="0"/>
              </a:rPr>
              <a:t>These were key landmarks as they helped to assert social work and social policy as respected academic disciplines.  The MA courses focused on the specialist areas of ‘Children and Families’. Thirteen students successfully completed studies leading to an MA (Social Work) in 2012 and another 8 students in 2016. These courses were offered twice. The MA Social Policy has been offered more recently with other specialist focuses. </a:t>
            </a:r>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5</a:t>
            </a:fld>
            <a:endParaRPr lang="en-GB" altLang="en-US" dirty="0"/>
          </a:p>
        </p:txBody>
      </p:sp>
    </p:spTree>
    <p:extLst>
      <p:ext uri="{BB962C8B-B14F-4D97-AF65-F5344CB8AC3E}">
        <p14:creationId xmlns:p14="http://schemas.microsoft.com/office/powerpoint/2010/main" val="2148039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6</a:t>
            </a:fld>
            <a:endParaRPr lang="en-GB" altLang="en-US" dirty="0"/>
          </a:p>
        </p:txBody>
      </p:sp>
    </p:spTree>
    <p:extLst>
      <p:ext uri="{BB962C8B-B14F-4D97-AF65-F5344CB8AC3E}">
        <p14:creationId xmlns:p14="http://schemas.microsoft.com/office/powerpoint/2010/main" val="2414199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5F7619C-119A-4D90-92FF-F24C7C9D627B}" type="slidenum">
              <a:rPr lang="en-GB" altLang="en-US" smtClean="0"/>
              <a:pPr/>
              <a:t>7</a:t>
            </a:fld>
            <a:endParaRPr lang="en-GB" altLang="en-US" dirty="0"/>
          </a:p>
        </p:txBody>
      </p:sp>
    </p:spTree>
    <p:extLst>
      <p:ext uri="{BB962C8B-B14F-4D97-AF65-F5344CB8AC3E}">
        <p14:creationId xmlns:p14="http://schemas.microsoft.com/office/powerpoint/2010/main" val="2481808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MT" dirty="0"/>
              <a:t>Placements are 30 ECTS of 120 MSW – a quarter of the course</a:t>
            </a:r>
          </a:p>
          <a:p>
            <a:r>
              <a:rPr lang="en-MT" dirty="0"/>
              <a:t>Application of theory to practice</a:t>
            </a:r>
          </a:p>
          <a:p>
            <a:r>
              <a:rPr lang="en-MT" dirty="0"/>
              <a:t>Undertaken with different client groups:</a:t>
            </a:r>
            <a:br>
              <a:rPr lang="en-MT" dirty="0"/>
            </a:br>
            <a:r>
              <a:rPr lang="en-MT" dirty="0"/>
              <a:t>children (CPS, fostering, adoptions, LAC), youth, families, hospital, oncology, addictions, corrective services, mental health, domestic violence, disability, elderly </a:t>
            </a:r>
          </a:p>
          <a:p>
            <a:endParaRPr lang="en-MT" dirty="0"/>
          </a:p>
        </p:txBody>
      </p:sp>
      <p:sp>
        <p:nvSpPr>
          <p:cNvPr id="4" name="Slide Number Placeholder 3"/>
          <p:cNvSpPr>
            <a:spLocks noGrp="1"/>
          </p:cNvSpPr>
          <p:nvPr>
            <p:ph type="sldNum" sz="quarter" idx="5"/>
          </p:nvPr>
        </p:nvSpPr>
        <p:spPr/>
        <p:txBody>
          <a:bodyPr/>
          <a:lstStyle/>
          <a:p>
            <a:fld id="{D08031B3-C3D5-9540-9BC4-5AC1E36611B8}" type="slidenum">
              <a:rPr lang="en-MT" smtClean="0"/>
              <a:t>10</a:t>
            </a:fld>
            <a:endParaRPr lang="en-MT"/>
          </a:p>
        </p:txBody>
      </p:sp>
    </p:spTree>
    <p:extLst>
      <p:ext uri="{BB962C8B-B14F-4D97-AF65-F5344CB8AC3E}">
        <p14:creationId xmlns:p14="http://schemas.microsoft.com/office/powerpoint/2010/main" val="554051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9938" name="Group 2"/>
          <p:cNvGrpSpPr>
            <a:grpSpLocks/>
          </p:cNvGrpSpPr>
          <p:nvPr/>
        </p:nvGrpSpPr>
        <p:grpSpPr bwMode="auto">
          <a:xfrm>
            <a:off x="0" y="1422400"/>
            <a:ext cx="9147175" cy="5435600"/>
            <a:chOff x="0" y="896"/>
            <a:chExt cx="5762" cy="3424"/>
          </a:xfrm>
        </p:grpSpPr>
        <p:grpSp>
          <p:nvGrpSpPr>
            <p:cNvPr id="39939" name="Group 3"/>
            <p:cNvGrpSpPr>
              <a:grpSpLocks/>
            </p:cNvGrpSpPr>
            <p:nvPr userDrawn="1"/>
          </p:nvGrpSpPr>
          <p:grpSpPr bwMode="auto">
            <a:xfrm>
              <a:off x="20" y="896"/>
              <a:ext cx="5742" cy="3424"/>
              <a:chOff x="20" y="896"/>
              <a:chExt cx="5742" cy="3424"/>
            </a:xfrm>
          </p:grpSpPr>
          <p:sp>
            <p:nvSpPr>
              <p:cNvPr id="39940"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1"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2"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3"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4"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5"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6"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7"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8"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49"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50"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51"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952"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grpSp>
        <p:grpSp>
          <p:nvGrpSpPr>
            <p:cNvPr id="39953" name="Group 17"/>
            <p:cNvGrpSpPr>
              <a:grpSpLocks/>
            </p:cNvGrpSpPr>
            <p:nvPr userDrawn="1"/>
          </p:nvGrpSpPr>
          <p:grpSpPr bwMode="auto">
            <a:xfrm>
              <a:off x="0" y="2291"/>
              <a:ext cx="1385" cy="1702"/>
              <a:chOff x="0" y="2291"/>
              <a:chExt cx="1385" cy="1702"/>
            </a:xfrm>
          </p:grpSpPr>
          <p:sp>
            <p:nvSpPr>
              <p:cNvPr id="3995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5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5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5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5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5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6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7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8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99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0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4001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1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2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3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4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5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6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7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7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7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7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7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7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7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7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7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7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8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8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8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4008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8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08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40086"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40087"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40088"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grpSp>
      </p:grpSp>
      <p:sp>
        <p:nvSpPr>
          <p:cNvPr id="40089"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
        <p:nvSpPr>
          <p:cNvPr id="40090" name="Rectangle 154"/>
          <p:cNvSpPr>
            <a:spLocks noGrp="1" noChangeArrowheads="1"/>
          </p:cNvSpPr>
          <p:nvPr>
            <p:ph type="subTitle" sz="quarter" idx="1"/>
          </p:nvPr>
        </p:nvSpPr>
        <p:spPr>
          <a:xfrm>
            <a:off x="1371600" y="3886200"/>
            <a:ext cx="6400800" cy="1752600"/>
          </a:xfrm>
        </p:spPr>
        <p:txBody>
          <a:bodyPr/>
          <a:lstStyle>
            <a:lvl1pPr marL="0" indent="0" algn="ctr">
              <a:buFont typeface="Arial" panose="020B0604020202020204" pitchFamily="34" charset="0"/>
              <a:buNone/>
              <a:defRPr/>
            </a:lvl1pPr>
          </a:lstStyle>
          <a:p>
            <a:pPr lvl="0"/>
            <a:r>
              <a:rPr lang="en-US" altLang="en-US" noProof="0"/>
              <a:t>Click to edit Master subtitle style</a:t>
            </a:r>
          </a:p>
        </p:txBody>
      </p:sp>
      <p:sp>
        <p:nvSpPr>
          <p:cNvPr id="40091"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altLang="en-US" dirty="0"/>
          </a:p>
        </p:txBody>
      </p:sp>
      <p:sp>
        <p:nvSpPr>
          <p:cNvPr id="40092"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r>
              <a:rPr lang="en-US" altLang="en-US" dirty="0"/>
              <a:t>Prof. Maureen Cole </a:t>
            </a:r>
          </a:p>
        </p:txBody>
      </p:sp>
      <p:sp>
        <p:nvSpPr>
          <p:cNvPr id="40093"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491DC886-DAB9-485F-AABA-69578814FE22}" type="slidenum">
              <a:rPr lang="en-US" altLang="en-US"/>
              <a:pPr/>
              <a:t>‹#›</a:t>
            </a:fld>
            <a:endParaRPr lang="en-US"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r>
              <a:rPr lang="en-US" altLang="en-US" dirty="0"/>
              <a:t>Prof. Maureen Cole </a:t>
            </a:r>
          </a:p>
        </p:txBody>
      </p:sp>
      <p:sp>
        <p:nvSpPr>
          <p:cNvPr id="6" name="Slide Number Placeholder 5"/>
          <p:cNvSpPr>
            <a:spLocks noGrp="1"/>
          </p:cNvSpPr>
          <p:nvPr>
            <p:ph type="sldNum" sz="quarter" idx="12"/>
          </p:nvPr>
        </p:nvSpPr>
        <p:spPr/>
        <p:txBody>
          <a:bodyPr/>
          <a:lstStyle>
            <a:lvl1pPr>
              <a:defRPr/>
            </a:lvl1pPr>
          </a:lstStyle>
          <a:p>
            <a:fld id="{0C7B00FD-601B-44A7-9B2C-8B7BC118AB1B}" type="slidenum">
              <a:rPr lang="en-US" altLang="en-US"/>
              <a:pPr/>
              <a:t>‹#›</a:t>
            </a:fld>
            <a:endParaRPr lang="en-US" altLang="en-US" dirty="0"/>
          </a:p>
        </p:txBody>
      </p:sp>
    </p:spTree>
    <p:extLst>
      <p:ext uri="{BB962C8B-B14F-4D97-AF65-F5344CB8AC3E}">
        <p14:creationId xmlns:p14="http://schemas.microsoft.com/office/powerpoint/2010/main" val="178923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r>
              <a:rPr lang="en-US" altLang="en-US" dirty="0"/>
              <a:t>Prof. Maureen Cole </a:t>
            </a:r>
          </a:p>
        </p:txBody>
      </p:sp>
      <p:sp>
        <p:nvSpPr>
          <p:cNvPr id="6" name="Slide Number Placeholder 5"/>
          <p:cNvSpPr>
            <a:spLocks noGrp="1"/>
          </p:cNvSpPr>
          <p:nvPr>
            <p:ph type="sldNum" sz="quarter" idx="12"/>
          </p:nvPr>
        </p:nvSpPr>
        <p:spPr/>
        <p:txBody>
          <a:bodyPr/>
          <a:lstStyle>
            <a:lvl1pPr>
              <a:defRPr/>
            </a:lvl1pPr>
          </a:lstStyle>
          <a:p>
            <a:fld id="{5B1A9605-EAF0-4212-80CC-AC4E0A048319}" type="slidenum">
              <a:rPr lang="en-US" altLang="en-US"/>
              <a:pPr/>
              <a:t>‹#›</a:t>
            </a:fld>
            <a:endParaRPr lang="en-US" altLang="en-US" dirty="0"/>
          </a:p>
        </p:txBody>
      </p:sp>
    </p:spTree>
    <p:extLst>
      <p:ext uri="{BB962C8B-B14F-4D97-AF65-F5344CB8AC3E}">
        <p14:creationId xmlns:p14="http://schemas.microsoft.com/office/powerpoint/2010/main" val="4234179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r>
              <a:rPr lang="en-US" altLang="en-US" dirty="0"/>
              <a:t>Prof. Maureen Cole </a:t>
            </a:r>
          </a:p>
        </p:txBody>
      </p:sp>
      <p:sp>
        <p:nvSpPr>
          <p:cNvPr id="6" name="Slide Number Placeholder 5"/>
          <p:cNvSpPr>
            <a:spLocks noGrp="1"/>
          </p:cNvSpPr>
          <p:nvPr>
            <p:ph type="sldNum" sz="quarter" idx="12"/>
          </p:nvPr>
        </p:nvSpPr>
        <p:spPr/>
        <p:txBody>
          <a:bodyPr/>
          <a:lstStyle>
            <a:lvl1pPr>
              <a:defRPr/>
            </a:lvl1pPr>
          </a:lstStyle>
          <a:p>
            <a:fld id="{89B32087-F796-4F4E-8B40-F66F52F56775}" type="slidenum">
              <a:rPr lang="en-US" altLang="en-US"/>
              <a:pPr/>
              <a:t>‹#›</a:t>
            </a:fld>
            <a:endParaRPr lang="en-US" altLang="en-US" dirty="0"/>
          </a:p>
        </p:txBody>
      </p:sp>
    </p:spTree>
    <p:extLst>
      <p:ext uri="{BB962C8B-B14F-4D97-AF65-F5344CB8AC3E}">
        <p14:creationId xmlns:p14="http://schemas.microsoft.com/office/powerpoint/2010/main" val="1604980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dirty="0"/>
          </a:p>
        </p:txBody>
      </p:sp>
      <p:sp>
        <p:nvSpPr>
          <p:cNvPr id="5" name="Footer Placeholder 4"/>
          <p:cNvSpPr>
            <a:spLocks noGrp="1"/>
          </p:cNvSpPr>
          <p:nvPr>
            <p:ph type="ftr" sz="quarter" idx="11"/>
          </p:nvPr>
        </p:nvSpPr>
        <p:spPr/>
        <p:txBody>
          <a:bodyPr/>
          <a:lstStyle>
            <a:lvl1pPr>
              <a:defRPr/>
            </a:lvl1pPr>
          </a:lstStyle>
          <a:p>
            <a:r>
              <a:rPr lang="en-US" altLang="en-US" dirty="0"/>
              <a:t>Prof. Maureen Cole </a:t>
            </a:r>
          </a:p>
        </p:txBody>
      </p:sp>
      <p:sp>
        <p:nvSpPr>
          <p:cNvPr id="6" name="Slide Number Placeholder 5"/>
          <p:cNvSpPr>
            <a:spLocks noGrp="1"/>
          </p:cNvSpPr>
          <p:nvPr>
            <p:ph type="sldNum" sz="quarter" idx="12"/>
          </p:nvPr>
        </p:nvSpPr>
        <p:spPr/>
        <p:txBody>
          <a:bodyPr/>
          <a:lstStyle>
            <a:lvl1pPr>
              <a:defRPr/>
            </a:lvl1pPr>
          </a:lstStyle>
          <a:p>
            <a:fld id="{12752A3B-9F3C-433E-9872-22FA956C9F66}" type="slidenum">
              <a:rPr lang="en-US" altLang="en-US"/>
              <a:pPr/>
              <a:t>‹#›</a:t>
            </a:fld>
            <a:endParaRPr lang="en-US" altLang="en-US" dirty="0"/>
          </a:p>
        </p:txBody>
      </p:sp>
    </p:spTree>
    <p:extLst>
      <p:ext uri="{BB962C8B-B14F-4D97-AF65-F5344CB8AC3E}">
        <p14:creationId xmlns:p14="http://schemas.microsoft.com/office/powerpoint/2010/main" val="297965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01625" y="1600200"/>
            <a:ext cx="4194175" cy="4498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194175" cy="4498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r>
              <a:rPr lang="en-US" altLang="en-US" dirty="0"/>
              <a:t>Prof. Maureen Cole </a:t>
            </a:r>
          </a:p>
        </p:txBody>
      </p:sp>
      <p:sp>
        <p:nvSpPr>
          <p:cNvPr id="7" name="Slide Number Placeholder 6"/>
          <p:cNvSpPr>
            <a:spLocks noGrp="1"/>
          </p:cNvSpPr>
          <p:nvPr>
            <p:ph type="sldNum" sz="quarter" idx="12"/>
          </p:nvPr>
        </p:nvSpPr>
        <p:spPr/>
        <p:txBody>
          <a:bodyPr/>
          <a:lstStyle>
            <a:lvl1pPr>
              <a:defRPr/>
            </a:lvl1pPr>
          </a:lstStyle>
          <a:p>
            <a:fld id="{65CE6F17-5917-4570-819D-F6911D3F5A2E}" type="slidenum">
              <a:rPr lang="en-US" altLang="en-US"/>
              <a:pPr/>
              <a:t>‹#›</a:t>
            </a:fld>
            <a:endParaRPr lang="en-US" altLang="en-US" dirty="0"/>
          </a:p>
        </p:txBody>
      </p:sp>
    </p:spTree>
    <p:extLst>
      <p:ext uri="{BB962C8B-B14F-4D97-AF65-F5344CB8AC3E}">
        <p14:creationId xmlns:p14="http://schemas.microsoft.com/office/powerpoint/2010/main" val="1863069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US" altLang="en-US" dirty="0"/>
          </a:p>
        </p:txBody>
      </p:sp>
      <p:sp>
        <p:nvSpPr>
          <p:cNvPr id="8" name="Footer Placeholder 7"/>
          <p:cNvSpPr>
            <a:spLocks noGrp="1"/>
          </p:cNvSpPr>
          <p:nvPr>
            <p:ph type="ftr" sz="quarter" idx="11"/>
          </p:nvPr>
        </p:nvSpPr>
        <p:spPr/>
        <p:txBody>
          <a:bodyPr/>
          <a:lstStyle>
            <a:lvl1pPr>
              <a:defRPr/>
            </a:lvl1pPr>
          </a:lstStyle>
          <a:p>
            <a:r>
              <a:rPr lang="en-US" altLang="en-US" dirty="0"/>
              <a:t>Prof. Maureen Cole </a:t>
            </a:r>
          </a:p>
        </p:txBody>
      </p:sp>
      <p:sp>
        <p:nvSpPr>
          <p:cNvPr id="9" name="Slide Number Placeholder 8"/>
          <p:cNvSpPr>
            <a:spLocks noGrp="1"/>
          </p:cNvSpPr>
          <p:nvPr>
            <p:ph type="sldNum" sz="quarter" idx="12"/>
          </p:nvPr>
        </p:nvSpPr>
        <p:spPr/>
        <p:txBody>
          <a:bodyPr/>
          <a:lstStyle>
            <a:lvl1pPr>
              <a:defRPr/>
            </a:lvl1pPr>
          </a:lstStyle>
          <a:p>
            <a:fld id="{E2A0765A-015F-4029-A36D-3128AC9CC14E}" type="slidenum">
              <a:rPr lang="en-US" altLang="en-US"/>
              <a:pPr/>
              <a:t>‹#›</a:t>
            </a:fld>
            <a:endParaRPr lang="en-US" altLang="en-US" dirty="0"/>
          </a:p>
        </p:txBody>
      </p:sp>
    </p:spTree>
    <p:extLst>
      <p:ext uri="{BB962C8B-B14F-4D97-AF65-F5344CB8AC3E}">
        <p14:creationId xmlns:p14="http://schemas.microsoft.com/office/powerpoint/2010/main" val="1174361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ltLang="en-US" dirty="0"/>
          </a:p>
        </p:txBody>
      </p:sp>
      <p:sp>
        <p:nvSpPr>
          <p:cNvPr id="4" name="Footer Placeholder 3"/>
          <p:cNvSpPr>
            <a:spLocks noGrp="1"/>
          </p:cNvSpPr>
          <p:nvPr>
            <p:ph type="ftr" sz="quarter" idx="11"/>
          </p:nvPr>
        </p:nvSpPr>
        <p:spPr/>
        <p:txBody>
          <a:bodyPr/>
          <a:lstStyle>
            <a:lvl1pPr>
              <a:defRPr/>
            </a:lvl1pPr>
          </a:lstStyle>
          <a:p>
            <a:r>
              <a:rPr lang="en-US" altLang="en-US" dirty="0"/>
              <a:t>Prof. Maureen Cole </a:t>
            </a:r>
          </a:p>
        </p:txBody>
      </p:sp>
      <p:sp>
        <p:nvSpPr>
          <p:cNvPr id="5" name="Slide Number Placeholder 4"/>
          <p:cNvSpPr>
            <a:spLocks noGrp="1"/>
          </p:cNvSpPr>
          <p:nvPr>
            <p:ph type="sldNum" sz="quarter" idx="12"/>
          </p:nvPr>
        </p:nvSpPr>
        <p:spPr/>
        <p:txBody>
          <a:bodyPr/>
          <a:lstStyle>
            <a:lvl1pPr>
              <a:defRPr/>
            </a:lvl1pPr>
          </a:lstStyle>
          <a:p>
            <a:fld id="{AE4081AF-0FD8-4FEE-A705-278579756B52}" type="slidenum">
              <a:rPr lang="en-US" altLang="en-US"/>
              <a:pPr/>
              <a:t>‹#›</a:t>
            </a:fld>
            <a:endParaRPr lang="en-US" altLang="en-US" dirty="0"/>
          </a:p>
        </p:txBody>
      </p:sp>
    </p:spTree>
    <p:extLst>
      <p:ext uri="{BB962C8B-B14F-4D97-AF65-F5344CB8AC3E}">
        <p14:creationId xmlns:p14="http://schemas.microsoft.com/office/powerpoint/2010/main" val="2938573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dirty="0"/>
          </a:p>
        </p:txBody>
      </p:sp>
      <p:sp>
        <p:nvSpPr>
          <p:cNvPr id="3" name="Footer Placeholder 2"/>
          <p:cNvSpPr>
            <a:spLocks noGrp="1"/>
          </p:cNvSpPr>
          <p:nvPr>
            <p:ph type="ftr" sz="quarter" idx="11"/>
          </p:nvPr>
        </p:nvSpPr>
        <p:spPr/>
        <p:txBody>
          <a:bodyPr/>
          <a:lstStyle>
            <a:lvl1pPr>
              <a:defRPr/>
            </a:lvl1pPr>
          </a:lstStyle>
          <a:p>
            <a:r>
              <a:rPr lang="en-US" altLang="en-US" dirty="0"/>
              <a:t>Prof. Maureen Cole </a:t>
            </a:r>
          </a:p>
        </p:txBody>
      </p:sp>
      <p:sp>
        <p:nvSpPr>
          <p:cNvPr id="4" name="Slide Number Placeholder 3"/>
          <p:cNvSpPr>
            <a:spLocks noGrp="1"/>
          </p:cNvSpPr>
          <p:nvPr>
            <p:ph type="sldNum" sz="quarter" idx="12"/>
          </p:nvPr>
        </p:nvSpPr>
        <p:spPr/>
        <p:txBody>
          <a:bodyPr/>
          <a:lstStyle>
            <a:lvl1pPr>
              <a:defRPr/>
            </a:lvl1pPr>
          </a:lstStyle>
          <a:p>
            <a:fld id="{D9EFEB20-C980-477D-91F6-35D4BF9B55C2}" type="slidenum">
              <a:rPr lang="en-US" altLang="en-US"/>
              <a:pPr/>
              <a:t>‹#›</a:t>
            </a:fld>
            <a:endParaRPr lang="en-US" altLang="en-US" dirty="0"/>
          </a:p>
        </p:txBody>
      </p:sp>
    </p:spTree>
    <p:extLst>
      <p:ext uri="{BB962C8B-B14F-4D97-AF65-F5344CB8AC3E}">
        <p14:creationId xmlns:p14="http://schemas.microsoft.com/office/powerpoint/2010/main" val="3603760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r>
              <a:rPr lang="en-US" altLang="en-US" dirty="0"/>
              <a:t>Prof. Maureen Cole </a:t>
            </a:r>
          </a:p>
        </p:txBody>
      </p:sp>
      <p:sp>
        <p:nvSpPr>
          <p:cNvPr id="7" name="Slide Number Placeholder 6"/>
          <p:cNvSpPr>
            <a:spLocks noGrp="1"/>
          </p:cNvSpPr>
          <p:nvPr>
            <p:ph type="sldNum" sz="quarter" idx="12"/>
          </p:nvPr>
        </p:nvSpPr>
        <p:spPr/>
        <p:txBody>
          <a:bodyPr/>
          <a:lstStyle>
            <a:lvl1pPr>
              <a:defRPr/>
            </a:lvl1pPr>
          </a:lstStyle>
          <a:p>
            <a:fld id="{DA9979DD-79CA-4CD7-947B-320FE970E7A2}" type="slidenum">
              <a:rPr lang="en-US" altLang="en-US"/>
              <a:pPr/>
              <a:t>‹#›</a:t>
            </a:fld>
            <a:endParaRPr lang="en-US" altLang="en-US" dirty="0"/>
          </a:p>
        </p:txBody>
      </p:sp>
    </p:spTree>
    <p:extLst>
      <p:ext uri="{BB962C8B-B14F-4D97-AF65-F5344CB8AC3E}">
        <p14:creationId xmlns:p14="http://schemas.microsoft.com/office/powerpoint/2010/main" val="2779064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dirty="0"/>
          </a:p>
        </p:txBody>
      </p:sp>
      <p:sp>
        <p:nvSpPr>
          <p:cNvPr id="6" name="Footer Placeholder 5"/>
          <p:cNvSpPr>
            <a:spLocks noGrp="1"/>
          </p:cNvSpPr>
          <p:nvPr>
            <p:ph type="ftr" sz="quarter" idx="11"/>
          </p:nvPr>
        </p:nvSpPr>
        <p:spPr/>
        <p:txBody>
          <a:bodyPr/>
          <a:lstStyle>
            <a:lvl1pPr>
              <a:defRPr/>
            </a:lvl1pPr>
          </a:lstStyle>
          <a:p>
            <a:r>
              <a:rPr lang="en-US" altLang="en-US" dirty="0"/>
              <a:t>Prof. Maureen Cole </a:t>
            </a:r>
          </a:p>
        </p:txBody>
      </p:sp>
      <p:sp>
        <p:nvSpPr>
          <p:cNvPr id="7" name="Slide Number Placeholder 6"/>
          <p:cNvSpPr>
            <a:spLocks noGrp="1"/>
          </p:cNvSpPr>
          <p:nvPr>
            <p:ph type="sldNum" sz="quarter" idx="12"/>
          </p:nvPr>
        </p:nvSpPr>
        <p:spPr/>
        <p:txBody>
          <a:bodyPr/>
          <a:lstStyle>
            <a:lvl1pPr>
              <a:defRPr/>
            </a:lvl1pPr>
          </a:lstStyle>
          <a:p>
            <a:fld id="{C6F5E52C-7F68-40E7-9D68-9FF9E24C0FA1}" type="slidenum">
              <a:rPr lang="en-US" altLang="en-US"/>
              <a:pPr/>
              <a:t>‹#›</a:t>
            </a:fld>
            <a:endParaRPr lang="en-US" altLang="en-US" dirty="0"/>
          </a:p>
        </p:txBody>
      </p:sp>
    </p:spTree>
    <p:extLst>
      <p:ext uri="{BB962C8B-B14F-4D97-AF65-F5344CB8AC3E}">
        <p14:creationId xmlns:p14="http://schemas.microsoft.com/office/powerpoint/2010/main" val="390121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38914" name="Group 2"/>
          <p:cNvGrpSpPr>
            <a:grpSpLocks/>
          </p:cNvGrpSpPr>
          <p:nvPr/>
        </p:nvGrpSpPr>
        <p:grpSpPr bwMode="auto">
          <a:xfrm>
            <a:off x="0" y="1422400"/>
            <a:ext cx="9147175" cy="5435600"/>
            <a:chOff x="0" y="896"/>
            <a:chExt cx="5762" cy="3424"/>
          </a:xfrm>
        </p:grpSpPr>
        <p:grpSp>
          <p:nvGrpSpPr>
            <p:cNvPr id="38915" name="Group 3"/>
            <p:cNvGrpSpPr>
              <a:grpSpLocks/>
            </p:cNvGrpSpPr>
            <p:nvPr userDrawn="1"/>
          </p:nvGrpSpPr>
          <p:grpSpPr bwMode="auto">
            <a:xfrm>
              <a:off x="20" y="896"/>
              <a:ext cx="5742" cy="3424"/>
              <a:chOff x="20" y="896"/>
              <a:chExt cx="5742" cy="3424"/>
            </a:xfrm>
          </p:grpSpPr>
          <p:sp>
            <p:nvSpPr>
              <p:cNvPr id="38916"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17"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18"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19"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0"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1"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2"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3"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4"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5"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6"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7"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8928"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grpSp>
        <p:grpSp>
          <p:nvGrpSpPr>
            <p:cNvPr id="38929" name="Group 17"/>
            <p:cNvGrpSpPr>
              <a:grpSpLocks/>
            </p:cNvGrpSpPr>
            <p:nvPr userDrawn="1"/>
          </p:nvGrpSpPr>
          <p:grpSpPr bwMode="auto">
            <a:xfrm>
              <a:off x="0" y="2291"/>
              <a:ext cx="1385" cy="1702"/>
              <a:chOff x="0" y="2291"/>
              <a:chExt cx="1385" cy="1702"/>
            </a:xfrm>
          </p:grpSpPr>
          <p:sp>
            <p:nvSpPr>
              <p:cNvPr id="38930"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1"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2"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3"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4"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5"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6"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7"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8"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39"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0"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1"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2"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3"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4"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5"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6"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7"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8"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49"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0"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1"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2"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3"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4"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5"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6"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7"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8"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59"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0"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1"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2"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3"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4"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5"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6"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7"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8"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69"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0"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1"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2"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3"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4"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5"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6"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7"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8"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79"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0"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1"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2"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3"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4"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5"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6"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7"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8"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89"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0"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1"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2"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3"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38994"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5"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6"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7"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8"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8999"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0"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1"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2"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3"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4"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5"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6"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7"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8"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09"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0"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1"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2"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3"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4"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5"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6"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7"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8"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19"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0"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1"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2"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3"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4"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5"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6"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7"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8"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29"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0"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1"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2"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3"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4"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5"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6"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7"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8"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39"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0"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1"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2"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3"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4"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5"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6"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7"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8"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49"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50"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1"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2"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3"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4"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5"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6"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7"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8"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39059"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60"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061"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39062"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dirty="0"/>
              </a:p>
            </p:txBody>
          </p:sp>
          <p:sp>
            <p:nvSpPr>
              <p:cNvPr id="3906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sp>
            <p:nvSpPr>
              <p:cNvPr id="3906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dirty="0"/>
              </a:p>
            </p:txBody>
          </p:sp>
        </p:grpSp>
      </p:grpSp>
      <p:sp>
        <p:nvSpPr>
          <p:cNvPr id="39065"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9066"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panose="020B0604020202020204" pitchFamily="34" charset="0"/>
              </a:defRPr>
            </a:lvl1pPr>
          </a:lstStyle>
          <a:p>
            <a:endParaRPr lang="en-US" altLang="en-US" dirty="0"/>
          </a:p>
        </p:txBody>
      </p:sp>
      <p:sp>
        <p:nvSpPr>
          <p:cNvPr id="3906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panose="020B0604020202020204" pitchFamily="34" charset="0"/>
              </a:defRPr>
            </a:lvl1pPr>
          </a:lstStyle>
          <a:p>
            <a:r>
              <a:rPr lang="en-US" altLang="en-US" dirty="0"/>
              <a:t>Prof. Maureen Cole </a:t>
            </a:r>
          </a:p>
        </p:txBody>
      </p:sp>
      <p:sp>
        <p:nvSpPr>
          <p:cNvPr id="3906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panose="020B0604020202020204" pitchFamily="34" charset="0"/>
              </a:defRPr>
            </a:lvl1pPr>
          </a:lstStyle>
          <a:p>
            <a:fld id="{477D14FF-8E39-4B41-9848-8E88F669E101}" type="slidenum">
              <a:rPr lang="en-US" altLang="en-US"/>
              <a:pPr/>
              <a:t>‹#›</a:t>
            </a:fld>
            <a:endParaRPr lang="en-US" altLang="en-US" dirty="0"/>
          </a:p>
        </p:txBody>
      </p:sp>
      <p:sp>
        <p:nvSpPr>
          <p:cNvPr id="39069"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sldNum="0" hdr="0" ftr="0" dt="0"/>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80000"/>
        <a:buFont typeface="Arial" panose="020B0604020202020204" pitchFamily="34"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80000"/>
        <a:buFont typeface="Arial" panose="020B0604020202020204" pitchFamily="34"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80000"/>
        <a:buFont typeface="Arial" panose="020B0604020202020204" pitchFamily="34"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legislation.mt/eli/cap/468"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0" y="1"/>
            <a:ext cx="9252520" cy="6237312"/>
          </a:xfrm>
        </p:spPr>
        <p:txBody>
          <a:bodyPr/>
          <a:lstStyle/>
          <a:p>
            <a:pPr algn="l">
              <a:lnSpc>
                <a:spcPct val="110000"/>
              </a:lnSpc>
            </a:pPr>
            <a:br>
              <a:rPr lang="en-GB" altLang="en-US" sz="4000" b="1" u="sng" dirty="0"/>
            </a:br>
            <a:br>
              <a:rPr lang="en-GB" altLang="en-US" sz="4000" b="1" u="sng" dirty="0"/>
            </a:br>
            <a:br>
              <a:rPr lang="en-GB" altLang="en-US" sz="4000" b="1" u="sng" dirty="0"/>
            </a:br>
            <a:br>
              <a:rPr lang="en-GB" altLang="en-US" sz="4000" b="1" u="sng" dirty="0"/>
            </a:br>
            <a:r>
              <a:rPr lang="en-GB" altLang="en-US" sz="3600" b="1" dirty="0"/>
              <a:t>Social Work Education: </a:t>
            </a:r>
            <a:br>
              <a:rPr lang="en-GB" altLang="en-US" sz="3600" b="1" u="sng" dirty="0"/>
            </a:br>
            <a:br>
              <a:rPr lang="en-GB" altLang="en-US" sz="3600" b="1" u="sng" dirty="0"/>
            </a:br>
            <a:r>
              <a:rPr lang="en-GB" altLang="en-US" sz="3600" b="1" dirty="0"/>
              <a:t>	key developments</a:t>
            </a:r>
            <a:r>
              <a:rPr lang="en-GB" altLang="en-US" sz="2800" b="1" dirty="0"/>
              <a:t> </a:t>
            </a:r>
            <a:br>
              <a:rPr lang="en-GB" altLang="en-US" sz="4000" b="1" dirty="0"/>
            </a:br>
            <a:br>
              <a:rPr lang="en-GB" altLang="en-US" sz="4000" b="1" dirty="0"/>
            </a:br>
            <a:br>
              <a:rPr lang="en-US" altLang="en-US" sz="3200" b="1" u="sng" dirty="0"/>
            </a:br>
            <a:br>
              <a:rPr lang="en-US" altLang="en-US" sz="3200" b="1" dirty="0"/>
            </a:br>
            <a:endParaRPr lang="en-US" altLang="en-US" sz="3200" b="1"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047A-F4E0-6C3D-2BCA-2E813DC23540}"/>
              </a:ext>
            </a:extLst>
          </p:cNvPr>
          <p:cNvSpPr>
            <a:spLocks noGrp="1"/>
          </p:cNvSpPr>
          <p:nvPr>
            <p:ph type="title"/>
          </p:nvPr>
        </p:nvSpPr>
        <p:spPr>
          <a:xfrm>
            <a:off x="323529" y="2204864"/>
            <a:ext cx="2448272" cy="2880320"/>
          </a:xfrm>
        </p:spPr>
        <p:txBody>
          <a:bodyPr anchor="t">
            <a:normAutofit/>
          </a:bodyPr>
          <a:lstStyle/>
          <a:p>
            <a:r>
              <a:rPr lang="en-MT" sz="3450" dirty="0">
                <a:solidFill>
                  <a:srgbClr val="FFFFFF"/>
                </a:solidFill>
              </a:rPr>
              <a:t>TWO </a:t>
            </a:r>
            <a:br>
              <a:rPr lang="en-MT" sz="3450" dirty="0">
                <a:solidFill>
                  <a:srgbClr val="FFFFFF"/>
                </a:solidFill>
              </a:rPr>
            </a:br>
            <a:r>
              <a:rPr lang="en-MT" sz="3450" dirty="0">
                <a:solidFill>
                  <a:srgbClr val="FFFFFF"/>
                </a:solidFill>
              </a:rPr>
              <a:t>Practical Placements </a:t>
            </a:r>
          </a:p>
        </p:txBody>
      </p:sp>
      <p:graphicFrame>
        <p:nvGraphicFramePr>
          <p:cNvPr id="7" name="Content Placeholder 2">
            <a:extLst>
              <a:ext uri="{FF2B5EF4-FFF2-40B4-BE49-F238E27FC236}">
                <a16:creationId xmlns:a16="http://schemas.microsoft.com/office/drawing/2014/main" id="{9615D408-6587-FA29-3CE9-D086AB3BA836}"/>
              </a:ext>
            </a:extLst>
          </p:cNvPr>
          <p:cNvGraphicFramePr>
            <a:graphicFrameLocks noGrp="1"/>
          </p:cNvGraphicFramePr>
          <p:nvPr>
            <p:ph idx="1"/>
            <p:extLst>
              <p:ext uri="{D42A27DB-BD31-4B8C-83A1-F6EECF244321}">
                <p14:modId xmlns:p14="http://schemas.microsoft.com/office/powerpoint/2010/main" val="3746704960"/>
              </p:ext>
            </p:extLst>
          </p:nvPr>
        </p:nvGraphicFramePr>
        <p:xfrm>
          <a:off x="3059832" y="942975"/>
          <a:ext cx="5832648" cy="5057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58648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rcRect/>
          <a:stretch>
            <a:fillRect/>
          </a:stretch>
        </p:blipFill>
        <p:spPr bwMode="auto">
          <a:xfrm>
            <a:off x="-36512" y="692696"/>
            <a:ext cx="9217024" cy="6192688"/>
          </a:xfrm>
          <a:prstGeom prst="rect">
            <a:avLst/>
          </a:prstGeom>
          <a:noFill/>
        </p:spPr>
      </p:pic>
      <p:sp>
        <p:nvSpPr>
          <p:cNvPr id="3" name="Title 2"/>
          <p:cNvSpPr>
            <a:spLocks noGrp="1"/>
          </p:cNvSpPr>
          <p:nvPr>
            <p:ph type="title"/>
          </p:nvPr>
        </p:nvSpPr>
        <p:spPr>
          <a:xfrm>
            <a:off x="0" y="188640"/>
            <a:ext cx="9324528" cy="248072"/>
          </a:xfrm>
        </p:spPr>
        <p:txBody>
          <a:bodyPr/>
          <a:lstStyle/>
          <a:p>
            <a:r>
              <a:rPr lang="en-GB" sz="1800" dirty="0">
                <a:latin typeface="Calibri" panose="020F0502020204030204" pitchFamily="34" charset="0"/>
                <a:cs typeface="Calibri" panose="020F0502020204030204" pitchFamily="34" charset="0"/>
              </a:rPr>
              <a:t>Source: Office of the Registrar, University of Malta</a:t>
            </a:r>
            <a:r>
              <a:rPr lang="en-GB" sz="24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589765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352928" cy="4755148"/>
          </a:xfrm>
          <a:prstGeom prst="rect">
            <a:avLst/>
          </a:prstGeom>
        </p:spPr>
        <p:txBody>
          <a:bodyPr wrap="square">
            <a:spAutoFit/>
          </a:bodyPr>
          <a:lstStyle/>
          <a:p>
            <a:pPr hangingPunct="0"/>
            <a:r>
              <a:rPr lang="en-US" sz="2400" i="1" dirty="0">
                <a:solidFill>
                  <a:srgbClr val="00B0F0"/>
                </a:solidFill>
                <a:latin typeface="Calibri" panose="020F0502020204030204" pitchFamily="34" charset="0"/>
                <a:cs typeface="Calibri" panose="020F0502020204030204" pitchFamily="34" charset="0"/>
              </a:rPr>
              <a:t>Moving Forward</a:t>
            </a:r>
            <a:endParaRPr lang="en-US" sz="2400" dirty="0">
              <a:latin typeface="Calibri" panose="020F0502020204030204" pitchFamily="34" charset="0"/>
              <a:cs typeface="Calibri" panose="020F0502020204030204" pitchFamily="34" charset="0"/>
            </a:endParaRPr>
          </a:p>
          <a:p>
            <a:pPr lvl="0" hangingPunct="0">
              <a:lnSpc>
                <a:spcPct val="150000"/>
              </a:lnSpc>
            </a:pPr>
            <a:endParaRPr lang="en-US" sz="2400" dirty="0">
              <a:latin typeface="Calibri" panose="020F0502020204030204" pitchFamily="34" charset="0"/>
              <a:cs typeface="Calibri" panose="020F0502020204030204" pitchFamily="34" charset="0"/>
            </a:endParaRPr>
          </a:p>
          <a:p>
            <a:pPr hangingPunct="0">
              <a:lnSpc>
                <a:spcPct val="150000"/>
              </a:lnSpc>
            </a:pPr>
            <a:r>
              <a:rPr lang="en-US" sz="2400" dirty="0">
                <a:latin typeface="Calibri" panose="020F0502020204030204" pitchFamily="34" charset="0"/>
                <a:cs typeface="Calibri" panose="020F0502020204030204" pitchFamily="34" charset="0"/>
              </a:rPr>
              <a:t>The Department of Social Policy and Social Work recently conducted a tracer study of social workers. A total of 180 people responded to the survey from a total of 670 local graduates in social work. This gives a response rate of 26%. The results are interesting and merit consideration.  I would like to point out one or two aspects. </a:t>
            </a:r>
          </a:p>
          <a:p>
            <a:pPr lvl="0" hangingPunct="0">
              <a:lnSpc>
                <a:spcPct val="150000"/>
              </a:lnSpc>
            </a:pP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9794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352928" cy="5555367"/>
          </a:xfrm>
          <a:prstGeom prst="rect">
            <a:avLst/>
          </a:prstGeom>
        </p:spPr>
        <p:txBody>
          <a:bodyPr wrap="square">
            <a:spAutoFit/>
          </a:bodyPr>
          <a:lstStyle/>
          <a:p>
            <a:pPr hangingPunct="0"/>
            <a:r>
              <a:rPr lang="en-US" sz="2400" i="1" dirty="0">
                <a:solidFill>
                  <a:srgbClr val="00B0F0"/>
                </a:solidFill>
                <a:latin typeface="Calibri" panose="020F0502020204030204" pitchFamily="34" charset="0"/>
                <a:cs typeface="Calibri" panose="020F0502020204030204" pitchFamily="34" charset="0"/>
              </a:rPr>
              <a:t>Moving Forward</a:t>
            </a:r>
          </a:p>
          <a:p>
            <a:pPr hangingPunct="0"/>
            <a:endParaRPr lang="en-US" sz="2400" dirty="0">
              <a:latin typeface="Calibri" panose="020F0502020204030204" pitchFamily="34" charset="0"/>
              <a:cs typeface="Calibri" panose="020F0502020204030204" pitchFamily="34" charset="0"/>
            </a:endParaRPr>
          </a:p>
          <a:p>
            <a:pPr hangingPunct="0"/>
            <a:endParaRPr lang="en-US" sz="2800" dirty="0">
              <a:latin typeface="Calibri" panose="020F0502020204030204" pitchFamily="34" charset="0"/>
              <a:cs typeface="Calibri" panose="020F0502020204030204" pitchFamily="34" charset="0"/>
            </a:endParaRPr>
          </a:p>
          <a:p>
            <a:pPr marL="342900" lvl="0" indent="-342900" hangingPunct="0">
              <a:lnSpc>
                <a:spcPct val="150000"/>
              </a:lnSpc>
              <a:buFont typeface="Wingdings" panose="05000000000000000000" pitchFamily="2" charset="2"/>
              <a:buChar char="v"/>
            </a:pPr>
            <a:r>
              <a:rPr lang="en-US" sz="2800" u="sng" dirty="0">
                <a:latin typeface="Calibri" panose="020F0502020204030204" pitchFamily="34" charset="0"/>
                <a:cs typeface="Calibri" panose="020F0502020204030204" pitchFamily="34" charset="0"/>
              </a:rPr>
              <a:t>the young age at graduation</a:t>
            </a:r>
            <a:r>
              <a:rPr lang="en-US" sz="2800" dirty="0">
                <a:latin typeface="Calibri" panose="020F0502020204030204" pitchFamily="34" charset="0"/>
                <a:cs typeface="Calibri" panose="020F0502020204030204" pitchFamily="34" charset="0"/>
              </a:rPr>
              <a:t>, 117 out of 180 graduated at 23 years or less;</a:t>
            </a:r>
          </a:p>
          <a:p>
            <a:pPr marL="342900" lvl="0" indent="-342900" hangingPunct="0">
              <a:lnSpc>
                <a:spcPct val="150000"/>
              </a:lnSpc>
              <a:buFont typeface="Wingdings" panose="05000000000000000000" pitchFamily="2" charset="2"/>
              <a:buChar char="v"/>
            </a:pPr>
            <a:r>
              <a:rPr lang="en-US" sz="2800" dirty="0">
                <a:latin typeface="Calibri" panose="020F0502020204030204" pitchFamily="34" charset="0"/>
                <a:cs typeface="Calibri" panose="020F0502020204030204" pitchFamily="34" charset="0"/>
              </a:rPr>
              <a:t>that </a:t>
            </a:r>
            <a:r>
              <a:rPr lang="en-US" sz="2800" u="sng" dirty="0">
                <a:latin typeface="Calibri" panose="020F0502020204030204" pitchFamily="34" charset="0"/>
                <a:cs typeface="Calibri" panose="020F0502020204030204" pitchFamily="34" charset="0"/>
              </a:rPr>
              <a:t>a large proportion were satisfied with the quality of the social work programme</a:t>
            </a:r>
            <a:r>
              <a:rPr lang="en-US" sz="2800" dirty="0">
                <a:latin typeface="Calibri" panose="020F0502020204030204" pitchFamily="34" charset="0"/>
                <a:cs typeface="Calibri" panose="020F0502020204030204" pitchFamily="34" charset="0"/>
              </a:rPr>
              <a:t> and with how it had prepared them for practice; and </a:t>
            </a:r>
          </a:p>
          <a:p>
            <a:pPr marL="342900" lvl="0" indent="-342900" hangingPunct="0">
              <a:lnSpc>
                <a:spcPct val="150000"/>
              </a:lnSpc>
              <a:buFont typeface="Wingdings" panose="05000000000000000000" pitchFamily="2" charset="2"/>
              <a:buChar char="v"/>
            </a:pPr>
            <a:r>
              <a:rPr lang="en-US" sz="2800" dirty="0">
                <a:latin typeface="Calibri" panose="020F0502020204030204" pitchFamily="34" charset="0"/>
                <a:cs typeface="Calibri" panose="020F0502020204030204" pitchFamily="34" charset="0"/>
              </a:rPr>
              <a:t>that </a:t>
            </a:r>
            <a:r>
              <a:rPr lang="en-US" sz="2800" u="sng" dirty="0">
                <a:latin typeface="Calibri" panose="020F0502020204030204" pitchFamily="34" charset="0"/>
                <a:cs typeface="Calibri" panose="020F0502020204030204" pitchFamily="34" charset="0"/>
              </a:rPr>
              <a:t>68.3% (n=123) have pursued further studies</a:t>
            </a:r>
            <a:r>
              <a:rPr lang="en-US" sz="2800" dirty="0">
                <a:latin typeface="Calibri" panose="020F0502020204030204" pitchFamily="34" charset="0"/>
                <a:cs typeface="Calibri" panose="020F0502020204030204" pitchFamily="34" charset="0"/>
              </a:rPr>
              <a:t>.  </a:t>
            </a:r>
          </a:p>
          <a:p>
            <a:pPr marL="285750" lvl="0" indent="-285750" hangingPunct="0">
              <a:lnSpc>
                <a:spcPct val="150000"/>
              </a:lnSpc>
              <a:spcAft>
                <a:spcPts val="0"/>
              </a:spcAft>
              <a:buFont typeface="Arial" panose="020B0604020202020204" pitchFamily="34" charset="0"/>
              <a:buChar char="•"/>
            </a:pPr>
            <a:endParaRPr lang="en-GB"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9235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32463"/>
            <a:ext cx="8280920" cy="5493812"/>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Moving Forward</a:t>
            </a:r>
          </a:p>
          <a:p>
            <a:pPr hangingPunct="0">
              <a:lnSpc>
                <a:spcPct val="150000"/>
              </a:lnSpc>
              <a:spcAft>
                <a:spcPts val="0"/>
              </a:spcAft>
            </a:pPr>
            <a:r>
              <a:rPr lang="en-US" sz="2400" dirty="0">
                <a:latin typeface="Calibri" panose="020F0502020204030204" pitchFamily="34" charset="0"/>
                <a:ea typeface="MS Mincho"/>
                <a:cs typeface="Calibri" panose="020F0502020204030204" pitchFamily="34" charset="0"/>
              </a:rPr>
              <a:t>The social work profession has made huge strides in asserting itself as a respected profession in the Maltese landscape. The same could be said for social work education. </a:t>
            </a:r>
          </a:p>
          <a:p>
            <a:pPr hangingPunct="0">
              <a:lnSpc>
                <a:spcPct val="150000"/>
              </a:lnSpc>
              <a:spcAft>
                <a:spcPts val="0"/>
              </a:spcAft>
            </a:pPr>
            <a:endParaRPr lang="en-US"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US" sz="2400" dirty="0">
                <a:latin typeface="Calibri" panose="020F0502020204030204" pitchFamily="34" charset="0"/>
                <a:ea typeface="MS Mincho"/>
                <a:cs typeface="Calibri" panose="020F0502020204030204" pitchFamily="34" charset="0"/>
              </a:rPr>
              <a:t>The Department of Social Policy and Social Work, besides the many offerings of courses at both an undergraduate and Master level, prides itself on the number of students reading for a PhD in both social work and social policy (Cole &amp; Kenely, 2022). </a:t>
            </a:r>
          </a:p>
          <a:p>
            <a:pPr hangingPunct="0">
              <a:lnSpc>
                <a:spcPct val="150000"/>
              </a:lnSpc>
              <a:spcAft>
                <a:spcPts val="0"/>
              </a:spcAft>
            </a:pP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89851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32463"/>
            <a:ext cx="8280920" cy="7478970"/>
          </a:xfrm>
          <a:prstGeom prst="rect">
            <a:avLst/>
          </a:prstGeom>
        </p:spPr>
        <p:txBody>
          <a:bodyPr wrap="square">
            <a:spAutoFit/>
          </a:bodyPr>
          <a:lstStyle/>
          <a:p>
            <a:pPr hangingPunct="0">
              <a:spcAft>
                <a:spcPts val="0"/>
              </a:spcAft>
            </a:pPr>
            <a:r>
              <a:rPr lang="en-US" sz="2400" i="1" dirty="0">
                <a:solidFill>
                  <a:srgbClr val="00B0F0"/>
                </a:solidFill>
                <a:latin typeface="Calibri" panose="020F0502020204030204" pitchFamily="34" charset="0"/>
                <a:cs typeface="Calibri" panose="020F0502020204030204" pitchFamily="34" charset="0"/>
              </a:rPr>
              <a:t>Some thoughts about “Social welfare professionals” drawn from a statement by the Malta Social Work Profession Board, The Maltese Association of Social Workers and the Department of Social Policy and Social Work, University of Malta in February 2022. </a:t>
            </a:r>
          </a:p>
          <a:p>
            <a:pPr lvl="0">
              <a:lnSpc>
                <a:spcPct val="150000"/>
              </a:lnSpc>
            </a:pPr>
            <a:r>
              <a:rPr lang="en-GB" sz="2800" dirty="0">
                <a:latin typeface="Calibri" panose="020F0502020204030204" pitchFamily="34" charset="0"/>
                <a:cs typeface="Calibri" panose="020F0502020204030204" pitchFamily="34" charset="0"/>
              </a:rPr>
              <a:t>The title “social welfare professional” or variants of the title suggest: </a:t>
            </a:r>
          </a:p>
          <a:p>
            <a:pPr marL="457200" indent="-457200">
              <a:lnSpc>
                <a:spcPct val="150000"/>
              </a:lnSpc>
              <a:buFont typeface="Arial" panose="020B0604020202020204" pitchFamily="34" charset="0"/>
              <a:buChar char="•"/>
            </a:pPr>
            <a:r>
              <a:rPr lang="en-GB" sz="2800" dirty="0">
                <a:latin typeface="Calibri" panose="020F0502020204030204" pitchFamily="34" charset="0"/>
                <a:cs typeface="Calibri" panose="020F0502020204030204" pitchFamily="34" charset="0"/>
              </a:rPr>
              <a:t> a theoretical and practical preparation leading to an acknowledged professional qualification, this is not the case for social welfare professionals who in most instances have a degree that does not lead to a recognised profession;</a:t>
            </a:r>
          </a:p>
          <a:p>
            <a:pPr marL="285750" lvl="0" indent="-28575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r>
              <a:rPr lang="en-GB" sz="2400" dirty="0"/>
              <a:t> </a:t>
            </a:r>
          </a:p>
        </p:txBody>
      </p:sp>
    </p:spTree>
    <p:extLst>
      <p:ext uri="{BB962C8B-B14F-4D97-AF65-F5344CB8AC3E}">
        <p14:creationId xmlns:p14="http://schemas.microsoft.com/office/powerpoint/2010/main" val="3644707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640960" cy="5909310"/>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Some thoughts about “Social welfare professionals” </a:t>
            </a:r>
          </a:p>
          <a:p>
            <a:pPr lvl="0"/>
            <a:endParaRPr lang="en-GB" dirty="0"/>
          </a:p>
          <a:p>
            <a:pPr lvl="0">
              <a:lnSpc>
                <a:spcPct val="150000"/>
              </a:lnSpc>
            </a:pPr>
            <a:r>
              <a:rPr lang="en-GB" sz="2400" dirty="0">
                <a:latin typeface="Calibri" panose="020F0502020204030204" pitchFamily="34" charset="0"/>
                <a:cs typeface="Calibri" panose="020F0502020204030204" pitchFamily="34" charset="0"/>
              </a:rPr>
              <a:t>The title “social welfare professional” or variants of the title suggest: </a:t>
            </a:r>
          </a:p>
          <a:p>
            <a:pPr>
              <a:lnSpc>
                <a:spcPct val="150000"/>
              </a:lnSpc>
            </a:pPr>
            <a:r>
              <a:rPr lang="en-GB" sz="2400" dirty="0">
                <a:latin typeface="Calibri" panose="020F0502020204030204" pitchFamily="34" charset="0"/>
                <a:cs typeface="Calibri" panose="020F0502020204030204" pitchFamily="34" charset="0"/>
              </a:rPr>
              <a:t> </a:t>
            </a: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that a person is obliged to work within the bounds of a Code of Ethics; and </a:t>
            </a:r>
          </a:p>
          <a:p>
            <a:pPr marL="285750" lvl="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that the person has been given a warrant, thus implying that the community sanctions them to practise the profession, this is not the case for “social welfare </a:t>
            </a:r>
            <a:r>
              <a:rPr lang="en-GB" sz="2400" dirty="0"/>
              <a:t>professionals”.</a:t>
            </a:r>
          </a:p>
          <a:p>
            <a:pPr>
              <a:lnSpc>
                <a:spcPct val="150000"/>
              </a:lnSpc>
            </a:pPr>
            <a:r>
              <a:rPr lang="en-GB" sz="2400" dirty="0"/>
              <a:t> </a:t>
            </a:r>
          </a:p>
        </p:txBody>
      </p:sp>
    </p:spTree>
    <p:extLst>
      <p:ext uri="{BB962C8B-B14F-4D97-AF65-F5344CB8AC3E}">
        <p14:creationId xmlns:p14="http://schemas.microsoft.com/office/powerpoint/2010/main" val="1875117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188640"/>
            <a:ext cx="8712968" cy="5632311"/>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Some thoughts about “Social welfare professionals” </a:t>
            </a:r>
          </a:p>
          <a:p>
            <a:pPr hangingPunct="0">
              <a:lnSpc>
                <a:spcPct val="150000"/>
              </a:lnSpc>
              <a:spcAft>
                <a:spcPts val="0"/>
              </a:spcAft>
            </a:pPr>
            <a:endParaRPr lang="en-US" sz="2400" i="1" dirty="0">
              <a:solidFill>
                <a:srgbClr val="00B0F0"/>
              </a:solidFill>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It is expected that the job descriptions of "social welfare professionals" should be distinct from those of social workers, but this is not the case. </a:t>
            </a:r>
          </a:p>
          <a:p>
            <a:pPr marL="28575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28575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Their roles, tasks, and responsibilities ought to be different and made known to clients.  </a:t>
            </a:r>
          </a:p>
          <a:p>
            <a:pPr marL="285750" indent="-285750">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lvl="0"/>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8876531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188640"/>
            <a:ext cx="8712968" cy="6370975"/>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Some thoughts about “Social welfare professionals” </a:t>
            </a:r>
          </a:p>
          <a:p>
            <a:pPr marL="28575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Agencies that employ "social welfare professionals" cater to vulnerable clients who face various physical, emotional, and psychological challenges.</a:t>
            </a:r>
          </a:p>
          <a:p>
            <a:pPr marL="342900" lvl="0" indent="-34290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342900" lvl="0" indent="-34290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It is extremely important that they are given the best service and that they understand fully who is providing them with the service. It is of concern that clients share very sensitive personal information with “social welfare professionals” who are not bound by a Code of Ethics.  </a:t>
            </a:r>
          </a:p>
          <a:p>
            <a:pPr lvl="0"/>
            <a:endParaRPr lang="en-GB" sz="2400" dirty="0">
              <a:latin typeface="Calibri" panose="020F0502020204030204" pitchFamily="34" charset="0"/>
              <a:cs typeface="Calibri" panose="020F0502020204030204" pitchFamily="34" charset="0"/>
            </a:endParaRPr>
          </a:p>
          <a:p>
            <a:r>
              <a:rPr lang="en-GB" sz="24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671699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8388424" cy="4524315"/>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“Social welfare professionals”</a:t>
            </a:r>
          </a:p>
          <a:p>
            <a:pPr>
              <a:lnSpc>
                <a:spcPct val="150000"/>
              </a:lnSpc>
            </a:pPr>
            <a:r>
              <a:rPr lang="en-GB" sz="2400" dirty="0">
                <a:latin typeface="Calibri" panose="020F0502020204030204" pitchFamily="34" charset="0"/>
                <a:cs typeface="Calibri" panose="020F0502020204030204" pitchFamily="34" charset="0"/>
              </a:rPr>
              <a:t>So what can be done: </a:t>
            </a:r>
          </a:p>
          <a:p>
            <a:pPr>
              <a:lnSpc>
                <a:spcPct val="150000"/>
              </a:lnSpc>
            </a:pPr>
            <a:endParaRPr lang="en-GB" sz="2400" dirty="0">
              <a:latin typeface="Calibri" panose="020F0502020204030204" pitchFamily="34" charset="0"/>
              <a:cs typeface="Calibri" panose="020F0502020204030204" pitchFamily="34" charset="0"/>
            </a:endParaRPr>
          </a:p>
          <a:p>
            <a:pPr marL="342900" indent="-34290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 The role of the “social welfare professionals” has to be clearly defined as supportive to that of social workers. Perhaps the nomenclature, “support workers” or similar could be used. </a:t>
            </a:r>
          </a:p>
          <a:p>
            <a:pPr marL="285750" lvl="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285750" lvl="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0892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260648"/>
            <a:ext cx="8424936" cy="6129050"/>
          </a:xfrm>
          <a:prstGeom prst="rect">
            <a:avLst/>
          </a:prstGeom>
        </p:spPr>
        <p:txBody>
          <a:bodyPr wrap="square">
            <a:spAutoFit/>
          </a:bodyPr>
          <a:lstStyle/>
          <a:p>
            <a:pPr hangingPunct="0">
              <a:lnSpc>
                <a:spcPct val="150000"/>
              </a:lnSpc>
              <a:spcAft>
                <a:spcPts val="0"/>
              </a:spcAft>
            </a:pPr>
            <a:r>
              <a:rPr lang="en-GB" sz="2400" i="1" dirty="0">
                <a:solidFill>
                  <a:srgbClr val="00B050"/>
                </a:solidFill>
                <a:latin typeface="Calibri" panose="020F0502020204030204" pitchFamily="34" charset="0"/>
                <a:ea typeface="Calibri" panose="020F0502020204030204" pitchFamily="34" charset="0"/>
                <a:cs typeface="Calibri" panose="020F0502020204030204" pitchFamily="34" charset="0"/>
              </a:rPr>
              <a:t>The early years: a struggle for recognition.</a:t>
            </a:r>
            <a:endParaRPr lang="en-GB" sz="24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pPr hangingPunct="0">
              <a:lnSpc>
                <a:spcPct val="150000"/>
              </a:lnSpc>
              <a:spcAft>
                <a:spcPts val="0"/>
              </a:spcAft>
            </a:pPr>
            <a:r>
              <a:rPr lang="en-US" sz="2400" dirty="0">
                <a:solidFill>
                  <a:srgbClr val="FFC000"/>
                </a:solidFill>
                <a:latin typeface="Calibri" panose="020F0502020204030204" pitchFamily="34" charset="0"/>
                <a:ea typeface="MS Mincho"/>
                <a:cs typeface="Calibri" panose="020F0502020204030204" pitchFamily="34" charset="0"/>
              </a:rPr>
              <a:t>1990: </a:t>
            </a:r>
            <a:r>
              <a:rPr lang="en-US" sz="2400" dirty="0">
                <a:latin typeface="Calibri" panose="020F0502020204030204" pitchFamily="34" charset="0"/>
                <a:ea typeface="MS Mincho"/>
                <a:cs typeface="Calibri" panose="020F0502020204030204" pitchFamily="34" charset="0"/>
              </a:rPr>
              <a:t>T</a:t>
            </a:r>
            <a:r>
              <a:rPr lang="en-GB" sz="2400" dirty="0">
                <a:latin typeface="Calibri" panose="020F0502020204030204" pitchFamily="34" charset="0"/>
                <a:ea typeface="MS Mincho"/>
                <a:cs typeface="Calibri" panose="020F0502020204030204" pitchFamily="34" charset="0"/>
              </a:rPr>
              <a:t>he Ministry for Social Policy published a Green Paper entitled “A Caring Society in a Changing World” which articulated government’s plans for social welfare reform. </a:t>
            </a: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GB" sz="2400" dirty="0">
                <a:latin typeface="Calibri" panose="020F0502020204030204" pitchFamily="34" charset="0"/>
                <a:ea typeface="MS Mincho"/>
                <a:cs typeface="Calibri" panose="020F0502020204030204" pitchFamily="34" charset="0"/>
              </a:rPr>
              <a:t>These saw social workers as key to the planned reform (Cole, 2003, Cole and Kenely, 2022). </a:t>
            </a: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GB" sz="2400" dirty="0">
                <a:latin typeface="Calibri" panose="020F0502020204030204" pitchFamily="34" charset="0"/>
                <a:ea typeface="MS Mincho"/>
                <a:cs typeface="Calibri" panose="020F0502020204030204" pitchFamily="34" charset="0"/>
              </a:rPr>
              <a:t>The document also highlighted the importance of social work education and training and proposed a warrant for social workers (Ministry for Social Policy, 1990).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1983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624"/>
            <a:ext cx="8388424" cy="6740307"/>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“Social welfare professionals”</a:t>
            </a:r>
          </a:p>
          <a:p>
            <a:pPr>
              <a:lnSpc>
                <a:spcPct val="150000"/>
              </a:lnSpc>
            </a:pPr>
            <a:r>
              <a:rPr lang="en-GB" sz="2400" dirty="0">
                <a:latin typeface="Calibri" panose="020F0502020204030204" pitchFamily="34" charset="0"/>
                <a:cs typeface="Calibri" panose="020F0502020204030204" pitchFamily="34" charset="0"/>
              </a:rPr>
              <a:t>So what can be done: </a:t>
            </a: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“Support workers” should not carry case responsibility however there are many support tasks that they could do such as accompanying clients to important appointments, ongoing monitoring of clients, following up on referrals, helping with applications for services, completing forms, coaching for certain tasks, etc. </a:t>
            </a:r>
          </a:p>
          <a:p>
            <a:pPr marL="285750" lvl="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All of these </a:t>
            </a:r>
            <a:r>
              <a:rPr lang="en-GB" sz="2400" b="1" dirty="0">
                <a:solidFill>
                  <a:srgbClr val="00B0F0"/>
                </a:solidFill>
                <a:latin typeface="Calibri" panose="020F0502020204030204" pitchFamily="34" charset="0"/>
                <a:cs typeface="Calibri" panose="020F0502020204030204" pitchFamily="34" charset="0"/>
              </a:rPr>
              <a:t>must</a:t>
            </a:r>
            <a:r>
              <a:rPr lang="en-GB" sz="2400" dirty="0">
                <a:latin typeface="Calibri" panose="020F0502020204030204" pitchFamily="34" charset="0"/>
                <a:cs typeface="Calibri" panose="020F0502020204030204" pitchFamily="34" charset="0"/>
              </a:rPr>
              <a:t> be carried out under the supervision of social workers who have responsibility for the cases. </a:t>
            </a:r>
          </a:p>
          <a:p>
            <a:pPr marL="285750" lvl="0" indent="-285750">
              <a:lnSpc>
                <a:spcPct val="150000"/>
              </a:lnSpc>
              <a:buFont typeface="Arial" panose="020B0604020202020204" pitchFamily="34" charset="0"/>
              <a:buChar char="•"/>
            </a:pPr>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38898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7920880" cy="6555641"/>
          </a:xfrm>
          <a:prstGeom prst="rect">
            <a:avLst/>
          </a:prstGeom>
        </p:spPr>
        <p:txBody>
          <a:bodyPr wrap="square">
            <a:spAutoFit/>
          </a:bodyPr>
          <a:lstStyle/>
          <a:p>
            <a:pPr hangingPunct="0">
              <a:lnSpc>
                <a:spcPct val="150000"/>
              </a:lnSpc>
              <a:spcAft>
                <a:spcPts val="0"/>
              </a:spcAft>
            </a:pPr>
            <a:r>
              <a:rPr lang="en-US" sz="2400" i="1" dirty="0">
                <a:solidFill>
                  <a:srgbClr val="00B0F0"/>
                </a:solidFill>
                <a:latin typeface="Calibri" panose="020F0502020204030204" pitchFamily="34" charset="0"/>
                <a:cs typeface="Calibri" panose="020F0502020204030204" pitchFamily="34" charset="0"/>
              </a:rPr>
              <a:t>“Social welfare professionals”</a:t>
            </a:r>
          </a:p>
          <a:p>
            <a:r>
              <a:rPr lang="en-GB" sz="2400" dirty="0">
                <a:latin typeface="Calibri" panose="020F0502020204030204" pitchFamily="34" charset="0"/>
                <a:cs typeface="Calibri" panose="020F0502020204030204" pitchFamily="34" charset="0"/>
              </a:rPr>
              <a:t>So what can be done: </a:t>
            </a: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 Social welfare professionals who are graduates in various areas are to be given incentives to read for the Master of Social Work (MSW). </a:t>
            </a:r>
          </a:p>
          <a:p>
            <a:pPr marL="285750" lvl="0" indent="-285750">
              <a:lnSpc>
                <a:spcPct val="150000"/>
              </a:lnSpc>
              <a:buFont typeface="Arial" panose="020B0604020202020204" pitchFamily="34" charset="0"/>
              <a:buChar char="•"/>
            </a:pPr>
            <a:r>
              <a:rPr lang="en-GB" sz="2400" dirty="0">
                <a:latin typeface="Calibri" panose="020F0502020204030204" pitchFamily="34" charset="0"/>
                <a:cs typeface="Calibri" panose="020F0502020204030204" pitchFamily="34" charset="0"/>
              </a:rPr>
              <a:t>Steps should be taken to ensure that the conditions of work of social workers guarantee the retention of social workers in employment. These conditions should not pertain to salaries only but are also related to the respect and status of the profession including increased professional autonomy.  </a:t>
            </a:r>
          </a:p>
          <a:p>
            <a:pPr hangingPunct="0">
              <a:lnSpc>
                <a:spcPct val="150000"/>
              </a:lnSpc>
              <a:spcAft>
                <a:spcPts val="0"/>
              </a:spcAft>
            </a:pPr>
            <a:endParaRPr lang="en-GB" sz="2400" dirty="0">
              <a:solidFill>
                <a:srgbClr val="00B0F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770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44624"/>
            <a:ext cx="8280920" cy="9648795"/>
          </a:xfrm>
          <a:prstGeom prst="rect">
            <a:avLst/>
          </a:prstGeom>
        </p:spPr>
        <p:txBody>
          <a:bodyPr wrap="square">
            <a:spAutoFit/>
          </a:bodyPr>
          <a:lstStyle/>
          <a:p>
            <a:pPr>
              <a:lnSpc>
                <a:spcPct val="150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 References: </a:t>
            </a:r>
          </a:p>
          <a:p>
            <a:pPr>
              <a:lnSpc>
                <a:spcPct val="150000"/>
              </a:lnSpc>
              <a:spcAft>
                <a:spcPts val="800"/>
              </a:spcAft>
            </a:pPr>
            <a:r>
              <a:rPr lang="en-GB" dirty="0">
                <a:latin typeface="Calibri" panose="020F0502020204030204" pitchFamily="34" charset="0"/>
                <a:cs typeface="Calibri" panose="020F0502020204030204" pitchFamily="34" charset="0"/>
              </a:rPr>
              <a:t>Abela, M. (2003). </a:t>
            </a:r>
            <a:r>
              <a:rPr lang="en-GB" i="1" dirty="0">
                <a:latin typeface="Calibri" panose="020F0502020204030204" pitchFamily="34" charset="0"/>
                <a:cs typeface="Calibri" panose="020F0502020204030204" pitchFamily="34" charset="0"/>
              </a:rPr>
              <a:t>History of Social Work in Malta:1980-2001. </a:t>
            </a:r>
            <a:r>
              <a:rPr lang="en-US" dirty="0">
                <a:latin typeface="Calibri" panose="020F0502020204030204" pitchFamily="34" charset="0"/>
                <a:cs typeface="Calibri" panose="020F0502020204030204" pitchFamily="34" charset="0"/>
              </a:rPr>
              <a:t>(Unpublished </a:t>
            </a:r>
            <a:endParaRPr lang="en-GB" dirty="0">
              <a:latin typeface="Calibri" panose="020F0502020204030204" pitchFamily="34" charset="0"/>
              <a:cs typeface="Calibri" panose="020F0502020204030204" pitchFamily="34" charset="0"/>
            </a:endParaRPr>
          </a:p>
          <a:p>
            <a:pPr>
              <a:lnSpc>
                <a:spcPct val="200000"/>
              </a:lnSpc>
            </a:pPr>
            <a:r>
              <a:rPr lang="en-US" dirty="0">
                <a:latin typeface="Calibri" panose="020F0502020204030204" pitchFamily="34" charset="0"/>
                <a:cs typeface="Calibri" panose="020F0502020204030204" pitchFamily="34" charset="0"/>
              </a:rPr>
              <a:t>	undergraduate dissertation). University of Malta, Malta.</a:t>
            </a:r>
          </a:p>
          <a:p>
            <a:pPr>
              <a:lnSpc>
                <a:spcPct val="200000"/>
              </a:lnSpc>
            </a:pPr>
            <a:r>
              <a:rPr lang="en-GB" dirty="0">
                <a:latin typeface="Calibri" panose="020F0502020204030204" pitchFamily="34" charset="0"/>
                <a:cs typeface="Calibri" panose="020F0502020204030204" pitchFamily="34" charset="0"/>
              </a:rPr>
              <a:t>Cole, M. (2003). </a:t>
            </a:r>
            <a:r>
              <a:rPr lang="en-GB" i="1" dirty="0">
                <a:latin typeface="Calibri" panose="020F0502020204030204" pitchFamily="34" charset="0"/>
                <a:cs typeface="Calibri" panose="020F0502020204030204" pitchFamily="34" charset="0"/>
              </a:rPr>
              <a:t>The practice and experience of social work supervision: An</a:t>
            </a:r>
            <a:endParaRPr lang="en-GB" dirty="0">
              <a:latin typeface="Calibri" panose="020F0502020204030204" pitchFamily="34" charset="0"/>
              <a:cs typeface="Calibri" panose="020F0502020204030204" pitchFamily="34" charset="0"/>
            </a:endParaRPr>
          </a:p>
          <a:p>
            <a:pPr>
              <a:lnSpc>
                <a:spcPct val="200000"/>
              </a:lnSpc>
            </a:pPr>
            <a:r>
              <a:rPr lang="en-GB" i="1" dirty="0">
                <a:latin typeface="Calibri" panose="020F0502020204030204" pitchFamily="34" charset="0"/>
                <a:cs typeface="Calibri" panose="020F0502020204030204" pitchFamily="34" charset="0"/>
              </a:rPr>
              <a:t>       	analysis of supervisory practices in Malta.</a:t>
            </a:r>
            <a:r>
              <a:rPr lang="en-GB" dirty="0">
                <a:latin typeface="Calibri" panose="020F0502020204030204" pitchFamily="34" charset="0"/>
                <a:cs typeface="Calibri" panose="020F0502020204030204" pitchFamily="34" charset="0"/>
              </a:rPr>
              <a:t> (Unpublished doctoral thesis). </a:t>
            </a:r>
          </a:p>
          <a:p>
            <a:pPr>
              <a:lnSpc>
                <a:spcPct val="200000"/>
              </a:lnSpc>
            </a:pPr>
            <a:r>
              <a:rPr lang="en-GB" dirty="0">
                <a:latin typeface="Calibri" panose="020F0502020204030204" pitchFamily="34" charset="0"/>
                <a:cs typeface="Calibri" panose="020F0502020204030204" pitchFamily="34" charset="0"/>
              </a:rPr>
              <a:t>       	University of East Anglia, England.</a:t>
            </a:r>
          </a:p>
          <a:p>
            <a:pPr>
              <a:lnSpc>
                <a:spcPct val="200000"/>
              </a:lnSpc>
            </a:pPr>
            <a:r>
              <a:rPr lang="en-GB" dirty="0">
                <a:latin typeface="Calibri" panose="020F0502020204030204" pitchFamily="34" charset="0"/>
                <a:cs typeface="Calibri" panose="020F0502020204030204" pitchFamily="34" charset="0"/>
              </a:rPr>
              <a:t> Cole, M. &amp; Kenely, N. (2022) Social Work. In S. Vella &amp; E. Galea-Curmi 	(Eds.), Social Policy in Malta: an introduction" (pp.223-240).</a:t>
            </a:r>
          </a:p>
          <a:p>
            <a:pPr lvl="0">
              <a:lnSpc>
                <a:spcPct val="200000"/>
              </a:lnSpc>
              <a:spcAft>
                <a:spcPts val="800"/>
              </a:spcAft>
            </a:pPr>
            <a:r>
              <a:rPr lang="en-GB" dirty="0">
                <a:solidFill>
                  <a:srgbClr val="FFFFFF"/>
                </a:solidFill>
                <a:latin typeface="Calibri" panose="020F0502020204030204" pitchFamily="34" charset="0"/>
                <a:cs typeface="Calibri" panose="020F0502020204030204" pitchFamily="34" charset="0"/>
              </a:rPr>
              <a:t>Ministry for Social Policy. (1990). </a:t>
            </a:r>
            <a:r>
              <a:rPr lang="en-GB" i="1" dirty="0">
                <a:solidFill>
                  <a:srgbClr val="FFFFFF"/>
                </a:solidFill>
                <a:latin typeface="Calibri" panose="020F0502020204030204" pitchFamily="34" charset="0"/>
                <a:cs typeface="Calibri" panose="020F0502020204030204" pitchFamily="34" charset="0"/>
              </a:rPr>
              <a:t>A caring society in a changing world: proposals for a 	social welfare strategy for the nineties and beyond </a:t>
            </a:r>
            <a:r>
              <a:rPr lang="en-GB" dirty="0">
                <a:solidFill>
                  <a:srgbClr val="FFFFFF"/>
                </a:solidFill>
                <a:latin typeface="Calibri" panose="020F0502020204030204" pitchFamily="34" charset="0"/>
                <a:cs typeface="Calibri" panose="020F0502020204030204" pitchFamily="34" charset="0"/>
              </a:rPr>
              <a:t>[Green Paper]. Malta: 	Ministry for Social Policy, 2/90. </a:t>
            </a:r>
          </a:p>
          <a:p>
            <a:pPr>
              <a:lnSpc>
                <a:spcPct val="200000"/>
              </a:lnSpc>
              <a:spcAft>
                <a:spcPts val="800"/>
              </a:spcAft>
            </a:pPr>
            <a:r>
              <a:rPr lang="en-US" dirty="0">
                <a:latin typeface="Calibri" panose="020F0502020204030204" pitchFamily="34" charset="0"/>
                <a:cs typeface="Calibri" panose="020F0502020204030204" pitchFamily="34" charset="0"/>
              </a:rPr>
              <a:t>	</a:t>
            </a:r>
            <a:endParaRPr lang="en-GB" dirty="0">
              <a:latin typeface="Calibri" panose="020F0502020204030204" pitchFamily="34" charset="0"/>
              <a:cs typeface="Calibri" panose="020F0502020204030204" pitchFamily="34" charset="0"/>
            </a:endParaRPr>
          </a:p>
          <a:p>
            <a:pPr>
              <a:lnSpc>
                <a:spcPct val="150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800"/>
              </a:spcAft>
            </a:pPr>
            <a:endParaRPr lang="en-GB" sz="1400" dirty="0">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800"/>
              </a:spcAft>
            </a:pPr>
            <a:endParaRPr lang="en-GB" sz="1400" dirty="0">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800"/>
              </a:spcAft>
            </a:pPr>
            <a:endParaRPr lang="en-GB" sz="1400" dirty="0">
              <a:latin typeface="Calibri" panose="020F0502020204030204" pitchFamily="34" charset="0"/>
              <a:ea typeface="Calibri" panose="020F0502020204030204" pitchFamily="34" charset="0"/>
              <a:cs typeface="Calibri" panose="020F0502020204030204" pitchFamily="34" charset="0"/>
            </a:endParaRPr>
          </a:p>
          <a:p>
            <a:pPr>
              <a:lnSpc>
                <a:spcPct val="150000"/>
              </a:lnSpc>
              <a:spcAft>
                <a:spcPts val="800"/>
              </a:spcAft>
            </a:pPr>
            <a:endParaRPr lang="en-GB" sz="14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a:p>
            <a:endParaRPr lang="en-US" dirty="0"/>
          </a:p>
        </p:txBody>
      </p:sp>
    </p:spTree>
    <p:extLst>
      <p:ext uri="{BB962C8B-B14F-4D97-AF65-F5344CB8AC3E}">
        <p14:creationId xmlns:p14="http://schemas.microsoft.com/office/powerpoint/2010/main" val="2378247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0"/>
            <a:ext cx="8568952" cy="2375009"/>
          </a:xfrm>
          <a:prstGeom prst="rect">
            <a:avLst/>
          </a:prstGeom>
        </p:spPr>
        <p:txBody>
          <a:bodyPr wrap="square">
            <a:spAutoFit/>
          </a:bodyPr>
          <a:lstStyle/>
          <a:p>
            <a:pPr>
              <a:lnSpc>
                <a:spcPct val="150000"/>
              </a:lnSpc>
              <a:spcAft>
                <a:spcPts val="800"/>
              </a:spcAft>
            </a:pPr>
            <a:r>
              <a:rPr lang="en-GB" dirty="0">
                <a:latin typeface="Calibri" panose="020F0502020204030204" pitchFamily="34" charset="0"/>
                <a:ea typeface="Calibri" panose="020F0502020204030204" pitchFamily="34" charset="0"/>
                <a:cs typeface="Calibri" panose="020F0502020204030204" pitchFamily="34" charset="0"/>
              </a:rPr>
              <a:t>References:</a:t>
            </a:r>
          </a:p>
          <a:p>
            <a:pPr lvl="0">
              <a:lnSpc>
                <a:spcPct val="200000"/>
              </a:lnSpc>
              <a:spcAft>
                <a:spcPts val="800"/>
              </a:spcAft>
            </a:pPr>
            <a:r>
              <a:rPr lang="en-US" dirty="0">
                <a:solidFill>
                  <a:srgbClr val="FFFFFF"/>
                </a:solidFill>
                <a:latin typeface="Calibri" panose="020F0502020204030204" pitchFamily="34" charset="0"/>
                <a:cs typeface="Calibri" panose="020F0502020204030204" pitchFamily="34" charset="0"/>
              </a:rPr>
              <a:t>Pace, C. (1983, November 24). Behind the Tourist Curtain. </a:t>
            </a:r>
            <a:r>
              <a:rPr lang="en-US" i="1" dirty="0">
                <a:solidFill>
                  <a:srgbClr val="FFFFFF"/>
                </a:solidFill>
                <a:latin typeface="Calibri" panose="020F0502020204030204" pitchFamily="34" charset="0"/>
                <a:cs typeface="Calibri" panose="020F0502020204030204" pitchFamily="34" charset="0"/>
              </a:rPr>
              <a:t> Social Work Today,</a:t>
            </a:r>
            <a:r>
              <a:rPr lang="en-US" dirty="0">
                <a:solidFill>
                  <a:srgbClr val="FFFFFF"/>
                </a:solidFill>
                <a:latin typeface="Calibri" panose="020F0502020204030204" pitchFamily="34" charset="0"/>
                <a:cs typeface="Calibri" panose="020F0502020204030204" pitchFamily="34" charset="0"/>
              </a:rPr>
              <a:t> 14, 20-21.</a:t>
            </a:r>
            <a:endParaRPr lang="en-GB" dirty="0">
              <a:solidFill>
                <a:srgbClr val="FFFFFF"/>
              </a:solidFill>
              <a:latin typeface="Calibri" panose="020F0502020204030204" pitchFamily="34" charset="0"/>
              <a:cs typeface="Calibri" panose="020F0502020204030204" pitchFamily="34" charset="0"/>
            </a:endParaRPr>
          </a:p>
          <a:p>
            <a:pPr>
              <a:lnSpc>
                <a:spcPct val="200000"/>
              </a:lnSpc>
            </a:pPr>
            <a:r>
              <a:rPr lang="en-US" dirty="0">
                <a:latin typeface="Calibri" panose="020F0502020204030204" pitchFamily="34" charset="0"/>
                <a:cs typeface="Calibri" panose="020F0502020204030204" pitchFamily="34" charset="0"/>
              </a:rPr>
              <a:t>Social Work Profession Act </a:t>
            </a:r>
            <a:r>
              <a:rPr lang="en-US" dirty="0">
                <a:latin typeface="Calibri" panose="020F0502020204030204" pitchFamily="34" charset="0"/>
                <a:cs typeface="Calibri" panose="020F0502020204030204" pitchFamily="34" charset="0"/>
                <a:hlinkClick r:id="rId2"/>
              </a:rPr>
              <a:t>https://legislation.mt/eli/cap/468/eng/pdf </a:t>
            </a:r>
            <a:endParaRPr lang="en-US" dirty="0">
              <a:latin typeface="Calibri" panose="020F0502020204030204" pitchFamily="34" charset="0"/>
              <a:cs typeface="Calibri" panose="020F0502020204030204" pitchFamily="34" charset="0"/>
            </a:endParaRPr>
          </a:p>
          <a:p>
            <a:pPr>
              <a:lnSpc>
                <a:spcPct val="200000"/>
              </a:lnSpc>
            </a:pPr>
            <a:r>
              <a:rPr lang="en-US" dirty="0">
                <a:latin typeface="Calibri" panose="020F0502020204030204" pitchFamily="34" charset="0"/>
                <a:cs typeface="Calibri" panose="020F0502020204030204" pitchFamily="34" charset="0"/>
              </a:rPr>
              <a:t>	[Accessed 8</a:t>
            </a:r>
            <a:r>
              <a:rPr lang="en-US" baseline="30000" dirty="0">
                <a:latin typeface="Calibri" panose="020F0502020204030204" pitchFamily="34" charset="0"/>
                <a:cs typeface="Calibri" panose="020F0502020204030204" pitchFamily="34" charset="0"/>
              </a:rPr>
              <a:t>th</a:t>
            </a:r>
            <a:r>
              <a:rPr lang="en-US" dirty="0">
                <a:latin typeface="Calibri" panose="020F0502020204030204" pitchFamily="34" charset="0"/>
                <a:cs typeface="Calibri" panose="020F0502020204030204" pitchFamily="34" charset="0"/>
              </a:rPr>
              <a:t> November 2023]. </a:t>
            </a:r>
          </a:p>
        </p:txBody>
      </p:sp>
    </p:spTree>
    <p:extLst>
      <p:ext uri="{BB962C8B-B14F-4D97-AF65-F5344CB8AC3E}">
        <p14:creationId xmlns:p14="http://schemas.microsoft.com/office/powerpoint/2010/main" val="2581487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1916832"/>
            <a:ext cx="7182544" cy="2854766"/>
          </a:xfrm>
          <a:prstGeom prst="rect">
            <a:avLst/>
          </a:prstGeom>
        </p:spPr>
        <p:txBody>
          <a:bodyPr wrap="square">
            <a:spAutoFit/>
          </a:bodyPr>
          <a:lstStyle/>
          <a:p>
            <a:pPr>
              <a:spcAft>
                <a:spcPts val="0"/>
              </a:spcAft>
            </a:pPr>
            <a:r>
              <a:rPr lang="en-GB" sz="3200" dirty="0">
                <a:ea typeface="Times New Roman" panose="02020603050405020304" pitchFamily="18" charset="0"/>
              </a:rPr>
              <a:t>Thank you</a:t>
            </a:r>
          </a:p>
          <a:p>
            <a:pPr>
              <a:spcAft>
                <a:spcPts val="0"/>
              </a:spcAft>
            </a:pPr>
            <a:endParaRPr lang="en-GB" sz="3200" dirty="0">
              <a:ea typeface="Times New Roman" panose="02020603050405020304" pitchFamily="18" charset="0"/>
            </a:endParaRPr>
          </a:p>
          <a:p>
            <a:pPr>
              <a:spcAft>
                <a:spcPts val="0"/>
              </a:spcAft>
            </a:pPr>
            <a:r>
              <a:rPr lang="en-GB" sz="3200" dirty="0">
                <a:ea typeface="Times New Roman" panose="02020603050405020304" pitchFamily="18" charset="0"/>
              </a:rPr>
              <a:t>Department of Social Policy and Social Work, University of Malta.  </a:t>
            </a:r>
          </a:p>
          <a:p>
            <a:pPr>
              <a:spcAft>
                <a:spcPts val="0"/>
              </a:spcAft>
            </a:pPr>
            <a:endParaRPr lang="en-GB" sz="3200" dirty="0">
              <a:ea typeface="Times New Roman" panose="02020603050405020304" pitchFamily="18" charset="0"/>
            </a:endParaRPr>
          </a:p>
          <a:p>
            <a:pPr>
              <a:spcAft>
                <a:spcPts val="0"/>
              </a:spcAft>
            </a:pPr>
            <a:endParaRPr lang="en-GB" dirty="0">
              <a:ea typeface="Times New Roman" panose="02020603050405020304" pitchFamily="18" charset="0"/>
            </a:endParaRPr>
          </a:p>
        </p:txBody>
      </p:sp>
    </p:spTree>
    <p:extLst>
      <p:ext uri="{BB962C8B-B14F-4D97-AF65-F5344CB8AC3E}">
        <p14:creationId xmlns:p14="http://schemas.microsoft.com/office/powerpoint/2010/main" val="2461227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332656"/>
            <a:ext cx="8064896" cy="3970318"/>
          </a:xfrm>
          <a:prstGeom prst="rect">
            <a:avLst/>
          </a:prstGeom>
        </p:spPr>
        <p:txBody>
          <a:bodyPr wrap="square">
            <a:spAutoFit/>
          </a:bodyPr>
          <a:lstStyle/>
          <a:p>
            <a:pPr hangingPunct="0">
              <a:lnSpc>
                <a:spcPct val="150000"/>
              </a:lnSpc>
              <a:spcAft>
                <a:spcPts val="0"/>
              </a:spcAft>
            </a:pPr>
            <a:r>
              <a:rPr lang="en-GB" sz="2400" i="1" dirty="0">
                <a:solidFill>
                  <a:srgbClr val="00B050"/>
                </a:solidFill>
                <a:latin typeface="Calibri" panose="020F0502020204030204" pitchFamily="34" charset="0"/>
                <a:ea typeface="Calibri" panose="020F0502020204030204" pitchFamily="34" charset="0"/>
                <a:cs typeface="Calibri" panose="020F0502020204030204" pitchFamily="34" charset="0"/>
              </a:rPr>
              <a:t>The early years: a struggle for recognition.</a:t>
            </a:r>
            <a:endPar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endParaRPr>
          </a:p>
          <a:p>
            <a:pPr hangingPunct="0">
              <a:lnSpc>
                <a:spcPct val="150000"/>
              </a:lnSpc>
              <a:spcAft>
                <a:spcPts val="0"/>
              </a:spcAft>
            </a:pPr>
            <a:endParaRPr lang="en-GB" sz="2400" dirty="0">
              <a:solidFill>
                <a:srgbClr val="FFC000"/>
              </a:solidFill>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GB" sz="2400" dirty="0">
                <a:solidFill>
                  <a:srgbClr val="FFC000"/>
                </a:solidFill>
                <a:latin typeface="Calibri" panose="020F0502020204030204" pitchFamily="34" charset="0"/>
                <a:ea typeface="MS Mincho"/>
                <a:cs typeface="Calibri" panose="020F0502020204030204" pitchFamily="34" charset="0"/>
              </a:rPr>
              <a:t>1993: </a:t>
            </a:r>
            <a:r>
              <a:rPr lang="en-GB" sz="2400" dirty="0">
                <a:latin typeface="Calibri" panose="020F0502020204030204" pitchFamily="34" charset="0"/>
                <a:ea typeface="MS Mincho"/>
                <a:cs typeface="Calibri" panose="020F0502020204030204" pitchFamily="34" charset="0"/>
              </a:rPr>
              <a:t>The generic B.A (Hons) degree in social work was first offered and has continued to be offered to date. This has meant that social work education in Malta has always been offered at a University level. </a:t>
            </a: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p:txBody>
      </p:sp>
    </p:spTree>
    <p:extLst>
      <p:ext uri="{BB962C8B-B14F-4D97-AF65-F5344CB8AC3E}">
        <p14:creationId xmlns:p14="http://schemas.microsoft.com/office/powerpoint/2010/main" val="2923979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97593"/>
            <a:ext cx="4572000" cy="507831"/>
          </a:xfrm>
          <a:prstGeom prst="rect">
            <a:avLst/>
          </a:prstGeom>
        </p:spPr>
        <p:txBody>
          <a:bodyPr>
            <a:spAutoFit/>
          </a:bodyPr>
          <a:lstStyle/>
          <a:p>
            <a:pPr hangingPunct="0">
              <a:lnSpc>
                <a:spcPct val="150000"/>
              </a:lnSpc>
              <a:spcAft>
                <a:spcPts val="0"/>
              </a:spcAft>
            </a:pPr>
            <a:r>
              <a:rPr lang="en-GB" dirty="0">
                <a:latin typeface="Calibri" panose="020F0502020204030204" pitchFamily="34" charset="0"/>
                <a:ea typeface="MS Mincho"/>
                <a:cs typeface="Calibri" panose="020F050202020403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467544" y="159499"/>
            <a:ext cx="8208912" cy="6919843"/>
          </a:xfrm>
          <a:prstGeom prst="rect">
            <a:avLst/>
          </a:prstGeom>
        </p:spPr>
        <p:txBody>
          <a:bodyPr wrap="square">
            <a:spAutoFit/>
          </a:bodyPr>
          <a:lstStyle/>
          <a:p>
            <a:pPr hangingPunct="0">
              <a:lnSpc>
                <a:spcPct val="150000"/>
              </a:lnSpc>
              <a:spcAft>
                <a:spcPts val="800"/>
              </a:spcAft>
            </a:pPr>
            <a:r>
              <a:rPr lang="en-GB" sz="2400" i="1" dirty="0">
                <a:solidFill>
                  <a:srgbClr val="00B050"/>
                </a:solidFill>
                <a:latin typeface="Calibri" panose="020F0502020204030204" pitchFamily="34" charset="0"/>
                <a:ea typeface="Calibri" panose="020F0502020204030204" pitchFamily="34" charset="0"/>
                <a:cs typeface="Calibri" panose="020F0502020204030204" pitchFamily="34" charset="0"/>
              </a:rPr>
              <a:t>The early years: a struggle for recognition.</a:t>
            </a:r>
            <a:endParaRPr lang="en-GB" sz="2400" dirty="0">
              <a:solidFill>
                <a:srgbClr val="00B050"/>
              </a:solidFill>
              <a:latin typeface="Calibri" panose="020F0502020204030204" pitchFamily="34" charset="0"/>
              <a:ea typeface="Calibri" panose="020F0502020204030204" pitchFamily="34" charset="0"/>
              <a:cs typeface="Calibri" panose="020F0502020204030204" pitchFamily="34" charset="0"/>
            </a:endParaRPr>
          </a:p>
          <a:p>
            <a:pPr hangingPunct="0">
              <a:lnSpc>
                <a:spcPct val="150000"/>
              </a:lnSpc>
              <a:spcAft>
                <a:spcPts val="800"/>
              </a:spcAft>
            </a:pPr>
            <a:r>
              <a:rPr lang="en-GB" sz="2400" dirty="0">
                <a:solidFill>
                  <a:srgbClr val="FFC000"/>
                </a:solidFill>
                <a:latin typeface="Calibri" panose="020F0502020204030204" pitchFamily="34" charset="0"/>
                <a:ea typeface="MS Mincho"/>
                <a:cs typeface="Calibri" panose="020F0502020204030204" pitchFamily="34" charset="0"/>
              </a:rPr>
              <a:t>1996-1997: </a:t>
            </a:r>
            <a:r>
              <a:rPr lang="en-GB" sz="2400" dirty="0">
                <a:latin typeface="Calibri" panose="020F0502020204030204" pitchFamily="34" charset="0"/>
                <a:ea typeface="MS Mincho"/>
                <a:cs typeface="Calibri" panose="020F0502020204030204" pitchFamily="34" charset="0"/>
              </a:rPr>
              <a:t>A Post-graduate Diploma in Social Work was offered</a:t>
            </a:r>
            <a:r>
              <a:rPr lang="en-GB" sz="2400" dirty="0">
                <a:latin typeface="Calibri" panose="020F0502020204030204" pitchFamily="34" charset="0"/>
                <a:ea typeface="Times New Roman" panose="02020603050405020304" pitchFamily="18" charset="0"/>
                <a:cs typeface="Calibri" panose="020F0502020204030204" pitchFamily="34" charset="0"/>
              </a:rPr>
              <a:t> only once and was successfully completed by five students. This course may be considered the pre-cursor of the Master of Social Work which was developed in later years.</a:t>
            </a:r>
            <a:r>
              <a:rPr lang="en-GB" sz="2400"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p>
          <a:p>
            <a:pPr hangingPunct="0">
              <a:lnSpc>
                <a:spcPct val="150000"/>
              </a:lnSpc>
              <a:spcAft>
                <a:spcPts val="800"/>
              </a:spcAft>
            </a:pPr>
            <a:endParaRPr lang="en-GB" sz="2400"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hangingPunct="0">
              <a:lnSpc>
                <a:spcPct val="150000"/>
              </a:lnSpc>
              <a:spcAft>
                <a:spcPts val="800"/>
              </a:spcAft>
            </a:pPr>
            <a:r>
              <a:rPr lang="en-GB" sz="2400" dirty="0">
                <a:solidFill>
                  <a:srgbClr val="FFC000"/>
                </a:solidFill>
                <a:latin typeface="Calibri" panose="020F0502020204030204" pitchFamily="34" charset="0"/>
                <a:cs typeface="Calibri" panose="020F0502020204030204" pitchFamily="34" charset="0"/>
              </a:rPr>
              <a:t>2002: </a:t>
            </a:r>
            <a:r>
              <a:rPr lang="en-GB" sz="2400" dirty="0">
                <a:latin typeface="Calibri" panose="020F0502020204030204" pitchFamily="34" charset="0"/>
                <a:cs typeface="Calibri" panose="020F0502020204030204" pitchFamily="34" charset="0"/>
              </a:rPr>
              <a:t>The Diploma in Social Work was discontinued in view of the prospective Social Work Profession Act (Cap. 468) which established the honours degree in social work as the minimum qualification for the practice of social work in Malta. The course had been offered since 1983.</a:t>
            </a:r>
          </a:p>
          <a:p>
            <a:pPr hangingPunct="0">
              <a:lnSpc>
                <a:spcPct val="150000"/>
              </a:lnSpc>
              <a:spcAft>
                <a:spcPts val="80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9324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260648"/>
            <a:ext cx="8188268" cy="7791044"/>
          </a:xfrm>
          <a:prstGeom prst="rect">
            <a:avLst/>
          </a:prstGeom>
        </p:spPr>
        <p:txBody>
          <a:bodyPr wrap="square">
            <a:spAutoFit/>
          </a:bodyPr>
          <a:lstStyle/>
          <a:p>
            <a:pPr hangingPunct="0">
              <a:lnSpc>
                <a:spcPct val="150000"/>
              </a:lnSpc>
              <a:spcAft>
                <a:spcPts val="0"/>
              </a:spcAft>
            </a:pPr>
            <a:r>
              <a:rPr lang="en-GB" sz="2400" i="1" dirty="0">
                <a:solidFill>
                  <a:schemeClr val="accent5">
                    <a:lumMod val="90000"/>
                  </a:schemeClr>
                </a:solidFill>
                <a:latin typeface="Calibri" panose="020F0502020204030204" pitchFamily="34" charset="0"/>
                <a:ea typeface="Times New Roman" panose="02020603050405020304" pitchFamily="18" charset="0"/>
                <a:cs typeface="Calibri" panose="020F0502020204030204" pitchFamily="34" charset="0"/>
              </a:rPr>
              <a:t>The new Millenium: Time for consolidation </a:t>
            </a:r>
          </a:p>
          <a:p>
            <a:pPr hangingPunct="0">
              <a:lnSpc>
                <a:spcPct val="150000"/>
              </a:lnSpc>
              <a:spcAft>
                <a:spcPts val="0"/>
              </a:spcAft>
            </a:pPr>
            <a:r>
              <a:rPr lang="en-GB" sz="2400" dirty="0">
                <a:solidFill>
                  <a:srgbClr val="FFC000"/>
                </a:solidFill>
                <a:latin typeface="Calibri" panose="020F0502020204030204" pitchFamily="34" charset="0"/>
                <a:ea typeface="MS Mincho"/>
                <a:cs typeface="Calibri" panose="020F0502020204030204" pitchFamily="34" charset="0"/>
              </a:rPr>
              <a:t>2000-2010:</a:t>
            </a:r>
            <a:r>
              <a:rPr lang="en-GB" sz="2400" dirty="0">
                <a:latin typeface="Calibri" panose="020F0502020204030204" pitchFamily="34" charset="0"/>
                <a:ea typeface="MS Mincho"/>
                <a:cs typeface="Calibri" panose="020F0502020204030204" pitchFamily="34" charset="0"/>
              </a:rPr>
              <a:t> The Department of Social Policy and Social Work collaborated with the business arm of the University to offer a number of post-qualifying courses in Social Work Management, Social Work Supervision and Working with Children and Families. </a:t>
            </a: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GB" sz="2400" dirty="0">
                <a:solidFill>
                  <a:srgbClr val="FFC000"/>
                </a:solidFill>
                <a:latin typeface="Calibri" panose="020F0502020204030204" pitchFamily="34" charset="0"/>
                <a:ea typeface="MS Mincho"/>
                <a:cs typeface="Calibri" panose="020F0502020204030204" pitchFamily="34" charset="0"/>
              </a:rPr>
              <a:t>2008</a:t>
            </a:r>
            <a:r>
              <a:rPr lang="en-GB" sz="2400" dirty="0">
                <a:latin typeface="Calibri" panose="020F0502020204030204" pitchFamily="34" charset="0"/>
                <a:ea typeface="MS Mincho"/>
                <a:cs typeface="Calibri" panose="020F0502020204030204" pitchFamily="34" charset="0"/>
              </a:rPr>
              <a:t>: The first PhD in social work was conferred by the University of Malta. </a:t>
            </a: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GB" sz="2400" dirty="0">
                <a:solidFill>
                  <a:srgbClr val="FFC000"/>
                </a:solidFill>
                <a:latin typeface="Calibri" panose="020F0502020204030204" pitchFamily="34" charset="0"/>
                <a:ea typeface="MS Mincho"/>
                <a:cs typeface="Calibri" panose="020F0502020204030204" pitchFamily="34" charset="0"/>
              </a:rPr>
              <a:t>2009: </a:t>
            </a:r>
            <a:r>
              <a:rPr lang="en-GB" sz="2400" dirty="0">
                <a:latin typeface="Calibri" panose="020F0502020204030204" pitchFamily="34" charset="0"/>
                <a:ea typeface="MS Mincho"/>
                <a:cs typeface="Calibri" panose="020F0502020204030204" pitchFamily="34" charset="0"/>
              </a:rPr>
              <a:t>The first taught specialist Master of Arts (Social Work) and Master of Arts (Social Policy). </a:t>
            </a:r>
            <a:endParaRPr lang="en-GB" dirty="0">
              <a:latin typeface="Calibri" panose="020F0502020204030204" pitchFamily="34" charset="0"/>
              <a:ea typeface="Calibri" panose="020F0502020204030204" pitchFamily="34" charset="0"/>
              <a:cs typeface="Times New Roman" panose="02020603050405020304" pitchFamily="18" charset="0"/>
            </a:endParaRP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endParaRPr lang="en-GB" sz="2400" dirty="0">
              <a:latin typeface="Calibri" panose="020F0502020204030204" pitchFamily="34" charset="0"/>
              <a:ea typeface="MS Mincho"/>
              <a:cs typeface="Calibri" panose="020F0502020204030204" pitchFamily="34" charset="0"/>
            </a:endParaRPr>
          </a:p>
        </p:txBody>
      </p:sp>
    </p:spTree>
    <p:extLst>
      <p:ext uri="{BB962C8B-B14F-4D97-AF65-F5344CB8AC3E}">
        <p14:creationId xmlns:p14="http://schemas.microsoft.com/office/powerpoint/2010/main" val="2577300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05643"/>
            <a:ext cx="8424936" cy="7155805"/>
          </a:xfrm>
          <a:prstGeom prst="rect">
            <a:avLst/>
          </a:prstGeom>
        </p:spPr>
        <p:txBody>
          <a:bodyPr wrap="square">
            <a:spAutoFit/>
          </a:bodyPr>
          <a:lstStyle/>
          <a:p>
            <a:pPr hangingPunct="0">
              <a:lnSpc>
                <a:spcPct val="150000"/>
              </a:lnSpc>
              <a:spcAft>
                <a:spcPts val="0"/>
              </a:spcAft>
            </a:pPr>
            <a:r>
              <a:rPr lang="en-GB" sz="2400" i="1" dirty="0">
                <a:solidFill>
                  <a:schemeClr val="accent5">
                    <a:lumMod val="90000"/>
                  </a:schemeClr>
                </a:solidFill>
                <a:latin typeface="Calibri" panose="020F0502020204030204" pitchFamily="34" charset="0"/>
                <a:ea typeface="Times New Roman" panose="02020603050405020304" pitchFamily="18" charset="0"/>
                <a:cs typeface="Calibri" panose="020F0502020204030204" pitchFamily="34" charset="0"/>
              </a:rPr>
              <a:t>The new Millenium: Time for consolidation </a:t>
            </a:r>
          </a:p>
          <a:p>
            <a:pPr hangingPunct="0">
              <a:lnSpc>
                <a:spcPct val="150000"/>
              </a:lnSpc>
              <a:spcAft>
                <a:spcPts val="0"/>
              </a:spcAft>
            </a:pPr>
            <a:r>
              <a:rPr lang="en-US" sz="2400" dirty="0">
                <a:solidFill>
                  <a:srgbClr val="FFC000"/>
                </a:solidFill>
                <a:latin typeface="Calibri" panose="020F0502020204030204" pitchFamily="34" charset="0"/>
                <a:ea typeface="MS Mincho"/>
                <a:cs typeface="Calibri" panose="020F0502020204030204" pitchFamily="34" charset="0"/>
              </a:rPr>
              <a:t>2018 :</a:t>
            </a:r>
            <a:r>
              <a:rPr lang="en-US" sz="2400" dirty="0">
                <a:latin typeface="Calibri" panose="020F0502020204030204" pitchFamily="34" charset="0"/>
                <a:ea typeface="MS Mincho"/>
                <a:cs typeface="Calibri" panose="020F0502020204030204" pitchFamily="34" charset="0"/>
              </a:rPr>
              <a:t> T</a:t>
            </a:r>
            <a:r>
              <a:rPr lang="en-US" sz="2400" dirty="0">
                <a:latin typeface="Calibri" panose="020F0502020204030204" pitchFamily="34" charset="0"/>
                <a:cs typeface="Calibri" panose="020F0502020204030204" pitchFamily="34" charset="0"/>
              </a:rPr>
              <a:t>he Department started offering a Master of Social Work. This course provides a master entry into the social work profession.  This was a response to a renewed clamour for more social workers; to the acknowledgment of the ever-growing complexity of social work practice and to the awareness that a number of graduates from related fields would benefit from an entry route to social work (Cole &amp; Kenely, 2022). </a:t>
            </a:r>
          </a:p>
          <a:p>
            <a:pPr hangingPunct="0">
              <a:lnSpc>
                <a:spcPct val="150000"/>
              </a:lnSpc>
              <a:spcAft>
                <a:spcPts val="0"/>
              </a:spcAft>
            </a:pPr>
            <a:r>
              <a:rPr lang="en-US" sz="2400" dirty="0">
                <a:latin typeface="Calibri" panose="020F0502020204030204" pitchFamily="34" charset="0"/>
                <a:cs typeface="Calibri" panose="020F0502020204030204" pitchFamily="34" charset="0"/>
              </a:rPr>
              <a:t>To date, nine people have graduated from this programme which is gaining momentum and there are currently 15 students registered on it. </a:t>
            </a:r>
            <a:endParaRPr lang="en-GB" sz="2400" dirty="0">
              <a:latin typeface="Calibri" panose="020F0502020204030204" pitchFamily="34" charset="0"/>
              <a:cs typeface="Calibri" panose="020F0502020204030204" pitchFamily="34" charset="0"/>
            </a:endParaRPr>
          </a:p>
          <a:p>
            <a:pPr hangingPunct="0">
              <a:lnSpc>
                <a:spcPct val="150000"/>
              </a:lnSpc>
              <a:spcAft>
                <a:spcPts val="0"/>
              </a:spcAft>
            </a:pPr>
            <a:endParaRPr lang="en-US" dirty="0"/>
          </a:p>
          <a:p>
            <a:pPr hangingPunct="0">
              <a:lnSpc>
                <a:spcPct val="150000"/>
              </a:lnSpc>
              <a:spcAft>
                <a:spcPts val="0"/>
              </a:spcAft>
            </a:pPr>
            <a:endParaRPr lang="en-GB" sz="24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9798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200829"/>
            <a:ext cx="8352928" cy="4524315"/>
          </a:xfrm>
          <a:prstGeom prst="rect">
            <a:avLst/>
          </a:prstGeom>
        </p:spPr>
        <p:txBody>
          <a:bodyPr wrap="square">
            <a:spAutoFit/>
          </a:bodyPr>
          <a:lstStyle/>
          <a:p>
            <a:pPr hangingPunct="0">
              <a:lnSpc>
                <a:spcPct val="150000"/>
              </a:lnSpc>
              <a:spcAft>
                <a:spcPts val="0"/>
              </a:spcAft>
            </a:pPr>
            <a:r>
              <a:rPr lang="en-GB" sz="2400" i="1" dirty="0">
                <a:solidFill>
                  <a:schemeClr val="accent5">
                    <a:lumMod val="90000"/>
                  </a:schemeClr>
                </a:solidFill>
                <a:latin typeface="Calibri" panose="020F0502020204030204" pitchFamily="34" charset="0"/>
                <a:ea typeface="Times New Roman" panose="02020603050405020304" pitchFamily="18" charset="0"/>
                <a:cs typeface="Calibri" panose="020F0502020204030204" pitchFamily="34" charset="0"/>
              </a:rPr>
              <a:t>The new Millenium: Time for consolidation </a:t>
            </a:r>
          </a:p>
          <a:p>
            <a:pPr hangingPunct="0">
              <a:lnSpc>
                <a:spcPct val="150000"/>
              </a:lnSpc>
              <a:spcAft>
                <a:spcPts val="0"/>
              </a:spcAft>
            </a:pPr>
            <a:endParaRPr lang="en-US" sz="2400" dirty="0">
              <a:latin typeface="Calibri" panose="020F0502020204030204" pitchFamily="34" charset="0"/>
              <a:ea typeface="MS Mincho"/>
              <a:cs typeface="Calibri" panose="020F0502020204030204" pitchFamily="34" charset="0"/>
            </a:endParaRPr>
          </a:p>
          <a:p>
            <a:pPr hangingPunct="0">
              <a:lnSpc>
                <a:spcPct val="150000"/>
              </a:lnSpc>
              <a:spcAft>
                <a:spcPts val="0"/>
              </a:spcAft>
            </a:pPr>
            <a:r>
              <a:rPr lang="en-US" sz="2400" dirty="0">
                <a:solidFill>
                  <a:srgbClr val="FFC000"/>
                </a:solidFill>
                <a:latin typeface="Calibri" panose="020F0502020204030204" pitchFamily="34" charset="0"/>
                <a:ea typeface="MS Mincho"/>
                <a:cs typeface="Calibri" panose="020F0502020204030204" pitchFamily="34" charset="0"/>
              </a:rPr>
              <a:t>2020 :</a:t>
            </a:r>
            <a:r>
              <a:rPr lang="en-US" sz="2400" dirty="0">
                <a:latin typeface="Calibri" panose="020F0502020204030204" pitchFamily="34" charset="0"/>
                <a:ea typeface="MS Mincho"/>
                <a:cs typeface="Calibri" panose="020F0502020204030204" pitchFamily="34" charset="0"/>
              </a:rPr>
              <a:t> A Master of Arts by Research in both Social Work and Social Policy and a Master of Arts in the Management of Social Care Services were offered. This latter programme of studies is being offered at the request of the Foundation for Social Welfare Services (FSWS) and in collaboration with the Faculty of Economics Management and Accountancy.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1151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04291-66CC-D4BF-5B42-D847C3A4B96F}"/>
              </a:ext>
            </a:extLst>
          </p:cNvPr>
          <p:cNvSpPr>
            <a:spLocks noGrp="1"/>
          </p:cNvSpPr>
          <p:nvPr>
            <p:ph type="title"/>
          </p:nvPr>
        </p:nvSpPr>
        <p:spPr>
          <a:xfrm>
            <a:off x="483043" y="1118899"/>
            <a:ext cx="8195871" cy="658297"/>
          </a:xfrm>
        </p:spPr>
        <p:txBody>
          <a:bodyPr anchor="ctr">
            <a:normAutofit/>
          </a:bodyPr>
          <a:lstStyle/>
          <a:p>
            <a:r>
              <a:rPr lang="en-MT" sz="3000">
                <a:solidFill>
                  <a:srgbClr val="FFFFFF"/>
                </a:solidFill>
              </a:rPr>
              <a:t>Routes into Social Work</a:t>
            </a:r>
          </a:p>
        </p:txBody>
      </p:sp>
      <p:graphicFrame>
        <p:nvGraphicFramePr>
          <p:cNvPr id="5" name="Content Placeholder 2">
            <a:extLst>
              <a:ext uri="{FF2B5EF4-FFF2-40B4-BE49-F238E27FC236}">
                <a16:creationId xmlns:a16="http://schemas.microsoft.com/office/drawing/2014/main" id="{414A383E-9D39-C70C-4F91-F46016EF5D28}"/>
              </a:ext>
            </a:extLst>
          </p:cNvPr>
          <p:cNvGraphicFramePr>
            <a:graphicFrameLocks noGrp="1"/>
          </p:cNvGraphicFramePr>
          <p:nvPr>
            <p:ph idx="1"/>
          </p:nvPr>
        </p:nvGraphicFramePr>
        <p:xfrm>
          <a:off x="483042" y="2441685"/>
          <a:ext cx="8195872" cy="3144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2026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1772-58CD-433C-4D48-040DA8046123}"/>
              </a:ext>
            </a:extLst>
          </p:cNvPr>
          <p:cNvSpPr>
            <a:spLocks noGrp="1"/>
          </p:cNvSpPr>
          <p:nvPr>
            <p:ph type="title"/>
          </p:nvPr>
        </p:nvSpPr>
        <p:spPr>
          <a:xfrm>
            <a:off x="359546" y="692696"/>
            <a:ext cx="3132334" cy="5154999"/>
          </a:xfrm>
        </p:spPr>
        <p:txBody>
          <a:bodyPr>
            <a:normAutofit/>
          </a:bodyPr>
          <a:lstStyle/>
          <a:p>
            <a:pPr algn="r"/>
            <a:r>
              <a:rPr lang="en-MT" sz="4800" dirty="0"/>
              <a:t>Pillars of Social Work</a:t>
            </a:r>
            <a:br>
              <a:rPr lang="en-MT" sz="4800" dirty="0"/>
            </a:br>
            <a:r>
              <a:rPr lang="en-MT" sz="4800" dirty="0"/>
              <a:t>Education</a:t>
            </a:r>
          </a:p>
        </p:txBody>
      </p:sp>
      <p:graphicFrame>
        <p:nvGraphicFramePr>
          <p:cNvPr id="60" name="Content Placeholder 2">
            <a:extLst>
              <a:ext uri="{FF2B5EF4-FFF2-40B4-BE49-F238E27FC236}">
                <a16:creationId xmlns:a16="http://schemas.microsoft.com/office/drawing/2014/main" id="{600AD159-C5B2-46C5-D67C-E346F515C93F}"/>
              </a:ext>
            </a:extLst>
          </p:cNvPr>
          <p:cNvGraphicFramePr>
            <a:graphicFrameLocks noGrp="1"/>
          </p:cNvGraphicFramePr>
          <p:nvPr>
            <p:ph idx="1"/>
            <p:extLst>
              <p:ext uri="{D42A27DB-BD31-4B8C-83A1-F6EECF244321}">
                <p14:modId xmlns:p14="http://schemas.microsoft.com/office/powerpoint/2010/main" val="3369830647"/>
              </p:ext>
            </p:extLst>
          </p:nvPr>
        </p:nvGraphicFramePr>
        <p:xfrm>
          <a:off x="3923928" y="1660351"/>
          <a:ext cx="4860526" cy="41920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6319940"/>
      </p:ext>
    </p:extLst>
  </p:cSld>
  <p:clrMapOvr>
    <a:masterClrMapping/>
  </p:clrMapOvr>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Compass</Template>
  <TotalTime>1475</TotalTime>
  <Words>1810</Words>
  <Application>Microsoft Office PowerPoint</Application>
  <PresentationFormat>On-screen Show (4:3)</PresentationFormat>
  <Paragraphs>135</Paragraphs>
  <Slides>24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Tahoma</vt:lpstr>
      <vt:lpstr>Times New Roman</vt:lpstr>
      <vt:lpstr>Wingdings</vt:lpstr>
      <vt:lpstr>Compass</vt:lpstr>
      <vt:lpstr>    Social Work Education:    key developments     </vt:lpstr>
      <vt:lpstr>PowerPoint Presentation</vt:lpstr>
      <vt:lpstr>PowerPoint Presentation</vt:lpstr>
      <vt:lpstr>PowerPoint Presentation</vt:lpstr>
      <vt:lpstr>PowerPoint Presentation</vt:lpstr>
      <vt:lpstr>PowerPoint Presentation</vt:lpstr>
      <vt:lpstr>PowerPoint Presentation</vt:lpstr>
      <vt:lpstr>Routes into Social Work</vt:lpstr>
      <vt:lpstr>Pillars of Social Work Education</vt:lpstr>
      <vt:lpstr>TWO  Practical Placements </vt:lpstr>
      <vt:lpstr>Source: Office of the Registrar, University of Malta.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k.cole1</dc:creator>
  <cp:lastModifiedBy>Grech Stephen at Parlament-MT</cp:lastModifiedBy>
  <cp:revision>187</cp:revision>
  <cp:lastPrinted>2023-11-08T22:16:31Z</cp:lastPrinted>
  <dcterms:created xsi:type="dcterms:W3CDTF">2013-11-24T10:59:17Z</dcterms:created>
  <dcterms:modified xsi:type="dcterms:W3CDTF">2024-12-02T11:47:07Z</dcterms:modified>
</cp:coreProperties>
</file>