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66" r:id="rId7"/>
    <p:sldId id="267" r:id="rId8"/>
    <p:sldId id="258" r:id="rId9"/>
    <p:sldId id="260" r:id="rId10"/>
    <p:sldId id="259" r:id="rId11"/>
    <p:sldId id="268" r:id="rId12"/>
    <p:sldId id="261" r:id="rId13"/>
    <p:sldId id="262" r:id="rId14"/>
    <p:sldId id="263" r:id="rId15"/>
    <p:sldId id="264" r:id="rId16"/>
    <p:sldId id="265" r:id="rId17"/>
  </p:sldIdLst>
  <p:sldSz cx="12192000" cy="6858000"/>
  <p:notesSz cx="6810375"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B9B88C-3384-487A-B79F-305F3DB19DFC}" v="2" dt="2023-10-24T11:32:17.69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85" d="100"/>
          <a:sy n="85" d="100"/>
        </p:scale>
        <p:origin x="59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8B3B4-A3A0-0485-D186-0BE500D7E08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D677FA2-CBCF-2817-87E7-EAB93B6662B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BFB0A3A-525F-20D6-8EB6-288C6669C0DD}"/>
              </a:ext>
            </a:extLst>
          </p:cNvPr>
          <p:cNvSpPr>
            <a:spLocks noGrp="1"/>
          </p:cNvSpPr>
          <p:nvPr>
            <p:ph type="dt" sz="half" idx="10"/>
          </p:nvPr>
        </p:nvSpPr>
        <p:spPr/>
        <p:txBody>
          <a:bodyPr/>
          <a:lstStyle/>
          <a:p>
            <a:fld id="{87A339D6-65F6-41E7-B768-C11E89676D50}" type="datetimeFigureOut">
              <a:rPr lang="en-GB" smtClean="0"/>
              <a:t>02/12/2024</a:t>
            </a:fld>
            <a:endParaRPr lang="en-GB"/>
          </a:p>
        </p:txBody>
      </p:sp>
      <p:sp>
        <p:nvSpPr>
          <p:cNvPr id="5" name="Footer Placeholder 4">
            <a:extLst>
              <a:ext uri="{FF2B5EF4-FFF2-40B4-BE49-F238E27FC236}">
                <a16:creationId xmlns:a16="http://schemas.microsoft.com/office/drawing/2014/main" id="{6365AC08-2134-5142-9A96-19A201F8F9C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1FB2988-E944-CC65-EBD8-1DFB4D5BF67C}"/>
              </a:ext>
            </a:extLst>
          </p:cNvPr>
          <p:cNvSpPr>
            <a:spLocks noGrp="1"/>
          </p:cNvSpPr>
          <p:nvPr>
            <p:ph type="sldNum" sz="quarter" idx="12"/>
          </p:nvPr>
        </p:nvSpPr>
        <p:spPr/>
        <p:txBody>
          <a:bodyPr/>
          <a:lstStyle/>
          <a:p>
            <a:fld id="{5931A283-6C1F-44E3-B127-9308C10F06D9}" type="slidenum">
              <a:rPr lang="en-GB" smtClean="0"/>
              <a:t>‹#›</a:t>
            </a:fld>
            <a:endParaRPr lang="en-GB"/>
          </a:p>
        </p:txBody>
      </p:sp>
    </p:spTree>
    <p:extLst>
      <p:ext uri="{BB962C8B-B14F-4D97-AF65-F5344CB8AC3E}">
        <p14:creationId xmlns:p14="http://schemas.microsoft.com/office/powerpoint/2010/main" val="3543587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C7E4B-482F-24ED-B2DE-8EA2AEE322E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8C4E6B0-BF34-1207-FF74-2FAF1304977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37485EC-6CA8-31D2-C81C-FCB87C9826C6}"/>
              </a:ext>
            </a:extLst>
          </p:cNvPr>
          <p:cNvSpPr>
            <a:spLocks noGrp="1"/>
          </p:cNvSpPr>
          <p:nvPr>
            <p:ph type="dt" sz="half" idx="10"/>
          </p:nvPr>
        </p:nvSpPr>
        <p:spPr/>
        <p:txBody>
          <a:bodyPr/>
          <a:lstStyle/>
          <a:p>
            <a:fld id="{87A339D6-65F6-41E7-B768-C11E89676D50}" type="datetimeFigureOut">
              <a:rPr lang="en-GB" smtClean="0"/>
              <a:t>02/12/2024</a:t>
            </a:fld>
            <a:endParaRPr lang="en-GB"/>
          </a:p>
        </p:txBody>
      </p:sp>
      <p:sp>
        <p:nvSpPr>
          <p:cNvPr id="5" name="Footer Placeholder 4">
            <a:extLst>
              <a:ext uri="{FF2B5EF4-FFF2-40B4-BE49-F238E27FC236}">
                <a16:creationId xmlns:a16="http://schemas.microsoft.com/office/drawing/2014/main" id="{5B0FB85B-9781-88B3-5E7B-C8EFAE5AEAC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6EB07F8-341A-B729-B678-FE0C2CEC6F93}"/>
              </a:ext>
            </a:extLst>
          </p:cNvPr>
          <p:cNvSpPr>
            <a:spLocks noGrp="1"/>
          </p:cNvSpPr>
          <p:nvPr>
            <p:ph type="sldNum" sz="quarter" idx="12"/>
          </p:nvPr>
        </p:nvSpPr>
        <p:spPr/>
        <p:txBody>
          <a:bodyPr/>
          <a:lstStyle/>
          <a:p>
            <a:fld id="{5931A283-6C1F-44E3-B127-9308C10F06D9}" type="slidenum">
              <a:rPr lang="en-GB" smtClean="0"/>
              <a:t>‹#›</a:t>
            </a:fld>
            <a:endParaRPr lang="en-GB"/>
          </a:p>
        </p:txBody>
      </p:sp>
    </p:spTree>
    <p:extLst>
      <p:ext uri="{BB962C8B-B14F-4D97-AF65-F5344CB8AC3E}">
        <p14:creationId xmlns:p14="http://schemas.microsoft.com/office/powerpoint/2010/main" val="4008609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50AA879-EF5C-9721-2F30-E909E4B7B33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47A1DC0-E635-A42F-838B-01930513234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3D9FC30-BBDF-4FE8-F136-E0D55B658D41}"/>
              </a:ext>
            </a:extLst>
          </p:cNvPr>
          <p:cNvSpPr>
            <a:spLocks noGrp="1"/>
          </p:cNvSpPr>
          <p:nvPr>
            <p:ph type="dt" sz="half" idx="10"/>
          </p:nvPr>
        </p:nvSpPr>
        <p:spPr/>
        <p:txBody>
          <a:bodyPr/>
          <a:lstStyle/>
          <a:p>
            <a:fld id="{87A339D6-65F6-41E7-B768-C11E89676D50}" type="datetimeFigureOut">
              <a:rPr lang="en-GB" smtClean="0"/>
              <a:t>02/12/2024</a:t>
            </a:fld>
            <a:endParaRPr lang="en-GB"/>
          </a:p>
        </p:txBody>
      </p:sp>
      <p:sp>
        <p:nvSpPr>
          <p:cNvPr id="5" name="Footer Placeholder 4">
            <a:extLst>
              <a:ext uri="{FF2B5EF4-FFF2-40B4-BE49-F238E27FC236}">
                <a16:creationId xmlns:a16="http://schemas.microsoft.com/office/drawing/2014/main" id="{76967784-AA4F-1FA1-AFC3-8F7532A84F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102B3A-D063-A0B8-0270-A8F102591FC6}"/>
              </a:ext>
            </a:extLst>
          </p:cNvPr>
          <p:cNvSpPr>
            <a:spLocks noGrp="1"/>
          </p:cNvSpPr>
          <p:nvPr>
            <p:ph type="sldNum" sz="quarter" idx="12"/>
          </p:nvPr>
        </p:nvSpPr>
        <p:spPr/>
        <p:txBody>
          <a:bodyPr/>
          <a:lstStyle/>
          <a:p>
            <a:fld id="{5931A283-6C1F-44E3-B127-9308C10F06D9}" type="slidenum">
              <a:rPr lang="en-GB" smtClean="0"/>
              <a:t>‹#›</a:t>
            </a:fld>
            <a:endParaRPr lang="en-GB"/>
          </a:p>
        </p:txBody>
      </p:sp>
    </p:spTree>
    <p:extLst>
      <p:ext uri="{BB962C8B-B14F-4D97-AF65-F5344CB8AC3E}">
        <p14:creationId xmlns:p14="http://schemas.microsoft.com/office/powerpoint/2010/main" val="1025767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05D35-02CE-46EE-E85D-865047F9204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12EA86C-78CF-7B35-BD4F-83B0A4489CE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CC3D093-D75E-E947-76DD-B28624B97C6E}"/>
              </a:ext>
            </a:extLst>
          </p:cNvPr>
          <p:cNvSpPr>
            <a:spLocks noGrp="1"/>
          </p:cNvSpPr>
          <p:nvPr>
            <p:ph type="dt" sz="half" idx="10"/>
          </p:nvPr>
        </p:nvSpPr>
        <p:spPr/>
        <p:txBody>
          <a:bodyPr/>
          <a:lstStyle/>
          <a:p>
            <a:fld id="{87A339D6-65F6-41E7-B768-C11E89676D50}" type="datetimeFigureOut">
              <a:rPr lang="en-GB" smtClean="0"/>
              <a:t>02/12/2024</a:t>
            </a:fld>
            <a:endParaRPr lang="en-GB"/>
          </a:p>
        </p:txBody>
      </p:sp>
      <p:sp>
        <p:nvSpPr>
          <p:cNvPr id="5" name="Footer Placeholder 4">
            <a:extLst>
              <a:ext uri="{FF2B5EF4-FFF2-40B4-BE49-F238E27FC236}">
                <a16:creationId xmlns:a16="http://schemas.microsoft.com/office/drawing/2014/main" id="{D0E34B32-8A7A-C154-5B4A-0156E1B3DBE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8B54E62-1E59-8A41-E9E7-C1D267AE0A29}"/>
              </a:ext>
            </a:extLst>
          </p:cNvPr>
          <p:cNvSpPr>
            <a:spLocks noGrp="1"/>
          </p:cNvSpPr>
          <p:nvPr>
            <p:ph type="sldNum" sz="quarter" idx="12"/>
          </p:nvPr>
        </p:nvSpPr>
        <p:spPr/>
        <p:txBody>
          <a:bodyPr/>
          <a:lstStyle/>
          <a:p>
            <a:fld id="{5931A283-6C1F-44E3-B127-9308C10F06D9}" type="slidenum">
              <a:rPr lang="en-GB" smtClean="0"/>
              <a:t>‹#›</a:t>
            </a:fld>
            <a:endParaRPr lang="en-GB"/>
          </a:p>
        </p:txBody>
      </p:sp>
    </p:spTree>
    <p:extLst>
      <p:ext uri="{BB962C8B-B14F-4D97-AF65-F5344CB8AC3E}">
        <p14:creationId xmlns:p14="http://schemas.microsoft.com/office/powerpoint/2010/main" val="1919643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FF7BD-3927-F08B-6913-DCA1DA3F8E9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D11C544-54F4-2017-07A7-5D2C1334C9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5B8327-D773-C6BD-DB21-06EB6AC373BF}"/>
              </a:ext>
            </a:extLst>
          </p:cNvPr>
          <p:cNvSpPr>
            <a:spLocks noGrp="1"/>
          </p:cNvSpPr>
          <p:nvPr>
            <p:ph type="dt" sz="half" idx="10"/>
          </p:nvPr>
        </p:nvSpPr>
        <p:spPr/>
        <p:txBody>
          <a:bodyPr/>
          <a:lstStyle/>
          <a:p>
            <a:fld id="{87A339D6-65F6-41E7-B768-C11E89676D50}" type="datetimeFigureOut">
              <a:rPr lang="en-GB" smtClean="0"/>
              <a:t>02/12/2024</a:t>
            </a:fld>
            <a:endParaRPr lang="en-GB"/>
          </a:p>
        </p:txBody>
      </p:sp>
      <p:sp>
        <p:nvSpPr>
          <p:cNvPr id="5" name="Footer Placeholder 4">
            <a:extLst>
              <a:ext uri="{FF2B5EF4-FFF2-40B4-BE49-F238E27FC236}">
                <a16:creationId xmlns:a16="http://schemas.microsoft.com/office/drawing/2014/main" id="{5B1F406E-6EFC-75EE-38BF-47BCC97124C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1EC3C4A-304C-6E1A-3FF3-8D9DD4E80586}"/>
              </a:ext>
            </a:extLst>
          </p:cNvPr>
          <p:cNvSpPr>
            <a:spLocks noGrp="1"/>
          </p:cNvSpPr>
          <p:nvPr>
            <p:ph type="sldNum" sz="quarter" idx="12"/>
          </p:nvPr>
        </p:nvSpPr>
        <p:spPr/>
        <p:txBody>
          <a:bodyPr/>
          <a:lstStyle/>
          <a:p>
            <a:fld id="{5931A283-6C1F-44E3-B127-9308C10F06D9}" type="slidenum">
              <a:rPr lang="en-GB" smtClean="0"/>
              <a:t>‹#›</a:t>
            </a:fld>
            <a:endParaRPr lang="en-GB"/>
          </a:p>
        </p:txBody>
      </p:sp>
    </p:spTree>
    <p:extLst>
      <p:ext uri="{BB962C8B-B14F-4D97-AF65-F5344CB8AC3E}">
        <p14:creationId xmlns:p14="http://schemas.microsoft.com/office/powerpoint/2010/main" val="2197883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0EB1E-2707-AD17-21B8-A37BDB6D7E5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154B369-229F-15AD-9A01-F3BFBF51D12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2C4651D-10A2-90F9-507D-778098438ED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5EC7333-65DF-9CCA-7C2D-76230A3CA227}"/>
              </a:ext>
            </a:extLst>
          </p:cNvPr>
          <p:cNvSpPr>
            <a:spLocks noGrp="1"/>
          </p:cNvSpPr>
          <p:nvPr>
            <p:ph type="dt" sz="half" idx="10"/>
          </p:nvPr>
        </p:nvSpPr>
        <p:spPr/>
        <p:txBody>
          <a:bodyPr/>
          <a:lstStyle/>
          <a:p>
            <a:fld id="{87A339D6-65F6-41E7-B768-C11E89676D50}" type="datetimeFigureOut">
              <a:rPr lang="en-GB" smtClean="0"/>
              <a:t>02/12/2024</a:t>
            </a:fld>
            <a:endParaRPr lang="en-GB"/>
          </a:p>
        </p:txBody>
      </p:sp>
      <p:sp>
        <p:nvSpPr>
          <p:cNvPr id="6" name="Footer Placeholder 5">
            <a:extLst>
              <a:ext uri="{FF2B5EF4-FFF2-40B4-BE49-F238E27FC236}">
                <a16:creationId xmlns:a16="http://schemas.microsoft.com/office/drawing/2014/main" id="{B76CFA7A-3190-16DC-C335-9AC55F96E01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873604E-04F2-2038-4AE5-7E0B561CADFC}"/>
              </a:ext>
            </a:extLst>
          </p:cNvPr>
          <p:cNvSpPr>
            <a:spLocks noGrp="1"/>
          </p:cNvSpPr>
          <p:nvPr>
            <p:ph type="sldNum" sz="quarter" idx="12"/>
          </p:nvPr>
        </p:nvSpPr>
        <p:spPr/>
        <p:txBody>
          <a:bodyPr/>
          <a:lstStyle/>
          <a:p>
            <a:fld id="{5931A283-6C1F-44E3-B127-9308C10F06D9}" type="slidenum">
              <a:rPr lang="en-GB" smtClean="0"/>
              <a:t>‹#›</a:t>
            </a:fld>
            <a:endParaRPr lang="en-GB"/>
          </a:p>
        </p:txBody>
      </p:sp>
    </p:spTree>
    <p:extLst>
      <p:ext uri="{BB962C8B-B14F-4D97-AF65-F5344CB8AC3E}">
        <p14:creationId xmlns:p14="http://schemas.microsoft.com/office/powerpoint/2010/main" val="2424981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E21BD-E4D5-3CE9-C930-E22F4BAEAD0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BE07B4A-A15D-06EF-DBCD-4EEE1293F1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8C549E-2F2D-FD65-72B8-E1339E53695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5DB7EFE-7731-40AE-C852-B4B7F2050B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54480E-3A27-4599-E186-83BE0B9EFD8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C3EE280-007D-E2C2-7D16-1C66A5027CE0}"/>
              </a:ext>
            </a:extLst>
          </p:cNvPr>
          <p:cNvSpPr>
            <a:spLocks noGrp="1"/>
          </p:cNvSpPr>
          <p:nvPr>
            <p:ph type="dt" sz="half" idx="10"/>
          </p:nvPr>
        </p:nvSpPr>
        <p:spPr/>
        <p:txBody>
          <a:bodyPr/>
          <a:lstStyle/>
          <a:p>
            <a:fld id="{87A339D6-65F6-41E7-B768-C11E89676D50}" type="datetimeFigureOut">
              <a:rPr lang="en-GB" smtClean="0"/>
              <a:t>02/12/2024</a:t>
            </a:fld>
            <a:endParaRPr lang="en-GB"/>
          </a:p>
        </p:txBody>
      </p:sp>
      <p:sp>
        <p:nvSpPr>
          <p:cNvPr id="8" name="Footer Placeholder 7">
            <a:extLst>
              <a:ext uri="{FF2B5EF4-FFF2-40B4-BE49-F238E27FC236}">
                <a16:creationId xmlns:a16="http://schemas.microsoft.com/office/drawing/2014/main" id="{E5BF394D-035D-CA80-153D-DFC5663D3F5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71CAB7B-9633-C07B-113D-34A0588A28B3}"/>
              </a:ext>
            </a:extLst>
          </p:cNvPr>
          <p:cNvSpPr>
            <a:spLocks noGrp="1"/>
          </p:cNvSpPr>
          <p:nvPr>
            <p:ph type="sldNum" sz="quarter" idx="12"/>
          </p:nvPr>
        </p:nvSpPr>
        <p:spPr/>
        <p:txBody>
          <a:bodyPr/>
          <a:lstStyle/>
          <a:p>
            <a:fld id="{5931A283-6C1F-44E3-B127-9308C10F06D9}" type="slidenum">
              <a:rPr lang="en-GB" smtClean="0"/>
              <a:t>‹#›</a:t>
            </a:fld>
            <a:endParaRPr lang="en-GB"/>
          </a:p>
        </p:txBody>
      </p:sp>
    </p:spTree>
    <p:extLst>
      <p:ext uri="{BB962C8B-B14F-4D97-AF65-F5344CB8AC3E}">
        <p14:creationId xmlns:p14="http://schemas.microsoft.com/office/powerpoint/2010/main" val="468629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896175-61FC-2D92-6AFB-16F098F6161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4828877-254D-BA68-5EE7-DB0317843C0F}"/>
              </a:ext>
            </a:extLst>
          </p:cNvPr>
          <p:cNvSpPr>
            <a:spLocks noGrp="1"/>
          </p:cNvSpPr>
          <p:nvPr>
            <p:ph type="dt" sz="half" idx="10"/>
          </p:nvPr>
        </p:nvSpPr>
        <p:spPr/>
        <p:txBody>
          <a:bodyPr/>
          <a:lstStyle/>
          <a:p>
            <a:fld id="{87A339D6-65F6-41E7-B768-C11E89676D50}" type="datetimeFigureOut">
              <a:rPr lang="en-GB" smtClean="0"/>
              <a:t>02/12/2024</a:t>
            </a:fld>
            <a:endParaRPr lang="en-GB"/>
          </a:p>
        </p:txBody>
      </p:sp>
      <p:sp>
        <p:nvSpPr>
          <p:cNvPr id="4" name="Footer Placeholder 3">
            <a:extLst>
              <a:ext uri="{FF2B5EF4-FFF2-40B4-BE49-F238E27FC236}">
                <a16:creationId xmlns:a16="http://schemas.microsoft.com/office/drawing/2014/main" id="{255094AC-F7C9-719C-95BF-EE8BB2F2C3B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705C95E-9737-1EF9-03BE-1711F027C785}"/>
              </a:ext>
            </a:extLst>
          </p:cNvPr>
          <p:cNvSpPr>
            <a:spLocks noGrp="1"/>
          </p:cNvSpPr>
          <p:nvPr>
            <p:ph type="sldNum" sz="quarter" idx="12"/>
          </p:nvPr>
        </p:nvSpPr>
        <p:spPr/>
        <p:txBody>
          <a:bodyPr/>
          <a:lstStyle/>
          <a:p>
            <a:fld id="{5931A283-6C1F-44E3-B127-9308C10F06D9}" type="slidenum">
              <a:rPr lang="en-GB" smtClean="0"/>
              <a:t>‹#›</a:t>
            </a:fld>
            <a:endParaRPr lang="en-GB"/>
          </a:p>
        </p:txBody>
      </p:sp>
    </p:spTree>
    <p:extLst>
      <p:ext uri="{BB962C8B-B14F-4D97-AF65-F5344CB8AC3E}">
        <p14:creationId xmlns:p14="http://schemas.microsoft.com/office/powerpoint/2010/main" val="1118548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E971CD-FA7F-835D-04D9-1DB6425CB078}"/>
              </a:ext>
            </a:extLst>
          </p:cNvPr>
          <p:cNvSpPr>
            <a:spLocks noGrp="1"/>
          </p:cNvSpPr>
          <p:nvPr>
            <p:ph type="dt" sz="half" idx="10"/>
          </p:nvPr>
        </p:nvSpPr>
        <p:spPr/>
        <p:txBody>
          <a:bodyPr/>
          <a:lstStyle/>
          <a:p>
            <a:fld id="{87A339D6-65F6-41E7-B768-C11E89676D50}" type="datetimeFigureOut">
              <a:rPr lang="en-GB" smtClean="0"/>
              <a:t>02/12/2024</a:t>
            </a:fld>
            <a:endParaRPr lang="en-GB"/>
          </a:p>
        </p:txBody>
      </p:sp>
      <p:sp>
        <p:nvSpPr>
          <p:cNvPr id="3" name="Footer Placeholder 2">
            <a:extLst>
              <a:ext uri="{FF2B5EF4-FFF2-40B4-BE49-F238E27FC236}">
                <a16:creationId xmlns:a16="http://schemas.microsoft.com/office/drawing/2014/main" id="{9349B82C-AF65-D28D-A5F7-5CB3F0C8B58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2691F76-7AE1-CB6D-7951-E2443845421E}"/>
              </a:ext>
            </a:extLst>
          </p:cNvPr>
          <p:cNvSpPr>
            <a:spLocks noGrp="1"/>
          </p:cNvSpPr>
          <p:nvPr>
            <p:ph type="sldNum" sz="quarter" idx="12"/>
          </p:nvPr>
        </p:nvSpPr>
        <p:spPr/>
        <p:txBody>
          <a:bodyPr/>
          <a:lstStyle/>
          <a:p>
            <a:fld id="{5931A283-6C1F-44E3-B127-9308C10F06D9}" type="slidenum">
              <a:rPr lang="en-GB" smtClean="0"/>
              <a:t>‹#›</a:t>
            </a:fld>
            <a:endParaRPr lang="en-GB"/>
          </a:p>
        </p:txBody>
      </p:sp>
    </p:spTree>
    <p:extLst>
      <p:ext uri="{BB962C8B-B14F-4D97-AF65-F5344CB8AC3E}">
        <p14:creationId xmlns:p14="http://schemas.microsoft.com/office/powerpoint/2010/main" val="1740152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592FA-3AB4-D712-648C-99EC946F83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7BA5564-6D39-08E1-7BAE-0BB336883B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5ADAF22-4986-003D-45F3-AACFE984EF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2C5688-8FFE-A344-974D-5368321E0C8D}"/>
              </a:ext>
            </a:extLst>
          </p:cNvPr>
          <p:cNvSpPr>
            <a:spLocks noGrp="1"/>
          </p:cNvSpPr>
          <p:nvPr>
            <p:ph type="dt" sz="half" idx="10"/>
          </p:nvPr>
        </p:nvSpPr>
        <p:spPr/>
        <p:txBody>
          <a:bodyPr/>
          <a:lstStyle/>
          <a:p>
            <a:fld id="{87A339D6-65F6-41E7-B768-C11E89676D50}" type="datetimeFigureOut">
              <a:rPr lang="en-GB" smtClean="0"/>
              <a:t>02/12/2024</a:t>
            </a:fld>
            <a:endParaRPr lang="en-GB"/>
          </a:p>
        </p:txBody>
      </p:sp>
      <p:sp>
        <p:nvSpPr>
          <p:cNvPr id="6" name="Footer Placeholder 5">
            <a:extLst>
              <a:ext uri="{FF2B5EF4-FFF2-40B4-BE49-F238E27FC236}">
                <a16:creationId xmlns:a16="http://schemas.microsoft.com/office/drawing/2014/main" id="{35178598-31B0-2D86-C2DA-B3F0818FE9E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96A4613-A227-87F4-6A83-4762F18AE995}"/>
              </a:ext>
            </a:extLst>
          </p:cNvPr>
          <p:cNvSpPr>
            <a:spLocks noGrp="1"/>
          </p:cNvSpPr>
          <p:nvPr>
            <p:ph type="sldNum" sz="quarter" idx="12"/>
          </p:nvPr>
        </p:nvSpPr>
        <p:spPr/>
        <p:txBody>
          <a:bodyPr/>
          <a:lstStyle/>
          <a:p>
            <a:fld id="{5931A283-6C1F-44E3-B127-9308C10F06D9}" type="slidenum">
              <a:rPr lang="en-GB" smtClean="0"/>
              <a:t>‹#›</a:t>
            </a:fld>
            <a:endParaRPr lang="en-GB"/>
          </a:p>
        </p:txBody>
      </p:sp>
    </p:spTree>
    <p:extLst>
      <p:ext uri="{BB962C8B-B14F-4D97-AF65-F5344CB8AC3E}">
        <p14:creationId xmlns:p14="http://schemas.microsoft.com/office/powerpoint/2010/main" val="1898271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BE52F-B688-A900-9242-200EF41B95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84C6CE0-BB6F-C533-4517-13953CD945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4CC3595-09A6-5B94-F17D-25BCE45EE7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042B8D-FDF4-17CB-D315-3A1572ECFD98}"/>
              </a:ext>
            </a:extLst>
          </p:cNvPr>
          <p:cNvSpPr>
            <a:spLocks noGrp="1"/>
          </p:cNvSpPr>
          <p:nvPr>
            <p:ph type="dt" sz="half" idx="10"/>
          </p:nvPr>
        </p:nvSpPr>
        <p:spPr/>
        <p:txBody>
          <a:bodyPr/>
          <a:lstStyle/>
          <a:p>
            <a:fld id="{87A339D6-65F6-41E7-B768-C11E89676D50}" type="datetimeFigureOut">
              <a:rPr lang="en-GB" smtClean="0"/>
              <a:t>02/12/2024</a:t>
            </a:fld>
            <a:endParaRPr lang="en-GB"/>
          </a:p>
        </p:txBody>
      </p:sp>
      <p:sp>
        <p:nvSpPr>
          <p:cNvPr id="6" name="Footer Placeholder 5">
            <a:extLst>
              <a:ext uri="{FF2B5EF4-FFF2-40B4-BE49-F238E27FC236}">
                <a16:creationId xmlns:a16="http://schemas.microsoft.com/office/drawing/2014/main" id="{C1206FCA-45F2-3E99-169D-779E864E4DD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05D4186-3933-A990-C7A3-3167A7868089}"/>
              </a:ext>
            </a:extLst>
          </p:cNvPr>
          <p:cNvSpPr>
            <a:spLocks noGrp="1"/>
          </p:cNvSpPr>
          <p:nvPr>
            <p:ph type="sldNum" sz="quarter" idx="12"/>
          </p:nvPr>
        </p:nvSpPr>
        <p:spPr/>
        <p:txBody>
          <a:bodyPr/>
          <a:lstStyle/>
          <a:p>
            <a:fld id="{5931A283-6C1F-44E3-B127-9308C10F06D9}" type="slidenum">
              <a:rPr lang="en-GB" smtClean="0"/>
              <a:t>‹#›</a:t>
            </a:fld>
            <a:endParaRPr lang="en-GB"/>
          </a:p>
        </p:txBody>
      </p:sp>
    </p:spTree>
    <p:extLst>
      <p:ext uri="{BB962C8B-B14F-4D97-AF65-F5344CB8AC3E}">
        <p14:creationId xmlns:p14="http://schemas.microsoft.com/office/powerpoint/2010/main" val="469310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61F0F86-2295-7040-35F6-A6C06D2509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FCDD1B6-F0E8-0B57-5126-2BE41C3609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4D4E1AD-1CBC-A51D-3AFA-3805172DA9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A339D6-65F6-41E7-B768-C11E89676D50}" type="datetimeFigureOut">
              <a:rPr lang="en-GB" smtClean="0"/>
              <a:t>02/12/2024</a:t>
            </a:fld>
            <a:endParaRPr lang="en-GB"/>
          </a:p>
        </p:txBody>
      </p:sp>
      <p:sp>
        <p:nvSpPr>
          <p:cNvPr id="5" name="Footer Placeholder 4">
            <a:extLst>
              <a:ext uri="{FF2B5EF4-FFF2-40B4-BE49-F238E27FC236}">
                <a16:creationId xmlns:a16="http://schemas.microsoft.com/office/drawing/2014/main" id="{871859B2-2646-B94D-4B82-D0002FBBE9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099FCCD-7AE8-1E95-9827-B87A9B9FDC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31A283-6C1F-44E3-B127-9308C10F06D9}" type="slidenum">
              <a:rPr lang="en-GB" smtClean="0"/>
              <a:t>‹#›</a:t>
            </a:fld>
            <a:endParaRPr lang="en-GB"/>
          </a:p>
        </p:txBody>
      </p:sp>
    </p:spTree>
    <p:extLst>
      <p:ext uri="{BB962C8B-B14F-4D97-AF65-F5344CB8AC3E}">
        <p14:creationId xmlns:p14="http://schemas.microsoft.com/office/powerpoint/2010/main" val="10379463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E2F49-BF18-6434-B842-6E9850686297}"/>
              </a:ext>
            </a:extLst>
          </p:cNvPr>
          <p:cNvSpPr>
            <a:spLocks noGrp="1"/>
          </p:cNvSpPr>
          <p:nvPr>
            <p:ph type="ctrTitle"/>
          </p:nvPr>
        </p:nvSpPr>
        <p:spPr>
          <a:xfrm>
            <a:off x="1523207" y="1448718"/>
            <a:ext cx="9144000" cy="2387600"/>
          </a:xfrm>
        </p:spPr>
        <p:txBody>
          <a:bodyPr>
            <a:normAutofit/>
          </a:bodyPr>
          <a:lstStyle/>
          <a:p>
            <a:r>
              <a:rPr lang="en-GB" dirty="0"/>
              <a:t>Annual Report 2022</a:t>
            </a:r>
            <a:br>
              <a:rPr lang="en-GB" dirty="0"/>
            </a:br>
            <a:endParaRPr lang="en-GB" dirty="0"/>
          </a:p>
        </p:txBody>
      </p:sp>
      <p:sp>
        <p:nvSpPr>
          <p:cNvPr id="3" name="Subtitle 2">
            <a:extLst>
              <a:ext uri="{FF2B5EF4-FFF2-40B4-BE49-F238E27FC236}">
                <a16:creationId xmlns:a16="http://schemas.microsoft.com/office/drawing/2014/main" id="{59EC77F4-1A2D-72DA-DF06-2AE3C0A09DC4}"/>
              </a:ext>
            </a:extLst>
          </p:cNvPr>
          <p:cNvSpPr>
            <a:spLocks noGrp="1"/>
          </p:cNvSpPr>
          <p:nvPr>
            <p:ph type="subTitle" idx="1"/>
          </p:nvPr>
        </p:nvSpPr>
        <p:spPr>
          <a:xfrm>
            <a:off x="2581298" y="3588975"/>
            <a:ext cx="7027818" cy="1655762"/>
          </a:xfrm>
        </p:spPr>
        <p:txBody>
          <a:bodyPr>
            <a:normAutofit lnSpcReduction="10000"/>
          </a:bodyPr>
          <a:lstStyle/>
          <a:p>
            <a:r>
              <a:rPr lang="en-GB" dirty="0"/>
              <a:t>A report of situations, responses &amp; recommendations</a:t>
            </a:r>
          </a:p>
          <a:p>
            <a:r>
              <a:rPr lang="en-GB" dirty="0"/>
              <a:t>concerning children in Malta </a:t>
            </a:r>
          </a:p>
          <a:p>
            <a:r>
              <a:rPr lang="en-GB" dirty="0"/>
              <a:t>by the </a:t>
            </a:r>
            <a:r>
              <a:rPr lang="en-GB" b="1" dirty="0"/>
              <a:t>Office of the Commissioner for Children</a:t>
            </a:r>
          </a:p>
          <a:p>
            <a:r>
              <a:rPr lang="en-GB" b="1" dirty="0"/>
              <a:t>in 2022</a:t>
            </a:r>
          </a:p>
        </p:txBody>
      </p:sp>
      <p:pic>
        <p:nvPicPr>
          <p:cNvPr id="4" name="Picture 3"/>
          <p:cNvPicPr>
            <a:picLocks noChangeAspect="1"/>
          </p:cNvPicPr>
          <p:nvPr/>
        </p:nvPicPr>
        <p:blipFill>
          <a:blip r:embed="rId2"/>
          <a:stretch>
            <a:fillRect/>
          </a:stretch>
        </p:blipFill>
        <p:spPr>
          <a:xfrm>
            <a:off x="1523207" y="158865"/>
            <a:ext cx="9144793" cy="1524132"/>
          </a:xfrm>
          <a:prstGeom prst="rect">
            <a:avLst/>
          </a:prstGeom>
        </p:spPr>
      </p:pic>
      <p:pic>
        <p:nvPicPr>
          <p:cNvPr id="5" name="Picture 4"/>
          <p:cNvPicPr>
            <a:picLocks noChangeAspect="1"/>
          </p:cNvPicPr>
          <p:nvPr/>
        </p:nvPicPr>
        <p:blipFill>
          <a:blip r:embed="rId3"/>
          <a:stretch>
            <a:fillRect/>
          </a:stretch>
        </p:blipFill>
        <p:spPr>
          <a:xfrm>
            <a:off x="4746505" y="5886102"/>
            <a:ext cx="2359356" cy="493819"/>
          </a:xfrm>
          <a:prstGeom prst="rect">
            <a:avLst/>
          </a:prstGeom>
        </p:spPr>
      </p:pic>
    </p:spTree>
    <p:extLst>
      <p:ext uri="{BB962C8B-B14F-4D97-AF65-F5344CB8AC3E}">
        <p14:creationId xmlns:p14="http://schemas.microsoft.com/office/powerpoint/2010/main" val="17078135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D0C67-0B3E-F8CB-6060-F5CC6E788912}"/>
              </a:ext>
            </a:extLst>
          </p:cNvPr>
          <p:cNvSpPr>
            <a:spLocks noGrp="1"/>
          </p:cNvSpPr>
          <p:nvPr>
            <p:ph type="title"/>
          </p:nvPr>
        </p:nvSpPr>
        <p:spPr/>
        <p:txBody>
          <a:bodyPr/>
          <a:lstStyle/>
          <a:p>
            <a:pPr algn="ctr"/>
            <a:r>
              <a:rPr lang="en-GB" b="1" dirty="0"/>
              <a:t>Providing for Children</a:t>
            </a:r>
          </a:p>
        </p:txBody>
      </p:sp>
      <p:sp>
        <p:nvSpPr>
          <p:cNvPr id="3" name="Content Placeholder 2">
            <a:extLst>
              <a:ext uri="{FF2B5EF4-FFF2-40B4-BE49-F238E27FC236}">
                <a16:creationId xmlns:a16="http://schemas.microsoft.com/office/drawing/2014/main" id="{9A7A0457-9B9A-E5E1-8F6F-A1E10E27B9BF}"/>
              </a:ext>
            </a:extLst>
          </p:cNvPr>
          <p:cNvSpPr>
            <a:spLocks noGrp="1"/>
          </p:cNvSpPr>
          <p:nvPr>
            <p:ph idx="1"/>
          </p:nvPr>
        </p:nvSpPr>
        <p:spPr/>
        <p:txBody>
          <a:bodyPr/>
          <a:lstStyle/>
          <a:p>
            <a:pPr marL="0" indent="0">
              <a:buNone/>
            </a:pPr>
            <a:r>
              <a:rPr lang="en-GB" dirty="0"/>
              <a:t>Situation:</a:t>
            </a:r>
          </a:p>
          <a:p>
            <a:pPr lvl="1"/>
            <a:r>
              <a:rPr lang="en-GB" dirty="0"/>
              <a:t>Need for more focus on creating child-friendly towns and villages in Malta</a:t>
            </a:r>
          </a:p>
          <a:p>
            <a:pPr marL="0" indent="0">
              <a:buNone/>
            </a:pPr>
            <a:r>
              <a:rPr lang="en-GB" dirty="0"/>
              <a:t>Response:</a:t>
            </a:r>
          </a:p>
          <a:p>
            <a:pPr lvl="1"/>
            <a:r>
              <a:rPr lang="en-GB" dirty="0"/>
              <a:t>‘Healthy Spaces: Co-Creating Child-Friendly Towns and Villages’ (Research Study and National Conference)</a:t>
            </a:r>
          </a:p>
          <a:p>
            <a:pPr>
              <a:buFont typeface="Wingdings" panose="05000000000000000000" pitchFamily="2" charset="2"/>
              <a:buChar char="Ø"/>
            </a:pPr>
            <a:r>
              <a:rPr lang="en-GB" dirty="0"/>
              <a:t>Recommendations:</a:t>
            </a:r>
          </a:p>
          <a:p>
            <a:pPr marL="571500" indent="-342900" algn="just">
              <a:lnSpc>
                <a:spcPct val="107000"/>
              </a:lnSpc>
              <a:buFont typeface="Wingdings" panose="05000000000000000000" pitchFamily="2" charset="2"/>
              <a:buChar char="Ø"/>
            </a:pPr>
            <a:r>
              <a:rPr lang="en-GB" sz="2400" dirty="0">
                <a:effectLst/>
                <a:latin typeface="Calibri" panose="020F0502020204030204" pitchFamily="34" charset="0"/>
                <a:ea typeface="Calibri" panose="020F0502020204030204" pitchFamily="34" charset="0"/>
                <a:cs typeface="Calibri" panose="020F0502020204030204" pitchFamily="34" charset="0"/>
              </a:rPr>
              <a:t>   Further provide children with child-friendly towns and villages by:</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spcAft>
                <a:spcPts val="8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Putting in place a mechanism to support local councils to become more </a:t>
            </a:r>
            <a:r>
              <a:rPr lang="en-GB" dirty="0">
                <a:latin typeface="Calibri" panose="020F0502020204030204" pitchFamily="34" charset="0"/>
                <a:ea typeface="Calibri" panose="020F0502020204030204" pitchFamily="34" charset="0"/>
                <a:cs typeface="Calibri" panose="020F0502020204030204" pitchFamily="34" charset="0"/>
              </a:rPr>
              <a:t>    </a:t>
            </a:r>
            <a:r>
              <a:rPr lang="en-GB" dirty="0">
                <a:effectLst/>
                <a:latin typeface="Calibri" panose="020F0502020204030204" pitchFamily="34" charset="0"/>
                <a:ea typeface="Calibri" panose="020F0502020204030204" pitchFamily="34" charset="0"/>
                <a:cs typeface="Calibri" panose="020F0502020204030204" pitchFamily="34" charset="0"/>
              </a:rPr>
              <a:t>child-friendly.</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lvl="1"/>
            <a:endParaRPr lang="en-GB" dirty="0"/>
          </a:p>
        </p:txBody>
      </p:sp>
      <p:pic>
        <p:nvPicPr>
          <p:cNvPr id="4" name="Picture 3"/>
          <p:cNvPicPr>
            <a:picLocks noChangeAspect="1"/>
          </p:cNvPicPr>
          <p:nvPr/>
        </p:nvPicPr>
        <p:blipFill>
          <a:blip r:embed="rId2"/>
          <a:stretch>
            <a:fillRect/>
          </a:stretch>
        </p:blipFill>
        <p:spPr>
          <a:xfrm>
            <a:off x="10664892" y="5378814"/>
            <a:ext cx="1377815" cy="1383912"/>
          </a:xfrm>
          <a:prstGeom prst="rect">
            <a:avLst/>
          </a:prstGeom>
        </p:spPr>
      </p:pic>
    </p:spTree>
    <p:extLst>
      <p:ext uri="{BB962C8B-B14F-4D97-AF65-F5344CB8AC3E}">
        <p14:creationId xmlns:p14="http://schemas.microsoft.com/office/powerpoint/2010/main" val="2142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00EED-432B-A08A-F6B7-EBA17D421205}"/>
              </a:ext>
            </a:extLst>
          </p:cNvPr>
          <p:cNvSpPr>
            <a:spLocks noGrp="1"/>
          </p:cNvSpPr>
          <p:nvPr>
            <p:ph type="title"/>
          </p:nvPr>
        </p:nvSpPr>
        <p:spPr>
          <a:xfrm>
            <a:off x="838200" y="0"/>
            <a:ext cx="10515600" cy="1325563"/>
          </a:xfrm>
        </p:spPr>
        <p:txBody>
          <a:bodyPr/>
          <a:lstStyle/>
          <a:p>
            <a:pPr algn="ctr"/>
            <a:r>
              <a:rPr lang="en-GB" b="1" dirty="0"/>
              <a:t>Providing for Children</a:t>
            </a:r>
            <a:endParaRPr lang="en-GB" dirty="0"/>
          </a:p>
        </p:txBody>
      </p:sp>
      <p:sp>
        <p:nvSpPr>
          <p:cNvPr id="3" name="Content Placeholder 2">
            <a:extLst>
              <a:ext uri="{FF2B5EF4-FFF2-40B4-BE49-F238E27FC236}">
                <a16:creationId xmlns:a16="http://schemas.microsoft.com/office/drawing/2014/main" id="{28EBFC9B-0A35-85B7-57F0-919DD7AC81BE}"/>
              </a:ext>
            </a:extLst>
          </p:cNvPr>
          <p:cNvSpPr>
            <a:spLocks noGrp="1"/>
          </p:cNvSpPr>
          <p:nvPr>
            <p:ph idx="1"/>
          </p:nvPr>
        </p:nvSpPr>
        <p:spPr>
          <a:xfrm>
            <a:off x="838200" y="1325563"/>
            <a:ext cx="9494520" cy="5345884"/>
          </a:xfrm>
        </p:spPr>
        <p:txBody>
          <a:bodyPr>
            <a:normAutofit fontScale="55000" lnSpcReduction="20000"/>
          </a:bodyPr>
          <a:lstStyle/>
          <a:p>
            <a:pPr marL="0" indent="0">
              <a:buNone/>
            </a:pPr>
            <a:r>
              <a:rPr lang="en-GB" sz="4400" dirty="0"/>
              <a:t>Situation: Lack of Professionalisation in Alternative Care</a:t>
            </a:r>
          </a:p>
          <a:p>
            <a:pPr marL="0" indent="0">
              <a:lnSpc>
                <a:spcPct val="120000"/>
              </a:lnSpc>
              <a:buNone/>
            </a:pPr>
            <a:r>
              <a:rPr lang="en-GB" sz="4400" dirty="0"/>
              <a:t>Response: </a:t>
            </a:r>
            <a:r>
              <a:rPr lang="en-GB" sz="4400" dirty="0">
                <a:ea typeface="Calibri" panose="020F0502020204030204" pitchFamily="34" charset="0"/>
              </a:rPr>
              <a:t>T</a:t>
            </a:r>
            <a:r>
              <a:rPr lang="en-GB" sz="4400" dirty="0">
                <a:effectLst/>
                <a:ea typeface="Calibri" panose="020F0502020204030204" pitchFamily="34" charset="0"/>
              </a:rPr>
              <a:t>echnical </a:t>
            </a:r>
            <a:r>
              <a:rPr lang="en-GB" sz="4400" dirty="0">
                <a:ea typeface="Calibri" panose="020F0502020204030204" pitchFamily="34" charset="0"/>
              </a:rPr>
              <a:t>C</a:t>
            </a:r>
            <a:r>
              <a:rPr lang="en-GB" sz="4400" dirty="0">
                <a:effectLst/>
                <a:ea typeface="Calibri" panose="020F0502020204030204" pitchFamily="34" charset="0"/>
              </a:rPr>
              <a:t>ommittee on the professionalisation of front-line work in residential out-of-home care in Malta.</a:t>
            </a:r>
          </a:p>
          <a:p>
            <a:pPr>
              <a:buFont typeface="Wingdings" panose="05000000000000000000" pitchFamily="2" charset="2"/>
              <a:buChar char="Ø"/>
            </a:pPr>
            <a:r>
              <a:rPr lang="en-GB" sz="4500" dirty="0">
                <a:latin typeface="Calibri" panose="020F0502020204030204" pitchFamily="34" charset="0"/>
              </a:rPr>
              <a:t>Recommendations:</a:t>
            </a:r>
          </a:p>
          <a:p>
            <a:pPr marL="457200" algn="just">
              <a:lnSpc>
                <a:spcPct val="107000"/>
              </a:lnSpc>
            </a:pPr>
            <a:r>
              <a:rPr lang="en-GB" sz="4400" dirty="0">
                <a:effectLst/>
                <a:latin typeface="Calibri" panose="020F0502020204030204" pitchFamily="34" charset="0"/>
                <a:ea typeface="Calibri" panose="020F0502020204030204" pitchFamily="34" charset="0"/>
                <a:cs typeface="Calibri" panose="020F0502020204030204" pitchFamily="34" charset="0"/>
              </a:rPr>
              <a:t>Further provide children with alternative care by:</a:t>
            </a:r>
            <a:endParaRPr lang="en-GB" sz="4400" dirty="0">
              <a:effectLst/>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buFont typeface="Courier New" panose="02070309020205020404" pitchFamily="49" charset="0"/>
              <a:buChar char="o"/>
            </a:pPr>
            <a:r>
              <a:rPr lang="en-GB" sz="4400" dirty="0">
                <a:effectLst/>
                <a:latin typeface="Calibri" panose="020F0502020204030204" pitchFamily="34" charset="0"/>
                <a:ea typeface="Calibri" panose="020F0502020204030204" pitchFamily="34" charset="0"/>
                <a:cs typeface="Calibri" panose="020F0502020204030204" pitchFamily="34" charset="0"/>
              </a:rPr>
              <a:t>Formulating mandatory occupational standards for frontline workers working in residential out-of-home care for children.</a:t>
            </a:r>
            <a:endParaRPr lang="en-GB" sz="4400" dirty="0">
              <a:effectLst/>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buFont typeface="Courier New" panose="02070309020205020404" pitchFamily="49" charset="0"/>
              <a:buChar char="o"/>
            </a:pPr>
            <a:r>
              <a:rPr lang="en-GB" sz="4400" dirty="0">
                <a:effectLst/>
                <a:latin typeface="Calibri" panose="020F0502020204030204" pitchFamily="34" charset="0"/>
                <a:ea typeface="Calibri" panose="020F0502020204030204" pitchFamily="34" charset="0"/>
                <a:cs typeface="Calibri" panose="020F0502020204030204" pitchFamily="34" charset="0"/>
              </a:rPr>
              <a:t>Enhancing the ability of the alternative care system to work with the parents of children in alternative care so that they are more engaged in and aware of the therapeutic process that can lead to the children returning to their care.</a:t>
            </a:r>
            <a:endParaRPr lang="en-GB" sz="4400" dirty="0">
              <a:effectLst/>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spcAft>
                <a:spcPts val="800"/>
              </a:spcAft>
              <a:buFont typeface="Courier New" panose="02070309020205020404" pitchFamily="49" charset="0"/>
              <a:buChar char="o"/>
            </a:pPr>
            <a:r>
              <a:rPr lang="en-GB" sz="4400" dirty="0">
                <a:effectLst/>
                <a:latin typeface="Calibri" panose="020F0502020204030204" pitchFamily="34" charset="0"/>
                <a:ea typeface="Calibri" panose="020F0502020204030204" pitchFamily="34" charset="0"/>
                <a:cs typeface="Calibri" panose="020F0502020204030204" pitchFamily="34" charset="0"/>
              </a:rPr>
              <a:t>Ensuring there is a system of contact of children in alternative care with their biological parents that always works in the best interest of children.</a:t>
            </a:r>
            <a:endParaRPr lang="en-GB" sz="4400" dirty="0">
              <a:effectLst/>
              <a:latin typeface="Calibri" panose="020F0502020204030204" pitchFamily="34" charset="0"/>
              <a:ea typeface="Calibri" panose="020F0502020204030204" pitchFamily="34" charset="0"/>
              <a:cs typeface="Times New Roman" panose="02020603050405020304" pitchFamily="18" charset="0"/>
            </a:endParaRPr>
          </a:p>
          <a:p>
            <a:pPr lvl="1"/>
            <a:endParaRPr lang="en-GB" sz="2800" dirty="0"/>
          </a:p>
        </p:txBody>
      </p:sp>
      <p:pic>
        <p:nvPicPr>
          <p:cNvPr id="4" name="Picture 3"/>
          <p:cNvPicPr>
            <a:picLocks noChangeAspect="1"/>
          </p:cNvPicPr>
          <p:nvPr/>
        </p:nvPicPr>
        <p:blipFill>
          <a:blip r:embed="rId2"/>
          <a:stretch>
            <a:fillRect/>
          </a:stretch>
        </p:blipFill>
        <p:spPr>
          <a:xfrm>
            <a:off x="10527732" y="5323490"/>
            <a:ext cx="1377815" cy="1383912"/>
          </a:xfrm>
          <a:prstGeom prst="rect">
            <a:avLst/>
          </a:prstGeom>
        </p:spPr>
      </p:pic>
    </p:spTree>
    <p:extLst>
      <p:ext uri="{BB962C8B-B14F-4D97-AF65-F5344CB8AC3E}">
        <p14:creationId xmlns:p14="http://schemas.microsoft.com/office/powerpoint/2010/main" val="10317134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D29E4-5C59-A6BF-DE45-5B2FEC6462A3}"/>
              </a:ext>
            </a:extLst>
          </p:cNvPr>
          <p:cNvSpPr>
            <a:spLocks noGrp="1"/>
          </p:cNvSpPr>
          <p:nvPr>
            <p:ph type="title"/>
          </p:nvPr>
        </p:nvSpPr>
        <p:spPr>
          <a:xfrm>
            <a:off x="838200" y="0"/>
            <a:ext cx="10515600" cy="1325563"/>
          </a:xfrm>
        </p:spPr>
        <p:txBody>
          <a:bodyPr/>
          <a:lstStyle/>
          <a:p>
            <a:pPr algn="ctr"/>
            <a:r>
              <a:rPr lang="en-GB" b="1" dirty="0">
                <a:latin typeface="+mn-lt"/>
              </a:rPr>
              <a:t>Strengthening Children’s Rights in Malta</a:t>
            </a:r>
          </a:p>
        </p:txBody>
      </p:sp>
      <p:sp>
        <p:nvSpPr>
          <p:cNvPr id="3" name="Content Placeholder 2">
            <a:extLst>
              <a:ext uri="{FF2B5EF4-FFF2-40B4-BE49-F238E27FC236}">
                <a16:creationId xmlns:a16="http://schemas.microsoft.com/office/drawing/2014/main" id="{A15D8D0F-4C5E-5FA5-64D8-5B3A79DA71C7}"/>
              </a:ext>
            </a:extLst>
          </p:cNvPr>
          <p:cNvSpPr>
            <a:spLocks noGrp="1"/>
          </p:cNvSpPr>
          <p:nvPr>
            <p:ph idx="1"/>
          </p:nvPr>
        </p:nvSpPr>
        <p:spPr>
          <a:xfrm>
            <a:off x="838200" y="1325562"/>
            <a:ext cx="9677400" cy="5532437"/>
          </a:xfrm>
        </p:spPr>
        <p:txBody>
          <a:bodyPr>
            <a:normAutofit fontScale="85000" lnSpcReduction="20000"/>
          </a:bodyPr>
          <a:lstStyle/>
          <a:p>
            <a:pPr marL="0" indent="0">
              <a:buNone/>
            </a:pPr>
            <a:r>
              <a:rPr lang="en-GB" dirty="0"/>
              <a:t>Situation: Children are not heard consistently </a:t>
            </a:r>
          </a:p>
          <a:p>
            <a:pPr marL="0" indent="0">
              <a:buNone/>
            </a:pPr>
            <a:r>
              <a:rPr lang="en-GB" dirty="0"/>
              <a:t>Response: </a:t>
            </a:r>
            <a:r>
              <a:rPr lang="en-US" sz="2800" dirty="0">
                <a:ea typeface="Calibri" panose="020F0502020204030204" pitchFamily="34" charset="0"/>
              </a:rPr>
              <a:t>Setting up of </a:t>
            </a:r>
            <a:r>
              <a:rPr lang="en-US" sz="2800" dirty="0">
                <a:effectLst/>
                <a:ea typeface="Calibri" panose="020F0502020204030204" pitchFamily="34" charset="0"/>
              </a:rPr>
              <a:t>Permanent Children’s Advisory Board.</a:t>
            </a:r>
          </a:p>
          <a:p>
            <a:pPr>
              <a:buFont typeface="Wingdings" panose="05000000000000000000" pitchFamily="2" charset="2"/>
              <a:buChar char="Ø"/>
            </a:pPr>
            <a:r>
              <a:rPr lang="en-US" dirty="0">
                <a:latin typeface="Calibri" panose="020F0502020204030204" pitchFamily="34" charset="0"/>
              </a:rPr>
              <a:t>Recommendations:</a:t>
            </a:r>
          </a:p>
          <a:p>
            <a:pPr marL="800100" lvl="1" indent="-342900" algn="just">
              <a:lnSpc>
                <a:spcPct val="107000"/>
              </a:lnSpc>
              <a:buFont typeface="Wingdings" panose="05000000000000000000" pitchFamily="2" charset="2"/>
              <a:buChar char=""/>
            </a:pPr>
            <a:r>
              <a:rPr lang="en-US" dirty="0">
                <a:effectLst/>
                <a:latin typeface="Calibri" panose="020F0502020204030204" pitchFamily="34" charset="0"/>
                <a:ea typeface="Calibri" panose="020F0502020204030204" pitchFamily="34" charset="0"/>
                <a:cs typeface="Calibri" panose="020F0502020204030204" pitchFamily="34" charset="0"/>
              </a:rPr>
              <a:t>Setting up a Department for Children’s Rights within the Ministry for Children’s Rights that is adequately resourced to monitor and steer the implementation of a National Children’s Strategy;</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Wingdings" panose="05000000000000000000" pitchFamily="2" charset="2"/>
              <a:buChar char=""/>
            </a:pPr>
            <a:r>
              <a:rPr lang="en-US" dirty="0">
                <a:effectLst/>
                <a:latin typeface="Calibri" panose="020F0502020204030204" pitchFamily="34" charset="0"/>
                <a:ea typeface="Calibri" panose="020F0502020204030204" pitchFamily="34" charset="0"/>
                <a:cs typeface="Calibri" panose="020F0502020204030204" pitchFamily="34" charset="0"/>
              </a:rPr>
              <a:t>Amending the Commissioner for Children Act to:</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1200150" lvl="2" indent="-285750" algn="just">
              <a:lnSpc>
                <a:spcPct val="107000"/>
              </a:lnSpc>
              <a:buFont typeface="Courier New" panose="02070309020205020404" pitchFamily="49" charset="0"/>
              <a:buChar char="o"/>
            </a:pPr>
            <a:r>
              <a:rPr lang="en-US" sz="2400" dirty="0">
                <a:effectLst/>
                <a:latin typeface="Calibri" panose="020F0502020204030204" pitchFamily="34" charset="0"/>
                <a:ea typeface="Calibri" panose="020F0502020204030204" pitchFamily="34" charset="0"/>
                <a:cs typeface="Calibri" panose="020F0502020204030204" pitchFamily="34" charset="0"/>
              </a:rPr>
              <a:t>include, in line with the Paris Principles, a guarantee of adequate funding for the Office to carry out its functions effectively;</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1200150" lvl="2" indent="-285750" algn="just">
              <a:lnSpc>
                <a:spcPct val="107000"/>
              </a:lnSpc>
              <a:buFont typeface="Courier New" panose="02070309020205020404" pitchFamily="49" charset="0"/>
              <a:buChar char="o"/>
            </a:pPr>
            <a:r>
              <a:rPr lang="en-US" sz="2400" dirty="0">
                <a:effectLst/>
                <a:latin typeface="Calibri" panose="020F0502020204030204" pitchFamily="34" charset="0"/>
                <a:ea typeface="Calibri" panose="020F0502020204030204" pitchFamily="34" charset="0"/>
                <a:cs typeface="Calibri" panose="020F0502020204030204" pitchFamily="34" charset="0"/>
              </a:rPr>
              <a:t>give the Commissioner the power to enter premises where children are housed without prior notification or consent;</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1200150" lvl="2" indent="-285750" algn="just">
              <a:lnSpc>
                <a:spcPct val="107000"/>
              </a:lnSpc>
              <a:buFont typeface="Courier New" panose="02070309020205020404" pitchFamily="49" charset="0"/>
              <a:buChar char="o"/>
            </a:pPr>
            <a:r>
              <a:rPr lang="en-US" sz="2400" dirty="0">
                <a:effectLst/>
                <a:latin typeface="Calibri" panose="020F0502020204030204" pitchFamily="34" charset="0"/>
                <a:ea typeface="Calibri" panose="020F0502020204030204" pitchFamily="34" charset="0"/>
                <a:cs typeface="Calibri" panose="020F0502020204030204" pitchFamily="34" charset="0"/>
              </a:rPr>
              <a:t>give legal personality to the Commissioner’s Office.</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Wingdings" panose="05000000000000000000" pitchFamily="2" charset="2"/>
              <a:buChar char=""/>
            </a:pPr>
            <a:r>
              <a:rPr lang="en-US" dirty="0">
                <a:effectLst/>
                <a:latin typeface="Calibri" panose="020F0502020204030204" pitchFamily="34" charset="0"/>
                <a:ea typeface="Calibri" panose="020F0502020204030204" pitchFamily="34" charset="0"/>
                <a:cs typeface="Calibri" panose="020F0502020204030204" pitchFamily="34" charset="0"/>
              </a:rPr>
              <a:t>Enacting a law that incorporates the UN Convention on the Rights of the Child in full into Maltese legislation.</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800"/>
              </a:spcAft>
              <a:buFont typeface="Wingdings" panose="05000000000000000000" pitchFamily="2" charset="2"/>
              <a:buChar char=""/>
            </a:pPr>
            <a:r>
              <a:rPr lang="en-US" dirty="0">
                <a:effectLst/>
                <a:latin typeface="Calibri" panose="020F0502020204030204" pitchFamily="34" charset="0"/>
                <a:ea typeface="Calibri" panose="020F0502020204030204" pitchFamily="34" charset="0"/>
                <a:cs typeface="Calibri" panose="020F0502020204030204" pitchFamily="34" charset="0"/>
              </a:rPr>
              <a:t>Ratifying the 3</a:t>
            </a:r>
            <a:r>
              <a:rPr lang="en-US" baseline="30000" dirty="0">
                <a:effectLst/>
                <a:latin typeface="Calibri" panose="020F0502020204030204" pitchFamily="34" charset="0"/>
                <a:ea typeface="Calibri" panose="020F0502020204030204" pitchFamily="34" charset="0"/>
                <a:cs typeface="Calibri" panose="020F0502020204030204" pitchFamily="34" charset="0"/>
              </a:rPr>
              <a:t>rd</a:t>
            </a:r>
            <a:r>
              <a:rPr lang="en-US" dirty="0">
                <a:effectLst/>
                <a:latin typeface="Calibri" panose="020F0502020204030204" pitchFamily="34" charset="0"/>
                <a:ea typeface="Calibri" panose="020F0502020204030204" pitchFamily="34" charset="0"/>
                <a:cs typeface="Calibri" panose="020F0502020204030204" pitchFamily="34" charset="0"/>
              </a:rPr>
              <a:t> Optional Protocol to the Convention on the Rights of the Child on a Communications Procedure (OP3) and setting up the necessary structures for its implementation.</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lvl="1"/>
            <a:endParaRPr lang="en-GB" sz="2800" dirty="0"/>
          </a:p>
        </p:txBody>
      </p:sp>
      <p:pic>
        <p:nvPicPr>
          <p:cNvPr id="4" name="Picture 3"/>
          <p:cNvPicPr>
            <a:picLocks noChangeAspect="1"/>
          </p:cNvPicPr>
          <p:nvPr/>
        </p:nvPicPr>
        <p:blipFill>
          <a:blip r:embed="rId2"/>
          <a:stretch>
            <a:fillRect/>
          </a:stretch>
        </p:blipFill>
        <p:spPr>
          <a:xfrm>
            <a:off x="10664892" y="5375741"/>
            <a:ext cx="1377815" cy="1383912"/>
          </a:xfrm>
          <a:prstGeom prst="rect">
            <a:avLst/>
          </a:prstGeom>
        </p:spPr>
      </p:pic>
    </p:spTree>
    <p:extLst>
      <p:ext uri="{BB962C8B-B14F-4D97-AF65-F5344CB8AC3E}">
        <p14:creationId xmlns:p14="http://schemas.microsoft.com/office/powerpoint/2010/main" val="34924214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9C6B4-AA03-6A72-BF92-5A746098A839}"/>
              </a:ext>
            </a:extLst>
          </p:cNvPr>
          <p:cNvSpPr>
            <a:spLocks noGrp="1"/>
          </p:cNvSpPr>
          <p:nvPr>
            <p:ph type="title"/>
          </p:nvPr>
        </p:nvSpPr>
        <p:spPr/>
        <p:txBody>
          <a:bodyPr>
            <a:normAutofit/>
          </a:bodyPr>
          <a:lstStyle/>
          <a:p>
            <a:pPr algn="ctr"/>
            <a:r>
              <a:rPr lang="en-GB" sz="3600" b="1" dirty="0">
                <a:latin typeface="+mn-lt"/>
              </a:rPr>
              <a:t>The Power of </a:t>
            </a:r>
            <a:r>
              <a:rPr lang="en-GB" sz="3600" b="1" dirty="0">
                <a:latin typeface="Calibri" panose="020F0502020204030204" pitchFamily="34" charset="0"/>
              </a:rPr>
              <a:t>C</a:t>
            </a:r>
            <a:r>
              <a:rPr lang="en-GB" sz="3600" b="1" dirty="0">
                <a:effectLst/>
                <a:latin typeface="Calibri" panose="020F0502020204030204" pitchFamily="34" charset="0"/>
                <a:ea typeface="Calibri" panose="020F0502020204030204" pitchFamily="34" charset="0"/>
              </a:rPr>
              <a:t>hild-led </a:t>
            </a:r>
            <a:r>
              <a:rPr lang="en-GB" sz="3600" b="1" dirty="0">
                <a:latin typeface="Calibri" panose="020F0502020204030204" pitchFamily="34" charset="0"/>
                <a:ea typeface="Calibri" panose="020F0502020204030204" pitchFamily="34" charset="0"/>
              </a:rPr>
              <a:t>C</a:t>
            </a:r>
            <a:r>
              <a:rPr lang="en-GB" sz="3600" b="1" dirty="0">
                <a:effectLst/>
                <a:latin typeface="Calibri" panose="020F0502020204030204" pitchFamily="34" charset="0"/>
                <a:ea typeface="Calibri" panose="020F0502020204030204" pitchFamily="34" charset="0"/>
              </a:rPr>
              <a:t>hildren’s </a:t>
            </a:r>
            <a:r>
              <a:rPr lang="en-GB" sz="3600" b="1" dirty="0">
                <a:latin typeface="Calibri" panose="020F0502020204030204" pitchFamily="34" charset="0"/>
                <a:ea typeface="Calibri" panose="020F0502020204030204" pitchFamily="34" charset="0"/>
              </a:rPr>
              <a:t>R</a:t>
            </a:r>
            <a:r>
              <a:rPr lang="en-GB" sz="3600" b="1" dirty="0">
                <a:effectLst/>
                <a:latin typeface="Calibri" panose="020F0502020204030204" pitchFamily="34" charset="0"/>
                <a:ea typeface="Calibri" panose="020F0502020204030204" pitchFamily="34" charset="0"/>
              </a:rPr>
              <a:t>ights </a:t>
            </a:r>
            <a:r>
              <a:rPr lang="en-GB" sz="3600" b="1" dirty="0">
                <a:latin typeface="Calibri" panose="020F0502020204030204" pitchFamily="34" charset="0"/>
                <a:ea typeface="Calibri" panose="020F0502020204030204" pitchFamily="34" charset="0"/>
              </a:rPr>
              <a:t>A</a:t>
            </a:r>
            <a:r>
              <a:rPr lang="en-GB" sz="3600" b="1" dirty="0">
                <a:effectLst/>
                <a:latin typeface="Calibri" panose="020F0502020204030204" pitchFamily="34" charset="0"/>
                <a:ea typeface="Calibri" panose="020F0502020204030204" pitchFamily="34" charset="0"/>
              </a:rPr>
              <a:t>dvocacy</a:t>
            </a:r>
            <a:endParaRPr lang="en-GB" sz="3600" b="1" dirty="0"/>
          </a:p>
        </p:txBody>
      </p:sp>
      <p:sp>
        <p:nvSpPr>
          <p:cNvPr id="3" name="Content Placeholder 2">
            <a:extLst>
              <a:ext uri="{FF2B5EF4-FFF2-40B4-BE49-F238E27FC236}">
                <a16:creationId xmlns:a16="http://schemas.microsoft.com/office/drawing/2014/main" id="{35C5247B-FD55-FDE4-0F6D-777F0132DDFC}"/>
              </a:ext>
            </a:extLst>
          </p:cNvPr>
          <p:cNvSpPr>
            <a:spLocks noGrp="1"/>
          </p:cNvSpPr>
          <p:nvPr>
            <p:ph idx="1"/>
          </p:nvPr>
        </p:nvSpPr>
        <p:spPr/>
        <p:txBody>
          <a:bodyPr>
            <a:normAutofit/>
          </a:bodyPr>
          <a:lstStyle/>
          <a:p>
            <a:pPr marL="0" indent="0">
              <a:buNone/>
            </a:pPr>
            <a:r>
              <a:rPr lang="en-GB" sz="3200" dirty="0">
                <a:latin typeface="Calibri" panose="020F0502020204030204" pitchFamily="34" charset="0"/>
                <a:ea typeface="Calibri" panose="020F0502020204030204" pitchFamily="34" charset="0"/>
              </a:rPr>
              <a:t>“T</a:t>
            </a:r>
            <a:r>
              <a:rPr lang="en-GB" sz="3200" dirty="0">
                <a:effectLst/>
                <a:latin typeface="Calibri" panose="020F0502020204030204" pitchFamily="34" charset="0"/>
                <a:ea typeface="Calibri" panose="020F0502020204030204" pitchFamily="34" charset="0"/>
              </a:rPr>
              <a:t>here was never a better nor a worse time to be a child than in this twenty-first century. Children are not just possibly the worst victims of this global unrest, they are also quite possibly the best hope for its solution. They are much more vocal and forthright than any generation of children has ever been.” </a:t>
            </a:r>
          </a:p>
          <a:p>
            <a:pPr marL="0" indent="0" algn="r">
              <a:buNone/>
            </a:pPr>
            <a:r>
              <a:rPr lang="en-GB" dirty="0">
                <a:effectLst/>
                <a:latin typeface="Calibri" panose="020F0502020204030204" pitchFamily="34" charset="0"/>
                <a:ea typeface="Calibri" panose="020F0502020204030204" pitchFamily="34" charset="0"/>
              </a:rPr>
              <a:t>(Conclusion, Annual Report 2022)</a:t>
            </a:r>
            <a:endParaRPr lang="en-GB" dirty="0"/>
          </a:p>
        </p:txBody>
      </p:sp>
      <p:pic>
        <p:nvPicPr>
          <p:cNvPr id="4" name="Picture 3"/>
          <p:cNvPicPr>
            <a:picLocks noChangeAspect="1"/>
          </p:cNvPicPr>
          <p:nvPr/>
        </p:nvPicPr>
        <p:blipFill>
          <a:blip r:embed="rId2"/>
          <a:stretch>
            <a:fillRect/>
          </a:stretch>
        </p:blipFill>
        <p:spPr>
          <a:xfrm>
            <a:off x="10214223" y="5179798"/>
            <a:ext cx="1377815" cy="1383912"/>
          </a:xfrm>
          <a:prstGeom prst="rect">
            <a:avLst/>
          </a:prstGeom>
        </p:spPr>
      </p:pic>
    </p:spTree>
    <p:extLst>
      <p:ext uri="{BB962C8B-B14F-4D97-AF65-F5344CB8AC3E}">
        <p14:creationId xmlns:p14="http://schemas.microsoft.com/office/powerpoint/2010/main" val="370071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0AB52-2672-B2FA-427D-5F1F4F7681CA}"/>
              </a:ext>
            </a:extLst>
          </p:cNvPr>
          <p:cNvSpPr>
            <a:spLocks noGrp="1"/>
          </p:cNvSpPr>
          <p:nvPr>
            <p:ph type="title"/>
          </p:nvPr>
        </p:nvSpPr>
        <p:spPr/>
        <p:txBody>
          <a:bodyPr/>
          <a:lstStyle/>
          <a:p>
            <a:pPr algn="ctr"/>
            <a:r>
              <a:rPr lang="en-GB" dirty="0">
                <a:latin typeface="+mn-lt"/>
              </a:rPr>
              <a:t>2022</a:t>
            </a:r>
          </a:p>
        </p:txBody>
      </p:sp>
      <p:sp>
        <p:nvSpPr>
          <p:cNvPr id="3" name="Content Placeholder 2">
            <a:extLst>
              <a:ext uri="{FF2B5EF4-FFF2-40B4-BE49-F238E27FC236}">
                <a16:creationId xmlns:a16="http://schemas.microsoft.com/office/drawing/2014/main" id="{6B55A876-5CE7-16A7-E429-F679F9DBFEDC}"/>
              </a:ext>
            </a:extLst>
          </p:cNvPr>
          <p:cNvSpPr>
            <a:spLocks noGrp="1"/>
          </p:cNvSpPr>
          <p:nvPr>
            <p:ph idx="1"/>
          </p:nvPr>
        </p:nvSpPr>
        <p:spPr/>
        <p:txBody>
          <a:bodyPr/>
          <a:lstStyle/>
          <a:p>
            <a:r>
              <a:rPr lang="en-GB" dirty="0"/>
              <a:t>Year of Renewal</a:t>
            </a:r>
          </a:p>
          <a:p>
            <a:pPr lvl="1"/>
            <a:r>
              <a:rPr lang="en-GB" dirty="0"/>
              <a:t>End of Covid-19 pandemic</a:t>
            </a:r>
          </a:p>
          <a:p>
            <a:pPr lvl="1"/>
            <a:r>
              <a:rPr lang="en-GB" dirty="0"/>
              <a:t>Start of new legislature</a:t>
            </a:r>
          </a:p>
          <a:p>
            <a:pPr lvl="1"/>
            <a:r>
              <a:rPr lang="en-GB" dirty="0"/>
              <a:t>Appointment of new Commissioner for Children</a:t>
            </a:r>
          </a:p>
          <a:p>
            <a:pPr lvl="1"/>
            <a:endParaRPr lang="en-GB" dirty="0"/>
          </a:p>
          <a:p>
            <a:r>
              <a:rPr lang="en-GB" dirty="0"/>
              <a:t>Year of New Unrest</a:t>
            </a:r>
          </a:p>
          <a:p>
            <a:pPr lvl="1"/>
            <a:r>
              <a:rPr lang="en-GB" dirty="0"/>
              <a:t>Outbreak of War in Ukraine</a:t>
            </a:r>
          </a:p>
          <a:p>
            <a:pPr lvl="1"/>
            <a:endParaRPr lang="en-GB" dirty="0"/>
          </a:p>
        </p:txBody>
      </p:sp>
      <p:pic>
        <p:nvPicPr>
          <p:cNvPr id="4" name="Picture 3"/>
          <p:cNvPicPr>
            <a:picLocks noChangeAspect="1"/>
          </p:cNvPicPr>
          <p:nvPr/>
        </p:nvPicPr>
        <p:blipFill>
          <a:blip r:embed="rId2"/>
          <a:stretch>
            <a:fillRect/>
          </a:stretch>
        </p:blipFill>
        <p:spPr>
          <a:xfrm>
            <a:off x="9975985" y="5127546"/>
            <a:ext cx="1377815" cy="1383912"/>
          </a:xfrm>
          <a:prstGeom prst="rect">
            <a:avLst/>
          </a:prstGeom>
        </p:spPr>
      </p:pic>
    </p:spTree>
    <p:extLst>
      <p:ext uri="{BB962C8B-B14F-4D97-AF65-F5344CB8AC3E}">
        <p14:creationId xmlns:p14="http://schemas.microsoft.com/office/powerpoint/2010/main" val="965634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Members of Staff</a:t>
            </a:r>
            <a:endParaRPr lang="en-GB" dirty="0">
              <a:latin typeface="+mn-lt"/>
            </a:endParaRPr>
          </a:p>
        </p:txBody>
      </p:sp>
      <p:sp>
        <p:nvSpPr>
          <p:cNvPr id="3" name="Content Placeholder 2"/>
          <p:cNvSpPr>
            <a:spLocks noGrp="1"/>
          </p:cNvSpPr>
          <p:nvPr>
            <p:ph idx="1"/>
          </p:nvPr>
        </p:nvSpPr>
        <p:spPr/>
        <p:txBody>
          <a:bodyPr>
            <a:normAutofit/>
          </a:bodyPr>
          <a:lstStyle/>
          <a:p>
            <a:pPr>
              <a:spcBef>
                <a:spcPct val="50000"/>
              </a:spcBef>
            </a:pPr>
            <a:r>
              <a:rPr lang="en-GB" altLang="en-US" sz="2400" dirty="0"/>
              <a:t> Commissioner for Children</a:t>
            </a:r>
          </a:p>
          <a:p>
            <a:pPr>
              <a:spcBef>
                <a:spcPct val="50000"/>
              </a:spcBef>
            </a:pPr>
            <a:r>
              <a:rPr lang="en-US" altLang="en-US" sz="2400" dirty="0"/>
              <a:t> Head of Office</a:t>
            </a:r>
          </a:p>
          <a:p>
            <a:pPr>
              <a:spcBef>
                <a:spcPct val="50000"/>
              </a:spcBef>
            </a:pPr>
            <a:r>
              <a:rPr lang="en-US" altLang="en-US" sz="2400" dirty="0"/>
              <a:t> Manager</a:t>
            </a:r>
          </a:p>
          <a:p>
            <a:pPr>
              <a:spcBef>
                <a:spcPct val="50000"/>
              </a:spcBef>
            </a:pPr>
            <a:r>
              <a:rPr lang="en-US" altLang="en-US" sz="2400" dirty="0"/>
              <a:t> Senior Officer</a:t>
            </a:r>
          </a:p>
          <a:p>
            <a:pPr>
              <a:spcBef>
                <a:spcPct val="50000"/>
              </a:spcBef>
            </a:pPr>
            <a:r>
              <a:rPr lang="en-US" altLang="en-US" sz="2400" dirty="0"/>
              <a:t> Policy Officer</a:t>
            </a:r>
          </a:p>
          <a:p>
            <a:pPr>
              <a:spcBef>
                <a:spcPct val="50000"/>
              </a:spcBef>
            </a:pPr>
            <a:r>
              <a:rPr lang="en-US" altLang="en-US" sz="2400" dirty="0"/>
              <a:t> Project Officer</a:t>
            </a:r>
          </a:p>
          <a:p>
            <a:pPr>
              <a:spcBef>
                <a:spcPct val="50000"/>
              </a:spcBef>
            </a:pPr>
            <a:r>
              <a:rPr lang="en-US" altLang="en-US" sz="2400" dirty="0"/>
              <a:t> Support Officer</a:t>
            </a:r>
          </a:p>
          <a:p>
            <a:pPr>
              <a:spcBef>
                <a:spcPct val="50000"/>
              </a:spcBef>
            </a:pPr>
            <a:r>
              <a:rPr lang="en-US" altLang="en-US" sz="2400" dirty="0"/>
              <a:t> Driver</a:t>
            </a:r>
            <a:endParaRPr lang="en-GB" altLang="en-US" sz="2400" dirty="0"/>
          </a:p>
          <a:p>
            <a:pPr marL="0" indent="0">
              <a:buNone/>
            </a:pPr>
            <a:endParaRPr lang="en-GB" dirty="0"/>
          </a:p>
        </p:txBody>
      </p:sp>
      <p:pic>
        <p:nvPicPr>
          <p:cNvPr id="4" name="Picture 3"/>
          <p:cNvPicPr>
            <a:picLocks noChangeAspect="1"/>
          </p:cNvPicPr>
          <p:nvPr/>
        </p:nvPicPr>
        <p:blipFill>
          <a:blip r:embed="rId2"/>
          <a:stretch>
            <a:fillRect/>
          </a:stretch>
        </p:blipFill>
        <p:spPr>
          <a:xfrm>
            <a:off x="10328741" y="5192861"/>
            <a:ext cx="1383912" cy="1383912"/>
          </a:xfrm>
          <a:prstGeom prst="rect">
            <a:avLst/>
          </a:prstGeom>
        </p:spPr>
      </p:pic>
    </p:spTree>
    <p:extLst>
      <p:ext uri="{BB962C8B-B14F-4D97-AF65-F5344CB8AC3E}">
        <p14:creationId xmlns:p14="http://schemas.microsoft.com/office/powerpoint/2010/main" val="835090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Income and Expenditure 2022</a:t>
            </a:r>
            <a:endParaRPr lang="en-GB" dirty="0">
              <a:latin typeface="+mn-lt"/>
            </a:endParaRPr>
          </a:p>
        </p:txBody>
      </p:sp>
      <p:sp>
        <p:nvSpPr>
          <p:cNvPr id="3" name="Content Placeholder 2"/>
          <p:cNvSpPr>
            <a:spLocks noGrp="1"/>
          </p:cNvSpPr>
          <p:nvPr>
            <p:ph idx="1"/>
          </p:nvPr>
        </p:nvSpPr>
        <p:spPr/>
        <p:txBody>
          <a:bodyPr>
            <a:normAutofit/>
          </a:bodyPr>
          <a:lstStyle/>
          <a:p>
            <a:pPr marL="0" indent="0">
              <a:spcBef>
                <a:spcPct val="50000"/>
              </a:spcBef>
              <a:buNone/>
            </a:pPr>
            <a:r>
              <a:rPr lang="en-GB" altLang="en-US" sz="2400" dirty="0"/>
              <a:t> </a:t>
            </a:r>
            <a:endParaRPr lang="en-GB" dirty="0"/>
          </a:p>
        </p:txBody>
      </p:sp>
      <p:pic>
        <p:nvPicPr>
          <p:cNvPr id="4" name="Picture 3"/>
          <p:cNvPicPr>
            <a:picLocks noChangeAspect="1"/>
          </p:cNvPicPr>
          <p:nvPr/>
        </p:nvPicPr>
        <p:blipFill>
          <a:blip r:embed="rId2"/>
          <a:stretch>
            <a:fillRect/>
          </a:stretch>
        </p:blipFill>
        <p:spPr>
          <a:xfrm>
            <a:off x="10328741" y="5192861"/>
            <a:ext cx="1383912" cy="1383912"/>
          </a:xfrm>
          <a:prstGeom prst="rect">
            <a:avLst/>
          </a:prstGeom>
        </p:spPr>
      </p:pic>
      <p:sp>
        <p:nvSpPr>
          <p:cNvPr id="6" name="Rectangle 1"/>
          <p:cNvSpPr>
            <a:spLocks noChangeArrowheads="1"/>
          </p:cNvSpPr>
          <p:nvPr/>
        </p:nvSpPr>
        <p:spPr bwMode="auto">
          <a:xfrm>
            <a:off x="3841750" y="1804472"/>
            <a:ext cx="6463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720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7" name="Table 6"/>
          <p:cNvGraphicFramePr>
            <a:graphicFrameLocks noGrp="1"/>
          </p:cNvGraphicFramePr>
          <p:nvPr>
            <p:extLst>
              <p:ext uri="{D42A27DB-BD31-4B8C-83A1-F6EECF244321}">
                <p14:modId xmlns:p14="http://schemas.microsoft.com/office/powerpoint/2010/main" val="140771478"/>
              </p:ext>
            </p:extLst>
          </p:nvPr>
        </p:nvGraphicFramePr>
        <p:xfrm>
          <a:off x="3174462" y="1651298"/>
          <a:ext cx="4818017" cy="4914576"/>
        </p:xfrm>
        <a:graphic>
          <a:graphicData uri="http://schemas.openxmlformats.org/drawingml/2006/table">
            <a:tbl>
              <a:tblPr firstRow="1" firstCol="1" bandRow="1"/>
              <a:tblGrid>
                <a:gridCol w="3557937">
                  <a:extLst>
                    <a:ext uri="{9D8B030D-6E8A-4147-A177-3AD203B41FA5}">
                      <a16:colId xmlns:a16="http://schemas.microsoft.com/office/drawing/2014/main" val="3922551130"/>
                    </a:ext>
                  </a:extLst>
                </a:gridCol>
                <a:gridCol w="1260080">
                  <a:extLst>
                    <a:ext uri="{9D8B030D-6E8A-4147-A177-3AD203B41FA5}">
                      <a16:colId xmlns:a16="http://schemas.microsoft.com/office/drawing/2014/main" val="2860660623"/>
                    </a:ext>
                  </a:extLst>
                </a:gridCol>
              </a:tblGrid>
              <a:tr h="220744">
                <a:tc gridSpan="2">
                  <a:txBody>
                    <a:bodyPr/>
                    <a:lstStyle/>
                    <a:p>
                      <a:pPr algn="ct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Income</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3932890545"/>
                  </a:ext>
                </a:extLst>
              </a:tr>
              <a:tr h="239146">
                <a:tc>
                  <a:txBody>
                    <a:bodyPr/>
                    <a:lstStyle/>
                    <a:p>
                      <a:pP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Government Subvention</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262,995</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18559469"/>
                  </a:ext>
                </a:extLst>
              </a:tr>
              <a:tr h="260552">
                <a:tc>
                  <a:txBody>
                    <a:bodyPr/>
                    <a:lstStyle/>
                    <a:p>
                      <a:pP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EU Funds</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7,212</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2713665"/>
                  </a:ext>
                </a:extLst>
              </a:tr>
              <a:tr h="220744">
                <a:tc>
                  <a:txBody>
                    <a:bodyPr/>
                    <a:lstStyle/>
                    <a:p>
                      <a:pPr>
                        <a:lnSpc>
                          <a:spcPct val="107000"/>
                        </a:lnSpc>
                        <a:spcAft>
                          <a:spcPts val="0"/>
                        </a:spcAft>
                      </a:pPr>
                      <a:r>
                        <a:rPr lang="en-GB" sz="1200" b="1" u="sng">
                          <a:effectLst/>
                          <a:latin typeface="Calibri" panose="020F0502020204030204" pitchFamily="34" charset="0"/>
                          <a:ea typeface="Calibri" panose="020F0502020204030204" pitchFamily="34" charset="0"/>
                          <a:cs typeface="Times New Roman" panose="02020603050405020304" pitchFamily="18" charset="0"/>
                        </a:rPr>
                        <a:t>Total Income</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2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270,207</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66751687"/>
                  </a:ext>
                </a:extLst>
              </a:tr>
              <a:tr h="441486">
                <a:tc>
                  <a:txBody>
                    <a:bodyPr/>
                    <a:lstStyle/>
                    <a:p>
                      <a:pP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 </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                             Expenditure</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 </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6038924"/>
                  </a:ext>
                </a:extLst>
              </a:tr>
              <a:tr h="220744">
                <a:tc>
                  <a:txBody>
                    <a:bodyPr/>
                    <a:lstStyle/>
                    <a:p>
                      <a:pP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Salaries</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177,993</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0291892"/>
                  </a:ext>
                </a:extLst>
              </a:tr>
              <a:tr h="220744">
                <a:tc>
                  <a:txBody>
                    <a:bodyPr/>
                    <a:lstStyle/>
                    <a:p>
                      <a:pP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International Memberships</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1,350</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0928680"/>
                  </a:ext>
                </a:extLst>
              </a:tr>
              <a:tr h="220744">
                <a:tc>
                  <a:txBody>
                    <a:bodyPr/>
                    <a:lstStyle/>
                    <a:p>
                      <a:pPr>
                        <a:lnSpc>
                          <a:spcPct val="107000"/>
                        </a:lnSpc>
                        <a:spcAft>
                          <a:spcPts val="0"/>
                        </a:spcAft>
                      </a:pPr>
                      <a:r>
                        <a:rPr lang="en-GB"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Utilities</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200">
                          <a:effectLst/>
                          <a:latin typeface="Calibri" panose="020F0502020204030204" pitchFamily="34" charset="0"/>
                          <a:ea typeface="Calibri" panose="020F0502020204030204" pitchFamily="34" charset="0"/>
                          <a:cs typeface="Calibri" panose="020F0502020204030204" pitchFamily="34" charset="0"/>
                        </a:rPr>
                        <a:t>3,697</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37266890"/>
                  </a:ext>
                </a:extLst>
              </a:tr>
              <a:tr h="220744">
                <a:tc>
                  <a:txBody>
                    <a:bodyPr/>
                    <a:lstStyle/>
                    <a:p>
                      <a:pP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Projects and Initiatives</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10,161</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94873519"/>
                  </a:ext>
                </a:extLst>
              </a:tr>
              <a:tr h="220744">
                <a:tc>
                  <a:txBody>
                    <a:bodyPr/>
                    <a:lstStyle/>
                    <a:p>
                      <a:pP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Materials and Supplies </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3,573</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66144086"/>
                  </a:ext>
                </a:extLst>
              </a:tr>
              <a:tr h="220744">
                <a:tc>
                  <a:txBody>
                    <a:bodyPr/>
                    <a:lstStyle/>
                    <a:p>
                      <a:pP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Repair and Upkeep</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9,689</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5569902"/>
                  </a:ext>
                </a:extLst>
              </a:tr>
              <a:tr h="220744">
                <a:tc>
                  <a:txBody>
                    <a:bodyPr/>
                    <a:lstStyle/>
                    <a:p>
                      <a:pPr>
                        <a:lnSpc>
                          <a:spcPct val="107000"/>
                        </a:lnSpc>
                        <a:spcAft>
                          <a:spcPts val="0"/>
                        </a:spcAft>
                      </a:pPr>
                      <a:r>
                        <a:rPr lang="en-GB"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Office services</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8,918</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02620836"/>
                  </a:ext>
                </a:extLst>
              </a:tr>
              <a:tr h="220744">
                <a:tc>
                  <a:txBody>
                    <a:bodyPr/>
                    <a:lstStyle/>
                    <a:p>
                      <a:pP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Office Car expenses &amp; Transport</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3,666</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16097863"/>
                  </a:ext>
                </a:extLst>
              </a:tr>
              <a:tr h="220744">
                <a:tc>
                  <a:txBody>
                    <a:bodyPr/>
                    <a:lstStyle/>
                    <a:p>
                      <a:pP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Travel</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8,479</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45938553"/>
                  </a:ext>
                </a:extLst>
              </a:tr>
              <a:tr h="220744">
                <a:tc>
                  <a:txBody>
                    <a:bodyPr/>
                    <a:lstStyle/>
                    <a:p>
                      <a:pP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Information Services</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23,400</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92445"/>
                  </a:ext>
                </a:extLst>
              </a:tr>
              <a:tr h="220744">
                <a:tc>
                  <a:txBody>
                    <a:bodyPr/>
                    <a:lstStyle/>
                    <a:p>
                      <a:pP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Contractual Services</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4,176</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73775542"/>
                  </a:ext>
                </a:extLst>
              </a:tr>
              <a:tr h="220744">
                <a:tc>
                  <a:txBody>
                    <a:bodyPr/>
                    <a:lstStyle/>
                    <a:p>
                      <a:pP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Training</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105</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1831085"/>
                  </a:ext>
                </a:extLst>
              </a:tr>
              <a:tr h="220744">
                <a:tc>
                  <a:txBody>
                    <a:bodyPr/>
                    <a:lstStyle/>
                    <a:p>
                      <a:pPr>
                        <a:lnSpc>
                          <a:spcPct val="107000"/>
                        </a:lnSpc>
                        <a:spcAft>
                          <a:spcPts val="0"/>
                        </a:spcAft>
                      </a:pPr>
                      <a:r>
                        <a:rPr lang="en-GB"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Hospitality</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629</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5022616"/>
                  </a:ext>
                </a:extLst>
              </a:tr>
              <a:tr h="220744">
                <a:tc>
                  <a:txBody>
                    <a:bodyPr/>
                    <a:lstStyle/>
                    <a:p>
                      <a:pPr>
                        <a:lnSpc>
                          <a:spcPct val="107000"/>
                        </a:lnSpc>
                        <a:spcAft>
                          <a:spcPts val="0"/>
                        </a:spcAft>
                      </a:pPr>
                      <a:r>
                        <a:rPr lang="en-GB"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Sponsorships/Donations</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662</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5540880"/>
                  </a:ext>
                </a:extLst>
              </a:tr>
              <a:tr h="220744">
                <a:tc>
                  <a:txBody>
                    <a:bodyPr/>
                    <a:lstStyle/>
                    <a:p>
                      <a:pPr>
                        <a:lnSpc>
                          <a:spcPct val="107000"/>
                        </a:lnSpc>
                        <a:spcAft>
                          <a:spcPts val="0"/>
                        </a:spcAft>
                      </a:pPr>
                      <a:r>
                        <a:rPr lang="en-GB"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Promotional Items</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200">
                          <a:effectLst/>
                          <a:latin typeface="Calibri" panose="020F0502020204030204" pitchFamily="34" charset="0"/>
                          <a:ea typeface="Calibri" panose="020F0502020204030204" pitchFamily="34" charset="0"/>
                          <a:cs typeface="Times New Roman" panose="02020603050405020304" pitchFamily="18" charset="0"/>
                        </a:rPr>
                        <a:t>578</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3216082"/>
                  </a:ext>
                </a:extLst>
              </a:tr>
              <a:tr h="220744">
                <a:tc>
                  <a:txBody>
                    <a:bodyPr/>
                    <a:lstStyle/>
                    <a:p>
                      <a:pPr>
                        <a:lnSpc>
                          <a:spcPct val="107000"/>
                        </a:lnSpc>
                        <a:spcAft>
                          <a:spcPts val="0"/>
                        </a:spcAft>
                      </a:pPr>
                      <a:r>
                        <a:rPr lang="en-GB" sz="1200" b="1" u="sng">
                          <a:effectLst/>
                          <a:latin typeface="Calibri" panose="020F0502020204030204" pitchFamily="34" charset="0"/>
                          <a:ea typeface="Calibri" panose="020F0502020204030204" pitchFamily="34" charset="0"/>
                          <a:cs typeface="Times New Roman" panose="02020603050405020304" pitchFamily="18" charset="0"/>
                        </a:rPr>
                        <a:t>Total Expenditure</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200" b="1" dirty="0">
                          <a:effectLst/>
                          <a:latin typeface="Calibri" panose="020F0502020204030204" pitchFamily="34" charset="0"/>
                          <a:ea typeface="Calibri" panose="020F0502020204030204" pitchFamily="34" charset="0"/>
                          <a:cs typeface="Times New Roman" panose="02020603050405020304" pitchFamily="18" charset="0"/>
                        </a:rPr>
                        <a:t>257,076</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1563" marR="515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42833958"/>
                  </a:ext>
                </a:extLst>
              </a:tr>
            </a:tbl>
          </a:graphicData>
        </a:graphic>
      </p:graphicFrame>
    </p:spTree>
    <p:extLst>
      <p:ext uri="{BB962C8B-B14F-4D97-AF65-F5344CB8AC3E}">
        <p14:creationId xmlns:p14="http://schemas.microsoft.com/office/powerpoint/2010/main" val="3335517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9AF4C-B305-B31F-2283-5731EFFF6EF4}"/>
              </a:ext>
            </a:extLst>
          </p:cNvPr>
          <p:cNvSpPr>
            <a:spLocks noGrp="1"/>
          </p:cNvSpPr>
          <p:nvPr>
            <p:ph type="title"/>
          </p:nvPr>
        </p:nvSpPr>
        <p:spPr/>
        <p:txBody>
          <a:bodyPr/>
          <a:lstStyle/>
          <a:p>
            <a:pPr algn="ctr"/>
            <a:r>
              <a:rPr lang="en-GB" b="1" dirty="0">
                <a:latin typeface="+mn-lt"/>
              </a:rPr>
              <a:t>Raising Awareness on Children’s Rights</a:t>
            </a:r>
          </a:p>
        </p:txBody>
      </p:sp>
      <p:sp>
        <p:nvSpPr>
          <p:cNvPr id="3" name="Content Placeholder 2">
            <a:extLst>
              <a:ext uri="{FF2B5EF4-FFF2-40B4-BE49-F238E27FC236}">
                <a16:creationId xmlns:a16="http://schemas.microsoft.com/office/drawing/2014/main" id="{EF4D624A-E6D2-D7E1-3BA5-FA6E1F75E7F9}"/>
              </a:ext>
            </a:extLst>
          </p:cNvPr>
          <p:cNvSpPr>
            <a:spLocks noGrp="1"/>
          </p:cNvSpPr>
          <p:nvPr>
            <p:ph idx="1"/>
          </p:nvPr>
        </p:nvSpPr>
        <p:spPr>
          <a:xfrm>
            <a:off x="838200" y="1825625"/>
            <a:ext cx="9638211" cy="4868714"/>
          </a:xfrm>
        </p:spPr>
        <p:txBody>
          <a:bodyPr>
            <a:normAutofit/>
          </a:bodyPr>
          <a:lstStyle/>
          <a:p>
            <a:pPr marL="0" indent="0">
              <a:buNone/>
            </a:pPr>
            <a:r>
              <a:rPr lang="en-GB" dirty="0"/>
              <a:t>Situation: General Election</a:t>
            </a:r>
          </a:p>
          <a:p>
            <a:pPr marL="0" indent="0">
              <a:buNone/>
            </a:pPr>
            <a:r>
              <a:rPr lang="en-GB" dirty="0"/>
              <a:t>Response: Manifesto for Children 2022</a:t>
            </a:r>
          </a:p>
          <a:p>
            <a:pPr marL="342900" lvl="0" indent="-342900" algn="just">
              <a:lnSpc>
                <a:spcPct val="107000"/>
              </a:lnSpc>
              <a:buFont typeface="Wingdings" panose="05000000000000000000" pitchFamily="2" charset="2"/>
              <a:buChar char=""/>
            </a:pPr>
            <a:r>
              <a:rPr lang="en-GB" dirty="0"/>
              <a:t>Recommendations: </a:t>
            </a:r>
          </a:p>
          <a:p>
            <a:pPr marL="800100" lvl="1" indent="-342900" algn="just">
              <a:lnSpc>
                <a:spcPct val="107000"/>
              </a:lnSpc>
              <a:buFont typeface="Wingdings" panose="05000000000000000000" pitchFamily="2" charset="2"/>
              <a:buChar char=""/>
            </a:pPr>
            <a:r>
              <a:rPr lang="en-GB" dirty="0">
                <a:effectLst/>
                <a:latin typeface="Calibri" panose="020F0502020204030204" pitchFamily="34" charset="0"/>
                <a:ea typeface="Calibri" panose="020F0502020204030204" pitchFamily="34" charset="0"/>
                <a:cs typeface="Calibri" panose="020F0502020204030204" pitchFamily="34" charset="0"/>
              </a:rPr>
              <a:t>Conducting focus groups with children and those working with them to feed into the drafting of electoral programmes;</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800"/>
              </a:spcAft>
              <a:buFont typeface="Wingdings" panose="05000000000000000000" pitchFamily="2" charset="2"/>
              <a:buChar char=""/>
            </a:pPr>
            <a:r>
              <a:rPr lang="en-GB" dirty="0">
                <a:effectLst/>
                <a:latin typeface="Calibri" panose="020F0502020204030204" pitchFamily="34" charset="0"/>
                <a:ea typeface="Calibri" panose="020F0502020204030204" pitchFamily="34" charset="0"/>
                <a:cs typeface="Calibri" panose="020F0502020204030204" pitchFamily="34" charset="0"/>
              </a:rPr>
              <a:t>Holding at least one broadcast debate between electoral candidates from across the political spectrum that is dedicated entirely to children’s rights issues and enable the meaningful participation of children in putting questions to the candidates.</a:t>
            </a:r>
            <a:endParaRPr lang="en-GB" dirty="0"/>
          </a:p>
        </p:txBody>
      </p:sp>
      <p:pic>
        <p:nvPicPr>
          <p:cNvPr id="4" name="Picture 3"/>
          <p:cNvPicPr>
            <a:picLocks noChangeAspect="1"/>
          </p:cNvPicPr>
          <p:nvPr/>
        </p:nvPicPr>
        <p:blipFill>
          <a:blip r:embed="rId2"/>
          <a:stretch>
            <a:fillRect/>
          </a:stretch>
        </p:blipFill>
        <p:spPr>
          <a:xfrm>
            <a:off x="10357915" y="5310427"/>
            <a:ext cx="1377815" cy="1383912"/>
          </a:xfrm>
          <a:prstGeom prst="rect">
            <a:avLst/>
          </a:prstGeom>
        </p:spPr>
      </p:pic>
    </p:spTree>
    <p:extLst>
      <p:ext uri="{BB962C8B-B14F-4D97-AF65-F5344CB8AC3E}">
        <p14:creationId xmlns:p14="http://schemas.microsoft.com/office/powerpoint/2010/main" val="38386265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5CFA2-E11A-A227-C518-688925C13DD2}"/>
              </a:ext>
            </a:extLst>
          </p:cNvPr>
          <p:cNvSpPr>
            <a:spLocks noGrp="1"/>
          </p:cNvSpPr>
          <p:nvPr>
            <p:ph type="title"/>
          </p:nvPr>
        </p:nvSpPr>
        <p:spPr>
          <a:xfrm>
            <a:off x="838200" y="365125"/>
            <a:ext cx="10515600" cy="1325563"/>
          </a:xfrm>
        </p:spPr>
        <p:txBody>
          <a:bodyPr/>
          <a:lstStyle/>
          <a:p>
            <a:pPr algn="ctr"/>
            <a:r>
              <a:rPr lang="en-GB" b="1" dirty="0">
                <a:latin typeface="+mn-lt"/>
              </a:rPr>
              <a:t>Raising Awareness on Children’s Rights</a:t>
            </a:r>
            <a:endParaRPr lang="en-GB" dirty="0">
              <a:latin typeface="+mn-lt"/>
            </a:endParaRPr>
          </a:p>
        </p:txBody>
      </p:sp>
      <p:sp>
        <p:nvSpPr>
          <p:cNvPr id="3" name="Content Placeholder 2">
            <a:extLst>
              <a:ext uri="{FF2B5EF4-FFF2-40B4-BE49-F238E27FC236}">
                <a16:creationId xmlns:a16="http://schemas.microsoft.com/office/drawing/2014/main" id="{CCE856C9-8924-4010-ACA0-39305022D0AE}"/>
              </a:ext>
            </a:extLst>
          </p:cNvPr>
          <p:cNvSpPr>
            <a:spLocks noGrp="1"/>
          </p:cNvSpPr>
          <p:nvPr>
            <p:ph idx="1"/>
          </p:nvPr>
        </p:nvSpPr>
        <p:spPr/>
        <p:txBody>
          <a:bodyPr/>
          <a:lstStyle/>
          <a:p>
            <a:pPr marL="0" indent="0">
              <a:buNone/>
            </a:pPr>
            <a:r>
              <a:rPr lang="en-GB" dirty="0"/>
              <a:t>Situation: World Children’s Day</a:t>
            </a:r>
          </a:p>
          <a:p>
            <a:pPr marL="0" indent="0">
              <a:buNone/>
            </a:pPr>
            <a:r>
              <a:rPr lang="en-GB" dirty="0"/>
              <a:t>Response: Educational tools (Child-friendly resources to all children of school age)</a:t>
            </a:r>
          </a:p>
          <a:p>
            <a:pPr marL="0" indent="0">
              <a:buNone/>
            </a:pPr>
            <a:endParaRPr lang="en-GB" dirty="0"/>
          </a:p>
          <a:p>
            <a:pPr lvl="0" algn="just">
              <a:lnSpc>
                <a:spcPct val="107000"/>
              </a:lnSpc>
              <a:buFont typeface="Wingdings" panose="05000000000000000000" pitchFamily="2" charset="2"/>
              <a:buChar char="Ø"/>
            </a:pPr>
            <a:r>
              <a:rPr lang="en-GB" dirty="0"/>
              <a:t>Recommendations: </a:t>
            </a:r>
          </a:p>
          <a:p>
            <a:pPr marL="800100" lvl="1" indent="-342900" algn="just">
              <a:lnSpc>
                <a:spcPct val="107000"/>
              </a:lnSpc>
              <a:buFont typeface="Wingdings" panose="05000000000000000000" pitchFamily="2" charset="2"/>
              <a:buChar char=""/>
            </a:pPr>
            <a:r>
              <a:rPr lang="en-GB" dirty="0">
                <a:effectLst/>
                <a:latin typeface="Calibri" panose="020F0502020204030204" pitchFamily="34" charset="0"/>
                <a:ea typeface="Calibri" panose="020F0502020204030204" pitchFamily="34" charset="0"/>
                <a:cs typeface="Calibri" panose="020F0502020204030204" pitchFamily="34" charset="0"/>
              </a:rPr>
              <a:t>Promoting knowledge of human rights amongst children;</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800"/>
              </a:spcAft>
              <a:buFont typeface="Wingdings" panose="05000000000000000000" pitchFamily="2" charset="2"/>
              <a:buChar char=""/>
            </a:pPr>
            <a:r>
              <a:rPr lang="en-GB" dirty="0">
                <a:effectLst/>
                <a:latin typeface="Calibri" panose="020F0502020204030204" pitchFamily="34" charset="0"/>
                <a:ea typeface="Calibri" panose="020F0502020204030204" pitchFamily="34" charset="0"/>
                <a:cs typeface="Calibri" panose="020F0502020204030204" pitchFamily="34" charset="0"/>
              </a:rPr>
              <a:t>Stepping up children’s rights education efforts for vulnerable children</a:t>
            </a:r>
            <a:r>
              <a:rPr lang="en-GB" dirty="0">
                <a:latin typeface="Calibri" panose="020F0502020204030204" pitchFamily="34" charset="0"/>
                <a:ea typeface="Calibri" panose="020F0502020204030204" pitchFamily="34" charset="0"/>
                <a:cs typeface="Calibri" panose="020F0502020204030204" pitchFamily="34" charset="0"/>
              </a:rPr>
              <a:t>.</a:t>
            </a:r>
            <a:endParaRPr lang="en-GB" dirty="0"/>
          </a:p>
          <a:p>
            <a:endParaRPr lang="en-GB" dirty="0"/>
          </a:p>
          <a:p>
            <a:endParaRPr lang="en-GB" dirty="0"/>
          </a:p>
        </p:txBody>
      </p:sp>
      <p:pic>
        <p:nvPicPr>
          <p:cNvPr id="4" name="Picture 3"/>
          <p:cNvPicPr>
            <a:picLocks noChangeAspect="1"/>
          </p:cNvPicPr>
          <p:nvPr/>
        </p:nvPicPr>
        <p:blipFill>
          <a:blip r:embed="rId2"/>
          <a:stretch>
            <a:fillRect/>
          </a:stretch>
        </p:blipFill>
        <p:spPr>
          <a:xfrm>
            <a:off x="10357915" y="5258175"/>
            <a:ext cx="1377815" cy="1383912"/>
          </a:xfrm>
          <a:prstGeom prst="rect">
            <a:avLst/>
          </a:prstGeom>
        </p:spPr>
      </p:pic>
    </p:spTree>
    <p:extLst>
      <p:ext uri="{BB962C8B-B14F-4D97-AF65-F5344CB8AC3E}">
        <p14:creationId xmlns:p14="http://schemas.microsoft.com/office/powerpoint/2010/main" val="2134343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FAD81-D7C5-50BB-C6E4-F79379A987E3}"/>
              </a:ext>
            </a:extLst>
          </p:cNvPr>
          <p:cNvSpPr>
            <a:spLocks noGrp="1"/>
          </p:cNvSpPr>
          <p:nvPr>
            <p:ph type="title"/>
          </p:nvPr>
        </p:nvSpPr>
        <p:spPr/>
        <p:txBody>
          <a:bodyPr/>
          <a:lstStyle/>
          <a:p>
            <a:pPr algn="ctr"/>
            <a:r>
              <a:rPr lang="en-GB" b="1" dirty="0">
                <a:latin typeface="+mn-lt"/>
              </a:rPr>
              <a:t>Protecting Children</a:t>
            </a:r>
          </a:p>
        </p:txBody>
      </p:sp>
      <p:sp>
        <p:nvSpPr>
          <p:cNvPr id="3" name="Content Placeholder 2">
            <a:extLst>
              <a:ext uri="{FF2B5EF4-FFF2-40B4-BE49-F238E27FC236}">
                <a16:creationId xmlns:a16="http://schemas.microsoft.com/office/drawing/2014/main" id="{9101C851-21C2-57F7-ACCB-4CDF04572931}"/>
              </a:ext>
            </a:extLst>
          </p:cNvPr>
          <p:cNvSpPr>
            <a:spLocks noGrp="1"/>
          </p:cNvSpPr>
          <p:nvPr>
            <p:ph idx="1"/>
          </p:nvPr>
        </p:nvSpPr>
        <p:spPr>
          <a:xfrm>
            <a:off x="838200" y="1825625"/>
            <a:ext cx="9585030" cy="4351338"/>
          </a:xfrm>
        </p:spPr>
        <p:txBody>
          <a:bodyPr>
            <a:normAutofit/>
          </a:bodyPr>
          <a:lstStyle/>
          <a:p>
            <a:pPr marL="0" indent="0">
              <a:buNone/>
            </a:pPr>
            <a:r>
              <a:rPr lang="en-GB" dirty="0"/>
              <a:t>Situation: Climate Change</a:t>
            </a:r>
          </a:p>
          <a:p>
            <a:pPr marL="0" indent="0">
              <a:buNone/>
            </a:pPr>
            <a:r>
              <a:rPr lang="en-GB" dirty="0"/>
              <a:t>Response: ENYA on Climate Justice</a:t>
            </a:r>
          </a:p>
          <a:p>
            <a:pPr>
              <a:buFont typeface="Wingdings" panose="05000000000000000000" pitchFamily="2" charset="2"/>
              <a:buChar char="Ø"/>
            </a:pPr>
            <a:r>
              <a:rPr lang="en-GB" dirty="0"/>
              <a:t>Recommendations:</a:t>
            </a:r>
          </a:p>
          <a:p>
            <a:pPr marL="457200" lvl="1" indent="0" algn="just">
              <a:lnSpc>
                <a:spcPct val="107000"/>
              </a:lnSpc>
              <a:spcAft>
                <a:spcPts val="800"/>
              </a:spcAft>
              <a:buNone/>
            </a:pPr>
            <a:r>
              <a:rPr lang="en-GB" dirty="0">
                <a:effectLst/>
                <a:latin typeface="Calibri" panose="020F0502020204030204" pitchFamily="34" charset="0"/>
                <a:ea typeface="Calibri" panose="020F0502020204030204" pitchFamily="34" charset="0"/>
                <a:cs typeface="Calibri" panose="020F0502020204030204" pitchFamily="34" charset="0"/>
              </a:rPr>
              <a:t>Further protect children from climate change by:</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lvl="2" algn="just">
              <a:lnSpc>
                <a:spcPct val="107000"/>
              </a:lnSpc>
              <a:buFont typeface="Courier New" panose="02070309020205020404" pitchFamily="49" charset="0"/>
              <a:buChar char="o"/>
            </a:pPr>
            <a:r>
              <a:rPr lang="en-GB" sz="2400" dirty="0">
                <a:effectLst/>
                <a:latin typeface="Calibri" panose="020F0502020204030204" pitchFamily="34" charset="0"/>
                <a:ea typeface="Calibri" panose="020F0502020204030204" pitchFamily="34" charset="0"/>
                <a:cs typeface="Calibri" panose="020F0502020204030204" pitchFamily="34" charset="0"/>
              </a:rPr>
              <a:t>Enshrining climate justice, or the long-term environmental sustainability of development policies, as a key value and requirement of the Constitution;</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lvl="2" algn="just">
              <a:lnSpc>
                <a:spcPct val="107000"/>
              </a:lnSpc>
              <a:spcAft>
                <a:spcPts val="800"/>
              </a:spcAft>
              <a:buFont typeface="Courier New" panose="02070309020205020404" pitchFamily="49" charset="0"/>
              <a:buChar char="o"/>
            </a:pPr>
            <a:r>
              <a:rPr lang="en-GB" sz="2400" dirty="0">
                <a:effectLst/>
                <a:latin typeface="Calibri" panose="020F0502020204030204" pitchFamily="34" charset="0"/>
                <a:ea typeface="Calibri" panose="020F0502020204030204" pitchFamily="34" charset="0"/>
                <a:cs typeface="Calibri" panose="020F0502020204030204" pitchFamily="34" charset="0"/>
              </a:rPr>
              <a:t>Including the science and politics of climate change in the National Curriculum Framework for primary schooling.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914400" lvl="2" indent="0">
              <a:buNone/>
            </a:pPr>
            <a:endParaRPr lang="en-GB" dirty="0"/>
          </a:p>
        </p:txBody>
      </p:sp>
      <p:pic>
        <p:nvPicPr>
          <p:cNvPr id="4" name="Picture 3"/>
          <p:cNvPicPr>
            <a:picLocks noChangeAspect="1"/>
          </p:cNvPicPr>
          <p:nvPr/>
        </p:nvPicPr>
        <p:blipFill>
          <a:blip r:embed="rId2"/>
          <a:stretch>
            <a:fillRect/>
          </a:stretch>
        </p:blipFill>
        <p:spPr>
          <a:xfrm>
            <a:off x="10423230" y="5192861"/>
            <a:ext cx="1377815" cy="1383912"/>
          </a:xfrm>
          <a:prstGeom prst="rect">
            <a:avLst/>
          </a:prstGeom>
        </p:spPr>
      </p:pic>
    </p:spTree>
    <p:extLst>
      <p:ext uri="{BB962C8B-B14F-4D97-AF65-F5344CB8AC3E}">
        <p14:creationId xmlns:p14="http://schemas.microsoft.com/office/powerpoint/2010/main" val="4258897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240F-8882-F280-15EC-B1A313E01326}"/>
              </a:ext>
            </a:extLst>
          </p:cNvPr>
          <p:cNvSpPr>
            <a:spLocks noGrp="1"/>
          </p:cNvSpPr>
          <p:nvPr>
            <p:ph type="title"/>
          </p:nvPr>
        </p:nvSpPr>
        <p:spPr/>
        <p:txBody>
          <a:bodyPr/>
          <a:lstStyle/>
          <a:p>
            <a:pPr algn="ctr"/>
            <a:r>
              <a:rPr lang="en-GB" b="1" dirty="0">
                <a:latin typeface="+mn-lt"/>
              </a:rPr>
              <a:t>Protecting Children</a:t>
            </a:r>
            <a:endParaRPr lang="en-GB" dirty="0">
              <a:latin typeface="+mn-lt"/>
            </a:endParaRPr>
          </a:p>
        </p:txBody>
      </p:sp>
      <p:sp>
        <p:nvSpPr>
          <p:cNvPr id="3" name="Content Placeholder 2">
            <a:extLst>
              <a:ext uri="{FF2B5EF4-FFF2-40B4-BE49-F238E27FC236}">
                <a16:creationId xmlns:a16="http://schemas.microsoft.com/office/drawing/2014/main" id="{90CE4888-4DF1-217F-B7D9-2B4243E0F030}"/>
              </a:ext>
            </a:extLst>
          </p:cNvPr>
          <p:cNvSpPr>
            <a:spLocks noGrp="1"/>
          </p:cNvSpPr>
          <p:nvPr>
            <p:ph idx="1"/>
          </p:nvPr>
        </p:nvSpPr>
        <p:spPr>
          <a:xfrm>
            <a:off x="838200" y="1825625"/>
            <a:ext cx="9651274" cy="4351338"/>
          </a:xfrm>
        </p:spPr>
        <p:txBody>
          <a:bodyPr>
            <a:normAutofit fontScale="92500" lnSpcReduction="20000"/>
          </a:bodyPr>
          <a:lstStyle/>
          <a:p>
            <a:pPr marL="0" indent="0">
              <a:buNone/>
            </a:pPr>
            <a:r>
              <a:rPr lang="en-GB" dirty="0"/>
              <a:t>Situation:</a:t>
            </a:r>
          </a:p>
          <a:p>
            <a:pPr lvl="1"/>
            <a:r>
              <a:rPr lang="en-GB" sz="2800" dirty="0"/>
              <a:t>War in Ukraine</a:t>
            </a:r>
          </a:p>
          <a:p>
            <a:pPr lvl="1"/>
            <a:r>
              <a:rPr lang="en-GB" sz="2800" dirty="0"/>
              <a:t>Children in Detention</a:t>
            </a:r>
          </a:p>
          <a:p>
            <a:pPr marL="0" indent="0">
              <a:buNone/>
            </a:pPr>
            <a:r>
              <a:rPr lang="en-GB" dirty="0"/>
              <a:t>Responses:</a:t>
            </a:r>
          </a:p>
          <a:p>
            <a:pPr lvl="1"/>
            <a:r>
              <a:rPr lang="en-GB" sz="2800" dirty="0"/>
              <a:t>ENOC Statement on the protection of children from war</a:t>
            </a:r>
          </a:p>
          <a:p>
            <a:pPr lvl="1"/>
            <a:r>
              <a:rPr lang="en-GB" sz="2800" dirty="0"/>
              <a:t>Visit to Safi Detention Centre</a:t>
            </a:r>
          </a:p>
          <a:p>
            <a:pPr>
              <a:buFont typeface="Wingdings" panose="05000000000000000000" pitchFamily="2" charset="2"/>
              <a:buChar char="Ø"/>
            </a:pPr>
            <a:r>
              <a:rPr lang="en-GB" dirty="0"/>
              <a:t>Recommendations: </a:t>
            </a:r>
          </a:p>
          <a:p>
            <a:pPr marL="685800" indent="-457200" algn="just">
              <a:lnSpc>
                <a:spcPct val="107000"/>
              </a:lnSpc>
              <a:spcAft>
                <a:spcPts val="800"/>
              </a:spcAft>
              <a:buFont typeface="Wingdings" panose="05000000000000000000" pitchFamily="2" charset="2"/>
              <a:buChar char="Ø"/>
            </a:pPr>
            <a:r>
              <a:rPr lang="en-GB" sz="2600" dirty="0">
                <a:effectLst/>
                <a:latin typeface="Calibri" panose="020F0502020204030204" pitchFamily="34" charset="0"/>
                <a:ea typeface="Calibri" panose="020F0502020204030204" pitchFamily="34" charset="0"/>
                <a:cs typeface="Calibri" panose="020F0502020204030204" pitchFamily="34" charset="0"/>
              </a:rPr>
              <a:t>   Enhancing Cooperation between States to protect children from war.</a:t>
            </a:r>
          </a:p>
          <a:p>
            <a:pPr marL="685800" indent="-457200" algn="just">
              <a:lnSpc>
                <a:spcPct val="107000"/>
              </a:lnSpc>
              <a:spcAft>
                <a:spcPts val="800"/>
              </a:spcAft>
              <a:buFont typeface="Wingdings" panose="05000000000000000000" pitchFamily="2" charset="2"/>
              <a:buChar char="Ø"/>
            </a:pPr>
            <a:r>
              <a:rPr lang="en-GB" sz="2600" dirty="0">
                <a:latin typeface="Calibri" panose="020F0502020204030204" pitchFamily="34" charset="0"/>
                <a:ea typeface="Calibri" panose="020F0502020204030204" pitchFamily="34" charset="0"/>
                <a:cs typeface="Calibri" panose="020F0502020204030204" pitchFamily="34" charset="0"/>
              </a:rPr>
              <a:t>Updating of Strategy for the reception of asylum seekers and Irregular Migrants with a clear commitment to not detain minors or those claiming to be minors.</a:t>
            </a:r>
            <a:endParaRPr lang="en-GB" sz="2600" dirty="0">
              <a:effectLst/>
              <a:latin typeface="Calibri" panose="020F0502020204030204" pitchFamily="34" charset="0"/>
              <a:ea typeface="Calibri" panose="020F0502020204030204" pitchFamily="34" charset="0"/>
              <a:cs typeface="Times New Roman" panose="02020603050405020304" pitchFamily="18" charset="0"/>
            </a:endParaRPr>
          </a:p>
          <a:p>
            <a:pPr lvl="1"/>
            <a:endParaRPr lang="en-GB" dirty="0"/>
          </a:p>
        </p:txBody>
      </p:sp>
      <p:pic>
        <p:nvPicPr>
          <p:cNvPr id="4" name="Picture 3"/>
          <p:cNvPicPr>
            <a:picLocks noChangeAspect="1"/>
          </p:cNvPicPr>
          <p:nvPr/>
        </p:nvPicPr>
        <p:blipFill>
          <a:blip r:embed="rId2"/>
          <a:stretch>
            <a:fillRect/>
          </a:stretch>
        </p:blipFill>
        <p:spPr>
          <a:xfrm>
            <a:off x="10664892" y="5297364"/>
            <a:ext cx="1377815" cy="1383912"/>
          </a:xfrm>
          <a:prstGeom prst="rect">
            <a:avLst/>
          </a:prstGeom>
        </p:spPr>
      </p:pic>
    </p:spTree>
    <p:extLst>
      <p:ext uri="{BB962C8B-B14F-4D97-AF65-F5344CB8AC3E}">
        <p14:creationId xmlns:p14="http://schemas.microsoft.com/office/powerpoint/2010/main" val="2621455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240F-8882-F280-15EC-B1A313E01326}"/>
              </a:ext>
            </a:extLst>
          </p:cNvPr>
          <p:cNvSpPr>
            <a:spLocks noGrp="1"/>
          </p:cNvSpPr>
          <p:nvPr>
            <p:ph type="title"/>
          </p:nvPr>
        </p:nvSpPr>
        <p:spPr/>
        <p:txBody>
          <a:bodyPr/>
          <a:lstStyle/>
          <a:p>
            <a:pPr algn="ctr"/>
            <a:r>
              <a:rPr lang="en-GB" b="1" dirty="0">
                <a:latin typeface="+mn-lt"/>
              </a:rPr>
              <a:t>Protecting Children</a:t>
            </a:r>
            <a:endParaRPr lang="en-GB" dirty="0">
              <a:latin typeface="+mn-lt"/>
            </a:endParaRPr>
          </a:p>
        </p:txBody>
      </p:sp>
      <p:sp>
        <p:nvSpPr>
          <p:cNvPr id="3" name="Content Placeholder 2">
            <a:extLst>
              <a:ext uri="{FF2B5EF4-FFF2-40B4-BE49-F238E27FC236}">
                <a16:creationId xmlns:a16="http://schemas.microsoft.com/office/drawing/2014/main" id="{90CE4888-4DF1-217F-B7D9-2B4243E0F030}"/>
              </a:ext>
            </a:extLst>
          </p:cNvPr>
          <p:cNvSpPr>
            <a:spLocks noGrp="1"/>
          </p:cNvSpPr>
          <p:nvPr>
            <p:ph idx="1"/>
          </p:nvPr>
        </p:nvSpPr>
        <p:spPr>
          <a:xfrm>
            <a:off x="838200" y="1825625"/>
            <a:ext cx="9651274" cy="4351338"/>
          </a:xfrm>
        </p:spPr>
        <p:txBody>
          <a:bodyPr>
            <a:normAutofit fontScale="92500" lnSpcReduction="10000"/>
          </a:bodyPr>
          <a:lstStyle/>
          <a:p>
            <a:pPr marL="0" indent="0">
              <a:buNone/>
            </a:pPr>
            <a:r>
              <a:rPr lang="en-GB" dirty="0"/>
              <a:t>Situation:</a:t>
            </a:r>
          </a:p>
          <a:p>
            <a:pPr lvl="1"/>
            <a:r>
              <a:rPr lang="en-GB" sz="2800" dirty="0"/>
              <a:t>Virtual world growing in complexity and use by children</a:t>
            </a:r>
          </a:p>
          <a:p>
            <a:pPr marL="0" indent="0">
              <a:buNone/>
            </a:pPr>
            <a:r>
              <a:rPr lang="en-GB" dirty="0"/>
              <a:t>Responses:</a:t>
            </a:r>
          </a:p>
          <a:p>
            <a:pPr lvl="1"/>
            <a:r>
              <a:rPr lang="en-GB" sz="2800" dirty="0"/>
              <a:t>8</a:t>
            </a:r>
            <a:r>
              <a:rPr lang="en-GB" sz="2800" baseline="30000" dirty="0"/>
              <a:t>th</a:t>
            </a:r>
            <a:r>
              <a:rPr lang="en-GB" sz="2800" dirty="0"/>
              <a:t> cycle </a:t>
            </a:r>
            <a:r>
              <a:rPr lang="en-GB" sz="2800" dirty="0" err="1"/>
              <a:t>BeSmartOnline</a:t>
            </a:r>
            <a:r>
              <a:rPr lang="en-GB" sz="2800" dirty="0"/>
              <a:t>!</a:t>
            </a:r>
          </a:p>
          <a:p>
            <a:pPr lvl="1"/>
            <a:r>
              <a:rPr lang="en-GB" sz="2800" dirty="0"/>
              <a:t>Video produced by Youth Panel</a:t>
            </a:r>
          </a:p>
          <a:p>
            <a:pPr>
              <a:buFont typeface="Wingdings" panose="05000000000000000000" pitchFamily="2" charset="2"/>
              <a:buChar char="Ø"/>
            </a:pPr>
            <a:r>
              <a:rPr lang="en-GB" dirty="0"/>
              <a:t>Recommendations: </a:t>
            </a:r>
          </a:p>
          <a:p>
            <a:pPr marL="685800" indent="-457200" algn="just">
              <a:lnSpc>
                <a:spcPct val="107000"/>
              </a:lnSpc>
              <a:spcAft>
                <a:spcPts val="800"/>
              </a:spcAft>
              <a:buFont typeface="Wingdings" panose="05000000000000000000" pitchFamily="2" charset="2"/>
              <a:buChar char="Ø"/>
            </a:pPr>
            <a:r>
              <a:rPr lang="en-GB" sz="2600" dirty="0">
                <a:effectLst/>
                <a:latin typeface="Calibri" panose="020F0502020204030204" pitchFamily="34" charset="0"/>
                <a:ea typeface="Calibri" panose="020F0502020204030204" pitchFamily="34" charset="0"/>
                <a:cs typeface="Calibri" panose="020F0502020204030204" pitchFamily="34" charset="0"/>
              </a:rPr>
              <a:t>   Further protect children from dangers online by:</a:t>
            </a:r>
            <a:endParaRPr lang="en-GB" sz="2600" dirty="0">
              <a:effectLst/>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spcAft>
                <a:spcPts val="800"/>
              </a:spcAft>
              <a:buFont typeface="Courier New" panose="02070309020205020404" pitchFamily="49" charset="0"/>
              <a:buChar char="o"/>
            </a:pPr>
            <a:r>
              <a:rPr lang="en-GB" sz="2600" dirty="0">
                <a:effectLst/>
                <a:latin typeface="Calibri" panose="020F0502020204030204" pitchFamily="34" charset="0"/>
                <a:ea typeface="Calibri" panose="020F0502020204030204" pitchFamily="34" charset="0"/>
                <a:cs typeface="Calibri" panose="020F0502020204030204" pitchFamily="34" charset="0"/>
              </a:rPr>
              <a:t>Updating the Malta Cyber Security Strategy (2016) with a sharper focus on the needs and vulnerabilities of children within the framework of the EU’s BIK+ strategy.</a:t>
            </a:r>
            <a:endParaRPr lang="en-GB" sz="2600" dirty="0">
              <a:effectLst/>
              <a:latin typeface="Calibri" panose="020F0502020204030204" pitchFamily="34" charset="0"/>
              <a:ea typeface="Calibri" panose="020F0502020204030204" pitchFamily="34" charset="0"/>
              <a:cs typeface="Times New Roman" panose="02020603050405020304" pitchFamily="18" charset="0"/>
            </a:endParaRPr>
          </a:p>
          <a:p>
            <a:pPr lvl="1"/>
            <a:endParaRPr lang="en-GB" dirty="0"/>
          </a:p>
        </p:txBody>
      </p:sp>
      <p:pic>
        <p:nvPicPr>
          <p:cNvPr id="4" name="Picture 3"/>
          <p:cNvPicPr>
            <a:picLocks noChangeAspect="1"/>
          </p:cNvPicPr>
          <p:nvPr/>
        </p:nvPicPr>
        <p:blipFill>
          <a:blip r:embed="rId2"/>
          <a:stretch>
            <a:fillRect/>
          </a:stretch>
        </p:blipFill>
        <p:spPr>
          <a:xfrm>
            <a:off x="10664892" y="5297364"/>
            <a:ext cx="1377815" cy="1383912"/>
          </a:xfrm>
          <a:prstGeom prst="rect">
            <a:avLst/>
          </a:prstGeom>
        </p:spPr>
      </p:pic>
    </p:spTree>
    <p:extLst>
      <p:ext uri="{BB962C8B-B14F-4D97-AF65-F5344CB8AC3E}">
        <p14:creationId xmlns:p14="http://schemas.microsoft.com/office/powerpoint/2010/main" val="12416139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941ba16e-522c-4e31-8512-4e77e6874dc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33D16B71F294C42822A62DAB96B3B08" ma:contentTypeVersion="16" ma:contentTypeDescription="Create a new document." ma:contentTypeScope="" ma:versionID="156b56f88699bccbdb7f2f8eb79d3420">
  <xsd:schema xmlns:xsd="http://www.w3.org/2001/XMLSchema" xmlns:xs="http://www.w3.org/2001/XMLSchema" xmlns:p="http://schemas.microsoft.com/office/2006/metadata/properties" xmlns:ns3="941ba16e-522c-4e31-8512-4e77e6874dc3" xmlns:ns4="1e8a27a9-071d-4b88-99fd-598b792f0f8b" targetNamespace="http://schemas.microsoft.com/office/2006/metadata/properties" ma:root="true" ma:fieldsID="f6d7376ac944e789bfc1b63dff353929" ns3:_="" ns4:_="">
    <xsd:import namespace="941ba16e-522c-4e31-8512-4e77e6874dc3"/>
    <xsd:import namespace="1e8a27a9-071d-4b88-99fd-598b792f0f8b"/>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AutoKeyPoints" minOccurs="0"/>
                <xsd:element ref="ns3:MediaServiceKeyPoints" minOccurs="0"/>
                <xsd:element ref="ns3:MediaServiceLocation" minOccurs="0"/>
                <xsd:element ref="ns3:MediaLengthInSeconds" minOccurs="0"/>
                <xsd:element ref="ns4:SharedWithUsers" minOccurs="0"/>
                <xsd:element ref="ns4:SharedWithDetails" minOccurs="0"/>
                <xsd:element ref="ns4:SharingHintHash"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1ba16e-522c-4e31-8512-4e77e6874d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e8a27a9-071d-4b88-99fd-598b792f0f8b"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SharingHintHash" ma:index="21"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6FC2B91-62B1-4CDD-959A-4057D899A64B}">
  <ds:schemaRefs>
    <ds:schemaRef ds:uri="http://schemas.microsoft.com/office/2006/documentManagement/types"/>
    <ds:schemaRef ds:uri="http://www.w3.org/XML/1998/namespace"/>
    <ds:schemaRef ds:uri="http://schemas.microsoft.com/office/infopath/2007/PartnerControls"/>
    <ds:schemaRef ds:uri="http://schemas.microsoft.com/office/2006/metadata/properties"/>
    <ds:schemaRef ds:uri="http://purl.org/dc/elements/1.1/"/>
    <ds:schemaRef ds:uri="http://purl.org/dc/dcmitype/"/>
    <ds:schemaRef ds:uri="http://schemas.openxmlformats.org/package/2006/metadata/core-properties"/>
    <ds:schemaRef ds:uri="http://purl.org/dc/terms/"/>
    <ds:schemaRef ds:uri="1e8a27a9-071d-4b88-99fd-598b792f0f8b"/>
    <ds:schemaRef ds:uri="941ba16e-522c-4e31-8512-4e77e6874dc3"/>
  </ds:schemaRefs>
</ds:datastoreItem>
</file>

<file path=customXml/itemProps2.xml><?xml version="1.0" encoding="utf-8"?>
<ds:datastoreItem xmlns:ds="http://schemas.openxmlformats.org/officeDocument/2006/customXml" ds:itemID="{88C74976-A663-458D-8979-9149D25B9D10}">
  <ds:schemaRefs>
    <ds:schemaRef ds:uri="http://schemas.microsoft.com/sharepoint/v3/contenttype/forms"/>
  </ds:schemaRefs>
</ds:datastoreItem>
</file>

<file path=customXml/itemProps3.xml><?xml version="1.0" encoding="utf-8"?>
<ds:datastoreItem xmlns:ds="http://schemas.openxmlformats.org/officeDocument/2006/customXml" ds:itemID="{28751DD5-C31E-4250-AEBB-FE70037128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1ba16e-522c-4e31-8512-4e77e6874dc3"/>
    <ds:schemaRef ds:uri="1e8a27a9-071d-4b88-99fd-598b792f0f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683</TotalTime>
  <Words>879</Words>
  <Application>Microsoft Office PowerPoint</Application>
  <PresentationFormat>Widescreen</PresentationFormat>
  <Paragraphs>135</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Courier New</vt:lpstr>
      <vt:lpstr>Times New Roman</vt:lpstr>
      <vt:lpstr>Wingdings</vt:lpstr>
      <vt:lpstr>Office Theme</vt:lpstr>
      <vt:lpstr>Annual Report 2022 </vt:lpstr>
      <vt:lpstr>2022</vt:lpstr>
      <vt:lpstr>Members of Staff</vt:lpstr>
      <vt:lpstr>Income and Expenditure 2022</vt:lpstr>
      <vt:lpstr>Raising Awareness on Children’s Rights</vt:lpstr>
      <vt:lpstr>Raising Awareness on Children’s Rights</vt:lpstr>
      <vt:lpstr>Protecting Children</vt:lpstr>
      <vt:lpstr>Protecting Children</vt:lpstr>
      <vt:lpstr>Protecting Children</vt:lpstr>
      <vt:lpstr>Providing for Children</vt:lpstr>
      <vt:lpstr>Providing for Children</vt:lpstr>
      <vt:lpstr>Strengthening Children’s Rights in Malta</vt:lpstr>
      <vt:lpstr>The Power of Child-led Children’s Rights Advocacy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Report 2022</dc:title>
  <dc:creator>Vella Laurenti Nicholas at CFC</dc:creator>
  <cp:lastModifiedBy>Grech Stephen at Parlament-MT</cp:lastModifiedBy>
  <cp:revision>17</cp:revision>
  <cp:lastPrinted>2023-10-24T11:15:40Z</cp:lastPrinted>
  <dcterms:created xsi:type="dcterms:W3CDTF">2023-10-22T20:11:47Z</dcterms:created>
  <dcterms:modified xsi:type="dcterms:W3CDTF">2024-12-02T11:38:30Z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0x010100033D16B71F294C42822A62DAB96B3B08</vt:lpwstr>
  </property>
</Properties>
</file>