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6" r:id="rId21"/>
    <p:sldId id="287" r:id="rId22"/>
    <p:sldId id="288" r:id="rId23"/>
    <p:sldId id="289" r:id="rId24"/>
    <p:sldId id="290" r:id="rId25"/>
    <p:sldId id="291"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Poppins" panose="00000500000000000000" pitchFamily="2" charset="0"/>
      <p:regular r:id="rId36"/>
      <p:bold r:id="rId37"/>
      <p:italic r:id="rId38"/>
      <p:boldItalic r:id="rId39"/>
    </p:embeddedFont>
    <p:embeddedFont>
      <p:font typeface="Poppins Bold" panose="000008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1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7812" b="7812"/>
          <a:stretch>
            <a:fillRect/>
          </a:stretch>
        </p:blipFill>
        <p:spPr>
          <a:xfrm>
            <a:off x="0" y="0"/>
            <a:ext cx="18288000" cy="10287000"/>
          </a:xfrm>
          <a:prstGeom prst="rect">
            <a:avLst/>
          </a:prstGeom>
        </p:spPr>
      </p:pic>
      <p:grpSp>
        <p:nvGrpSpPr>
          <p:cNvPr id="3" name="Group 3"/>
          <p:cNvGrpSpPr/>
          <p:nvPr/>
        </p:nvGrpSpPr>
        <p:grpSpPr>
          <a:xfrm rot="-1801313">
            <a:off x="6291130" y="2305957"/>
            <a:ext cx="1603602" cy="9552208"/>
            <a:chOff x="0" y="0"/>
            <a:chExt cx="422348" cy="2515808"/>
          </a:xfrm>
        </p:grpSpPr>
        <p:sp>
          <p:nvSpPr>
            <p:cNvPr id="4" name="Freeform 4"/>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007A3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801313">
            <a:off x="16945529" y="-2609268"/>
            <a:ext cx="1603602" cy="5817991"/>
            <a:chOff x="0" y="0"/>
            <a:chExt cx="422348" cy="1532310"/>
          </a:xfrm>
        </p:grpSpPr>
        <p:sp>
          <p:nvSpPr>
            <p:cNvPr id="7" name="Freeform 7"/>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007A33"/>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323218">
            <a:off x="-1913576" y="-2499941"/>
            <a:ext cx="9329309" cy="13900928"/>
            <a:chOff x="0" y="0"/>
            <a:chExt cx="640025" cy="953655"/>
          </a:xfrm>
        </p:grpSpPr>
        <p:sp>
          <p:nvSpPr>
            <p:cNvPr id="10" name="Freeform 10"/>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FE6900"/>
            </a:solidFill>
          </p:spPr>
        </p:sp>
        <p:sp>
          <p:nvSpPr>
            <p:cNvPr id="11" name="TextBox 11"/>
            <p:cNvSpPr txBox="1"/>
            <p:nvPr/>
          </p:nvSpPr>
          <p:spPr>
            <a:xfrm>
              <a:off x="101600" y="-57150"/>
              <a:ext cx="609600" cy="6667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7234808">
            <a:off x="-2198953"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sp>
      <p:grpSp>
        <p:nvGrpSpPr>
          <p:cNvPr id="13" name="Group 13"/>
          <p:cNvGrpSpPr>
            <a:grpSpLocks noChangeAspect="1"/>
          </p:cNvGrpSpPr>
          <p:nvPr/>
        </p:nvGrpSpPr>
        <p:grpSpPr>
          <a:xfrm>
            <a:off x="-1595402" y="-110826"/>
            <a:ext cx="10341615" cy="10508652"/>
            <a:chOff x="0" y="0"/>
            <a:chExt cx="5765800" cy="5858929"/>
          </a:xfrm>
        </p:grpSpPr>
        <p:sp>
          <p:nvSpPr>
            <p:cNvPr id="14" name="Freeform 14"/>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4"/>
              <a:stretch>
                <a:fillRect l="-24036" r="-24036"/>
              </a:stretch>
            </a:blipFill>
          </p:spPr>
        </p:sp>
      </p:grpSp>
      <p:grpSp>
        <p:nvGrpSpPr>
          <p:cNvPr id="15" name="Group 15"/>
          <p:cNvGrpSpPr/>
          <p:nvPr/>
        </p:nvGrpSpPr>
        <p:grpSpPr>
          <a:xfrm rot="-1801313">
            <a:off x="-1212776" y="4436810"/>
            <a:ext cx="2060748" cy="7889373"/>
            <a:chOff x="0" y="0"/>
            <a:chExt cx="542748" cy="2077860"/>
          </a:xfrm>
        </p:grpSpPr>
        <p:sp>
          <p:nvSpPr>
            <p:cNvPr id="16" name="Freeform 16"/>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FE6900"/>
            </a:solidFill>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sp>
      <p:grpSp>
        <p:nvGrpSpPr>
          <p:cNvPr id="19" name="Group 19"/>
          <p:cNvGrpSpPr/>
          <p:nvPr/>
        </p:nvGrpSpPr>
        <p:grpSpPr>
          <a:xfrm rot="2252587">
            <a:off x="-1105257" y="-2239445"/>
            <a:ext cx="3086100" cy="7845843"/>
            <a:chOff x="0" y="0"/>
            <a:chExt cx="812800" cy="2066395"/>
          </a:xfrm>
        </p:grpSpPr>
        <p:sp>
          <p:nvSpPr>
            <p:cNvPr id="20" name="Freeform 20"/>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007A33"/>
            </a:solidFill>
          </p:spPr>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5001132" y="1028700"/>
            <a:ext cx="1655577" cy="1091570"/>
          </a:xfrm>
          <a:custGeom>
            <a:avLst/>
            <a:gdLst/>
            <a:ahLst/>
            <a:cxnLst/>
            <a:rect l="l" t="t" r="r" b="b"/>
            <a:pathLst>
              <a:path w="1655577" h="1091570">
                <a:moveTo>
                  <a:pt x="0" y="0"/>
                </a:moveTo>
                <a:lnTo>
                  <a:pt x="1655577" y="0"/>
                </a:lnTo>
                <a:lnTo>
                  <a:pt x="1655577" y="1091570"/>
                </a:lnTo>
                <a:lnTo>
                  <a:pt x="0" y="1091570"/>
                </a:lnTo>
                <a:lnTo>
                  <a:pt x="0" y="0"/>
                </a:lnTo>
                <a:close/>
              </a:path>
            </a:pathLst>
          </a:custGeom>
          <a:blipFill>
            <a:blip r:embed="rId5"/>
            <a:stretch>
              <a:fillRect/>
            </a:stretch>
          </a:blipFill>
        </p:spPr>
      </p:sp>
      <p:sp>
        <p:nvSpPr>
          <p:cNvPr id="23" name="TextBox 23"/>
          <p:cNvSpPr txBox="1"/>
          <p:nvPr/>
        </p:nvSpPr>
        <p:spPr>
          <a:xfrm>
            <a:off x="9234243" y="3471097"/>
            <a:ext cx="8513087" cy="1266825"/>
          </a:xfrm>
          <a:prstGeom prst="rect">
            <a:avLst/>
          </a:prstGeom>
        </p:spPr>
        <p:txBody>
          <a:bodyPr lIns="0" tIns="0" rIns="0" bIns="0" rtlCol="0" anchor="t">
            <a:spAutoFit/>
          </a:bodyPr>
          <a:lstStyle/>
          <a:p>
            <a:pPr algn="r">
              <a:lnSpc>
                <a:spcPts val="10499"/>
              </a:lnSpc>
            </a:pPr>
            <a:r>
              <a:rPr lang="en-US" sz="7499">
                <a:solidFill>
                  <a:srgbClr val="000000"/>
                </a:solidFill>
                <a:latin typeface="League Spartan Bold"/>
              </a:rPr>
              <a:t>SAFEGUARDING</a:t>
            </a:r>
          </a:p>
        </p:txBody>
      </p:sp>
      <p:sp>
        <p:nvSpPr>
          <p:cNvPr id="24" name="TextBox 24"/>
          <p:cNvSpPr txBox="1"/>
          <p:nvPr/>
        </p:nvSpPr>
        <p:spPr>
          <a:xfrm>
            <a:off x="9799472" y="4632533"/>
            <a:ext cx="7947858" cy="1266825"/>
          </a:xfrm>
          <a:prstGeom prst="rect">
            <a:avLst/>
          </a:prstGeom>
        </p:spPr>
        <p:txBody>
          <a:bodyPr lIns="0" tIns="0" rIns="0" bIns="0" rtlCol="0" anchor="t">
            <a:spAutoFit/>
          </a:bodyPr>
          <a:lstStyle/>
          <a:p>
            <a:pPr algn="r">
              <a:lnSpc>
                <a:spcPts val="10499"/>
              </a:lnSpc>
            </a:pPr>
            <a:r>
              <a:rPr lang="en-US" sz="7499">
                <a:solidFill>
                  <a:srgbClr val="003D60"/>
                </a:solidFill>
                <a:latin typeface="League Spartan Bold"/>
              </a:rPr>
              <a:t>SOCIAL WORK</a:t>
            </a:r>
          </a:p>
        </p:txBody>
      </p:sp>
      <p:sp>
        <p:nvSpPr>
          <p:cNvPr id="25" name="TextBox 25"/>
          <p:cNvSpPr txBox="1"/>
          <p:nvPr/>
        </p:nvSpPr>
        <p:spPr>
          <a:xfrm>
            <a:off x="7900020" y="5815235"/>
            <a:ext cx="9847310" cy="1266825"/>
          </a:xfrm>
          <a:prstGeom prst="rect">
            <a:avLst/>
          </a:prstGeom>
        </p:spPr>
        <p:txBody>
          <a:bodyPr lIns="0" tIns="0" rIns="0" bIns="0" rtlCol="0" anchor="t">
            <a:spAutoFit/>
          </a:bodyPr>
          <a:lstStyle/>
          <a:p>
            <a:pPr algn="r">
              <a:lnSpc>
                <a:spcPts val="10499"/>
              </a:lnSpc>
            </a:pPr>
            <a:r>
              <a:rPr lang="en-US" sz="7499">
                <a:solidFill>
                  <a:srgbClr val="000000"/>
                </a:solidFill>
                <a:latin typeface="League Spartan Bold"/>
              </a:rPr>
              <a:t>IN MALTA &amp; GOZO</a:t>
            </a:r>
          </a:p>
        </p:txBody>
      </p:sp>
      <p:sp>
        <p:nvSpPr>
          <p:cNvPr id="26" name="TextBox 26"/>
          <p:cNvSpPr txBox="1"/>
          <p:nvPr/>
        </p:nvSpPr>
        <p:spPr>
          <a:xfrm>
            <a:off x="13007245" y="8019864"/>
            <a:ext cx="4740085" cy="618489"/>
          </a:xfrm>
          <a:prstGeom prst="rect">
            <a:avLst/>
          </a:prstGeom>
        </p:spPr>
        <p:txBody>
          <a:bodyPr lIns="0" tIns="0" rIns="0" bIns="0" rtlCol="0" anchor="t">
            <a:spAutoFit/>
          </a:bodyPr>
          <a:lstStyle/>
          <a:p>
            <a:pPr algn="r">
              <a:lnSpc>
                <a:spcPts val="4760"/>
              </a:lnSpc>
            </a:pPr>
            <a:r>
              <a:rPr lang="en-US" sz="3400">
                <a:solidFill>
                  <a:srgbClr val="000000"/>
                </a:solidFill>
                <a:latin typeface="Poppins Bold"/>
              </a:rPr>
              <a:t>10 July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
            <a:extLst>
              <a:ext uri="{FF2B5EF4-FFF2-40B4-BE49-F238E27FC236}">
                <a16:creationId xmlns:a16="http://schemas.microsoft.com/office/drawing/2014/main" id="{659783DC-F473-DA2A-759D-D6AB15A51ED5}"/>
              </a:ext>
            </a:extLst>
          </p:cNvPr>
          <p:cNvGrpSpPr/>
          <p:nvPr/>
        </p:nvGrpSpPr>
        <p:grpSpPr>
          <a:xfrm>
            <a:off x="-776241" y="907192"/>
            <a:ext cx="9588280" cy="1186881"/>
            <a:chOff x="0" y="0"/>
            <a:chExt cx="2525308" cy="312594"/>
          </a:xfrm>
        </p:grpSpPr>
        <p:sp>
          <p:nvSpPr>
            <p:cNvPr id="20" name="Freeform 4">
              <a:extLst>
                <a:ext uri="{FF2B5EF4-FFF2-40B4-BE49-F238E27FC236}">
                  <a16:creationId xmlns:a16="http://schemas.microsoft.com/office/drawing/2014/main" id="{B819ED50-0A99-380F-BF1B-622B7F05A391}"/>
                </a:ext>
              </a:extLst>
            </p:cNvPr>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21" name="TextBox 5">
              <a:extLst>
                <a:ext uri="{FF2B5EF4-FFF2-40B4-BE49-F238E27FC236}">
                  <a16:creationId xmlns:a16="http://schemas.microsoft.com/office/drawing/2014/main" id="{8C09A58C-29FB-DD09-2C0C-1609823B425F}"/>
                </a:ext>
              </a:extLst>
            </p:cNvPr>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6" name="Group 6"/>
          <p:cNvGrpSpPr/>
          <p:nvPr/>
        </p:nvGrpSpPr>
        <p:grpSpPr>
          <a:xfrm rot="10799999">
            <a:off x="14733669" y="6253292"/>
            <a:ext cx="5443005" cy="4762630"/>
            <a:chOff x="0" y="0"/>
            <a:chExt cx="812800" cy="711200"/>
          </a:xfrm>
        </p:grpSpPr>
        <p:sp>
          <p:nvSpPr>
            <p:cNvPr id="7" name="Freeform 7"/>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8" name="TextBox 8"/>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10" name="Freeform 10"/>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11" name="Group 11"/>
          <p:cNvGrpSpPr/>
          <p:nvPr/>
        </p:nvGrpSpPr>
        <p:grpSpPr>
          <a:xfrm rot="-1772257">
            <a:off x="17487646" y="4320385"/>
            <a:ext cx="1688777" cy="7462842"/>
            <a:chOff x="0" y="0"/>
            <a:chExt cx="444781" cy="1965522"/>
          </a:xfrm>
        </p:grpSpPr>
        <p:sp>
          <p:nvSpPr>
            <p:cNvPr id="12" name="Freeform 12"/>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684060" y="-1120801"/>
            <a:ext cx="1758392" cy="6729346"/>
            <a:chOff x="0" y="0"/>
            <a:chExt cx="463116" cy="1772338"/>
          </a:xfrm>
        </p:grpSpPr>
        <p:sp>
          <p:nvSpPr>
            <p:cNvPr id="15" name="Freeform 15"/>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30963" y="1152969"/>
            <a:ext cx="7402224" cy="695325"/>
          </a:xfrm>
          <a:prstGeom prst="rect">
            <a:avLst/>
          </a:prstGeom>
        </p:spPr>
        <p:txBody>
          <a:bodyPr lIns="0" tIns="0" rIns="0" bIns="0" rtlCol="0" anchor="t">
            <a:spAutoFit/>
          </a:bodyPr>
          <a:lstStyle/>
          <a:p>
            <a:pPr>
              <a:lnSpc>
                <a:spcPts val="5400"/>
              </a:lnSpc>
            </a:pPr>
            <a:r>
              <a:rPr lang="en-US" sz="4500" dirty="0">
                <a:solidFill>
                  <a:srgbClr val="000000"/>
                </a:solidFill>
                <a:latin typeface="League Spartan Bold"/>
              </a:rPr>
              <a:t>Social work assistants</a:t>
            </a:r>
          </a:p>
        </p:txBody>
      </p:sp>
      <p:sp>
        <p:nvSpPr>
          <p:cNvPr id="18" name="TextBox 18"/>
          <p:cNvSpPr txBox="1"/>
          <p:nvPr/>
        </p:nvSpPr>
        <p:spPr>
          <a:xfrm>
            <a:off x="1028700" y="3321553"/>
            <a:ext cx="13908072" cy="6083525"/>
          </a:xfrm>
          <a:prstGeom prst="rect">
            <a:avLst/>
          </a:prstGeom>
        </p:spPr>
        <p:txBody>
          <a:bodyPr lIns="0" tIns="0" rIns="0" bIns="0" rtlCol="0" anchor="t">
            <a:spAutoFit/>
          </a:bodyPr>
          <a:lstStyle/>
          <a:p>
            <a:pPr algn="just">
              <a:lnSpc>
                <a:spcPts val="5319"/>
              </a:lnSpc>
            </a:pPr>
            <a:r>
              <a:rPr lang="en-US" sz="3799" dirty="0">
                <a:solidFill>
                  <a:srgbClr val="000000"/>
                </a:solidFill>
                <a:latin typeface="Poppins"/>
              </a:rPr>
              <a:t>MASW acknowledges the importance of individuals employed to support and assist social workers in their role. </a:t>
            </a:r>
          </a:p>
          <a:p>
            <a:pPr algn="just">
              <a:lnSpc>
                <a:spcPts val="5319"/>
              </a:lnSpc>
            </a:pPr>
            <a:endParaRPr lang="en-US" sz="3799" dirty="0">
              <a:solidFill>
                <a:srgbClr val="000000"/>
              </a:solidFill>
              <a:latin typeface="Poppins"/>
            </a:endParaRPr>
          </a:p>
          <a:p>
            <a:pPr algn="just">
              <a:lnSpc>
                <a:spcPts val="5319"/>
              </a:lnSpc>
            </a:pPr>
            <a:r>
              <a:rPr lang="en-US" sz="3799" dirty="0">
                <a:solidFill>
                  <a:srgbClr val="000000"/>
                </a:solidFill>
                <a:latin typeface="Poppins"/>
              </a:rPr>
              <a:t>However both job title and job description should be reflective of the fact that it is a supportive role and any false claims of being a social worker or carrying out the work of a social worker should be reprimanded in line with the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Freeform 3"/>
          <p:cNvSpPr/>
          <p:nvPr/>
        </p:nvSpPr>
        <p:spPr>
          <a:xfrm>
            <a:off x="-414642" y="1686099"/>
            <a:ext cx="20581705" cy="6914802"/>
          </a:xfrm>
          <a:custGeom>
            <a:avLst/>
            <a:gdLst/>
            <a:ahLst/>
            <a:cxnLst/>
            <a:rect l="l" t="t" r="r" b="b"/>
            <a:pathLst>
              <a:path w="20581705" h="6914802">
                <a:moveTo>
                  <a:pt x="0" y="0"/>
                </a:moveTo>
                <a:lnTo>
                  <a:pt x="20581705" y="0"/>
                </a:lnTo>
                <a:lnTo>
                  <a:pt x="20581705" y="6914802"/>
                </a:lnTo>
                <a:lnTo>
                  <a:pt x="0" y="6914802"/>
                </a:lnTo>
                <a:lnTo>
                  <a:pt x="0" y="0"/>
                </a:lnTo>
                <a:close/>
              </a:path>
            </a:pathLst>
          </a:custGeom>
          <a:blipFill>
            <a:blip r:embed="rId3"/>
            <a:stretch>
              <a:fillRect l="-49085" t="-161778" r="-17192" b="-68169"/>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TextBox 3"/>
          <p:cNvSpPr txBox="1"/>
          <p:nvPr/>
        </p:nvSpPr>
        <p:spPr>
          <a:xfrm>
            <a:off x="1028700" y="938332"/>
            <a:ext cx="9814098" cy="8019810"/>
          </a:xfrm>
          <a:prstGeom prst="rect">
            <a:avLst/>
          </a:prstGeom>
        </p:spPr>
        <p:txBody>
          <a:bodyPr lIns="0" tIns="0" rIns="0" bIns="0" rtlCol="0" anchor="t">
            <a:spAutoFit/>
          </a:bodyPr>
          <a:lstStyle/>
          <a:p>
            <a:pPr>
              <a:lnSpc>
                <a:spcPts val="21417"/>
              </a:lnSpc>
            </a:pPr>
            <a:r>
              <a:rPr lang="en-US" sz="14471">
                <a:solidFill>
                  <a:srgbClr val="003D60"/>
                </a:solidFill>
                <a:latin typeface="League Spartan Bold"/>
              </a:rPr>
              <a:t>Primary problems identified</a:t>
            </a:r>
          </a:p>
        </p:txBody>
      </p:sp>
      <p:grpSp>
        <p:nvGrpSpPr>
          <p:cNvPr id="4" name="Group 4"/>
          <p:cNvGrpSpPr/>
          <p:nvPr/>
        </p:nvGrpSpPr>
        <p:grpSpPr>
          <a:xfrm rot="10799999">
            <a:off x="14727496" y="5938381"/>
            <a:ext cx="5443005" cy="4762630"/>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6" name="TextBox 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609890">
            <a:off x="13810444" y="7708893"/>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8" name="Freeform 8"/>
          <p:cNvSpPr/>
          <p:nvPr/>
        </p:nvSpPr>
        <p:spPr>
          <a:xfrm rot="-4357799">
            <a:off x="15081525" y="1581041"/>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9" name="Group 9"/>
          <p:cNvGrpSpPr/>
          <p:nvPr/>
        </p:nvGrpSpPr>
        <p:grpSpPr>
          <a:xfrm rot="-1772257">
            <a:off x="17481473" y="4005474"/>
            <a:ext cx="1688777" cy="7462842"/>
            <a:chOff x="0" y="0"/>
            <a:chExt cx="444781" cy="1965522"/>
          </a:xfrm>
        </p:grpSpPr>
        <p:sp>
          <p:nvSpPr>
            <p:cNvPr id="10" name="Freeform 10"/>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6677888" y="-1435712"/>
            <a:ext cx="1758392" cy="6729346"/>
            <a:chOff x="0" y="0"/>
            <a:chExt cx="463116" cy="1772338"/>
          </a:xfrm>
        </p:grpSpPr>
        <p:sp>
          <p:nvSpPr>
            <p:cNvPr id="13" name="Freeform 13"/>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a:off x="-830957" y="911652"/>
            <a:ext cx="10939095" cy="2057400"/>
            <a:chOff x="0" y="0"/>
            <a:chExt cx="2881078" cy="541867"/>
          </a:xfrm>
        </p:grpSpPr>
        <p:sp>
          <p:nvSpPr>
            <p:cNvPr id="4" name="Freeform 4"/>
            <p:cNvSpPr/>
            <p:nvPr/>
          </p:nvSpPr>
          <p:spPr>
            <a:xfrm>
              <a:off x="0" y="0"/>
              <a:ext cx="2881078" cy="541867"/>
            </a:xfrm>
            <a:custGeom>
              <a:avLst/>
              <a:gdLst/>
              <a:ahLst/>
              <a:cxnLst/>
              <a:rect l="l" t="t" r="r" b="b"/>
              <a:pathLst>
                <a:path w="2881078" h="541867">
                  <a:moveTo>
                    <a:pt x="65111" y="0"/>
                  </a:moveTo>
                  <a:lnTo>
                    <a:pt x="2815967" y="0"/>
                  </a:lnTo>
                  <a:cubicBezTo>
                    <a:pt x="2851927" y="0"/>
                    <a:pt x="2881078" y="29151"/>
                    <a:pt x="2881078" y="65111"/>
                  </a:cubicBezTo>
                  <a:lnTo>
                    <a:pt x="2881078" y="476756"/>
                  </a:lnTo>
                  <a:cubicBezTo>
                    <a:pt x="2881078" y="494024"/>
                    <a:pt x="2874219" y="510585"/>
                    <a:pt x="2862008" y="522796"/>
                  </a:cubicBezTo>
                  <a:cubicBezTo>
                    <a:pt x="2849797" y="535007"/>
                    <a:pt x="2833236" y="541867"/>
                    <a:pt x="2815967" y="541867"/>
                  </a:cubicBezTo>
                  <a:lnTo>
                    <a:pt x="65111" y="541867"/>
                  </a:lnTo>
                  <a:cubicBezTo>
                    <a:pt x="29151" y="541867"/>
                    <a:pt x="0" y="512715"/>
                    <a:pt x="0" y="476756"/>
                  </a:cubicBezTo>
                  <a:lnTo>
                    <a:pt x="0" y="65111"/>
                  </a:lnTo>
                  <a:cubicBezTo>
                    <a:pt x="0" y="29151"/>
                    <a:pt x="29151" y="0"/>
                    <a:pt x="65111" y="0"/>
                  </a:cubicBezTo>
                  <a:close/>
                </a:path>
              </a:pathLst>
            </a:custGeom>
            <a:solidFill>
              <a:srgbClr val="007A3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799999">
            <a:off x="14733669" y="6253292"/>
            <a:ext cx="5443005" cy="4762630"/>
            <a:chOff x="0" y="0"/>
            <a:chExt cx="812800" cy="711200"/>
          </a:xfrm>
        </p:grpSpPr>
        <p:sp>
          <p:nvSpPr>
            <p:cNvPr id="7" name="Freeform 7"/>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8" name="TextBox 8"/>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10" name="Freeform 10"/>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11" name="Group 11"/>
          <p:cNvGrpSpPr/>
          <p:nvPr/>
        </p:nvGrpSpPr>
        <p:grpSpPr>
          <a:xfrm rot="-1772257">
            <a:off x="17487646" y="4320385"/>
            <a:ext cx="1688777" cy="7462842"/>
            <a:chOff x="0" y="0"/>
            <a:chExt cx="444781" cy="1965522"/>
          </a:xfrm>
        </p:grpSpPr>
        <p:sp>
          <p:nvSpPr>
            <p:cNvPr id="12" name="Freeform 12"/>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684060" y="-1120801"/>
            <a:ext cx="1758392" cy="6729346"/>
            <a:chOff x="0" y="0"/>
            <a:chExt cx="463116" cy="1772338"/>
          </a:xfrm>
        </p:grpSpPr>
        <p:sp>
          <p:nvSpPr>
            <p:cNvPr id="15" name="Freeform 15"/>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372020"/>
            <a:ext cx="8451927" cy="13811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Individuals who are not qualified in social work are:</a:t>
            </a:r>
          </a:p>
        </p:txBody>
      </p:sp>
      <p:sp>
        <p:nvSpPr>
          <p:cNvPr id="18" name="TextBox 18"/>
          <p:cNvSpPr txBox="1"/>
          <p:nvPr/>
        </p:nvSpPr>
        <p:spPr>
          <a:xfrm>
            <a:off x="1028700" y="3321553"/>
            <a:ext cx="13908072" cy="601853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being given the title ‘social welfare professionals’, even though they are not warranted and do not necessarily hold a professional degree.</a:t>
            </a:r>
          </a:p>
          <a:p>
            <a:pPr algn="just">
              <a:lnSpc>
                <a:spcPts val="5319"/>
              </a:lnSpc>
            </a:pPr>
            <a:endParaRPr lang="en-US" sz="3799">
              <a:solidFill>
                <a:srgbClr val="000000"/>
              </a:solidFill>
              <a:latin typeface="Poppins"/>
            </a:endParaRPr>
          </a:p>
          <a:p>
            <a:pPr marL="820409" lvl="1" indent="-410205" algn="just">
              <a:lnSpc>
                <a:spcPts val="5319"/>
              </a:lnSpc>
              <a:spcBef>
                <a:spcPct val="0"/>
              </a:spcBef>
              <a:buFont typeface="Arial"/>
              <a:buChar char="•"/>
            </a:pPr>
            <a:r>
              <a:rPr lang="en-US" sz="3799">
                <a:solidFill>
                  <a:srgbClr val="000000"/>
                </a:solidFill>
                <a:latin typeface="Poppins"/>
              </a:rPr>
              <a:t>not ‘assisting’ social workers but have their own case allocation without a social worker allocated to the cases.This also means they sometimes take the lead on a case over a group of multi-agency social workers.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628637"/>
            <a:ext cx="13908072" cy="935228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carrying out assessments, preparing care plans and preparing court documentation and recommendations without adequate social work training.</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frequently identifying themselves as social workers with professionals and with service users, which is misleading and in direct violation of article 3 in the Social Work Profession Act.</a:t>
            </a:r>
          </a:p>
          <a:p>
            <a:pPr algn="just">
              <a:lnSpc>
                <a:spcPts val="5319"/>
              </a:lnSpc>
            </a:pPr>
            <a:endParaRPr lang="en-US" sz="3799">
              <a:solidFill>
                <a:srgbClr val="000000"/>
              </a:solidFill>
              <a:latin typeface="Poppins"/>
            </a:endParaRPr>
          </a:p>
          <a:p>
            <a:pPr marL="820409" lvl="1" indent="-410205" algn="just">
              <a:lnSpc>
                <a:spcPts val="5319"/>
              </a:lnSpc>
              <a:spcBef>
                <a:spcPct val="0"/>
              </a:spcBef>
              <a:buFont typeface="Arial"/>
              <a:buChar char="•"/>
            </a:pPr>
            <a:r>
              <a:rPr lang="en-US" sz="3799">
                <a:solidFill>
                  <a:srgbClr val="000000"/>
                </a:solidFill>
                <a:latin typeface="Poppins"/>
              </a:rPr>
              <a:t>receiving supervision from qualified socialworkers which is an additional responsibility of having to provide supervision to individuals who are not qualified to carry out the role.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628637"/>
            <a:ext cx="13908072" cy="935228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working in social work sectors including Child Protection Services where they are making professional judgements and assessments without the professional training to make informed decisions.</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not accountable to a professional board which regulates practice and maintains standards.</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not bound by a code of ethics in the same way that social workers are bound by the Social Work Ethics.</a:t>
            </a:r>
          </a:p>
          <a:p>
            <a:pPr algn="just">
              <a:lnSpc>
                <a:spcPts val="5319"/>
              </a:lnSpc>
            </a:pPr>
            <a:endParaRPr lang="en-US" sz="3799">
              <a:solidFill>
                <a:srgbClr val="000000"/>
              </a:solidFill>
              <a:latin typeface="Poppins"/>
            </a:endParaRPr>
          </a:p>
          <a:p>
            <a:pPr marL="820409" lvl="1" indent="-410205" algn="just">
              <a:lnSpc>
                <a:spcPts val="5319"/>
              </a:lnSpc>
              <a:spcBef>
                <a:spcPct val="0"/>
              </a:spcBef>
              <a:buFont typeface="Arial"/>
              <a:buChar char="•"/>
            </a:pPr>
            <a:r>
              <a:rPr lang="en-US" sz="3799">
                <a:solidFill>
                  <a:srgbClr val="000000"/>
                </a:solidFill>
                <a:latin typeface="Poppins"/>
              </a:rPr>
              <a:t>given a choice of sector to work in, in the vacancy call, making the call even more attractive, whereas social workers are not given this same choice.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024" y="369407"/>
            <a:ext cx="6581236" cy="9548186"/>
          </a:xfrm>
          <a:custGeom>
            <a:avLst/>
            <a:gdLst/>
            <a:ahLst/>
            <a:cxnLst/>
            <a:rect l="l" t="t" r="r" b="b"/>
            <a:pathLst>
              <a:path w="6581236" h="9548186">
                <a:moveTo>
                  <a:pt x="0" y="0"/>
                </a:moveTo>
                <a:lnTo>
                  <a:pt x="6581236" y="0"/>
                </a:lnTo>
                <a:lnTo>
                  <a:pt x="6581236" y="9548186"/>
                </a:lnTo>
                <a:lnTo>
                  <a:pt x="0" y="9548186"/>
                </a:lnTo>
                <a:lnTo>
                  <a:pt x="0" y="0"/>
                </a:lnTo>
                <a:close/>
              </a:path>
            </a:pathLst>
          </a:custGeom>
          <a:blipFill>
            <a:blip r:embed="rId2"/>
            <a:stretch>
              <a:fillRect l="-101512" t="-30073" r="-143309" b="-28376"/>
            </a:stretch>
          </a:blipFill>
        </p:spPr>
      </p:sp>
      <p:sp>
        <p:nvSpPr>
          <p:cNvPr id="3" name="TextBox 3"/>
          <p:cNvSpPr txBox="1"/>
          <p:nvPr/>
        </p:nvSpPr>
        <p:spPr>
          <a:xfrm>
            <a:off x="9144000" y="3344670"/>
            <a:ext cx="8511308" cy="3426211"/>
          </a:xfrm>
          <a:prstGeom prst="rect">
            <a:avLst/>
          </a:prstGeom>
        </p:spPr>
        <p:txBody>
          <a:bodyPr lIns="0" tIns="0" rIns="0" bIns="0" rtlCol="0" anchor="t">
            <a:spAutoFit/>
          </a:bodyPr>
          <a:lstStyle/>
          <a:p>
            <a:pPr>
              <a:lnSpc>
                <a:spcPts val="9153"/>
              </a:lnSpc>
            </a:pPr>
            <a:r>
              <a:rPr lang="en-US" sz="6184">
                <a:solidFill>
                  <a:srgbClr val="003D60"/>
                </a:solidFill>
                <a:latin typeface="League Spartan Bold"/>
              </a:rPr>
              <a:t>Photo taken from FSWS’ website on 24 September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TextBox 3"/>
          <p:cNvSpPr txBox="1"/>
          <p:nvPr/>
        </p:nvSpPr>
        <p:spPr>
          <a:xfrm>
            <a:off x="1028700" y="938332"/>
            <a:ext cx="10863801" cy="8019810"/>
          </a:xfrm>
          <a:prstGeom prst="rect">
            <a:avLst/>
          </a:prstGeom>
        </p:spPr>
        <p:txBody>
          <a:bodyPr lIns="0" tIns="0" rIns="0" bIns="0" rtlCol="0" anchor="t">
            <a:spAutoFit/>
          </a:bodyPr>
          <a:lstStyle/>
          <a:p>
            <a:pPr>
              <a:lnSpc>
                <a:spcPts val="21417"/>
              </a:lnSpc>
            </a:pPr>
            <a:r>
              <a:rPr lang="en-US" sz="14471">
                <a:solidFill>
                  <a:srgbClr val="003D60"/>
                </a:solidFill>
                <a:latin typeface="League Spartan Bold"/>
              </a:rPr>
              <a:t>Secondary problems identified</a:t>
            </a:r>
          </a:p>
        </p:txBody>
      </p:sp>
      <p:grpSp>
        <p:nvGrpSpPr>
          <p:cNvPr id="4" name="Group 4"/>
          <p:cNvGrpSpPr/>
          <p:nvPr/>
        </p:nvGrpSpPr>
        <p:grpSpPr>
          <a:xfrm rot="10799999">
            <a:off x="14727496" y="5938381"/>
            <a:ext cx="5443005" cy="4762630"/>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6" name="TextBox 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609890">
            <a:off x="13810444" y="7708893"/>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8" name="Freeform 8"/>
          <p:cNvSpPr/>
          <p:nvPr/>
        </p:nvSpPr>
        <p:spPr>
          <a:xfrm rot="-4357799">
            <a:off x="15081525" y="1581041"/>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9" name="Group 9"/>
          <p:cNvGrpSpPr/>
          <p:nvPr/>
        </p:nvGrpSpPr>
        <p:grpSpPr>
          <a:xfrm rot="-1772257">
            <a:off x="17481473" y="4005474"/>
            <a:ext cx="1688777" cy="7462842"/>
            <a:chOff x="0" y="0"/>
            <a:chExt cx="444781" cy="1965522"/>
          </a:xfrm>
        </p:grpSpPr>
        <p:sp>
          <p:nvSpPr>
            <p:cNvPr id="10" name="Freeform 10"/>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6677888" y="-1435712"/>
            <a:ext cx="1758392" cy="6729346"/>
            <a:chOff x="0" y="0"/>
            <a:chExt cx="463116" cy="1772338"/>
          </a:xfrm>
        </p:grpSpPr>
        <p:sp>
          <p:nvSpPr>
            <p:cNvPr id="13" name="Freeform 13"/>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076959"/>
            <a:ext cx="13908072" cy="801878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Service users are being led to believe that they are working with a qualified social worker.</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There is a high turnover of these workers and then the cases are reallocated again causing confusion and multiple workers for service users.</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The standard of service being offered by what is regarded as ‘social work’ is being diluted and misrepresented when those without the necessary qualifications are allowed to practice social work.</a:t>
            </a:r>
          </a:p>
          <a:p>
            <a:pPr algn="just">
              <a:lnSpc>
                <a:spcPts val="5319"/>
              </a:lnSpc>
              <a:spcBef>
                <a:spcPct val="0"/>
              </a:spcBef>
            </a:pPr>
            <a:endParaRPr lang="en-US" sz="3799">
              <a:solidFill>
                <a:srgbClr val="000000"/>
              </a:solidFill>
              <a:latin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410334"/>
            <a:ext cx="13908072" cy="735203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Many ‘social welfare professionals’ are gaining the hours to access other masters courses so they are not even being retained by the social work profession as is the case with social work students on placement.</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If anyone is being allowed to practice social work, then future students will be discouraged from applying to study social work. As it is, those who do not qualify for the social work course are still being allowed to practice with no training.</a:t>
            </a:r>
          </a:p>
          <a:p>
            <a:pPr algn="just">
              <a:lnSpc>
                <a:spcPts val="5319"/>
              </a:lnSpc>
              <a:spcBef>
                <a:spcPct val="0"/>
              </a:spcBef>
            </a:pPr>
            <a:endParaRPr lang="en-US" sz="3799">
              <a:solidFill>
                <a:srgbClr val="000000"/>
              </a:solidFill>
              <a:latin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538392" y="60868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651033" y="8187405"/>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3195067" y="147722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grpSp>
        <p:nvGrpSpPr>
          <p:cNvPr id="8" name="Group 8"/>
          <p:cNvGrpSpPr/>
          <p:nvPr/>
        </p:nvGrpSpPr>
        <p:grpSpPr>
          <a:xfrm rot="-1772257">
            <a:off x="17292369" y="41539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76241" y="907192"/>
            <a:ext cx="9588280" cy="1186881"/>
            <a:chOff x="0" y="0"/>
            <a:chExt cx="2525308" cy="312594"/>
          </a:xfrm>
        </p:grpSpPr>
        <p:sp>
          <p:nvSpPr>
            <p:cNvPr id="12" name="Freeform 12"/>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485903" y="-1267487"/>
            <a:ext cx="1896148" cy="6729346"/>
            <a:chOff x="0" y="0"/>
            <a:chExt cx="499397" cy="1772338"/>
          </a:xfrm>
        </p:grpSpPr>
        <p:sp>
          <p:nvSpPr>
            <p:cNvPr id="15" name="Freeform 15"/>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072008"/>
            <a:ext cx="5600084"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SCOPE</a:t>
            </a:r>
          </a:p>
        </p:txBody>
      </p:sp>
      <p:sp>
        <p:nvSpPr>
          <p:cNvPr id="18" name="TextBox 18"/>
          <p:cNvSpPr txBox="1"/>
          <p:nvPr/>
        </p:nvSpPr>
        <p:spPr>
          <a:xfrm>
            <a:off x="720360" y="2971070"/>
            <a:ext cx="13818033" cy="6488430"/>
          </a:xfrm>
          <a:prstGeom prst="rect">
            <a:avLst/>
          </a:prstGeom>
        </p:spPr>
        <p:txBody>
          <a:bodyPr lIns="0" tIns="0" rIns="0" bIns="0" rtlCol="0" anchor="t">
            <a:spAutoFit/>
          </a:bodyPr>
          <a:lstStyle/>
          <a:p>
            <a:pPr marL="971550" lvl="1" indent="-485775" algn="just">
              <a:lnSpc>
                <a:spcPts val="6434"/>
              </a:lnSpc>
              <a:buFont typeface="Arial"/>
              <a:buChar char="•"/>
            </a:pPr>
            <a:r>
              <a:rPr lang="en-US" sz="4500">
                <a:solidFill>
                  <a:srgbClr val="000000"/>
                </a:solidFill>
                <a:latin typeface="Poppins"/>
              </a:rPr>
              <a:t>To safeguard the social work profession by ensuring that all who practice social work are qualified to do so</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To ensure that vulnerable service users receive an adequate service by qualified individuals and who as a result are protected by law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text and numbers&#10;&#10;Description automatically generated">
            <a:extLst>
              <a:ext uri="{FF2B5EF4-FFF2-40B4-BE49-F238E27FC236}">
                <a16:creationId xmlns:a16="http://schemas.microsoft.com/office/drawing/2014/main" id="{F0E47FB9-4415-9B31-226F-0DBC24337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94728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text and numbers&#10;&#10;Description automatically generated">
            <a:extLst>
              <a:ext uri="{FF2B5EF4-FFF2-40B4-BE49-F238E27FC236}">
                <a16:creationId xmlns:a16="http://schemas.microsoft.com/office/drawing/2014/main" id="{0E74D132-2F27-5C1F-C4D7-45A6BD67B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64278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white circles and orange circles&#10;&#10;Description automatically generated">
            <a:extLst>
              <a:ext uri="{FF2B5EF4-FFF2-40B4-BE49-F238E27FC236}">
                <a16:creationId xmlns:a16="http://schemas.microsoft.com/office/drawing/2014/main" id="{2E0CCBAB-A513-575B-3207-7771472D7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61614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text and numbers&#10;&#10;Description automatically generated">
            <a:extLst>
              <a:ext uri="{FF2B5EF4-FFF2-40B4-BE49-F238E27FC236}">
                <a16:creationId xmlns:a16="http://schemas.microsoft.com/office/drawing/2014/main" id="{3AA5F492-8EDC-E9F2-109A-D89DF831F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92861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text and numbers&#10;&#10;Description automatically generated">
            <a:extLst>
              <a:ext uri="{FF2B5EF4-FFF2-40B4-BE49-F238E27FC236}">
                <a16:creationId xmlns:a16="http://schemas.microsoft.com/office/drawing/2014/main" id="{DF3A3E6F-69B6-27FE-B039-5CF5E4465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411025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meline with text and numbers&#10;&#10;Description automatically generated">
            <a:extLst>
              <a:ext uri="{FF2B5EF4-FFF2-40B4-BE49-F238E27FC236}">
                <a16:creationId xmlns:a16="http://schemas.microsoft.com/office/drawing/2014/main" id="{6A2E13FA-4DC6-38E5-258A-663A9EBA8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95644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TextBox 3"/>
          <p:cNvSpPr txBox="1"/>
          <p:nvPr/>
        </p:nvSpPr>
        <p:spPr>
          <a:xfrm>
            <a:off x="1028700" y="938332"/>
            <a:ext cx="10863801" cy="8019810"/>
          </a:xfrm>
          <a:prstGeom prst="rect">
            <a:avLst/>
          </a:prstGeom>
        </p:spPr>
        <p:txBody>
          <a:bodyPr lIns="0" tIns="0" rIns="0" bIns="0" rtlCol="0" anchor="t">
            <a:spAutoFit/>
          </a:bodyPr>
          <a:lstStyle/>
          <a:p>
            <a:pPr>
              <a:lnSpc>
                <a:spcPts val="21417"/>
              </a:lnSpc>
            </a:pPr>
            <a:r>
              <a:rPr lang="en-US" sz="14471">
                <a:solidFill>
                  <a:srgbClr val="003D60"/>
                </a:solidFill>
                <a:latin typeface="League Spartan Bold"/>
              </a:rPr>
              <a:t>MASW's proposed solutions</a:t>
            </a:r>
          </a:p>
        </p:txBody>
      </p:sp>
      <p:grpSp>
        <p:nvGrpSpPr>
          <p:cNvPr id="4" name="Group 4"/>
          <p:cNvGrpSpPr/>
          <p:nvPr/>
        </p:nvGrpSpPr>
        <p:grpSpPr>
          <a:xfrm rot="10799999">
            <a:off x="14727496" y="5938381"/>
            <a:ext cx="5443005" cy="4762630"/>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6" name="TextBox 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609890">
            <a:off x="13810444" y="7708893"/>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8" name="Freeform 8"/>
          <p:cNvSpPr/>
          <p:nvPr/>
        </p:nvSpPr>
        <p:spPr>
          <a:xfrm rot="-4357799">
            <a:off x="15081525" y="1581041"/>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9" name="Group 9"/>
          <p:cNvGrpSpPr/>
          <p:nvPr/>
        </p:nvGrpSpPr>
        <p:grpSpPr>
          <a:xfrm rot="-1772257">
            <a:off x="17481473" y="4005474"/>
            <a:ext cx="1688777" cy="7462842"/>
            <a:chOff x="0" y="0"/>
            <a:chExt cx="444781" cy="1965522"/>
          </a:xfrm>
        </p:grpSpPr>
        <p:sp>
          <p:nvSpPr>
            <p:cNvPr id="10" name="Freeform 10"/>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6677888" y="-1435712"/>
            <a:ext cx="1758392" cy="6729346"/>
            <a:chOff x="0" y="0"/>
            <a:chExt cx="463116" cy="1772338"/>
          </a:xfrm>
        </p:grpSpPr>
        <p:sp>
          <p:nvSpPr>
            <p:cNvPr id="13" name="Freeform 13"/>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410334"/>
            <a:ext cx="13908072" cy="735203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Maintain these workers to assist and support</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To change their job title to remove the word ‘professional’ and to reflect the supportive role eg. Social support worker etc</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To change their job call and description to be reflective of the supportive role with clear distinctions between their role and that of the social worker overseeing the case</a:t>
            </a:r>
          </a:p>
          <a:p>
            <a:pPr algn="just">
              <a:lnSpc>
                <a:spcPts val="5319"/>
              </a:lnSpc>
              <a:spcBef>
                <a:spcPct val="0"/>
              </a:spcBef>
            </a:pPr>
            <a:endParaRPr lang="en-US" sz="3799">
              <a:solidFill>
                <a:srgbClr val="000000"/>
              </a:solidFill>
              <a:latin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410459"/>
            <a:ext cx="13908072" cy="535178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To make better use of the MSW course which is an entry point into the profession for those with a first degree in another area</a:t>
            </a:r>
          </a:p>
          <a:p>
            <a:pPr algn="just">
              <a:lnSpc>
                <a:spcPts val="5319"/>
              </a:lnSpc>
            </a:pPr>
            <a:endParaRPr lang="en-US" sz="3799">
              <a:solidFill>
                <a:srgbClr val="000000"/>
              </a:solidFill>
              <a:latin typeface="Poppins"/>
            </a:endParaRPr>
          </a:p>
          <a:p>
            <a:pPr marL="820409" lvl="1" indent="-410205" algn="just">
              <a:lnSpc>
                <a:spcPts val="5319"/>
              </a:lnSpc>
              <a:spcBef>
                <a:spcPct val="0"/>
              </a:spcBef>
              <a:buFont typeface="Arial"/>
              <a:buChar char="•"/>
            </a:pPr>
            <a:r>
              <a:rPr lang="en-US" sz="3799">
                <a:solidFill>
                  <a:srgbClr val="000000"/>
                </a:solidFill>
                <a:latin typeface="Poppins"/>
              </a:rPr>
              <a:t>To have a national strategy to promote the social work profession and increase the esteem surrounding the profession with better conditions for existing and future social workers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TextBox 3"/>
          <p:cNvSpPr txBox="1"/>
          <p:nvPr/>
        </p:nvSpPr>
        <p:spPr>
          <a:xfrm>
            <a:off x="1028700" y="2295645"/>
            <a:ext cx="10863801" cy="5305185"/>
          </a:xfrm>
          <a:prstGeom prst="rect">
            <a:avLst/>
          </a:prstGeom>
        </p:spPr>
        <p:txBody>
          <a:bodyPr lIns="0" tIns="0" rIns="0" bIns="0" rtlCol="0" anchor="t">
            <a:spAutoFit/>
          </a:bodyPr>
          <a:lstStyle/>
          <a:p>
            <a:pPr>
              <a:lnSpc>
                <a:spcPts val="21417"/>
              </a:lnSpc>
            </a:pPr>
            <a:r>
              <a:rPr lang="en-US" sz="14471">
                <a:solidFill>
                  <a:srgbClr val="003D60"/>
                </a:solidFill>
                <a:latin typeface="League Spartan Bold"/>
              </a:rPr>
              <a:t>Concluding remarks</a:t>
            </a:r>
          </a:p>
        </p:txBody>
      </p:sp>
      <p:grpSp>
        <p:nvGrpSpPr>
          <p:cNvPr id="4" name="Group 4"/>
          <p:cNvGrpSpPr/>
          <p:nvPr/>
        </p:nvGrpSpPr>
        <p:grpSpPr>
          <a:xfrm rot="10799999">
            <a:off x="14727496" y="5938381"/>
            <a:ext cx="5443005" cy="4762630"/>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6" name="TextBox 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609890">
            <a:off x="13810444" y="7708893"/>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8" name="Freeform 8"/>
          <p:cNvSpPr/>
          <p:nvPr/>
        </p:nvSpPr>
        <p:spPr>
          <a:xfrm rot="-4357799">
            <a:off x="15081525" y="1581041"/>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9" name="Group 9"/>
          <p:cNvGrpSpPr/>
          <p:nvPr/>
        </p:nvGrpSpPr>
        <p:grpSpPr>
          <a:xfrm rot="-1772257">
            <a:off x="17481473" y="4005474"/>
            <a:ext cx="1688777" cy="7462842"/>
            <a:chOff x="0" y="0"/>
            <a:chExt cx="444781" cy="1965522"/>
          </a:xfrm>
        </p:grpSpPr>
        <p:sp>
          <p:nvSpPr>
            <p:cNvPr id="10" name="Freeform 10"/>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6677888" y="-1435712"/>
            <a:ext cx="1758392" cy="6729346"/>
            <a:chOff x="0" y="0"/>
            <a:chExt cx="463116" cy="1772338"/>
          </a:xfrm>
        </p:grpSpPr>
        <p:sp>
          <p:nvSpPr>
            <p:cNvPr id="13" name="Freeform 13"/>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sp>
        <p:nvSpPr>
          <p:cNvPr id="3" name="Freeform 3"/>
          <p:cNvSpPr/>
          <p:nvPr/>
        </p:nvSpPr>
        <p:spPr>
          <a:xfrm>
            <a:off x="1551076" y="7260328"/>
            <a:ext cx="7070549" cy="689378"/>
          </a:xfrm>
          <a:custGeom>
            <a:avLst/>
            <a:gdLst/>
            <a:ahLst/>
            <a:cxnLst/>
            <a:rect l="l" t="t" r="r" b="b"/>
            <a:pathLst>
              <a:path w="7070549" h="689378">
                <a:moveTo>
                  <a:pt x="0" y="0"/>
                </a:moveTo>
                <a:lnTo>
                  <a:pt x="7070548" y="0"/>
                </a:lnTo>
                <a:lnTo>
                  <a:pt x="7070548" y="689379"/>
                </a:lnTo>
                <a:lnTo>
                  <a:pt x="0" y="689379"/>
                </a:lnTo>
                <a:lnTo>
                  <a:pt x="0" y="0"/>
                </a:lnTo>
                <a:close/>
              </a:path>
            </a:pathLst>
          </a:custGeom>
          <a:blipFill>
            <a:blip r:embed="rId3"/>
            <a:stretch>
              <a:fillRect/>
            </a:stretch>
          </a:blipFill>
        </p:spPr>
      </p:sp>
      <p:sp>
        <p:nvSpPr>
          <p:cNvPr id="4" name="Freeform 4"/>
          <p:cNvSpPr/>
          <p:nvPr/>
        </p:nvSpPr>
        <p:spPr>
          <a:xfrm>
            <a:off x="9666376" y="7260328"/>
            <a:ext cx="7070549" cy="689378"/>
          </a:xfrm>
          <a:custGeom>
            <a:avLst/>
            <a:gdLst/>
            <a:ahLst/>
            <a:cxnLst/>
            <a:rect l="l" t="t" r="r" b="b"/>
            <a:pathLst>
              <a:path w="7070549" h="689378">
                <a:moveTo>
                  <a:pt x="0" y="0"/>
                </a:moveTo>
                <a:lnTo>
                  <a:pt x="7070548" y="0"/>
                </a:lnTo>
                <a:lnTo>
                  <a:pt x="7070548" y="689379"/>
                </a:lnTo>
                <a:lnTo>
                  <a:pt x="0" y="689379"/>
                </a:lnTo>
                <a:lnTo>
                  <a:pt x="0" y="0"/>
                </a:lnTo>
                <a:close/>
              </a:path>
            </a:pathLst>
          </a:custGeom>
          <a:blipFill>
            <a:blip r:embed="rId3"/>
            <a:stretch>
              <a:fillRect/>
            </a:stretch>
          </a:blipFill>
        </p:spPr>
      </p:sp>
      <p:sp>
        <p:nvSpPr>
          <p:cNvPr id="5" name="Freeform 5"/>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186778" y="2544811"/>
            <a:ext cx="7799144" cy="5197378"/>
            <a:chOff x="0" y="0"/>
            <a:chExt cx="2054096" cy="1368857"/>
          </a:xfrm>
        </p:grpSpPr>
        <p:sp>
          <p:nvSpPr>
            <p:cNvPr id="8" name="Freeform 8"/>
            <p:cNvSpPr/>
            <p:nvPr/>
          </p:nvSpPr>
          <p:spPr>
            <a:xfrm>
              <a:off x="0" y="0"/>
              <a:ext cx="2054096" cy="1368857"/>
            </a:xfrm>
            <a:custGeom>
              <a:avLst/>
              <a:gdLst/>
              <a:ahLst/>
              <a:cxnLst/>
              <a:rect l="l" t="t" r="r" b="b"/>
              <a:pathLst>
                <a:path w="2054096" h="1368857">
                  <a:moveTo>
                    <a:pt x="24817" y="0"/>
                  </a:moveTo>
                  <a:lnTo>
                    <a:pt x="2029279" y="0"/>
                  </a:lnTo>
                  <a:cubicBezTo>
                    <a:pt x="2042985" y="0"/>
                    <a:pt x="2054096" y="11111"/>
                    <a:pt x="2054096" y="24817"/>
                  </a:cubicBezTo>
                  <a:lnTo>
                    <a:pt x="2054096" y="1344040"/>
                  </a:lnTo>
                  <a:cubicBezTo>
                    <a:pt x="2054096" y="1357746"/>
                    <a:pt x="2042985" y="1368857"/>
                    <a:pt x="2029279" y="1368857"/>
                  </a:cubicBezTo>
                  <a:lnTo>
                    <a:pt x="24817" y="1368857"/>
                  </a:lnTo>
                  <a:cubicBezTo>
                    <a:pt x="11111" y="1368857"/>
                    <a:pt x="0" y="1357746"/>
                    <a:pt x="0" y="1344040"/>
                  </a:cubicBezTo>
                  <a:lnTo>
                    <a:pt x="0" y="24817"/>
                  </a:lnTo>
                  <a:cubicBezTo>
                    <a:pt x="0" y="11111"/>
                    <a:pt x="11111" y="0"/>
                    <a:pt x="24817" y="0"/>
                  </a:cubicBezTo>
                  <a:close/>
                </a:path>
              </a:pathLst>
            </a:custGeom>
            <a:solidFill>
              <a:srgbClr val="007A33"/>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448441" y="3318424"/>
            <a:ext cx="7275819" cy="2409825"/>
          </a:xfrm>
          <a:prstGeom prst="rect">
            <a:avLst/>
          </a:prstGeom>
        </p:spPr>
        <p:txBody>
          <a:bodyPr lIns="0" tIns="0" rIns="0" bIns="0" rtlCol="0" anchor="t">
            <a:spAutoFit/>
          </a:bodyPr>
          <a:lstStyle/>
          <a:p>
            <a:pPr algn="ctr">
              <a:lnSpc>
                <a:spcPts val="6299"/>
              </a:lnSpc>
              <a:spcBef>
                <a:spcPct val="0"/>
              </a:spcBef>
            </a:pPr>
            <a:r>
              <a:rPr lang="en-US" sz="4500">
                <a:solidFill>
                  <a:srgbClr val="FFFFFF"/>
                </a:solidFill>
                <a:latin typeface="Poppins"/>
              </a:rPr>
              <a:t>MASW ackowledges that there is a shortage of social workers. </a:t>
            </a:r>
          </a:p>
        </p:txBody>
      </p:sp>
      <p:grpSp>
        <p:nvGrpSpPr>
          <p:cNvPr id="11" name="Group 11"/>
          <p:cNvGrpSpPr/>
          <p:nvPr/>
        </p:nvGrpSpPr>
        <p:grpSpPr>
          <a:xfrm>
            <a:off x="9302078" y="2544811"/>
            <a:ext cx="7799144" cy="5197378"/>
            <a:chOff x="0" y="0"/>
            <a:chExt cx="2054096" cy="1368857"/>
          </a:xfrm>
        </p:grpSpPr>
        <p:sp>
          <p:nvSpPr>
            <p:cNvPr id="12" name="Freeform 12"/>
            <p:cNvSpPr/>
            <p:nvPr/>
          </p:nvSpPr>
          <p:spPr>
            <a:xfrm>
              <a:off x="0" y="0"/>
              <a:ext cx="2054096" cy="1368857"/>
            </a:xfrm>
            <a:custGeom>
              <a:avLst/>
              <a:gdLst/>
              <a:ahLst/>
              <a:cxnLst/>
              <a:rect l="l" t="t" r="r" b="b"/>
              <a:pathLst>
                <a:path w="2054096" h="1368857">
                  <a:moveTo>
                    <a:pt x="24817" y="0"/>
                  </a:moveTo>
                  <a:lnTo>
                    <a:pt x="2029279" y="0"/>
                  </a:lnTo>
                  <a:cubicBezTo>
                    <a:pt x="2042985" y="0"/>
                    <a:pt x="2054096" y="11111"/>
                    <a:pt x="2054096" y="24817"/>
                  </a:cubicBezTo>
                  <a:lnTo>
                    <a:pt x="2054096" y="1344040"/>
                  </a:lnTo>
                  <a:cubicBezTo>
                    <a:pt x="2054096" y="1357746"/>
                    <a:pt x="2042985" y="1368857"/>
                    <a:pt x="2029279" y="1368857"/>
                  </a:cubicBezTo>
                  <a:lnTo>
                    <a:pt x="24817" y="1368857"/>
                  </a:lnTo>
                  <a:cubicBezTo>
                    <a:pt x="11111" y="1368857"/>
                    <a:pt x="0" y="1357746"/>
                    <a:pt x="0" y="1344040"/>
                  </a:cubicBezTo>
                  <a:lnTo>
                    <a:pt x="0" y="24817"/>
                  </a:lnTo>
                  <a:cubicBezTo>
                    <a:pt x="0" y="11111"/>
                    <a:pt x="11111" y="0"/>
                    <a:pt x="24817"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9563741" y="3318424"/>
            <a:ext cx="7275819" cy="4010025"/>
          </a:xfrm>
          <a:prstGeom prst="rect">
            <a:avLst/>
          </a:prstGeom>
        </p:spPr>
        <p:txBody>
          <a:bodyPr lIns="0" tIns="0" rIns="0" bIns="0" rtlCol="0" anchor="t">
            <a:spAutoFit/>
          </a:bodyPr>
          <a:lstStyle/>
          <a:p>
            <a:pPr algn="ctr">
              <a:lnSpc>
                <a:spcPts val="6299"/>
              </a:lnSpc>
              <a:spcBef>
                <a:spcPct val="0"/>
              </a:spcBef>
            </a:pPr>
            <a:r>
              <a:rPr lang="en-US" sz="4500">
                <a:solidFill>
                  <a:srgbClr val="FFFFFF"/>
                </a:solidFill>
                <a:latin typeface="Poppins"/>
              </a:rPr>
              <a:t>MASW believes however that the solution to this shortage is not solved by employing unqualified individuals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733669" y="62532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8" name="Group 8"/>
          <p:cNvGrpSpPr/>
          <p:nvPr/>
        </p:nvGrpSpPr>
        <p:grpSpPr>
          <a:xfrm rot="-1772257">
            <a:off x="17487646" y="43203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97894">
            <a:off x="16684060" y="-1120801"/>
            <a:ext cx="1758392" cy="6729346"/>
            <a:chOff x="0" y="0"/>
            <a:chExt cx="463116" cy="1772338"/>
          </a:xfrm>
        </p:grpSpPr>
        <p:sp>
          <p:nvSpPr>
            <p:cNvPr id="12" name="Freeform 12"/>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076959"/>
            <a:ext cx="13908072" cy="8018781"/>
          </a:xfrm>
          <a:prstGeom prst="rect">
            <a:avLst/>
          </a:prstGeom>
        </p:spPr>
        <p:txBody>
          <a:bodyPr lIns="0" tIns="0" rIns="0" bIns="0" rtlCol="0" anchor="t">
            <a:spAutoFit/>
          </a:bodyPr>
          <a:lstStyle/>
          <a:p>
            <a:pPr marL="820409" lvl="1" indent="-410205" algn="just">
              <a:lnSpc>
                <a:spcPts val="5319"/>
              </a:lnSpc>
              <a:buFont typeface="Arial"/>
              <a:buChar char="•"/>
            </a:pPr>
            <a:r>
              <a:rPr lang="en-US" sz="3799">
                <a:solidFill>
                  <a:srgbClr val="000000"/>
                </a:solidFill>
                <a:latin typeface="Poppins"/>
              </a:rPr>
              <a:t>The skills, training and expertise that is learned by social workers is unique and essential when working with vulnerable service users and these standards must be maintained to safeguard the Maltese society.</a:t>
            </a:r>
          </a:p>
          <a:p>
            <a:pPr algn="just">
              <a:lnSpc>
                <a:spcPts val="5319"/>
              </a:lnSpc>
            </a:pPr>
            <a:endParaRPr lang="en-US" sz="3799">
              <a:solidFill>
                <a:srgbClr val="000000"/>
              </a:solidFill>
              <a:latin typeface="Poppins"/>
            </a:endParaRPr>
          </a:p>
          <a:p>
            <a:pPr marL="820409" lvl="1" indent="-410205" algn="just">
              <a:lnSpc>
                <a:spcPts val="5319"/>
              </a:lnSpc>
              <a:buFont typeface="Arial"/>
              <a:buChar char="•"/>
            </a:pPr>
            <a:r>
              <a:rPr lang="en-US" sz="3799">
                <a:solidFill>
                  <a:srgbClr val="000000"/>
                </a:solidFill>
                <a:latin typeface="Poppins"/>
              </a:rPr>
              <a:t>Social work is a prestigious profession with professionals working in most social sectors. The social work profession needs to be safeguarded and enhanced for it to receive the prestige it deserves and for social workers to receive the recognition for the valuable work given daily.</a:t>
            </a:r>
          </a:p>
          <a:p>
            <a:pPr algn="just">
              <a:lnSpc>
                <a:spcPts val="5319"/>
              </a:lnSpc>
              <a:spcBef>
                <a:spcPct val="0"/>
              </a:spcBef>
            </a:pPr>
            <a:endParaRPr lang="en-US" sz="3799">
              <a:solidFill>
                <a:srgbClr val="000000"/>
              </a:solidFill>
              <a:latin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a:off x="12223702" y="3653150"/>
            <a:ext cx="4747083" cy="4273562"/>
            <a:chOff x="0" y="0"/>
            <a:chExt cx="1250261" cy="1125547"/>
          </a:xfrm>
        </p:grpSpPr>
        <p:sp>
          <p:nvSpPr>
            <p:cNvPr id="4" name="Freeform 4"/>
            <p:cNvSpPr/>
            <p:nvPr/>
          </p:nvSpPr>
          <p:spPr>
            <a:xfrm>
              <a:off x="0" y="0"/>
              <a:ext cx="1250261" cy="1125547"/>
            </a:xfrm>
            <a:custGeom>
              <a:avLst/>
              <a:gdLst/>
              <a:ahLst/>
              <a:cxnLst/>
              <a:rect l="l" t="t" r="r" b="b"/>
              <a:pathLst>
                <a:path w="1250261" h="1125547">
                  <a:moveTo>
                    <a:pt x="88067" y="0"/>
                  </a:moveTo>
                  <a:lnTo>
                    <a:pt x="1162193" y="0"/>
                  </a:lnTo>
                  <a:cubicBezTo>
                    <a:pt x="1185550" y="0"/>
                    <a:pt x="1207950" y="9279"/>
                    <a:pt x="1224466" y="25794"/>
                  </a:cubicBezTo>
                  <a:cubicBezTo>
                    <a:pt x="1240982" y="42310"/>
                    <a:pt x="1250261" y="64711"/>
                    <a:pt x="1250261" y="88067"/>
                  </a:cubicBezTo>
                  <a:lnTo>
                    <a:pt x="1250261" y="1037480"/>
                  </a:lnTo>
                  <a:cubicBezTo>
                    <a:pt x="1250261" y="1086118"/>
                    <a:pt x="1210831" y="1125547"/>
                    <a:pt x="1162193" y="1125547"/>
                  </a:cubicBezTo>
                  <a:lnTo>
                    <a:pt x="88067" y="1125547"/>
                  </a:lnTo>
                  <a:cubicBezTo>
                    <a:pt x="39429" y="1125547"/>
                    <a:pt x="0" y="1086118"/>
                    <a:pt x="0" y="1037480"/>
                  </a:cubicBezTo>
                  <a:lnTo>
                    <a:pt x="0" y="88067"/>
                  </a:lnTo>
                  <a:cubicBezTo>
                    <a:pt x="0" y="64711"/>
                    <a:pt x="9279" y="42310"/>
                    <a:pt x="25794" y="25794"/>
                  </a:cubicBezTo>
                  <a:cubicBezTo>
                    <a:pt x="42310" y="9279"/>
                    <a:pt x="64711" y="0"/>
                    <a:pt x="88067" y="0"/>
                  </a:cubicBezTo>
                  <a:close/>
                </a:path>
              </a:pathLst>
            </a:custGeom>
            <a:solidFill>
              <a:srgbClr val="007A3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431773" y="221989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3"/>
            <a:stretch>
              <a:fillRect/>
            </a:stretch>
          </a:blipFill>
        </p:spPr>
      </p:sp>
      <p:grpSp>
        <p:nvGrpSpPr>
          <p:cNvPr id="7" name="Group 7"/>
          <p:cNvGrpSpPr/>
          <p:nvPr/>
        </p:nvGrpSpPr>
        <p:grpSpPr>
          <a:xfrm>
            <a:off x="3866281" y="981646"/>
            <a:ext cx="10555438" cy="1238250"/>
            <a:chOff x="0" y="0"/>
            <a:chExt cx="2780033" cy="326123"/>
          </a:xfrm>
        </p:grpSpPr>
        <p:sp>
          <p:nvSpPr>
            <p:cNvPr id="8" name="Freeform 8"/>
            <p:cNvSpPr/>
            <p:nvPr/>
          </p:nvSpPr>
          <p:spPr>
            <a:xfrm>
              <a:off x="0" y="0"/>
              <a:ext cx="2780033" cy="326123"/>
            </a:xfrm>
            <a:custGeom>
              <a:avLst/>
              <a:gdLst/>
              <a:ahLst/>
              <a:cxnLst/>
              <a:rect l="l" t="t" r="r" b="b"/>
              <a:pathLst>
                <a:path w="2780033" h="326123">
                  <a:moveTo>
                    <a:pt x="67478" y="0"/>
                  </a:moveTo>
                  <a:lnTo>
                    <a:pt x="2712556" y="0"/>
                  </a:lnTo>
                  <a:cubicBezTo>
                    <a:pt x="2730452" y="0"/>
                    <a:pt x="2747615" y="7109"/>
                    <a:pt x="2760270" y="19764"/>
                  </a:cubicBezTo>
                  <a:cubicBezTo>
                    <a:pt x="2772924" y="32418"/>
                    <a:pt x="2780033" y="49581"/>
                    <a:pt x="2780033" y="67478"/>
                  </a:cubicBezTo>
                  <a:lnTo>
                    <a:pt x="2780033" y="258646"/>
                  </a:lnTo>
                  <a:cubicBezTo>
                    <a:pt x="2780033" y="295913"/>
                    <a:pt x="2749822" y="326123"/>
                    <a:pt x="2712556" y="326123"/>
                  </a:cubicBezTo>
                  <a:lnTo>
                    <a:pt x="67478" y="326123"/>
                  </a:lnTo>
                  <a:cubicBezTo>
                    <a:pt x="30211" y="326123"/>
                    <a:pt x="0" y="295913"/>
                    <a:pt x="0" y="258646"/>
                  </a:cubicBezTo>
                  <a:lnTo>
                    <a:pt x="0" y="67478"/>
                  </a:lnTo>
                  <a:cubicBezTo>
                    <a:pt x="0" y="30211"/>
                    <a:pt x="30211" y="0"/>
                    <a:pt x="67478" y="0"/>
                  </a:cubicBezTo>
                  <a:close/>
                </a:path>
              </a:pathLst>
            </a:custGeom>
            <a:solidFill>
              <a:srgbClr val="FE6900"/>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442888" y="1315021"/>
            <a:ext cx="7402224" cy="695325"/>
          </a:xfrm>
          <a:prstGeom prst="rect">
            <a:avLst/>
          </a:prstGeom>
        </p:spPr>
        <p:txBody>
          <a:bodyPr lIns="0" tIns="0" rIns="0" bIns="0" rtlCol="0" anchor="t">
            <a:spAutoFit/>
          </a:bodyPr>
          <a:lstStyle/>
          <a:p>
            <a:pPr algn="ctr">
              <a:lnSpc>
                <a:spcPts val="5400"/>
              </a:lnSpc>
            </a:pPr>
            <a:r>
              <a:rPr lang="en-US" sz="4500">
                <a:solidFill>
                  <a:srgbClr val="FFFFFF"/>
                </a:solidFill>
                <a:latin typeface="League Spartan Bold"/>
              </a:rPr>
              <a:t>SOLUTION</a:t>
            </a:r>
          </a:p>
        </p:txBody>
      </p:sp>
      <p:grpSp>
        <p:nvGrpSpPr>
          <p:cNvPr id="11" name="Group 11"/>
          <p:cNvGrpSpPr/>
          <p:nvPr/>
        </p:nvGrpSpPr>
        <p:grpSpPr>
          <a:xfrm>
            <a:off x="908951" y="3653150"/>
            <a:ext cx="4747083" cy="4273562"/>
            <a:chOff x="0" y="0"/>
            <a:chExt cx="1250261" cy="1125547"/>
          </a:xfrm>
        </p:grpSpPr>
        <p:sp>
          <p:nvSpPr>
            <p:cNvPr id="12" name="Freeform 12"/>
            <p:cNvSpPr/>
            <p:nvPr/>
          </p:nvSpPr>
          <p:spPr>
            <a:xfrm>
              <a:off x="0" y="0"/>
              <a:ext cx="1250261" cy="1125547"/>
            </a:xfrm>
            <a:custGeom>
              <a:avLst/>
              <a:gdLst/>
              <a:ahLst/>
              <a:cxnLst/>
              <a:rect l="l" t="t" r="r" b="b"/>
              <a:pathLst>
                <a:path w="1250261" h="1125547">
                  <a:moveTo>
                    <a:pt x="88067" y="0"/>
                  </a:moveTo>
                  <a:lnTo>
                    <a:pt x="1162193" y="0"/>
                  </a:lnTo>
                  <a:cubicBezTo>
                    <a:pt x="1185550" y="0"/>
                    <a:pt x="1207950" y="9279"/>
                    <a:pt x="1224466" y="25794"/>
                  </a:cubicBezTo>
                  <a:cubicBezTo>
                    <a:pt x="1240982" y="42310"/>
                    <a:pt x="1250261" y="64711"/>
                    <a:pt x="1250261" y="88067"/>
                  </a:cubicBezTo>
                  <a:lnTo>
                    <a:pt x="1250261" y="1037480"/>
                  </a:lnTo>
                  <a:cubicBezTo>
                    <a:pt x="1250261" y="1086118"/>
                    <a:pt x="1210831" y="1125547"/>
                    <a:pt x="1162193" y="1125547"/>
                  </a:cubicBezTo>
                  <a:lnTo>
                    <a:pt x="88067" y="1125547"/>
                  </a:lnTo>
                  <a:cubicBezTo>
                    <a:pt x="39429" y="1125547"/>
                    <a:pt x="0" y="1086118"/>
                    <a:pt x="0" y="1037480"/>
                  </a:cubicBezTo>
                  <a:lnTo>
                    <a:pt x="0" y="88067"/>
                  </a:lnTo>
                  <a:cubicBezTo>
                    <a:pt x="0" y="64711"/>
                    <a:pt x="9279" y="42310"/>
                    <a:pt x="25794" y="25794"/>
                  </a:cubicBezTo>
                  <a:cubicBezTo>
                    <a:pt x="42310" y="9279"/>
                    <a:pt x="64711" y="0"/>
                    <a:pt x="88067"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812840" y="4569893"/>
            <a:ext cx="2939305" cy="1927861"/>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Bold"/>
              </a:rPr>
              <a:t>PROMOTE SOCIAL WORK</a:t>
            </a:r>
          </a:p>
        </p:txBody>
      </p:sp>
      <p:grpSp>
        <p:nvGrpSpPr>
          <p:cNvPr id="15" name="Group 15"/>
          <p:cNvGrpSpPr/>
          <p:nvPr/>
        </p:nvGrpSpPr>
        <p:grpSpPr>
          <a:xfrm>
            <a:off x="2687139" y="3091232"/>
            <a:ext cx="1190707" cy="1190707"/>
            <a:chOff x="0" y="0"/>
            <a:chExt cx="1587609" cy="1587609"/>
          </a:xfrm>
        </p:grpSpPr>
        <p:grpSp>
          <p:nvGrpSpPr>
            <p:cNvPr id="16" name="Group 16"/>
            <p:cNvGrpSpPr/>
            <p:nvPr/>
          </p:nvGrpSpPr>
          <p:grpSpPr>
            <a:xfrm>
              <a:off x="0" y="0"/>
              <a:ext cx="1587609" cy="1587609"/>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6900"/>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51128" y="-87323"/>
              <a:ext cx="885354" cy="1562231"/>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1</a:t>
              </a:r>
            </a:p>
          </p:txBody>
        </p:sp>
      </p:grpSp>
      <p:grpSp>
        <p:nvGrpSpPr>
          <p:cNvPr id="20" name="Group 20"/>
          <p:cNvGrpSpPr/>
          <p:nvPr/>
        </p:nvGrpSpPr>
        <p:grpSpPr>
          <a:xfrm>
            <a:off x="6770459" y="3619716"/>
            <a:ext cx="4747083" cy="4306997"/>
            <a:chOff x="0" y="0"/>
            <a:chExt cx="1250261" cy="1134353"/>
          </a:xfrm>
        </p:grpSpPr>
        <p:sp>
          <p:nvSpPr>
            <p:cNvPr id="21" name="Freeform 21"/>
            <p:cNvSpPr/>
            <p:nvPr/>
          </p:nvSpPr>
          <p:spPr>
            <a:xfrm>
              <a:off x="0" y="0"/>
              <a:ext cx="1250261" cy="1134353"/>
            </a:xfrm>
            <a:custGeom>
              <a:avLst/>
              <a:gdLst/>
              <a:ahLst/>
              <a:cxnLst/>
              <a:rect l="l" t="t" r="r" b="b"/>
              <a:pathLst>
                <a:path w="1250261" h="1134353">
                  <a:moveTo>
                    <a:pt x="88067" y="0"/>
                  </a:moveTo>
                  <a:lnTo>
                    <a:pt x="1162193" y="0"/>
                  </a:lnTo>
                  <a:cubicBezTo>
                    <a:pt x="1185550" y="0"/>
                    <a:pt x="1207950" y="9279"/>
                    <a:pt x="1224466" y="25794"/>
                  </a:cubicBezTo>
                  <a:cubicBezTo>
                    <a:pt x="1240982" y="42310"/>
                    <a:pt x="1250261" y="64711"/>
                    <a:pt x="1250261" y="88067"/>
                  </a:cubicBezTo>
                  <a:lnTo>
                    <a:pt x="1250261" y="1046286"/>
                  </a:lnTo>
                  <a:cubicBezTo>
                    <a:pt x="1250261" y="1094924"/>
                    <a:pt x="1210831" y="1134353"/>
                    <a:pt x="1162193" y="1134353"/>
                  </a:cubicBezTo>
                  <a:lnTo>
                    <a:pt x="88067" y="1134353"/>
                  </a:lnTo>
                  <a:cubicBezTo>
                    <a:pt x="64711" y="1134353"/>
                    <a:pt x="42310" y="1125075"/>
                    <a:pt x="25794" y="1108559"/>
                  </a:cubicBezTo>
                  <a:cubicBezTo>
                    <a:pt x="9279" y="1092043"/>
                    <a:pt x="0" y="1069643"/>
                    <a:pt x="0" y="1046286"/>
                  </a:cubicBezTo>
                  <a:lnTo>
                    <a:pt x="0" y="88067"/>
                  </a:lnTo>
                  <a:cubicBezTo>
                    <a:pt x="0" y="64711"/>
                    <a:pt x="9279" y="42310"/>
                    <a:pt x="25794" y="25794"/>
                  </a:cubicBezTo>
                  <a:cubicBezTo>
                    <a:pt x="42310" y="9279"/>
                    <a:pt x="64711" y="0"/>
                    <a:pt x="88067" y="0"/>
                  </a:cubicBezTo>
                  <a:close/>
                </a:path>
              </a:pathLst>
            </a:custGeom>
            <a:solidFill>
              <a:srgbClr val="007A33"/>
            </a:solidFill>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548647" y="3057797"/>
            <a:ext cx="1190707" cy="1190707"/>
            <a:chOff x="0" y="0"/>
            <a:chExt cx="1587609" cy="1587609"/>
          </a:xfrm>
        </p:grpSpPr>
        <p:grpSp>
          <p:nvGrpSpPr>
            <p:cNvPr id="24" name="Group 24"/>
            <p:cNvGrpSpPr/>
            <p:nvPr/>
          </p:nvGrpSpPr>
          <p:grpSpPr>
            <a:xfrm>
              <a:off x="0" y="0"/>
              <a:ext cx="1587609" cy="158760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6900"/>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351128" y="-87323"/>
              <a:ext cx="885354" cy="1562231"/>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2</a:t>
              </a:r>
            </a:p>
          </p:txBody>
        </p:sp>
      </p:grpSp>
      <p:grpSp>
        <p:nvGrpSpPr>
          <p:cNvPr id="28" name="Group 28"/>
          <p:cNvGrpSpPr/>
          <p:nvPr/>
        </p:nvGrpSpPr>
        <p:grpSpPr>
          <a:xfrm>
            <a:off x="13988769" y="3057797"/>
            <a:ext cx="1190707" cy="1190707"/>
            <a:chOff x="0" y="0"/>
            <a:chExt cx="1587609" cy="1587609"/>
          </a:xfrm>
        </p:grpSpPr>
        <p:grpSp>
          <p:nvGrpSpPr>
            <p:cNvPr id="29" name="Group 29"/>
            <p:cNvGrpSpPr/>
            <p:nvPr/>
          </p:nvGrpSpPr>
          <p:grpSpPr>
            <a:xfrm>
              <a:off x="0" y="0"/>
              <a:ext cx="1587609" cy="1587609"/>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6900"/>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351128" y="-87323"/>
              <a:ext cx="885354" cy="1562231"/>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3</a:t>
              </a:r>
            </a:p>
          </p:txBody>
        </p:sp>
      </p:grpSp>
      <p:sp>
        <p:nvSpPr>
          <p:cNvPr id="33" name="TextBox 33"/>
          <p:cNvSpPr txBox="1"/>
          <p:nvPr/>
        </p:nvSpPr>
        <p:spPr>
          <a:xfrm>
            <a:off x="7220911" y="4591349"/>
            <a:ext cx="3843194" cy="2566036"/>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Bold"/>
              </a:rPr>
              <a:t>ENCOURAGE MORE PEOPLE TO ENTER THE PROFESSION</a:t>
            </a:r>
          </a:p>
        </p:txBody>
      </p:sp>
      <p:sp>
        <p:nvSpPr>
          <p:cNvPr id="34" name="TextBox 34"/>
          <p:cNvSpPr txBox="1"/>
          <p:nvPr/>
        </p:nvSpPr>
        <p:spPr>
          <a:xfrm>
            <a:off x="12628982" y="4790848"/>
            <a:ext cx="3910280" cy="1927861"/>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Bold"/>
              </a:rPr>
              <a:t>RETAIN EXISTING SOCIAL WORK GRADUATES</a:t>
            </a:r>
          </a:p>
        </p:txBody>
      </p:sp>
      <p:sp>
        <p:nvSpPr>
          <p:cNvPr id="35" name="Freeform 35"/>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Freeform 36"/>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TextBox 37"/>
          <p:cNvSpPr txBox="1"/>
          <p:nvPr/>
        </p:nvSpPr>
        <p:spPr>
          <a:xfrm>
            <a:off x="435546" y="8716989"/>
            <a:ext cx="17416909" cy="1289686"/>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Bold"/>
              </a:rPr>
              <a:t>The following recommendations were sent to the Minister on 27.09.2022 &amp; 06.03.2023 by MASW SWPB &amp; Department of Social Policy and Social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538392" y="60868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651033" y="8187405"/>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3195067" y="147722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grpSp>
        <p:nvGrpSpPr>
          <p:cNvPr id="8" name="Group 8"/>
          <p:cNvGrpSpPr/>
          <p:nvPr/>
        </p:nvGrpSpPr>
        <p:grpSpPr>
          <a:xfrm rot="-1772257">
            <a:off x="17292369" y="41539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76241" y="907192"/>
            <a:ext cx="9588280" cy="1186881"/>
            <a:chOff x="0" y="0"/>
            <a:chExt cx="2525308" cy="312594"/>
          </a:xfrm>
        </p:grpSpPr>
        <p:sp>
          <p:nvSpPr>
            <p:cNvPr id="12" name="Freeform 12"/>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485903" y="-1267487"/>
            <a:ext cx="1896148" cy="6729346"/>
            <a:chOff x="0" y="0"/>
            <a:chExt cx="499397" cy="1772338"/>
          </a:xfrm>
        </p:grpSpPr>
        <p:sp>
          <p:nvSpPr>
            <p:cNvPr id="15" name="Freeform 15"/>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072008"/>
            <a:ext cx="7358337"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RECOMMENDATIONS</a:t>
            </a:r>
          </a:p>
        </p:txBody>
      </p:sp>
      <p:sp>
        <p:nvSpPr>
          <p:cNvPr id="18" name="TextBox 18"/>
          <p:cNvSpPr txBox="1"/>
          <p:nvPr/>
        </p:nvSpPr>
        <p:spPr>
          <a:xfrm>
            <a:off x="720360" y="2545691"/>
            <a:ext cx="14595128" cy="6488430"/>
          </a:xfrm>
          <a:prstGeom prst="rect">
            <a:avLst/>
          </a:prstGeom>
        </p:spPr>
        <p:txBody>
          <a:bodyPr lIns="0" tIns="0" rIns="0" bIns="0" rtlCol="0" anchor="t">
            <a:spAutoFit/>
          </a:bodyPr>
          <a:lstStyle/>
          <a:p>
            <a:pPr marL="971550" lvl="1" indent="-485775" algn="just">
              <a:lnSpc>
                <a:spcPts val="6434"/>
              </a:lnSpc>
              <a:buFont typeface="Arial"/>
              <a:buChar char="•"/>
            </a:pPr>
            <a:r>
              <a:rPr lang="en-US" sz="4500">
                <a:solidFill>
                  <a:srgbClr val="000000"/>
                </a:solidFill>
                <a:latin typeface="Poppins"/>
              </a:rPr>
              <a:t>Persons holding a first degree who wish to enter the social work profession should be encouraged by employers to enrol in the Master of Social Work (MSW) to ensure practice according our laws and the profession's code.</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Social work students to be offered a higher stipend.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538392" y="60868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651033" y="8187405"/>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3195067" y="147722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grpSp>
        <p:nvGrpSpPr>
          <p:cNvPr id="8" name="Group 8"/>
          <p:cNvGrpSpPr/>
          <p:nvPr/>
        </p:nvGrpSpPr>
        <p:grpSpPr>
          <a:xfrm rot="-1772257">
            <a:off x="17292369" y="41539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76241" y="907192"/>
            <a:ext cx="9588280" cy="1186881"/>
            <a:chOff x="0" y="0"/>
            <a:chExt cx="2525308" cy="312594"/>
          </a:xfrm>
        </p:grpSpPr>
        <p:sp>
          <p:nvSpPr>
            <p:cNvPr id="12" name="Freeform 12"/>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485903" y="-1267487"/>
            <a:ext cx="1896148" cy="6729346"/>
            <a:chOff x="0" y="0"/>
            <a:chExt cx="499397" cy="1772338"/>
          </a:xfrm>
        </p:grpSpPr>
        <p:sp>
          <p:nvSpPr>
            <p:cNvPr id="15" name="Freeform 15"/>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072008"/>
            <a:ext cx="7358337"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RECOMMENDATIONS</a:t>
            </a:r>
          </a:p>
        </p:txBody>
      </p:sp>
      <p:sp>
        <p:nvSpPr>
          <p:cNvPr id="18" name="TextBox 18"/>
          <p:cNvSpPr txBox="1"/>
          <p:nvPr/>
        </p:nvSpPr>
        <p:spPr>
          <a:xfrm>
            <a:off x="720360" y="2545691"/>
            <a:ext cx="14595128" cy="6488430"/>
          </a:xfrm>
          <a:prstGeom prst="rect">
            <a:avLst/>
          </a:prstGeom>
        </p:spPr>
        <p:txBody>
          <a:bodyPr lIns="0" tIns="0" rIns="0" bIns="0" rtlCol="0" anchor="t">
            <a:spAutoFit/>
          </a:bodyPr>
          <a:lstStyle/>
          <a:p>
            <a:pPr marL="971550" lvl="1" indent="-485775" algn="just">
              <a:lnSpc>
                <a:spcPts val="6434"/>
              </a:lnSpc>
              <a:buFont typeface="Arial"/>
              <a:buChar char="•"/>
            </a:pPr>
            <a:r>
              <a:rPr lang="en-US" sz="4500">
                <a:solidFill>
                  <a:srgbClr val="000000"/>
                </a:solidFill>
                <a:latin typeface="Poppins"/>
              </a:rPr>
              <a:t>Social work students to be paid while carrying out their university placements, which involve a total of 750 hours of direct work in social work agencies, under supervision</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The prestige of the profession needs to be enhanced</a:t>
            </a:r>
          </a:p>
          <a:p>
            <a:pPr algn="just">
              <a:lnSpc>
                <a:spcPts val="6434"/>
              </a:lnSpc>
            </a:pPr>
            <a:endParaRPr lang="en-US" sz="4500">
              <a:solidFill>
                <a:srgbClr val="000000"/>
              </a:solidFill>
              <a:latin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rot="10799999">
            <a:off x="14538392" y="6086892"/>
            <a:ext cx="5443005" cy="4762630"/>
            <a:chOff x="0" y="0"/>
            <a:chExt cx="812800" cy="711200"/>
          </a:xfrm>
        </p:grpSpPr>
        <p:sp>
          <p:nvSpPr>
            <p:cNvPr id="4" name="Freeform 4"/>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5" name="TextBox 5"/>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09890">
            <a:off x="13651033" y="8187405"/>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7" name="Freeform 7"/>
          <p:cNvSpPr/>
          <p:nvPr/>
        </p:nvSpPr>
        <p:spPr>
          <a:xfrm rot="-4357799">
            <a:off x="13195067" y="147722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grpSp>
        <p:nvGrpSpPr>
          <p:cNvPr id="8" name="Group 8"/>
          <p:cNvGrpSpPr/>
          <p:nvPr/>
        </p:nvGrpSpPr>
        <p:grpSpPr>
          <a:xfrm rot="-1772257">
            <a:off x="17292369" y="4153985"/>
            <a:ext cx="1688777" cy="7462842"/>
            <a:chOff x="0" y="0"/>
            <a:chExt cx="444781" cy="1965522"/>
          </a:xfrm>
        </p:grpSpPr>
        <p:sp>
          <p:nvSpPr>
            <p:cNvPr id="9" name="Freeform 9"/>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76241" y="907192"/>
            <a:ext cx="9588280" cy="1186881"/>
            <a:chOff x="0" y="0"/>
            <a:chExt cx="2525308" cy="312594"/>
          </a:xfrm>
        </p:grpSpPr>
        <p:sp>
          <p:nvSpPr>
            <p:cNvPr id="12" name="Freeform 12"/>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485903" y="-1267487"/>
            <a:ext cx="1896148" cy="6729346"/>
            <a:chOff x="0" y="0"/>
            <a:chExt cx="499397" cy="1772338"/>
          </a:xfrm>
        </p:grpSpPr>
        <p:sp>
          <p:nvSpPr>
            <p:cNvPr id="15" name="Freeform 15"/>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072008"/>
            <a:ext cx="7358337"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RECOMMENDATIONS</a:t>
            </a:r>
          </a:p>
        </p:txBody>
      </p:sp>
      <p:sp>
        <p:nvSpPr>
          <p:cNvPr id="18" name="TextBox 18"/>
          <p:cNvSpPr txBox="1"/>
          <p:nvPr/>
        </p:nvSpPr>
        <p:spPr>
          <a:xfrm>
            <a:off x="720360" y="2545691"/>
            <a:ext cx="14595128" cy="7298055"/>
          </a:xfrm>
          <a:prstGeom prst="rect">
            <a:avLst/>
          </a:prstGeom>
        </p:spPr>
        <p:txBody>
          <a:bodyPr lIns="0" tIns="0" rIns="0" bIns="0" rtlCol="0" anchor="t">
            <a:spAutoFit/>
          </a:bodyPr>
          <a:lstStyle/>
          <a:p>
            <a:pPr marL="971550" lvl="1" indent="-485775" algn="just">
              <a:lnSpc>
                <a:spcPts val="6434"/>
              </a:lnSpc>
              <a:buFont typeface="Arial"/>
              <a:buChar char="•"/>
            </a:pPr>
            <a:r>
              <a:rPr lang="en-US" sz="4500">
                <a:solidFill>
                  <a:srgbClr val="000000"/>
                </a:solidFill>
                <a:latin typeface="Poppins"/>
              </a:rPr>
              <a:t>The salary structure needs to be revised to reflect the prestige, expertise and risks involved </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No unqualified person should be engaged to fulfill a social worker’s role. This would be unlawful and impact negatively on our client group and society's perception of the profession</a:t>
            </a:r>
          </a:p>
          <a:p>
            <a:pPr algn="just">
              <a:lnSpc>
                <a:spcPts val="6434"/>
              </a:lnSpc>
            </a:pPr>
            <a:endParaRPr lang="en-US" sz="4500">
              <a:solidFill>
                <a:srgbClr val="000000"/>
              </a:solidFill>
              <a:latin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a:off x="-776241" y="907192"/>
            <a:ext cx="9588280" cy="1186881"/>
            <a:chOff x="0" y="0"/>
            <a:chExt cx="2525308" cy="312594"/>
          </a:xfrm>
        </p:grpSpPr>
        <p:sp>
          <p:nvSpPr>
            <p:cNvPr id="4" name="Freeform 4"/>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007A3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072008"/>
            <a:ext cx="7358337"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RECOMMENDATIONS</a:t>
            </a:r>
          </a:p>
        </p:txBody>
      </p:sp>
      <p:sp>
        <p:nvSpPr>
          <p:cNvPr id="7" name="TextBox 7"/>
          <p:cNvSpPr txBox="1"/>
          <p:nvPr/>
        </p:nvSpPr>
        <p:spPr>
          <a:xfrm>
            <a:off x="720360" y="2545691"/>
            <a:ext cx="14595128" cy="8107680"/>
          </a:xfrm>
          <a:prstGeom prst="rect">
            <a:avLst/>
          </a:prstGeom>
        </p:spPr>
        <p:txBody>
          <a:bodyPr lIns="0" tIns="0" rIns="0" bIns="0" rtlCol="0" anchor="t">
            <a:spAutoFit/>
          </a:bodyPr>
          <a:lstStyle/>
          <a:p>
            <a:pPr marL="971550" lvl="1" indent="-485775" algn="just">
              <a:lnSpc>
                <a:spcPts val="6434"/>
              </a:lnSpc>
              <a:buFont typeface="Arial"/>
              <a:buChar char="•"/>
            </a:pPr>
            <a:r>
              <a:rPr lang="en-US" sz="4500">
                <a:solidFill>
                  <a:srgbClr val="000000"/>
                </a:solidFill>
                <a:latin typeface="Poppins"/>
              </a:rPr>
              <a:t>Avoid having multiple social workers working on the same case</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Improved career progression opportunities for social workers to encourage retention</a:t>
            </a:r>
          </a:p>
          <a:p>
            <a:pPr algn="just">
              <a:lnSpc>
                <a:spcPts val="6434"/>
              </a:lnSpc>
            </a:pPr>
            <a:endParaRPr lang="en-US" sz="4500">
              <a:solidFill>
                <a:srgbClr val="000000"/>
              </a:solidFill>
              <a:latin typeface="Poppins"/>
            </a:endParaRPr>
          </a:p>
          <a:p>
            <a:pPr marL="971550" lvl="1" indent="-485775" algn="just">
              <a:lnSpc>
                <a:spcPts val="6434"/>
              </a:lnSpc>
              <a:buFont typeface="Arial"/>
              <a:buChar char="•"/>
            </a:pPr>
            <a:r>
              <a:rPr lang="en-US" sz="4500">
                <a:solidFill>
                  <a:srgbClr val="000000"/>
                </a:solidFill>
                <a:latin typeface="Poppins"/>
              </a:rPr>
              <a:t>The profession needs to be promoted more on a national level, in order to attract people to study and become social workers.</a:t>
            </a:r>
          </a:p>
          <a:p>
            <a:pPr algn="just">
              <a:lnSpc>
                <a:spcPts val="6434"/>
              </a:lnSpc>
            </a:pPr>
            <a:endParaRPr lang="en-US" sz="4500">
              <a:solidFill>
                <a:srgbClr val="000000"/>
              </a:solidFill>
              <a:latin typeface="Poppins"/>
            </a:endParaRPr>
          </a:p>
        </p:txBody>
      </p:sp>
      <p:grpSp>
        <p:nvGrpSpPr>
          <p:cNvPr id="8" name="Group 8"/>
          <p:cNvGrpSpPr/>
          <p:nvPr/>
        </p:nvGrpSpPr>
        <p:grpSpPr>
          <a:xfrm rot="10799999">
            <a:off x="14733669" y="6253292"/>
            <a:ext cx="5443005" cy="4762630"/>
            <a:chOff x="0" y="0"/>
            <a:chExt cx="812800" cy="711200"/>
          </a:xfrm>
        </p:grpSpPr>
        <p:sp>
          <p:nvSpPr>
            <p:cNvPr id="9" name="Freeform 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10" name="TextBox 10"/>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12" name="Freeform 12"/>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13" name="Group 13"/>
          <p:cNvGrpSpPr/>
          <p:nvPr/>
        </p:nvGrpSpPr>
        <p:grpSpPr>
          <a:xfrm rot="-1772257">
            <a:off x="17487646" y="4320385"/>
            <a:ext cx="1688777" cy="7462842"/>
            <a:chOff x="0" y="0"/>
            <a:chExt cx="444781" cy="1965522"/>
          </a:xfrm>
        </p:grpSpPr>
        <p:sp>
          <p:nvSpPr>
            <p:cNvPr id="14" name="Freeform 14"/>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997894">
            <a:off x="16684060" y="-1120801"/>
            <a:ext cx="1758392" cy="6729346"/>
            <a:chOff x="0" y="0"/>
            <a:chExt cx="463116" cy="1772338"/>
          </a:xfrm>
        </p:grpSpPr>
        <p:sp>
          <p:nvSpPr>
            <p:cNvPr id="17" name="Freeform 17"/>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t="7812" b="7812"/>
          <a:stretch>
            <a:fillRect/>
          </a:stretch>
        </p:blipFill>
        <p:spPr>
          <a:xfrm>
            <a:off x="0" y="0"/>
            <a:ext cx="18288000" cy="10287000"/>
          </a:xfrm>
          <a:prstGeom prst="rect">
            <a:avLst/>
          </a:prstGeom>
        </p:spPr>
      </p:pic>
      <p:grpSp>
        <p:nvGrpSpPr>
          <p:cNvPr id="3" name="Group 3"/>
          <p:cNvGrpSpPr/>
          <p:nvPr/>
        </p:nvGrpSpPr>
        <p:grpSpPr>
          <a:xfrm>
            <a:off x="-830957" y="911652"/>
            <a:ext cx="9784422" cy="2057400"/>
            <a:chOff x="0" y="0"/>
            <a:chExt cx="2576967" cy="541867"/>
          </a:xfrm>
        </p:grpSpPr>
        <p:sp>
          <p:nvSpPr>
            <p:cNvPr id="4" name="Freeform 4"/>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007A3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799999">
            <a:off x="14733669" y="6253292"/>
            <a:ext cx="5443005" cy="4762630"/>
            <a:chOff x="0" y="0"/>
            <a:chExt cx="812800" cy="711200"/>
          </a:xfrm>
        </p:grpSpPr>
        <p:sp>
          <p:nvSpPr>
            <p:cNvPr id="7" name="Freeform 7"/>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FE6900"/>
            </a:solidFill>
          </p:spPr>
        </p:sp>
        <p:sp>
          <p:nvSpPr>
            <p:cNvPr id="8" name="TextBox 8"/>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3609890">
            <a:off x="13816616" y="8023804"/>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sp>
        <p:nvSpPr>
          <p:cNvPr id="10" name="Freeform 10"/>
          <p:cNvSpPr/>
          <p:nvPr/>
        </p:nvSpPr>
        <p:spPr>
          <a:xfrm rot="-4357799">
            <a:off x="15087697" y="1895952"/>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11" name="Group 11"/>
          <p:cNvGrpSpPr/>
          <p:nvPr/>
        </p:nvGrpSpPr>
        <p:grpSpPr>
          <a:xfrm rot="-1772257">
            <a:off x="17487646" y="4320385"/>
            <a:ext cx="1688777" cy="7462842"/>
            <a:chOff x="0" y="0"/>
            <a:chExt cx="444781" cy="1965522"/>
          </a:xfrm>
        </p:grpSpPr>
        <p:sp>
          <p:nvSpPr>
            <p:cNvPr id="12" name="Freeform 12"/>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7A3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97894">
            <a:off x="16684060" y="-1120801"/>
            <a:ext cx="1758392" cy="6729346"/>
            <a:chOff x="0" y="0"/>
            <a:chExt cx="463116" cy="1772338"/>
          </a:xfrm>
        </p:grpSpPr>
        <p:sp>
          <p:nvSpPr>
            <p:cNvPr id="15" name="Freeform 15"/>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007A3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028700" y="1335891"/>
            <a:ext cx="7402224" cy="13811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Other countries face the same situation</a:t>
            </a:r>
          </a:p>
        </p:txBody>
      </p:sp>
      <p:sp>
        <p:nvSpPr>
          <p:cNvPr id="18" name="TextBox 18"/>
          <p:cNvSpPr txBox="1"/>
          <p:nvPr/>
        </p:nvSpPr>
        <p:spPr>
          <a:xfrm>
            <a:off x="1028700" y="3321553"/>
            <a:ext cx="13908072" cy="6685281"/>
          </a:xfrm>
          <a:prstGeom prst="rect">
            <a:avLst/>
          </a:prstGeom>
        </p:spPr>
        <p:txBody>
          <a:bodyPr lIns="0" tIns="0" rIns="0" bIns="0" rtlCol="0" anchor="t">
            <a:spAutoFit/>
          </a:bodyPr>
          <a:lstStyle/>
          <a:p>
            <a:pPr algn="just">
              <a:lnSpc>
                <a:spcPts val="5319"/>
              </a:lnSpc>
            </a:pPr>
            <a:r>
              <a:rPr lang="en-US" sz="3799">
                <a:solidFill>
                  <a:srgbClr val="000000"/>
                </a:solidFill>
                <a:latin typeface="Poppins"/>
              </a:rPr>
              <a:t>According to BBC News (December 2022), Wales had about 485 social work vacancies at the end of 2022 and the Welsh government said “We are working with the sector to improve recruitment and retention of social workers including through actions set out in the recently published social work workforce plan.”</a:t>
            </a:r>
          </a:p>
          <a:p>
            <a:pPr algn="just">
              <a:lnSpc>
                <a:spcPts val="5319"/>
              </a:lnSpc>
            </a:pPr>
            <a:endParaRPr lang="en-US" sz="3799">
              <a:solidFill>
                <a:srgbClr val="000000"/>
              </a:solidFill>
              <a:latin typeface="Poppins"/>
            </a:endParaRPr>
          </a:p>
          <a:p>
            <a:pPr algn="just">
              <a:lnSpc>
                <a:spcPts val="5319"/>
              </a:lnSpc>
              <a:spcBef>
                <a:spcPct val="0"/>
              </a:spcBef>
            </a:pPr>
            <a:r>
              <a:rPr lang="en-US" sz="3799">
                <a:solidFill>
                  <a:srgbClr val="000000"/>
                </a:solidFill>
                <a:latin typeface="Poppins"/>
              </a:rPr>
              <a:t>This plan is based on a three year plan to attract more to the social work profession and to retain current social workers.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Custom</PresentationFormat>
  <Paragraphs>84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Poppins Bold</vt:lpstr>
      <vt:lpstr>Arial</vt:lpstr>
      <vt:lpstr>Poppins</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dc:title>
  <dc:creator>Grech Stephen at Parlament-MT</dc:creator>
  <cp:lastModifiedBy>Grech Stephen at Parlament-MT</cp:lastModifiedBy>
  <cp:revision>6</cp:revision>
  <dcterms:created xsi:type="dcterms:W3CDTF">2006-08-16T00:00:00Z</dcterms:created>
  <dcterms:modified xsi:type="dcterms:W3CDTF">2023-12-05T14:00:45Z</dcterms:modified>
  <dc:identifier>DAFoKuGT1i4</dc:identifier>
</cp:coreProperties>
</file>