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6"/>
    <p:sldMasterId id="2147484039" r:id="rId7"/>
  </p:sldMasterIdLst>
  <p:notesMasterIdLst>
    <p:notesMasterId r:id="rId33"/>
  </p:notesMasterIdLst>
  <p:handoutMasterIdLst>
    <p:handoutMasterId r:id="rId34"/>
  </p:handoutMasterIdLst>
  <p:sldIdLst>
    <p:sldId id="365" r:id="rId8"/>
    <p:sldId id="514" r:id="rId9"/>
    <p:sldId id="513" r:id="rId10"/>
    <p:sldId id="398" r:id="rId11"/>
    <p:sldId id="448" r:id="rId12"/>
    <p:sldId id="347" r:id="rId13"/>
    <p:sldId id="399" r:id="rId14"/>
    <p:sldId id="477" r:id="rId15"/>
    <p:sldId id="415" r:id="rId16"/>
    <p:sldId id="502" r:id="rId17"/>
    <p:sldId id="503" r:id="rId18"/>
    <p:sldId id="370" r:id="rId19"/>
    <p:sldId id="504" r:id="rId20"/>
    <p:sldId id="505" r:id="rId21"/>
    <p:sldId id="512" r:id="rId22"/>
    <p:sldId id="480" r:id="rId23"/>
    <p:sldId id="481" r:id="rId24"/>
    <p:sldId id="491" r:id="rId25"/>
    <p:sldId id="515" r:id="rId26"/>
    <p:sldId id="507" r:id="rId27"/>
    <p:sldId id="508" r:id="rId28"/>
    <p:sldId id="511" r:id="rId29"/>
    <p:sldId id="510" r:id="rId30"/>
    <p:sldId id="392" r:id="rId31"/>
    <p:sldId id="421" r:id="rId32"/>
  </p:sldIdLst>
  <p:sldSz cx="9144000" cy="6858000" type="screen4x3"/>
  <p:notesSz cx="6797675" cy="9872663"/>
  <p:custDataLst>
    <p:tags r:id="rId3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Myriad Pro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Myriad Pro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Myriad Pro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Myriad Pro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16">
          <p15:clr>
            <a:srgbClr val="A4A3A4"/>
          </p15:clr>
        </p15:guide>
        <p15:guide id="2" orient="horz" pos="2387">
          <p15:clr>
            <a:srgbClr val="A4A3A4"/>
          </p15:clr>
        </p15:guide>
        <p15:guide id="3" orient="horz" pos="2296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orient="horz" pos="527">
          <p15:clr>
            <a:srgbClr val="A4A3A4"/>
          </p15:clr>
        </p15:guide>
        <p15:guide id="6" orient="horz" pos="300">
          <p15:clr>
            <a:srgbClr val="A4A3A4"/>
          </p15:clr>
        </p15:guide>
        <p15:guide id="7" orient="horz" pos="4201">
          <p15:clr>
            <a:srgbClr val="A4A3A4"/>
          </p15:clr>
        </p15:guide>
        <p15:guide id="8" orient="horz" pos="890">
          <p15:clr>
            <a:srgbClr val="A4A3A4"/>
          </p15:clr>
        </p15:guide>
        <p15:guide id="9" pos="5465">
          <p15:clr>
            <a:srgbClr val="A4A3A4"/>
          </p15:clr>
        </p15:guide>
        <p15:guide id="10" pos="368">
          <p15:clr>
            <a:srgbClr val="A4A3A4"/>
          </p15:clr>
        </p15:guide>
        <p15:guide id="11" pos="2947">
          <p15:clr>
            <a:srgbClr val="A4A3A4"/>
          </p15:clr>
        </p15:guide>
        <p15:guide id="12" pos="28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3FEAD01-0B7A-ADBD-B248-EB97B96053DD}" name="Jindrich Dolezal" initials="JD" userId="S::jindrich.dolezal@eca.europa.eu::93a3b2a4-f714-4704-b2a3-86c8769625a6" providerId="AD"/>
  <p188:author id="{BB84D26B-9B65-FA5D-BC2A-8A88A1E6786B}" name="DH" initials="DH" userId="DH" providerId="None"/>
  <p188:author id="{666BE4A9-2343-B8C9-0A2D-3CFD2AA9858B}" name="Ioanna Blioni" initials="IB" userId="Ioanna Blioni" providerId="None"/>
  <p188:author id="{3B5557B0-7901-2697-232C-4B5C08214D20}" name="Sylvain Lehnhard" initials="SL" userId="S::sylvain.lehnhard@eca.europa.eu::bcbfa5ae-8756-4056-bd3d-578fc62140c4" providerId="AD"/>
  <p188:author id="{69A8A7CB-B5A8-95E2-901B-C6202E456F97}" name="DOP" initials="DOP" userId="DOP" providerId="None"/>
  <p188:author id="{AEF5F2EC-4262-FFDC-6EFA-AE203101BF1D}" name="Anna Fiteni" initials="AF" userId="S::anna.fiteni@eca.europa.eu::a30d9d7e-acc0-4d86-9462-836743a526a9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K ROGERSON" initials="MR" lastIdx="9" clrIdx="0"/>
  <p:cmAuthor id="1" name="Timo Lehtinen" initials="TL" lastIdx="1" clrIdx="1">
    <p:extLst>
      <p:ext uri="{19B8F6BF-5375-455C-9EA6-DF929625EA0E}">
        <p15:presenceInfo xmlns:p15="http://schemas.microsoft.com/office/powerpoint/2012/main" userId="S-1-5-21-1004336348-117609710-725345543-4548" providerId="AD"/>
      </p:ext>
    </p:extLst>
  </p:cmAuthor>
  <p:cmAuthor id="2" name="Ioanna Blioni" initials="IB" lastIdx="18" clrIdx="2">
    <p:extLst>
      <p:ext uri="{19B8F6BF-5375-455C-9EA6-DF929625EA0E}">
        <p15:presenceInfo xmlns:p15="http://schemas.microsoft.com/office/powerpoint/2012/main" userId="Ioanna Blioni" providerId="None"/>
      </p:ext>
    </p:extLst>
  </p:cmAuthor>
  <p:cmAuthor id="3" name="COPEC" initials="COPEC" lastIdx="1" clrIdx="3">
    <p:extLst>
      <p:ext uri="{19B8F6BF-5375-455C-9EA6-DF929625EA0E}">
        <p15:presenceInfo xmlns:p15="http://schemas.microsoft.com/office/powerpoint/2012/main" userId="COPEC" providerId="None"/>
      </p:ext>
    </p:extLst>
  </p:cmAuthor>
  <p:cmAuthor id="4" name="Svetoslav Hristov" initials="SH" lastIdx="45" clrIdx="4">
    <p:extLst>
      <p:ext uri="{19B8F6BF-5375-455C-9EA6-DF929625EA0E}">
        <p15:presenceInfo xmlns:p15="http://schemas.microsoft.com/office/powerpoint/2012/main" userId="S-1-5-21-1004336348-117609710-725345543-5398" providerId="AD"/>
      </p:ext>
    </p:extLst>
  </p:cmAuthor>
  <p:cmAuthor id="5" name="Sylvain Lehnhard" initials="SL" lastIdx="4" clrIdx="5">
    <p:extLst>
      <p:ext uri="{19B8F6BF-5375-455C-9EA6-DF929625EA0E}">
        <p15:presenceInfo xmlns:p15="http://schemas.microsoft.com/office/powerpoint/2012/main" userId="S-1-5-21-1004336348-117609710-725345543-548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D34"/>
    <a:srgbClr val="A8B721"/>
    <a:srgbClr val="B5B900"/>
    <a:srgbClr val="58595B"/>
    <a:srgbClr val="7F7F7F"/>
    <a:srgbClr val="FFFFFF"/>
    <a:srgbClr val="F8F8F8"/>
    <a:srgbClr val="FBFBFB"/>
    <a:srgbClr val="242852"/>
    <a:srgbClr val="EDE9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14" autoAdjust="0"/>
    <p:restoredTop sz="94657" autoAdjust="0"/>
  </p:normalViewPr>
  <p:slideViewPr>
    <p:cSldViewPr showGuides="1">
      <p:cViewPr varScale="1">
        <p:scale>
          <a:sx n="78" d="100"/>
          <a:sy n="78" d="100"/>
        </p:scale>
        <p:origin x="1766" y="62"/>
      </p:cViewPr>
      <p:guideLst>
        <p:guide orient="horz" pos="1616"/>
        <p:guide orient="horz" pos="2387"/>
        <p:guide orient="horz" pos="2296"/>
        <p:guide orient="horz" pos="3974"/>
        <p:guide orient="horz" pos="527"/>
        <p:guide orient="horz" pos="300"/>
        <p:guide orient="horz" pos="4201"/>
        <p:guide orient="horz" pos="890"/>
        <p:guide pos="5465"/>
        <p:guide pos="368"/>
        <p:guide pos="2947"/>
        <p:guide pos="2876"/>
      </p:guideLst>
    </p:cSldViewPr>
  </p:slideViewPr>
  <p:outlineViewPr>
    <p:cViewPr>
      <p:scale>
        <a:sx n="33" d="100"/>
        <a:sy n="33" d="100"/>
      </p:scale>
      <p:origin x="0" y="-1498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howGuides="1">
      <p:cViewPr varScale="1">
        <p:scale>
          <a:sx n="78" d="100"/>
          <a:sy n="78" d="100"/>
        </p:scale>
        <p:origin x="3156" y="108"/>
      </p:cViewPr>
      <p:guideLst>
        <p:guide orient="horz" pos="3110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theme" Target="theme/theme1.xml"/><Relationship Id="rId21" Type="http://schemas.openxmlformats.org/officeDocument/2006/relationships/slide" Target="slides/slide14.xml"/><Relationship Id="rId34" Type="http://schemas.openxmlformats.org/officeDocument/2006/relationships/handoutMaster" Target="handoutMasters/handoutMaster1.xml"/><Relationship Id="rId7" Type="http://schemas.openxmlformats.org/officeDocument/2006/relationships/slideMaster" Target="slideMasters/slideMaster2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commentAuthors" Target="commentAuthor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tags" Target="tags/tag1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notesMaster" Target="notesMasters/notesMaster1.xml"/><Relationship Id="rId38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8220316512409827E-2"/>
          <c:y val="2.8594074103413449E-2"/>
          <c:w val="0.89890335419791856"/>
          <c:h val="0.96357513537809014"/>
        </c:manualLayout>
      </c:layout>
      <c:doughnutChart>
        <c:varyColors val="1"/>
        <c:ser>
          <c:idx val="0"/>
          <c:order val="0"/>
          <c:spPr>
            <a:ln>
              <a:solidFill>
                <a:sysClr val="window" lastClr="FFFFFF"/>
              </a:solidFill>
            </a:ln>
          </c:spPr>
          <c:dPt>
            <c:idx val="0"/>
            <c:bubble3D val="0"/>
            <c:spPr>
              <a:solidFill>
                <a:srgbClr val="FCC733"/>
              </a:solidFill>
              <a:ln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CBC4-4053-AB07-E92EB2808399}"/>
              </c:ext>
            </c:extLst>
          </c:dPt>
          <c:dPt>
            <c:idx val="1"/>
            <c:bubble3D val="0"/>
            <c:spPr>
              <a:solidFill>
                <a:srgbClr val="FCC733"/>
              </a:solidFill>
              <a:ln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CBC4-4053-AB07-E92EB2808399}"/>
              </c:ext>
            </c:extLst>
          </c:dPt>
          <c:dPt>
            <c:idx val="2"/>
            <c:bubble3D val="0"/>
            <c:spPr>
              <a:solidFill>
                <a:srgbClr val="70A483"/>
              </a:solidFill>
              <a:ln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CBC4-4053-AB07-E92EB2808399}"/>
              </c:ext>
            </c:extLst>
          </c:dPt>
          <c:dPt>
            <c:idx val="3"/>
            <c:bubble3D val="0"/>
            <c:spPr>
              <a:solidFill>
                <a:srgbClr val="70A483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7-CBC4-4053-AB07-E92EB2808399}"/>
              </c:ext>
            </c:extLst>
          </c:dPt>
          <c:dPt>
            <c:idx val="4"/>
            <c:bubble3D val="0"/>
            <c:spPr>
              <a:solidFill>
                <a:srgbClr val="70A483"/>
              </a:solidFill>
              <a:ln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CBC4-4053-AB07-E92EB2808399}"/>
              </c:ext>
            </c:extLst>
          </c:dPt>
          <c:dPt>
            <c:idx val="5"/>
            <c:bubble3D val="0"/>
            <c:spPr>
              <a:solidFill>
                <a:srgbClr val="70A483"/>
              </a:solidFill>
              <a:ln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CBC4-4053-AB07-E92EB2808399}"/>
              </c:ext>
            </c:extLst>
          </c:dPt>
          <c:dPt>
            <c:idx val="6"/>
            <c:bubble3D val="0"/>
            <c:spPr>
              <a:solidFill>
                <a:srgbClr val="00B0F0"/>
              </a:solidFill>
              <a:ln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D-CBC4-4053-AB07-E92EB2808399}"/>
              </c:ext>
            </c:extLst>
          </c:dPt>
          <c:dPt>
            <c:idx val="7"/>
            <c:bubble3D val="0"/>
            <c:spPr>
              <a:solidFill>
                <a:srgbClr val="00B0F0"/>
              </a:solidFill>
              <a:ln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F-CBC4-4053-AB07-E92EB2808399}"/>
              </c:ext>
            </c:extLst>
          </c:dPt>
          <c:dPt>
            <c:idx val="8"/>
            <c:bubble3D val="0"/>
            <c:spPr>
              <a:solidFill>
                <a:srgbClr val="00B0F0"/>
              </a:solidFill>
              <a:ln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11-CBC4-4053-AB07-E92EB2808399}"/>
              </c:ext>
            </c:extLst>
          </c:dPt>
          <c:dPt>
            <c:idx val="9"/>
            <c:bubble3D val="0"/>
            <c:spPr>
              <a:solidFill>
                <a:srgbClr val="00B0F0"/>
              </a:solidFill>
              <a:ln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13-CBC4-4053-AB07-E92EB2808399}"/>
              </c:ext>
            </c:extLst>
          </c:dPt>
          <c:cat>
            <c:strRef>
              <c:f>Sheet1!$B$4:$B$13</c:f>
              <c:strCache>
                <c:ptCount val="10"/>
                <c:pt idx="0">
                  <c:v>NGEU grants</c:v>
                </c:pt>
                <c:pt idx="1">
                  <c:v>NGEU top-ups</c:v>
                </c:pt>
                <c:pt idx="2">
                  <c:v>NGEU loans</c:v>
                </c:pt>
                <c:pt idx="3">
                  <c:v>BoP</c:v>
                </c:pt>
                <c:pt idx="4">
                  <c:v>SURE</c:v>
                </c:pt>
                <c:pt idx="5">
                  <c:v>EFSM</c:v>
                </c:pt>
                <c:pt idx="6">
                  <c:v>MFA+</c:v>
                </c:pt>
                <c:pt idx="7">
                  <c:v>MFA (Ukraine)</c:v>
                </c:pt>
                <c:pt idx="8">
                  <c:v>MFA (other)</c:v>
                </c:pt>
                <c:pt idx="9">
                  <c:v>Ukraine Facility</c:v>
                </c:pt>
              </c:strCache>
            </c:strRef>
          </c:cat>
          <c:val>
            <c:numRef>
              <c:f>Sheet1!$C$4:$C$14</c:f>
              <c:numCache>
                <c:formatCode>_-* #,##0.0_-;\-* #,##0.0_-;_-* "-"??_-;_-@_-</c:formatCode>
                <c:ptCount val="11"/>
                <c:pt idx="0">
                  <c:v>187.8</c:v>
                </c:pt>
                <c:pt idx="1">
                  <c:v>66.900000000000006</c:v>
                </c:pt>
                <c:pt idx="2">
                  <c:v>108.7</c:v>
                </c:pt>
                <c:pt idx="3">
                  <c:v>0.2</c:v>
                </c:pt>
                <c:pt idx="4">
                  <c:v>98.4</c:v>
                </c:pt>
                <c:pt idx="5">
                  <c:v>42</c:v>
                </c:pt>
                <c:pt idx="6">
                  <c:v>18</c:v>
                </c:pt>
                <c:pt idx="7">
                  <c:v>11</c:v>
                </c:pt>
                <c:pt idx="8">
                  <c:v>4.7</c:v>
                </c:pt>
                <c:pt idx="9">
                  <c:v>13.1</c:v>
                </c:pt>
                <c:pt idx="10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CBC4-4053-AB07-E92EB28083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53"/>
        <c:holeSize val="6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3869325146888042"/>
          <c:y val="0.25338093819517082"/>
          <c:w val="0.82148148024493306"/>
          <c:h val="0.64878012246045569"/>
        </c:manualLayout>
      </c:layout>
      <c:scatterChart>
        <c:scatterStyle val="lineMarker"/>
        <c:varyColors val="0"/>
        <c:ser>
          <c:idx val="0"/>
          <c:order val="0"/>
          <c:tx>
            <c:strRef>
              <c:f>'inflation DOTS 9y'!$H$16</c:f>
              <c:strCache>
                <c:ptCount val="1"/>
                <c:pt idx="0">
                  <c:v>X NON-euro area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rgbClr val="FBBA00"/>
              </a:solidFill>
              <a:ln w="101600">
                <a:noFill/>
              </a:ln>
              <a:effectLst/>
            </c:spPr>
          </c:marker>
          <c:dLbls>
            <c:dLbl>
              <c:idx val="0"/>
              <c:tx>
                <c:rich>
                  <a:bodyPr/>
                  <a:lstStyle/>
                  <a:p>
                    <a:fld id="{826CF53B-8479-4EA5-A7F9-255CA425EAD3}" type="CELLRANGE">
                      <a:rPr lang="en-US" sz="900">
                        <a:solidFill>
                          <a:schemeClr val="tx1"/>
                        </a:solidFill>
                      </a:rPr>
                      <a:pPr/>
                      <a:t>[CELLRANGE]</a:t>
                    </a:fld>
                    <a:endParaRPr lang="en-GB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FA7C-4654-9E54-64F60E02C170}"/>
                </c:ext>
              </c:extLst>
            </c:dLbl>
            <c:dLbl>
              <c:idx val="1"/>
              <c:layout>
                <c:manualLayout>
                  <c:x val="-7.0668743326116222E-3"/>
                  <c:y val="0"/>
                </c:manualLayout>
              </c:layout>
              <c:tx>
                <c:rich>
                  <a:bodyPr/>
                  <a:lstStyle/>
                  <a:p>
                    <a:fld id="{E3889587-F845-4612-ADA4-5D744DEA9513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FA7C-4654-9E54-64F60E02C170}"/>
                </c:ext>
              </c:extLst>
            </c:dLbl>
            <c:dLbl>
              <c:idx val="2"/>
              <c:layout>
                <c:manualLayout>
                  <c:x val="-4.7112495550743283E-3"/>
                  <c:y val="0"/>
                </c:manualLayout>
              </c:layout>
              <c:tx>
                <c:rich>
                  <a:bodyPr/>
                  <a:lstStyle/>
                  <a:p>
                    <a:fld id="{32F38574-0E68-49FE-8C1C-4065191C2624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FA7C-4654-9E54-64F60E02C170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4DEF50B8-D4E5-4569-A7F9-7C57560F6FF0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FA7C-4654-9E54-64F60E02C170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FA7C-4654-9E54-64F60E02C170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FA7C-4654-9E54-64F60E02C170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FA7C-4654-9E54-64F60E02C170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FA7C-4654-9E54-64F60E02C170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FA7C-4654-9E54-64F60E02C170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FA7C-4654-9E54-64F60E02C170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FA7C-4654-9E54-64F60E02C170}"/>
                </c:ext>
              </c:extLst>
            </c:dLbl>
            <c:dLbl>
              <c:idx val="11"/>
              <c:layout>
                <c:manualLayout>
                  <c:x val="-7.0383650007417066E-3"/>
                  <c:y val="-9.5289575331216458E-17"/>
                </c:manualLayout>
              </c:layout>
              <c:tx>
                <c:rich>
                  <a:bodyPr/>
                  <a:lstStyle/>
                  <a:p>
                    <a:fld id="{B47719D6-97EA-45CD-872C-ECDB9D7F0BDE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B-FA7C-4654-9E54-64F60E02C170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FA7C-4654-9E54-64F60E02C170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FA7C-4654-9E54-64F60E02C170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FA7C-4654-9E54-64F60E02C170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FA7C-4654-9E54-64F60E02C170}"/>
                </c:ext>
              </c:extLst>
            </c:dLbl>
            <c:dLbl>
              <c:idx val="16"/>
              <c:layout>
                <c:manualLayout>
                  <c:x val="-0.114061392033277"/>
                  <c:y val="-3.9039637220329364E-3"/>
                </c:manualLayout>
              </c:layout>
              <c:tx>
                <c:rich>
                  <a:bodyPr/>
                  <a:lstStyle/>
                  <a:p>
                    <a:fld id="{F4DF9536-A050-4DA2-95A5-FFEED4A6A1D2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0-FA7C-4654-9E54-64F60E02C170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1-FA7C-4654-9E54-64F60E02C170}"/>
                </c:ext>
              </c:extLst>
            </c:dLbl>
            <c:dLbl>
              <c:idx val="18"/>
              <c:layout>
                <c:manualLayout>
                  <c:x val="-7.0668743326116222E-3"/>
                  <c:y val="-9.4239915735132298E-17"/>
                </c:manualLayout>
              </c:layout>
              <c:tx>
                <c:rich>
                  <a:bodyPr rot="0" spcFirstLastPara="1" vertOverflow="ellipsis" vert="horz" wrap="none" lIns="36000" tIns="0" rIns="36000" bIns="0" anchor="ctr" anchorCtr="0">
                    <a:spAutoFit/>
                  </a:bodyPr>
                  <a:lstStyle/>
                  <a:p>
                    <a:pPr algn="l">
                      <a:defRPr sz="900" b="0" i="0" u="none" strike="noStrike" kern="1200" baseline="0">
                        <a:solidFill>
                          <a:schemeClr val="tx1"/>
                        </a:solidFill>
                        <a:latin typeface="Myriad Pro" panose="020B0503030403020204" pitchFamily="34" charset="0"/>
                        <a:ea typeface="+mn-ea"/>
                        <a:cs typeface="+mn-cs"/>
                      </a:defRPr>
                    </a:pPr>
                    <a:fld id="{AEC892C7-9D54-4E95-95AF-14631EAFE2C1}" type="CELLRANGE">
                      <a:rPr lang="en-US" sz="900">
                        <a:solidFill>
                          <a:schemeClr val="tx1"/>
                        </a:solidFill>
                      </a:rPr>
                      <a:pPr algn="l"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defRPr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ysClr val="window" lastClr="FFFFFF"/>
                </a:solidFill>
                <a:ln>
                  <a:noFill/>
                </a:ln>
                <a:effectLst/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2-FA7C-4654-9E54-64F60E02C170}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FA7C-4654-9E54-64F60E02C170}"/>
                </c:ext>
              </c:extLst>
            </c:dLbl>
            <c:dLbl>
              <c:idx val="20"/>
              <c:layout>
                <c:manualLayout>
                  <c:x val="-4.7112495550744142E-3"/>
                  <c:y val="0"/>
                </c:manualLayout>
              </c:layout>
              <c:tx>
                <c:rich>
                  <a:bodyPr/>
                  <a:lstStyle/>
                  <a:p>
                    <a:fld id="{8313FDD0-C3A6-4857-8C4F-6D081F674D27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4-FA7C-4654-9E54-64F60E02C170}"/>
                </c:ext>
              </c:extLst>
            </c:dLbl>
            <c:dLbl>
              <c:idx val="21"/>
              <c:tx>
                <c:rich>
                  <a:bodyPr rot="0" spcFirstLastPara="1" vertOverflow="ellipsis" vert="horz" wrap="none" lIns="36000" tIns="0" rIns="36000" bIns="0" anchor="ctr" anchorCtr="0">
                    <a:spAutoFit/>
                  </a:bodyPr>
                  <a:lstStyle/>
                  <a:p>
                    <a:pPr algn="l">
                      <a:defRPr sz="900" b="0" i="0" u="none" strike="noStrike" kern="1200" baseline="0">
                        <a:solidFill>
                          <a:schemeClr val="tx1"/>
                        </a:solidFill>
                        <a:latin typeface="Myriad Pro" panose="020B0503030403020204" pitchFamily="34" charset="0"/>
                        <a:ea typeface="+mn-ea"/>
                        <a:cs typeface="+mn-cs"/>
                      </a:defRPr>
                    </a:pPr>
                    <a:fld id="{A16A2F00-5290-4567-A871-7C5EC2E0181B}" type="CELLRANGE">
                      <a:rPr lang="en-US" sz="900">
                        <a:solidFill>
                          <a:schemeClr val="tx1"/>
                        </a:solidFill>
                      </a:rPr>
                      <a:pPr algn="l"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defRPr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ysClr val="window" lastClr="FFFFFF"/>
                </a:solidFill>
                <a:ln>
                  <a:noFill/>
                </a:ln>
                <a:effectLst/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5-FA7C-4654-9E54-64F60E02C170}"/>
                </c:ext>
              </c:extLst>
            </c:dLbl>
            <c:dLbl>
              <c:idx val="22"/>
              <c:layout>
                <c:manualLayout>
                  <c:x val="-7.066874332611708E-3"/>
                  <c:y val="-9.4239915735132298E-17"/>
                </c:manualLayout>
              </c:layout>
              <c:tx>
                <c:rich>
                  <a:bodyPr rot="0" spcFirstLastPara="1" vertOverflow="ellipsis" vert="horz" wrap="none" lIns="36000" tIns="0" rIns="36000" bIns="0" anchor="ctr" anchorCtr="0">
                    <a:spAutoFit/>
                  </a:bodyPr>
                  <a:lstStyle/>
                  <a:p>
                    <a:pPr algn="l">
                      <a:defRPr sz="900" b="0" i="0" u="none" strike="noStrike" kern="1200" baseline="0">
                        <a:solidFill>
                          <a:schemeClr val="tx1"/>
                        </a:solidFill>
                        <a:latin typeface="Myriad Pro" panose="020B0503030403020204" pitchFamily="34" charset="0"/>
                        <a:ea typeface="+mn-ea"/>
                        <a:cs typeface="+mn-cs"/>
                      </a:defRPr>
                    </a:pPr>
                    <a:fld id="{F9A10DCC-8F0F-412B-A7FB-CD0E876984F2}" type="CELLRANGE">
                      <a:rPr lang="en-US" sz="900">
                        <a:solidFill>
                          <a:schemeClr val="tx1"/>
                        </a:solidFill>
                      </a:rPr>
                      <a:pPr algn="l"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defRPr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ysClr val="window" lastClr="FFFFFF"/>
                </a:solidFill>
                <a:ln>
                  <a:noFill/>
                </a:ln>
                <a:effectLst/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6-FA7C-4654-9E54-64F60E02C170}"/>
                </c:ext>
              </c:extLst>
            </c:dLbl>
            <c:dLbl>
              <c:idx val="23"/>
              <c:tx>
                <c:rich>
                  <a:bodyPr/>
                  <a:lstStyle/>
                  <a:p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FA7C-4654-9E54-64F60E02C170}"/>
                </c:ext>
              </c:extLst>
            </c:dLbl>
            <c:dLbl>
              <c:idx val="24"/>
              <c:layout>
                <c:manualLayout>
                  <c:x val="-2.3556247775372938E-3"/>
                  <c:y val="0"/>
                </c:manualLayout>
              </c:layout>
              <c:tx>
                <c:rich>
                  <a:bodyPr rot="0" spcFirstLastPara="1" vertOverflow="ellipsis" vert="horz" wrap="none" lIns="36000" tIns="0" rIns="36000" bIns="0" anchor="ctr" anchorCtr="0">
                    <a:spAutoFit/>
                  </a:bodyPr>
                  <a:lstStyle/>
                  <a:p>
                    <a:pPr algn="l">
                      <a:defRPr sz="900" b="0" i="0" u="none" strike="noStrike" kern="1200" baseline="0">
                        <a:solidFill>
                          <a:schemeClr val="tx1"/>
                        </a:solidFill>
                        <a:latin typeface="Myriad Pro" panose="020B0503030403020204" pitchFamily="34" charset="0"/>
                        <a:ea typeface="+mn-ea"/>
                        <a:cs typeface="+mn-cs"/>
                      </a:defRPr>
                    </a:pPr>
                    <a:fld id="{C486060E-1C1B-4D30-AFA8-9A0321F2C6D4}" type="CELLRANGE">
                      <a:rPr lang="en-US" sz="900">
                        <a:solidFill>
                          <a:schemeClr val="tx1"/>
                        </a:solidFill>
                      </a:rPr>
                      <a:pPr algn="l"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defRPr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ysClr val="window" lastClr="FFFFFF"/>
                </a:solidFill>
                <a:ln>
                  <a:noFill/>
                </a:ln>
                <a:effectLst/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8-FA7C-4654-9E54-64F60E02C170}"/>
                </c:ext>
              </c:extLst>
            </c:dLbl>
            <c:dLbl>
              <c:idx val="25"/>
              <c:layout>
                <c:manualLayout>
                  <c:x val="-4.7112495550744142E-3"/>
                  <c:y val="0"/>
                </c:manualLayout>
              </c:layout>
              <c:tx>
                <c:rich>
                  <a:bodyPr rot="0" spcFirstLastPara="1" vertOverflow="ellipsis" vert="horz" wrap="none" lIns="36000" tIns="0" rIns="36000" bIns="0" anchor="ctr" anchorCtr="0">
                    <a:spAutoFit/>
                  </a:bodyPr>
                  <a:lstStyle/>
                  <a:p>
                    <a:pPr algn="l">
                      <a:defRPr sz="900" b="0" i="0" u="none" strike="noStrike" kern="1200" baseline="0">
                        <a:solidFill>
                          <a:schemeClr val="tx1"/>
                        </a:solidFill>
                        <a:latin typeface="Myriad Pro" panose="020B0503030403020204" pitchFamily="34" charset="0"/>
                        <a:ea typeface="+mn-ea"/>
                        <a:cs typeface="+mn-cs"/>
                      </a:defRPr>
                    </a:pPr>
                    <a:fld id="{8DB943C8-9B31-46A9-8BFB-8647FB998C61}" type="CELLRANGE">
                      <a:rPr lang="en-US" sz="900">
                        <a:solidFill>
                          <a:schemeClr val="tx1"/>
                        </a:solidFill>
                      </a:rPr>
                      <a:pPr algn="l"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defRPr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ysClr val="window" lastClr="FFFFFF"/>
                </a:solidFill>
                <a:ln>
                  <a:noFill/>
                </a:ln>
                <a:effectLst/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9-FA7C-4654-9E54-64F60E02C170}"/>
                </c:ext>
              </c:extLst>
            </c:dLbl>
            <c:dLbl>
              <c:idx val="26"/>
              <c:tx>
                <c:rich>
                  <a:bodyPr rot="0" spcFirstLastPara="1" vertOverflow="ellipsis" vert="horz" wrap="none" lIns="36000" tIns="0" rIns="36000" bIns="0" anchor="ctr" anchorCtr="0">
                    <a:spAutoFit/>
                  </a:bodyPr>
                  <a:lstStyle/>
                  <a:p>
                    <a:pPr algn="l">
                      <a:defRPr sz="900" b="0" i="0" u="none" strike="noStrike" kern="1200" baseline="0">
                        <a:solidFill>
                          <a:schemeClr val="tx1"/>
                        </a:solidFill>
                        <a:latin typeface="Myriad Pro" panose="020B0503030403020204" pitchFamily="34" charset="0"/>
                        <a:ea typeface="+mn-ea"/>
                        <a:cs typeface="+mn-cs"/>
                      </a:defRPr>
                    </a:pPr>
                    <a:fld id="{AC2DEF8D-1DD1-4A39-8CE1-31984A9B5C60}" type="CELLRANGE">
                      <a:rPr lang="en-US" sz="900">
                        <a:solidFill>
                          <a:schemeClr val="tx1"/>
                        </a:solidFill>
                      </a:rPr>
                      <a:pPr algn="l"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defRPr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ysClr val="window" lastClr="FFFFFF"/>
                </a:solidFill>
                <a:ln>
                  <a:noFill/>
                </a:ln>
                <a:effectLst/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A-FA7C-4654-9E54-64F60E02C170}"/>
                </c:ext>
              </c:extLst>
            </c:dLbl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rot="0" spcFirstLastPara="1" vertOverflow="ellipsis" vert="horz" wrap="none" lIns="36000" tIns="0" rIns="36000" bIns="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Myriad Pro" panose="020B0503030403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DataLabelsRange val="1"/>
                <c15:showLeaderLines val="0"/>
              </c:ext>
            </c:extLst>
          </c:dLbls>
          <c:xVal>
            <c:numRef>
              <c:f>'inflation DOTS 9y'!$H$17:$H$43</c:f>
              <c:numCache>
                <c:formatCode>0%</c:formatCode>
                <c:ptCount val="27"/>
                <c:pt idx="1">
                  <c:v>0.44714334340471207</c:v>
                </c:pt>
                <c:pt idx="2">
                  <c:v>0.53719724509365574</c:v>
                </c:pt>
                <c:pt idx="3">
                  <c:v>0.23033741665463725</c:v>
                </c:pt>
                <c:pt idx="16">
                  <c:v>0.74614976999967175</c:v>
                </c:pt>
                <c:pt idx="20">
                  <c:v>0.58907799052591225</c:v>
                </c:pt>
                <c:pt idx="22">
                  <c:v>0.62244810242373205</c:v>
                </c:pt>
                <c:pt idx="26">
                  <c:v>0.30073093292351949</c:v>
                </c:pt>
              </c:numCache>
            </c:numRef>
          </c:xVal>
          <c:yVal>
            <c:numRef>
              <c:f>'inflation DOTS 9y'!$C$17:$C$43</c:f>
              <c:numCache>
                <c:formatCode>#,##0</c:formatCode>
                <c:ptCount val="27"/>
                <c:pt idx="0">
                  <c:v>22</c:v>
                </c:pt>
                <c:pt idx="1">
                  <c:v>12</c:v>
                </c:pt>
                <c:pt idx="2">
                  <c:v>9</c:v>
                </c:pt>
                <c:pt idx="3">
                  <c:v>16</c:v>
                </c:pt>
                <c:pt idx="4">
                  <c:v>7</c:v>
                </c:pt>
                <c:pt idx="5">
                  <c:v>25</c:v>
                </c:pt>
                <c:pt idx="6">
                  <c:v>29</c:v>
                </c:pt>
                <c:pt idx="7">
                  <c:v>26</c:v>
                </c:pt>
                <c:pt idx="8">
                  <c:v>3</c:v>
                </c:pt>
                <c:pt idx="9">
                  <c:v>12</c:v>
                </c:pt>
                <c:pt idx="10">
                  <c:v>25</c:v>
                </c:pt>
                <c:pt idx="11">
                  <c:v>23</c:v>
                </c:pt>
                <c:pt idx="12">
                  <c:v>0</c:v>
                </c:pt>
                <c:pt idx="13">
                  <c:v>2</c:v>
                </c:pt>
                <c:pt idx="14">
                  <c:v>16</c:v>
                </c:pt>
                <c:pt idx="15">
                  <c:v>32</c:v>
                </c:pt>
                <c:pt idx="16">
                  <c:v>18</c:v>
                </c:pt>
                <c:pt idx="17">
                  <c:v>5</c:v>
                </c:pt>
                <c:pt idx="18">
                  <c:v>4</c:v>
                </c:pt>
                <c:pt idx="19">
                  <c:v>18</c:v>
                </c:pt>
                <c:pt idx="20">
                  <c:v>4</c:v>
                </c:pt>
                <c:pt idx="21">
                  <c:v>20</c:v>
                </c:pt>
                <c:pt idx="22">
                  <c:v>13</c:v>
                </c:pt>
                <c:pt idx="23">
                  <c:v>10</c:v>
                </c:pt>
                <c:pt idx="24">
                  <c:v>21</c:v>
                </c:pt>
                <c:pt idx="25">
                  <c:v>9</c:v>
                </c:pt>
                <c:pt idx="26">
                  <c:v>15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'inflation DOTS 9y'!$E$17:$E$43</c15:f>
                <c15:dlblRangeCache>
                  <c:ptCount val="27"/>
                  <c:pt idx="0">
                    <c:v>Belgium</c:v>
                  </c:pt>
                  <c:pt idx="1">
                    <c:v>Bulgaria</c:v>
                  </c:pt>
                  <c:pt idx="2">
                    <c:v>Czechia</c:v>
                  </c:pt>
                  <c:pt idx="3">
                    <c:v>Denmark</c:v>
                  </c:pt>
                  <c:pt idx="4">
                    <c:v>Germany</c:v>
                  </c:pt>
                  <c:pt idx="5">
                    <c:v>Estonia</c:v>
                  </c:pt>
                  <c:pt idx="6">
                    <c:v>Ireland</c:v>
                  </c:pt>
                  <c:pt idx="7">
                    <c:v>Greece</c:v>
                  </c:pt>
                  <c:pt idx="8">
                    <c:v>Spain</c:v>
                  </c:pt>
                  <c:pt idx="9">
                    <c:v>France</c:v>
                  </c:pt>
                  <c:pt idx="10">
                    <c:v>Croatia</c:v>
                  </c:pt>
                  <c:pt idx="11">
                    <c:v>Italy</c:v>
                  </c:pt>
                  <c:pt idx="12">
                    <c:v>Cyprus</c:v>
                  </c:pt>
                  <c:pt idx="13">
                    <c:v>Latvia</c:v>
                  </c:pt>
                  <c:pt idx="14">
                    <c:v>Lithuania</c:v>
                  </c:pt>
                  <c:pt idx="15">
                    <c:v>Luxembourg</c:v>
                  </c:pt>
                  <c:pt idx="16">
                    <c:v>Hungary</c:v>
                  </c:pt>
                  <c:pt idx="17">
                    <c:v>Malta</c:v>
                  </c:pt>
                  <c:pt idx="18">
                    <c:v>Netherlands</c:v>
                  </c:pt>
                  <c:pt idx="19">
                    <c:v>Austria</c:v>
                  </c:pt>
                  <c:pt idx="20">
                    <c:v>Poland</c:v>
                  </c:pt>
                  <c:pt idx="21">
                    <c:v>Portugal</c:v>
                  </c:pt>
                  <c:pt idx="22">
                    <c:v>Romania</c:v>
                  </c:pt>
                  <c:pt idx="23">
                    <c:v>Slovenia</c:v>
                  </c:pt>
                  <c:pt idx="24">
                    <c:v>Slovakia</c:v>
                  </c:pt>
                  <c:pt idx="25">
                    <c:v>Finland</c:v>
                  </c:pt>
                  <c:pt idx="26">
                    <c:v>Sweden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B-FA7C-4654-9E54-64F60E02C170}"/>
            </c:ext>
          </c:extLst>
        </c:ser>
        <c:ser>
          <c:idx val="1"/>
          <c:order val="1"/>
          <c:tx>
            <c:strRef>
              <c:f>'inflation DOTS 9y'!$I$16</c:f>
              <c:strCache>
                <c:ptCount val="1"/>
                <c:pt idx="0">
                  <c:v>X euro area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rgbClr val="005289"/>
              </a:solidFill>
              <a:ln w="9525">
                <a:noFill/>
              </a:ln>
              <a:effectLst/>
            </c:spPr>
          </c:marker>
          <c:dLbls>
            <c:dLbl>
              <c:idx val="0"/>
              <c:tx>
                <c:rich>
                  <a:bodyPr/>
                  <a:lstStyle/>
                  <a:p>
                    <a:fld id="{B7B3879B-A8A9-40AE-B614-85735C616C74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C-FA7C-4654-9E54-64F60E02C17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FAD09921-9D9E-425A-832B-5619933B7448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D-FA7C-4654-9E54-64F60E02C170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5FE59CB4-E255-4029-8CD0-3012BACDDE3F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E-FA7C-4654-9E54-64F60E02C170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0A8F515A-9A6B-42F1-BA15-AFAED1D2B22C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F-FA7C-4654-9E54-64F60E02C170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B6B0C362-9D8B-4DDE-888C-8A948BCBACE5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0-FA7C-4654-9E54-64F60E02C170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9457786E-BF9B-493E-B162-8E583C1DE112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1-FA7C-4654-9E54-64F60E02C170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866A72C8-E865-4C15-AEDA-3BBB2FBB1310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2-FA7C-4654-9E54-64F60E02C170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31F5F35F-99F5-4148-A440-37EEAFFB894D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3-FA7C-4654-9E54-64F60E02C170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363F0EF7-97CB-46D1-A16E-696F4011D6B5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4-FA7C-4654-9E54-64F60E02C170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17832B89-4A4D-47CE-B993-D8881327258C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5-FA7C-4654-9E54-64F60E02C170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9D6971F9-700F-4B6A-94F9-60ED455C479C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6-FA7C-4654-9E54-64F60E02C170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D77349F7-E23D-49EB-84D3-CDFAC7DEEB13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7-FA7C-4654-9E54-64F60E02C170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05902D3D-239E-4D8C-9C1E-4E7FA2D4EB5D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8-FA7C-4654-9E54-64F60E02C170}"/>
                </c:ext>
              </c:extLst>
            </c:dLbl>
            <c:dLbl>
              <c:idx val="13"/>
              <c:layout>
                <c:manualLayout>
                  <c:x val="-2.3556247775372071E-3"/>
                  <c:y val="-9.4239915735132298E-17"/>
                </c:manualLayout>
              </c:layout>
              <c:tx>
                <c:rich>
                  <a:bodyPr/>
                  <a:lstStyle/>
                  <a:p>
                    <a:fld id="{A5C3B85F-FD8A-4A04-BDBD-E1111656D3C6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9-FA7C-4654-9E54-64F60E02C170}"/>
                </c:ext>
              </c:extLst>
            </c:dLbl>
            <c:dLbl>
              <c:idx val="14"/>
              <c:layout>
                <c:manualLayout>
                  <c:x val="-4.7112495550744142E-3"/>
                  <c:y val="0"/>
                </c:manualLayout>
              </c:layout>
              <c:tx>
                <c:rich>
                  <a:bodyPr/>
                  <a:lstStyle/>
                  <a:p>
                    <a:fld id="{B40293FE-70B2-47B3-B224-8F88E6540FDD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A-FA7C-4654-9E54-64F60E02C170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fld id="{4F00891A-B566-49E3-89FB-C656027A41A8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B-FA7C-4654-9E54-64F60E02C170}"/>
                </c:ext>
              </c:extLst>
            </c:dLbl>
            <c:dLbl>
              <c:idx val="16"/>
              <c:layout>
                <c:manualLayout>
                  <c:x val="-4.7112495550744576E-3"/>
                  <c:y val="-9.4239915735132298E-17"/>
                </c:manualLayout>
              </c:layout>
              <c:tx>
                <c:rich>
                  <a:bodyPr/>
                  <a:lstStyle/>
                  <a:p>
                    <a:fld id="{5219D6A8-E498-4E7B-B52F-205B42BD6363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C-FA7C-4654-9E54-64F60E02C170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fld id="{96A54F41-39AB-4B23-A438-8C4500F7218E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D-FA7C-4654-9E54-64F60E02C170}"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fld id="{B22B53FC-895C-4678-B6BF-BE8952CF33CE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E-FA7C-4654-9E54-64F60E02C170}"/>
                </c:ext>
              </c:extLst>
            </c:dLbl>
            <c:dLbl>
              <c:idx val="19"/>
              <c:tx>
                <c:rich>
                  <a:bodyPr rot="0" spcFirstLastPara="1" vertOverflow="ellipsis" vert="horz" wrap="none" lIns="0" tIns="0" rIns="0" bIns="0" anchor="ctr" anchorCtr="0">
                    <a:spAutoFit/>
                  </a:bodyPr>
                  <a:lstStyle/>
                  <a:p>
                    <a:pPr algn="l">
                      <a:defRPr sz="900" b="0" i="0" u="none" strike="noStrike" kern="1200" baseline="0">
                        <a:solidFill>
                          <a:schemeClr val="tx1"/>
                        </a:solidFill>
                        <a:latin typeface="Myriad Pro" panose="020B0503030403020204" pitchFamily="34" charset="0"/>
                        <a:ea typeface="+mn-ea"/>
                        <a:cs typeface="+mn-cs"/>
                      </a:defRPr>
                    </a:pPr>
                    <a:fld id="{D7EF45CB-1C46-447D-AF34-CAB4094E693D}" type="CELLRANGE">
                      <a:rPr lang="en-GB"/>
                      <a:pPr algn="l"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defRPr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ysClr val="window" lastClr="FFFFFF"/>
                </a:solidFill>
                <a:ln>
                  <a:noFill/>
                </a:ln>
                <a:effectLst/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F-FA7C-4654-9E54-64F60E02C170}"/>
                </c:ext>
              </c:extLst>
            </c:dLbl>
            <c:dLbl>
              <c:idx val="20"/>
              <c:tx>
                <c:rich>
                  <a:bodyPr rot="0" spcFirstLastPara="1" vertOverflow="ellipsis" vert="horz" wrap="none" lIns="0" tIns="0" rIns="0" bIns="0" anchor="ctr" anchorCtr="0">
                    <a:spAutoFit/>
                  </a:bodyPr>
                  <a:lstStyle/>
                  <a:p>
                    <a:pPr algn="l">
                      <a:defRPr sz="900" b="0" i="0" u="none" strike="noStrike" kern="1200" baseline="0">
                        <a:solidFill>
                          <a:schemeClr val="tx1"/>
                        </a:solidFill>
                        <a:latin typeface="Myriad Pro" panose="020B0503030403020204" pitchFamily="34" charset="0"/>
                        <a:ea typeface="+mn-ea"/>
                        <a:cs typeface="+mn-cs"/>
                      </a:defRPr>
                    </a:pPr>
                    <a:endParaRPr lang="en-GB"/>
                  </a:p>
                </c:rich>
              </c:tx>
              <c:spPr>
                <a:solidFill>
                  <a:sysClr val="window" lastClr="FFFFFF"/>
                </a:solidFill>
                <a:ln>
                  <a:noFill/>
                </a:ln>
                <a:effectLst/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0-FA7C-4654-9E54-64F60E02C170}"/>
                </c:ext>
              </c:extLst>
            </c:dLbl>
            <c:dLbl>
              <c:idx val="21"/>
              <c:tx>
                <c:rich>
                  <a:bodyPr/>
                  <a:lstStyle/>
                  <a:p>
                    <a:fld id="{349EDAEF-CB70-4946-9842-D955A4D531E2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1-FA7C-4654-9E54-64F60E02C170}"/>
                </c:ext>
              </c:extLst>
            </c:dLbl>
            <c:dLbl>
              <c:idx val="22"/>
              <c:tx>
                <c:rich>
                  <a:bodyPr/>
                  <a:lstStyle/>
                  <a:p>
                    <a:endParaRPr lang="en-GB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2-FA7C-4654-9E54-64F60E02C170}"/>
                </c:ext>
              </c:extLst>
            </c:dLbl>
            <c:dLbl>
              <c:idx val="23"/>
              <c:tx>
                <c:rich>
                  <a:bodyPr rot="0" spcFirstLastPara="1" vertOverflow="ellipsis" vert="horz" wrap="none" lIns="0" tIns="0" rIns="0" bIns="0" anchor="ctr" anchorCtr="0">
                    <a:spAutoFit/>
                  </a:bodyPr>
                  <a:lstStyle/>
                  <a:p>
                    <a:pPr algn="l">
                      <a:defRPr sz="900" b="0" i="0" u="none" strike="noStrike" kern="1200" baseline="0">
                        <a:solidFill>
                          <a:schemeClr val="tx1"/>
                        </a:solidFill>
                        <a:latin typeface="Myriad Pro" panose="020B0503030403020204" pitchFamily="34" charset="0"/>
                        <a:ea typeface="+mn-ea"/>
                        <a:cs typeface="+mn-cs"/>
                      </a:defRPr>
                    </a:pPr>
                    <a:fld id="{CD3AAAB3-D28B-4E91-B8BA-E536E590B614}" type="CELLRANGE">
                      <a:rPr lang="en-GB"/>
                      <a:pPr algn="l"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defRPr>
                      </a:pPr>
                      <a:t>[CELLRANGE]</a:t>
                    </a:fld>
                    <a:endParaRPr lang="en-GB"/>
                  </a:p>
                </c:rich>
              </c:tx>
              <c:spPr>
                <a:solidFill>
                  <a:sysClr val="window" lastClr="FFFFFF"/>
                </a:solidFill>
                <a:ln>
                  <a:noFill/>
                </a:ln>
                <a:effectLst/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3-FA7C-4654-9E54-64F60E02C170}"/>
                </c:ext>
              </c:extLst>
            </c:dLbl>
            <c:dLbl>
              <c:idx val="24"/>
              <c:tx>
                <c:rich>
                  <a:bodyPr/>
                  <a:lstStyle/>
                  <a:p>
                    <a:fld id="{4AD08699-02DF-4946-9DEA-1A106816C444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4-FA7C-4654-9E54-64F60E02C170}"/>
                </c:ext>
              </c:extLst>
            </c:dLbl>
            <c:dLbl>
              <c:idx val="25"/>
              <c:tx>
                <c:rich>
                  <a:bodyPr/>
                  <a:lstStyle/>
                  <a:p>
                    <a:fld id="{19EE5E3A-5533-46AB-9EFF-EFC1F0CE63DE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5-FA7C-4654-9E54-64F60E02C170}"/>
                </c:ext>
              </c:extLst>
            </c:dLbl>
            <c:dLbl>
              <c:idx val="26"/>
              <c:tx>
                <c:rich>
                  <a:bodyPr/>
                  <a:lstStyle/>
                  <a:p>
                    <a:endParaRPr lang="en-GB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6-FA7C-4654-9E54-64F60E02C170}"/>
                </c:ext>
              </c:extLst>
            </c:dLbl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rot="0" spcFirstLastPara="1" vertOverflow="ellipsis" vert="horz" wrap="none" lIns="0" tIns="0" rIns="0" bIns="0" anchor="ctr" anchorCtr="0">
                <a:spAutoFit/>
              </a:bodyPr>
              <a:lstStyle/>
              <a:p>
                <a:pPr algn="r">
                  <a:defRPr sz="900" b="0" i="0" u="none" strike="noStrike" kern="1200" baseline="0">
                    <a:solidFill>
                      <a:schemeClr val="tx1"/>
                    </a:solidFill>
                    <a:latin typeface="Myriad Pro" panose="020B0503030403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DataLabelsRange val="1"/>
                <c15:showLeaderLines val="0"/>
              </c:ext>
            </c:extLst>
          </c:dLbls>
          <c:xVal>
            <c:numRef>
              <c:f>'inflation DOTS 9y'!$I$17:$I$43</c:f>
              <c:numCache>
                <c:formatCode>General</c:formatCode>
                <c:ptCount val="27"/>
                <c:pt idx="0" formatCode="0%">
                  <c:v>0.31854820522312344</c:v>
                </c:pt>
                <c:pt idx="4" formatCode="0%">
                  <c:v>0.32193628240767991</c:v>
                </c:pt>
                <c:pt idx="5" formatCode="0%">
                  <c:v>0.57303659756979863</c:v>
                </c:pt>
                <c:pt idx="6" formatCode="0%">
                  <c:v>0.24206557106745041</c:v>
                </c:pt>
                <c:pt idx="7" formatCode="0%">
                  <c:v>0.24345445956108347</c:v>
                </c:pt>
                <c:pt idx="8" formatCode="0%">
                  <c:v>0.26950040885198012</c:v>
                </c:pt>
                <c:pt idx="9" formatCode="0%">
                  <c:v>0.23849339010230386</c:v>
                </c:pt>
                <c:pt idx="10" formatCode="0%">
                  <c:v>0.39255649882231602</c:v>
                </c:pt>
                <c:pt idx="11" formatCode="0%">
                  <c:v>0.25611182697629165</c:v>
                </c:pt>
                <c:pt idx="12" formatCode="0%">
                  <c:v>0.2398106926610537</c:v>
                </c:pt>
                <c:pt idx="13" formatCode="0%">
                  <c:v>0.47690161162014388</c:v>
                </c:pt>
                <c:pt idx="14" formatCode="0%">
                  <c:v>0.50145228399352448</c:v>
                </c:pt>
                <c:pt idx="15" formatCode="0%">
                  <c:v>0.26977279733060699</c:v>
                </c:pt>
                <c:pt idx="17" formatCode="0%">
                  <c:v>0.25932458999866514</c:v>
                </c:pt>
                <c:pt idx="18" formatCode="0%">
                  <c:v>0.3713455559999328</c:v>
                </c:pt>
                <c:pt idx="19" formatCode="0%">
                  <c:v>0.3672565980975766</c:v>
                </c:pt>
                <c:pt idx="21" formatCode="0%">
                  <c:v>0.25547532581609378</c:v>
                </c:pt>
                <c:pt idx="23" formatCode="0%">
                  <c:v>0.31426282578720222</c:v>
                </c:pt>
                <c:pt idx="24" formatCode="0%">
                  <c:v>0.5138899280367808</c:v>
                </c:pt>
                <c:pt idx="25" formatCode="0%">
                  <c:v>0.23224834911119419</c:v>
                </c:pt>
              </c:numCache>
            </c:numRef>
          </c:xVal>
          <c:yVal>
            <c:numRef>
              <c:f>'inflation DOTS 9y'!$C$17:$C$43</c:f>
              <c:numCache>
                <c:formatCode>#,##0</c:formatCode>
                <c:ptCount val="27"/>
                <c:pt idx="0">
                  <c:v>22</c:v>
                </c:pt>
                <c:pt idx="1">
                  <c:v>12</c:v>
                </c:pt>
                <c:pt idx="2">
                  <c:v>9</c:v>
                </c:pt>
                <c:pt idx="3">
                  <c:v>16</c:v>
                </c:pt>
                <c:pt idx="4">
                  <c:v>7</c:v>
                </c:pt>
                <c:pt idx="5">
                  <c:v>25</c:v>
                </c:pt>
                <c:pt idx="6">
                  <c:v>29</c:v>
                </c:pt>
                <c:pt idx="7">
                  <c:v>26</c:v>
                </c:pt>
                <c:pt idx="8">
                  <c:v>3</c:v>
                </c:pt>
                <c:pt idx="9">
                  <c:v>12</c:v>
                </c:pt>
                <c:pt idx="10">
                  <c:v>25</c:v>
                </c:pt>
                <c:pt idx="11">
                  <c:v>23</c:v>
                </c:pt>
                <c:pt idx="12">
                  <c:v>0</c:v>
                </c:pt>
                <c:pt idx="13">
                  <c:v>2</c:v>
                </c:pt>
                <c:pt idx="14">
                  <c:v>16</c:v>
                </c:pt>
                <c:pt idx="15">
                  <c:v>32</c:v>
                </c:pt>
                <c:pt idx="16">
                  <c:v>18</c:v>
                </c:pt>
                <c:pt idx="17">
                  <c:v>5</c:v>
                </c:pt>
                <c:pt idx="18">
                  <c:v>4</c:v>
                </c:pt>
                <c:pt idx="19">
                  <c:v>18</c:v>
                </c:pt>
                <c:pt idx="20">
                  <c:v>4</c:v>
                </c:pt>
                <c:pt idx="21">
                  <c:v>20</c:v>
                </c:pt>
                <c:pt idx="22">
                  <c:v>13</c:v>
                </c:pt>
                <c:pt idx="23">
                  <c:v>10</c:v>
                </c:pt>
                <c:pt idx="24">
                  <c:v>21</c:v>
                </c:pt>
                <c:pt idx="25">
                  <c:v>9</c:v>
                </c:pt>
                <c:pt idx="26">
                  <c:v>15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'inflation DOTS 9y'!$E$17:$E$43</c15:f>
                <c15:dlblRangeCache>
                  <c:ptCount val="27"/>
                  <c:pt idx="0">
                    <c:v>Belgium</c:v>
                  </c:pt>
                  <c:pt idx="1">
                    <c:v>Bulgaria</c:v>
                  </c:pt>
                  <c:pt idx="2">
                    <c:v>Czechia</c:v>
                  </c:pt>
                  <c:pt idx="3">
                    <c:v>Denmark</c:v>
                  </c:pt>
                  <c:pt idx="4">
                    <c:v>Germany</c:v>
                  </c:pt>
                  <c:pt idx="5">
                    <c:v>Estonia</c:v>
                  </c:pt>
                  <c:pt idx="6">
                    <c:v>Ireland</c:v>
                  </c:pt>
                  <c:pt idx="7">
                    <c:v>Greece</c:v>
                  </c:pt>
                  <c:pt idx="8">
                    <c:v>Spain</c:v>
                  </c:pt>
                  <c:pt idx="9">
                    <c:v>France</c:v>
                  </c:pt>
                  <c:pt idx="10">
                    <c:v>Croatia</c:v>
                  </c:pt>
                  <c:pt idx="11">
                    <c:v>Italy</c:v>
                  </c:pt>
                  <c:pt idx="12">
                    <c:v>Cyprus</c:v>
                  </c:pt>
                  <c:pt idx="13">
                    <c:v>Latvia</c:v>
                  </c:pt>
                  <c:pt idx="14">
                    <c:v>Lithuania</c:v>
                  </c:pt>
                  <c:pt idx="15">
                    <c:v>Luxembourg</c:v>
                  </c:pt>
                  <c:pt idx="16">
                    <c:v>Hungary</c:v>
                  </c:pt>
                  <c:pt idx="17">
                    <c:v>Malta</c:v>
                  </c:pt>
                  <c:pt idx="18">
                    <c:v>Netherlands</c:v>
                  </c:pt>
                  <c:pt idx="19">
                    <c:v>Austria</c:v>
                  </c:pt>
                  <c:pt idx="20">
                    <c:v>Poland</c:v>
                  </c:pt>
                  <c:pt idx="21">
                    <c:v>Portugal</c:v>
                  </c:pt>
                  <c:pt idx="22">
                    <c:v>Romania</c:v>
                  </c:pt>
                  <c:pt idx="23">
                    <c:v>Slovenia</c:v>
                  </c:pt>
                  <c:pt idx="24">
                    <c:v>Slovakia</c:v>
                  </c:pt>
                  <c:pt idx="25">
                    <c:v>Finland</c:v>
                  </c:pt>
                  <c:pt idx="26">
                    <c:v>Sweden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37-FA7C-4654-9E54-64F60E02C170}"/>
            </c:ext>
          </c:extLst>
        </c:ser>
        <c:ser>
          <c:idx val="2"/>
          <c:order val="2"/>
          <c:tx>
            <c:strRef>
              <c:f>'inflation DOTS 9y'!$K$16</c:f>
              <c:strCache>
                <c:ptCount val="1"/>
                <c:pt idx="0">
                  <c:v>average EU</c:v>
                </c:pt>
              </c:strCache>
            </c:strRef>
          </c:tx>
          <c:spPr>
            <a:ln w="19050" cap="rnd">
              <a:solidFill>
                <a:srgbClr val="D22A2E"/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'inflation DOTS 9y'!$K$17:$K$43</c:f>
              <c:numCache>
                <c:formatCode>0%</c:formatCode>
                <c:ptCount val="27"/>
                <c:pt idx="0">
                  <c:v>0.33442798415237696</c:v>
                </c:pt>
                <c:pt idx="1">
                  <c:v>0.33442798415237696</c:v>
                </c:pt>
              </c:numCache>
            </c:numRef>
          </c:xVal>
          <c:yVal>
            <c:numRef>
              <c:f>'inflation DOTS 9y'!$B$17:$B$43</c:f>
              <c:numCache>
                <c:formatCode>#,##0.00</c:formatCode>
                <c:ptCount val="27"/>
                <c:pt idx="0">
                  <c:v>-1</c:v>
                </c:pt>
                <c:pt idx="1">
                  <c:v>33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38-FA7C-4654-9E54-64F60E02C170}"/>
            </c:ext>
          </c:extLst>
        </c:ser>
        <c:ser>
          <c:idx val="3"/>
          <c:order val="3"/>
          <c:tx>
            <c:strRef>
              <c:f>'inflation DOTS 9y'!$L$16</c:f>
              <c:strCache>
                <c:ptCount val="1"/>
                <c:pt idx="0">
                  <c:v>average euro area</c:v>
                </c:pt>
              </c:strCache>
            </c:strRef>
          </c:tx>
          <c:spPr>
            <a:ln w="12700" cap="rnd">
              <a:solidFill>
                <a:srgbClr val="005289"/>
              </a:solidFill>
              <a:prstDash val="dashDot"/>
              <a:round/>
            </a:ln>
            <a:effectLst/>
          </c:spPr>
          <c:marker>
            <c:symbol val="none"/>
          </c:marker>
          <c:dPt>
            <c:idx val="1"/>
            <c:bubble3D val="0"/>
            <c:spPr>
              <a:ln w="19050" cap="rnd">
                <a:solidFill>
                  <a:srgbClr val="005289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A-FA7C-4654-9E54-64F60E02C170}"/>
              </c:ext>
            </c:extLst>
          </c:dPt>
          <c:xVal>
            <c:numRef>
              <c:f>'inflation DOTS 9y'!$L$17:$L$18</c:f>
              <c:numCache>
                <c:formatCode>0%</c:formatCode>
                <c:ptCount val="2"/>
                <c:pt idx="0">
                  <c:v>0.29046289829208893</c:v>
                </c:pt>
                <c:pt idx="1">
                  <c:v>0.29046289829208893</c:v>
                </c:pt>
              </c:numCache>
            </c:numRef>
          </c:xVal>
          <c:yVal>
            <c:numRef>
              <c:f>'inflation DOTS 9y'!$B$17:$B$18</c:f>
              <c:numCache>
                <c:formatCode>#,##0.00</c:formatCode>
                <c:ptCount val="2"/>
                <c:pt idx="0">
                  <c:v>-1</c:v>
                </c:pt>
                <c:pt idx="1">
                  <c:v>33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3B-FA7C-4654-9E54-64F60E02C1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67949648"/>
        <c:axId val="1467957808"/>
      </c:scatterChart>
      <c:valAx>
        <c:axId val="1467949648"/>
        <c:scaling>
          <c:orientation val="minMax"/>
          <c:max val="0.8"/>
          <c:min val="0.2"/>
        </c:scaling>
        <c:delete val="0"/>
        <c:axPos val="b"/>
        <c:majorGridlines>
          <c:spPr>
            <a:ln w="12700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0\ %" sourceLinked="0"/>
        <c:majorTickMark val="none"/>
        <c:minorTickMark val="none"/>
        <c:tickLblPos val="low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b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pPr>
            <a:endParaRPr lang="en-US"/>
          </a:p>
        </c:txPr>
        <c:crossAx val="1467957808"/>
        <c:crosses val="autoZero"/>
        <c:crossBetween val="midCat"/>
        <c:majorUnit val="0.1"/>
      </c:valAx>
      <c:valAx>
        <c:axId val="1467957808"/>
        <c:scaling>
          <c:orientation val="minMax"/>
          <c:max val="33"/>
          <c:min val="-1"/>
        </c:scaling>
        <c:delete val="0"/>
        <c:axPos val="l"/>
        <c:numFmt formatCode="#,##0" sourceLinked="1"/>
        <c:majorTickMark val="out"/>
        <c:minorTickMark val="none"/>
        <c:tickLblPos val="none"/>
        <c:spPr>
          <a:ln>
            <a:noFill/>
          </a:ln>
        </c:spPr>
        <c:crossAx val="146794964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span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800">
          <a:solidFill>
            <a:schemeClr val="tx1">
              <a:lumMod val="65000"/>
              <a:lumOff val="35000"/>
            </a:schemeClr>
          </a:solidFill>
          <a:latin typeface="Myriad Pro" panose="020B0503030403020204" pitchFamily="34" charset="0"/>
        </a:defRPr>
      </a:pPr>
      <a:endParaRPr lang="en-US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0.12286</cdr:x>
      <cdr:y>0.74854</cdr:y>
    </cdr:from>
    <cdr:to>
      <cdr:x>0.24436</cdr:x>
      <cdr:y>0.8123</cdr:y>
    </cdr:to>
    <cdr:sp macro="" textlink="">
      <cdr:nvSpPr>
        <cdr:cNvPr id="2" name="Oval 1">
          <a:extLst xmlns:a="http://schemas.openxmlformats.org/drawingml/2006/main">
            <a:ext uri="{FF2B5EF4-FFF2-40B4-BE49-F238E27FC236}">
              <a16:creationId xmlns:a16="http://schemas.microsoft.com/office/drawing/2014/main" id="{84AB3094-0312-058B-0F40-82DA42FD55F4}"/>
            </a:ext>
          </a:extLst>
        </cdr:cNvPr>
        <cdr:cNvSpPr/>
      </cdr:nvSpPr>
      <cdr:spPr>
        <a:xfrm xmlns:a="http://schemas.openxmlformats.org/drawingml/2006/main">
          <a:off x="685562" y="2520280"/>
          <a:ext cx="677942" cy="214684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A8B721"/>
          </a:solidFill>
          <a:prstDash val="sysDash"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GB" kern="120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3"/>
            <a:ext cx="2946400" cy="493634"/>
          </a:xfrm>
          <a:prstGeom prst="rect">
            <a:avLst/>
          </a:prstGeom>
        </p:spPr>
        <p:txBody>
          <a:bodyPr vert="horz" lIns="92098" tIns="46047" rIns="92098" bIns="46047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94" y="3"/>
            <a:ext cx="2946400" cy="493634"/>
          </a:xfrm>
          <a:prstGeom prst="rect">
            <a:avLst/>
          </a:prstGeom>
        </p:spPr>
        <p:txBody>
          <a:bodyPr vert="horz" lIns="92098" tIns="46047" rIns="92098" bIns="46047" rtlCol="0"/>
          <a:lstStyle>
            <a:lvl1pPr algn="r">
              <a:defRPr sz="1200"/>
            </a:lvl1pPr>
          </a:lstStyle>
          <a:p>
            <a:pPr>
              <a:defRPr/>
            </a:pPr>
            <a:fld id="{95B2559B-C338-4C48-8A07-644A07145727}" type="datetimeFigureOut">
              <a:rPr lang="en-GB"/>
              <a:pPr>
                <a:defRPr/>
              </a:pPr>
              <a:t>12/05/2026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9377446"/>
            <a:ext cx="2946400" cy="493634"/>
          </a:xfrm>
          <a:prstGeom prst="rect">
            <a:avLst/>
          </a:prstGeom>
        </p:spPr>
        <p:txBody>
          <a:bodyPr vert="horz" lIns="92098" tIns="46047" rIns="92098" bIns="46047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94" y="9377446"/>
            <a:ext cx="2946400" cy="493634"/>
          </a:xfrm>
          <a:prstGeom prst="rect">
            <a:avLst/>
          </a:prstGeom>
        </p:spPr>
        <p:txBody>
          <a:bodyPr vert="horz" lIns="92098" tIns="46047" rIns="92098" bIns="46047" rtlCol="0" anchor="b"/>
          <a:lstStyle>
            <a:lvl1pPr algn="r">
              <a:defRPr sz="1200"/>
            </a:lvl1pPr>
          </a:lstStyle>
          <a:p>
            <a:pPr>
              <a:defRPr/>
            </a:pPr>
            <a:fld id="{0A72D4E2-566B-4811-9DEC-9049334EF75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00591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3"/>
            <a:ext cx="2946400" cy="493634"/>
          </a:xfrm>
          <a:prstGeom prst="rect">
            <a:avLst/>
          </a:prstGeom>
        </p:spPr>
        <p:txBody>
          <a:bodyPr vert="horz" lIns="92098" tIns="46047" rIns="92098" bIns="4604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94" y="3"/>
            <a:ext cx="2946400" cy="493634"/>
          </a:xfrm>
          <a:prstGeom prst="rect">
            <a:avLst/>
          </a:prstGeom>
        </p:spPr>
        <p:txBody>
          <a:bodyPr vert="horz" lIns="92098" tIns="46047" rIns="92098" bIns="4604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0FA42B9-B6E0-4D49-AF9B-69D5EC832698}" type="datetimeFigureOut">
              <a:rPr lang="en-GB"/>
              <a:pPr>
                <a:defRPr/>
              </a:pPr>
              <a:t>12/05/2026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7100" y="738188"/>
            <a:ext cx="4943475" cy="37068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98" tIns="46047" rIns="92098" bIns="46047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6" y="4688721"/>
            <a:ext cx="5438775" cy="4444287"/>
          </a:xfrm>
          <a:prstGeom prst="rect">
            <a:avLst/>
          </a:prstGeom>
        </p:spPr>
        <p:txBody>
          <a:bodyPr vert="horz" lIns="92098" tIns="46047" rIns="92098" bIns="46047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9377446"/>
            <a:ext cx="2946400" cy="493634"/>
          </a:xfrm>
          <a:prstGeom prst="rect">
            <a:avLst/>
          </a:prstGeom>
        </p:spPr>
        <p:txBody>
          <a:bodyPr vert="horz" lIns="92098" tIns="46047" rIns="92098" bIns="4604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94" y="9377446"/>
            <a:ext cx="2946400" cy="493634"/>
          </a:xfrm>
          <a:prstGeom prst="rect">
            <a:avLst/>
          </a:prstGeom>
        </p:spPr>
        <p:txBody>
          <a:bodyPr vert="horz" lIns="92098" tIns="46047" rIns="92098" bIns="4604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1007F52-C664-463C-A924-6A144E9B8602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0275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007F52-C664-463C-A924-6A144E9B8602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66755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57F6F4-E502-AC77-A6FB-17373FE017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86CF209-62E9-8C80-B896-0D8B36C2AB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F7CDF75-62EB-ED15-C70D-05F596C531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D2D0AA-9D77-367E-1BFE-5EAD5CBE88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007F52-C664-463C-A924-6A144E9B8602}" type="slidenum">
              <a:rPr lang="en-GB" smtClean="0"/>
              <a:pPr>
                <a:defRPr/>
              </a:pPr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67199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007F52-C664-463C-A924-6A144E9B8602}" type="slidenum">
              <a:rPr lang="en-GB" smtClean="0"/>
              <a:pPr>
                <a:defRPr/>
              </a:pPr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1656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007F52-C664-463C-A924-6A144E9B8602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82493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22EAAF-1D9E-A3B9-FC4E-94C851209C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76AEC9D-2B34-C595-C147-B9D093D64A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6AD120F-FD16-2C78-2B28-BEBF6D1E6D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B8A015-E7EF-3FDE-5E2A-814B3C242E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007F52-C664-463C-A924-6A144E9B8602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64575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745FE2-2F70-D46B-A386-F98A83F8D5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A411EE0-7FA8-EFB2-DD62-5F90737D83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761D08B-E6C0-3AAD-813D-D2BBFC63B8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2F906C-A340-72F8-A9BB-7ACFD124FD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007F52-C664-463C-A924-6A144E9B8602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7016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015083-2D49-3E24-EB6C-16E64692F8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C2FB707-86D4-1C1F-C594-532AA9B0BA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C2FFE87-6F44-897F-8142-B67073157A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267206-19C3-D3AE-0818-7A5E96E67D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007F52-C664-463C-A924-6A144E9B8602}" type="slidenum">
              <a:rPr lang="en-GB" smtClean="0"/>
              <a:pPr>
                <a:defRPr/>
              </a:pPr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78715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007F52-C664-463C-A924-6A144E9B8602}" type="slidenum">
              <a:rPr lang="en-GB" smtClean="0"/>
              <a:pPr>
                <a:defRPr/>
              </a:pPr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57699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83631F-015A-BF71-01A4-DB38EEC213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53AC1B3-F337-6414-8C96-CA67A18AE1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0AF3949-5DE4-1484-4180-1BA4FDA0DB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EB624E-7272-B6E2-A561-9E7D7BF58B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007F52-C664-463C-A924-6A144E9B8602}" type="slidenum">
              <a:rPr lang="en-GB" smtClean="0"/>
              <a:pPr>
                <a:defRPr/>
              </a:pPr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74244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F054AC-62D6-B754-2655-32586E8857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2670AC0-F24F-1031-BA39-2A3EBC9C36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A8EEDC5-B529-484C-5774-FF7F0F6BAA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D36DD8-425F-EB36-B918-FF0D6BA7C7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007F52-C664-463C-A924-6A144E9B8602}" type="slidenum">
              <a:rPr lang="en-GB" smtClean="0"/>
              <a:pPr>
                <a:defRPr/>
              </a:pPr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72532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37EFD6-98F6-7CFD-8607-AA9CBE528C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E8F7175-C225-7966-8BE1-38E6ADDB04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81EDCE7-4B45-090B-2CA5-0169BD9EF4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D88AD2-2B6C-E4BA-F773-8CE2AB154F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007F52-C664-463C-A924-6A144E9B8602}" type="slidenum">
              <a:rPr lang="en-GB" smtClean="0"/>
              <a:pPr>
                <a:defRPr/>
              </a:pPr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1320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388" y="2055813"/>
            <a:ext cx="1931987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000" y="2052000"/>
            <a:ext cx="5220000" cy="864000"/>
          </a:xfrm>
        </p:spPr>
        <p:txBody>
          <a:bodyPr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000" y="2952000"/>
            <a:ext cx="5220000" cy="936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576000" y="648000"/>
            <a:ext cx="5220000" cy="360362"/>
          </a:xfrm>
        </p:spPr>
        <p:txBody>
          <a:bodyPr/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9B6CB-5509-4A79-BD49-534C1A01638B}" type="datetime1">
              <a:rPr lang="en-GB"/>
              <a:pPr>
                <a:defRPr/>
              </a:pPr>
              <a:t>12/05/2026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840538" y="6423025"/>
            <a:ext cx="1800225" cy="2524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dirty="0"/>
              <a:t>Page </a:t>
            </a:r>
            <a:fld id="{F80309B9-2322-4042-AD0A-9D9A8AE7B41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3906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4679950" y="1609725"/>
            <a:ext cx="381635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576263" y="1609725"/>
            <a:ext cx="381635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2970"/>
            <a:ext cx="8064000" cy="432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000" y="1368000"/>
            <a:ext cx="3960000" cy="288000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6000" y="1719312"/>
            <a:ext cx="3960000" cy="4536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0000" y="1368000"/>
            <a:ext cx="3960000" cy="288000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0000" y="1719312"/>
            <a:ext cx="3960000" cy="4536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3E20F-0CC3-400C-997D-DF2D5B6CE9A6}" type="datetime1">
              <a:rPr lang="en-GB"/>
              <a:pPr>
                <a:defRPr/>
              </a:pPr>
              <a:t>12/05/2026</a:t>
            </a:fld>
            <a:endParaRPr lang="en-GB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840538" y="6423025"/>
            <a:ext cx="1800225" cy="2524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03E4BDF9-1497-4ADD-8399-52B0AD1D096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0746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000" y="1368000"/>
            <a:ext cx="3960000" cy="2232000"/>
          </a:xfrm>
        </p:spPr>
        <p:txBody>
          <a:bodyPr>
            <a:normAutofit/>
          </a:bodyPr>
          <a:lstStyle>
            <a:lvl1pPr marL="179388" indent="-179388">
              <a:defRPr sz="1400"/>
            </a:lvl1pPr>
            <a:lvl2pPr marL="419100" indent="-234950">
              <a:defRPr sz="1400"/>
            </a:lvl2pPr>
            <a:lvl3pPr marL="641350" indent="-222250">
              <a:defRPr sz="1400"/>
            </a:lvl3pPr>
            <a:lvl4pPr marL="882650" indent="-228600">
              <a:defRPr sz="1400"/>
            </a:lvl4pPr>
            <a:lvl5pPr marL="1116013" indent="-228600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0000" y="1368000"/>
            <a:ext cx="3960000" cy="2232000"/>
          </a:xfrm>
        </p:spPr>
        <p:txBody>
          <a:bodyPr>
            <a:normAutofit/>
          </a:bodyPr>
          <a:lstStyle>
            <a:lvl1pPr marL="179388" indent="-179388">
              <a:defRPr sz="1400"/>
            </a:lvl1pPr>
            <a:lvl2pPr marL="419100" indent="-234950">
              <a:defRPr sz="1400"/>
            </a:lvl2pPr>
            <a:lvl3pPr marL="641350" indent="-222250">
              <a:defRPr sz="1400"/>
            </a:lvl3pPr>
            <a:lvl4pPr marL="882650" indent="-228600">
              <a:defRPr sz="1400"/>
            </a:lvl4pPr>
            <a:lvl5pPr marL="1116013" indent="-228600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576000" y="3834000"/>
            <a:ext cx="3960000" cy="2232000"/>
          </a:xfrm>
        </p:spPr>
        <p:txBody>
          <a:bodyPr>
            <a:normAutofit/>
          </a:bodyPr>
          <a:lstStyle>
            <a:lvl1pPr marL="179388" indent="-179388">
              <a:defRPr sz="1400"/>
            </a:lvl1pPr>
            <a:lvl2pPr marL="419100" indent="-234950">
              <a:defRPr sz="1400"/>
            </a:lvl2pPr>
            <a:lvl3pPr marL="641350" indent="-222250">
              <a:defRPr sz="1400"/>
            </a:lvl3pPr>
            <a:lvl4pPr marL="882650" indent="-228600">
              <a:defRPr sz="1400"/>
            </a:lvl4pPr>
            <a:lvl5pPr marL="1116013" indent="-228600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80000" y="3834000"/>
            <a:ext cx="3960000" cy="2232000"/>
          </a:xfrm>
        </p:spPr>
        <p:txBody>
          <a:bodyPr>
            <a:normAutofit/>
          </a:bodyPr>
          <a:lstStyle>
            <a:lvl1pPr marL="179388" indent="-179388">
              <a:defRPr sz="1400"/>
            </a:lvl1pPr>
            <a:lvl2pPr marL="419100" indent="-234950">
              <a:defRPr sz="1400"/>
            </a:lvl2pPr>
            <a:lvl3pPr marL="641350" indent="-222250">
              <a:defRPr sz="1400"/>
            </a:lvl3pPr>
            <a:lvl4pPr marL="882650" indent="-228600">
              <a:defRPr sz="1400"/>
            </a:lvl4pPr>
            <a:lvl5pPr marL="1116013" indent="-228600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C01A6-9C98-4ED4-888A-564F2C65D29A}" type="datetime1">
              <a:rPr lang="en-GB"/>
              <a:pPr>
                <a:defRPr/>
              </a:pPr>
              <a:t>12/05/2026</a:t>
            </a:fld>
            <a:endParaRPr lang="en-GB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6840538" y="6423025"/>
            <a:ext cx="1800225" cy="2524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43065AE8-0A37-40AE-A40B-3827E2C191A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60276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4679950" y="1557338"/>
            <a:ext cx="388778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4679950" y="4019550"/>
            <a:ext cx="388778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576263" y="1557338"/>
            <a:ext cx="3887787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576263" y="4019550"/>
            <a:ext cx="3887787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3"/>
          </p:nvPr>
        </p:nvSpPr>
        <p:spPr>
          <a:xfrm>
            <a:off x="576000" y="1710000"/>
            <a:ext cx="3960000" cy="1908000"/>
          </a:xfrm>
        </p:spPr>
        <p:txBody>
          <a:bodyPr rtlCol="0">
            <a:normAutofit/>
          </a:bodyPr>
          <a:lstStyle>
            <a:lvl1pPr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576000" y="1368000"/>
            <a:ext cx="3960000" cy="252000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hart Placeholder 10"/>
          <p:cNvSpPr>
            <a:spLocks noGrp="1"/>
          </p:cNvSpPr>
          <p:nvPr>
            <p:ph type="chart" sz="quarter" idx="15"/>
          </p:nvPr>
        </p:nvSpPr>
        <p:spPr>
          <a:xfrm>
            <a:off x="576000" y="4176000"/>
            <a:ext cx="3960000" cy="1908000"/>
          </a:xfrm>
        </p:spPr>
        <p:txBody>
          <a:bodyPr rtlCol="0">
            <a:normAutofit/>
          </a:bodyPr>
          <a:lstStyle>
            <a:lvl1pPr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576000" y="3834000"/>
            <a:ext cx="3960000" cy="252000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hart Placeholder 10"/>
          <p:cNvSpPr>
            <a:spLocks noGrp="1"/>
          </p:cNvSpPr>
          <p:nvPr>
            <p:ph type="chart" sz="quarter" idx="17"/>
          </p:nvPr>
        </p:nvSpPr>
        <p:spPr>
          <a:xfrm>
            <a:off x="4680000" y="1710000"/>
            <a:ext cx="3960000" cy="1908000"/>
          </a:xfrm>
        </p:spPr>
        <p:txBody>
          <a:bodyPr rtlCol="0">
            <a:normAutofit/>
          </a:bodyPr>
          <a:lstStyle>
            <a:lvl1pPr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4680000" y="1368000"/>
            <a:ext cx="3960000" cy="252000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Chart Placeholder 10"/>
          <p:cNvSpPr>
            <a:spLocks noGrp="1"/>
          </p:cNvSpPr>
          <p:nvPr>
            <p:ph type="chart" sz="quarter" idx="19"/>
          </p:nvPr>
        </p:nvSpPr>
        <p:spPr>
          <a:xfrm>
            <a:off x="4680000" y="4176000"/>
            <a:ext cx="3960000" cy="1908000"/>
          </a:xfrm>
        </p:spPr>
        <p:txBody>
          <a:bodyPr rtlCol="0">
            <a:normAutofit/>
          </a:bodyPr>
          <a:lstStyle>
            <a:lvl1pPr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4680000" y="3834000"/>
            <a:ext cx="3960000" cy="252000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Date Placeholder 4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F0B93-AA94-4B45-853C-ADC461020040}" type="datetime1">
              <a:rPr lang="en-GB"/>
              <a:pPr>
                <a:defRPr/>
              </a:pPr>
              <a:t>12/05/2026</a:t>
            </a:fld>
            <a:endParaRPr lang="en-GB"/>
          </a:p>
        </p:txBody>
      </p:sp>
      <p:sp>
        <p:nvSpPr>
          <p:cNvPr id="24" name="Footer Placeholder 5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5" name="Slide Number Placeholder 6"/>
          <p:cNvSpPr>
            <a:spLocks noGrp="1"/>
          </p:cNvSpPr>
          <p:nvPr>
            <p:ph type="sldNum" sz="quarter" idx="23"/>
          </p:nvPr>
        </p:nvSpPr>
        <p:spPr>
          <a:xfrm>
            <a:off x="6840538" y="6423025"/>
            <a:ext cx="1800225" cy="2524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EE0FD01F-A2DD-4F9F-9199-CD88EF51425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76434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Horizonta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000" y="1367999"/>
            <a:ext cx="8064000" cy="2232000"/>
          </a:xfrm>
        </p:spPr>
        <p:txBody>
          <a:bodyPr>
            <a:normAutofit/>
          </a:bodyPr>
          <a:lstStyle>
            <a:lvl1pPr marL="179388" indent="-179388">
              <a:defRPr sz="1400"/>
            </a:lvl1pPr>
            <a:lvl2pPr marL="427038" indent="-234950">
              <a:defRPr sz="1400"/>
            </a:lvl2pPr>
            <a:lvl3pPr marL="657225" indent="-228600">
              <a:defRPr sz="1400"/>
            </a:lvl3pPr>
            <a:lvl4pPr marL="874713" indent="-228600">
              <a:defRPr sz="1400"/>
            </a:lvl4pPr>
            <a:lvl5pPr marL="1068388" indent="-180975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576000" y="3744000"/>
            <a:ext cx="8064000" cy="2232000"/>
          </a:xfrm>
        </p:spPr>
        <p:txBody>
          <a:bodyPr>
            <a:normAutofit/>
          </a:bodyPr>
          <a:lstStyle>
            <a:lvl1pPr marL="179388" indent="-179388">
              <a:defRPr sz="1400"/>
            </a:lvl1pPr>
            <a:lvl2pPr marL="427038" indent="-234950">
              <a:defRPr sz="1400"/>
            </a:lvl2pPr>
            <a:lvl3pPr marL="657225" indent="-228600">
              <a:defRPr sz="1400"/>
            </a:lvl3pPr>
            <a:lvl4pPr marL="874713" indent="-228600">
              <a:defRPr sz="1400"/>
            </a:lvl4pPr>
            <a:lvl5pPr marL="1068388" indent="-180975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D0276-2EA1-42D0-92AF-BFAA06042125}" type="datetime1">
              <a:rPr lang="en-GB"/>
              <a:pPr>
                <a:defRPr/>
              </a:pPr>
              <a:t>12/05/2026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840538" y="6423025"/>
            <a:ext cx="1800225" cy="2524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EDED8AAB-2444-4C44-A334-CD8002CA760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08640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000" y="1368000"/>
            <a:ext cx="2592000" cy="4896000"/>
          </a:xfrm>
        </p:spPr>
        <p:txBody>
          <a:bodyPr>
            <a:normAutofit/>
          </a:bodyPr>
          <a:lstStyle>
            <a:lvl1pPr marL="179388" indent="-179388">
              <a:defRPr sz="1400"/>
            </a:lvl1pPr>
            <a:lvl2pPr marL="419100" indent="-234950">
              <a:defRPr sz="1400"/>
            </a:lvl2pPr>
            <a:lvl3pPr marL="647700" indent="-228600">
              <a:defRPr sz="1400"/>
            </a:lvl3pPr>
            <a:lvl4pPr marL="866775" indent="-228600">
              <a:defRPr sz="1400"/>
            </a:lvl4pPr>
            <a:lvl5pPr marL="1116013" indent="-228600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06920" y="1368000"/>
            <a:ext cx="5328000" cy="4896000"/>
          </a:xfrm>
        </p:spPr>
        <p:txBody>
          <a:bodyPr>
            <a:normAutofit/>
          </a:bodyPr>
          <a:lstStyle>
            <a:lvl1pPr marL="179388" indent="-179388">
              <a:defRPr sz="1400"/>
            </a:lvl1pPr>
            <a:lvl2pPr marL="419100" indent="-234950">
              <a:defRPr sz="1400"/>
            </a:lvl2pPr>
            <a:lvl3pPr marL="657225" indent="-228600">
              <a:defRPr sz="1400"/>
            </a:lvl3pPr>
            <a:lvl4pPr marL="882650" indent="-228600">
              <a:defRPr sz="1400"/>
            </a:lvl4pPr>
            <a:lvl5pPr marL="1116013" indent="-228600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202EE-5FC5-4597-A55B-E67537A76B32}" type="datetime1">
              <a:rPr lang="en-GB"/>
              <a:pPr>
                <a:defRPr/>
              </a:pPr>
              <a:t>12/05/2026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40538" y="6423025"/>
            <a:ext cx="1800225" cy="2524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D379E50D-ED7C-4A6C-94FF-1721718A73A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99391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 Revers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6048000" y="1367999"/>
            <a:ext cx="2592000" cy="4896000"/>
          </a:xfrm>
        </p:spPr>
        <p:txBody>
          <a:bodyPr>
            <a:normAutofit/>
          </a:bodyPr>
          <a:lstStyle>
            <a:lvl1pPr marL="179388" indent="-179388">
              <a:defRPr sz="1400"/>
            </a:lvl1pPr>
            <a:lvl2pPr marL="358775" indent="-174625">
              <a:defRPr sz="1400"/>
            </a:lvl2pPr>
            <a:lvl3pPr marL="647700" indent="-228600">
              <a:defRPr sz="1400"/>
            </a:lvl3pPr>
            <a:lvl4pPr marL="866775" indent="-228600">
              <a:defRPr sz="1400"/>
            </a:lvl4pPr>
            <a:lvl5pPr marL="1116013" indent="-228600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576000" y="1367999"/>
            <a:ext cx="5328000" cy="4896000"/>
          </a:xfrm>
        </p:spPr>
        <p:txBody>
          <a:bodyPr>
            <a:normAutofit/>
          </a:bodyPr>
          <a:lstStyle>
            <a:lvl1pPr marL="179388" indent="-179388">
              <a:defRPr sz="1400"/>
            </a:lvl1pPr>
            <a:lvl2pPr marL="358775" indent="-174625">
              <a:defRPr sz="1400"/>
            </a:lvl2pPr>
            <a:lvl3pPr marL="657225" indent="-228600">
              <a:defRPr sz="1400"/>
            </a:lvl3pPr>
            <a:lvl4pPr marL="882650" indent="-228600">
              <a:defRPr sz="1400"/>
            </a:lvl4pPr>
            <a:lvl5pPr marL="1116013" indent="-228600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6577B-7E2F-47D6-9365-25B8743BD918}" type="datetime1">
              <a:rPr lang="en-GB"/>
              <a:pPr>
                <a:defRPr/>
              </a:pPr>
              <a:t>12/05/2026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40538" y="6423025"/>
            <a:ext cx="1800225" cy="2524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066440BB-5FC2-4922-ACD8-0F6D24EB166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23244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4679950" y="1557338"/>
            <a:ext cx="3960813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4679950" y="4019550"/>
            <a:ext cx="3960813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000" y="1367999"/>
            <a:ext cx="3960000" cy="4716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Chart Placeholder 10"/>
          <p:cNvSpPr>
            <a:spLocks noGrp="1"/>
          </p:cNvSpPr>
          <p:nvPr>
            <p:ph type="chart" sz="quarter" idx="17"/>
          </p:nvPr>
        </p:nvSpPr>
        <p:spPr>
          <a:xfrm>
            <a:off x="4680000" y="1702800"/>
            <a:ext cx="3960000" cy="1908000"/>
          </a:xfrm>
        </p:spPr>
        <p:txBody>
          <a:bodyPr rtlCol="0">
            <a:normAutofit/>
          </a:bodyPr>
          <a:lstStyle>
            <a:lvl1pPr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4680000" y="1368000"/>
            <a:ext cx="3960000" cy="252000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9"/>
          </p:nvPr>
        </p:nvSpPr>
        <p:spPr>
          <a:xfrm>
            <a:off x="4680000" y="4169064"/>
            <a:ext cx="3960000" cy="1908000"/>
          </a:xfrm>
        </p:spPr>
        <p:txBody>
          <a:bodyPr rtlCol="0">
            <a:normAutofit/>
          </a:bodyPr>
          <a:lstStyle>
            <a:lvl1pPr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4680000" y="3833752"/>
            <a:ext cx="3960000" cy="252000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Date Placeholder 4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96102-4014-4E06-8E20-26D4269E43FB}" type="datetime1">
              <a:rPr lang="en-GB"/>
              <a:pPr>
                <a:defRPr/>
              </a:pPr>
              <a:t>12/05/2026</a:t>
            </a:fld>
            <a:endParaRPr lang="en-GB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23"/>
          </p:nvPr>
        </p:nvSpPr>
        <p:spPr>
          <a:xfrm>
            <a:off x="6840538" y="6423025"/>
            <a:ext cx="1800225" cy="250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6E6EAB5A-2521-42AD-8625-A3AB19F43D3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92608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rrow Text and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3311525" y="1557338"/>
            <a:ext cx="532923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3311525" y="4019550"/>
            <a:ext cx="532923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000" y="1368000"/>
            <a:ext cx="2592000" cy="4716000"/>
          </a:xfrm>
        </p:spPr>
        <p:txBody>
          <a:bodyPr>
            <a:normAutofit/>
          </a:bodyPr>
          <a:lstStyle>
            <a:lvl1pPr>
              <a:defRPr sz="1400"/>
            </a:lvl1pPr>
            <a:lvl2pPr marL="444500" indent="-166688"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hart Placeholder 10"/>
          <p:cNvSpPr>
            <a:spLocks noGrp="1"/>
          </p:cNvSpPr>
          <p:nvPr>
            <p:ph type="chart" sz="quarter" idx="17"/>
          </p:nvPr>
        </p:nvSpPr>
        <p:spPr>
          <a:xfrm>
            <a:off x="3312000" y="1702800"/>
            <a:ext cx="5328000" cy="1908000"/>
          </a:xfrm>
        </p:spPr>
        <p:txBody>
          <a:bodyPr rtlCol="0">
            <a:normAutofit/>
          </a:bodyPr>
          <a:lstStyle>
            <a:lvl1pPr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3312000" y="1368000"/>
            <a:ext cx="5328000" cy="252000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hart Placeholder 10"/>
          <p:cNvSpPr>
            <a:spLocks noGrp="1"/>
          </p:cNvSpPr>
          <p:nvPr>
            <p:ph type="chart" sz="quarter" idx="19"/>
          </p:nvPr>
        </p:nvSpPr>
        <p:spPr>
          <a:xfrm>
            <a:off x="3312000" y="4169064"/>
            <a:ext cx="5328000" cy="1908000"/>
          </a:xfrm>
        </p:spPr>
        <p:txBody>
          <a:bodyPr rtlCol="0">
            <a:normAutofit/>
          </a:bodyPr>
          <a:lstStyle>
            <a:lvl1pPr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3312000" y="3833752"/>
            <a:ext cx="5328000" cy="252000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Date Placeholder 4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921D6-88D5-4577-BB66-47AFF5296C14}" type="datetime1">
              <a:rPr lang="en-GB"/>
              <a:pPr>
                <a:defRPr/>
              </a:pPr>
              <a:t>12/05/2026</a:t>
            </a:fld>
            <a:endParaRPr lang="en-GB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23"/>
          </p:nvPr>
        </p:nvSpPr>
        <p:spPr>
          <a:xfrm>
            <a:off x="6840538" y="6423025"/>
            <a:ext cx="1800225" cy="2524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595C5407-E8FA-4A53-84CB-895E3A38E72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82945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rrow Text and Two Charts Revers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576263" y="1557338"/>
            <a:ext cx="532765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576263" y="4019550"/>
            <a:ext cx="532765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48000" y="1368000"/>
            <a:ext cx="2592000" cy="4716000"/>
          </a:xfrm>
        </p:spPr>
        <p:txBody>
          <a:bodyPr>
            <a:normAutofit/>
          </a:bodyPr>
          <a:lstStyle>
            <a:lvl1pPr>
              <a:defRPr sz="1400"/>
            </a:lvl1pPr>
            <a:lvl2pPr marL="444500" indent="-166688"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hart Placeholder 10"/>
          <p:cNvSpPr>
            <a:spLocks noGrp="1"/>
          </p:cNvSpPr>
          <p:nvPr>
            <p:ph type="chart" sz="quarter" idx="17"/>
          </p:nvPr>
        </p:nvSpPr>
        <p:spPr>
          <a:xfrm>
            <a:off x="576000" y="1702800"/>
            <a:ext cx="5328000" cy="1908000"/>
          </a:xfrm>
        </p:spPr>
        <p:txBody>
          <a:bodyPr rtlCol="0">
            <a:normAutofit/>
          </a:bodyPr>
          <a:lstStyle>
            <a:lvl1pPr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576000" y="1368000"/>
            <a:ext cx="5328000" cy="252000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hart Placeholder 10"/>
          <p:cNvSpPr>
            <a:spLocks noGrp="1"/>
          </p:cNvSpPr>
          <p:nvPr>
            <p:ph type="chart" sz="quarter" idx="19"/>
          </p:nvPr>
        </p:nvSpPr>
        <p:spPr>
          <a:xfrm>
            <a:off x="576000" y="4169064"/>
            <a:ext cx="5328000" cy="1908000"/>
          </a:xfrm>
        </p:spPr>
        <p:txBody>
          <a:bodyPr rtlCol="0">
            <a:normAutofit/>
          </a:bodyPr>
          <a:lstStyle>
            <a:lvl1pPr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576000" y="3833752"/>
            <a:ext cx="5328000" cy="252000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Date Placeholder 4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56F06-3EC0-4534-A83E-5C6222BE4ACA}" type="datetime1">
              <a:rPr lang="en-GB"/>
              <a:pPr>
                <a:defRPr/>
              </a:pPr>
              <a:t>12/05/2026</a:t>
            </a:fld>
            <a:endParaRPr lang="en-GB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23"/>
          </p:nvPr>
        </p:nvSpPr>
        <p:spPr>
          <a:xfrm>
            <a:off x="6840538" y="6423025"/>
            <a:ext cx="1800225" cy="2524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498B0772-CD6B-4C54-BC1A-5ED40EDF820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02880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000" y="1367999"/>
            <a:ext cx="2592000" cy="4896000"/>
          </a:xfrm>
        </p:spPr>
        <p:txBody>
          <a:bodyPr>
            <a:normAutofit/>
          </a:bodyPr>
          <a:lstStyle>
            <a:lvl1pPr marL="179388" indent="-179388">
              <a:defRPr sz="1200"/>
            </a:lvl1pPr>
            <a:lvl2pPr marL="358775" indent="-166688">
              <a:defRPr sz="1200"/>
            </a:lvl2pPr>
            <a:lvl3pPr marL="538163" indent="-187325">
              <a:defRPr sz="1200"/>
            </a:lvl3pPr>
            <a:lvl4pPr marL="717550" indent="-176213">
              <a:defRPr sz="1200"/>
            </a:lvl4pPr>
            <a:lvl5pPr marL="896938" indent="-179388" defTabSz="939800">
              <a:tabLst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3312000" y="1367999"/>
            <a:ext cx="2592000" cy="4896000"/>
          </a:xfrm>
        </p:spPr>
        <p:txBody>
          <a:bodyPr>
            <a:normAutofit/>
          </a:bodyPr>
          <a:lstStyle>
            <a:lvl1pPr marL="179388" indent="-179388">
              <a:defRPr sz="1200"/>
            </a:lvl1pPr>
            <a:lvl2pPr marL="358775" indent="-166688">
              <a:defRPr sz="1200"/>
            </a:lvl2pPr>
            <a:lvl3pPr marL="538163" indent="-187325">
              <a:defRPr sz="1200"/>
            </a:lvl3pPr>
            <a:lvl4pPr marL="717550" indent="-176213">
              <a:defRPr sz="1200"/>
            </a:lvl4pPr>
            <a:lvl5pPr marL="896938" indent="-179388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6048000" y="1367999"/>
            <a:ext cx="2592000" cy="4896000"/>
          </a:xfrm>
        </p:spPr>
        <p:txBody>
          <a:bodyPr>
            <a:normAutofit/>
          </a:bodyPr>
          <a:lstStyle>
            <a:lvl1pPr marL="179388" indent="-179388">
              <a:defRPr sz="1200"/>
            </a:lvl1pPr>
            <a:lvl2pPr marL="358775" indent="-166688">
              <a:defRPr sz="1200"/>
            </a:lvl2pPr>
            <a:lvl3pPr marL="538163" indent="-187325">
              <a:defRPr sz="1200"/>
            </a:lvl3pPr>
            <a:lvl4pPr marL="717550" indent="-176213">
              <a:defRPr sz="1200"/>
            </a:lvl4pPr>
            <a:lvl5pPr marL="896938" indent="-179388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E6D09-48C7-4BD3-BFA8-13D32E665D0C}" type="datetime1">
              <a:rPr lang="en-GB"/>
              <a:pPr>
                <a:defRPr/>
              </a:pPr>
              <a:t>12/05/2026</a:t>
            </a:fld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6840538" y="6423025"/>
            <a:ext cx="1800225" cy="2524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98676E4A-172E-4D24-9C08-5C42B3B4919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628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11"/>
          <p:cNvGrpSpPr>
            <a:grpSpLocks/>
          </p:cNvGrpSpPr>
          <p:nvPr userDrawn="1"/>
        </p:nvGrpSpPr>
        <p:grpSpPr bwMode="auto">
          <a:xfrm>
            <a:off x="576263" y="4508500"/>
            <a:ext cx="2008187" cy="900113"/>
            <a:chOff x="116601" y="5744680"/>
            <a:chExt cx="2088000" cy="936000"/>
          </a:xfrm>
        </p:grpSpPr>
        <p:sp>
          <p:nvSpPr>
            <p:cNvPr id="7" name="Rectangle 6"/>
            <p:cNvSpPr/>
            <p:nvPr/>
          </p:nvSpPr>
          <p:spPr>
            <a:xfrm>
              <a:off x="116601" y="5744680"/>
              <a:ext cx="2088000" cy="93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8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565" y="5780680"/>
              <a:ext cx="1784072" cy="86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000" y="2052000"/>
            <a:ext cx="8064000" cy="864000"/>
          </a:xfrm>
        </p:spPr>
        <p:txBody>
          <a:bodyPr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000" y="2952000"/>
            <a:ext cx="4032000" cy="936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576000" y="648000"/>
            <a:ext cx="8064000" cy="360362"/>
          </a:xfrm>
        </p:spPr>
        <p:txBody>
          <a:bodyPr/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3E2AC-CCA3-4020-BAA8-22BAB9A83A29}" type="datetime1">
              <a:rPr lang="en-GB"/>
              <a:pPr>
                <a:defRPr/>
              </a:pPr>
              <a:t>12/05/2026</a:t>
            </a:fld>
            <a:endParaRPr lang="en-GB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840538" y="6423025"/>
            <a:ext cx="1800225" cy="2524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dirty="0"/>
              <a:t>Slide </a:t>
            </a:r>
            <a:fld id="{74162547-A0C9-4700-845F-04698929466D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28713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Four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000" y="1367999"/>
            <a:ext cx="1908000" cy="4896000"/>
          </a:xfrm>
        </p:spPr>
        <p:txBody>
          <a:bodyPr>
            <a:normAutofit/>
          </a:bodyPr>
          <a:lstStyle>
            <a:lvl1pPr marL="179388" indent="-179388">
              <a:defRPr sz="1000"/>
            </a:lvl1pPr>
            <a:lvl2pPr marL="376238" indent="-166688">
              <a:defRPr sz="1000"/>
            </a:lvl2pPr>
            <a:lvl3pPr marL="573088" indent="-187325">
              <a:defRPr sz="1000"/>
            </a:lvl3pPr>
            <a:lvl4pPr marL="717550" indent="-131763">
              <a:defRPr sz="1000"/>
            </a:lvl4pPr>
            <a:lvl5pPr marL="879475" indent="-171450">
              <a:tabLst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2628000" y="1367999"/>
            <a:ext cx="1908000" cy="4896000"/>
          </a:xfrm>
        </p:spPr>
        <p:txBody>
          <a:bodyPr>
            <a:normAutofit/>
          </a:bodyPr>
          <a:lstStyle>
            <a:lvl1pPr marL="179388" indent="-179388">
              <a:defRPr sz="1000"/>
            </a:lvl1pPr>
            <a:lvl2pPr marL="376238" indent="-166688">
              <a:defRPr sz="1000"/>
            </a:lvl2pPr>
            <a:lvl3pPr marL="573088" indent="-187325">
              <a:defRPr sz="1000"/>
            </a:lvl3pPr>
            <a:lvl4pPr marL="717550" indent="-131763">
              <a:defRPr sz="1000"/>
            </a:lvl4pPr>
            <a:lvl5pPr marL="879475" indent="-171450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4680000" y="1367999"/>
            <a:ext cx="1908000" cy="4896000"/>
          </a:xfrm>
        </p:spPr>
        <p:txBody>
          <a:bodyPr>
            <a:normAutofit/>
          </a:bodyPr>
          <a:lstStyle>
            <a:lvl1pPr marL="179388" indent="-179388">
              <a:defRPr sz="1000"/>
            </a:lvl1pPr>
            <a:lvl2pPr marL="376238" indent="-166688">
              <a:defRPr sz="1000"/>
            </a:lvl2pPr>
            <a:lvl3pPr marL="573088" indent="-187325">
              <a:defRPr sz="1000"/>
            </a:lvl3pPr>
            <a:lvl4pPr marL="717550" indent="-131763">
              <a:defRPr sz="1000"/>
            </a:lvl4pPr>
            <a:lvl5pPr marL="879475" indent="-171450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>
            <a:off x="6732000" y="1367999"/>
            <a:ext cx="1908000" cy="4896000"/>
          </a:xfrm>
        </p:spPr>
        <p:txBody>
          <a:bodyPr>
            <a:normAutofit/>
          </a:bodyPr>
          <a:lstStyle>
            <a:lvl1pPr marL="179388" indent="-179388">
              <a:defRPr sz="1000"/>
            </a:lvl1pPr>
            <a:lvl2pPr marL="376238" indent="-166688">
              <a:defRPr sz="1000"/>
            </a:lvl2pPr>
            <a:lvl3pPr marL="573088" indent="-187325">
              <a:defRPr sz="1000"/>
            </a:lvl3pPr>
            <a:lvl4pPr marL="717550" indent="-131763">
              <a:defRPr sz="1000"/>
            </a:lvl4pPr>
            <a:lvl5pPr marL="879475" indent="-171450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168C7-A0A7-4AA5-B718-8020B902FD26}" type="datetime1">
              <a:rPr lang="en-GB"/>
              <a:pPr>
                <a:defRPr/>
              </a:pPr>
              <a:t>12/05/2026</a:t>
            </a:fld>
            <a:endParaRPr lang="en-GB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6840538" y="6423025"/>
            <a:ext cx="1800225" cy="2524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71D37A32-B700-468E-B85B-F01775F2FD4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63677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Contn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576000" y="1368000"/>
            <a:ext cx="2592000" cy="2232000"/>
          </a:xfrm>
        </p:spPr>
        <p:txBody>
          <a:bodyPr>
            <a:normAutofit/>
          </a:bodyPr>
          <a:lstStyle>
            <a:lvl1pPr marL="179388" indent="-179388">
              <a:defRPr sz="1200"/>
            </a:lvl1pPr>
            <a:lvl2pPr marL="358775" indent="-166688">
              <a:defRPr sz="1200"/>
            </a:lvl2pPr>
            <a:lvl3pPr marL="538163" indent="-187325">
              <a:defRPr sz="1200"/>
            </a:lvl3pPr>
            <a:lvl4pPr marL="717550" indent="-176213">
              <a:defRPr sz="1200"/>
            </a:lvl4pPr>
            <a:lvl5pPr marL="896938" indent="-179388" defTabSz="939800">
              <a:tabLst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3312000" y="1368000"/>
            <a:ext cx="2592000" cy="2232000"/>
          </a:xfrm>
        </p:spPr>
        <p:txBody>
          <a:bodyPr>
            <a:normAutofit/>
          </a:bodyPr>
          <a:lstStyle>
            <a:lvl1pPr marL="179388" indent="-179388">
              <a:defRPr sz="1200"/>
            </a:lvl1pPr>
            <a:lvl2pPr marL="358775" indent="-166688">
              <a:defRPr sz="1200"/>
            </a:lvl2pPr>
            <a:lvl3pPr marL="538163" indent="-187325">
              <a:defRPr sz="1200"/>
            </a:lvl3pPr>
            <a:lvl4pPr marL="717550" indent="-176213">
              <a:defRPr sz="1200"/>
            </a:lvl4pPr>
            <a:lvl5pPr marL="896938" indent="-179388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Content Placeholder 2"/>
          <p:cNvSpPr>
            <a:spLocks noGrp="1"/>
          </p:cNvSpPr>
          <p:nvPr>
            <p:ph idx="14"/>
          </p:nvPr>
        </p:nvSpPr>
        <p:spPr>
          <a:xfrm>
            <a:off x="6048000" y="1368000"/>
            <a:ext cx="2592000" cy="2232000"/>
          </a:xfrm>
        </p:spPr>
        <p:txBody>
          <a:bodyPr>
            <a:normAutofit/>
          </a:bodyPr>
          <a:lstStyle>
            <a:lvl1pPr marL="179388" indent="-179388">
              <a:defRPr sz="1200"/>
            </a:lvl1pPr>
            <a:lvl2pPr marL="358775" indent="-166688">
              <a:defRPr sz="1200"/>
            </a:lvl2pPr>
            <a:lvl3pPr marL="538163" indent="-187325">
              <a:defRPr sz="1200"/>
            </a:lvl3pPr>
            <a:lvl4pPr marL="717550" indent="-176213">
              <a:defRPr sz="1200"/>
            </a:lvl4pPr>
            <a:lvl5pPr marL="896938" indent="-179388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Content Placeholder 2"/>
          <p:cNvSpPr>
            <a:spLocks noGrp="1"/>
          </p:cNvSpPr>
          <p:nvPr>
            <p:ph idx="15"/>
          </p:nvPr>
        </p:nvSpPr>
        <p:spPr>
          <a:xfrm>
            <a:off x="576000" y="3833752"/>
            <a:ext cx="2592000" cy="2232000"/>
          </a:xfrm>
        </p:spPr>
        <p:txBody>
          <a:bodyPr>
            <a:normAutofit/>
          </a:bodyPr>
          <a:lstStyle>
            <a:lvl1pPr marL="179388" indent="-179388">
              <a:defRPr sz="1200"/>
            </a:lvl1pPr>
            <a:lvl2pPr marL="358775" indent="-166688">
              <a:defRPr sz="1200"/>
            </a:lvl2pPr>
            <a:lvl3pPr marL="538163" indent="-187325">
              <a:defRPr sz="1200"/>
            </a:lvl3pPr>
            <a:lvl4pPr marL="717550" indent="-176213">
              <a:defRPr sz="1200"/>
            </a:lvl4pPr>
            <a:lvl5pPr marL="896938" indent="-179388" defTabSz="939800">
              <a:tabLst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Content Placeholder 2"/>
          <p:cNvSpPr>
            <a:spLocks noGrp="1"/>
          </p:cNvSpPr>
          <p:nvPr>
            <p:ph idx="16"/>
          </p:nvPr>
        </p:nvSpPr>
        <p:spPr>
          <a:xfrm>
            <a:off x="3312000" y="3833752"/>
            <a:ext cx="2592000" cy="2232000"/>
          </a:xfrm>
        </p:spPr>
        <p:txBody>
          <a:bodyPr>
            <a:normAutofit/>
          </a:bodyPr>
          <a:lstStyle>
            <a:lvl1pPr marL="179388" indent="-179388">
              <a:defRPr sz="1200"/>
            </a:lvl1pPr>
            <a:lvl2pPr marL="358775" indent="-166688">
              <a:defRPr sz="1200"/>
            </a:lvl2pPr>
            <a:lvl3pPr marL="538163" indent="-187325">
              <a:defRPr sz="1200"/>
            </a:lvl3pPr>
            <a:lvl4pPr marL="717550" indent="-176213">
              <a:defRPr sz="1200"/>
            </a:lvl4pPr>
            <a:lvl5pPr marL="896938" indent="-179388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0" name="Content Placeholder 2"/>
          <p:cNvSpPr>
            <a:spLocks noGrp="1"/>
          </p:cNvSpPr>
          <p:nvPr>
            <p:ph idx="17"/>
          </p:nvPr>
        </p:nvSpPr>
        <p:spPr>
          <a:xfrm>
            <a:off x="6048000" y="3833752"/>
            <a:ext cx="2592000" cy="2232000"/>
          </a:xfrm>
        </p:spPr>
        <p:txBody>
          <a:bodyPr>
            <a:normAutofit/>
          </a:bodyPr>
          <a:lstStyle>
            <a:lvl1pPr marL="179388" indent="-179388">
              <a:defRPr sz="1200"/>
            </a:lvl1pPr>
            <a:lvl2pPr marL="358775" indent="-166688">
              <a:defRPr sz="1200"/>
            </a:lvl2pPr>
            <a:lvl3pPr marL="538163" indent="-187325">
              <a:defRPr sz="1200"/>
            </a:lvl3pPr>
            <a:lvl4pPr marL="717550" indent="-176213">
              <a:defRPr sz="1200"/>
            </a:lvl4pPr>
            <a:lvl5pPr marL="896938" indent="-179388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8FA27-3F81-4F9A-BAE1-2BBAB081F143}" type="datetime1">
              <a:rPr lang="en-GB"/>
              <a:pPr>
                <a:defRPr/>
              </a:pPr>
              <a:t>12/05/2026</a:t>
            </a:fld>
            <a:endParaRPr lang="en-GB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20"/>
          </p:nvPr>
        </p:nvSpPr>
        <p:spPr>
          <a:xfrm>
            <a:off x="6840538" y="6423025"/>
            <a:ext cx="1800225" cy="2524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EF636F35-799B-43EC-8DDA-893F75FCE5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9034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576000" y="1367999"/>
            <a:ext cx="1908000" cy="2232000"/>
          </a:xfrm>
        </p:spPr>
        <p:txBody>
          <a:bodyPr>
            <a:normAutofit/>
          </a:bodyPr>
          <a:lstStyle>
            <a:lvl1pPr marL="179388" indent="-179388">
              <a:defRPr sz="1000"/>
            </a:lvl1pPr>
            <a:lvl2pPr marL="376238" indent="-166688">
              <a:defRPr sz="1000"/>
            </a:lvl2pPr>
            <a:lvl3pPr marL="573088" indent="-187325">
              <a:defRPr sz="1000"/>
            </a:lvl3pPr>
            <a:lvl4pPr marL="717550" indent="-131763">
              <a:defRPr sz="1000"/>
            </a:lvl4pPr>
            <a:lvl5pPr marL="879475" indent="-171450">
              <a:tabLst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2628080" y="1367999"/>
            <a:ext cx="1908000" cy="2232000"/>
          </a:xfrm>
        </p:spPr>
        <p:txBody>
          <a:bodyPr>
            <a:normAutofit/>
          </a:bodyPr>
          <a:lstStyle>
            <a:lvl1pPr marL="179388" indent="-179388">
              <a:defRPr sz="1000"/>
            </a:lvl1pPr>
            <a:lvl2pPr marL="376238" indent="-166688">
              <a:defRPr sz="1000"/>
            </a:lvl2pPr>
            <a:lvl3pPr marL="573088" indent="-187325">
              <a:defRPr sz="1000"/>
            </a:lvl3pPr>
            <a:lvl4pPr marL="717550" indent="-131763">
              <a:defRPr sz="1000"/>
            </a:lvl4pPr>
            <a:lvl5pPr marL="879475" indent="-171450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Content Placeholder 2"/>
          <p:cNvSpPr>
            <a:spLocks noGrp="1"/>
          </p:cNvSpPr>
          <p:nvPr>
            <p:ph idx="14"/>
          </p:nvPr>
        </p:nvSpPr>
        <p:spPr>
          <a:xfrm>
            <a:off x="4680160" y="1367999"/>
            <a:ext cx="1908000" cy="2232000"/>
          </a:xfrm>
        </p:spPr>
        <p:txBody>
          <a:bodyPr>
            <a:normAutofit/>
          </a:bodyPr>
          <a:lstStyle>
            <a:lvl1pPr marL="179388" indent="-179388">
              <a:defRPr sz="1000"/>
            </a:lvl1pPr>
            <a:lvl2pPr marL="376238" indent="-166688">
              <a:defRPr sz="1000"/>
            </a:lvl2pPr>
            <a:lvl3pPr marL="573088" indent="-187325">
              <a:defRPr sz="1000"/>
            </a:lvl3pPr>
            <a:lvl4pPr marL="717550" indent="-131763">
              <a:defRPr sz="1000"/>
            </a:lvl4pPr>
            <a:lvl5pPr marL="879475" indent="-171450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Content Placeholder 2"/>
          <p:cNvSpPr>
            <a:spLocks noGrp="1"/>
          </p:cNvSpPr>
          <p:nvPr>
            <p:ph idx="15"/>
          </p:nvPr>
        </p:nvSpPr>
        <p:spPr>
          <a:xfrm>
            <a:off x="6732240" y="1367999"/>
            <a:ext cx="1908000" cy="2232000"/>
          </a:xfrm>
        </p:spPr>
        <p:txBody>
          <a:bodyPr>
            <a:normAutofit/>
          </a:bodyPr>
          <a:lstStyle>
            <a:lvl1pPr marL="179388" indent="-179388">
              <a:defRPr sz="1000"/>
            </a:lvl1pPr>
            <a:lvl2pPr marL="376238" indent="-166688">
              <a:defRPr sz="1000"/>
            </a:lvl2pPr>
            <a:lvl3pPr marL="573088" indent="-187325">
              <a:defRPr sz="1000"/>
            </a:lvl3pPr>
            <a:lvl4pPr marL="717550" indent="-131763">
              <a:defRPr sz="1000"/>
            </a:lvl4pPr>
            <a:lvl5pPr marL="879475" indent="-171450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Content Placeholder 2"/>
          <p:cNvSpPr>
            <a:spLocks noGrp="1"/>
          </p:cNvSpPr>
          <p:nvPr>
            <p:ph idx="16"/>
          </p:nvPr>
        </p:nvSpPr>
        <p:spPr>
          <a:xfrm>
            <a:off x="576000" y="3833752"/>
            <a:ext cx="1908000" cy="2232000"/>
          </a:xfrm>
        </p:spPr>
        <p:txBody>
          <a:bodyPr>
            <a:normAutofit/>
          </a:bodyPr>
          <a:lstStyle>
            <a:lvl1pPr marL="179388" indent="-179388">
              <a:defRPr sz="1000"/>
            </a:lvl1pPr>
            <a:lvl2pPr marL="376238" indent="-166688">
              <a:defRPr sz="1000"/>
            </a:lvl2pPr>
            <a:lvl3pPr marL="573088" indent="-187325">
              <a:defRPr sz="1000"/>
            </a:lvl3pPr>
            <a:lvl4pPr marL="717550" indent="-131763">
              <a:defRPr sz="1000"/>
            </a:lvl4pPr>
            <a:lvl5pPr marL="879475" indent="-171450">
              <a:tabLst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0" name="Content Placeholder 2"/>
          <p:cNvSpPr>
            <a:spLocks noGrp="1"/>
          </p:cNvSpPr>
          <p:nvPr>
            <p:ph idx="17"/>
          </p:nvPr>
        </p:nvSpPr>
        <p:spPr>
          <a:xfrm>
            <a:off x="2628080" y="3833752"/>
            <a:ext cx="1908000" cy="2232000"/>
          </a:xfrm>
        </p:spPr>
        <p:txBody>
          <a:bodyPr>
            <a:normAutofit/>
          </a:bodyPr>
          <a:lstStyle>
            <a:lvl1pPr marL="179388" indent="-179388">
              <a:defRPr sz="1000"/>
            </a:lvl1pPr>
            <a:lvl2pPr marL="376238" indent="-166688">
              <a:defRPr sz="1000"/>
            </a:lvl2pPr>
            <a:lvl3pPr marL="573088" indent="-187325">
              <a:defRPr sz="1000"/>
            </a:lvl3pPr>
            <a:lvl4pPr marL="717550" indent="-131763">
              <a:defRPr sz="1000"/>
            </a:lvl4pPr>
            <a:lvl5pPr marL="879475" indent="-171450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1" name="Content Placeholder 2"/>
          <p:cNvSpPr>
            <a:spLocks noGrp="1"/>
          </p:cNvSpPr>
          <p:nvPr>
            <p:ph idx="18"/>
          </p:nvPr>
        </p:nvSpPr>
        <p:spPr>
          <a:xfrm>
            <a:off x="4680160" y="3833752"/>
            <a:ext cx="1908000" cy="2232000"/>
          </a:xfrm>
        </p:spPr>
        <p:txBody>
          <a:bodyPr>
            <a:normAutofit/>
          </a:bodyPr>
          <a:lstStyle>
            <a:lvl1pPr marL="179388" indent="-179388">
              <a:defRPr sz="1000"/>
            </a:lvl1pPr>
            <a:lvl2pPr marL="376238" indent="-166688">
              <a:defRPr sz="1000"/>
            </a:lvl2pPr>
            <a:lvl3pPr marL="573088" indent="-187325">
              <a:defRPr sz="1000"/>
            </a:lvl3pPr>
            <a:lvl4pPr marL="717550" indent="-131763">
              <a:defRPr sz="1000"/>
            </a:lvl4pPr>
            <a:lvl5pPr marL="879475" indent="-171450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Content Placeholder 2"/>
          <p:cNvSpPr>
            <a:spLocks noGrp="1"/>
          </p:cNvSpPr>
          <p:nvPr>
            <p:ph idx="19"/>
          </p:nvPr>
        </p:nvSpPr>
        <p:spPr>
          <a:xfrm>
            <a:off x="6732240" y="3833752"/>
            <a:ext cx="1908000" cy="2232000"/>
          </a:xfrm>
        </p:spPr>
        <p:txBody>
          <a:bodyPr>
            <a:normAutofit/>
          </a:bodyPr>
          <a:lstStyle>
            <a:lvl1pPr marL="179388" indent="-179388">
              <a:defRPr sz="1000"/>
            </a:lvl1pPr>
            <a:lvl2pPr marL="376238" indent="-166688">
              <a:defRPr sz="1000"/>
            </a:lvl2pPr>
            <a:lvl3pPr marL="573088" indent="-187325">
              <a:defRPr sz="1000"/>
            </a:lvl3pPr>
            <a:lvl4pPr marL="717550" indent="-131763">
              <a:defRPr sz="1000"/>
            </a:lvl4pPr>
            <a:lvl5pPr marL="879475" indent="-171450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DDB94-BAA4-436B-A082-DCE41C76E5EB}" type="datetime1">
              <a:rPr lang="en-GB"/>
              <a:pPr>
                <a:defRPr/>
              </a:pPr>
              <a:t>12/05/2026</a:t>
            </a:fld>
            <a:endParaRPr lang="en-GB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2"/>
          </p:nvPr>
        </p:nvSpPr>
        <p:spPr>
          <a:xfrm>
            <a:off x="6840538" y="6423025"/>
            <a:ext cx="1800225" cy="2524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BFA9D773-7393-4D07-BE71-E70C3067E41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27598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9"/>
          <p:cNvGrpSpPr>
            <a:grpSpLocks/>
          </p:cNvGrpSpPr>
          <p:nvPr userDrawn="1"/>
        </p:nvGrpSpPr>
        <p:grpSpPr bwMode="auto">
          <a:xfrm>
            <a:off x="576263" y="2447925"/>
            <a:ext cx="8064500" cy="0"/>
            <a:chOff x="576000" y="2448499"/>
            <a:chExt cx="8064000" cy="0"/>
          </a:xfrm>
        </p:grpSpPr>
        <p:cxnSp>
          <p:nvCxnSpPr>
            <p:cNvPr id="39" name="Straight Connector 38"/>
            <p:cNvCxnSpPr/>
            <p:nvPr userDrawn="1"/>
          </p:nvCxnSpPr>
          <p:spPr>
            <a:xfrm>
              <a:off x="576000" y="2448499"/>
              <a:ext cx="1908057" cy="0"/>
            </a:xfrm>
            <a:prstGeom prst="line">
              <a:avLst/>
            </a:prstGeom>
            <a:ln w="127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 userDrawn="1"/>
          </p:nvCxnSpPr>
          <p:spPr>
            <a:xfrm>
              <a:off x="2628510" y="2448499"/>
              <a:ext cx="1908057" cy="0"/>
            </a:xfrm>
            <a:prstGeom prst="line">
              <a:avLst/>
            </a:prstGeom>
            <a:ln w="127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 userDrawn="1"/>
          </p:nvCxnSpPr>
          <p:spPr>
            <a:xfrm>
              <a:off x="4679433" y="2448499"/>
              <a:ext cx="1908057" cy="0"/>
            </a:xfrm>
            <a:prstGeom prst="line">
              <a:avLst/>
            </a:prstGeom>
            <a:ln w="127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 userDrawn="1"/>
          </p:nvCxnSpPr>
          <p:spPr>
            <a:xfrm>
              <a:off x="6731943" y="2448499"/>
              <a:ext cx="1908057" cy="0"/>
            </a:xfrm>
            <a:prstGeom prst="line">
              <a:avLst/>
            </a:prstGeom>
            <a:ln w="127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3" name="Group 15"/>
          <p:cNvGrpSpPr>
            <a:grpSpLocks/>
          </p:cNvGrpSpPr>
          <p:nvPr userDrawn="1"/>
        </p:nvGrpSpPr>
        <p:grpSpPr bwMode="auto">
          <a:xfrm>
            <a:off x="582613" y="4924425"/>
            <a:ext cx="8064500" cy="0"/>
            <a:chOff x="576000" y="2448499"/>
            <a:chExt cx="8064000" cy="0"/>
          </a:xfrm>
        </p:grpSpPr>
        <p:cxnSp>
          <p:nvCxnSpPr>
            <p:cNvPr id="44" name="Straight Connector 43"/>
            <p:cNvCxnSpPr/>
            <p:nvPr userDrawn="1"/>
          </p:nvCxnSpPr>
          <p:spPr>
            <a:xfrm>
              <a:off x="576000" y="2448499"/>
              <a:ext cx="1908057" cy="0"/>
            </a:xfrm>
            <a:prstGeom prst="line">
              <a:avLst/>
            </a:prstGeom>
            <a:ln w="127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 userDrawn="1"/>
          </p:nvCxnSpPr>
          <p:spPr>
            <a:xfrm>
              <a:off x="2628510" y="2448499"/>
              <a:ext cx="1908057" cy="0"/>
            </a:xfrm>
            <a:prstGeom prst="line">
              <a:avLst/>
            </a:prstGeom>
            <a:ln w="127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 userDrawn="1"/>
          </p:nvCxnSpPr>
          <p:spPr>
            <a:xfrm>
              <a:off x="4679433" y="2448499"/>
              <a:ext cx="1908057" cy="0"/>
            </a:xfrm>
            <a:prstGeom prst="line">
              <a:avLst/>
            </a:prstGeom>
            <a:ln w="127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 userDrawn="1"/>
          </p:nvCxnSpPr>
          <p:spPr>
            <a:xfrm>
              <a:off x="6731943" y="2448499"/>
              <a:ext cx="1908057" cy="0"/>
            </a:xfrm>
            <a:prstGeom prst="line">
              <a:avLst/>
            </a:prstGeom>
            <a:ln w="127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7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576000" y="1368000"/>
            <a:ext cx="1908000" cy="10800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endParaRPr lang="en-GB" noProof="0" dirty="0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22"/>
          </p:nvPr>
        </p:nvSpPr>
        <p:spPr>
          <a:xfrm>
            <a:off x="6732000" y="1368000"/>
            <a:ext cx="1908000" cy="10800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endParaRPr lang="en-GB" noProof="0" dirty="0"/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24"/>
          </p:nvPr>
        </p:nvSpPr>
        <p:spPr>
          <a:xfrm>
            <a:off x="4680000" y="1368000"/>
            <a:ext cx="1908000" cy="10800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endParaRPr lang="en-GB" noProof="0" dirty="0"/>
          </a:p>
        </p:txBody>
      </p:sp>
      <p:sp>
        <p:nvSpPr>
          <p:cNvPr id="28" name="Picture Placeholder 6"/>
          <p:cNvSpPr>
            <a:spLocks noGrp="1"/>
          </p:cNvSpPr>
          <p:nvPr>
            <p:ph type="pic" sz="quarter" idx="26"/>
          </p:nvPr>
        </p:nvSpPr>
        <p:spPr>
          <a:xfrm>
            <a:off x="2628000" y="1368000"/>
            <a:ext cx="1908000" cy="10800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endParaRPr lang="en-GB" noProof="0" dirty="0"/>
          </a:p>
        </p:txBody>
      </p:sp>
      <p:sp>
        <p:nvSpPr>
          <p:cNvPr id="30" name="Picture Placeholder 6"/>
          <p:cNvSpPr>
            <a:spLocks noGrp="1"/>
          </p:cNvSpPr>
          <p:nvPr>
            <p:ph type="pic" sz="quarter" idx="28"/>
          </p:nvPr>
        </p:nvSpPr>
        <p:spPr>
          <a:xfrm>
            <a:off x="576000" y="3841342"/>
            <a:ext cx="1908000" cy="10800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endParaRPr lang="en-GB" noProof="0" dirty="0"/>
          </a:p>
        </p:txBody>
      </p:sp>
      <p:sp>
        <p:nvSpPr>
          <p:cNvPr id="32" name="Picture Placeholder 6"/>
          <p:cNvSpPr>
            <a:spLocks noGrp="1"/>
          </p:cNvSpPr>
          <p:nvPr>
            <p:ph type="pic" sz="quarter" idx="30"/>
          </p:nvPr>
        </p:nvSpPr>
        <p:spPr>
          <a:xfrm>
            <a:off x="2628000" y="3841342"/>
            <a:ext cx="1908000" cy="10800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endParaRPr lang="en-GB" noProof="0" dirty="0"/>
          </a:p>
        </p:txBody>
      </p:sp>
      <p:sp>
        <p:nvSpPr>
          <p:cNvPr id="34" name="Picture Placeholder 6"/>
          <p:cNvSpPr>
            <a:spLocks noGrp="1"/>
          </p:cNvSpPr>
          <p:nvPr>
            <p:ph type="pic" sz="quarter" idx="32"/>
          </p:nvPr>
        </p:nvSpPr>
        <p:spPr>
          <a:xfrm>
            <a:off x="4680000" y="3841342"/>
            <a:ext cx="1908000" cy="10800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endParaRPr lang="en-GB" noProof="0" dirty="0"/>
          </a:p>
        </p:txBody>
      </p:sp>
      <p:sp>
        <p:nvSpPr>
          <p:cNvPr id="36" name="Picture Placeholder 6"/>
          <p:cNvSpPr>
            <a:spLocks noGrp="1"/>
          </p:cNvSpPr>
          <p:nvPr>
            <p:ph type="pic" sz="quarter" idx="34"/>
          </p:nvPr>
        </p:nvSpPr>
        <p:spPr>
          <a:xfrm>
            <a:off x="6732000" y="3841342"/>
            <a:ext cx="1908000" cy="10800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2970"/>
            <a:ext cx="8064000" cy="432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576000" y="2673419"/>
            <a:ext cx="1908000" cy="900000"/>
          </a:xfrm>
        </p:spPr>
        <p:txBody>
          <a:bodyPr>
            <a:noAutofit/>
          </a:bodyPr>
          <a:lstStyle>
            <a:lvl1pPr marL="179388" indent="-179388">
              <a:spcBef>
                <a:spcPts val="0"/>
              </a:spcBef>
              <a:defRPr sz="1000"/>
            </a:lvl1pPr>
            <a:lvl2pPr marL="376238" indent="-166688">
              <a:spcBef>
                <a:spcPts val="0"/>
              </a:spcBef>
              <a:defRPr sz="1000"/>
            </a:lvl2pPr>
            <a:lvl3pPr marL="573088" indent="-187325">
              <a:spcBef>
                <a:spcPts val="0"/>
              </a:spcBef>
              <a:defRPr sz="1000"/>
            </a:lvl3pPr>
            <a:lvl4pPr marL="717550" indent="-131763">
              <a:spcBef>
                <a:spcPts val="0"/>
              </a:spcBef>
              <a:defRPr sz="1000"/>
            </a:lvl4pPr>
            <a:lvl5pPr marL="879475" indent="-171450">
              <a:tabLst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2628000" y="2673419"/>
            <a:ext cx="1908000" cy="900000"/>
          </a:xfrm>
        </p:spPr>
        <p:txBody>
          <a:bodyPr>
            <a:noAutofit/>
          </a:bodyPr>
          <a:lstStyle>
            <a:lvl1pPr marL="179388" indent="-179388">
              <a:spcBef>
                <a:spcPts val="0"/>
              </a:spcBef>
              <a:defRPr sz="1000"/>
            </a:lvl1pPr>
            <a:lvl2pPr marL="376238" indent="-166688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3088" indent="-187325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31763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9475" indent="-17145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GB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Content Placeholder 2"/>
          <p:cNvSpPr>
            <a:spLocks noGrp="1"/>
          </p:cNvSpPr>
          <p:nvPr>
            <p:ph idx="14"/>
          </p:nvPr>
        </p:nvSpPr>
        <p:spPr>
          <a:xfrm>
            <a:off x="4680000" y="2673419"/>
            <a:ext cx="1908000" cy="900000"/>
          </a:xfrm>
        </p:spPr>
        <p:txBody>
          <a:bodyPr>
            <a:noAutofit/>
          </a:bodyPr>
          <a:lstStyle>
            <a:lvl1pPr marL="179388" indent="-179388">
              <a:spcBef>
                <a:spcPts val="0"/>
              </a:spcBef>
              <a:defRPr sz="1000"/>
            </a:lvl1pPr>
            <a:lvl2pPr marL="376238" indent="-166688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3088" indent="-187325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31763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9475" indent="-17145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GB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Content Placeholder 2"/>
          <p:cNvSpPr>
            <a:spLocks noGrp="1"/>
          </p:cNvSpPr>
          <p:nvPr>
            <p:ph idx="15"/>
          </p:nvPr>
        </p:nvSpPr>
        <p:spPr>
          <a:xfrm>
            <a:off x="6732000" y="2673419"/>
            <a:ext cx="1908000" cy="900000"/>
          </a:xfrm>
        </p:spPr>
        <p:txBody>
          <a:bodyPr>
            <a:noAutofit/>
          </a:bodyPr>
          <a:lstStyle>
            <a:lvl1pPr marL="1793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6238" indent="-166688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3088" indent="-187325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31763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9475" indent="-17145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GB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Content Placeholder 2"/>
          <p:cNvSpPr>
            <a:spLocks noGrp="1"/>
          </p:cNvSpPr>
          <p:nvPr>
            <p:ph idx="16"/>
          </p:nvPr>
        </p:nvSpPr>
        <p:spPr>
          <a:xfrm>
            <a:off x="576000" y="5143640"/>
            <a:ext cx="1908000" cy="900000"/>
          </a:xfrm>
        </p:spPr>
        <p:txBody>
          <a:bodyPr>
            <a:noAutofit/>
          </a:bodyPr>
          <a:lstStyle>
            <a:lvl1pPr marL="179388" indent="-179388">
              <a:spcBef>
                <a:spcPts val="0"/>
              </a:spcBef>
              <a:defRPr sz="1000"/>
            </a:lvl1pPr>
            <a:lvl2pPr marL="376238" indent="-166688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3088" indent="-187325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31763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9475" indent="-17145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tabLst/>
              <a:defRPr lang="en-GB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0" name="Content Placeholder 2"/>
          <p:cNvSpPr>
            <a:spLocks noGrp="1"/>
          </p:cNvSpPr>
          <p:nvPr>
            <p:ph idx="17"/>
          </p:nvPr>
        </p:nvSpPr>
        <p:spPr>
          <a:xfrm>
            <a:off x="2628000" y="5143640"/>
            <a:ext cx="1908000" cy="900000"/>
          </a:xfrm>
        </p:spPr>
        <p:txBody>
          <a:bodyPr>
            <a:noAutofit/>
          </a:bodyPr>
          <a:lstStyle>
            <a:lvl1pPr marL="1793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6238" indent="-166688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3088" indent="-187325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31763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9475" indent="-17145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GB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1" name="Content Placeholder 2"/>
          <p:cNvSpPr>
            <a:spLocks noGrp="1"/>
          </p:cNvSpPr>
          <p:nvPr>
            <p:ph idx="18"/>
          </p:nvPr>
        </p:nvSpPr>
        <p:spPr>
          <a:xfrm>
            <a:off x="4680000" y="5143640"/>
            <a:ext cx="1908000" cy="900000"/>
          </a:xfrm>
        </p:spPr>
        <p:txBody>
          <a:bodyPr>
            <a:noAutofit/>
          </a:bodyPr>
          <a:lstStyle>
            <a:lvl1pPr marL="1793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6238" indent="-166688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3088" indent="-187325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31763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9475" indent="-17145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GB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Content Placeholder 2"/>
          <p:cNvSpPr>
            <a:spLocks noGrp="1"/>
          </p:cNvSpPr>
          <p:nvPr>
            <p:ph idx="19"/>
          </p:nvPr>
        </p:nvSpPr>
        <p:spPr>
          <a:xfrm>
            <a:off x="6732000" y="5143640"/>
            <a:ext cx="1908000" cy="900000"/>
          </a:xfrm>
        </p:spPr>
        <p:txBody>
          <a:bodyPr>
            <a:noAutofit/>
          </a:bodyPr>
          <a:lstStyle>
            <a:lvl1pPr marL="1793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6238" indent="-166688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3088" indent="-187325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31763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9475" indent="-17145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GB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76000" y="2483273"/>
            <a:ext cx="1908000" cy="180000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6732000" y="2483273"/>
            <a:ext cx="1908000" cy="180000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4680000" y="2483273"/>
            <a:ext cx="1908000" cy="180000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2628000" y="2483273"/>
            <a:ext cx="1908000" cy="180000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576000" y="4958062"/>
            <a:ext cx="1908000" cy="180000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1"/>
          </p:nvPr>
        </p:nvSpPr>
        <p:spPr>
          <a:xfrm>
            <a:off x="2628000" y="4958062"/>
            <a:ext cx="1908000" cy="180000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3"/>
          </p:nvPr>
        </p:nvSpPr>
        <p:spPr>
          <a:xfrm>
            <a:off x="4672246" y="4958062"/>
            <a:ext cx="1908000" cy="180000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6732000" y="4958062"/>
            <a:ext cx="1908000" cy="180000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Date Placeholder 3"/>
          <p:cNvSpPr>
            <a:spLocks noGrp="1"/>
          </p:cNvSpPr>
          <p:nvPr>
            <p:ph type="dt" sz="half" idx="3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0776B-34DB-4725-8440-71B74B79253E}" type="datetime1">
              <a:rPr lang="en-GB"/>
              <a:pPr>
                <a:defRPr/>
              </a:pPr>
              <a:t>12/05/2026</a:t>
            </a:fld>
            <a:endParaRPr lang="en-GB"/>
          </a:p>
        </p:txBody>
      </p:sp>
      <p:sp>
        <p:nvSpPr>
          <p:cNvPr id="49" name="Footer Placeholder 4"/>
          <p:cNvSpPr>
            <a:spLocks noGrp="1"/>
          </p:cNvSpPr>
          <p:nvPr>
            <p:ph type="ftr" sz="quarter" idx="3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0" name="Slide Number Placeholder 5"/>
          <p:cNvSpPr>
            <a:spLocks noGrp="1"/>
          </p:cNvSpPr>
          <p:nvPr>
            <p:ph type="sldNum" sz="quarter" idx="38"/>
          </p:nvPr>
        </p:nvSpPr>
        <p:spPr>
          <a:xfrm>
            <a:off x="6840538" y="6423025"/>
            <a:ext cx="1800225" cy="2524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447E85A5-A260-47A3-9A59-6771850C533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17658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55D67-819C-4889-923B-FE90162B25B9}" type="datetime1">
              <a:rPr lang="en-GB"/>
              <a:pPr>
                <a:defRPr/>
              </a:pPr>
              <a:t>12/05/2026</a:t>
            </a:fld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40538" y="6423025"/>
            <a:ext cx="1800225" cy="2524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542E0AB9-A97A-48D3-82AE-A9E0D75ABD7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1208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 userDrawn="1"/>
        </p:nvSpPr>
        <p:spPr>
          <a:xfrm>
            <a:off x="481013" y="0"/>
            <a:ext cx="4140200" cy="6308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4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5514975"/>
            <a:ext cx="647700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3960000" cy="43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76000" y="2205038"/>
            <a:ext cx="3960000" cy="21585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576000" y="2492896"/>
            <a:ext cx="3960000" cy="21585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576000" y="2852936"/>
            <a:ext cx="3960000" cy="215850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576000" y="3124050"/>
            <a:ext cx="3960000" cy="215850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576000" y="3514774"/>
            <a:ext cx="3960000" cy="1800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46046-D967-486E-8C15-D9DE921E43A2}" type="datetime1">
              <a:rPr lang="en-GB"/>
              <a:pPr>
                <a:defRPr/>
              </a:pPr>
              <a:t>12/05/2026</a:t>
            </a:fld>
            <a:endParaRPr lang="en-GB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20"/>
          </p:nvPr>
        </p:nvSpPr>
        <p:spPr>
          <a:xfrm>
            <a:off x="6840538" y="6423025"/>
            <a:ext cx="1800225" cy="2524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/>
              <a:t>Page </a:t>
            </a:r>
            <a:fld id="{49577961-E76D-4440-9DB7-93B1CE6D03C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9901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Details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76000" y="2205038"/>
            <a:ext cx="4043363" cy="21585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576000" y="2492896"/>
            <a:ext cx="4043363" cy="21585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576000" y="2852936"/>
            <a:ext cx="4043363" cy="215850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576000" y="3124050"/>
            <a:ext cx="4043363" cy="215850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576000" y="3514774"/>
            <a:ext cx="4043363" cy="2736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1ED92-1956-47AA-9C30-0D3E36FAAD58}" type="datetime1">
              <a:rPr lang="en-GB"/>
              <a:pPr>
                <a:defRPr/>
              </a:pPr>
              <a:t>12/05/2026</a:t>
            </a:fld>
            <a:endParaRPr lang="en-GB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20"/>
          </p:nvPr>
        </p:nvSpPr>
        <p:spPr>
          <a:xfrm>
            <a:off x="6840538" y="6423025"/>
            <a:ext cx="1800225" cy="2524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CC0C0350-E5EB-413E-AE2F-EFE9E53D943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11678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F947-33F5-4963-A358-AD8ED11AC6B3}" type="datetimeFigureOut">
              <a:rPr lang="en-GB" smtClean="0"/>
              <a:t>12/05/2026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A73D1-32F3-4B28-8B42-41E607993E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63476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F947-33F5-4963-A358-AD8ED11AC6B3}" type="datetimeFigureOut">
              <a:rPr lang="en-GB" smtClean="0"/>
              <a:t>12/05/2026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A73D1-32F3-4B28-8B42-41E607993E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87856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F947-33F5-4963-A358-AD8ED11AC6B3}" type="datetimeFigureOut">
              <a:rPr lang="en-GB" smtClean="0"/>
              <a:t>12/05/2026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A73D1-32F3-4B28-8B42-41E607993E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742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Whit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96" r="-4996"/>
          <a:stretch>
            <a:fillRect/>
          </a:stretch>
        </p:blipFill>
        <p:spPr bwMode="auto">
          <a:xfrm>
            <a:off x="7135813" y="6021388"/>
            <a:ext cx="1617662" cy="7127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1572904"/>
            <a:ext cx="8064000" cy="540000"/>
          </a:xfrm>
        </p:spPr>
        <p:txBody>
          <a:bodyPr anchor="t">
            <a:normAutofit/>
          </a:bodyPr>
          <a:lstStyle>
            <a:lvl1pPr algn="l">
              <a:defRPr sz="3200" b="1" cap="none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000" y="2052000"/>
            <a:ext cx="8064000" cy="360000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E96B0-E0E4-4EC9-9EFC-A1153608B0B4}" type="datetime1">
              <a:rPr lang="en-GB"/>
              <a:pPr>
                <a:defRPr/>
              </a:pPr>
              <a:t>12/05/2026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40538" y="6423025"/>
            <a:ext cx="1800225" cy="25241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4"/>
                </a:solidFill>
              </a:defRPr>
            </a:lvl1pPr>
          </a:lstStyle>
          <a:p>
            <a:pPr>
              <a:defRPr/>
            </a:pPr>
            <a:r>
              <a:rPr lang="en-GB" dirty="0"/>
              <a:t>Slide </a:t>
            </a:r>
            <a:fld id="{D8E204E0-9E24-48F9-8DF7-90B6D1D999CE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58104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F947-33F5-4963-A358-AD8ED11AC6B3}" type="datetimeFigureOut">
              <a:rPr lang="en-GB" smtClean="0"/>
              <a:t>12/05/2026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A73D1-32F3-4B28-8B42-41E607993E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59524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F947-33F5-4963-A358-AD8ED11AC6B3}" type="datetimeFigureOut">
              <a:rPr lang="en-GB" smtClean="0"/>
              <a:t>12/05/2026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A73D1-32F3-4B28-8B42-41E607993E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42989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F947-33F5-4963-A358-AD8ED11AC6B3}" type="datetimeFigureOut">
              <a:rPr lang="en-GB" smtClean="0"/>
              <a:t>12/05/2026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A73D1-32F3-4B28-8B42-41E607993E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27013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F947-33F5-4963-A358-AD8ED11AC6B3}" type="datetimeFigureOut">
              <a:rPr lang="en-GB" smtClean="0"/>
              <a:t>12/05/2026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A73D1-32F3-4B28-8B42-41E607993E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74168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F947-33F5-4963-A358-AD8ED11AC6B3}" type="datetimeFigureOut">
              <a:rPr lang="en-GB" smtClean="0"/>
              <a:t>12/05/2026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A73D1-32F3-4B28-8B42-41E607993E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42863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F947-33F5-4963-A358-AD8ED11AC6B3}" type="datetimeFigureOut">
              <a:rPr lang="en-GB" smtClean="0"/>
              <a:t>12/05/2026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A73D1-32F3-4B28-8B42-41E607993E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77893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F947-33F5-4963-A358-AD8ED11AC6B3}" type="datetimeFigureOut">
              <a:rPr lang="en-GB" smtClean="0"/>
              <a:t>12/05/2026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A73D1-32F3-4B28-8B42-41E607993E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25240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F947-33F5-4963-A358-AD8ED11AC6B3}" type="datetimeFigureOut">
              <a:rPr lang="en-GB" smtClean="0"/>
              <a:t>12/05/2026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A73D1-32F3-4B28-8B42-41E607993E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75874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F947-33F5-4963-A358-AD8ED11AC6B3}" type="datetimeFigureOut">
              <a:rPr lang="en-GB" smtClean="0"/>
              <a:t>12/05/2026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A73D1-32F3-4B28-8B42-41E607993E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3093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1572904"/>
            <a:ext cx="8064000" cy="540000"/>
          </a:xfrm>
        </p:spPr>
        <p:txBody>
          <a:bodyPr anchor="t">
            <a:normAutofit/>
          </a:bodyPr>
          <a:lstStyle>
            <a:lvl1pPr algn="l">
              <a:defRPr sz="32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000" y="2052000"/>
            <a:ext cx="8064000" cy="360000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30526-3B73-4075-8092-247644B6AE3E}" type="datetime1">
              <a:rPr lang="en-GB"/>
              <a:pPr>
                <a:defRPr/>
              </a:pPr>
              <a:t>12/05/2026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40538" y="6423025"/>
            <a:ext cx="1800225" cy="2524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dirty="0"/>
              <a:t>Slide </a:t>
            </a:r>
            <a:fld id="{574D94B5-E072-4700-83C9-BFD6191A20E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8343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>
            <a:grpSpLocks/>
          </p:cNvGrpSpPr>
          <p:nvPr userDrawn="1"/>
        </p:nvGrpSpPr>
        <p:grpSpPr bwMode="auto">
          <a:xfrm>
            <a:off x="0" y="0"/>
            <a:ext cx="10260013" cy="6858000"/>
            <a:chOff x="0" y="0"/>
            <a:chExt cx="10260632" cy="6858000"/>
          </a:xfrm>
        </p:grpSpPr>
        <p:pic>
          <p:nvPicPr>
            <p:cNvPr id="5" name="Picture 11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81" r="781" b="-2"/>
            <a:stretch>
              <a:fillRect/>
            </a:stretch>
          </p:blipFill>
          <p:spPr bwMode="auto">
            <a:xfrm>
              <a:off x="1116632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 userDrawn="1"/>
          </p:nvSpPr>
          <p:spPr>
            <a:xfrm>
              <a:off x="0" y="0"/>
              <a:ext cx="2267087" cy="6858000"/>
            </a:xfrm>
            <a:prstGeom prst="rect">
              <a:avLst/>
            </a:prstGeom>
            <a:solidFill>
              <a:srgbClr val="006D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1572904"/>
            <a:ext cx="8064000" cy="540000"/>
          </a:xfrm>
        </p:spPr>
        <p:txBody>
          <a:bodyPr anchor="t">
            <a:normAutofit/>
          </a:bodyPr>
          <a:lstStyle>
            <a:lvl1pPr algn="l">
              <a:defRPr sz="32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000" y="2052000"/>
            <a:ext cx="8064000" cy="360000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F1BFB-3283-49B3-9CD0-16C4A17CA211}" type="datetime1">
              <a:rPr lang="en-GB"/>
              <a:pPr>
                <a:defRPr/>
              </a:pPr>
              <a:t>12/05/2026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40538" y="6423025"/>
            <a:ext cx="1800225" cy="2524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dirty="0"/>
              <a:t>Slide </a:t>
            </a:r>
            <a:fld id="{2A856954-1499-48C7-8D5E-8C959730D563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3394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1572904"/>
            <a:ext cx="8064000" cy="540000"/>
          </a:xfrm>
        </p:spPr>
        <p:txBody>
          <a:bodyPr anchor="t">
            <a:normAutofit/>
          </a:bodyPr>
          <a:lstStyle>
            <a:lvl1pPr algn="l">
              <a:defRPr sz="32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000" y="2052000"/>
            <a:ext cx="8064000" cy="360000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FA8BA-38D8-489C-8B14-EB764B568B1C}" type="datetime1">
              <a:rPr lang="en-GB"/>
              <a:pPr>
                <a:defRPr/>
              </a:pPr>
              <a:t>12/05/2026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40538" y="6423025"/>
            <a:ext cx="1800225" cy="2524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/>
              <a:t>Page </a:t>
            </a:r>
            <a:fld id="{219CD234-DE79-4A9B-A757-D007C096C6B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5729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239" y="404813"/>
            <a:ext cx="8064500" cy="4318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000" y="2016000"/>
            <a:ext cx="8064000" cy="4248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76000" y="1368000"/>
            <a:ext cx="8064500" cy="288000"/>
          </a:xfrm>
        </p:spPr>
        <p:txBody>
          <a:bodyPr>
            <a:noAutofit/>
          </a:bodyPr>
          <a:lstStyle>
            <a:lvl1pPr marL="0" indent="0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576000" y="1700840"/>
            <a:ext cx="8064500" cy="288000"/>
          </a:xfrm>
        </p:spPr>
        <p:txBody>
          <a:bodyPr/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2F225-7BE9-45EC-BF60-C0B66CAA6F75}" type="datetime1">
              <a:rPr lang="en-GB"/>
              <a:pPr>
                <a:defRPr/>
              </a:pPr>
              <a:t>12/05/2026</a:t>
            </a:fld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6840538" y="6423025"/>
            <a:ext cx="1800225" cy="2524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Slide </a:t>
            </a:r>
            <a:fld id="{2ADAF973-9307-41EF-A5E3-7F5D4FC7FB1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6937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943" y="404813"/>
            <a:ext cx="8064500" cy="4318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263" y="1268760"/>
            <a:ext cx="8064500" cy="499551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02FA7-26AF-47A2-B570-ECCE907AFBA3}" type="datetime1">
              <a:rPr lang="en-GB"/>
              <a:pPr>
                <a:defRPr/>
              </a:pPr>
              <a:t>12/05/2026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544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112" y="404613"/>
            <a:ext cx="8064000" cy="432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000" y="1268760"/>
            <a:ext cx="3960000" cy="49952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0000" y="1268760"/>
            <a:ext cx="3960000" cy="49952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67520-C67A-489B-817A-C29F3322B1D1}" type="datetime1">
              <a:rPr lang="en-GB"/>
              <a:pPr>
                <a:defRPr/>
              </a:pPr>
              <a:t>12/05/2026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40538" y="6423025"/>
            <a:ext cx="1800225" cy="2524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C78CAF34-5ABE-49DC-92EF-B8501D3BA43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5361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7" t="13316" r="1427" b="53680"/>
          <a:stretch>
            <a:fillRect/>
          </a:stretch>
        </p:blipFill>
        <p:spPr bwMode="auto">
          <a:xfrm>
            <a:off x="7164388" y="6018213"/>
            <a:ext cx="1979612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 userDrawn="1"/>
        </p:nvCxnSpPr>
        <p:spPr>
          <a:xfrm>
            <a:off x="576263" y="6543675"/>
            <a:ext cx="6732587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576263" y="452438"/>
            <a:ext cx="80645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76263" y="1368425"/>
            <a:ext cx="8064500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-1439863" y="6583363"/>
            <a:ext cx="1079500" cy="184150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788E4B0-A9FA-43A9-AADD-798E1013C76F}" type="datetime1">
              <a:rPr lang="en-GB"/>
              <a:pPr>
                <a:defRPr/>
              </a:pPr>
              <a:t>12/05/2026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-2700338" y="6583363"/>
            <a:ext cx="1079500" cy="184150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pic>
        <p:nvPicPr>
          <p:cNvPr id="1033" name="Picture 10"/>
          <p:cNvPicPr>
            <a:picLocks noChangeAspect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96" r="-4996"/>
          <a:stretch>
            <a:fillRect/>
          </a:stretch>
        </p:blipFill>
        <p:spPr bwMode="auto">
          <a:xfrm>
            <a:off x="444500" y="6272213"/>
            <a:ext cx="1225550" cy="539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26" r:id="rId1"/>
    <p:sldLayoutId id="2147484027" r:id="rId2"/>
    <p:sldLayoutId id="2147484028" r:id="rId3"/>
    <p:sldLayoutId id="2147484029" r:id="rId4"/>
    <p:sldLayoutId id="2147484030" r:id="rId5"/>
    <p:sldLayoutId id="2147484031" r:id="rId6"/>
    <p:sldLayoutId id="2147484013" r:id="rId7"/>
    <p:sldLayoutId id="2147484014" r:id="rId8"/>
    <p:sldLayoutId id="2147484015" r:id="rId9"/>
    <p:sldLayoutId id="2147484032" r:id="rId10"/>
    <p:sldLayoutId id="2147484016" r:id="rId11"/>
    <p:sldLayoutId id="2147484033" r:id="rId12"/>
    <p:sldLayoutId id="2147484017" r:id="rId13"/>
    <p:sldLayoutId id="2147484018" r:id="rId14"/>
    <p:sldLayoutId id="2147484019" r:id="rId15"/>
    <p:sldLayoutId id="2147484034" r:id="rId16"/>
    <p:sldLayoutId id="2147484035" r:id="rId17"/>
    <p:sldLayoutId id="2147484036" r:id="rId18"/>
    <p:sldLayoutId id="2147484020" r:id="rId19"/>
    <p:sldLayoutId id="2147484021" r:id="rId20"/>
    <p:sldLayoutId id="2147484022" r:id="rId21"/>
    <p:sldLayoutId id="2147484023" r:id="rId22"/>
    <p:sldLayoutId id="2147484037" r:id="rId23"/>
    <p:sldLayoutId id="2147484024" r:id="rId24"/>
    <p:sldLayoutId id="2147484038" r:id="rId25"/>
    <p:sldLayoutId id="2147484025" r:id="rId26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Myriad Pro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Myriad Pro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Myriad Pro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Myriad Pro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Myriad Pro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Myriad Pro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Myriad Pro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Myriad Pro"/>
        </a:defRPr>
      </a:lvl9pPr>
    </p:titleStyle>
    <p:bodyStyle>
      <a:lvl1pPr marL="265113" indent="-265113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chemeClr val="accent1"/>
        </a:buClr>
        <a:buSzPct val="100000"/>
        <a:buFont typeface="Arial" pitchFamily="34" charset="0"/>
        <a:buChar char="•"/>
        <a:defRPr kern="1200">
          <a:solidFill>
            <a:srgbClr val="58595B"/>
          </a:solidFill>
          <a:latin typeface="+mn-lt"/>
          <a:ea typeface="+mn-ea"/>
          <a:cs typeface="+mn-cs"/>
        </a:defRPr>
      </a:lvl1pPr>
      <a:lvl2pPr marL="512763" indent="-234950" algn="l" rtl="0" eaLnBrk="0" fontAlgn="base" hangingPunct="0">
        <a:lnSpc>
          <a:spcPct val="90000"/>
        </a:lnSpc>
        <a:spcBef>
          <a:spcPts val="400"/>
        </a:spcBef>
        <a:spcAft>
          <a:spcPct val="0"/>
        </a:spcAft>
        <a:buClr>
          <a:schemeClr val="accent1"/>
        </a:buClr>
        <a:buSzPct val="100000"/>
        <a:buFont typeface="Arial" pitchFamily="34" charset="0"/>
        <a:buChar char="•"/>
        <a:defRPr kern="1200">
          <a:solidFill>
            <a:srgbClr val="58595B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lnSpc>
          <a:spcPct val="90000"/>
        </a:lnSpc>
        <a:spcBef>
          <a:spcPts val="200"/>
        </a:spcBef>
        <a:spcAft>
          <a:spcPct val="0"/>
        </a:spcAft>
        <a:buClr>
          <a:schemeClr val="accent1"/>
        </a:buClr>
        <a:buSzPct val="100000"/>
        <a:buFont typeface="Arial" pitchFamily="34" charset="0"/>
        <a:buChar char="•"/>
        <a:defRPr kern="1200">
          <a:solidFill>
            <a:srgbClr val="58595B"/>
          </a:solidFill>
          <a:latin typeface="+mn-lt"/>
          <a:ea typeface="+mn-ea"/>
          <a:cs typeface="+mn-cs"/>
        </a:defRPr>
      </a:lvl3pPr>
      <a:lvl4pPr marL="993775" indent="-228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chemeClr val="accent1"/>
        </a:buClr>
        <a:buSzPct val="100000"/>
        <a:buFont typeface="Arial" pitchFamily="34" charset="0"/>
        <a:buChar char="•"/>
        <a:defRPr kern="1200">
          <a:solidFill>
            <a:srgbClr val="58595B"/>
          </a:solidFill>
          <a:latin typeface="+mn-lt"/>
          <a:ea typeface="+mn-ea"/>
          <a:cs typeface="+mn-cs"/>
        </a:defRPr>
      </a:lvl4pPr>
      <a:lvl5pPr marL="1219200" indent="-228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chemeClr val="accent1"/>
        </a:buClr>
        <a:buSzPct val="100000"/>
        <a:buFont typeface="Arial" pitchFamily="34" charset="0"/>
        <a:buChar char="•"/>
        <a:defRPr kern="1200">
          <a:solidFill>
            <a:srgbClr val="58595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00F947-33F5-4963-A358-AD8ED11AC6B3}" type="datetimeFigureOut">
              <a:rPr lang="en-GB" smtClean="0"/>
              <a:t>12/05/2026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3A73D1-32F3-4B28-8B42-41E607993E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0344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0" r:id="rId1"/>
    <p:sldLayoutId id="2147484041" r:id="rId2"/>
    <p:sldLayoutId id="2147484042" r:id="rId3"/>
    <p:sldLayoutId id="2147484043" r:id="rId4"/>
    <p:sldLayoutId id="2147484044" r:id="rId5"/>
    <p:sldLayoutId id="2147484045" r:id="rId6"/>
    <p:sldLayoutId id="2147484046" r:id="rId7"/>
    <p:sldLayoutId id="2147484047" r:id="rId8"/>
    <p:sldLayoutId id="2147484048" r:id="rId9"/>
    <p:sldLayoutId id="2147484049" r:id="rId10"/>
    <p:sldLayoutId id="2147484050" r:id="rId11"/>
    <p:sldLayoutId id="214748405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>
          <a:xfrm>
            <a:off x="323850" y="1760538"/>
            <a:ext cx="5903913" cy="2460625"/>
          </a:xfrm>
        </p:spPr>
        <p:txBody>
          <a:bodyPr anchor="t"/>
          <a:lstStyle/>
          <a:p>
            <a:pPr eaLnBrk="1" hangingPunct="1">
              <a:lnSpc>
                <a:spcPct val="100000"/>
              </a:lnSpc>
            </a:pPr>
            <a:r>
              <a:rPr lang="en-GB" altLang="en-US" dirty="0"/>
              <a:t>20</a:t>
            </a:r>
            <a:r>
              <a:rPr lang="el-GR" altLang="en-US" dirty="0"/>
              <a:t>2</a:t>
            </a:r>
            <a:r>
              <a:rPr lang="en-GB" altLang="en-US" dirty="0"/>
              <a:t>4</a:t>
            </a:r>
            <a:br>
              <a:rPr lang="en-GB" altLang="en-US" dirty="0"/>
            </a:br>
            <a:r>
              <a:rPr lang="en-GB" altLang="en-US" dirty="0"/>
              <a:t>annual reports</a:t>
            </a:r>
            <a:br>
              <a:rPr lang="en-GB" altLang="en-US" dirty="0"/>
            </a:br>
            <a:r>
              <a:rPr lang="en-GB" altLang="en-US" dirty="0"/>
              <a:t>of the EU auditors</a:t>
            </a:r>
          </a:p>
        </p:txBody>
      </p:sp>
      <p:sp>
        <p:nvSpPr>
          <p:cNvPr id="15363" name="Subtitle 5"/>
          <p:cNvSpPr>
            <a:spLocks noGrp="1"/>
          </p:cNvSpPr>
          <p:nvPr>
            <p:ph type="subTitle" idx="1"/>
          </p:nvPr>
        </p:nvSpPr>
        <p:spPr>
          <a:xfrm>
            <a:off x="323850" y="4292600"/>
            <a:ext cx="5435600" cy="865188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altLang="en-US" dirty="0"/>
              <a:t>George-Marius Hyzler</a:t>
            </a:r>
          </a:p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1536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24000" y="647700"/>
            <a:ext cx="5219700" cy="360363"/>
          </a:xfrm>
        </p:spPr>
        <p:txBody>
          <a:bodyPr/>
          <a:lstStyle/>
          <a:p>
            <a:pPr eaLnBrk="1" hangingPunct="1"/>
            <a:r>
              <a:rPr lang="en-GB" altLang="en-US" dirty="0"/>
              <a:t>26 November 2025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BE56AB-C812-2CF6-F886-F16A866A66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6BFD4D04-8E50-FC29-BADE-56AB1B4F0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396000"/>
            <a:ext cx="8064000" cy="728744"/>
          </a:xfrm>
        </p:spPr>
        <p:txBody>
          <a:bodyPr anchor="t"/>
          <a:lstStyle/>
          <a:p>
            <a:pPr eaLnBrk="1" hangingPunct="1"/>
            <a:r>
              <a:rPr lang="en-GB" dirty="0"/>
              <a:t>Recovery and Resilience Facility</a:t>
            </a:r>
            <a:r>
              <a:rPr lang="en-GB" altLang="en-US" dirty="0"/>
              <a:t>: </a:t>
            </a:r>
            <a:r>
              <a:rPr lang="en-GB" altLang="en-US" dirty="0">
                <a:solidFill>
                  <a:srgbClr val="B5B900"/>
                </a:solidFill>
              </a:rPr>
              <a:t>€59.9 billion</a:t>
            </a:r>
            <a:br>
              <a:rPr lang="en-GB" altLang="en-US" dirty="0">
                <a:solidFill>
                  <a:srgbClr val="B5B900"/>
                </a:solidFill>
              </a:rPr>
            </a:br>
            <a:r>
              <a:rPr lang="en-GB" altLang="en-US" sz="2400" dirty="0">
                <a:solidFill>
                  <a:srgbClr val="7F7F7F"/>
                </a:solidFill>
              </a:rPr>
              <a:t>Amount subject to audit: €59.9 billion</a:t>
            </a:r>
          </a:p>
        </p:txBody>
      </p:sp>
      <p:sp>
        <p:nvSpPr>
          <p:cNvPr id="32771" name="Content Placeholder 2">
            <a:extLst>
              <a:ext uri="{FF2B5EF4-FFF2-40B4-BE49-F238E27FC236}">
                <a16:creationId xmlns:a16="http://schemas.microsoft.com/office/drawing/2014/main" id="{FF188ED7-B84D-DC14-4892-5EA7D66718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6000" y="1440000"/>
            <a:ext cx="6508080" cy="482453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17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We found that </a:t>
            </a:r>
            <a:r>
              <a:rPr lang="en-GB" sz="1700" b="1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12 out of the 395 milestones and targets</a:t>
            </a:r>
            <a:r>
              <a:rPr lang="en-GB" sz="17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examined were affected by </a:t>
            </a:r>
            <a:r>
              <a:rPr lang="en-GB" sz="1700" b="1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quantitative findings</a:t>
            </a:r>
            <a:r>
              <a:rPr lang="en-GB" sz="17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. These concerned </a:t>
            </a:r>
            <a:r>
              <a:rPr lang="en-GB" sz="1700" b="1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six out of the 28 RRF payments </a:t>
            </a:r>
            <a:r>
              <a:rPr lang="en-GB" sz="17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and</a:t>
            </a:r>
            <a:r>
              <a:rPr lang="en-GB" sz="1700" b="1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five</a:t>
            </a:r>
            <a:r>
              <a:rPr lang="en-GB" sz="17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of these payments were affected by </a:t>
            </a:r>
            <a:r>
              <a:rPr lang="en-GB" sz="1700" b="1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material</a:t>
            </a:r>
            <a:r>
              <a:rPr lang="en-GB" sz="17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error.</a:t>
            </a:r>
            <a:r>
              <a:rPr lang="en-GB" sz="1700" b="1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1700" dirty="0">
                <a:solidFill>
                  <a:srgbClr val="575756"/>
                </a:solidFill>
                <a:cs typeface="Calibri" panose="020F0502020204030204" pitchFamily="34" charset="0"/>
              </a:rPr>
              <a:t>We issued a </a:t>
            </a:r>
            <a:r>
              <a:rPr lang="en-GB" sz="1700" b="1" dirty="0">
                <a:solidFill>
                  <a:srgbClr val="575756"/>
                </a:solidFill>
                <a:cs typeface="Calibri" panose="020F0502020204030204" pitchFamily="34" charset="0"/>
              </a:rPr>
              <a:t>qualified opinion</a:t>
            </a:r>
            <a:r>
              <a:rPr lang="en-GB" sz="1700" dirty="0">
                <a:solidFill>
                  <a:srgbClr val="575756"/>
                </a:solidFill>
                <a:cs typeface="Calibri" panose="020F0502020204030204" pitchFamily="34" charset="0"/>
              </a:rPr>
              <a:t> on RRF expenditure.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1700" dirty="0"/>
              <a:t>We do not conclude on two milestones in one member state due to</a:t>
            </a:r>
            <a:r>
              <a:rPr lang="sl-SI" sz="1700" dirty="0"/>
              <a:t> </a:t>
            </a:r>
            <a:r>
              <a:rPr lang="en-GB" sz="1700" dirty="0"/>
              <a:t>ongoing case at the Court of Justice of the European Union </a:t>
            </a:r>
            <a:br>
              <a:rPr lang="sl-SI" sz="1700" dirty="0"/>
            </a:br>
            <a:r>
              <a:rPr lang="en-GB" sz="1700" dirty="0"/>
              <a:t>(C- 517/24). The satisfactory fulfilment of these milestones was a precondition for any RRF payment to that member state.</a:t>
            </a:r>
            <a:endParaRPr lang="en-GB" sz="1700" dirty="0"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17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We estimate the minimum financial impact of these findings to be </a:t>
            </a:r>
            <a:r>
              <a:rPr lang="en-GB" sz="1700" b="1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above our materiality threshold</a:t>
            </a:r>
            <a:r>
              <a:rPr lang="en-GB" sz="17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. Given the nature of the RRF spending model, </a:t>
            </a:r>
            <a:r>
              <a:rPr lang="en-GB" sz="1700" b="1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we do not provide an error rate</a:t>
            </a:r>
            <a:r>
              <a:rPr lang="en-GB" sz="17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comparable to other EU spending areas.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17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These </a:t>
            </a:r>
            <a:r>
              <a:rPr lang="en-GB" sz="1700" b="1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12 findings </a:t>
            </a:r>
            <a:r>
              <a:rPr lang="en-GB" sz="17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related to: the </a:t>
            </a:r>
            <a:r>
              <a:rPr lang="en-GB" sz="1700" b="1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unsatisfactory fulfilment of six milestones and targets</a:t>
            </a:r>
            <a:r>
              <a:rPr lang="en-GB" sz="17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GB" sz="1700" b="1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four projects starting before the eligibility period, one case of double funding </a:t>
            </a:r>
            <a:r>
              <a:rPr lang="en-GB" sz="17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and </a:t>
            </a:r>
            <a:r>
              <a:rPr lang="en-GB" sz="1700" b="1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one case of reversal of a target</a:t>
            </a:r>
            <a:r>
              <a:rPr lang="en-GB" sz="17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8BE5D408-02ED-0839-4F5F-63655206122E}"/>
              </a:ext>
            </a:extLst>
          </p:cNvPr>
          <p:cNvSpPr txBox="1">
            <a:spLocks/>
          </p:cNvSpPr>
          <p:nvPr/>
        </p:nvSpPr>
        <p:spPr>
          <a:xfrm>
            <a:off x="7926362" y="6352361"/>
            <a:ext cx="822101" cy="2524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pl-PL" sz="1000" b="1" dirty="0" err="1">
                <a:solidFill>
                  <a:schemeClr val="bg1"/>
                </a:solidFill>
              </a:rPr>
              <a:t>Slide</a:t>
            </a:r>
            <a:r>
              <a:rPr lang="en-GB" sz="1000" b="1" dirty="0">
                <a:solidFill>
                  <a:schemeClr val="bg1"/>
                </a:solidFill>
              </a:rPr>
              <a:t> 10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C83EED4-0122-5B66-4388-594AC2DA09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00" y="1440000"/>
            <a:ext cx="1465747" cy="15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994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A39431-103E-C7C3-D6F2-A947315F34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950F95A6-7D8E-12FC-4900-F55FA41BE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396000"/>
            <a:ext cx="8172450" cy="4318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dirty="0"/>
              <a:t>Risks and challenges</a:t>
            </a:r>
            <a:br>
              <a:rPr lang="en-GB" altLang="en-US" dirty="0"/>
            </a:br>
            <a:endParaRPr lang="en-GB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01BEE9-3A17-8180-2DBC-4217CF4684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0" y="980728"/>
            <a:ext cx="8064000" cy="4536504"/>
          </a:xfrm>
        </p:spPr>
        <p:txBody>
          <a:bodyPr rtlCol="0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GB" sz="1700" b="1" dirty="0"/>
              <a:t>Outstanding EU borrowing</a:t>
            </a:r>
            <a:r>
              <a:rPr lang="en-GB" sz="1700" dirty="0"/>
              <a:t> from the markets </a:t>
            </a:r>
            <a:r>
              <a:rPr lang="en-GB" sz="1700" b="1" dirty="0"/>
              <a:t>increased by more than 30 % in 2024</a:t>
            </a:r>
            <a:r>
              <a:rPr lang="en-GB" sz="1700" dirty="0"/>
              <a:t>. By 2027 outstanding EU borrowing could exceed € 900 billion, nearly ten times the 2020 level prior to NGEU.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endParaRPr lang="en-GB" sz="17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endParaRPr lang="en-GB" sz="1700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95F4B7F5-E10D-DC68-6A71-373CFEDA2886}"/>
              </a:ext>
            </a:extLst>
          </p:cNvPr>
          <p:cNvSpPr txBox="1">
            <a:spLocks/>
          </p:cNvSpPr>
          <p:nvPr/>
        </p:nvSpPr>
        <p:spPr>
          <a:xfrm>
            <a:off x="7926362" y="6352361"/>
            <a:ext cx="822087" cy="2524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pl-PL" sz="1000" b="1" dirty="0" err="1">
                <a:solidFill>
                  <a:schemeClr val="bg1"/>
                </a:solidFill>
              </a:rPr>
              <a:t>Slide</a:t>
            </a:r>
            <a:r>
              <a:rPr lang="pl-PL" sz="1000" b="1" dirty="0">
                <a:solidFill>
                  <a:schemeClr val="bg1"/>
                </a:solidFill>
              </a:rPr>
              <a:t> </a:t>
            </a:r>
            <a:r>
              <a:rPr lang="en-GB" sz="1000" b="1" dirty="0">
                <a:solidFill>
                  <a:schemeClr val="bg1"/>
                </a:solidFill>
              </a:rPr>
              <a:t>11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D8A4B7C-2A2F-C024-A5BD-1CD9DEDB7CDC}"/>
              </a:ext>
            </a:extLst>
          </p:cNvPr>
          <p:cNvGrpSpPr>
            <a:grpSpLocks noChangeAspect="1"/>
          </p:cNvGrpSpPr>
          <p:nvPr/>
        </p:nvGrpSpPr>
        <p:grpSpPr>
          <a:xfrm>
            <a:off x="1692320" y="2463713"/>
            <a:ext cx="5760000" cy="3476301"/>
            <a:chOff x="442757" y="967116"/>
            <a:chExt cx="5388746" cy="3704671"/>
          </a:xfrm>
        </p:grpSpPr>
        <p:sp>
          <p:nvSpPr>
            <p:cNvPr id="4" name="TextBox 8">
              <a:extLst>
                <a:ext uri="{FF2B5EF4-FFF2-40B4-BE49-F238E27FC236}">
                  <a16:creationId xmlns:a16="http://schemas.microsoft.com/office/drawing/2014/main" id="{877D50FC-D0A0-5EC7-DC92-1F2406AB4975}"/>
                </a:ext>
              </a:extLst>
            </p:cNvPr>
            <p:cNvSpPr txBox="1"/>
            <p:nvPr/>
          </p:nvSpPr>
          <p:spPr>
            <a:xfrm>
              <a:off x="452709" y="3886957"/>
              <a:ext cx="3249608" cy="78483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none" rtlCol="0" anchor="ctr">
              <a:spAutoFit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32000" marR="0" lvl="0" indent="-53975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GB" sz="900" b="1" noProof="0" dirty="0">
                  <a:solidFill>
                    <a:schemeClr val="tx1"/>
                  </a:solidFill>
                  <a:latin typeface="Myriad Pro SemiCond" panose="020B0503030403020204" pitchFamily="34" charset="0"/>
                </a:rPr>
                <a:t>BoP:	  </a:t>
              </a:r>
              <a:r>
                <a:rPr lang="en-GB" sz="900" noProof="0" dirty="0">
                  <a:solidFill>
                    <a:schemeClr val="tx1"/>
                  </a:solidFill>
                  <a:latin typeface="Myriad Pro SemiCond" panose="020B0503030403020204" pitchFamily="34" charset="0"/>
                </a:rPr>
                <a:t>Balance of Payments	</a:t>
              </a:r>
            </a:p>
            <a:p>
              <a:pPr marL="432000" marR="0" lvl="0" indent="-53975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GB" sz="900" b="1" noProof="0" dirty="0">
                  <a:solidFill>
                    <a:schemeClr val="tx1"/>
                  </a:solidFill>
                  <a:latin typeface="Myriad Pro SemiCond" panose="020B0503030403020204" pitchFamily="34" charset="0"/>
                </a:rPr>
                <a:t>EFSM:	  </a:t>
              </a:r>
              <a:r>
                <a:rPr lang="en-GB" sz="900" noProof="0" dirty="0">
                  <a:solidFill>
                    <a:schemeClr val="tx1"/>
                  </a:solidFill>
                  <a:latin typeface="Myriad Pro SemiCond" panose="020B0503030403020204" pitchFamily="34" charset="0"/>
                </a:rPr>
                <a:t>European Financial Stabilisation Mechanism	</a:t>
              </a:r>
            </a:p>
            <a:p>
              <a:pPr marL="432000" marR="0" lvl="0" indent="-53975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GB" sz="900" b="1" noProof="0" dirty="0">
                  <a:solidFill>
                    <a:schemeClr val="tx1"/>
                  </a:solidFill>
                  <a:latin typeface="Myriad Pro SemiCond" panose="020B0503030403020204" pitchFamily="34" charset="0"/>
                </a:rPr>
                <a:t>MFA:</a:t>
              </a:r>
              <a:r>
                <a:rPr lang="en-GB" sz="900" noProof="0" dirty="0">
                  <a:solidFill>
                    <a:schemeClr val="tx1"/>
                  </a:solidFill>
                  <a:latin typeface="Myriad Pro SemiCond" panose="020B0503030403020204" pitchFamily="34" charset="0"/>
                </a:rPr>
                <a:t>	  Macro-Financial Assistance</a:t>
              </a:r>
            </a:p>
            <a:p>
              <a:pPr marL="432000" indent="-539750">
                <a:defRPr/>
              </a:pPr>
              <a:r>
                <a:rPr lang="en-GB" sz="900" b="1" noProof="0" dirty="0">
                  <a:solidFill>
                    <a:schemeClr val="tx1"/>
                  </a:solidFill>
                  <a:latin typeface="Myriad Pro SemiCond" panose="020B0503030403020204" pitchFamily="34" charset="0"/>
                </a:rPr>
                <a:t>NGEU:</a:t>
              </a:r>
              <a:r>
                <a:rPr lang="en-GB" sz="900" noProof="0" dirty="0">
                  <a:solidFill>
                    <a:schemeClr val="tx1"/>
                  </a:solidFill>
                  <a:latin typeface="Myriad Pro SemiCond" panose="020B0503030403020204" pitchFamily="34" charset="0"/>
                </a:rPr>
                <a:t>	  </a:t>
              </a:r>
              <a:r>
                <a:rPr lang="en-GB" sz="900" noProof="0" dirty="0" err="1">
                  <a:solidFill>
                    <a:schemeClr val="tx1"/>
                  </a:solidFill>
                  <a:latin typeface="Myriad Pro SemiCond" panose="020B0503030403020204" pitchFamily="34" charset="0"/>
                </a:rPr>
                <a:t>NextGenerationEU</a:t>
              </a:r>
              <a:endParaRPr lang="en-GB" sz="900" noProof="0" dirty="0">
                <a:solidFill>
                  <a:schemeClr val="tx1"/>
                </a:solidFill>
                <a:latin typeface="Myriad Pro SemiCond" panose="020B0503030403020204" pitchFamily="34" charset="0"/>
              </a:endParaRPr>
            </a:p>
            <a:p>
              <a:pPr marL="432000" marR="0" lvl="0" indent="-53975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GB" sz="900" b="1" noProof="0" dirty="0">
                  <a:solidFill>
                    <a:schemeClr val="tx1"/>
                  </a:solidFill>
                  <a:latin typeface="Myriad Pro SemiCond" panose="020B0503030403020204" pitchFamily="34" charset="0"/>
                </a:rPr>
                <a:t>SURE:</a:t>
              </a:r>
              <a:r>
                <a:rPr lang="en-GB" sz="900" noProof="0" dirty="0">
                  <a:solidFill>
                    <a:schemeClr val="tx1"/>
                  </a:solidFill>
                  <a:latin typeface="Myriad Pro SemiCond" panose="020B0503030403020204" pitchFamily="34" charset="0"/>
                </a:rPr>
                <a:t>	  Support to mitigate Unemployment Risks in an Emergency</a:t>
              </a:r>
              <a:endParaRPr lang="en-GB" sz="900" dirty="0">
                <a:solidFill>
                  <a:schemeClr val="tx1"/>
                </a:solidFill>
                <a:latin typeface="Myriad Pro SemiCond" panose="020B0503030403020204" pitchFamily="34" charset="0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1F80588-7D6C-5DAC-0ADE-806818747B48}"/>
                </a:ext>
              </a:extLst>
            </p:cNvPr>
            <p:cNvSpPr/>
            <p:nvPr/>
          </p:nvSpPr>
          <p:spPr>
            <a:xfrm>
              <a:off x="2498574" y="1466509"/>
              <a:ext cx="1568025" cy="1568025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sz="1000" dirty="0">
                <a:latin typeface="Myriad Pro" panose="020B0503030403020204" pitchFamily="34" charset="0"/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04F3E2A-5B44-6A76-22DB-BEFFC6BC6824}"/>
                </a:ext>
              </a:extLst>
            </p:cNvPr>
            <p:cNvCxnSpPr>
              <a:cxnSpLocks/>
              <a:endCxn id="29" idx="1"/>
            </p:cNvCxnSpPr>
            <p:nvPr/>
          </p:nvCxnSpPr>
          <p:spPr>
            <a:xfrm>
              <a:off x="3978193" y="2319772"/>
              <a:ext cx="410082" cy="1202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>
              <a:glow rad="12700">
                <a:schemeClr val="bg1"/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865EEA3-347D-8410-CB92-B3133205B58E}"/>
                </a:ext>
              </a:extLst>
            </p:cNvPr>
            <p:cNvCxnSpPr>
              <a:cxnSpLocks/>
            </p:cNvCxnSpPr>
            <p:nvPr/>
          </p:nvCxnSpPr>
          <p:spPr>
            <a:xfrm>
              <a:off x="3652213" y="1632171"/>
              <a:ext cx="736062" cy="6985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>
              <a:glow rad="12700">
                <a:schemeClr val="bg1"/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939BC6F-8BBD-5E9B-B6FF-408B9BEF326C}"/>
                </a:ext>
              </a:extLst>
            </p:cNvPr>
            <p:cNvCxnSpPr>
              <a:cxnSpLocks/>
              <a:stCxn id="31" idx="3"/>
            </p:cNvCxnSpPr>
            <p:nvPr/>
          </p:nvCxnSpPr>
          <p:spPr>
            <a:xfrm flipV="1">
              <a:off x="2138529" y="2638526"/>
              <a:ext cx="400758" cy="385137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>
              <a:glow rad="12700">
                <a:schemeClr val="bg1"/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C6ACF82-A40B-0EF9-B2C9-5DDD2A462761}"/>
                </a:ext>
              </a:extLst>
            </p:cNvPr>
            <p:cNvCxnSpPr>
              <a:cxnSpLocks/>
              <a:stCxn id="30" idx="3"/>
            </p:cNvCxnSpPr>
            <p:nvPr/>
          </p:nvCxnSpPr>
          <p:spPr>
            <a:xfrm flipV="1">
              <a:off x="2138529" y="2706495"/>
              <a:ext cx="426001" cy="470663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>
              <a:glow rad="12700">
                <a:schemeClr val="bg1"/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C2F82F1-072C-C1AD-EB21-16F03CCEF1E3}"/>
                </a:ext>
              </a:extLst>
            </p:cNvPr>
            <p:cNvSpPr txBox="1"/>
            <p:nvPr/>
          </p:nvSpPr>
          <p:spPr>
            <a:xfrm>
              <a:off x="5206332" y="967116"/>
              <a:ext cx="625171" cy="138499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kumimoji="0" lang="en-GB" sz="900" i="1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Myriad Pro"/>
                  <a:ea typeface="+mn-ea"/>
                  <a:cs typeface="+mn-cs"/>
                </a:rPr>
                <a:t>(billion euros)</a:t>
              </a:r>
              <a:endParaRPr lang="en-IE" i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A66554F-9DFC-93E1-7BF5-C78E2F3239E3}"/>
                </a:ext>
              </a:extLst>
            </p:cNvPr>
            <p:cNvSpPr txBox="1"/>
            <p:nvPr/>
          </p:nvSpPr>
          <p:spPr>
            <a:xfrm>
              <a:off x="1075581" y="1797241"/>
              <a:ext cx="1036363" cy="276999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 algn="r"/>
              <a:r>
                <a:rPr lang="en-GB" sz="900" i="0" u="none" strike="noStrike" dirty="0">
                  <a:effectLst/>
                </a:rPr>
                <a:t> NGEU grants 187.8 </a:t>
              </a:r>
              <a:endParaRPr lang="en-GB" sz="900" dirty="0"/>
            </a:p>
            <a:p>
              <a:pPr algn="r"/>
              <a:r>
                <a:rPr lang="en-GB" sz="900" dirty="0"/>
                <a:t>(34 %)</a:t>
              </a:r>
              <a:endParaRPr lang="en-IE" sz="900" dirty="0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0E77930-6EE0-6E10-04A0-86DE7A6F98B7}"/>
                </a:ext>
              </a:extLst>
            </p:cNvPr>
            <p:cNvCxnSpPr>
              <a:cxnSpLocks/>
              <a:stCxn id="12" idx="3"/>
            </p:cNvCxnSpPr>
            <p:nvPr/>
          </p:nvCxnSpPr>
          <p:spPr>
            <a:xfrm flipV="1">
              <a:off x="2111944" y="1864004"/>
              <a:ext cx="452586" cy="71737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>
              <a:glow rad="12700">
                <a:schemeClr val="bg1"/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37180F4-8229-7C86-B793-5245152F3DD0}"/>
                </a:ext>
              </a:extLst>
            </p:cNvPr>
            <p:cNvSpPr txBox="1"/>
            <p:nvPr/>
          </p:nvSpPr>
          <p:spPr>
            <a:xfrm>
              <a:off x="452709" y="2441900"/>
              <a:ext cx="1650801" cy="138499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>
              <a:defPPr>
                <a:defRPr lang="en-US"/>
              </a:defPPr>
              <a:lvl1pPr>
                <a:defRPr sz="900" i="0" u="none" strike="noStrike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</a:defRPr>
              </a:lvl1pPr>
            </a:lstStyle>
            <a:p>
              <a:pPr algn="r"/>
              <a:r>
                <a:rPr lang="en-GB" dirty="0">
                  <a:solidFill>
                    <a:schemeClr val="tx1"/>
                  </a:solidFill>
                </a:rPr>
                <a:t> </a:t>
              </a:r>
              <a:r>
                <a:rPr lang="en-IE" dirty="0">
                  <a:solidFill>
                    <a:schemeClr val="tx1"/>
                  </a:solidFill>
                </a:rPr>
                <a:t>EURATOM 0.3 (0 %)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228EE86-7EBF-C373-690A-54B838EE317B}"/>
                </a:ext>
              </a:extLst>
            </p:cNvPr>
            <p:cNvCxnSpPr>
              <a:cxnSpLocks/>
              <a:stCxn id="14" idx="3"/>
            </p:cNvCxnSpPr>
            <p:nvPr/>
          </p:nvCxnSpPr>
          <p:spPr>
            <a:xfrm flipV="1">
              <a:off x="2103510" y="2505054"/>
              <a:ext cx="377840" cy="6096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>
              <a:glow rad="12700">
                <a:schemeClr val="bg1"/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0AE5E47-EBA0-C9D0-3FFB-20BC70FFFE80}"/>
                </a:ext>
              </a:extLst>
            </p:cNvPr>
            <p:cNvSpPr txBox="1"/>
            <p:nvPr/>
          </p:nvSpPr>
          <p:spPr>
            <a:xfrm>
              <a:off x="4179941" y="2921701"/>
              <a:ext cx="1242973" cy="138499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>
              <a:defPPr>
                <a:defRPr lang="en-US"/>
              </a:defPPr>
              <a:lvl1pPr>
                <a:defRPr sz="900" i="0" u="none" strike="noStrike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</a:defRPr>
              </a:lvl1pPr>
            </a:lstStyle>
            <a:p>
              <a:r>
                <a:rPr lang="en-GB" dirty="0">
                  <a:solidFill>
                    <a:schemeClr val="tx1"/>
                  </a:solidFill>
                </a:rPr>
                <a:t> </a:t>
              </a:r>
              <a:r>
                <a:rPr lang="en-IE" dirty="0" err="1">
                  <a:solidFill>
                    <a:schemeClr val="tx1"/>
                  </a:solidFill>
                </a:rPr>
                <a:t>BoP</a:t>
              </a:r>
              <a:r>
                <a:rPr lang="en-IE" dirty="0">
                  <a:solidFill>
                    <a:schemeClr val="tx1"/>
                  </a:solidFill>
                </a:rPr>
                <a:t> 0.2 (0 %)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BB68D50-04AB-25A9-89BB-B1F5CD49132D}"/>
                </a:ext>
              </a:extLst>
            </p:cNvPr>
            <p:cNvCxnSpPr>
              <a:cxnSpLocks/>
              <a:stCxn id="16" idx="1"/>
            </p:cNvCxnSpPr>
            <p:nvPr/>
          </p:nvCxnSpPr>
          <p:spPr>
            <a:xfrm flipH="1" flipV="1">
              <a:off x="3910589" y="2798276"/>
              <a:ext cx="269352" cy="192675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>
              <a:glow rad="12700">
                <a:schemeClr val="bg1"/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B6BF734-D522-5DB5-1C72-8AD5A2FFDE89}"/>
                </a:ext>
              </a:extLst>
            </p:cNvPr>
            <p:cNvSpPr txBox="1"/>
            <p:nvPr/>
          </p:nvSpPr>
          <p:spPr>
            <a:xfrm>
              <a:off x="461142" y="2706495"/>
              <a:ext cx="1650801" cy="138499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>
              <a:defPPr>
                <a:defRPr lang="en-US"/>
              </a:defPPr>
              <a:lvl1pPr>
                <a:defRPr sz="900" i="0" u="none" strike="noStrike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</a:defRPr>
              </a:lvl1pPr>
            </a:lstStyle>
            <a:p>
              <a:pPr algn="r"/>
              <a:r>
                <a:rPr lang="en-GB" dirty="0">
                  <a:solidFill>
                    <a:schemeClr val="tx1"/>
                  </a:solidFill>
                </a:rPr>
                <a:t> </a:t>
              </a:r>
              <a:r>
                <a:rPr lang="en-IE" dirty="0">
                  <a:solidFill>
                    <a:schemeClr val="tx1"/>
                  </a:solidFill>
                </a:rPr>
                <a:t>Ukraine Facility 13.1 (2 %)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3BF5C22-7D60-0076-6670-D5168869A335}"/>
                </a:ext>
              </a:extLst>
            </p:cNvPr>
            <p:cNvCxnSpPr>
              <a:cxnSpLocks/>
              <a:stCxn id="18" idx="3"/>
            </p:cNvCxnSpPr>
            <p:nvPr/>
          </p:nvCxnSpPr>
          <p:spPr>
            <a:xfrm flipV="1">
              <a:off x="2111943" y="2554200"/>
              <a:ext cx="426317" cy="221545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>
              <a:glow rad="12700">
                <a:schemeClr val="bg1"/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E1CB8C0-030B-2DEE-78E5-57E089615713}"/>
                </a:ext>
              </a:extLst>
            </p:cNvPr>
            <p:cNvSpPr txBox="1"/>
            <p:nvPr/>
          </p:nvSpPr>
          <p:spPr>
            <a:xfrm>
              <a:off x="533303" y="3261404"/>
              <a:ext cx="1603683" cy="138499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>
              <a:defPPr>
                <a:defRPr lang="en-US"/>
              </a:defPPr>
              <a:lvl1pPr>
                <a:defRPr sz="900" i="0" u="none" strike="noStrike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</a:defRPr>
              </a:lvl1pPr>
            </a:lstStyle>
            <a:p>
              <a:pPr algn="r"/>
              <a:r>
                <a:rPr lang="en-GB" dirty="0">
                  <a:solidFill>
                    <a:schemeClr val="tx1"/>
                  </a:solidFill>
                </a:rPr>
                <a:t> </a:t>
              </a:r>
              <a:r>
                <a:rPr lang="en-IE" dirty="0">
                  <a:solidFill>
                    <a:schemeClr val="tx1"/>
                  </a:solidFill>
                </a:rPr>
                <a:t>MFA+ 18.0 (3 %)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ACCC6E7-99C9-CFAE-274E-6537D5C4879D}"/>
                </a:ext>
              </a:extLst>
            </p:cNvPr>
            <p:cNvCxnSpPr>
              <a:cxnSpLocks/>
              <a:stCxn id="20" idx="3"/>
            </p:cNvCxnSpPr>
            <p:nvPr/>
          </p:nvCxnSpPr>
          <p:spPr>
            <a:xfrm flipV="1">
              <a:off x="2136986" y="2824163"/>
              <a:ext cx="503539" cy="506491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>
              <a:glow rad="12700">
                <a:schemeClr val="bg1"/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F31AFDE-E83E-B1E0-C928-CCBDF232914F}"/>
                </a:ext>
              </a:extLst>
            </p:cNvPr>
            <p:cNvSpPr txBox="1"/>
            <p:nvPr/>
          </p:nvSpPr>
          <p:spPr>
            <a:xfrm>
              <a:off x="2426842" y="3330654"/>
              <a:ext cx="587268" cy="276999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>
              <a:defPPr>
                <a:defRPr lang="en-US"/>
              </a:defPPr>
              <a:lvl1pPr>
                <a:defRPr sz="900" i="0" u="none" strike="noStrike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</a:defRPr>
              </a:lvl1pPr>
            </a:lstStyle>
            <a:p>
              <a:pPr algn="ctr"/>
              <a:r>
                <a:rPr lang="en-IE" dirty="0">
                  <a:solidFill>
                    <a:schemeClr val="tx1"/>
                  </a:solidFill>
                </a:rPr>
                <a:t>EFSM 42.0</a:t>
              </a:r>
            </a:p>
            <a:p>
              <a:pPr algn="ctr"/>
              <a:r>
                <a:rPr lang="en-IE" dirty="0">
                  <a:solidFill>
                    <a:schemeClr val="tx1"/>
                  </a:solidFill>
                </a:rPr>
                <a:t>(8 %)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7D2EC9E-5250-DB3E-8710-59D772D0F6D4}"/>
                </a:ext>
              </a:extLst>
            </p:cNvPr>
            <p:cNvCxnSpPr>
              <a:cxnSpLocks/>
              <a:stCxn id="22" idx="0"/>
            </p:cNvCxnSpPr>
            <p:nvPr/>
          </p:nvCxnSpPr>
          <p:spPr>
            <a:xfrm flipV="1">
              <a:off x="2720476" y="2921701"/>
              <a:ext cx="175260" cy="408953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>
              <a:glow rad="12700">
                <a:schemeClr val="bg1"/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FDBDF3D-203F-3F48-1B69-A73A62A30C20}"/>
                </a:ext>
              </a:extLst>
            </p:cNvPr>
            <p:cNvSpPr txBox="1"/>
            <p:nvPr/>
          </p:nvSpPr>
          <p:spPr>
            <a:xfrm>
              <a:off x="3371280" y="3342769"/>
              <a:ext cx="587268" cy="276999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>
              <a:defPPr>
                <a:defRPr lang="en-US"/>
              </a:defPPr>
              <a:lvl1pPr>
                <a:defRPr sz="900" i="0" u="none" strike="noStrike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</a:defRPr>
              </a:lvl1pPr>
            </a:lstStyle>
            <a:p>
              <a:pPr algn="ctr"/>
              <a:r>
                <a:rPr lang="en-IE" dirty="0">
                  <a:solidFill>
                    <a:schemeClr val="tx1"/>
                  </a:solidFill>
                </a:rPr>
                <a:t>SURE 98.4</a:t>
              </a:r>
            </a:p>
            <a:p>
              <a:pPr algn="ctr"/>
              <a:r>
                <a:rPr lang="en-IE" dirty="0">
                  <a:solidFill>
                    <a:schemeClr val="tx1"/>
                  </a:solidFill>
                </a:rPr>
                <a:t>(18 %)</a:t>
              </a: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724164DD-96E5-A3FE-D545-22FD1E7A7C94}"/>
                </a:ext>
              </a:extLst>
            </p:cNvPr>
            <p:cNvCxnSpPr>
              <a:cxnSpLocks/>
              <a:stCxn id="24" idx="0"/>
            </p:cNvCxnSpPr>
            <p:nvPr/>
          </p:nvCxnSpPr>
          <p:spPr>
            <a:xfrm flipH="1" flipV="1">
              <a:off x="3528522" y="2954413"/>
              <a:ext cx="136392" cy="388356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>
              <a:glow rad="12700">
                <a:schemeClr val="bg1"/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6" name="Chart 25">
              <a:extLst>
                <a:ext uri="{FF2B5EF4-FFF2-40B4-BE49-F238E27FC236}">
                  <a16:creationId xmlns:a16="http://schemas.microsoft.com/office/drawing/2014/main" id="{37E6708E-4A39-CD53-7DF7-7B3BBE043198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2349185" y="1347787"/>
            <a:ext cx="1909002" cy="178142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7" name="TextBox --- BILLIONS ---">
              <a:extLst>
                <a:ext uri="{FF2B5EF4-FFF2-40B4-BE49-F238E27FC236}">
                  <a16:creationId xmlns:a16="http://schemas.microsoft.com/office/drawing/2014/main" id="{158A9C35-2F86-BB27-1D45-F021C6BC9505}"/>
                </a:ext>
              </a:extLst>
            </p:cNvPr>
            <p:cNvSpPr txBox="1"/>
            <p:nvPr/>
          </p:nvSpPr>
          <p:spPr>
            <a:xfrm>
              <a:off x="2895736" y="1930640"/>
              <a:ext cx="75647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i="0" u="none" strike="noStrike" dirty="0">
                  <a:effectLst/>
                </a:rPr>
                <a:t> Total</a:t>
              </a:r>
              <a:br>
                <a:rPr lang="en-GB" sz="1200" b="1" i="0" u="none" strike="noStrike" dirty="0">
                  <a:effectLst/>
                </a:rPr>
              </a:br>
              <a:r>
                <a:rPr lang="en-GB" sz="1200" b="1" i="0" u="none" strike="noStrike" dirty="0">
                  <a:effectLst/>
                </a:rPr>
                <a:t>€</a:t>
              </a:r>
              <a:r>
                <a:rPr lang="en-GB" sz="1600" b="1" i="0" u="none" strike="noStrike" dirty="0">
                  <a:effectLst/>
                </a:rPr>
                <a:t>551</a:t>
              </a:r>
              <a:r>
                <a:rPr lang="en-GB" sz="1200" b="1" i="0" u="none" strike="noStrike" dirty="0">
                  <a:effectLst/>
                </a:rPr>
                <a:t> </a:t>
              </a:r>
              <a:br>
                <a:rPr lang="en-GB" sz="1200" b="1" i="0" u="none" strike="noStrike" dirty="0">
                  <a:effectLst/>
                </a:rPr>
              </a:br>
              <a:r>
                <a:rPr lang="en-GB" sz="1200" b="1" i="0" u="none" strike="noStrike" dirty="0">
                  <a:effectLst/>
                </a:rPr>
                <a:t>billion</a:t>
              </a:r>
              <a:endParaRPr lang="en-IE" sz="1200" b="1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0DB50C6-ED0B-D351-1E9E-CAB051B45D1A}"/>
                </a:ext>
              </a:extLst>
            </p:cNvPr>
            <p:cNvSpPr txBox="1"/>
            <p:nvPr/>
          </p:nvSpPr>
          <p:spPr>
            <a:xfrm>
              <a:off x="4360473" y="1632171"/>
              <a:ext cx="1471030" cy="276999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r>
                <a:rPr lang="en-GB" sz="900" i="0" u="none" strike="noStrike" dirty="0">
                  <a:effectLst/>
                </a:rPr>
                <a:t> NGEU top-ups 66.9</a:t>
              </a:r>
              <a:endParaRPr lang="en-GB" sz="900" dirty="0"/>
            </a:p>
            <a:p>
              <a:r>
                <a:rPr lang="en-GB" sz="900" dirty="0"/>
                <a:t>(12 %)</a:t>
              </a:r>
              <a:endParaRPr lang="en-IE" sz="900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B94BED4-FA7F-A364-89B5-C596604BC7C4}"/>
                </a:ext>
              </a:extLst>
            </p:cNvPr>
            <p:cNvSpPr txBox="1"/>
            <p:nvPr/>
          </p:nvSpPr>
          <p:spPr>
            <a:xfrm>
              <a:off x="4388275" y="2182474"/>
              <a:ext cx="1443227" cy="276999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r>
                <a:rPr lang="en-GB" sz="900" i="0" u="none" strike="noStrike" dirty="0">
                  <a:effectLst/>
                </a:rPr>
                <a:t> NGEU loans 108.7 </a:t>
              </a:r>
              <a:endParaRPr lang="en-GB" sz="900" dirty="0"/>
            </a:p>
            <a:p>
              <a:r>
                <a:rPr lang="en-GB" sz="900" dirty="0"/>
                <a:t>(20 %)</a:t>
              </a:r>
              <a:endParaRPr lang="en-IE" sz="900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57BBF2B-BD48-3198-E360-2D60383AD27C}"/>
                </a:ext>
              </a:extLst>
            </p:cNvPr>
            <p:cNvSpPr txBox="1"/>
            <p:nvPr/>
          </p:nvSpPr>
          <p:spPr>
            <a:xfrm>
              <a:off x="516629" y="3107908"/>
              <a:ext cx="1621900" cy="138499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>
              <a:defPPr>
                <a:defRPr lang="en-US"/>
              </a:defPPr>
              <a:lvl1pPr>
                <a:defRPr sz="900" i="0" u="none" strike="noStrike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</a:defRPr>
              </a:lvl1pPr>
            </a:lstStyle>
            <a:p>
              <a:pPr algn="r"/>
              <a:r>
                <a:rPr lang="en-GB" dirty="0">
                  <a:solidFill>
                    <a:schemeClr val="tx1"/>
                  </a:solidFill>
                </a:rPr>
                <a:t> MFA </a:t>
              </a:r>
              <a:r>
                <a:rPr lang="en-IE" dirty="0">
                  <a:solidFill>
                    <a:schemeClr val="tx1"/>
                  </a:solidFill>
                </a:rPr>
                <a:t>Ukraine 11.0 (2 %)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BA0D1EB-AD6B-5FA0-EC1F-85A1A74C97B9}"/>
                </a:ext>
              </a:extLst>
            </p:cNvPr>
            <p:cNvSpPr txBox="1"/>
            <p:nvPr/>
          </p:nvSpPr>
          <p:spPr>
            <a:xfrm>
              <a:off x="461143" y="2954413"/>
              <a:ext cx="1677386" cy="138499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>
              <a:defPPr>
                <a:defRPr lang="en-US"/>
              </a:defPPr>
              <a:lvl1pPr>
                <a:defRPr sz="900" i="0" u="none" strike="noStrike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</a:defRPr>
              </a:lvl1pPr>
            </a:lstStyle>
            <a:p>
              <a:pPr algn="r"/>
              <a:r>
                <a:rPr lang="en-GB" dirty="0">
                  <a:solidFill>
                    <a:schemeClr val="tx1"/>
                  </a:solidFill>
                </a:rPr>
                <a:t> MFA </a:t>
              </a:r>
              <a:r>
                <a:rPr lang="en-IE" dirty="0">
                  <a:solidFill>
                    <a:schemeClr val="tx1"/>
                  </a:solidFill>
                </a:rPr>
                <a:t>other 4.7 (1 %)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B21724A-1391-9EA1-BAED-A17E47D04A5A}"/>
                </a:ext>
              </a:extLst>
            </p:cNvPr>
            <p:cNvSpPr txBox="1"/>
            <p:nvPr/>
          </p:nvSpPr>
          <p:spPr>
            <a:xfrm>
              <a:off x="442757" y="996915"/>
              <a:ext cx="2197768" cy="44203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lIns="72000" tIns="36000" rIns="36000" bIns="36000" rtlCol="0">
              <a:spAutoFit/>
            </a:bodyPr>
            <a:lstStyle/>
            <a:p>
              <a:r>
                <a:rPr lang="en-GB" sz="800" b="1" i="0" u="none" strike="noStrike" dirty="0">
                  <a:solidFill>
                    <a:srgbClr val="FBBA00"/>
                  </a:solidFill>
                  <a:effectLst/>
                </a:rPr>
                <a:t>Non-repayable (€254.7 billion)</a:t>
              </a:r>
            </a:p>
            <a:p>
              <a:r>
                <a:rPr lang="en-GB" sz="800" b="1" i="0" u="none" strike="noStrike" dirty="0">
                  <a:solidFill>
                    <a:srgbClr val="41855A"/>
                  </a:solidFill>
                  <a:effectLst/>
                </a:rPr>
                <a:t>Repayable by member states (€249.3 billion)</a:t>
              </a:r>
            </a:p>
            <a:p>
              <a:r>
                <a:rPr lang="en-GB" sz="800" b="1" i="0" u="none" strike="noStrike" dirty="0">
                  <a:solidFill>
                    <a:srgbClr val="00A7E2"/>
                  </a:solidFill>
                  <a:effectLst/>
                </a:rPr>
                <a:t>Repayable by non-EU countries (€47.1 billion)</a:t>
              </a:r>
              <a:endParaRPr lang="en-IE" sz="800" b="1" dirty="0">
                <a:solidFill>
                  <a:srgbClr val="00A7E2"/>
                </a:solidFill>
              </a:endParaRPr>
            </a:p>
          </p:txBody>
        </p:sp>
      </p:grp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CBDF9A5B-A5FB-B8B0-D68A-A40CA34F1E6D}"/>
              </a:ext>
            </a:extLst>
          </p:cNvPr>
          <p:cNvSpPr txBox="1">
            <a:spLocks/>
          </p:cNvSpPr>
          <p:nvPr/>
        </p:nvSpPr>
        <p:spPr>
          <a:xfrm>
            <a:off x="847865" y="2004814"/>
            <a:ext cx="7848872" cy="323355"/>
          </a:xfrm>
          <a:prstGeom prst="rect">
            <a:avLst/>
          </a:prstGeom>
        </p:spPr>
        <p:txBody>
          <a:bodyPr lIns="0" tIns="0" rIns="0" bIns="0"/>
          <a:lstStyle>
            <a:lvl1pPr marL="265113" indent="-265113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1pPr>
            <a:lvl2pPr marL="512763" indent="-234950" algn="l" rtl="0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2pPr>
            <a:lvl3pPr marL="758825" indent="-228600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3pPr>
            <a:lvl4pPr marL="993775" indent="-228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4pPr>
            <a:lvl5pPr marL="1219200" indent="-228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>
                <a:solidFill>
                  <a:schemeClr val="accent2"/>
                </a:solidFill>
              </a:rPr>
              <a:t>Programmes funded by outstanding EU borrowing, as at end 2024</a:t>
            </a:r>
            <a:endParaRPr lang="sl-SI" b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GB" b="1" dirty="0">
              <a:solidFill>
                <a:schemeClr val="accent2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DFFB293-1E48-C4BA-C2BC-FAC1A1D49EC6}"/>
              </a:ext>
            </a:extLst>
          </p:cNvPr>
          <p:cNvSpPr txBox="1"/>
          <p:nvPr/>
        </p:nvSpPr>
        <p:spPr>
          <a:xfrm>
            <a:off x="1619672" y="6093296"/>
            <a:ext cx="42852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>
                <a:solidFill>
                  <a:srgbClr val="58595B"/>
                </a:solidFill>
              </a:rPr>
              <a:t>Source: ECA, </a:t>
            </a:r>
            <a:r>
              <a:rPr lang="fr-FR" sz="800" dirty="0" err="1">
                <a:solidFill>
                  <a:srgbClr val="58595B"/>
                </a:solidFill>
              </a:rPr>
              <a:t>based</a:t>
            </a:r>
            <a:r>
              <a:rPr lang="fr-FR" sz="800" dirty="0">
                <a:solidFill>
                  <a:srgbClr val="58595B"/>
                </a:solidFill>
              </a:rPr>
              <a:t> on the 2024 </a:t>
            </a:r>
            <a:r>
              <a:rPr lang="fr-FR" sz="800" dirty="0" err="1">
                <a:solidFill>
                  <a:srgbClr val="58595B"/>
                </a:solidFill>
              </a:rPr>
              <a:t>consolidated</a:t>
            </a:r>
            <a:r>
              <a:rPr lang="fr-FR" sz="800" dirty="0">
                <a:solidFill>
                  <a:srgbClr val="58595B"/>
                </a:solidFill>
              </a:rPr>
              <a:t> </a:t>
            </a:r>
            <a:r>
              <a:rPr lang="fr-FR" sz="800" dirty="0" err="1">
                <a:solidFill>
                  <a:srgbClr val="58595B"/>
                </a:solidFill>
              </a:rPr>
              <a:t>annual</a:t>
            </a:r>
            <a:r>
              <a:rPr lang="fr-FR" sz="800" dirty="0">
                <a:solidFill>
                  <a:srgbClr val="58595B"/>
                </a:solidFill>
              </a:rPr>
              <a:t> </a:t>
            </a:r>
            <a:r>
              <a:rPr lang="fr-FR" sz="800" dirty="0" err="1">
                <a:solidFill>
                  <a:srgbClr val="58595B"/>
                </a:solidFill>
              </a:rPr>
              <a:t>accounts</a:t>
            </a:r>
            <a:r>
              <a:rPr lang="fr-FR" sz="800" dirty="0">
                <a:solidFill>
                  <a:srgbClr val="58595B"/>
                </a:solidFill>
              </a:rPr>
              <a:t> of the EU.</a:t>
            </a:r>
          </a:p>
        </p:txBody>
      </p:sp>
    </p:spTree>
    <p:extLst>
      <p:ext uri="{BB962C8B-B14F-4D97-AF65-F5344CB8AC3E}">
        <p14:creationId xmlns:p14="http://schemas.microsoft.com/office/powerpoint/2010/main" val="12025981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576000" y="1573213"/>
            <a:ext cx="8064500" cy="539750"/>
          </a:xfrm>
        </p:spPr>
        <p:txBody>
          <a:bodyPr/>
          <a:lstStyle/>
          <a:p>
            <a:pPr eaLnBrk="1" hangingPunct="1"/>
            <a:r>
              <a:rPr lang="en-GB" altLang="en-US" dirty="0"/>
              <a:t>2024 annual report</a:t>
            </a:r>
            <a:endParaRPr lang="en-GB" altLang="en-US" dirty="0">
              <a:solidFill>
                <a:srgbClr val="FF0000"/>
              </a:solidFill>
            </a:endParaRPr>
          </a:p>
        </p:txBody>
      </p:sp>
      <p:sp>
        <p:nvSpPr>
          <p:cNvPr id="24579" name="Text Placeholder 2"/>
          <p:cNvSpPr>
            <a:spLocks noGrp="1"/>
          </p:cNvSpPr>
          <p:nvPr>
            <p:ph type="body" idx="1"/>
          </p:nvPr>
        </p:nvSpPr>
        <p:spPr>
          <a:xfrm>
            <a:off x="576000" y="2492896"/>
            <a:ext cx="8064500" cy="358775"/>
          </a:xfrm>
        </p:spPr>
        <p:txBody>
          <a:bodyPr/>
          <a:lstStyle/>
          <a:p>
            <a:pPr eaLnBrk="1" hangingPunct="1"/>
            <a:r>
              <a:rPr lang="en-GB" altLang="en-US" b="1" dirty="0"/>
              <a:t>Mentions of Malta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EBBFBB-EE6A-35FE-041B-23C7BA2F89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53D7A2E-CA53-A15D-7967-33E77BD2DF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39" y="1088107"/>
            <a:ext cx="4304095" cy="507719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559E254-4486-8714-9278-11BE68ABA2C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639"/>
          <a:stretch>
            <a:fillRect/>
          </a:stretch>
        </p:blipFill>
        <p:spPr>
          <a:xfrm>
            <a:off x="4427984" y="944091"/>
            <a:ext cx="4544573" cy="5221213"/>
          </a:xfrm>
          <a:prstGeom prst="rect">
            <a:avLst/>
          </a:prstGeom>
        </p:spPr>
      </p:pic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78C75719-7370-18C1-F4F8-2F049929B300}"/>
              </a:ext>
            </a:extLst>
          </p:cNvPr>
          <p:cNvSpPr txBox="1">
            <a:spLocks/>
          </p:cNvSpPr>
          <p:nvPr/>
        </p:nvSpPr>
        <p:spPr>
          <a:xfrm>
            <a:off x="7926362" y="6352361"/>
            <a:ext cx="822101" cy="2524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pl-PL" sz="1000" b="1" dirty="0" err="1">
                <a:solidFill>
                  <a:schemeClr val="bg1"/>
                </a:solidFill>
              </a:rPr>
              <a:t>Slide</a:t>
            </a:r>
            <a:r>
              <a:rPr lang="pl-PL" sz="1000" b="1" dirty="0">
                <a:solidFill>
                  <a:schemeClr val="bg1"/>
                </a:solidFill>
              </a:rPr>
              <a:t> </a:t>
            </a:r>
            <a:r>
              <a:rPr lang="en-GB" sz="1000" b="1" dirty="0">
                <a:solidFill>
                  <a:schemeClr val="bg1"/>
                </a:solidFill>
              </a:rPr>
              <a:t>13</a:t>
            </a:r>
          </a:p>
        </p:txBody>
      </p:sp>
      <p:sp>
        <p:nvSpPr>
          <p:cNvPr id="370" name="Text Placeholder 4">
            <a:extLst>
              <a:ext uri="{FF2B5EF4-FFF2-40B4-BE49-F238E27FC236}">
                <a16:creationId xmlns:a16="http://schemas.microsoft.com/office/drawing/2014/main" id="{4B876976-BABF-3095-5A6F-AAC6E1C929EE}"/>
              </a:ext>
            </a:extLst>
          </p:cNvPr>
          <p:cNvSpPr txBox="1">
            <a:spLocks/>
          </p:cNvSpPr>
          <p:nvPr/>
        </p:nvSpPr>
        <p:spPr>
          <a:xfrm>
            <a:off x="719572" y="988508"/>
            <a:ext cx="7704856" cy="4384708"/>
          </a:xfrm>
          <a:prstGeom prst="rect">
            <a:avLst/>
          </a:prstGeom>
        </p:spPr>
        <p:txBody>
          <a:bodyPr/>
          <a:lstStyle>
            <a:lvl1pPr marL="265113" indent="-265113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1pPr>
            <a:lvl2pPr marL="512763" indent="-234950" algn="l" rtl="0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2pPr>
            <a:lvl3pPr marL="758825" indent="-228600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3pPr>
            <a:lvl4pPr marL="993775" indent="-228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4pPr>
            <a:lvl5pPr marL="1219200" indent="-228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endParaRPr lang="en-GB" sz="1800" b="1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CD2981-69B7-82EA-48A0-BFFE1BFF6B54}"/>
              </a:ext>
            </a:extLst>
          </p:cNvPr>
          <p:cNvSpPr txBox="1"/>
          <p:nvPr/>
        </p:nvSpPr>
        <p:spPr>
          <a:xfrm>
            <a:off x="5097546" y="116632"/>
            <a:ext cx="3938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6D34"/>
                </a:solidFill>
                <a:latin typeface="+mn-lt"/>
                <a:cs typeface="+mn-cs"/>
              </a:rPr>
              <a:t>Absorption of 2021-2027 </a:t>
            </a:r>
            <a:r>
              <a:rPr lang="fr-FR" b="1" dirty="0" err="1">
                <a:solidFill>
                  <a:srgbClr val="006D34"/>
                </a:solidFill>
                <a:latin typeface="+mn-lt"/>
                <a:cs typeface="+mn-cs"/>
              </a:rPr>
              <a:t>shared</a:t>
            </a:r>
            <a:r>
              <a:rPr lang="fr-FR" b="1" dirty="0">
                <a:solidFill>
                  <a:srgbClr val="006D34"/>
                </a:solidFill>
                <a:latin typeface="+mn-lt"/>
                <a:cs typeface="+mn-cs"/>
              </a:rPr>
              <a:t> management </a:t>
            </a:r>
            <a:r>
              <a:rPr lang="fr-FR" b="1" dirty="0" err="1">
                <a:solidFill>
                  <a:srgbClr val="006D34"/>
                </a:solidFill>
                <a:latin typeface="+mn-lt"/>
                <a:cs typeface="+mn-cs"/>
              </a:rPr>
              <a:t>funds</a:t>
            </a:r>
            <a:r>
              <a:rPr lang="fr-FR" b="1" dirty="0">
                <a:solidFill>
                  <a:srgbClr val="006D34"/>
                </a:solidFill>
                <a:latin typeface="+mn-lt"/>
                <a:cs typeface="+mn-cs"/>
              </a:rPr>
              <a:t> </a:t>
            </a:r>
            <a:r>
              <a:rPr lang="fr-FR" b="1" dirty="0" err="1">
                <a:solidFill>
                  <a:srgbClr val="006D34"/>
                </a:solidFill>
                <a:latin typeface="+mn-lt"/>
                <a:cs typeface="+mn-cs"/>
              </a:rPr>
              <a:t>under</a:t>
            </a:r>
            <a:r>
              <a:rPr lang="fr-FR" b="1" dirty="0">
                <a:solidFill>
                  <a:srgbClr val="006D34"/>
                </a:solidFill>
                <a:latin typeface="+mn-lt"/>
                <a:cs typeface="+mn-cs"/>
              </a:rPr>
              <a:t> the CPR, as at end 2024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B2F417-BB8B-D8F8-93A5-B8F8D3547858}"/>
              </a:ext>
            </a:extLst>
          </p:cNvPr>
          <p:cNvSpPr txBox="1"/>
          <p:nvPr/>
        </p:nvSpPr>
        <p:spPr>
          <a:xfrm>
            <a:off x="226262" y="133296"/>
            <a:ext cx="3938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6D34"/>
                </a:solidFill>
                <a:latin typeface="+mn-lt"/>
                <a:cs typeface="+mn-cs"/>
              </a:rPr>
              <a:t>Absorption of 2014-2020 </a:t>
            </a:r>
            <a:r>
              <a:rPr lang="fr-FR" b="1" dirty="0" err="1">
                <a:solidFill>
                  <a:srgbClr val="006D34"/>
                </a:solidFill>
                <a:latin typeface="+mn-lt"/>
                <a:cs typeface="+mn-cs"/>
              </a:rPr>
              <a:t>shared</a:t>
            </a:r>
            <a:r>
              <a:rPr lang="fr-FR" b="1" dirty="0">
                <a:solidFill>
                  <a:srgbClr val="006D34"/>
                </a:solidFill>
                <a:latin typeface="+mn-lt"/>
                <a:cs typeface="+mn-cs"/>
              </a:rPr>
              <a:t> management </a:t>
            </a:r>
            <a:r>
              <a:rPr lang="fr-FR" b="1" dirty="0" err="1">
                <a:solidFill>
                  <a:srgbClr val="006D34"/>
                </a:solidFill>
                <a:latin typeface="+mn-lt"/>
                <a:cs typeface="+mn-cs"/>
              </a:rPr>
              <a:t>funds</a:t>
            </a:r>
            <a:r>
              <a:rPr lang="fr-FR" b="1" dirty="0">
                <a:solidFill>
                  <a:srgbClr val="006D34"/>
                </a:solidFill>
                <a:latin typeface="+mn-lt"/>
                <a:cs typeface="+mn-cs"/>
              </a:rPr>
              <a:t> </a:t>
            </a:r>
            <a:r>
              <a:rPr lang="fr-FR" b="1" dirty="0" err="1">
                <a:solidFill>
                  <a:srgbClr val="006D34"/>
                </a:solidFill>
                <a:latin typeface="+mn-lt"/>
                <a:cs typeface="+mn-cs"/>
              </a:rPr>
              <a:t>under</a:t>
            </a:r>
            <a:r>
              <a:rPr lang="fr-FR" b="1" dirty="0">
                <a:solidFill>
                  <a:srgbClr val="006D34"/>
                </a:solidFill>
                <a:latin typeface="+mn-lt"/>
                <a:cs typeface="+mn-cs"/>
              </a:rPr>
              <a:t> the CPR, as at end 2024</a:t>
            </a:r>
          </a:p>
        </p:txBody>
      </p:sp>
      <p:sp>
        <p:nvSpPr>
          <p:cNvPr id="13" name="Flowchart: Process 12">
            <a:extLst>
              <a:ext uri="{FF2B5EF4-FFF2-40B4-BE49-F238E27FC236}">
                <a16:creationId xmlns:a16="http://schemas.microsoft.com/office/drawing/2014/main" id="{3D821B75-8B3B-93FB-7465-FFAB4BB337B5}"/>
              </a:ext>
            </a:extLst>
          </p:cNvPr>
          <p:cNvSpPr/>
          <p:nvPr/>
        </p:nvSpPr>
        <p:spPr>
          <a:xfrm>
            <a:off x="5220072" y="2060848"/>
            <a:ext cx="1656184" cy="216024"/>
          </a:xfrm>
          <a:prstGeom prst="flowChartProcess">
            <a:avLst/>
          </a:prstGeom>
          <a:noFill/>
          <a:ln>
            <a:solidFill>
              <a:srgbClr val="B5B9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D466935D-16D6-DEED-2A66-A46984F89F82}"/>
              </a:ext>
            </a:extLst>
          </p:cNvPr>
          <p:cNvSpPr/>
          <p:nvPr/>
        </p:nvSpPr>
        <p:spPr>
          <a:xfrm>
            <a:off x="719572" y="2420888"/>
            <a:ext cx="1548171" cy="216024"/>
          </a:xfrm>
          <a:prstGeom prst="flowChartProcess">
            <a:avLst/>
          </a:prstGeom>
          <a:noFill/>
          <a:ln>
            <a:solidFill>
              <a:srgbClr val="B5B9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63173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5B93EE-CAB5-2EC3-4A6C-C5652CD4F3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3">
            <a:extLst>
              <a:ext uri="{FF2B5EF4-FFF2-40B4-BE49-F238E27FC236}">
                <a16:creationId xmlns:a16="http://schemas.microsoft.com/office/drawing/2014/main" id="{0D1460D0-22E3-DF81-2520-D0A1C9E3FC00}"/>
              </a:ext>
            </a:extLst>
          </p:cNvPr>
          <p:cNvSpPr txBox="1">
            <a:spLocks/>
          </p:cNvSpPr>
          <p:nvPr/>
        </p:nvSpPr>
        <p:spPr>
          <a:xfrm>
            <a:off x="7926362" y="6352361"/>
            <a:ext cx="894110" cy="2524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pl-PL" sz="1000" b="1" dirty="0" err="1">
                <a:solidFill>
                  <a:schemeClr val="bg1"/>
                </a:solidFill>
              </a:rPr>
              <a:t>Slide</a:t>
            </a:r>
            <a:r>
              <a:rPr lang="pl-PL" sz="1000" b="1" dirty="0">
                <a:solidFill>
                  <a:schemeClr val="bg1"/>
                </a:solidFill>
              </a:rPr>
              <a:t> </a:t>
            </a:r>
            <a:r>
              <a:rPr lang="en-GB" sz="1000" b="1" dirty="0">
                <a:solidFill>
                  <a:schemeClr val="bg1"/>
                </a:solidFill>
              </a:rPr>
              <a:t>14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AA357D2F-020A-61AF-8AA7-139A472A25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033" y="980728"/>
            <a:ext cx="8064000" cy="5112568"/>
          </a:xfrm>
        </p:spPr>
        <p:txBody>
          <a:bodyPr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1600" b="1" dirty="0"/>
              <a:t>Average inflation in the EU fell back to 2.6 % in 2024 </a:t>
            </a:r>
            <a:r>
              <a:rPr lang="en-GB" sz="1600" dirty="0"/>
              <a:t>(2023: 6.4 %; 2022: 9.2 %) and is expected to fall further in 2025 and 2026. Based on the Commission’s and the IMF’s inflation forecast, we estimate the EU budget could </a:t>
            </a:r>
            <a:r>
              <a:rPr lang="en-GB" sz="1600" b="1" dirty="0"/>
              <a:t>lose around 13.9 percentage points of its purchasing power </a:t>
            </a:r>
            <a:r>
              <a:rPr lang="en-GB" sz="1600" dirty="0"/>
              <a:t>by the end of 2027. As illustrated below, inflation does not affect all member states to the same extent.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CE4D10-AFCA-5B54-5AF1-DC47B24A2671}"/>
              </a:ext>
            </a:extLst>
          </p:cNvPr>
          <p:cNvSpPr txBox="1"/>
          <p:nvPr/>
        </p:nvSpPr>
        <p:spPr>
          <a:xfrm>
            <a:off x="1802204" y="6216554"/>
            <a:ext cx="55324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rgbClr val="58595B"/>
                </a:solidFill>
              </a:rPr>
              <a:t>Source: ECA, based on Eurostat and Commission’s European Economic Forecast – Spring 2025 and for 2027 IMF inflation rate, average consumer prices.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BE142CE-2807-E222-822F-AF4DCC520C7F}"/>
              </a:ext>
            </a:extLst>
          </p:cNvPr>
          <p:cNvGrpSpPr>
            <a:grpSpLocks noChangeAspect="1"/>
          </p:cNvGrpSpPr>
          <p:nvPr/>
        </p:nvGrpSpPr>
        <p:grpSpPr>
          <a:xfrm>
            <a:off x="1768336" y="2492896"/>
            <a:ext cx="5580000" cy="3366934"/>
            <a:chOff x="451820" y="1318895"/>
            <a:chExt cx="5391351" cy="3253104"/>
          </a:xfrm>
        </p:grpSpPr>
        <p:graphicFrame>
          <p:nvGraphicFramePr>
            <p:cNvPr id="6" name="Chart 5">
              <a:extLst>
                <a:ext uri="{FF2B5EF4-FFF2-40B4-BE49-F238E27FC236}">
                  <a16:creationId xmlns:a16="http://schemas.microsoft.com/office/drawing/2014/main" id="{C89500F8-826E-950B-3543-330D4465C277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717021808"/>
                </p:ext>
              </p:extLst>
            </p:nvPr>
          </p:nvGraphicFramePr>
          <p:xfrm>
            <a:off x="451820" y="1318895"/>
            <a:ext cx="5391351" cy="325310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7" name="TextBox 5">
              <a:extLst>
                <a:ext uri="{FF2B5EF4-FFF2-40B4-BE49-F238E27FC236}">
                  <a16:creationId xmlns:a16="http://schemas.microsoft.com/office/drawing/2014/main" id="{D6740B07-C35F-B6D4-B693-B6832BEB9A2E}"/>
                </a:ext>
              </a:extLst>
            </p:cNvPr>
            <p:cNvSpPr txBox="1"/>
            <p:nvPr/>
          </p:nvSpPr>
          <p:spPr>
            <a:xfrm>
              <a:off x="1114204" y="1794890"/>
              <a:ext cx="847989" cy="276999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none" lIns="0" tIns="0" rIns="0" bIns="0" rtlCol="0" anchor="t">
              <a:spAutoFit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GB" sz="900" i="1" baseline="0" dirty="0">
                  <a:solidFill>
                    <a:srgbClr val="005289"/>
                  </a:solidFill>
                  <a:latin typeface="Myriad Pro" panose="020B0503030403020204" pitchFamily="34" charset="0"/>
                </a:rPr>
                <a:t>Average euro area</a:t>
              </a:r>
              <a:br>
                <a:rPr lang="en-GB" sz="900" i="1" baseline="0" dirty="0">
                  <a:solidFill>
                    <a:srgbClr val="005289"/>
                  </a:solidFill>
                  <a:latin typeface="Myriad Pro" panose="020B0503030403020204" pitchFamily="34" charset="0"/>
                </a:rPr>
              </a:br>
              <a:r>
                <a:rPr lang="en-GB" sz="900" i="1" baseline="0" dirty="0">
                  <a:solidFill>
                    <a:srgbClr val="005289"/>
                  </a:solidFill>
                  <a:latin typeface="Myriad Pro" panose="020B0503030403020204" pitchFamily="34" charset="0"/>
                </a:rPr>
                <a:t>29 %</a:t>
              </a:r>
              <a:endParaRPr lang="en-GB" sz="900" i="1" dirty="0">
                <a:solidFill>
                  <a:srgbClr val="005289"/>
                </a:solidFill>
                <a:latin typeface="Myriad Pro" panose="020B050303040302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2BCDC20-BE39-D8CE-72DB-386170AAEC27}"/>
                </a:ext>
              </a:extLst>
            </p:cNvPr>
            <p:cNvSpPr txBox="1"/>
            <p:nvPr/>
          </p:nvSpPr>
          <p:spPr>
            <a:xfrm>
              <a:off x="2128363" y="1799084"/>
              <a:ext cx="900444" cy="276999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lIns="0" tIns="0" rIns="0" bIns="0" rtlCol="0" anchor="t">
              <a:spAutoFit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sz="900" i="1" baseline="0" dirty="0">
                  <a:solidFill>
                    <a:srgbClr val="D22A2E"/>
                  </a:solidFill>
                  <a:latin typeface="Myriad Pro" panose="020B0503030403020204" pitchFamily="34" charset="0"/>
                </a:rPr>
                <a:t>Average EU</a:t>
              </a:r>
              <a:br>
                <a:rPr lang="en-GB" sz="900" i="1" baseline="0" dirty="0">
                  <a:solidFill>
                    <a:srgbClr val="D22A2E"/>
                  </a:solidFill>
                  <a:latin typeface="Myriad Pro" panose="020B0503030403020204" pitchFamily="34" charset="0"/>
                </a:rPr>
              </a:br>
              <a:r>
                <a:rPr lang="en-GB" sz="900" i="1" baseline="0" dirty="0">
                  <a:solidFill>
                    <a:srgbClr val="D22A2E"/>
                  </a:solidFill>
                  <a:latin typeface="Myriad Pro" panose="020B0503030403020204" pitchFamily="34" charset="0"/>
                </a:rPr>
                <a:t>33%</a:t>
              </a:r>
              <a:endParaRPr lang="en-GB" sz="900" i="1" dirty="0">
                <a:solidFill>
                  <a:srgbClr val="D22A2E"/>
                </a:solidFill>
                <a:latin typeface="Myriad Pro" panose="020B0503030403020204" pitchFamily="34" charset="0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04239D9-6FDA-F6AD-7D51-1AD24D8C1869}"/>
                </a:ext>
              </a:extLst>
            </p:cNvPr>
            <p:cNvGrpSpPr/>
            <p:nvPr/>
          </p:nvGrpSpPr>
          <p:grpSpPr>
            <a:xfrm>
              <a:off x="2980955" y="1337945"/>
              <a:ext cx="877163" cy="415498"/>
              <a:chOff x="3230378" y="1177241"/>
              <a:chExt cx="877163" cy="415498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A7E72CA-B82B-4585-7CE8-0595B11693B7}"/>
                  </a:ext>
                </a:extLst>
              </p:cNvPr>
              <p:cNvSpPr txBox="1"/>
              <p:nvPr/>
            </p:nvSpPr>
            <p:spPr>
              <a:xfrm>
                <a:off x="3230378" y="1177241"/>
                <a:ext cx="877163" cy="415498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non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180000"/>
                <a:r>
                  <a:rPr lang="en-GB" sz="900" b="1" baseline="0" dirty="0">
                    <a:solidFill>
                      <a:schemeClr val="tx1"/>
                    </a:solidFill>
                    <a:latin typeface="Myriad Pro" panose="020B0503030403020204" pitchFamily="34" charset="0"/>
                  </a:rPr>
                  <a:t>Member States</a:t>
                </a:r>
              </a:p>
              <a:p>
                <a:pPr algn="l" defTabSz="180000"/>
                <a:r>
                  <a:rPr lang="en-GB" sz="900" baseline="0" dirty="0">
                    <a:solidFill>
                      <a:schemeClr val="tx1"/>
                    </a:solidFill>
                    <a:latin typeface="Myriad Pro" panose="020B0503030403020204" pitchFamily="34" charset="0"/>
                  </a:rPr>
                  <a:t>	Euro area</a:t>
                </a:r>
              </a:p>
              <a:p>
                <a:pPr algn="l" defTabSz="180000"/>
                <a:r>
                  <a:rPr lang="en-GB" sz="900" dirty="0">
                    <a:solidFill>
                      <a:schemeClr val="tx1"/>
                    </a:solidFill>
                    <a:latin typeface="Myriad Pro" panose="020B0503030403020204" pitchFamily="34" charset="0"/>
                  </a:rPr>
                  <a:t>	Non-euro area</a:t>
                </a:r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FA941B72-1FD1-F83C-EE2D-20E635B5A2DF}"/>
                  </a:ext>
                </a:extLst>
              </p:cNvPr>
              <p:cNvSpPr/>
              <p:nvPr/>
            </p:nvSpPr>
            <p:spPr>
              <a:xfrm>
                <a:off x="3267075" y="1475681"/>
                <a:ext cx="76200" cy="76200"/>
              </a:xfrm>
              <a:prstGeom prst="ellipse">
                <a:avLst/>
              </a:prstGeom>
              <a:solidFill>
                <a:srgbClr val="FBBA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 sz="1000" dirty="0">
                  <a:latin typeface="Myriad Pro" panose="020B0503030403020204" pitchFamily="34" charset="0"/>
                </a:endParaRPr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0A3F21E8-AB58-AFB6-71F1-918952FC0B4D}"/>
                  </a:ext>
                </a:extLst>
              </p:cNvPr>
              <p:cNvSpPr/>
              <p:nvPr/>
            </p:nvSpPr>
            <p:spPr>
              <a:xfrm>
                <a:off x="3267075" y="1352522"/>
                <a:ext cx="76200" cy="76200"/>
              </a:xfrm>
              <a:prstGeom prst="ellipse">
                <a:avLst/>
              </a:prstGeom>
              <a:solidFill>
                <a:srgbClr val="005289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 sz="1000" dirty="0">
                  <a:latin typeface="Myriad Pro" panose="020B0503030403020204" pitchFamily="34" charset="0"/>
                </a:endParaRPr>
              </a:p>
            </p:txBody>
          </p:sp>
        </p:grpSp>
      </p:grp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ED6D25A9-CF98-7293-6114-3E76F9DDAA85}"/>
              </a:ext>
            </a:extLst>
          </p:cNvPr>
          <p:cNvSpPr txBox="1">
            <a:spLocks/>
          </p:cNvSpPr>
          <p:nvPr/>
        </p:nvSpPr>
        <p:spPr>
          <a:xfrm>
            <a:off x="456883" y="116632"/>
            <a:ext cx="7848872" cy="323355"/>
          </a:xfrm>
          <a:prstGeom prst="rect">
            <a:avLst/>
          </a:prstGeom>
        </p:spPr>
        <p:txBody>
          <a:bodyPr lIns="0" tIns="0" rIns="0" bIns="0"/>
          <a:lstStyle>
            <a:lvl1pPr marL="265113" indent="-265113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1pPr>
            <a:lvl2pPr marL="512763" indent="-234950" algn="l" rtl="0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2pPr>
            <a:lvl3pPr marL="758825" indent="-228600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3pPr>
            <a:lvl4pPr marL="993775" indent="-228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4pPr>
            <a:lvl5pPr marL="1219200" indent="-228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600" b="1" dirty="0">
                <a:solidFill>
                  <a:srgbClr val="006D34"/>
                </a:solidFill>
              </a:rPr>
              <a:t>Expected cumulative inflation by member state for the period 2019-2027</a:t>
            </a:r>
            <a:endParaRPr lang="sl-SI" sz="2600" b="1" dirty="0">
              <a:solidFill>
                <a:srgbClr val="006D34"/>
              </a:solidFill>
            </a:endParaRPr>
          </a:p>
          <a:p>
            <a:pPr marL="0" indent="0">
              <a:buNone/>
            </a:pPr>
            <a:endParaRPr lang="en-GB" sz="2600" b="1" dirty="0">
              <a:solidFill>
                <a:srgbClr val="006D34"/>
              </a:solidFill>
            </a:endParaRP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FBE1DD50-7F9E-47CC-C14E-8706D7363E71}"/>
              </a:ext>
            </a:extLst>
          </p:cNvPr>
          <p:cNvSpPr txBox="1">
            <a:spLocks/>
          </p:cNvSpPr>
          <p:nvPr/>
        </p:nvSpPr>
        <p:spPr>
          <a:xfrm>
            <a:off x="2411760" y="5798489"/>
            <a:ext cx="4032448" cy="183183"/>
          </a:xfrm>
          <a:prstGeom prst="rect">
            <a:avLst/>
          </a:prstGeom>
        </p:spPr>
        <p:txBody>
          <a:bodyPr lIns="0" tIns="0" rIns="0" bIns="0"/>
          <a:lstStyle>
            <a:lvl1pPr marL="265113" indent="-265113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1pPr>
            <a:lvl2pPr marL="512763" indent="-234950" algn="l" rtl="0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2pPr>
            <a:lvl3pPr marL="758825" indent="-228600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3pPr>
            <a:lvl4pPr marL="993775" indent="-228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4pPr>
            <a:lvl5pPr marL="1219200" indent="-228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000" b="1" dirty="0">
                <a:solidFill>
                  <a:schemeClr val="bg2">
                    <a:lumMod val="25000"/>
                  </a:schemeClr>
                </a:solidFill>
              </a:rPr>
              <a:t>cumulative inflation by member state for the period 2019-2027</a:t>
            </a:r>
            <a:endParaRPr lang="sl-SI" sz="10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endParaRPr lang="en-GB" sz="10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5629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E1E699-1DC4-B4AF-9661-B25B82678C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E2EF53F8-5151-B38A-00B6-D8BCBA970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88888"/>
            <a:ext cx="8064500" cy="431800"/>
          </a:xfrm>
        </p:spPr>
        <p:txBody>
          <a:bodyPr anchor="t"/>
          <a:lstStyle/>
          <a:p>
            <a:r>
              <a:rPr lang="en-GB" dirty="0"/>
              <a:t>RRF grants paid and amounts to be paid as at 31.12.24</a:t>
            </a:r>
            <a:endParaRPr lang="en-GB" altLang="en-US" sz="1800" dirty="0">
              <a:solidFill>
                <a:srgbClr val="B5B800"/>
              </a:solidFill>
              <a:latin typeface="Myriad Pro (headings)"/>
            </a:endParaRP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CE57599F-CE9F-E1AF-8C78-05E9CFD5D554}"/>
              </a:ext>
            </a:extLst>
          </p:cNvPr>
          <p:cNvSpPr txBox="1">
            <a:spLocks/>
          </p:cNvSpPr>
          <p:nvPr/>
        </p:nvSpPr>
        <p:spPr>
          <a:xfrm>
            <a:off x="7926362" y="6352361"/>
            <a:ext cx="822101" cy="2524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pl-PL" sz="1000" b="1" dirty="0" err="1">
                <a:solidFill>
                  <a:schemeClr val="bg1"/>
                </a:solidFill>
              </a:rPr>
              <a:t>Slide</a:t>
            </a:r>
            <a:r>
              <a:rPr lang="pl-PL" sz="1000" b="1" dirty="0">
                <a:solidFill>
                  <a:schemeClr val="bg1"/>
                </a:solidFill>
              </a:rPr>
              <a:t> </a:t>
            </a:r>
            <a:r>
              <a:rPr lang="en-GB" sz="1000" b="1" dirty="0">
                <a:solidFill>
                  <a:schemeClr val="bg1"/>
                </a:solidFill>
              </a:rPr>
              <a:t>15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764C13-BB77-BAC5-CED5-9D25E13E58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2087" y="504825"/>
            <a:ext cx="6219825" cy="584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530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624195-E3CC-BCFF-CAC6-98629E3A3E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918" y="1088740"/>
            <a:ext cx="7516164" cy="4680520"/>
          </a:xfrm>
          <a:prstGeom prst="rect">
            <a:avLst/>
          </a:prstGeom>
        </p:spPr>
      </p:pic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395536" y="253226"/>
            <a:ext cx="8064500" cy="431800"/>
          </a:xfrm>
        </p:spPr>
        <p:txBody>
          <a:bodyPr anchor="t"/>
          <a:lstStyle/>
          <a:p>
            <a:pPr eaLnBrk="1" hangingPunct="1"/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006D34"/>
                </a:solidFill>
                <a:effectLst/>
                <a:uLnTx/>
                <a:uFillTx/>
                <a:latin typeface="Myriad Pro (headings)"/>
              </a:rPr>
              <a:t>Recovery and resilience facility: audit results</a:t>
            </a:r>
            <a:endParaRPr lang="en-GB" altLang="en-US" dirty="0">
              <a:solidFill>
                <a:srgbClr val="006D34"/>
              </a:solidFill>
              <a:latin typeface="Myriad Pro (headings)"/>
            </a:endParaRPr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7926362" y="6352361"/>
            <a:ext cx="822101" cy="2524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pl-PL" sz="1000" b="1" dirty="0" err="1">
                <a:solidFill>
                  <a:schemeClr val="bg1"/>
                </a:solidFill>
              </a:rPr>
              <a:t>Slide</a:t>
            </a:r>
            <a:r>
              <a:rPr lang="pl-PL" sz="1000" b="1" dirty="0">
                <a:solidFill>
                  <a:schemeClr val="bg1"/>
                </a:solidFill>
              </a:rPr>
              <a:t> </a:t>
            </a:r>
            <a:r>
              <a:rPr lang="en-GB" sz="1000" b="1" dirty="0">
                <a:solidFill>
                  <a:schemeClr val="bg1"/>
                </a:solidFill>
              </a:rPr>
              <a:t>16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171E73-6609-F0D7-FE7B-7F49B3536619}"/>
              </a:ext>
            </a:extLst>
          </p:cNvPr>
          <p:cNvSpPr/>
          <p:nvPr/>
        </p:nvSpPr>
        <p:spPr>
          <a:xfrm>
            <a:off x="1289646" y="4005064"/>
            <a:ext cx="6738738" cy="288032"/>
          </a:xfrm>
          <a:prstGeom prst="rect">
            <a:avLst/>
          </a:prstGeom>
          <a:noFill/>
          <a:ln>
            <a:solidFill>
              <a:srgbClr val="B5B9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5790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576000" y="1573213"/>
            <a:ext cx="8064500" cy="539750"/>
          </a:xfrm>
        </p:spPr>
        <p:txBody>
          <a:bodyPr/>
          <a:lstStyle/>
          <a:p>
            <a:pPr eaLnBrk="1" hangingPunct="1"/>
            <a:r>
              <a:rPr lang="en-GB" altLang="en-US" dirty="0"/>
              <a:t>Special Reports and Reviews</a:t>
            </a:r>
            <a:endParaRPr lang="en-GB" altLang="en-US" dirty="0">
              <a:solidFill>
                <a:srgbClr val="FF0000"/>
              </a:solidFill>
            </a:endParaRPr>
          </a:p>
        </p:txBody>
      </p:sp>
      <p:sp>
        <p:nvSpPr>
          <p:cNvPr id="24579" name="Text Placeholder 2"/>
          <p:cNvSpPr>
            <a:spLocks noGrp="1"/>
          </p:cNvSpPr>
          <p:nvPr>
            <p:ph type="body" idx="1"/>
          </p:nvPr>
        </p:nvSpPr>
        <p:spPr>
          <a:xfrm>
            <a:off x="576000" y="2492896"/>
            <a:ext cx="8064500" cy="358775"/>
          </a:xfrm>
        </p:spPr>
        <p:txBody>
          <a:bodyPr/>
          <a:lstStyle/>
          <a:p>
            <a:pPr eaLnBrk="1" hangingPunct="1"/>
            <a:r>
              <a:rPr lang="en-GB" altLang="en-US" b="1" dirty="0"/>
              <a:t>2024 - 2025</a:t>
            </a: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7926363" y="6352361"/>
            <a:ext cx="720080" cy="2524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endParaRPr lang="en-GB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2753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539552" y="305792"/>
            <a:ext cx="6829636" cy="24288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dirty="0"/>
              <a:t>Publication</a:t>
            </a:r>
            <a:r>
              <a:rPr lang="cs-CZ" dirty="0"/>
              <a:t>s</a:t>
            </a:r>
            <a:r>
              <a:rPr lang="en-GB" dirty="0"/>
              <a:t> of Special Reports and Reviews</a:t>
            </a:r>
            <a:endParaRPr lang="en-GB" alt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D90FA04-32B7-4804-941A-F4225C247AA1}"/>
              </a:ext>
            </a:extLst>
          </p:cNvPr>
          <p:cNvSpPr txBox="1">
            <a:spLocks/>
          </p:cNvSpPr>
          <p:nvPr/>
        </p:nvSpPr>
        <p:spPr bwMode="auto">
          <a:xfrm>
            <a:off x="647565" y="836712"/>
            <a:ext cx="540059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9pPr>
          </a:lstStyle>
          <a:p>
            <a:r>
              <a:rPr lang="en-GB" sz="1125" dirty="0">
                <a:solidFill>
                  <a:schemeClr val="bg1">
                    <a:lumMod val="50000"/>
                  </a:schemeClr>
                </a:solidFill>
              </a:rPr>
              <a:t>202</a:t>
            </a:r>
            <a:r>
              <a:rPr lang="cs-CZ" sz="1125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lang="en-US" sz="1125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69B970D-FCD8-4F67-9704-A9D0CBB351E6}"/>
              </a:ext>
            </a:extLst>
          </p:cNvPr>
          <p:cNvSpPr txBox="1">
            <a:spLocks/>
          </p:cNvSpPr>
          <p:nvPr/>
        </p:nvSpPr>
        <p:spPr bwMode="auto">
          <a:xfrm>
            <a:off x="5076056" y="598116"/>
            <a:ext cx="540060" cy="338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9pPr>
          </a:lstStyle>
          <a:p>
            <a:r>
              <a:rPr lang="en-GB" sz="1125" dirty="0">
                <a:solidFill>
                  <a:schemeClr val="bg1">
                    <a:lumMod val="50000"/>
                  </a:schemeClr>
                </a:solidFill>
              </a:rPr>
              <a:t>202</a:t>
            </a:r>
            <a:r>
              <a:rPr lang="cs-CZ" sz="1125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lang="en-US" sz="1125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D19A4A-04D3-709F-69F9-BCEC9C4E1D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1175" y="980728"/>
            <a:ext cx="3236318" cy="49685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8A610FB-4C9C-DB5D-E57B-80309621CC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250" y="1079878"/>
            <a:ext cx="4351530" cy="4710083"/>
          </a:xfrm>
          <a:prstGeom prst="rect">
            <a:avLst/>
          </a:prstGeom>
        </p:spPr>
      </p:pic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5DF6EA85-24AE-396C-2087-B5688F5CFFEE}"/>
              </a:ext>
            </a:extLst>
          </p:cNvPr>
          <p:cNvSpPr txBox="1">
            <a:spLocks/>
          </p:cNvSpPr>
          <p:nvPr/>
        </p:nvSpPr>
        <p:spPr>
          <a:xfrm>
            <a:off x="7856442" y="6381328"/>
            <a:ext cx="822101" cy="2524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pl-PL" sz="1000" b="1" dirty="0" err="1">
                <a:solidFill>
                  <a:schemeClr val="bg1"/>
                </a:solidFill>
              </a:rPr>
              <a:t>Slide</a:t>
            </a:r>
            <a:r>
              <a:rPr lang="pl-PL" sz="1000" b="1" dirty="0">
                <a:solidFill>
                  <a:schemeClr val="bg1"/>
                </a:solidFill>
              </a:rPr>
              <a:t> </a:t>
            </a:r>
            <a:r>
              <a:rPr lang="en-GB" sz="1000" b="1" dirty="0">
                <a:solidFill>
                  <a:schemeClr val="bg1"/>
                </a:solidFill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27837155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34AF81-BC60-67D8-5E57-5E12D1F3AF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5EB83F96-B24A-F0A5-CBDF-5ABF78A24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305792"/>
            <a:ext cx="8604448" cy="24288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2800" dirty="0">
                <a:solidFill>
                  <a:srgbClr val="006D34"/>
                </a:solidFill>
              </a:rPr>
              <a:t>Special Report 05/2025</a:t>
            </a:r>
            <a:br>
              <a:rPr lang="en-GB" sz="2800" dirty="0">
                <a:solidFill>
                  <a:srgbClr val="006D34"/>
                </a:solidFill>
              </a:rPr>
            </a:br>
            <a:r>
              <a:rPr lang="en-GB" sz="2800" dirty="0">
                <a:solidFill>
                  <a:srgbClr val="006D34"/>
                </a:solidFill>
              </a:rPr>
              <a:t>Cohesion’s Action for Refugees in Europe (CARE)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062333D5-9942-2BF2-4C2B-389AC0B95E6D}"/>
              </a:ext>
            </a:extLst>
          </p:cNvPr>
          <p:cNvSpPr txBox="1">
            <a:spLocks/>
          </p:cNvSpPr>
          <p:nvPr/>
        </p:nvSpPr>
        <p:spPr>
          <a:xfrm>
            <a:off x="7856442" y="6381328"/>
            <a:ext cx="822101" cy="2524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pl-PL" sz="1000" b="1" dirty="0" err="1">
                <a:solidFill>
                  <a:schemeClr val="bg1"/>
                </a:solidFill>
              </a:rPr>
              <a:t>Slide</a:t>
            </a:r>
            <a:r>
              <a:rPr lang="pl-PL" sz="1000" b="1" dirty="0">
                <a:solidFill>
                  <a:schemeClr val="bg1"/>
                </a:solidFill>
              </a:rPr>
              <a:t> </a:t>
            </a:r>
            <a:r>
              <a:rPr lang="en-GB" sz="1000" b="1" dirty="0">
                <a:solidFill>
                  <a:schemeClr val="bg1"/>
                </a:solidFill>
              </a:rPr>
              <a:t>19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01FE182-EA29-9AB6-DFAD-43D04BC199BA}"/>
              </a:ext>
            </a:extLst>
          </p:cNvPr>
          <p:cNvSpPr/>
          <p:nvPr/>
        </p:nvSpPr>
        <p:spPr>
          <a:xfrm>
            <a:off x="298029" y="2492896"/>
            <a:ext cx="2329755" cy="218621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385114EC-C224-A824-E808-CACD54773EC2}"/>
              </a:ext>
            </a:extLst>
          </p:cNvPr>
          <p:cNvSpPr txBox="1">
            <a:spLocks/>
          </p:cNvSpPr>
          <p:nvPr/>
        </p:nvSpPr>
        <p:spPr bwMode="auto">
          <a:xfrm>
            <a:off x="575948" y="3140968"/>
            <a:ext cx="1691744" cy="1249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defRPr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512763" indent="-234950" algn="l" rtl="0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2pPr>
            <a:lvl3pPr marL="758825" indent="-228600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3pPr>
            <a:lvl4pPr marL="993775" indent="-228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4pPr>
            <a:lvl5pPr marL="1219200" indent="-228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700"/>
              <a:t>Main conclusion</a:t>
            </a:r>
            <a:endParaRPr lang="en-GB" sz="27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7FA8660-C272-9C0E-A050-46502773E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4220" y="1628800"/>
            <a:ext cx="5652236" cy="40598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b="1" dirty="0">
                <a:effectLst/>
                <a:ea typeface="Times New Roman" panose="02020603050405020304" pitchFamily="18" charset="0"/>
              </a:rPr>
              <a:t>CARE 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did not provide any additional money, but it </a:t>
            </a:r>
            <a:r>
              <a:rPr lang="en-GB" sz="2400" b="1" dirty="0">
                <a:latin typeface="Calibri" panose="020F0502020204030204" pitchFamily="34" charset="0"/>
                <a:ea typeface="Times New Roman" panose="02020603050405020304" pitchFamily="18" charset="0"/>
              </a:rPr>
              <a:t>did allow member states 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to reallocate some remaining EU cohesion policy funds flexibly and swiftly to projects</a:t>
            </a:r>
            <a:r>
              <a:rPr lang="en-GB" sz="2400" dirty="0">
                <a:effectLst/>
                <a:ea typeface="Times New Roman" panose="02020603050405020304" pitchFamily="18" charset="0"/>
              </a:rPr>
              <a:t> addressing the migratory challenges and the consequent needs of refugees fleeing Ukraine. </a:t>
            </a:r>
          </a:p>
          <a:p>
            <a:pPr marL="0" indent="0">
              <a:buNone/>
            </a:pPr>
            <a:r>
              <a:rPr lang="en-GB" sz="2400" dirty="0">
                <a:ea typeface="Times New Roman" panose="02020603050405020304" pitchFamily="18" charset="0"/>
              </a:rPr>
              <a:t>However</a:t>
            </a:r>
            <a:r>
              <a:rPr lang="en-GB" sz="2400" dirty="0">
                <a:effectLst/>
                <a:ea typeface="Times New Roman" panose="02020603050405020304" pitchFamily="18" charset="0"/>
              </a:rPr>
              <a:t>, 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there is </a:t>
            </a:r>
            <a:r>
              <a:rPr lang="en-GB" sz="2400" b="1" dirty="0">
                <a:latin typeface="Calibri" panose="020F0502020204030204" pitchFamily="34" charset="0"/>
                <a:ea typeface="Times New Roman" panose="02020603050405020304" pitchFamily="18" charset="0"/>
              </a:rPr>
              <a:t>a lack of specific data on and monitoring of the money spent to address these migratory challenges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. This is likely to </a:t>
            </a:r>
            <a:r>
              <a:rPr lang="en-GB" sz="2400" b="1" dirty="0">
                <a:latin typeface="Calibri" panose="020F0502020204030204" pitchFamily="34" charset="0"/>
                <a:ea typeface="Times New Roman" panose="02020603050405020304" pitchFamily="18" charset="0"/>
              </a:rPr>
              <a:t>hinder any assessment of CARE’s effectiveness</a:t>
            </a:r>
            <a:r>
              <a:rPr lang="en-GB" sz="2400" dirty="0">
                <a:effectLst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00981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65B4C2-C138-F76E-BD30-7A6D005E37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>
            <a:extLst>
              <a:ext uri="{FF2B5EF4-FFF2-40B4-BE49-F238E27FC236}">
                <a16:creationId xmlns:a16="http://schemas.microsoft.com/office/drawing/2014/main" id="{D855D1F8-6A0C-6A39-7483-752239EC1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396000"/>
            <a:ext cx="8064500" cy="431800"/>
          </a:xfrm>
        </p:spPr>
        <p:txBody>
          <a:bodyPr anchor="t"/>
          <a:lstStyle/>
          <a:p>
            <a:r>
              <a:rPr lang="en-GB" altLang="en-US" dirty="0"/>
              <a:t>Contents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762932E-1B5C-2269-36B4-11A25826CF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500" y="1260000"/>
            <a:ext cx="8064000" cy="479731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defRPr/>
            </a:pPr>
            <a:r>
              <a:rPr lang="en-GB" sz="1700" b="1" dirty="0"/>
              <a:t>Introduction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defRPr/>
            </a:pPr>
            <a:r>
              <a:rPr lang="en-GB" sz="1700" b="1" dirty="0"/>
              <a:t>Annual Report 2024 Overall results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defRPr/>
            </a:pPr>
            <a:r>
              <a:rPr lang="en-GB" sz="1700" b="1" dirty="0"/>
              <a:t>Mentions of Malta in the ECA’s publications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defRPr/>
            </a:pPr>
            <a:r>
              <a:rPr lang="en-GB" sz="1700" b="1" dirty="0"/>
              <a:t>ECA’s Special Reports and Reviews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defRPr/>
            </a:pPr>
            <a:r>
              <a:rPr lang="en-GB" sz="1700" b="1" dirty="0"/>
              <a:t>My responsibilities at the ECA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50CAF9ED-69B3-085D-31A6-E4498976096C}"/>
              </a:ext>
            </a:extLst>
          </p:cNvPr>
          <p:cNvSpPr txBox="1">
            <a:spLocks/>
          </p:cNvSpPr>
          <p:nvPr/>
        </p:nvSpPr>
        <p:spPr>
          <a:xfrm>
            <a:off x="7926363" y="6352361"/>
            <a:ext cx="720080" cy="2524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pl-PL" sz="1000" b="1" dirty="0">
                <a:solidFill>
                  <a:schemeClr val="bg1"/>
                </a:solidFill>
              </a:rPr>
              <a:t>Slide 2</a:t>
            </a:r>
            <a:endParaRPr lang="en-GB" sz="1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5533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BB9ED1-2329-75B7-C7F9-A0F763763B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D519D5BF-211B-8566-B89A-50ABC9E20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46209"/>
            <a:ext cx="8064896" cy="45734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GB" dirty="0"/>
              <a:t>Special Report 25/2024: Digitalisation of Health Care</a:t>
            </a:r>
            <a:endParaRPr lang="en-GB" alt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E99BC37-39C5-BF04-A080-0F0A7046E37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960" t="8758" r="3558"/>
          <a:stretch>
            <a:fillRect/>
          </a:stretch>
        </p:blipFill>
        <p:spPr>
          <a:xfrm>
            <a:off x="7161" y="1491335"/>
            <a:ext cx="4657581" cy="4699062"/>
          </a:xfrm>
          <a:prstGeom prst="rect">
            <a:avLst/>
          </a:prstGeom>
        </p:spPr>
      </p:pic>
      <p:pic>
        <p:nvPicPr>
          <p:cNvPr id="3" name="Content Placeholder 7">
            <a:extLst>
              <a:ext uri="{FF2B5EF4-FFF2-40B4-BE49-F238E27FC236}">
                <a16:creationId xmlns:a16="http://schemas.microsoft.com/office/drawing/2014/main" id="{048F20FB-A379-FDBE-FDB7-3FD0485FAE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t="11844"/>
          <a:stretch>
            <a:fillRect/>
          </a:stretch>
        </p:blipFill>
        <p:spPr bwMode="auto">
          <a:xfrm>
            <a:off x="4432123" y="1484784"/>
            <a:ext cx="4711877" cy="4153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92D8626-7C20-0EF0-773D-47C5D208F330}"/>
              </a:ext>
            </a:extLst>
          </p:cNvPr>
          <p:cNvSpPr txBox="1"/>
          <p:nvPr/>
        </p:nvSpPr>
        <p:spPr>
          <a:xfrm>
            <a:off x="323528" y="816967"/>
            <a:ext cx="3938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err="1">
                <a:solidFill>
                  <a:schemeClr val="accent2"/>
                </a:solidFill>
                <a:latin typeface="+mn-lt"/>
                <a:cs typeface="+mn-cs"/>
              </a:rPr>
              <a:t>Maturity</a:t>
            </a:r>
            <a:r>
              <a:rPr lang="fr-FR" sz="1400" b="1" dirty="0">
                <a:solidFill>
                  <a:schemeClr val="accent2"/>
                </a:solidFill>
                <a:latin typeface="+mn-lt"/>
                <a:cs typeface="+mn-cs"/>
              </a:rPr>
              <a:t> of online </a:t>
            </a:r>
            <a:r>
              <a:rPr lang="fr-FR" sz="1400" b="1" dirty="0" err="1">
                <a:solidFill>
                  <a:schemeClr val="accent2"/>
                </a:solidFill>
                <a:latin typeface="+mn-lt"/>
                <a:cs typeface="+mn-cs"/>
              </a:rPr>
              <a:t>health-related</a:t>
            </a:r>
            <a:r>
              <a:rPr lang="fr-FR" sz="1400" b="1" dirty="0">
                <a:solidFill>
                  <a:schemeClr val="accent2"/>
                </a:solidFill>
                <a:latin typeface="+mn-lt"/>
                <a:cs typeface="+mn-cs"/>
              </a:rPr>
              <a:t> services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382D0C-C555-6E56-E863-1BB96ADFDE07}"/>
              </a:ext>
            </a:extLst>
          </p:cNvPr>
          <p:cNvSpPr txBox="1"/>
          <p:nvPr/>
        </p:nvSpPr>
        <p:spPr>
          <a:xfrm>
            <a:off x="4909101" y="764704"/>
            <a:ext cx="3938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chemeClr val="accent2"/>
                </a:solidFill>
                <a:latin typeface="+mn-lt"/>
                <a:cs typeface="+mn-cs"/>
              </a:rPr>
              <a:t>European </a:t>
            </a:r>
            <a:r>
              <a:rPr lang="fr-FR" sz="1400" b="1" dirty="0" err="1">
                <a:solidFill>
                  <a:schemeClr val="accent2"/>
                </a:solidFill>
                <a:latin typeface="+mn-lt"/>
                <a:cs typeface="+mn-cs"/>
              </a:rPr>
              <a:t>citizens</a:t>
            </a:r>
            <a:r>
              <a:rPr lang="fr-FR" sz="1400" b="1" dirty="0">
                <a:solidFill>
                  <a:schemeClr val="accent2"/>
                </a:solidFill>
                <a:latin typeface="+mn-lt"/>
                <a:cs typeface="+mn-cs"/>
              </a:rPr>
              <a:t>’ </a:t>
            </a:r>
            <a:r>
              <a:rPr lang="fr-FR" sz="1400" b="1" dirty="0" err="1">
                <a:solidFill>
                  <a:schemeClr val="accent2"/>
                </a:solidFill>
                <a:latin typeface="+mn-lt"/>
                <a:cs typeface="+mn-cs"/>
              </a:rPr>
              <a:t>access</a:t>
            </a:r>
            <a:r>
              <a:rPr lang="fr-FR" sz="1400" b="1" dirty="0">
                <a:solidFill>
                  <a:schemeClr val="accent2"/>
                </a:solidFill>
                <a:latin typeface="+mn-lt"/>
                <a:cs typeface="+mn-cs"/>
              </a:rPr>
              <a:t> to </a:t>
            </a:r>
            <a:r>
              <a:rPr lang="fr-FR" sz="1400" b="1" dirty="0" err="1">
                <a:solidFill>
                  <a:schemeClr val="accent2"/>
                </a:solidFill>
                <a:latin typeface="+mn-lt"/>
                <a:cs typeface="+mn-cs"/>
              </a:rPr>
              <a:t>their</a:t>
            </a:r>
            <a:r>
              <a:rPr lang="fr-FR" sz="1400" b="1" dirty="0">
                <a:solidFill>
                  <a:schemeClr val="accent2"/>
                </a:solidFill>
                <a:latin typeface="+mn-lt"/>
                <a:cs typeface="+mn-cs"/>
              </a:rPr>
              <a:t> </a:t>
            </a:r>
            <a:r>
              <a:rPr lang="fr-FR" sz="1400" b="1" dirty="0" err="1">
                <a:solidFill>
                  <a:schemeClr val="accent2"/>
                </a:solidFill>
                <a:latin typeface="+mn-lt"/>
                <a:cs typeface="+mn-cs"/>
              </a:rPr>
              <a:t>electronic</a:t>
            </a:r>
            <a:r>
              <a:rPr lang="fr-FR" sz="1400" b="1" dirty="0">
                <a:solidFill>
                  <a:schemeClr val="accent2"/>
                </a:solidFill>
                <a:latin typeface="+mn-lt"/>
                <a:cs typeface="+mn-cs"/>
              </a:rPr>
              <a:t> </a:t>
            </a:r>
            <a:r>
              <a:rPr lang="fr-FR" sz="1400" b="1" dirty="0" err="1">
                <a:solidFill>
                  <a:schemeClr val="accent2"/>
                </a:solidFill>
                <a:latin typeface="+mn-lt"/>
                <a:cs typeface="+mn-cs"/>
              </a:rPr>
              <a:t>health</a:t>
            </a:r>
            <a:r>
              <a:rPr lang="fr-FR" sz="1400" b="1" dirty="0">
                <a:solidFill>
                  <a:schemeClr val="accent2"/>
                </a:solidFill>
                <a:latin typeface="+mn-lt"/>
                <a:cs typeface="+mn-cs"/>
              </a:rPr>
              <a:t> records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A62DD16-B3E6-BE23-09A4-21C00D53E835}"/>
              </a:ext>
            </a:extLst>
          </p:cNvPr>
          <p:cNvSpPr/>
          <p:nvPr/>
        </p:nvSpPr>
        <p:spPr>
          <a:xfrm>
            <a:off x="323889" y="1916832"/>
            <a:ext cx="1295783" cy="172591"/>
          </a:xfrm>
          <a:prstGeom prst="rect">
            <a:avLst/>
          </a:prstGeom>
          <a:noFill/>
          <a:ln>
            <a:solidFill>
              <a:srgbClr val="B5B9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190E24F-B9DA-BFD4-21BC-BF6603781BE2}"/>
              </a:ext>
            </a:extLst>
          </p:cNvPr>
          <p:cNvSpPr/>
          <p:nvPr/>
        </p:nvSpPr>
        <p:spPr>
          <a:xfrm>
            <a:off x="4700058" y="2636912"/>
            <a:ext cx="1295783" cy="172591"/>
          </a:xfrm>
          <a:prstGeom prst="rect">
            <a:avLst/>
          </a:prstGeom>
          <a:noFill/>
          <a:ln>
            <a:solidFill>
              <a:srgbClr val="B5B9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193AC0BD-9125-77BD-D36F-B072C075289D}"/>
              </a:ext>
            </a:extLst>
          </p:cNvPr>
          <p:cNvSpPr txBox="1">
            <a:spLocks/>
          </p:cNvSpPr>
          <p:nvPr/>
        </p:nvSpPr>
        <p:spPr>
          <a:xfrm>
            <a:off x="6660232" y="6393819"/>
            <a:ext cx="1800000" cy="25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Slide 20</a:t>
            </a:r>
          </a:p>
        </p:txBody>
      </p:sp>
    </p:spTree>
    <p:extLst>
      <p:ext uri="{BB962C8B-B14F-4D97-AF65-F5344CB8AC3E}">
        <p14:creationId xmlns:p14="http://schemas.microsoft.com/office/powerpoint/2010/main" val="28372133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448E82-3517-CE60-1BDE-0667348F30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2DF0C0E9-2899-199C-D7B9-EF9627B15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1573213"/>
            <a:ext cx="8064500" cy="539750"/>
          </a:xfrm>
        </p:spPr>
        <p:txBody>
          <a:bodyPr/>
          <a:lstStyle/>
          <a:p>
            <a:pPr eaLnBrk="1" hangingPunct="1"/>
            <a:r>
              <a:rPr lang="en-GB" altLang="en-US" dirty="0"/>
              <a:t>My responsibilities at the ECA</a:t>
            </a:r>
            <a:endParaRPr lang="en-GB" altLang="en-US" dirty="0">
              <a:solidFill>
                <a:srgbClr val="FF0000"/>
              </a:solidFill>
            </a:endParaRPr>
          </a:p>
        </p:txBody>
      </p:sp>
      <p:sp>
        <p:nvSpPr>
          <p:cNvPr id="24579" name="Text Placeholder 2">
            <a:extLst>
              <a:ext uri="{FF2B5EF4-FFF2-40B4-BE49-F238E27FC236}">
                <a16:creationId xmlns:a16="http://schemas.microsoft.com/office/drawing/2014/main" id="{67112FC0-8433-6801-D8BB-EB791B6B81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000" y="2492896"/>
            <a:ext cx="8064500" cy="358775"/>
          </a:xfrm>
        </p:spPr>
        <p:txBody>
          <a:bodyPr/>
          <a:lstStyle/>
          <a:p>
            <a:pPr eaLnBrk="1" hangingPunct="1"/>
            <a:r>
              <a:rPr lang="en-GB" altLang="en-US" b="1" dirty="0"/>
              <a:t>2024 - 2025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5DD20B69-F427-6C79-2874-DEF384CFFD0F}"/>
              </a:ext>
            </a:extLst>
          </p:cNvPr>
          <p:cNvSpPr txBox="1">
            <a:spLocks/>
          </p:cNvSpPr>
          <p:nvPr/>
        </p:nvSpPr>
        <p:spPr>
          <a:xfrm>
            <a:off x="7926363" y="6352361"/>
            <a:ext cx="720080" cy="2524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endParaRPr lang="en-GB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0963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3C083D-13DE-14F5-727E-81E699A081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4C6DEE4-2440-57FD-5CCF-6B74505594AB}"/>
              </a:ext>
            </a:extLst>
          </p:cNvPr>
          <p:cNvSpPr txBox="1">
            <a:spLocks/>
          </p:cNvSpPr>
          <p:nvPr/>
        </p:nvSpPr>
        <p:spPr bwMode="auto">
          <a:xfrm>
            <a:off x="323528" y="404912"/>
            <a:ext cx="81724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9pPr>
          </a:lstStyle>
          <a:p>
            <a:r>
              <a:rPr lang="en-US" sz="2400" dirty="0"/>
              <a:t>George Hyzler, </a:t>
            </a:r>
          </a:p>
          <a:p>
            <a:r>
              <a:rPr lang="en-US" sz="2400" dirty="0"/>
              <a:t>Member of Chamber III, External Action, Security and Justice</a:t>
            </a:r>
            <a:endParaRPr lang="en-GB" altLang="en-US" sz="2400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1983930F-C3EC-13EE-6093-8F4C24BF4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1960" y="1556372"/>
            <a:ext cx="4692488" cy="1512588"/>
          </a:xfrm>
        </p:spPr>
        <p:txBody>
          <a:bodyPr/>
          <a:lstStyle/>
          <a:p>
            <a:r>
              <a:rPr lang="en-GB" b="1" dirty="0"/>
              <a:t>Union civil protection mechanism(</a:t>
            </a:r>
            <a:r>
              <a:rPr lang="en-GB" b="1" dirty="0" err="1"/>
              <a:t>rescEU</a:t>
            </a:r>
            <a:r>
              <a:rPr lang="en-GB" b="1" dirty="0"/>
              <a:t>)</a:t>
            </a:r>
          </a:p>
          <a:p>
            <a:r>
              <a:rPr lang="en-GB" b="1" dirty="0"/>
              <a:t>Large-scale cyber attacks</a:t>
            </a:r>
          </a:p>
          <a:p>
            <a:pPr marL="0" indent="0">
              <a:buNone/>
            </a:pPr>
            <a:r>
              <a:rPr lang="en-GB" sz="1600" i="1" dirty="0">
                <a:solidFill>
                  <a:srgbClr val="A8B721"/>
                </a:solidFill>
              </a:rPr>
              <a:t>(in progress)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4F216C1-B926-67CF-68BD-772DD4B5614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602"/>
          <a:stretch>
            <a:fillRect/>
          </a:stretch>
        </p:blipFill>
        <p:spPr>
          <a:xfrm>
            <a:off x="887625" y="1484784"/>
            <a:ext cx="2664296" cy="143648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6B86A52-90EE-63F6-812E-B6176F2222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625" y="3497202"/>
            <a:ext cx="2664296" cy="1506706"/>
          </a:xfrm>
          <a:prstGeom prst="rect">
            <a:avLst/>
          </a:prstGeom>
        </p:spPr>
      </p:pic>
      <p:sp>
        <p:nvSpPr>
          <p:cNvPr id="25" name="Content Placeholder 14">
            <a:extLst>
              <a:ext uri="{FF2B5EF4-FFF2-40B4-BE49-F238E27FC236}">
                <a16:creationId xmlns:a16="http://schemas.microsoft.com/office/drawing/2014/main" id="{7674E3A7-FF4C-A95B-4B23-F100ADADB618}"/>
              </a:ext>
            </a:extLst>
          </p:cNvPr>
          <p:cNvSpPr txBox="1">
            <a:spLocks/>
          </p:cNvSpPr>
          <p:nvPr/>
        </p:nvSpPr>
        <p:spPr bwMode="auto">
          <a:xfrm>
            <a:off x="3923928" y="3644604"/>
            <a:ext cx="4320480" cy="151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1pPr>
            <a:lvl2pPr marL="512763" indent="-234950" algn="l" rtl="0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2pPr>
            <a:lvl3pPr marL="758825" indent="-228600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3pPr>
            <a:lvl4pPr marL="993775" indent="-228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4pPr>
            <a:lvl5pPr marL="1219200" indent="-228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/>
              <a:t>Return and reintegration of Migrants</a:t>
            </a:r>
          </a:p>
          <a:p>
            <a:r>
              <a:rPr lang="en-GB" b="1" dirty="0"/>
              <a:t>European Defence Fund</a:t>
            </a:r>
          </a:p>
          <a:p>
            <a:pPr marL="0" indent="0">
              <a:buNone/>
            </a:pPr>
            <a:r>
              <a:rPr lang="en-GB" sz="1600" i="1" dirty="0">
                <a:solidFill>
                  <a:srgbClr val="A8B721"/>
                </a:solidFill>
              </a:rPr>
              <a:t>(to start in 2026)</a:t>
            </a:r>
          </a:p>
        </p:txBody>
      </p:sp>
      <p:sp>
        <p:nvSpPr>
          <p:cNvPr id="26" name="Slide Number Placeholder 4">
            <a:extLst>
              <a:ext uri="{FF2B5EF4-FFF2-40B4-BE49-F238E27FC236}">
                <a16:creationId xmlns:a16="http://schemas.microsoft.com/office/drawing/2014/main" id="{21F7D02E-03B4-5291-691A-C39B3C47ECA5}"/>
              </a:ext>
            </a:extLst>
          </p:cNvPr>
          <p:cNvSpPr txBox="1">
            <a:spLocks/>
          </p:cNvSpPr>
          <p:nvPr/>
        </p:nvSpPr>
        <p:spPr>
          <a:xfrm>
            <a:off x="6695978" y="6345352"/>
            <a:ext cx="1800000" cy="25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Slide </a:t>
            </a:r>
            <a:fld id="{C26A69B5-200B-4E8E-9012-4EBB91306B1A}" type="slidenum">
              <a:rPr lang="en-GB" smtClean="0"/>
              <a:pPr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9272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DBD6E2-C7BF-A762-4308-C9CF28BEFF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AB7DE55-2804-2365-58BC-D888E447FDAB}"/>
              </a:ext>
            </a:extLst>
          </p:cNvPr>
          <p:cNvSpPr txBox="1">
            <a:spLocks/>
          </p:cNvSpPr>
          <p:nvPr/>
        </p:nvSpPr>
        <p:spPr bwMode="auto">
          <a:xfrm>
            <a:off x="323528" y="296838"/>
            <a:ext cx="27003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9pPr>
          </a:lstStyle>
          <a:p>
            <a:r>
              <a:rPr lang="en-US" sz="1800" dirty="0"/>
              <a:t>ECA Representative to the EU Inter-institutional ethics body</a:t>
            </a:r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C620E14-C10B-6F2B-DE1F-C0A3419F9564}"/>
              </a:ext>
            </a:extLst>
          </p:cNvPr>
          <p:cNvSpPr txBox="1">
            <a:spLocks/>
          </p:cNvSpPr>
          <p:nvPr/>
        </p:nvSpPr>
        <p:spPr bwMode="auto">
          <a:xfrm>
            <a:off x="4427984" y="620688"/>
            <a:ext cx="3744416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9pPr>
          </a:lstStyle>
          <a:p>
            <a:r>
              <a:rPr lang="en-US" sz="1800" dirty="0"/>
              <a:t>Chairperson of the Ethics Committee</a:t>
            </a:r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100A714-D582-80C0-B99A-C375F4C7EB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9903" y="2420888"/>
            <a:ext cx="4757303" cy="27746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C5477FA-773F-B87D-0D60-BCD07D1ED2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809" y="1122859"/>
            <a:ext cx="3260995" cy="216212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2882BD1-49C5-CCAA-F083-F545BEFF45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392497"/>
            <a:ext cx="3946242" cy="234264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B38EACD-982D-8F4D-C8B1-05CE52B36F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18019" y="944538"/>
            <a:ext cx="5084338" cy="1260326"/>
          </a:xfrm>
          <a:prstGeom prst="rect">
            <a:avLst/>
          </a:prstGeom>
        </p:spPr>
      </p:pic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F70A6A5B-B44A-2CBD-9E8A-4D20E02EE6F4}"/>
              </a:ext>
            </a:extLst>
          </p:cNvPr>
          <p:cNvSpPr txBox="1">
            <a:spLocks/>
          </p:cNvSpPr>
          <p:nvPr/>
        </p:nvSpPr>
        <p:spPr>
          <a:xfrm>
            <a:off x="6651576" y="6309320"/>
            <a:ext cx="1800000" cy="25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Slide 23</a:t>
            </a:r>
          </a:p>
        </p:txBody>
      </p:sp>
    </p:spTree>
    <p:extLst>
      <p:ext uri="{BB962C8B-B14F-4D97-AF65-F5344CB8AC3E}">
        <p14:creationId xmlns:p14="http://schemas.microsoft.com/office/powerpoint/2010/main" val="17335479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576000" y="1573213"/>
            <a:ext cx="8064500" cy="539750"/>
          </a:xfrm>
        </p:spPr>
        <p:txBody>
          <a:bodyPr/>
          <a:lstStyle/>
          <a:p>
            <a:pPr eaLnBrk="1" hangingPunct="1"/>
            <a:r>
              <a:rPr lang="en-GB" altLang="en-US" dirty="0"/>
              <a:t>European Court of Auditors</a:t>
            </a:r>
          </a:p>
        </p:txBody>
      </p:sp>
      <p:sp>
        <p:nvSpPr>
          <p:cNvPr id="45059" name="Text Placeholder 2"/>
          <p:cNvSpPr>
            <a:spLocks noGrp="1"/>
          </p:cNvSpPr>
          <p:nvPr>
            <p:ph type="body" idx="1"/>
          </p:nvPr>
        </p:nvSpPr>
        <p:spPr>
          <a:xfrm>
            <a:off x="576000" y="2533030"/>
            <a:ext cx="8064500" cy="358775"/>
          </a:xfrm>
        </p:spPr>
        <p:txBody>
          <a:bodyPr/>
          <a:lstStyle/>
          <a:p>
            <a:pPr eaLnBrk="1" hangingPunct="1"/>
            <a:r>
              <a:rPr lang="en-GB" altLang="en-US" b="1" dirty="0"/>
              <a:t>Questions?</a:t>
            </a:r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7926363" y="6352361"/>
            <a:ext cx="720080" cy="2524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endParaRPr lang="en-GB" sz="1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576263" y="454025"/>
            <a:ext cx="3959225" cy="431800"/>
          </a:xfrm>
        </p:spPr>
        <p:txBody>
          <a:bodyPr/>
          <a:lstStyle/>
          <a:p>
            <a:pPr eaLnBrk="1" hangingPunct="1"/>
            <a:r>
              <a:rPr lang="en-GB" altLang="en-US"/>
              <a:t>Contact Details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76263" y="2205038"/>
            <a:ext cx="3959225" cy="2159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srgbClr val="B5B900"/>
                </a:solidFill>
              </a:rPr>
              <a:t>George-Marius Hyzler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76263" y="2492375"/>
            <a:ext cx="3959225" cy="2159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srgbClr val="B5B900"/>
                </a:solidFill>
              </a:rPr>
              <a:t>Member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76263" y="3124200"/>
            <a:ext cx="3959225" cy="2159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schemeClr val="accent4"/>
                </a:solidFill>
              </a:rPr>
              <a:t>georgemarius.hyzler@eca.europa.eu</a:t>
            </a:r>
          </a:p>
        </p:txBody>
      </p:sp>
      <p:sp>
        <p:nvSpPr>
          <p:cNvPr id="35847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576263" y="3514725"/>
            <a:ext cx="3959225" cy="180022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altLang="en-US" dirty="0"/>
              <a:t>European Court of Auditors</a:t>
            </a:r>
          </a:p>
          <a:p>
            <a:pPr eaLnBrk="1" hangingPunct="1">
              <a:spcBef>
                <a:spcPct val="0"/>
              </a:spcBef>
            </a:pPr>
            <a:r>
              <a:rPr lang="fr-CH" altLang="en-US" dirty="0"/>
              <a:t>12, Alcide de Gasperi</a:t>
            </a:r>
          </a:p>
          <a:p>
            <a:pPr eaLnBrk="1" hangingPunct="1">
              <a:spcBef>
                <a:spcPct val="0"/>
              </a:spcBef>
            </a:pPr>
            <a:r>
              <a:rPr lang="fr-CH" altLang="en-US" dirty="0"/>
              <a:t>1615 Luxembourg</a:t>
            </a:r>
          </a:p>
          <a:p>
            <a:pPr eaLnBrk="1" hangingPunct="1">
              <a:spcBef>
                <a:spcPct val="0"/>
              </a:spcBef>
            </a:pPr>
            <a:endParaRPr lang="fr-CH" altLang="en-US" dirty="0"/>
          </a:p>
          <a:p>
            <a:pPr eaLnBrk="1" hangingPunct="1">
              <a:spcBef>
                <a:spcPct val="0"/>
              </a:spcBef>
            </a:pPr>
            <a:r>
              <a:rPr lang="fr-CH" altLang="en-US" b="1" dirty="0"/>
              <a:t>eca.europa.eu</a:t>
            </a:r>
          </a:p>
          <a:p>
            <a:pPr eaLnBrk="1" hangingPunct="1">
              <a:spcBef>
                <a:spcPct val="0"/>
              </a:spcBef>
            </a:pPr>
            <a:r>
              <a:rPr lang="fr-CH" altLang="en-US" dirty="0"/>
              <a:t>eca-info@eca.europa.eu</a:t>
            </a:r>
          </a:p>
          <a:p>
            <a:pPr eaLnBrk="1" hangingPunct="1">
              <a:spcBef>
                <a:spcPct val="0"/>
              </a:spcBef>
            </a:pPr>
            <a:r>
              <a:rPr lang="fr-CH" altLang="en-US" dirty="0"/>
              <a:t>@EU</a:t>
            </a:r>
            <a:r>
              <a:rPr lang="sl-SI" altLang="en-US" dirty="0"/>
              <a:t>a</a:t>
            </a:r>
            <a:r>
              <a:rPr lang="fr-CH" altLang="en-US"/>
              <a:t>uditorsECA</a:t>
            </a:r>
            <a:endParaRPr lang="fr-CH" altLang="en-US" dirty="0"/>
          </a:p>
        </p:txBody>
      </p:sp>
      <p:sp>
        <p:nvSpPr>
          <p:cNvPr id="10" name="Slide Number Placeholder 3"/>
          <p:cNvSpPr txBox="1">
            <a:spLocks/>
          </p:cNvSpPr>
          <p:nvPr/>
        </p:nvSpPr>
        <p:spPr>
          <a:xfrm>
            <a:off x="7926363" y="6352361"/>
            <a:ext cx="720080" cy="2524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endParaRPr lang="en-GB" sz="1000" b="1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369461-E7E0-D885-3BA6-6311678950BD}"/>
              </a:ext>
            </a:extLst>
          </p:cNvPr>
          <p:cNvSpPr txBox="1"/>
          <p:nvPr/>
        </p:nvSpPr>
        <p:spPr>
          <a:xfrm>
            <a:off x="4788024" y="5570656"/>
            <a:ext cx="38584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NB: It should be noted that due to rounding, some totals in the figures in this document may not equal the sum of the individual items</a:t>
            </a:r>
            <a:r>
              <a:rPr lang="sl-SI" sz="1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GB" sz="1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20C8148-8142-17D9-1F0A-C2E2F21AFB7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+352 4398 47467</a:t>
            </a:r>
          </a:p>
        </p:txBody>
      </p:sp>
    </p:spTree>
    <p:extLst>
      <p:ext uri="{BB962C8B-B14F-4D97-AF65-F5344CB8AC3E}">
        <p14:creationId xmlns:p14="http://schemas.microsoft.com/office/powerpoint/2010/main" val="1929655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ACFBA2-6358-BCE5-8A88-6BFFE3B510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EBC782F6-B798-716F-AF5B-ACA89DC06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1573213"/>
            <a:ext cx="8064500" cy="539750"/>
          </a:xfrm>
        </p:spPr>
        <p:txBody>
          <a:bodyPr/>
          <a:lstStyle/>
          <a:p>
            <a:pPr eaLnBrk="1" hangingPunct="1"/>
            <a:r>
              <a:rPr lang="en-GB" altLang="en-US" dirty="0"/>
              <a:t>2024 annual report</a:t>
            </a:r>
            <a:endParaRPr lang="en-GB" altLang="en-US" dirty="0">
              <a:solidFill>
                <a:srgbClr val="FF0000"/>
              </a:solidFill>
            </a:endParaRPr>
          </a:p>
        </p:txBody>
      </p:sp>
      <p:sp>
        <p:nvSpPr>
          <p:cNvPr id="16387" name="Text Placeholder 2">
            <a:extLst>
              <a:ext uri="{FF2B5EF4-FFF2-40B4-BE49-F238E27FC236}">
                <a16:creationId xmlns:a16="http://schemas.microsoft.com/office/drawing/2014/main" id="{D03DEE15-23F7-3EC7-0389-391320B724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000" y="2562746"/>
            <a:ext cx="8064500" cy="358775"/>
          </a:xfrm>
        </p:spPr>
        <p:txBody>
          <a:bodyPr/>
          <a:lstStyle/>
          <a:p>
            <a:pPr eaLnBrk="1" hangingPunct="1"/>
            <a:r>
              <a:rPr lang="en-GB" altLang="en-US" b="1" dirty="0"/>
              <a:t>Introduction</a:t>
            </a:r>
          </a:p>
        </p:txBody>
      </p:sp>
      <p:sp>
        <p:nvSpPr>
          <p:cNvPr id="16389" name="Title 1">
            <a:extLst>
              <a:ext uri="{FF2B5EF4-FFF2-40B4-BE49-F238E27FC236}">
                <a16:creationId xmlns:a16="http://schemas.microsoft.com/office/drawing/2014/main" id="{91D814FB-D7C2-BFCF-EE66-0ABCC11D0088}"/>
              </a:ext>
            </a:extLst>
          </p:cNvPr>
          <p:cNvSpPr txBox="1">
            <a:spLocks/>
          </p:cNvSpPr>
          <p:nvPr/>
        </p:nvSpPr>
        <p:spPr bwMode="auto">
          <a:xfrm>
            <a:off x="576000" y="908050"/>
            <a:ext cx="80645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>
                <a:solidFill>
                  <a:srgbClr val="58595B"/>
                </a:solidFill>
                <a:latin typeface="Myriad Pro"/>
              </a:defRPr>
            </a:lvl1pPr>
            <a:lvl2pPr marL="512763" indent="-234950" eaLnBrk="0" hangingPunct="0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>
                <a:solidFill>
                  <a:srgbClr val="58595B"/>
                </a:solidFill>
                <a:latin typeface="Myriad Pro"/>
              </a:defRPr>
            </a:lvl2pPr>
            <a:lvl3pPr marL="758825" indent="-228600" eaLnBrk="0" hangingPunct="0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>
                <a:solidFill>
                  <a:srgbClr val="58595B"/>
                </a:solidFill>
                <a:latin typeface="Myriad Pro"/>
              </a:defRPr>
            </a:lvl3pPr>
            <a:lvl4pPr marL="993775" indent="-228600" eaLnBrk="0" hangingPunct="0">
              <a:lnSpc>
                <a:spcPct val="90000"/>
              </a:lnSpc>
              <a:buClr>
                <a:schemeClr val="accent1"/>
              </a:buClr>
              <a:buSzPct val="100000"/>
              <a:buFont typeface="Arial" pitchFamily="34" charset="0"/>
              <a:buChar char="•"/>
              <a:defRPr>
                <a:solidFill>
                  <a:srgbClr val="58595B"/>
                </a:solidFill>
                <a:latin typeface="Myriad Pro"/>
              </a:defRPr>
            </a:lvl4pPr>
            <a:lvl5pPr marL="1219200" indent="-228600" eaLnBrk="0" hangingPunct="0">
              <a:lnSpc>
                <a:spcPct val="90000"/>
              </a:lnSpc>
              <a:buClr>
                <a:schemeClr val="accent1"/>
              </a:buClr>
              <a:buSzPct val="100000"/>
              <a:buFont typeface="Arial" pitchFamily="34" charset="0"/>
              <a:buChar char="•"/>
              <a:defRPr>
                <a:solidFill>
                  <a:srgbClr val="58595B"/>
                </a:solidFill>
                <a:latin typeface="Myriad Pro"/>
              </a:defRPr>
            </a:lvl5pPr>
            <a:lvl6pPr marL="16764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>
                <a:solidFill>
                  <a:srgbClr val="58595B"/>
                </a:solidFill>
                <a:latin typeface="Myriad Pro"/>
              </a:defRPr>
            </a:lvl6pPr>
            <a:lvl7pPr marL="2133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>
                <a:solidFill>
                  <a:srgbClr val="58595B"/>
                </a:solidFill>
                <a:latin typeface="Myriad Pro"/>
              </a:defRPr>
            </a:lvl7pPr>
            <a:lvl8pPr marL="2590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>
                <a:solidFill>
                  <a:srgbClr val="58595B"/>
                </a:solidFill>
                <a:latin typeface="Myriad Pro"/>
              </a:defRPr>
            </a:lvl8pPr>
            <a:lvl9pPr marL="3048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>
                <a:solidFill>
                  <a:srgbClr val="58595B"/>
                </a:solidFill>
                <a:latin typeface="Myriad Pro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3200" b="1" dirty="0">
                <a:solidFill>
                  <a:schemeClr val="bg1"/>
                </a:solidFill>
              </a:rPr>
              <a:t>European Court of Auditors</a:t>
            </a:r>
          </a:p>
        </p:txBody>
      </p:sp>
    </p:spTree>
    <p:extLst>
      <p:ext uri="{BB962C8B-B14F-4D97-AF65-F5344CB8AC3E}">
        <p14:creationId xmlns:p14="http://schemas.microsoft.com/office/powerpoint/2010/main" val="1982765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576000" y="396000"/>
            <a:ext cx="8064500" cy="431800"/>
          </a:xfrm>
        </p:spPr>
        <p:txBody>
          <a:bodyPr anchor="t"/>
          <a:lstStyle/>
          <a:p>
            <a:r>
              <a:rPr lang="en-GB" altLang="en-US" dirty="0"/>
              <a:t>European Court of Auditors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76500" y="1260000"/>
            <a:ext cx="8064000" cy="479731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defRPr/>
            </a:pPr>
            <a:r>
              <a:rPr lang="en-GB" sz="1700" dirty="0"/>
              <a:t>The European Court of Auditors is the </a:t>
            </a:r>
            <a:r>
              <a:rPr lang="en-GB" sz="1700" b="1" dirty="0"/>
              <a:t>independent external auditor </a:t>
            </a:r>
            <a:br>
              <a:rPr lang="sl-SI" sz="1700" b="1" dirty="0"/>
            </a:br>
            <a:r>
              <a:rPr lang="en-GB" sz="1700" b="1" dirty="0"/>
              <a:t>of the European Union</a:t>
            </a:r>
            <a:r>
              <a:rPr lang="en-GB" sz="1700" dirty="0"/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defRPr/>
            </a:pPr>
            <a:r>
              <a:rPr lang="en-GB" sz="1700" b="1" dirty="0"/>
              <a:t>Mission:</a:t>
            </a:r>
            <a:r>
              <a:rPr lang="en-GB" sz="1700" dirty="0"/>
              <a:t> Through our </a:t>
            </a:r>
            <a:r>
              <a:rPr lang="en-GB" sz="1700" b="1" dirty="0"/>
              <a:t>independent, professional and impactful</a:t>
            </a:r>
            <a:r>
              <a:rPr lang="en-GB" sz="1700" dirty="0"/>
              <a:t> audit work, </a:t>
            </a:r>
            <a:br>
              <a:rPr lang="sl-SI" sz="1700" dirty="0"/>
            </a:br>
            <a:r>
              <a:rPr lang="en-GB" sz="1700" dirty="0"/>
              <a:t>assess the </a:t>
            </a:r>
            <a:r>
              <a:rPr lang="en-GB" sz="1700" b="1" dirty="0"/>
              <a:t>economy, effectiveness, efficiency, legality and regularity</a:t>
            </a:r>
            <a:r>
              <a:rPr lang="en-GB" sz="1700" dirty="0"/>
              <a:t> of EU action </a:t>
            </a:r>
            <a:br>
              <a:rPr lang="sl-SI" sz="1700" dirty="0"/>
            </a:br>
            <a:r>
              <a:rPr lang="en-GB" sz="1700" dirty="0"/>
              <a:t>in order to improve </a:t>
            </a:r>
            <a:r>
              <a:rPr lang="en-GB" sz="1700" b="1" dirty="0"/>
              <a:t>accountability, transparency and financial management</a:t>
            </a:r>
            <a:r>
              <a:rPr lang="en-GB" sz="1700" dirty="0"/>
              <a:t>, thereby </a:t>
            </a:r>
            <a:r>
              <a:rPr lang="en-GB" sz="1700" b="1" dirty="0"/>
              <a:t>enhance citizens’ trust</a:t>
            </a:r>
            <a:r>
              <a:rPr lang="en-GB" sz="1700" dirty="0"/>
              <a:t> and respond effectively to current and future challenges facing the EU</a:t>
            </a:r>
            <a:r>
              <a:rPr lang="el-GR" sz="1700" dirty="0"/>
              <a:t>.</a:t>
            </a:r>
            <a:endParaRPr lang="en-GB" sz="17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defRPr/>
            </a:pPr>
            <a:r>
              <a:rPr lang="en-GB" sz="1700" dirty="0"/>
              <a:t>We are based in </a:t>
            </a:r>
            <a:r>
              <a:rPr lang="en-GB" sz="1700" b="1" dirty="0"/>
              <a:t>Luxembourg</a:t>
            </a:r>
            <a:r>
              <a:rPr lang="en-GB" sz="1700" dirty="0"/>
              <a:t> and employ around </a:t>
            </a:r>
            <a:r>
              <a:rPr lang="en-GB" sz="1700" b="1" dirty="0"/>
              <a:t>960</a:t>
            </a:r>
            <a:r>
              <a:rPr lang="en-GB" sz="1700" dirty="0"/>
              <a:t> audit, support and administrative staff of all EU nationalities.</a:t>
            </a: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7926363" y="6352361"/>
            <a:ext cx="720080" cy="2524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pl-PL" sz="1000" b="1" dirty="0" err="1">
                <a:solidFill>
                  <a:schemeClr val="bg1"/>
                </a:solidFill>
              </a:rPr>
              <a:t>Slide</a:t>
            </a:r>
            <a:r>
              <a:rPr lang="pl-PL" sz="1000" b="1" dirty="0">
                <a:solidFill>
                  <a:schemeClr val="bg1"/>
                </a:solidFill>
              </a:rPr>
              <a:t> </a:t>
            </a:r>
            <a:r>
              <a:rPr lang="en-GB" sz="1000" b="1" dirty="0">
                <a:solidFill>
                  <a:schemeClr val="bg1"/>
                </a:solidFill>
              </a:rPr>
              <a:t>4</a:t>
            </a:r>
            <a:endParaRPr lang="en-GB" sz="1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60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396000"/>
            <a:ext cx="8064500" cy="4318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en-GB" dirty="0"/>
              <a:t>Our statements of assurance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489" y="1260000"/>
            <a:ext cx="8064000" cy="490530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GB" sz="1700" dirty="0"/>
              <a:t>Every year, we audit the EU’s consolidated accounts and the accounts of the European Development Funds and provide two separate audit opinions on three matters: whether the </a:t>
            </a:r>
            <a:r>
              <a:rPr lang="en-GB" sz="1700" b="1" dirty="0"/>
              <a:t>accounts are reliable</a:t>
            </a:r>
            <a:r>
              <a:rPr lang="en-GB" sz="1700" dirty="0"/>
              <a:t>, and whether </a:t>
            </a:r>
            <a:r>
              <a:rPr lang="en-GB" sz="1700" b="1" dirty="0"/>
              <a:t>EU revenue</a:t>
            </a:r>
            <a:r>
              <a:rPr lang="en-GB" sz="1700" dirty="0"/>
              <a:t> was received and </a:t>
            </a:r>
            <a:r>
              <a:rPr lang="en-GB" sz="1700" b="1" dirty="0"/>
              <a:t>payments</a:t>
            </a:r>
            <a:r>
              <a:rPr lang="en-GB" sz="1700" dirty="0"/>
              <a:t> were made in accordance with the relevant rules. These checks form the basis for our two </a:t>
            </a:r>
            <a:r>
              <a:rPr lang="en-GB" sz="1700" b="1" dirty="0"/>
              <a:t>statements of assurance</a:t>
            </a:r>
            <a:r>
              <a:rPr lang="en-GB" sz="1700" dirty="0"/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GB" sz="1700" dirty="0"/>
              <a:t>Our audit includes testing a </a:t>
            </a:r>
            <a:r>
              <a:rPr lang="en-GB" sz="1700" b="1" dirty="0"/>
              <a:t>statistically representative sample</a:t>
            </a:r>
            <a:r>
              <a:rPr lang="en-GB" sz="1700" dirty="0"/>
              <a:t> of transactions and evaluating supervisory and control systems to determine whether revenue and payments are calculated correctly and comply with the legal and regulatory framework. </a:t>
            </a:r>
            <a:endParaRPr lang="en-GB" sz="1700" b="1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GB" sz="1700" dirty="0"/>
              <a:t>Our statement of assurance is based on evidence obtained from audit testing in accordance with </a:t>
            </a:r>
            <a:r>
              <a:rPr lang="en-GB" sz="1700" b="1" dirty="0"/>
              <a:t>international auditing standards</a:t>
            </a:r>
            <a:r>
              <a:rPr lang="en-GB" sz="1700" dirty="0"/>
              <a:t>. </a:t>
            </a:r>
            <a:endParaRPr lang="en-GB" sz="17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GB" sz="1700" dirty="0"/>
              <a:t>We consider that the estimated level of error is material when it exceeds the threshold of 2 %. </a:t>
            </a: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7926363" y="6352361"/>
            <a:ext cx="720080" cy="2524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pl-PL" sz="1000" b="1" dirty="0" err="1">
                <a:solidFill>
                  <a:schemeClr val="bg1"/>
                </a:solidFill>
              </a:rPr>
              <a:t>Slide</a:t>
            </a:r>
            <a:r>
              <a:rPr lang="pl-PL" sz="1000" b="1" dirty="0">
                <a:solidFill>
                  <a:schemeClr val="bg1"/>
                </a:solidFill>
              </a:rPr>
              <a:t> </a:t>
            </a:r>
            <a:r>
              <a:rPr lang="en-GB" sz="1000" b="1" dirty="0">
                <a:solidFill>
                  <a:schemeClr val="bg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184757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576000" y="1573213"/>
            <a:ext cx="8064500" cy="539750"/>
          </a:xfrm>
        </p:spPr>
        <p:txBody>
          <a:bodyPr/>
          <a:lstStyle/>
          <a:p>
            <a:pPr eaLnBrk="1" hangingPunct="1"/>
            <a:r>
              <a:rPr lang="en-GB" altLang="en-US" dirty="0"/>
              <a:t>2024 annual report</a:t>
            </a:r>
            <a:endParaRPr lang="en-GB" altLang="en-US" dirty="0">
              <a:solidFill>
                <a:srgbClr val="FF0000"/>
              </a:solidFill>
            </a:endParaRPr>
          </a:p>
        </p:txBody>
      </p:sp>
      <p:sp>
        <p:nvSpPr>
          <p:cNvPr id="16387" name="Text Placeholder 2"/>
          <p:cNvSpPr>
            <a:spLocks noGrp="1"/>
          </p:cNvSpPr>
          <p:nvPr>
            <p:ph type="body" idx="1"/>
          </p:nvPr>
        </p:nvSpPr>
        <p:spPr>
          <a:xfrm>
            <a:off x="576000" y="2562746"/>
            <a:ext cx="8064500" cy="358775"/>
          </a:xfrm>
        </p:spPr>
        <p:txBody>
          <a:bodyPr/>
          <a:lstStyle/>
          <a:p>
            <a:pPr eaLnBrk="1" hangingPunct="1"/>
            <a:r>
              <a:rPr lang="en-GB" altLang="en-US" b="1" dirty="0"/>
              <a:t>Overall results</a:t>
            </a:r>
          </a:p>
        </p:txBody>
      </p:sp>
      <p:sp>
        <p:nvSpPr>
          <p:cNvPr id="16389" name="Title 1"/>
          <p:cNvSpPr txBox="1">
            <a:spLocks/>
          </p:cNvSpPr>
          <p:nvPr/>
        </p:nvSpPr>
        <p:spPr bwMode="auto">
          <a:xfrm>
            <a:off x="576000" y="908050"/>
            <a:ext cx="80645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>
                <a:solidFill>
                  <a:srgbClr val="58595B"/>
                </a:solidFill>
                <a:latin typeface="Myriad Pro"/>
              </a:defRPr>
            </a:lvl1pPr>
            <a:lvl2pPr marL="512763" indent="-234950" eaLnBrk="0" hangingPunct="0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>
                <a:solidFill>
                  <a:srgbClr val="58595B"/>
                </a:solidFill>
                <a:latin typeface="Myriad Pro"/>
              </a:defRPr>
            </a:lvl2pPr>
            <a:lvl3pPr marL="758825" indent="-228600" eaLnBrk="0" hangingPunct="0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>
                <a:solidFill>
                  <a:srgbClr val="58595B"/>
                </a:solidFill>
                <a:latin typeface="Myriad Pro"/>
              </a:defRPr>
            </a:lvl3pPr>
            <a:lvl4pPr marL="993775" indent="-228600" eaLnBrk="0" hangingPunct="0">
              <a:lnSpc>
                <a:spcPct val="90000"/>
              </a:lnSpc>
              <a:buClr>
                <a:schemeClr val="accent1"/>
              </a:buClr>
              <a:buSzPct val="100000"/>
              <a:buFont typeface="Arial" pitchFamily="34" charset="0"/>
              <a:buChar char="•"/>
              <a:defRPr>
                <a:solidFill>
                  <a:srgbClr val="58595B"/>
                </a:solidFill>
                <a:latin typeface="Myriad Pro"/>
              </a:defRPr>
            </a:lvl4pPr>
            <a:lvl5pPr marL="1219200" indent="-228600" eaLnBrk="0" hangingPunct="0">
              <a:lnSpc>
                <a:spcPct val="90000"/>
              </a:lnSpc>
              <a:buClr>
                <a:schemeClr val="accent1"/>
              </a:buClr>
              <a:buSzPct val="100000"/>
              <a:buFont typeface="Arial" pitchFamily="34" charset="0"/>
              <a:buChar char="•"/>
              <a:defRPr>
                <a:solidFill>
                  <a:srgbClr val="58595B"/>
                </a:solidFill>
                <a:latin typeface="Myriad Pro"/>
              </a:defRPr>
            </a:lvl5pPr>
            <a:lvl6pPr marL="16764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>
                <a:solidFill>
                  <a:srgbClr val="58595B"/>
                </a:solidFill>
                <a:latin typeface="Myriad Pro"/>
              </a:defRPr>
            </a:lvl6pPr>
            <a:lvl7pPr marL="2133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>
                <a:solidFill>
                  <a:srgbClr val="58595B"/>
                </a:solidFill>
                <a:latin typeface="Myriad Pro"/>
              </a:defRPr>
            </a:lvl7pPr>
            <a:lvl8pPr marL="2590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>
                <a:solidFill>
                  <a:srgbClr val="58595B"/>
                </a:solidFill>
                <a:latin typeface="Myriad Pro"/>
              </a:defRPr>
            </a:lvl8pPr>
            <a:lvl9pPr marL="3048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>
                <a:solidFill>
                  <a:srgbClr val="58595B"/>
                </a:solidFill>
                <a:latin typeface="Myriad Pro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3200" b="1" dirty="0">
                <a:solidFill>
                  <a:schemeClr val="bg1"/>
                </a:solidFill>
              </a:rPr>
              <a:t>European Court of Auditors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576000" y="396000"/>
            <a:ext cx="8064000" cy="4318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dirty="0"/>
              <a:t>2024 annual report – Overall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225" y="1260000"/>
            <a:ext cx="8064000" cy="4905304"/>
          </a:xfrm>
        </p:spPr>
        <p:txBody>
          <a:bodyPr rtlCol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en-GB" sz="1700" dirty="0"/>
              <a:t>We provide a </a:t>
            </a:r>
            <a:r>
              <a:rPr lang="en-GB" sz="1700" b="1" dirty="0"/>
              <a:t>clean</a:t>
            </a:r>
            <a:r>
              <a:rPr lang="en-GB" sz="1700" dirty="0"/>
              <a:t> opinion on the </a:t>
            </a:r>
            <a:r>
              <a:rPr lang="en-GB" sz="1700" b="1" dirty="0"/>
              <a:t>reliability of the 2024 accounts</a:t>
            </a:r>
            <a:r>
              <a:rPr lang="en-GB" sz="1700" dirty="0"/>
              <a:t> of the EU.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en-GB" sz="1700" dirty="0"/>
              <a:t>We also provide a </a:t>
            </a:r>
            <a:r>
              <a:rPr lang="en-GB" sz="1700" b="1" dirty="0"/>
              <a:t>clean</a:t>
            </a:r>
            <a:r>
              <a:rPr lang="en-GB" sz="1700" dirty="0"/>
              <a:t> opinion on the </a:t>
            </a:r>
            <a:r>
              <a:rPr lang="en-GB" sz="1700" b="1" dirty="0"/>
              <a:t>legality and regularity of revenue transactions</a:t>
            </a:r>
            <a:r>
              <a:rPr lang="en-GB" sz="1700" dirty="0"/>
              <a:t> for 2024.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en-GB" sz="1700" dirty="0"/>
              <a:t>We provide </a:t>
            </a:r>
            <a:r>
              <a:rPr lang="en-GB" sz="1700" b="1" dirty="0"/>
              <a:t>two separate opinions</a:t>
            </a:r>
            <a:r>
              <a:rPr lang="en-GB" sz="1700" dirty="0"/>
              <a:t> on the </a:t>
            </a:r>
            <a:r>
              <a:rPr lang="en-GB" sz="1700" b="1" dirty="0"/>
              <a:t>legality and regularity of expenditure </a:t>
            </a:r>
            <a:r>
              <a:rPr lang="en-GB" sz="1700" dirty="0"/>
              <a:t>for</a:t>
            </a:r>
            <a:r>
              <a:rPr lang="sl-SI" sz="1700" dirty="0"/>
              <a:t> </a:t>
            </a:r>
            <a:r>
              <a:rPr lang="en-GB" sz="1700" dirty="0"/>
              <a:t>2024, as the Recovery and Resilience Facility (RRF) is a temporary instrument delivered and financed in a way that is fundamentally different to EU budget expenditure:</a:t>
            </a:r>
          </a:p>
          <a:p>
            <a:pPr marL="555625" indent="-28575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ü"/>
              <a:defRPr/>
            </a:pPr>
            <a:r>
              <a:rPr lang="en-GB" sz="1700" b="1" dirty="0"/>
              <a:t>our opinion</a:t>
            </a:r>
            <a:r>
              <a:rPr lang="en-GB" sz="1700" dirty="0"/>
              <a:t> on the legality and regularity of </a:t>
            </a:r>
            <a:r>
              <a:rPr lang="en-GB" sz="1700" b="1" dirty="0"/>
              <a:t>EU budget expenditure is adverse</a:t>
            </a:r>
            <a:r>
              <a:rPr lang="en-GB" sz="1700" dirty="0"/>
              <a:t>;</a:t>
            </a:r>
          </a:p>
          <a:p>
            <a:pPr marL="555750" indent="-28575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ü"/>
              <a:defRPr/>
            </a:pPr>
            <a:r>
              <a:rPr lang="en-GB" sz="1700" b="1" dirty="0"/>
              <a:t>our opinion</a:t>
            </a:r>
            <a:r>
              <a:rPr lang="en-GB" sz="1700" dirty="0"/>
              <a:t> on the legality and regularity of expenditure under the </a:t>
            </a:r>
            <a:r>
              <a:rPr lang="en-GB" sz="1700" b="1" dirty="0"/>
              <a:t>RRF</a:t>
            </a:r>
            <a:r>
              <a:rPr lang="en-GB" sz="1700" dirty="0"/>
              <a:t> is </a:t>
            </a:r>
            <a:r>
              <a:rPr lang="en-GB" sz="1700" b="1" dirty="0"/>
              <a:t>qualified</a:t>
            </a:r>
            <a:r>
              <a:rPr lang="en-GB" sz="1700" dirty="0"/>
              <a:t>.</a:t>
            </a: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7926363" y="6352361"/>
            <a:ext cx="720080" cy="2524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pl-PL" sz="1000" b="1" dirty="0" err="1">
                <a:solidFill>
                  <a:schemeClr val="bg1"/>
                </a:solidFill>
              </a:rPr>
              <a:t>Slide</a:t>
            </a:r>
            <a:r>
              <a:rPr lang="pl-PL" sz="1000" b="1" dirty="0">
                <a:solidFill>
                  <a:schemeClr val="bg1"/>
                </a:solidFill>
              </a:rPr>
              <a:t> </a:t>
            </a:r>
            <a:r>
              <a:rPr lang="en-GB" sz="1000" b="1" dirty="0">
                <a:solidFill>
                  <a:schemeClr val="bg1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934561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576000" y="396000"/>
            <a:ext cx="8064000" cy="432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dirty="0"/>
              <a:t>Estimated level of error in EU budget expenditure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0" y="1260000"/>
            <a:ext cx="8064000" cy="4905304"/>
          </a:xfrm>
        </p:spPr>
        <p:txBody>
          <a:bodyPr rtlCol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GB" sz="1700" dirty="0"/>
              <a:t>We estimate that the </a:t>
            </a:r>
            <a:r>
              <a:rPr lang="en-GB" sz="1700" b="1" dirty="0"/>
              <a:t>overall level of error </a:t>
            </a:r>
            <a:r>
              <a:rPr lang="en-GB" sz="1700" dirty="0"/>
              <a:t>in </a:t>
            </a:r>
            <a:r>
              <a:rPr lang="en-GB" sz="1700" dirty="0">
                <a:effectLst/>
                <a:ea typeface="Times New Roman" panose="02020603050405020304" pitchFamily="18" charset="0"/>
              </a:rPr>
              <a:t>EU budget expenditure is              </a:t>
            </a:r>
            <a:r>
              <a:rPr lang="en-GB" sz="1700" b="1" dirty="0">
                <a:effectLst/>
                <a:ea typeface="Times New Roman" panose="02020603050405020304" pitchFamily="18" charset="0"/>
              </a:rPr>
              <a:t>material at 3.6 %</a:t>
            </a:r>
            <a:r>
              <a:rPr lang="en-GB" sz="1700" dirty="0">
                <a:effectLst/>
                <a:ea typeface="Times New Roman" panose="02020603050405020304" pitchFamily="18" charset="0"/>
              </a:rPr>
              <a:t> (2023: 5.6 %). A substantial proportion of this expenditure,       subject to complex rules, mainly reimbursement-based, is affected by error.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GB" dirty="0">
                <a:effectLst/>
                <a:ea typeface="Times New Roman" panose="02020603050405020304" pitchFamily="18" charset="0"/>
              </a:rPr>
              <a:t> </a:t>
            </a:r>
            <a:endParaRPr lang="sl-SI" dirty="0">
              <a:effectLst/>
              <a:ea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endParaRPr lang="en-GB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7926363" y="6352361"/>
            <a:ext cx="720080" cy="2524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pl-PL" sz="1000" b="1" dirty="0" err="1">
                <a:solidFill>
                  <a:schemeClr val="bg1"/>
                </a:solidFill>
              </a:rPr>
              <a:t>Slide</a:t>
            </a:r>
            <a:r>
              <a:rPr lang="pl-PL" sz="1000" b="1" dirty="0">
                <a:solidFill>
                  <a:schemeClr val="bg1"/>
                </a:solidFill>
              </a:rPr>
              <a:t> </a:t>
            </a:r>
            <a:r>
              <a:rPr lang="en-GB" sz="1000" b="1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6EB2A6A-4A44-C924-8B6D-E09E87784FC9}"/>
              </a:ext>
            </a:extLst>
          </p:cNvPr>
          <p:cNvSpPr txBox="1"/>
          <p:nvPr/>
        </p:nvSpPr>
        <p:spPr>
          <a:xfrm>
            <a:off x="1331640" y="5733836"/>
            <a:ext cx="11276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rgbClr val="58595B"/>
                </a:solidFill>
              </a:rPr>
              <a:t>Source: ECA.</a:t>
            </a:r>
            <a:endParaRPr lang="fr-FR" sz="800" dirty="0">
              <a:solidFill>
                <a:srgbClr val="58595B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3722C1-9492-E748-839B-124D3EC7AE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2465866"/>
            <a:ext cx="6480000" cy="3230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240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576000" y="396000"/>
            <a:ext cx="8064500" cy="4318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dirty="0"/>
              <a:t>Estimated level of error: main MFF headings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000" y="908720"/>
            <a:ext cx="8064000" cy="5040560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en-GB" dirty="0"/>
              <a:t> </a:t>
            </a:r>
            <a:endParaRPr lang="en-GB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7926363" y="6352361"/>
            <a:ext cx="720080" cy="2524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pl-PL" sz="1000" b="1" dirty="0" err="1">
                <a:solidFill>
                  <a:schemeClr val="bg1"/>
                </a:solidFill>
              </a:rPr>
              <a:t>Slide</a:t>
            </a:r>
            <a:r>
              <a:rPr lang="pl-PL" sz="1000" b="1" dirty="0">
                <a:solidFill>
                  <a:schemeClr val="bg1"/>
                </a:solidFill>
              </a:rPr>
              <a:t> </a:t>
            </a:r>
            <a:r>
              <a:rPr lang="en-GB" sz="1000" b="1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87844FE-D46B-4FC2-B3F9-1A151A30CE5C}"/>
              </a:ext>
            </a:extLst>
          </p:cNvPr>
          <p:cNvSpPr txBox="1">
            <a:spLocks/>
          </p:cNvSpPr>
          <p:nvPr/>
        </p:nvSpPr>
        <p:spPr bwMode="auto">
          <a:xfrm>
            <a:off x="575850" y="1045297"/>
            <a:ext cx="8028134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9pPr>
          </a:lstStyle>
          <a:p>
            <a:r>
              <a:rPr lang="en-GB" sz="1800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Comparison of the estimated levels of error for MFF headings 1, 2, 3 and 6 (2020‑2024)</a:t>
            </a:r>
            <a:endParaRPr lang="sl-SI" sz="1800" dirty="0">
              <a:solidFill>
                <a:schemeClr val="accent2"/>
              </a:solidFill>
              <a:latin typeface="+mn-lt"/>
              <a:ea typeface="+mn-ea"/>
              <a:cs typeface="+mn-cs"/>
            </a:endParaRPr>
          </a:p>
          <a:p>
            <a:endParaRPr lang="sl-SI" sz="1800" dirty="0">
              <a:solidFill>
                <a:schemeClr val="accent2"/>
              </a:solidFill>
              <a:latin typeface="+mn-lt"/>
              <a:ea typeface="+mn-ea"/>
              <a:cs typeface="+mn-cs"/>
            </a:endParaRPr>
          </a:p>
          <a:p>
            <a:endParaRPr lang="en-GB" sz="1800" dirty="0">
              <a:solidFill>
                <a:schemeClr val="accent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26ECC5-7D2C-256D-3186-C5C32BA581EB}"/>
              </a:ext>
            </a:extLst>
          </p:cNvPr>
          <p:cNvSpPr txBox="1"/>
          <p:nvPr/>
        </p:nvSpPr>
        <p:spPr>
          <a:xfrm>
            <a:off x="1691680" y="6237892"/>
            <a:ext cx="23762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rgbClr val="58595B"/>
                </a:solidFill>
              </a:rPr>
              <a:t>Source: ECA.</a:t>
            </a:r>
            <a:endParaRPr lang="fr-FR" sz="800" dirty="0">
              <a:solidFill>
                <a:srgbClr val="58595B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093BCB-E49C-46A2-0C3E-9B54FB6DBF12}"/>
              </a:ext>
            </a:extLst>
          </p:cNvPr>
          <p:cNvSpPr txBox="1"/>
          <p:nvPr/>
        </p:nvSpPr>
        <p:spPr>
          <a:xfrm>
            <a:off x="1691680" y="6035447"/>
            <a:ext cx="53285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solidFill>
                  <a:srgbClr val="58595B"/>
                </a:solidFill>
              </a:rPr>
              <a:t>(*) </a:t>
            </a:r>
            <a:r>
              <a:rPr lang="fr-FR" sz="900" dirty="0" err="1">
                <a:solidFill>
                  <a:srgbClr val="58595B"/>
                </a:solidFill>
              </a:rPr>
              <a:t>We</a:t>
            </a:r>
            <a:r>
              <a:rPr lang="fr-FR" sz="900" dirty="0">
                <a:solidFill>
                  <a:srgbClr val="58595B"/>
                </a:solidFill>
              </a:rPr>
              <a:t> </a:t>
            </a:r>
            <a:r>
              <a:rPr lang="fr-FR" sz="900" dirty="0" err="1">
                <a:solidFill>
                  <a:srgbClr val="58595B"/>
                </a:solidFill>
              </a:rPr>
              <a:t>did</a:t>
            </a:r>
            <a:r>
              <a:rPr lang="fr-FR" sz="900" dirty="0">
                <a:solidFill>
                  <a:srgbClr val="58595B"/>
                </a:solidFill>
              </a:rPr>
              <a:t> not </a:t>
            </a:r>
            <a:r>
              <a:rPr lang="fr-FR" sz="900" dirty="0" err="1">
                <a:solidFill>
                  <a:srgbClr val="58595B"/>
                </a:solidFill>
              </a:rPr>
              <a:t>provide</a:t>
            </a:r>
            <a:r>
              <a:rPr lang="fr-FR" sz="900" dirty="0">
                <a:solidFill>
                  <a:srgbClr val="58595B"/>
                </a:solidFill>
              </a:rPr>
              <a:t> a </a:t>
            </a:r>
            <a:r>
              <a:rPr lang="fr-FR" sz="900" dirty="0" err="1">
                <a:solidFill>
                  <a:srgbClr val="58595B"/>
                </a:solidFill>
              </a:rPr>
              <a:t>specific</a:t>
            </a:r>
            <a:r>
              <a:rPr lang="fr-FR" sz="900" dirty="0">
                <a:solidFill>
                  <a:srgbClr val="58595B"/>
                </a:solidFill>
              </a:rPr>
              <a:t> </a:t>
            </a:r>
            <a:r>
              <a:rPr lang="fr-FR" sz="900" dirty="0" err="1">
                <a:solidFill>
                  <a:srgbClr val="58595B"/>
                </a:solidFill>
              </a:rPr>
              <a:t>assessment</a:t>
            </a:r>
            <a:r>
              <a:rPr lang="fr-FR" sz="900" dirty="0">
                <a:solidFill>
                  <a:srgbClr val="58595B"/>
                </a:solidFill>
              </a:rPr>
              <a:t> for ‘</a:t>
            </a:r>
            <a:r>
              <a:rPr lang="fr-FR" sz="900" dirty="0" err="1">
                <a:solidFill>
                  <a:srgbClr val="58595B"/>
                </a:solidFill>
              </a:rPr>
              <a:t>Neighbourhood</a:t>
            </a:r>
            <a:r>
              <a:rPr lang="fr-FR" sz="900" dirty="0">
                <a:solidFill>
                  <a:srgbClr val="58595B"/>
                </a:solidFill>
              </a:rPr>
              <a:t> and the world’ </a:t>
            </a:r>
            <a:r>
              <a:rPr lang="fr-FR" sz="900" dirty="0" err="1">
                <a:solidFill>
                  <a:srgbClr val="58595B"/>
                </a:solidFill>
              </a:rPr>
              <a:t>between</a:t>
            </a:r>
            <a:r>
              <a:rPr lang="fr-FR" sz="900" dirty="0">
                <a:solidFill>
                  <a:srgbClr val="58595B"/>
                </a:solidFill>
              </a:rPr>
              <a:t> 2020 and 2023.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B749CE-374A-4717-23E9-FB13ABD201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580921"/>
            <a:ext cx="5940000" cy="451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05207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974624f11eefedd6cc846ddded61b0157faf"/>
</p:tagLst>
</file>

<file path=ppt/theme/theme1.xml><?xml version="1.0" encoding="utf-8"?>
<a:theme xmlns:a="http://schemas.openxmlformats.org/drawingml/2006/main" name="Office Theme">
  <a:themeElements>
    <a:clrScheme name="ECA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026938"/>
      </a:accent1>
      <a:accent2>
        <a:srgbClr val="CDDC29"/>
      </a:accent2>
      <a:accent3>
        <a:srgbClr val="C2C3C6"/>
      </a:accent3>
      <a:accent4>
        <a:srgbClr val="58595B"/>
      </a:accent4>
      <a:accent5>
        <a:srgbClr val="20409A"/>
      </a:accent5>
      <a:accent6>
        <a:srgbClr val="7D9DD2"/>
      </a:accent6>
      <a:hlink>
        <a:srgbClr val="9454C3"/>
      </a:hlink>
      <a:folHlink>
        <a:srgbClr val="3EBBF0"/>
      </a:folHlink>
    </a:clrScheme>
    <a:fontScheme name="Myraid Pro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ab90108d-7606-4575-b4f7-5d71719e2fa5" xsi:nil="true"/>
    <_dlc_DocId xmlns="192064a5-2386-4711-9645-fc7efad62054">5NNTHXNKNENN-1778182470-9976</_dlc_DocId>
    <_dlc_DocIdUrl xmlns="192064a5-2386-4711-9645-fc7efad62054">
      <Url>https://workplace.eca.eu/DOP/Communications/_layouts/15/DocIdRedir.aspx?ID=5NNTHXNKNENN-1778182470-9976</Url>
      <Description>5NNTHXNKNENN-1778182470-9976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828555AA2DE7F4396D1BF771FE44289" ma:contentTypeVersion="4" ma:contentTypeDescription="Create a new document." ma:contentTypeScope="" ma:versionID="8f832cebc34df5a5a0622f46e6e7aade">
  <xsd:schema xmlns:xsd="http://www.w3.org/2001/XMLSchema" xmlns:xs="http://www.w3.org/2001/XMLSchema" xmlns:p="http://schemas.microsoft.com/office/2006/metadata/properties" xmlns:ns2="192064a5-2386-4711-9645-fc7efad62054" xmlns:ns3="0b2b367a-30e2-46e2-9c6b-5b9cc2d33b92" xmlns:ns4="ab90108d-7606-4575-b4f7-5d71719e2fa5" targetNamespace="http://schemas.microsoft.com/office/2006/metadata/properties" ma:root="true" ma:fieldsID="78b1cf91766c937624d23ba31e350a1e" ns2:_="" ns3:_="" ns4:_="">
    <xsd:import namespace="192064a5-2386-4711-9645-fc7efad62054"/>
    <xsd:import namespace="0b2b367a-30e2-46e2-9c6b-5b9cc2d33b92"/>
    <xsd:import namespace="ab90108d-7606-4575-b4f7-5d71719e2fa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  <xsd:element ref="ns3:SharedWithDetails" minOccurs="0"/>
                <xsd:element ref="ns4:Languag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2064a5-2386-4711-9645-fc7efad6205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2b367a-30e2-46e2-9c6b-5b9cc2d33b92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90108d-7606-4575-b4f7-5d71719e2fa5" elementFormDefault="qualified">
    <xsd:import namespace="http://schemas.microsoft.com/office/2006/documentManagement/types"/>
    <xsd:import namespace="http://schemas.microsoft.com/office/infopath/2007/PartnerControls"/>
    <xsd:element name="Language" ma:index="13" nillable="true" ma:displayName="Language" ma:internalName="Language">
      <xsd:simpleType>
        <xsd:restriction base="dms:Choice">
          <xsd:enumeration value="01_bg"/>
          <xsd:enumeration value="02_es"/>
          <xsd:enumeration value="03_cs"/>
          <xsd:enumeration value="04_da"/>
          <xsd:enumeration value="05_de"/>
          <xsd:enumeration value="06_et"/>
          <xsd:enumeration value="07_el"/>
          <xsd:enumeration value="08_en"/>
          <xsd:enumeration value="09_fr"/>
          <xsd:enumeration value="10_ga"/>
          <xsd:enumeration value="11_hr"/>
          <xsd:enumeration value="12_it"/>
          <xsd:enumeration value="13_lv"/>
          <xsd:enumeration value="14_lt"/>
          <xsd:enumeration value="15_hu"/>
          <xsd:enumeration value="17_mt"/>
          <xsd:enumeration value="18_nl"/>
          <xsd:enumeration value="19_pl"/>
          <xsd:enumeration value="20_pt"/>
          <xsd:enumeration value="21_ro"/>
          <xsd:enumeration value="22_sk"/>
          <xsd:enumeration value="23_sl"/>
          <xsd:enumeration value="24_fi"/>
          <xsd:enumeration value="25_sv"/>
          <xsd:enumeration value="26_n/a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5.xml><?xml version="1.0" encoding="utf-8"?>
<EurolookProperties>
  <ProductCustomizationId/>
  <Created>
    <Version>10.0.43415.0</Version>
    <Date>2022-09-06T16:19:03</Date>
    <Language>EN</Language>
    <Note/>
  </Created>
  <Edited>
    <Version/>
    <Date/>
  </Edited>
  <DocumentModel>
    <Id>c7ca1146-07f3-41b1-bcb2-d5213d29a28d</Id>
    <Name>Non-Eurolook Document</Name>
  </DocumentModel>
  <CustomTemplate>
    <Id/>
    <Name/>
  </CustomTemplate>
  <DocumentDate>2022-09-06T16:19:03</DocumentDate>
  <DocumentVersion/>
  <CompatibilityMode>Eurolook4X</CompatibilityMode>
  <DocumentMetadata>
    <Eca_Doc_Author MetadataSerializationType="SingleUser"/>
    <termstore_sfDivTaxHTField0 MetadataSerializationType="SingleBoundedTerm">
      <Terms>
        <TermInfo>
          <TermName>Directorate of the Presidency</TermName>
          <TermId>a3f77e99-9212-46ff-8cee-52670a2f0846</TermId>
        </TermInfo>
      </Terms>
    </termstore_sfDivTaxHTField0>
    <Eca_Doc_ReferenceNumber MetadataSerializationType="SimpleValue">156603</Eca_Doc_ReferenceNumber>
    <sfLangTaxHTField0 MetadataSerializationType="SingleBoundedTerm">
      <Terms>
        <TermInfo>
          <TermName>English</TermName>
          <TermId>5c1bbf89-8134-4933-a804-d40db1ccb64c</TermId>
        </TermInfo>
      </Terms>
    </sfLangTaxHTField0>
    <sfVersionNumber MetadataSerializationType="SimpleValue">02</sfVersionNumber>
    <sfYear MetadataSerializationType="SimpleValue">25</sfYear>
    <termstore_sfStatutTaxHTField0 MetadataSerializationType="SingleBoundedTerm">
      <Terms>
        <TermInfo>
          <TermName>Main part - PP</TermName>
          <TermId>5f451bac-2385-465d-8382-8c0255fcf9fa</TermId>
        </TermInfo>
      </Terms>
    </termstore_sfStatutTaxHTField0>
    <termstore_sfGaDecTaxHTField0 MetadataSerializationType="SingleBoundedTerm">
      <Terms/>
    </termstore_sfGaDecTaxHTField0>
    <sfGaDecNbr MetadataSerializationType="SimpleValue"/>
    <sfGaDecYr MetadataSerializationType="SimpleValue"/>
    <termstore_sfGaDecDiffusionTaxHTField0 MetadataSerializationType="MultipleBoundedTerms">
      <Terms/>
    </termstore_sfGaDecDiffusionTaxHTField0>
    <sfCategoryTaxHTField0 MetadataSerializationType="SingleBoundedTerm">
      <Terms>
        <TermInfo>
          <TermName>Other</TermName>
          <TermId>55fb0063-9bf0-4abb-9086-362d7641cacf</TermId>
        </TermInfo>
      </Terms>
    </sfCategoryTaxHTField0>
    <SerialNumber MetadataSerializationType="SimpleValue"/>
    <ShortTitle MetadataSerializationType="SimpleValue">2024_AR_presentation</ShortTitle>
    <termstore_sfVersionTaxHTField0 MetadataSerializationType="SingleBoundedTerm">
      <Terms>
        <TermInfo>
          <TermName>Original annotated</TermName>
          <TermId>e8a07518-e138-4246-8251-59f7dda1f9b7</TermId>
        </TermInfo>
      </Terms>
    </termstore_sfVersionTaxHTField0>
    <Eca_Doc_ProcedureStageTaxHTField0 MetadataSerializationType="SingleBoundedTerm">
      <Terms/>
    </Eca_Doc_ProcedureStageTaxHTField0>
    <Eca_Doc_ProcedureStepTaxHTField0 MetadataSerializationType="SingleBoundedTerm">
      <Terms/>
    </Eca_Doc_ProcedureStepTaxHTField0>
    <Eca_Doc_ReportingMemberTaxHTField0 MetadataSerializationType="MultipleBoundedTerms">
      <Terms/>
    </Eca_Doc_ReportingMemberTaxHTField0>
    <Eca_DocumentDate MetadataSerializationType="SimpleValue">2024-09-30T00:00:00</Eca_DocumentDate>
    <Eca_Doc_Confidentiality_LevelsTaxHTField0 MetadataSerializationType="SingleBoundedTerm">
      <Terms>
        <TermInfo>
          <TermName>Internal</TermName>
          <TermId>7394ceda-a5ec-41d6-a3a2-3d61019f25a3</TermId>
        </TermInfo>
      </Terms>
    </Eca_Doc_Confidentiality_LevelsTaxHTField0>
    <Eca_Doc_AuditTaskNumber MetadataSerializationType="SimpleValue"/>
    <Eca_Doc_AuditTypeTaxHTField0 MetadataSerializationType="SingleBoundedTerm">
      <Terms>
        <TermInfo>
          <TermName>Financial audit</TermName>
          <TermId>99ac7e7a-4680-411a-bca3-3550e7e7b11d</TermId>
        </TermInfo>
      </Terms>
    </Eca_Doc_AuditTypeTaxHTField0>
    <Eca_Doc_AuditeeTaxHTField0 MetadataSerializationType="MultipleBoundedTerms">
      <Terms/>
    </Eca_Doc_AuditeeTaxHTField0>
    <Eca_CoreKeywordsDocTaxHTField0 MetadataSerializationType="MultipleBoundedTerms">
      <Terms>
        <TermInfo>
          <TermName>annual EU budget</TermName>
          <TermId>d7e385ba-9870-4911-a318-44e5e9babb55</TermId>
        </TermInfo>
      </Terms>
    </Eca_CoreKeywordsDocTaxHTField0>
    <Eca_Doc_CountryTaxHTField0 MetadataSerializationType="MultipleBoundedTerms">
      <Terms>
        <TermInfo>
          <TermName>--EU Member States--</TermName>
          <TermId>773e8327-edbd-41a6-940e-dd89c815f649</TermId>
        </TermInfo>
      </Terms>
    </Eca_Doc_CountryTaxHTField0>
    <Eca_Doc_OrganisationTaxHTField0 MetadataSerializationType="SingleBoundedTerm">
      <Terms>
        <TermInfo>
          <TermName>European Court of Auditors</TermName>
          <TermId>723c3162-adba-4aed-b99f-6e3e3f369d74</TermId>
        </TermInfo>
      </Terms>
    </Eca_Doc_OrganisationTaxHTField0>
    <FooterDate MetadataSerializationType="SimpleValue"/>
    <SpecialReportAboutBox MetadataSerializationType="SimpleValue"/>
    <TitlePart MetadataSerializationType="SimpleValue"/>
  </DocumentMetadata>
</EurolookProperties>
</file>

<file path=customXml/itemProps1.xml><?xml version="1.0" encoding="utf-8"?>
<ds:datastoreItem xmlns:ds="http://schemas.openxmlformats.org/officeDocument/2006/customXml" ds:itemID="{8B14D502-45BD-40FD-BD98-57CD664A8D39}">
  <ds:schemaRefs>
    <ds:schemaRef ds:uri="http://purl.org/dc/dcmitype/"/>
    <ds:schemaRef ds:uri="http://www.w3.org/XML/1998/namespace"/>
    <ds:schemaRef ds:uri="http://schemas.microsoft.com/office/2006/documentManagement/types"/>
    <ds:schemaRef ds:uri="192064a5-2386-4711-9645-fc7efad62054"/>
    <ds:schemaRef ds:uri="http://schemas.microsoft.com/office/2006/metadata/properties"/>
    <ds:schemaRef ds:uri="0b2b367a-30e2-46e2-9c6b-5b9cc2d33b92"/>
    <ds:schemaRef ds:uri="http://schemas.microsoft.com/office/infopath/2007/PartnerControls"/>
    <ds:schemaRef ds:uri="http://purl.org/dc/elements/1.1/"/>
    <ds:schemaRef ds:uri="http://purl.org/dc/terms/"/>
    <ds:schemaRef ds:uri="http://schemas.openxmlformats.org/package/2006/metadata/core-properties"/>
    <ds:schemaRef ds:uri="ab90108d-7606-4575-b4f7-5d71719e2fa5"/>
  </ds:schemaRefs>
</ds:datastoreItem>
</file>

<file path=customXml/itemProps2.xml><?xml version="1.0" encoding="utf-8"?>
<ds:datastoreItem xmlns:ds="http://schemas.openxmlformats.org/officeDocument/2006/customXml" ds:itemID="{33060705-6C56-4F36-8DC8-2C30EF42056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92064a5-2386-4711-9645-fc7efad62054"/>
    <ds:schemaRef ds:uri="0b2b367a-30e2-46e2-9c6b-5b9cc2d33b92"/>
    <ds:schemaRef ds:uri="ab90108d-7606-4575-b4f7-5d71719e2f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060D8F0-9417-42ED-ADC5-BF3560526CE9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F0BC600C-9BD0-46BC-87A9-BDB4695D6877}">
  <ds:schemaRefs>
    <ds:schemaRef ds:uri="http://schemas.microsoft.com/sharepoint/events"/>
  </ds:schemaRefs>
</ds:datastoreItem>
</file>

<file path=customXml/itemProps5.xml><?xml version="1.0" encoding="utf-8"?>
<ds:datastoreItem xmlns:ds="http://schemas.openxmlformats.org/officeDocument/2006/customXml" ds:itemID="{5D03E81A-511C-417F-8713-95BA392CA089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21424</TotalTime>
  <Words>1448</Words>
  <Application>Microsoft Office PowerPoint</Application>
  <PresentationFormat>On-screen Show (4:3)</PresentationFormat>
  <Paragraphs>185</Paragraphs>
  <Slides>25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Calibri</vt:lpstr>
      <vt:lpstr>Myriad Pro</vt:lpstr>
      <vt:lpstr>Myriad Pro (headings)</vt:lpstr>
      <vt:lpstr>Myriad Pro SemiCond</vt:lpstr>
      <vt:lpstr>Times New Roman</vt:lpstr>
      <vt:lpstr>Wingdings</vt:lpstr>
      <vt:lpstr>Office Theme</vt:lpstr>
      <vt:lpstr>Custom Design</vt:lpstr>
      <vt:lpstr>2024 annual reports of the EU auditors</vt:lpstr>
      <vt:lpstr>Contents</vt:lpstr>
      <vt:lpstr>2024 annual report</vt:lpstr>
      <vt:lpstr>European Court of Auditors</vt:lpstr>
      <vt:lpstr>Our statements of assurance</vt:lpstr>
      <vt:lpstr>2024 annual report</vt:lpstr>
      <vt:lpstr>2024 annual report – Overall results</vt:lpstr>
      <vt:lpstr>Estimated level of error in EU budget expenditure</vt:lpstr>
      <vt:lpstr>Estimated level of error: main MFF headings</vt:lpstr>
      <vt:lpstr>Recovery and Resilience Facility: €59.9 billion Amount subject to audit: €59.9 billion</vt:lpstr>
      <vt:lpstr>Risks and challenges </vt:lpstr>
      <vt:lpstr>2024 annual report</vt:lpstr>
      <vt:lpstr>PowerPoint Presentation</vt:lpstr>
      <vt:lpstr>PowerPoint Presentation</vt:lpstr>
      <vt:lpstr>RRF grants paid and amounts to be paid as at 31.12.24</vt:lpstr>
      <vt:lpstr>Recovery and resilience facility: audit results</vt:lpstr>
      <vt:lpstr>Special Reports and Reviews</vt:lpstr>
      <vt:lpstr>Publications of Special Reports and Reviews</vt:lpstr>
      <vt:lpstr>Special Report 05/2025 Cohesion’s Action for Refugees in Europe (CARE)</vt:lpstr>
      <vt:lpstr>Special Report 25/2024: Digitalisation of Health Care</vt:lpstr>
      <vt:lpstr>My responsibilities at the ECA</vt:lpstr>
      <vt:lpstr>PowerPoint Presentation</vt:lpstr>
      <vt:lpstr>PowerPoint Presentation</vt:lpstr>
      <vt:lpstr>European Court of Auditors</vt:lpstr>
      <vt:lpstr>Contact Details</vt:lpstr>
    </vt:vector>
  </TitlesOfParts>
  <Company>Emperor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2024_AR_PRESENTATION</dc:title>
  <dc:creator>Victoria Creswell</dc:creator>
  <dc:description>2024_AR_PRESENTATION</dc:description>
  <cp:lastModifiedBy>Grech Stephen at Parlament-MT</cp:lastModifiedBy>
  <cp:revision>1279</cp:revision>
  <cp:lastPrinted>2025-11-18T16:09:18Z</cp:lastPrinted>
  <dcterms:created xsi:type="dcterms:W3CDTF">2013-08-06T13:50:03Z</dcterms:created>
  <dcterms:modified xsi:type="dcterms:W3CDTF">2026-05-12T11:03:36Z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0x0101005828555AA2DE7F4396D1BF771FE44289</vt:lpwstr>
  </property>
  <property fmtid="{D5CDD505-2E9C-101B-9397-08002B2CF9AE}" pid="3" name="Eca_OrganisationTaxHTField0">
    <vt:lpwstr>European Court of Auditors|723c3162-adba-4aed-b99f-6e3e3f369d74</vt:lpwstr>
  </property>
  <property fmtid="{D5CDD505-2E9C-101B-9397-08002B2CF9AE}" pid="4" name="Eca_ConfidentialityLevelTaxHTField0">
    <vt:lpwstr>Internal|7394ceda-a5ec-41d6-a3a2-3d61019f25a3</vt:lpwstr>
  </property>
  <property fmtid="{D5CDD505-2E9C-101B-9397-08002B2CF9AE}" pid="5" name="termstore_sfDiv">
    <vt:lpwstr>150;#Directorate of the Presidency|a3f77e99-9212-46ff-8cee-52670a2f0846</vt:lpwstr>
  </property>
  <property fmtid="{D5CDD505-2E9C-101B-9397-08002B2CF9AE}" pid="6" name="Eca_Organisation">
    <vt:lpwstr>2;#European Court of Auditors|723c3162-adba-4aed-b99f-6e3e3f369d74</vt:lpwstr>
  </property>
  <property fmtid="{D5CDD505-2E9C-101B-9397-08002B2CF9AE}" pid="7" name="termstore_sfLang">
    <vt:lpwstr>3;#English|5c1bbf89-8134-4933-a804-d40db1ccb64c</vt:lpwstr>
  </property>
  <property fmtid="{D5CDD505-2E9C-101B-9397-08002B2CF9AE}" pid="8" name="Eca_Doc_Topics">
    <vt:lpwstr/>
  </property>
  <property fmtid="{D5CDD505-2E9C-101B-9397-08002B2CF9AE}" pid="9" name="Eca_CoreKeywordsDoc">
    <vt:lpwstr>622;#annual EU budget|d7e385ba-9870-4911-a318-44e5e9babb55</vt:lpwstr>
  </property>
  <property fmtid="{D5CDD505-2E9C-101B-9397-08002B2CF9AE}" pid="10" name="Eca_ConfidentialityLevel">
    <vt:lpwstr>1;#Internal|7394ceda-a5ec-41d6-a3a2-3d61019f25a3</vt:lpwstr>
  </property>
  <property fmtid="{D5CDD505-2E9C-101B-9397-08002B2CF9AE}" pid="11" name="Eca_Doc_Confidentiality_Levels">
    <vt:lpwstr>1;#Internal|7394ceda-a5ec-41d6-a3a2-3d61019f25a3</vt:lpwstr>
  </property>
  <property fmtid="{D5CDD505-2E9C-101B-9397-08002B2CF9AE}" pid="12" name="termstore_sfCategory">
    <vt:lpwstr>4;#Other|55fb0063-9bf0-4abb-9086-362d7641cacf</vt:lpwstr>
  </property>
  <property fmtid="{D5CDD505-2E9C-101B-9397-08002B2CF9AE}" pid="13" name="Eca_Doc_Organisation">
    <vt:lpwstr>2;#European Court of Auditors|723c3162-adba-4aed-b99f-6e3e3f369d74</vt:lpwstr>
  </property>
  <property fmtid="{D5CDD505-2E9C-101B-9397-08002B2CF9AE}" pid="14" name="Eca_Doc_Auditee">
    <vt:lpwstr/>
  </property>
  <property fmtid="{D5CDD505-2E9C-101B-9397-08002B2CF9AE}" pid="15" name="termstore_sfGaDec">
    <vt:lpwstr/>
  </property>
  <property fmtid="{D5CDD505-2E9C-101B-9397-08002B2CF9AE}" pid="16" name="termstore_sfStatut">
    <vt:lpwstr>19;#PP - Main part|5f451bac-2385-465d-8382-8c0255fcf9fa</vt:lpwstr>
  </property>
  <property fmtid="{D5CDD505-2E9C-101B-9397-08002B2CF9AE}" pid="17" name="Eca_Doc_ProcedureStage">
    <vt:lpwstr/>
  </property>
  <property fmtid="{D5CDD505-2E9C-101B-9397-08002B2CF9AE}" pid="18" name="Eca_Doc_AuditType">
    <vt:lpwstr>241;#Financial audit|99ac7e7a-4680-411a-bca3-3550e7e7b11d</vt:lpwstr>
  </property>
  <property fmtid="{D5CDD505-2E9C-101B-9397-08002B2CF9AE}" pid="19" name="Eca_Doc_FileFormat">
    <vt:lpwstr/>
  </property>
  <property fmtid="{D5CDD505-2E9C-101B-9397-08002B2CF9AE}" pid="20" name="Eca_Doc_ReportingMember">
    <vt:lpwstr/>
  </property>
  <property fmtid="{D5CDD505-2E9C-101B-9397-08002B2CF9AE}" pid="21" name="Eca_Doc_ProcedureStep">
    <vt:lpwstr/>
  </property>
  <property fmtid="{D5CDD505-2E9C-101B-9397-08002B2CF9AE}" pid="22" name="Eca_Doc_BusinessGrouping">
    <vt:lpwstr/>
  </property>
  <property fmtid="{D5CDD505-2E9C-101B-9397-08002B2CF9AE}" pid="23" name="Eca_Doc_Country">
    <vt:lpwstr>306;#--EU Member States--|773e8327-edbd-41a6-940e-dd89c815f649</vt:lpwstr>
  </property>
  <property fmtid="{D5CDD505-2E9C-101B-9397-08002B2CF9AE}" pid="24" name="termstore_sfGaDecDiffusion">
    <vt:lpwstr/>
  </property>
  <property fmtid="{D5CDD505-2E9C-101B-9397-08002B2CF9AE}" pid="25" name="Eca_Doc_Procedure">
    <vt:lpwstr/>
  </property>
  <property fmtid="{D5CDD505-2E9C-101B-9397-08002B2CF9AE}" pid="26" name="termstore_sfVersion">
    <vt:lpwstr>12;#Original annotated|e8a07518-e138-4246-8251-59f7dda1f9b7</vt:lpwstr>
  </property>
  <property fmtid="{D5CDD505-2E9C-101B-9397-08002B2CF9AE}" pid="27" name="DcsId">
    <vt:lpwstr>fbca2f2f-1300-4892-a6a8-3a686ff92458</vt:lpwstr>
  </property>
  <property fmtid="{D5CDD505-2E9C-101B-9397-08002B2CF9AE}" pid="28" name="_dlc_DocIdItemGuid">
    <vt:lpwstr>0b7d54d4-835f-4650-9e9e-337b2c87abf1</vt:lpwstr>
  </property>
</Properties>
</file>