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63" r:id="rId2"/>
    <p:sldId id="257" r:id="rId3"/>
    <p:sldId id="258" r:id="rId4"/>
    <p:sldId id="259" r:id="rId5"/>
    <p:sldId id="260" r:id="rId6"/>
    <p:sldId id="261" r:id="rId7"/>
    <p:sldId id="262" r:id="rId8"/>
    <p:sldId id="266" r:id="rId9"/>
    <p:sldId id="265" r:id="rId10"/>
    <p:sldId id="264"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92" autoAdjust="0"/>
  </p:normalViewPr>
  <p:slideViewPr>
    <p:cSldViewPr snapToGrid="0">
      <p:cViewPr varScale="1">
        <p:scale>
          <a:sx n="71" d="100"/>
          <a:sy n="71" d="100"/>
        </p:scale>
        <p:origin x="1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E405CFC1-2D3E-4CD9-ABAE-3DF73D664517}" type="datetimeFigureOut">
              <a:rPr lang="en-GB" smtClean="0"/>
              <a:t>12/05/2026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15C709-8E78-4A66-AED2-0870A6D0F31F}" type="slidenum">
              <a:rPr lang="en-GB" smtClean="0"/>
              <a:t>‹#›</a:t>
            </a:fld>
            <a:endParaRPr lang="en-GB"/>
          </a:p>
        </p:txBody>
      </p:sp>
    </p:spTree>
    <p:extLst>
      <p:ext uri="{BB962C8B-B14F-4D97-AF65-F5344CB8AC3E}">
        <p14:creationId xmlns:p14="http://schemas.microsoft.com/office/powerpoint/2010/main" val="561188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15C709-8E78-4A66-AED2-0870A6D0F31F}" type="slidenum">
              <a:rPr lang="en-GB" smtClean="0"/>
              <a:t>1</a:t>
            </a:fld>
            <a:endParaRPr lang="en-GB"/>
          </a:p>
        </p:txBody>
      </p:sp>
    </p:spTree>
    <p:extLst>
      <p:ext uri="{BB962C8B-B14F-4D97-AF65-F5344CB8AC3E}">
        <p14:creationId xmlns:p14="http://schemas.microsoft.com/office/powerpoint/2010/main" val="306244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15C709-8E78-4A66-AED2-0870A6D0F31F}" type="slidenum">
              <a:rPr lang="en-GB" smtClean="0"/>
              <a:t>2</a:t>
            </a:fld>
            <a:endParaRPr lang="en-GB"/>
          </a:p>
        </p:txBody>
      </p:sp>
    </p:spTree>
    <p:extLst>
      <p:ext uri="{BB962C8B-B14F-4D97-AF65-F5344CB8AC3E}">
        <p14:creationId xmlns:p14="http://schemas.microsoft.com/office/powerpoint/2010/main" val="147599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15C709-8E78-4A66-AED2-0870A6D0F31F}" type="slidenum">
              <a:rPr lang="en-GB" smtClean="0"/>
              <a:t>3</a:t>
            </a:fld>
            <a:endParaRPr lang="en-GB"/>
          </a:p>
        </p:txBody>
      </p:sp>
    </p:spTree>
    <p:extLst>
      <p:ext uri="{BB962C8B-B14F-4D97-AF65-F5344CB8AC3E}">
        <p14:creationId xmlns:p14="http://schemas.microsoft.com/office/powerpoint/2010/main" val="259707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15C709-8E78-4A66-AED2-0870A6D0F31F}" type="slidenum">
              <a:rPr lang="en-GB" smtClean="0"/>
              <a:t>4</a:t>
            </a:fld>
            <a:endParaRPr lang="en-GB"/>
          </a:p>
        </p:txBody>
      </p:sp>
    </p:spTree>
    <p:extLst>
      <p:ext uri="{BB962C8B-B14F-4D97-AF65-F5344CB8AC3E}">
        <p14:creationId xmlns:p14="http://schemas.microsoft.com/office/powerpoint/2010/main" val="181815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15C709-8E78-4A66-AED2-0870A6D0F31F}" type="slidenum">
              <a:rPr lang="en-GB" smtClean="0"/>
              <a:t>5</a:t>
            </a:fld>
            <a:endParaRPr lang="en-GB"/>
          </a:p>
        </p:txBody>
      </p:sp>
    </p:spTree>
    <p:extLst>
      <p:ext uri="{BB962C8B-B14F-4D97-AF65-F5344CB8AC3E}">
        <p14:creationId xmlns:p14="http://schemas.microsoft.com/office/powerpoint/2010/main" val="303176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15C709-8E78-4A66-AED2-0870A6D0F31F}" type="slidenum">
              <a:rPr lang="en-GB" smtClean="0"/>
              <a:t>6</a:t>
            </a:fld>
            <a:endParaRPr lang="en-GB"/>
          </a:p>
        </p:txBody>
      </p:sp>
    </p:spTree>
    <p:extLst>
      <p:ext uri="{BB962C8B-B14F-4D97-AF65-F5344CB8AC3E}">
        <p14:creationId xmlns:p14="http://schemas.microsoft.com/office/powerpoint/2010/main" val="197427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15C709-8E78-4A66-AED2-0870A6D0F31F}" type="slidenum">
              <a:rPr lang="en-GB" smtClean="0"/>
              <a:t>7</a:t>
            </a:fld>
            <a:endParaRPr lang="en-GB"/>
          </a:p>
        </p:txBody>
      </p:sp>
    </p:spTree>
    <p:extLst>
      <p:ext uri="{BB962C8B-B14F-4D97-AF65-F5344CB8AC3E}">
        <p14:creationId xmlns:p14="http://schemas.microsoft.com/office/powerpoint/2010/main" val="197572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15C709-8E78-4A66-AED2-0870A6D0F31F}" type="slidenum">
              <a:rPr lang="en-GB" smtClean="0"/>
              <a:t>10</a:t>
            </a:fld>
            <a:endParaRPr lang="en-GB"/>
          </a:p>
        </p:txBody>
      </p:sp>
    </p:spTree>
    <p:extLst>
      <p:ext uri="{BB962C8B-B14F-4D97-AF65-F5344CB8AC3E}">
        <p14:creationId xmlns:p14="http://schemas.microsoft.com/office/powerpoint/2010/main" val="260087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2C492BA-A705-47F8-A25A-8EA1C63581C6}"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DA28A-F3DF-4A4D-81A2-9EF223754E3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62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C492BA-A705-47F8-A25A-8EA1C63581C6}"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DA28A-F3DF-4A4D-81A2-9EF223754E36}" type="slidenum">
              <a:rPr lang="en-GB" smtClean="0"/>
              <a:t>‹#›</a:t>
            </a:fld>
            <a:endParaRPr lang="en-GB"/>
          </a:p>
        </p:txBody>
      </p:sp>
    </p:spTree>
    <p:extLst>
      <p:ext uri="{BB962C8B-B14F-4D97-AF65-F5344CB8AC3E}">
        <p14:creationId xmlns:p14="http://schemas.microsoft.com/office/powerpoint/2010/main" val="316147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C492BA-A705-47F8-A25A-8EA1C63581C6}"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DA28A-F3DF-4A4D-81A2-9EF223754E36}" type="slidenum">
              <a:rPr lang="en-GB" smtClean="0"/>
              <a:t>‹#›</a:t>
            </a:fld>
            <a:endParaRPr lang="en-GB"/>
          </a:p>
        </p:txBody>
      </p:sp>
    </p:spTree>
    <p:extLst>
      <p:ext uri="{BB962C8B-B14F-4D97-AF65-F5344CB8AC3E}">
        <p14:creationId xmlns:p14="http://schemas.microsoft.com/office/powerpoint/2010/main" val="416182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C492BA-A705-47F8-A25A-8EA1C63581C6}"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DA28A-F3DF-4A4D-81A2-9EF223754E36}" type="slidenum">
              <a:rPr lang="en-GB" smtClean="0"/>
              <a:t>‹#›</a:t>
            </a:fld>
            <a:endParaRPr lang="en-GB"/>
          </a:p>
        </p:txBody>
      </p:sp>
    </p:spTree>
    <p:extLst>
      <p:ext uri="{BB962C8B-B14F-4D97-AF65-F5344CB8AC3E}">
        <p14:creationId xmlns:p14="http://schemas.microsoft.com/office/powerpoint/2010/main" val="172505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C492BA-A705-47F8-A25A-8EA1C63581C6}"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DA28A-F3DF-4A4D-81A2-9EF223754E3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42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2C492BA-A705-47F8-A25A-8EA1C63581C6}" type="datetimeFigureOut">
              <a:rPr lang="en-GB" smtClean="0"/>
              <a:t>12/05/2026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DA28A-F3DF-4A4D-81A2-9EF223754E36}" type="slidenum">
              <a:rPr lang="en-GB" smtClean="0"/>
              <a:t>‹#›</a:t>
            </a:fld>
            <a:endParaRPr lang="en-GB"/>
          </a:p>
        </p:txBody>
      </p:sp>
    </p:spTree>
    <p:extLst>
      <p:ext uri="{BB962C8B-B14F-4D97-AF65-F5344CB8AC3E}">
        <p14:creationId xmlns:p14="http://schemas.microsoft.com/office/powerpoint/2010/main" val="365339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2C492BA-A705-47F8-A25A-8EA1C63581C6}" type="datetimeFigureOut">
              <a:rPr lang="en-GB" smtClean="0"/>
              <a:t>12/05/2026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DDA28A-F3DF-4A4D-81A2-9EF223754E36}" type="slidenum">
              <a:rPr lang="en-GB" smtClean="0"/>
              <a:t>‹#›</a:t>
            </a:fld>
            <a:endParaRPr lang="en-GB"/>
          </a:p>
        </p:txBody>
      </p:sp>
    </p:spTree>
    <p:extLst>
      <p:ext uri="{BB962C8B-B14F-4D97-AF65-F5344CB8AC3E}">
        <p14:creationId xmlns:p14="http://schemas.microsoft.com/office/powerpoint/2010/main" val="391225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2C492BA-A705-47F8-A25A-8EA1C63581C6}" type="datetimeFigureOut">
              <a:rPr lang="en-GB" smtClean="0"/>
              <a:t>12/05/2026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DDA28A-F3DF-4A4D-81A2-9EF223754E36}" type="slidenum">
              <a:rPr lang="en-GB" smtClean="0"/>
              <a:t>‹#›</a:t>
            </a:fld>
            <a:endParaRPr lang="en-GB"/>
          </a:p>
        </p:txBody>
      </p:sp>
    </p:spTree>
    <p:extLst>
      <p:ext uri="{BB962C8B-B14F-4D97-AF65-F5344CB8AC3E}">
        <p14:creationId xmlns:p14="http://schemas.microsoft.com/office/powerpoint/2010/main" val="22862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C492BA-A705-47F8-A25A-8EA1C63581C6}" type="datetimeFigureOut">
              <a:rPr lang="en-GB" smtClean="0"/>
              <a:t>12/05/2026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6DDA28A-F3DF-4A4D-81A2-9EF223754E36}" type="slidenum">
              <a:rPr lang="en-GB" smtClean="0"/>
              <a:t>‹#›</a:t>
            </a:fld>
            <a:endParaRPr lang="en-GB"/>
          </a:p>
        </p:txBody>
      </p:sp>
    </p:spTree>
    <p:extLst>
      <p:ext uri="{BB962C8B-B14F-4D97-AF65-F5344CB8AC3E}">
        <p14:creationId xmlns:p14="http://schemas.microsoft.com/office/powerpoint/2010/main" val="375348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C492BA-A705-47F8-A25A-8EA1C63581C6}" type="datetimeFigureOut">
              <a:rPr lang="en-GB" smtClean="0"/>
              <a:t>12/05/2026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DDA28A-F3DF-4A4D-81A2-9EF223754E36}" type="slidenum">
              <a:rPr lang="en-GB" smtClean="0"/>
              <a:t>‹#›</a:t>
            </a:fld>
            <a:endParaRPr lang="en-GB"/>
          </a:p>
        </p:txBody>
      </p:sp>
    </p:spTree>
    <p:extLst>
      <p:ext uri="{BB962C8B-B14F-4D97-AF65-F5344CB8AC3E}">
        <p14:creationId xmlns:p14="http://schemas.microsoft.com/office/powerpoint/2010/main" val="347267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2C492BA-A705-47F8-A25A-8EA1C63581C6}" type="datetimeFigureOut">
              <a:rPr lang="en-GB" smtClean="0"/>
              <a:t>12/05/2026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DA28A-F3DF-4A4D-81A2-9EF223754E36}" type="slidenum">
              <a:rPr lang="en-GB" smtClean="0"/>
              <a:t>‹#›</a:t>
            </a:fld>
            <a:endParaRPr lang="en-GB"/>
          </a:p>
        </p:txBody>
      </p:sp>
    </p:spTree>
    <p:extLst>
      <p:ext uri="{BB962C8B-B14F-4D97-AF65-F5344CB8AC3E}">
        <p14:creationId xmlns:p14="http://schemas.microsoft.com/office/powerpoint/2010/main" val="24209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C492BA-A705-47F8-A25A-8EA1C63581C6}" type="datetimeFigureOut">
              <a:rPr lang="en-GB" smtClean="0"/>
              <a:t>12/05/2026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DDA28A-F3DF-4A4D-81A2-9EF223754E3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6405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FD1DC-B7F6-9676-14C3-F8CF333B360E}"/>
              </a:ext>
            </a:extLst>
          </p:cNvPr>
          <p:cNvSpPr>
            <a:spLocks noGrp="1"/>
          </p:cNvSpPr>
          <p:nvPr>
            <p:ph type="title"/>
          </p:nvPr>
        </p:nvSpPr>
        <p:spPr>
          <a:xfrm>
            <a:off x="1066800" y="263527"/>
            <a:ext cx="10058400" cy="1612570"/>
          </a:xfrm>
        </p:spPr>
        <p:txBody>
          <a:bodyPr>
            <a:noAutofit/>
          </a:bodyPr>
          <a:lstStyle/>
          <a:p>
            <a:pPr algn="ctr"/>
            <a:r>
              <a:rPr lang="en-GB" sz="3600" b="1" dirty="0"/>
              <a:t>Standing Committee on Foreign and European Affairs </a:t>
            </a:r>
          </a:p>
        </p:txBody>
      </p:sp>
      <p:sp>
        <p:nvSpPr>
          <p:cNvPr id="3" name="Content Placeholder 2">
            <a:extLst>
              <a:ext uri="{FF2B5EF4-FFF2-40B4-BE49-F238E27FC236}">
                <a16:creationId xmlns:a16="http://schemas.microsoft.com/office/drawing/2014/main" id="{5764293A-879F-1DE0-4BAE-412B262420C9}"/>
              </a:ext>
            </a:extLst>
          </p:cNvPr>
          <p:cNvSpPr>
            <a:spLocks noGrp="1"/>
          </p:cNvSpPr>
          <p:nvPr>
            <p:ph idx="1"/>
          </p:nvPr>
        </p:nvSpPr>
        <p:spPr>
          <a:xfrm>
            <a:off x="1097280" y="2459420"/>
            <a:ext cx="10058400" cy="3409673"/>
          </a:xfrm>
        </p:spPr>
        <p:txBody>
          <a:bodyPr>
            <a:normAutofit fontScale="40000" lnSpcReduction="20000"/>
          </a:bodyPr>
          <a:lstStyle/>
          <a:p>
            <a:endParaRPr lang="en-GB" dirty="0"/>
          </a:p>
          <a:p>
            <a:pPr algn="ctr"/>
            <a:r>
              <a:rPr lang="en-GB" sz="8400" b="1" dirty="0"/>
              <a:t>European Investment Bank (EIB)</a:t>
            </a:r>
            <a:br>
              <a:rPr lang="en-GB" sz="5200" b="1" dirty="0"/>
            </a:br>
            <a:endParaRPr lang="en-GB" sz="5200" b="1" dirty="0"/>
          </a:p>
          <a:p>
            <a:pPr algn="ctr"/>
            <a:r>
              <a:rPr lang="en-GB" sz="6000" b="1" dirty="0">
                <a:solidFill>
                  <a:srgbClr val="002060"/>
                </a:solidFill>
              </a:rPr>
              <a:t>Amendment to EIB Statute </a:t>
            </a:r>
            <a:endParaRPr lang="en-GB" sz="6000" dirty="0">
              <a:solidFill>
                <a:srgbClr val="002060"/>
              </a:solidFill>
            </a:endParaRPr>
          </a:p>
          <a:p>
            <a:endParaRPr lang="en-GB" dirty="0"/>
          </a:p>
          <a:p>
            <a:endParaRPr lang="en-GB" dirty="0"/>
          </a:p>
          <a:p>
            <a:endParaRPr lang="en-GB" dirty="0"/>
          </a:p>
          <a:p>
            <a:endParaRPr lang="en-GB" dirty="0"/>
          </a:p>
          <a:p>
            <a:endParaRPr lang="en-GB" dirty="0"/>
          </a:p>
          <a:p>
            <a:endParaRPr lang="en-GB" dirty="0"/>
          </a:p>
          <a:p>
            <a:pPr algn="ctr"/>
            <a:r>
              <a:rPr lang="en-GB" sz="5000" dirty="0"/>
              <a:t>5 February 2025</a:t>
            </a:r>
          </a:p>
        </p:txBody>
      </p:sp>
    </p:spTree>
    <p:extLst>
      <p:ext uri="{BB962C8B-B14F-4D97-AF65-F5344CB8AC3E}">
        <p14:creationId xmlns:p14="http://schemas.microsoft.com/office/powerpoint/2010/main" val="12604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F63F-247D-FD1F-9573-077AF23CD7EF}"/>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08C1ADDC-73D1-7312-1D78-3C8DBCAAED40}"/>
              </a:ext>
            </a:extLst>
          </p:cNvPr>
          <p:cNvSpPr>
            <a:spLocks noGrp="1"/>
          </p:cNvSpPr>
          <p:nvPr>
            <p:ph idx="1"/>
          </p:nvPr>
        </p:nvSpPr>
        <p:spPr/>
        <p:txBody>
          <a:bodyPr>
            <a:normAutofit/>
          </a:bodyPr>
          <a:lstStyle/>
          <a:p>
            <a:endParaRPr lang="en-GB" sz="7200" dirty="0"/>
          </a:p>
          <a:p>
            <a:r>
              <a:rPr lang="en-GB" sz="7200" dirty="0"/>
              <a:t>Thank you </a:t>
            </a:r>
          </a:p>
        </p:txBody>
      </p:sp>
    </p:spTree>
    <p:extLst>
      <p:ext uri="{BB962C8B-B14F-4D97-AF65-F5344CB8AC3E}">
        <p14:creationId xmlns:p14="http://schemas.microsoft.com/office/powerpoint/2010/main" val="393570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3FBB-F932-FC95-C185-155E2A94C242}"/>
              </a:ext>
            </a:extLst>
          </p:cNvPr>
          <p:cNvSpPr>
            <a:spLocks noGrp="1"/>
          </p:cNvSpPr>
          <p:nvPr>
            <p:ph type="title"/>
          </p:nvPr>
        </p:nvSpPr>
        <p:spPr/>
        <p:txBody>
          <a:bodyPr>
            <a:normAutofit/>
          </a:bodyPr>
          <a:lstStyle/>
          <a:p>
            <a:r>
              <a:rPr lang="en-GB" sz="4100" b="1" dirty="0"/>
              <a:t>Capital Adequacy Frameworks (CAF) Review</a:t>
            </a:r>
          </a:p>
        </p:txBody>
      </p:sp>
      <p:sp>
        <p:nvSpPr>
          <p:cNvPr id="3" name="Content Placeholder 2">
            <a:extLst>
              <a:ext uri="{FF2B5EF4-FFF2-40B4-BE49-F238E27FC236}">
                <a16:creationId xmlns:a16="http://schemas.microsoft.com/office/drawing/2014/main" id="{532DACD2-5803-9ACE-2479-531B99212C93}"/>
              </a:ext>
            </a:extLst>
          </p:cNvPr>
          <p:cNvSpPr>
            <a:spLocks noGrp="1"/>
          </p:cNvSpPr>
          <p:nvPr>
            <p:ph idx="1"/>
          </p:nvPr>
        </p:nvSpPr>
        <p:spPr/>
        <p:txBody>
          <a:bodyPr/>
          <a:lstStyle/>
          <a:p>
            <a:pPr>
              <a:buFont typeface="Arial" panose="020B0604020202020204" pitchFamily="34" charset="0"/>
              <a:buChar char="•"/>
            </a:pPr>
            <a:r>
              <a:rPr lang="en-GB" b="1" dirty="0"/>
              <a:t> Review of Multilateral Development Bank’s (MDB’s) capital adequacy frameworks:</a:t>
            </a:r>
          </a:p>
          <a:p>
            <a:pPr marL="0" indent="0">
              <a:buNone/>
            </a:pPr>
            <a:endParaRPr lang="en-GB" b="1" dirty="0"/>
          </a:p>
          <a:p>
            <a:pPr lvl="1">
              <a:buFont typeface="Arial" panose="020B0604020202020204" pitchFamily="34" charset="0"/>
              <a:buChar char="•"/>
            </a:pPr>
            <a:r>
              <a:rPr lang="en-GB" dirty="0"/>
              <a:t>Independent Panel report, commissioned by the G20, </a:t>
            </a:r>
            <a:r>
              <a:rPr lang="en-GB" b="1" dirty="0">
                <a:solidFill>
                  <a:srgbClr val="FF0000"/>
                </a:solidFill>
              </a:rPr>
              <a:t>Recommendation 1c: </a:t>
            </a:r>
            <a:r>
              <a:rPr lang="en-GB" b="1" i="1" dirty="0">
                <a:solidFill>
                  <a:srgbClr val="002060"/>
                </a:solidFill>
              </a:rPr>
              <a:t>“Relocate specific numeric leverage targets from MDB statutes to MDB capital adequacy frameworks”.</a:t>
            </a:r>
          </a:p>
          <a:p>
            <a:pPr marL="201168" lvl="1" indent="0">
              <a:buNone/>
            </a:pPr>
            <a:endParaRPr lang="en-GB" dirty="0"/>
          </a:p>
          <a:p>
            <a:pPr lvl="1">
              <a:buFont typeface="Arial" panose="020B0604020202020204" pitchFamily="34" charset="0"/>
              <a:buChar char="•"/>
            </a:pPr>
            <a:r>
              <a:rPr lang="en-GB" dirty="0"/>
              <a:t>G20 expectations are that MDBs implement recommendations unless good reasons to the contrary, across all recommendations (if not implemented already).</a:t>
            </a:r>
          </a:p>
          <a:p>
            <a:pPr marL="201168" lvl="1" indent="0">
              <a:buNone/>
            </a:pPr>
            <a:endParaRPr lang="en-GB" dirty="0"/>
          </a:p>
          <a:p>
            <a:pPr lvl="1">
              <a:buFont typeface="Arial" panose="020B0604020202020204" pitchFamily="34" charset="0"/>
              <a:buChar char="•"/>
            </a:pPr>
            <a:r>
              <a:rPr lang="en-GB" dirty="0"/>
              <a:t>EIB was one of 11 MDBs in the focus of the CAF Review. Follow up on the implementation of the recommendations is now expected from EIB by the G20.</a:t>
            </a:r>
          </a:p>
        </p:txBody>
      </p:sp>
    </p:spTree>
    <p:extLst>
      <p:ext uri="{BB962C8B-B14F-4D97-AF65-F5344CB8AC3E}">
        <p14:creationId xmlns:p14="http://schemas.microsoft.com/office/powerpoint/2010/main" val="276019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E947-144C-5D02-4A5B-76B10E2B83C8}"/>
              </a:ext>
            </a:extLst>
          </p:cNvPr>
          <p:cNvSpPr>
            <a:spLocks noGrp="1"/>
          </p:cNvSpPr>
          <p:nvPr>
            <p:ph type="title"/>
          </p:nvPr>
        </p:nvSpPr>
        <p:spPr/>
        <p:txBody>
          <a:bodyPr>
            <a:normAutofit/>
          </a:bodyPr>
          <a:lstStyle/>
          <a:p>
            <a:r>
              <a:rPr lang="en-GB" sz="3900" b="1" dirty="0"/>
              <a:t>The CAF Review – Rational for recommendation</a:t>
            </a:r>
          </a:p>
        </p:txBody>
      </p:sp>
      <p:sp>
        <p:nvSpPr>
          <p:cNvPr id="3" name="Content Placeholder 2">
            <a:extLst>
              <a:ext uri="{FF2B5EF4-FFF2-40B4-BE49-F238E27FC236}">
                <a16:creationId xmlns:a16="http://schemas.microsoft.com/office/drawing/2014/main" id="{9C077224-9BA0-7B8E-9ED9-EE9A3F1C2BAB}"/>
              </a:ext>
            </a:extLst>
          </p:cNvPr>
          <p:cNvSpPr>
            <a:spLocks noGrp="1"/>
          </p:cNvSpPr>
          <p:nvPr>
            <p:ph idx="1"/>
          </p:nvPr>
        </p:nvSpPr>
        <p:spPr/>
        <p:txBody>
          <a:bodyPr/>
          <a:lstStyle/>
          <a:p>
            <a:pPr lvl="1">
              <a:buFont typeface="Arial" panose="020B0604020202020204" pitchFamily="34" charset="0"/>
              <a:buChar char="•"/>
            </a:pPr>
            <a:r>
              <a:rPr lang="en-GB" dirty="0"/>
              <a:t>The gearing ratios were included in statutes at the establishment of MDBs.</a:t>
            </a:r>
          </a:p>
          <a:p>
            <a:pPr lvl="1">
              <a:buFont typeface="Arial" panose="020B0604020202020204" pitchFamily="34" charset="0"/>
              <a:buChar char="•"/>
            </a:pPr>
            <a:r>
              <a:rPr lang="en-GB" dirty="0"/>
              <a:t>Meanwhile, </a:t>
            </a:r>
            <a:r>
              <a:rPr lang="en-GB" b="1" dirty="0">
                <a:solidFill>
                  <a:srgbClr val="002060"/>
                </a:solidFill>
              </a:rPr>
              <a:t>more advanced risk management tools </a:t>
            </a:r>
            <a:r>
              <a:rPr lang="en-GB" dirty="0"/>
              <a:t>have developed and are relied upon for risk management purposes.</a:t>
            </a:r>
          </a:p>
          <a:p>
            <a:pPr lvl="1">
              <a:buFont typeface="Arial" panose="020B0604020202020204" pitchFamily="34" charset="0"/>
              <a:buChar char="•"/>
            </a:pPr>
            <a:r>
              <a:rPr lang="en-GB" dirty="0"/>
              <a:t>The CAF review acknowledges the </a:t>
            </a:r>
            <a:r>
              <a:rPr lang="en-GB" b="1" dirty="0">
                <a:solidFill>
                  <a:srgbClr val="002060"/>
                </a:solidFill>
              </a:rPr>
              <a:t>need to maintain leverage metrics </a:t>
            </a:r>
            <a:r>
              <a:rPr lang="en-GB" dirty="0"/>
              <a:t>and is therefore </a:t>
            </a:r>
            <a:r>
              <a:rPr lang="en-GB" b="1" dirty="0">
                <a:solidFill>
                  <a:srgbClr val="002060"/>
                </a:solidFill>
              </a:rPr>
              <a:t>not about loosening financial prudence but aligning with prevailing financial and regulatory practices</a:t>
            </a:r>
            <a:r>
              <a:rPr lang="en-GB" dirty="0"/>
              <a:t>.</a:t>
            </a:r>
          </a:p>
          <a:p>
            <a:pPr lvl="1">
              <a:buFont typeface="Arial" panose="020B0604020202020204" pitchFamily="34" charset="0"/>
              <a:buChar char="•"/>
            </a:pPr>
            <a:r>
              <a:rPr lang="en-GB" dirty="0"/>
              <a:t>Including the Gearing Ratio in the Risk appetite Framework would maintain it under the full authority of the Board of Governors.</a:t>
            </a:r>
          </a:p>
          <a:p>
            <a:pPr marL="201168" lvl="1" indent="0">
              <a:buNone/>
            </a:pPr>
            <a:endParaRPr lang="en-GB" dirty="0"/>
          </a:p>
          <a:p>
            <a:pPr lvl="1">
              <a:buFont typeface="Arial" panose="020B0604020202020204" pitchFamily="34" charset="0"/>
              <a:buChar char="•"/>
            </a:pPr>
            <a:r>
              <a:rPr lang="en-GB" sz="2000" b="1" dirty="0"/>
              <a:t>CAF Recommendation: integrate the gearing ratio to the Risk Appetite Framework and handle it at the same level as other risk metrics:</a:t>
            </a:r>
          </a:p>
          <a:p>
            <a:pPr lvl="1">
              <a:buFont typeface="Arial" panose="020B0604020202020204" pitchFamily="34" charset="0"/>
              <a:buChar char="•"/>
            </a:pPr>
            <a:endParaRPr lang="en-GB" dirty="0"/>
          </a:p>
        </p:txBody>
      </p:sp>
    </p:spTree>
    <p:extLst>
      <p:ext uri="{BB962C8B-B14F-4D97-AF65-F5344CB8AC3E}">
        <p14:creationId xmlns:p14="http://schemas.microsoft.com/office/powerpoint/2010/main" val="9568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A8F5-2EE8-B10E-1368-5B4FDC611B12}"/>
              </a:ext>
            </a:extLst>
          </p:cNvPr>
          <p:cNvSpPr>
            <a:spLocks noGrp="1"/>
          </p:cNvSpPr>
          <p:nvPr>
            <p:ph type="title"/>
          </p:nvPr>
        </p:nvSpPr>
        <p:spPr/>
        <p:txBody>
          <a:bodyPr>
            <a:normAutofit/>
          </a:bodyPr>
          <a:lstStyle/>
          <a:p>
            <a:r>
              <a:rPr lang="en-GB" sz="4000" b="1" dirty="0"/>
              <a:t>EIB’s risk management framework</a:t>
            </a:r>
          </a:p>
        </p:txBody>
      </p:sp>
      <p:sp>
        <p:nvSpPr>
          <p:cNvPr id="3" name="Content Placeholder 2">
            <a:extLst>
              <a:ext uri="{FF2B5EF4-FFF2-40B4-BE49-F238E27FC236}">
                <a16:creationId xmlns:a16="http://schemas.microsoft.com/office/drawing/2014/main" id="{AB76715C-D4E7-A7E7-01AB-7DE58BDF82ED}"/>
              </a:ext>
            </a:extLst>
          </p:cNvPr>
          <p:cNvSpPr>
            <a:spLocks noGrp="1"/>
          </p:cNvSpPr>
          <p:nvPr>
            <p:ph idx="1"/>
          </p:nvPr>
        </p:nvSpPr>
        <p:spPr/>
        <p:txBody>
          <a:bodyPr>
            <a:normAutofit lnSpcReduction="10000"/>
          </a:bodyPr>
          <a:lstStyle/>
          <a:p>
            <a:pPr lvl="1">
              <a:buFont typeface="Arial" panose="020B0604020202020204" pitchFamily="34" charset="0"/>
              <a:buChar char="•"/>
            </a:pPr>
            <a:r>
              <a:rPr lang="en-GB" dirty="0"/>
              <a:t>The EIB is a leader in its risk management framework among MDBs, which is duly recognised by rating agencies.</a:t>
            </a:r>
          </a:p>
          <a:p>
            <a:pPr lvl="1">
              <a:buFont typeface="Arial" panose="020B0604020202020204" pitchFamily="34" charset="0"/>
              <a:buChar char="•"/>
            </a:pPr>
            <a:endParaRPr lang="en-GB" dirty="0"/>
          </a:p>
          <a:p>
            <a:pPr lvl="1">
              <a:buFont typeface="Arial" panose="020B0604020202020204" pitchFamily="34" charset="0"/>
              <a:buChar char="•"/>
            </a:pPr>
            <a:r>
              <a:rPr lang="en-GB" dirty="0"/>
              <a:t>The EIB Group has put a </a:t>
            </a:r>
            <a:r>
              <a:rPr lang="en-GB" b="1" dirty="0"/>
              <a:t>Risk Appetite Framework (RAF) </a:t>
            </a:r>
            <a:r>
              <a:rPr lang="en-GB" dirty="0"/>
              <a:t>in place, which is built </a:t>
            </a:r>
            <a:r>
              <a:rPr lang="en-GB" b="1" dirty="0"/>
              <a:t>in line with Best banking practices</a:t>
            </a:r>
            <a:r>
              <a:rPr lang="en-GB" dirty="0"/>
              <a:t> applicable to commercial banks. </a:t>
            </a:r>
          </a:p>
          <a:p>
            <a:pPr marL="201168" lvl="1" indent="0">
              <a:buNone/>
            </a:pPr>
            <a:endParaRPr lang="en-GB" dirty="0"/>
          </a:p>
          <a:p>
            <a:pPr lvl="1">
              <a:buFont typeface="Arial" panose="020B0604020202020204" pitchFamily="34" charset="0"/>
              <a:buChar char="•"/>
            </a:pPr>
            <a:r>
              <a:rPr lang="en-GB" dirty="0"/>
              <a:t>The Group RAF contains </a:t>
            </a:r>
            <a:r>
              <a:rPr lang="en-GB" b="1" dirty="0"/>
              <a:t>several risk metrics, measuring both the (risk-adjusted) capital requirements of EIB’s portfolio, as well as its normal size. </a:t>
            </a:r>
            <a:r>
              <a:rPr lang="en-GB" dirty="0"/>
              <a:t>The gearing Ratio is included as one of the (three) metrics measuring the Banks’s (nominal) leverage.</a:t>
            </a:r>
          </a:p>
          <a:p>
            <a:pPr marL="201168" lvl="1" indent="0">
              <a:buNone/>
            </a:pPr>
            <a:endParaRPr lang="en-GB" dirty="0"/>
          </a:p>
          <a:p>
            <a:pPr lvl="1">
              <a:buFont typeface="Arial" panose="020B0604020202020204" pitchFamily="34" charset="0"/>
              <a:buChar char="•"/>
            </a:pPr>
            <a:r>
              <a:rPr lang="en-GB" dirty="0"/>
              <a:t>The Group RAF is under </a:t>
            </a:r>
            <a:r>
              <a:rPr lang="en-GB" b="1" dirty="0"/>
              <a:t>the full control and ownership of the Board. </a:t>
            </a:r>
            <a:r>
              <a:rPr lang="en-GB" dirty="0"/>
              <a:t>It is reviewed annually.</a:t>
            </a:r>
          </a:p>
          <a:p>
            <a:pPr marL="201168" lvl="1" indent="0">
              <a:buNone/>
            </a:pPr>
            <a:endParaRPr lang="en-GB" dirty="0"/>
          </a:p>
          <a:p>
            <a:pPr lvl="1">
              <a:buFont typeface="Arial" panose="020B0604020202020204" pitchFamily="34" charset="0"/>
              <a:buChar char="•"/>
            </a:pPr>
            <a:r>
              <a:rPr lang="en-GB" b="1" dirty="0"/>
              <a:t>The EIB therefore has advanced risk management tools at its disposal to manage its risk position and leverage.</a:t>
            </a:r>
          </a:p>
        </p:txBody>
      </p:sp>
    </p:spTree>
    <p:extLst>
      <p:ext uri="{BB962C8B-B14F-4D97-AF65-F5344CB8AC3E}">
        <p14:creationId xmlns:p14="http://schemas.microsoft.com/office/powerpoint/2010/main" val="378825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9348-48E7-650C-F5F4-F29459583FC6}"/>
              </a:ext>
            </a:extLst>
          </p:cNvPr>
          <p:cNvSpPr>
            <a:spLocks noGrp="1"/>
          </p:cNvSpPr>
          <p:nvPr>
            <p:ph type="title"/>
          </p:nvPr>
        </p:nvSpPr>
        <p:spPr/>
        <p:txBody>
          <a:bodyPr>
            <a:normAutofit/>
          </a:bodyPr>
          <a:lstStyle/>
          <a:p>
            <a:r>
              <a:rPr lang="en-GB" sz="4200" b="1" dirty="0"/>
              <a:t>EIB’s capital position and portfolio</a:t>
            </a:r>
          </a:p>
        </p:txBody>
      </p:sp>
      <p:sp>
        <p:nvSpPr>
          <p:cNvPr id="3" name="Content Placeholder 2">
            <a:extLst>
              <a:ext uri="{FF2B5EF4-FFF2-40B4-BE49-F238E27FC236}">
                <a16:creationId xmlns:a16="http://schemas.microsoft.com/office/drawing/2014/main" id="{44D3F296-B68B-DBC5-8344-3324146A51A5}"/>
              </a:ext>
            </a:extLst>
          </p:cNvPr>
          <p:cNvSpPr>
            <a:spLocks noGrp="1"/>
          </p:cNvSpPr>
          <p:nvPr>
            <p:ph idx="1"/>
          </p:nvPr>
        </p:nvSpPr>
        <p:spPr/>
        <p:txBody>
          <a:bodyPr/>
          <a:lstStyle/>
          <a:p>
            <a:pPr lvl="1">
              <a:buFont typeface="Arial" panose="020B0604020202020204" pitchFamily="34" charset="0"/>
              <a:buChar char="•"/>
            </a:pPr>
            <a:r>
              <a:rPr lang="en-GB" dirty="0"/>
              <a:t>The EIB holds a AAA rating from Fitch, Moody’s and Standard and Poor’s </a:t>
            </a:r>
            <a:r>
              <a:rPr lang="en-GB" b="1" dirty="0"/>
              <a:t>with a strong capital position.</a:t>
            </a:r>
          </a:p>
          <a:p>
            <a:pPr marL="201168" lvl="1" indent="0">
              <a:buNone/>
            </a:pPr>
            <a:r>
              <a:rPr lang="en-GB" b="1" dirty="0"/>
              <a:t> </a:t>
            </a:r>
          </a:p>
          <a:p>
            <a:pPr lvl="1">
              <a:buFont typeface="Arial" panose="020B0604020202020204" pitchFamily="34" charset="0"/>
              <a:buChar char="•"/>
            </a:pPr>
            <a:r>
              <a:rPr lang="en-GB" dirty="0"/>
              <a:t>The EIB’s risk management strategy is based on a </a:t>
            </a:r>
            <a:r>
              <a:rPr lang="en-GB" b="1" dirty="0">
                <a:solidFill>
                  <a:srgbClr val="002060"/>
                </a:solidFill>
              </a:rPr>
              <a:t>robust due diligence process</a:t>
            </a:r>
            <a:r>
              <a:rPr lang="en-GB" dirty="0"/>
              <a:t>, </a:t>
            </a:r>
            <a:r>
              <a:rPr lang="en-GB" b="1" dirty="0">
                <a:solidFill>
                  <a:srgbClr val="002060"/>
                </a:solidFill>
              </a:rPr>
              <a:t>adequate levels of security and guarantees, and standard protective clauses </a:t>
            </a:r>
            <a:r>
              <a:rPr lang="en-GB" dirty="0"/>
              <a:t>included in its loan agreements. </a:t>
            </a:r>
          </a:p>
          <a:p>
            <a:pPr lvl="1">
              <a:buFont typeface="Arial" panose="020B0604020202020204" pitchFamily="34" charset="0"/>
              <a:buChar char="•"/>
            </a:pPr>
            <a:endParaRPr lang="en-GB" dirty="0"/>
          </a:p>
          <a:p>
            <a:pPr lvl="1">
              <a:buFont typeface="Arial" panose="020B0604020202020204" pitchFamily="34" charset="0"/>
              <a:buChar char="•"/>
            </a:pPr>
            <a:r>
              <a:rPr lang="en-GB" dirty="0"/>
              <a:t>The level of loan impairments was only 0.4% at the end of both 2022 and 2023, supported by securities, guarantees and portfolio credit enhancements in place.</a:t>
            </a:r>
          </a:p>
          <a:p>
            <a:pPr marL="201168" lvl="1" indent="0">
              <a:buNone/>
            </a:pPr>
            <a:endParaRPr lang="en-GB" dirty="0"/>
          </a:p>
          <a:p>
            <a:pPr lvl="1">
              <a:buFont typeface="Arial" panose="020B0604020202020204" pitchFamily="34" charset="0"/>
              <a:buChar char="•"/>
            </a:pPr>
            <a:r>
              <a:rPr lang="en-GB" dirty="0"/>
              <a:t>EIB’s loan portfolio demonstrates </a:t>
            </a:r>
            <a:r>
              <a:rPr lang="en-GB" b="1" dirty="0"/>
              <a:t>exceptional high credit quality, </a:t>
            </a:r>
            <a:r>
              <a:rPr lang="en-GB" dirty="0"/>
              <a:t>a factor aided by the fact EIB’s exposure is – in large part – within the EU with highly-rated countries and counterparties.</a:t>
            </a:r>
          </a:p>
        </p:txBody>
      </p:sp>
    </p:spTree>
    <p:extLst>
      <p:ext uri="{BB962C8B-B14F-4D97-AF65-F5344CB8AC3E}">
        <p14:creationId xmlns:p14="http://schemas.microsoft.com/office/powerpoint/2010/main" val="36601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1E7B-38AB-EC10-B930-E0533F107780}"/>
              </a:ext>
            </a:extLst>
          </p:cNvPr>
          <p:cNvSpPr>
            <a:spLocks noGrp="1"/>
          </p:cNvSpPr>
          <p:nvPr>
            <p:ph type="title"/>
          </p:nvPr>
        </p:nvSpPr>
        <p:spPr/>
        <p:txBody>
          <a:bodyPr>
            <a:normAutofit/>
          </a:bodyPr>
          <a:lstStyle/>
          <a:p>
            <a:r>
              <a:rPr lang="en-GB" sz="3500" b="1" dirty="0"/>
              <a:t>Increased Gearing Ratio</a:t>
            </a:r>
          </a:p>
        </p:txBody>
      </p:sp>
      <p:sp>
        <p:nvSpPr>
          <p:cNvPr id="3" name="Content Placeholder 2">
            <a:extLst>
              <a:ext uri="{FF2B5EF4-FFF2-40B4-BE49-F238E27FC236}">
                <a16:creationId xmlns:a16="http://schemas.microsoft.com/office/drawing/2014/main" id="{7566C659-45EC-3B0F-2973-30A6F1393E2A}"/>
              </a:ext>
            </a:extLst>
          </p:cNvPr>
          <p:cNvSpPr>
            <a:spLocks noGrp="1"/>
          </p:cNvSpPr>
          <p:nvPr>
            <p:ph idx="1"/>
          </p:nvPr>
        </p:nvSpPr>
        <p:spPr/>
        <p:txBody>
          <a:bodyPr>
            <a:normAutofit/>
          </a:bodyPr>
          <a:lstStyle/>
          <a:p>
            <a:pPr marL="0" indent="0">
              <a:buNone/>
            </a:pPr>
            <a:r>
              <a:rPr lang="en-GB" dirty="0"/>
              <a:t>The Gearing Ratio limit will be </a:t>
            </a:r>
            <a:r>
              <a:rPr lang="en-GB" b="1" dirty="0">
                <a:solidFill>
                  <a:srgbClr val="002060"/>
                </a:solidFill>
              </a:rPr>
              <a:t>increased from 250% to 290%, </a:t>
            </a:r>
            <a:r>
              <a:rPr lang="en-GB" dirty="0"/>
              <a:t>in order to enable the EIB Group to build on its strong capital position, robust risk management and governance framework and deploy its full potential in support of EU priorities and close the investment gap.</a:t>
            </a:r>
          </a:p>
          <a:p>
            <a:pPr marL="0" indent="0">
              <a:buNone/>
            </a:pPr>
            <a:r>
              <a:rPr lang="en-GB" dirty="0"/>
              <a:t>Such a change would be in line with </a:t>
            </a:r>
            <a:r>
              <a:rPr lang="en-GB" b="1" dirty="0">
                <a:solidFill>
                  <a:srgbClr val="002060"/>
                </a:solidFill>
              </a:rPr>
              <a:t>measures undertaken by other MDBs </a:t>
            </a:r>
            <a:r>
              <a:rPr lang="en-GB" dirty="0"/>
              <a:t>(notably IBRD and EBRD).</a:t>
            </a:r>
          </a:p>
          <a:p>
            <a:pPr marL="0" indent="0">
              <a:buNone/>
            </a:pPr>
            <a:r>
              <a:rPr lang="en-GB" dirty="0"/>
              <a:t>It will reflect EIB’s important role as a member of the MDB community and ensure its policy relevance, </a:t>
            </a:r>
            <a:r>
              <a:rPr lang="en-GB" b="1" dirty="0">
                <a:solidFill>
                  <a:srgbClr val="002060"/>
                </a:solidFill>
              </a:rPr>
              <a:t>while keeping its AAA rating.</a:t>
            </a:r>
          </a:p>
        </p:txBody>
      </p:sp>
    </p:spTree>
    <p:extLst>
      <p:ext uri="{BB962C8B-B14F-4D97-AF65-F5344CB8AC3E}">
        <p14:creationId xmlns:p14="http://schemas.microsoft.com/office/powerpoint/2010/main" val="141317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8855-117A-D7B2-3DC0-BF78C0AA2F01}"/>
              </a:ext>
            </a:extLst>
          </p:cNvPr>
          <p:cNvSpPr>
            <a:spLocks noGrp="1"/>
          </p:cNvSpPr>
          <p:nvPr>
            <p:ph type="title"/>
          </p:nvPr>
        </p:nvSpPr>
        <p:spPr/>
        <p:txBody>
          <a:bodyPr>
            <a:normAutofit/>
          </a:bodyPr>
          <a:lstStyle/>
          <a:p>
            <a:r>
              <a:rPr lang="en-GB" sz="3200" b="1" dirty="0"/>
              <a:t>Changes to Article 16 para. 5 first sub-para of the EIB Statute</a:t>
            </a:r>
          </a:p>
        </p:txBody>
      </p:sp>
      <p:sp>
        <p:nvSpPr>
          <p:cNvPr id="3" name="Content Placeholder 2">
            <a:extLst>
              <a:ext uri="{FF2B5EF4-FFF2-40B4-BE49-F238E27FC236}">
                <a16:creationId xmlns:a16="http://schemas.microsoft.com/office/drawing/2014/main" id="{F3768066-D041-B7B3-C852-7CFF4F08C1D6}"/>
              </a:ext>
            </a:extLst>
          </p:cNvPr>
          <p:cNvSpPr>
            <a:spLocks noGrp="1"/>
          </p:cNvSpPr>
          <p:nvPr>
            <p:ph idx="1"/>
          </p:nvPr>
        </p:nvSpPr>
        <p:spPr/>
        <p:txBody>
          <a:bodyPr>
            <a:normAutofit lnSpcReduction="10000"/>
          </a:bodyPr>
          <a:lstStyle/>
          <a:p>
            <a:r>
              <a:rPr lang="en-GB" dirty="0"/>
              <a:t>Article 16, Paragraph 5, first sub-paragraph, shall be amended from:</a:t>
            </a:r>
          </a:p>
          <a:p>
            <a:r>
              <a:rPr lang="en-GB" i="1" dirty="0"/>
              <a:t>‘The aggregate amount outstanding at any time of loans and guarantees granted by the Bank </a:t>
            </a:r>
            <a:r>
              <a:rPr lang="en-GB" b="1" i="1" dirty="0">
                <a:solidFill>
                  <a:srgbClr val="002060"/>
                </a:solidFill>
              </a:rPr>
              <a:t>shall not exceed 250% of its subscribed capital, reserves, non-allocated provisions, and profit and loss account surplus</a:t>
            </a:r>
            <a:r>
              <a:rPr lang="en-GB" i="1" dirty="0"/>
              <a:t>. The latter aggregate amount shall be reduced by an amount equal to the amount subscribed (whether or not paid in) for any equity participation of the Bank.’</a:t>
            </a:r>
          </a:p>
          <a:p>
            <a:r>
              <a:rPr lang="en-GB" dirty="0"/>
              <a:t>To read as follows:</a:t>
            </a:r>
          </a:p>
          <a:p>
            <a:r>
              <a:rPr lang="en-GB" i="1" dirty="0"/>
              <a:t>‘The aggregate amount outstanding at any time of loans and guarantees granted by the Bank </a:t>
            </a:r>
            <a:r>
              <a:rPr lang="en-GB" b="1" i="1" dirty="0">
                <a:solidFill>
                  <a:srgbClr val="002060"/>
                </a:solidFill>
              </a:rPr>
              <a:t>shall not exceed a maximum ratio </a:t>
            </a:r>
            <a:r>
              <a:rPr lang="en-GB" i="1" dirty="0"/>
              <a:t>in respect of its subscribed capital, reserves, non-allocated provisions, and profit and loss account The latter aggregate amount surplus </a:t>
            </a:r>
            <a:r>
              <a:rPr lang="en-GB" b="1" i="1" dirty="0">
                <a:solidFill>
                  <a:srgbClr val="002060"/>
                </a:solidFill>
              </a:rPr>
              <a:t>to be established by the Board of Governors acting unanimously</a:t>
            </a:r>
            <a:r>
              <a:rPr lang="en-GB" i="1" dirty="0"/>
              <a:t>. all be reduced by an amount equal to the amount subscribed (whether or not paid in) for any equity participation of the Bank.’</a:t>
            </a:r>
          </a:p>
          <a:p>
            <a:r>
              <a:rPr lang="en-GB" dirty="0"/>
              <a:t>The remaining sub-paragraphs of Article 16, Paragraph 5, will remain unchanged.</a:t>
            </a:r>
          </a:p>
          <a:p>
            <a:endParaRPr lang="en-GB" dirty="0"/>
          </a:p>
          <a:p>
            <a:endParaRPr lang="en-GB" dirty="0"/>
          </a:p>
          <a:p>
            <a:endParaRPr lang="en-GB" dirty="0"/>
          </a:p>
        </p:txBody>
      </p:sp>
    </p:spTree>
    <p:extLst>
      <p:ext uri="{BB962C8B-B14F-4D97-AF65-F5344CB8AC3E}">
        <p14:creationId xmlns:p14="http://schemas.microsoft.com/office/powerpoint/2010/main" val="420662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E8A4-BE93-1709-5297-933516EF5D73}"/>
              </a:ext>
            </a:extLst>
          </p:cNvPr>
          <p:cNvSpPr>
            <a:spLocks noGrp="1"/>
          </p:cNvSpPr>
          <p:nvPr>
            <p:ph type="title"/>
          </p:nvPr>
        </p:nvSpPr>
        <p:spPr/>
        <p:txBody>
          <a:bodyPr/>
          <a:lstStyle/>
          <a:p>
            <a:r>
              <a:rPr lang="en-GB" b="1" dirty="0"/>
              <a:t>Conclusion</a:t>
            </a:r>
          </a:p>
        </p:txBody>
      </p:sp>
      <p:sp>
        <p:nvSpPr>
          <p:cNvPr id="3" name="Content Placeholder 2">
            <a:extLst>
              <a:ext uri="{FF2B5EF4-FFF2-40B4-BE49-F238E27FC236}">
                <a16:creationId xmlns:a16="http://schemas.microsoft.com/office/drawing/2014/main" id="{5C8B3264-3041-7B4D-0142-EBD0F927891D}"/>
              </a:ext>
            </a:extLst>
          </p:cNvPr>
          <p:cNvSpPr>
            <a:spLocks noGrp="1"/>
          </p:cNvSpPr>
          <p:nvPr>
            <p:ph idx="1"/>
          </p:nvPr>
        </p:nvSpPr>
        <p:spPr/>
        <p:txBody>
          <a:bodyPr>
            <a:normAutofit/>
          </a:bodyPr>
          <a:lstStyle/>
          <a:p>
            <a:pPr lvl="1">
              <a:buFont typeface="Arial" panose="020B0604020202020204" pitchFamily="34" charset="0"/>
              <a:buChar char="•"/>
            </a:pPr>
            <a:r>
              <a:rPr lang="en-GB" dirty="0"/>
              <a:t>The nominal lending limit stipulated in Article 16, Paragraph 5 of the EIB Statute (Gearing Ratio) will be removed from the EIB Statute and relocated to the Risk Appetite Framework (RAF). </a:t>
            </a:r>
          </a:p>
          <a:p>
            <a:pPr lvl="1">
              <a:buFont typeface="Arial" panose="020B0604020202020204" pitchFamily="34" charset="0"/>
              <a:buChar char="•"/>
            </a:pPr>
            <a:endParaRPr lang="en-GB" dirty="0"/>
          </a:p>
          <a:p>
            <a:pPr lvl="1">
              <a:buFont typeface="Arial" panose="020B0604020202020204" pitchFamily="34" charset="0"/>
              <a:buChar char="•"/>
            </a:pPr>
            <a:r>
              <a:rPr lang="en-GB" dirty="0"/>
              <a:t>The Gearing Ratio will therefore be retained fully, with its current definition, as an internal Key Risk Indicator (KRI) within the EIB Group RAF. </a:t>
            </a:r>
          </a:p>
          <a:p>
            <a:pPr marL="201168" lvl="1" indent="0">
              <a:buNone/>
            </a:pPr>
            <a:endParaRPr lang="en-GB" dirty="0"/>
          </a:p>
          <a:p>
            <a:pPr lvl="1">
              <a:buFont typeface="Arial" panose="020B0604020202020204" pitchFamily="34" charset="0"/>
              <a:buChar char="•"/>
            </a:pPr>
            <a:r>
              <a:rPr lang="en-GB" dirty="0"/>
              <a:t>The gearing ratio limit increased from 250% to  290%.</a:t>
            </a:r>
          </a:p>
          <a:p>
            <a:pPr marL="201168" lvl="1" indent="0">
              <a:buNone/>
            </a:pPr>
            <a:endParaRPr lang="en-GB" dirty="0"/>
          </a:p>
          <a:p>
            <a:pPr lvl="1">
              <a:buFont typeface="Arial" panose="020B0604020202020204" pitchFamily="34" charset="0"/>
              <a:buChar char="•"/>
            </a:pPr>
            <a:r>
              <a:rPr lang="en-GB" dirty="0"/>
              <a:t>The EIB Group is stepping up support of European economy and beyond.</a:t>
            </a:r>
          </a:p>
        </p:txBody>
      </p:sp>
    </p:spTree>
    <p:extLst>
      <p:ext uri="{BB962C8B-B14F-4D97-AF65-F5344CB8AC3E}">
        <p14:creationId xmlns:p14="http://schemas.microsoft.com/office/powerpoint/2010/main" val="39527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73EA-145C-602A-4959-3645F680E06E}"/>
              </a:ext>
            </a:extLst>
          </p:cNvPr>
          <p:cNvSpPr>
            <a:spLocks noGrp="1"/>
          </p:cNvSpPr>
          <p:nvPr>
            <p:ph type="title"/>
          </p:nvPr>
        </p:nvSpPr>
        <p:spPr/>
        <p:txBody>
          <a:bodyPr/>
          <a:lstStyle/>
          <a:p>
            <a:r>
              <a:rPr lang="en-GB" dirty="0"/>
              <a:t> </a:t>
            </a:r>
          </a:p>
        </p:txBody>
      </p:sp>
      <p:pic>
        <p:nvPicPr>
          <p:cNvPr id="5" name="Content Placeholder 4">
            <a:extLst>
              <a:ext uri="{FF2B5EF4-FFF2-40B4-BE49-F238E27FC236}">
                <a16:creationId xmlns:a16="http://schemas.microsoft.com/office/drawing/2014/main" id="{E5BEF810-8655-9D9F-CA49-3735028BB3CD}"/>
              </a:ext>
            </a:extLst>
          </p:cNvPr>
          <p:cNvPicPr>
            <a:picLocks noGrp="1" noChangeAspect="1"/>
          </p:cNvPicPr>
          <p:nvPr>
            <p:ph idx="1"/>
          </p:nvPr>
        </p:nvPicPr>
        <p:blipFill>
          <a:blip r:embed="rId2"/>
          <a:stretch>
            <a:fillRect/>
          </a:stretch>
        </p:blipFill>
        <p:spPr>
          <a:xfrm>
            <a:off x="1097280" y="1933812"/>
            <a:ext cx="3234206" cy="4022725"/>
          </a:xfrm>
        </p:spPr>
      </p:pic>
      <p:pic>
        <p:nvPicPr>
          <p:cNvPr id="9" name="Picture 8">
            <a:extLst>
              <a:ext uri="{FF2B5EF4-FFF2-40B4-BE49-F238E27FC236}">
                <a16:creationId xmlns:a16="http://schemas.microsoft.com/office/drawing/2014/main" id="{0B483997-E434-5B97-51F3-DF2BBB1E6FC1}"/>
              </a:ext>
            </a:extLst>
          </p:cNvPr>
          <p:cNvPicPr>
            <a:picLocks noChangeAspect="1"/>
          </p:cNvPicPr>
          <p:nvPr/>
        </p:nvPicPr>
        <p:blipFill>
          <a:blip r:embed="rId3"/>
          <a:stretch>
            <a:fillRect/>
          </a:stretch>
        </p:blipFill>
        <p:spPr>
          <a:xfrm>
            <a:off x="5459819" y="1626381"/>
            <a:ext cx="3542169" cy="4637585"/>
          </a:xfrm>
          <a:prstGeom prst="rect">
            <a:avLst/>
          </a:prstGeom>
        </p:spPr>
      </p:pic>
    </p:spTree>
    <p:extLst>
      <p:ext uri="{BB962C8B-B14F-4D97-AF65-F5344CB8AC3E}">
        <p14:creationId xmlns:p14="http://schemas.microsoft.com/office/powerpoint/2010/main" val="3695218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874</TotalTime>
  <Words>886</Words>
  <Application>Microsoft Office PowerPoint</Application>
  <PresentationFormat>Widescreen</PresentationFormat>
  <Paragraphs>75</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Standing Committee on Foreign and European Affairs </vt:lpstr>
      <vt:lpstr>Capital Adequacy Frameworks (CAF) Review</vt:lpstr>
      <vt:lpstr>The CAF Review – Rational for recommendation</vt:lpstr>
      <vt:lpstr>EIB’s risk management framework</vt:lpstr>
      <vt:lpstr>EIB’s capital position and portfolio</vt:lpstr>
      <vt:lpstr>Increased Gearing Ratio</vt:lpstr>
      <vt:lpstr>Changes to Article 16 para. 5 first sub-para of the EIB Statute</vt:lpstr>
      <vt:lpstr>Conclusion</vt:lpstr>
      <vt:lpstr> </vt:lpstr>
      <vt:lpstr> </vt:lpstr>
    </vt:vector>
  </TitlesOfParts>
  <Company>Government of Malta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2023</dc:title>
  <dc:creator>Sammut Adonia 1 at MFE</dc:creator>
  <cp:lastModifiedBy>Grech Stephen at Parlament-MT</cp:lastModifiedBy>
  <cp:revision>21</cp:revision>
  <cp:lastPrinted>2025-03-05T15:01:17Z</cp:lastPrinted>
  <dcterms:created xsi:type="dcterms:W3CDTF">2022-10-21T11:59:43Z</dcterms:created>
  <dcterms:modified xsi:type="dcterms:W3CDTF">2026-05-12T11:37:57Z</dcterms:modified>
</cp:coreProperties>
</file>