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tags/tag1.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955" r:id="rId1"/>
  </p:sldMasterIdLst>
  <p:notesMasterIdLst>
    <p:notesMasterId r:id="rId29"/>
  </p:notesMasterIdLst>
  <p:handoutMasterIdLst>
    <p:handoutMasterId r:id="rId30"/>
  </p:handoutMasterIdLst>
  <p:sldIdLst>
    <p:sldId id="559" r:id="rId2"/>
    <p:sldId id="561" r:id="rId3"/>
    <p:sldId id="558" r:id="rId4"/>
    <p:sldId id="534" r:id="rId5"/>
    <p:sldId id="543" r:id="rId6"/>
    <p:sldId id="544" r:id="rId7"/>
    <p:sldId id="548" r:id="rId8"/>
    <p:sldId id="549" r:id="rId9"/>
    <p:sldId id="550" r:id="rId10"/>
    <p:sldId id="553" r:id="rId11"/>
    <p:sldId id="565" r:id="rId12"/>
    <p:sldId id="556" r:id="rId13"/>
    <p:sldId id="554" r:id="rId14"/>
    <p:sldId id="555" r:id="rId15"/>
    <p:sldId id="577" r:id="rId16"/>
    <p:sldId id="579" r:id="rId17"/>
    <p:sldId id="580" r:id="rId18"/>
    <p:sldId id="586" r:id="rId19"/>
    <p:sldId id="587" r:id="rId20"/>
    <p:sldId id="588" r:id="rId21"/>
    <p:sldId id="589" r:id="rId22"/>
    <p:sldId id="590" r:id="rId23"/>
    <p:sldId id="581" r:id="rId24"/>
    <p:sldId id="584" r:id="rId25"/>
    <p:sldId id="578" r:id="rId26"/>
    <p:sldId id="557" r:id="rId27"/>
    <p:sldId id="576" r:id="rId28"/>
  </p:sldIdLst>
  <p:sldSz cx="8229600" cy="5486400"/>
  <p:notesSz cx="7023100" cy="9309100"/>
  <p:defaultTextStyle>
    <a:defPPr>
      <a:defRPr lang="en-US"/>
    </a:defPPr>
    <a:lvl1pPr algn="l" rtl="0" eaLnBrk="0" fontAlgn="base" hangingPunct="0">
      <a:spcBef>
        <a:spcPct val="0"/>
      </a:spcBef>
      <a:spcAft>
        <a:spcPct val="0"/>
      </a:spcAft>
      <a:defRPr b="1" kern="1200">
        <a:solidFill>
          <a:srgbClr val="FF0303"/>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b="1" kern="1200">
        <a:solidFill>
          <a:srgbClr val="FF0303"/>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b="1" kern="1200">
        <a:solidFill>
          <a:srgbClr val="FF0303"/>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b="1" kern="1200">
        <a:solidFill>
          <a:srgbClr val="FF0303"/>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b="1" kern="1200">
        <a:solidFill>
          <a:srgbClr val="FF0303"/>
        </a:solidFill>
        <a:latin typeface="Arial" panose="020B0604020202020204" pitchFamily="34" charset="0"/>
        <a:ea typeface="+mn-ea"/>
        <a:cs typeface="Arial" panose="020B0604020202020204" pitchFamily="34" charset="0"/>
      </a:defRPr>
    </a:lvl5pPr>
    <a:lvl6pPr marL="2286000" algn="l" defTabSz="914400" rtl="0" eaLnBrk="1" latinLnBrk="0" hangingPunct="1">
      <a:defRPr b="1" kern="1200">
        <a:solidFill>
          <a:srgbClr val="FF0303"/>
        </a:solidFill>
        <a:latin typeface="Arial" panose="020B0604020202020204" pitchFamily="34" charset="0"/>
        <a:ea typeface="+mn-ea"/>
        <a:cs typeface="Arial" panose="020B0604020202020204" pitchFamily="34" charset="0"/>
      </a:defRPr>
    </a:lvl6pPr>
    <a:lvl7pPr marL="2743200" algn="l" defTabSz="914400" rtl="0" eaLnBrk="1" latinLnBrk="0" hangingPunct="1">
      <a:defRPr b="1" kern="1200">
        <a:solidFill>
          <a:srgbClr val="FF0303"/>
        </a:solidFill>
        <a:latin typeface="Arial" panose="020B0604020202020204" pitchFamily="34" charset="0"/>
        <a:ea typeface="+mn-ea"/>
        <a:cs typeface="Arial" panose="020B0604020202020204" pitchFamily="34" charset="0"/>
      </a:defRPr>
    </a:lvl7pPr>
    <a:lvl8pPr marL="3200400" algn="l" defTabSz="914400" rtl="0" eaLnBrk="1" latinLnBrk="0" hangingPunct="1">
      <a:defRPr b="1" kern="1200">
        <a:solidFill>
          <a:srgbClr val="FF0303"/>
        </a:solidFill>
        <a:latin typeface="Arial" panose="020B0604020202020204" pitchFamily="34" charset="0"/>
        <a:ea typeface="+mn-ea"/>
        <a:cs typeface="Arial" panose="020B0604020202020204" pitchFamily="34" charset="0"/>
      </a:defRPr>
    </a:lvl8pPr>
    <a:lvl9pPr marL="3657600" algn="l" defTabSz="914400" rtl="0" eaLnBrk="1" latinLnBrk="0" hangingPunct="1">
      <a:defRPr b="1" kern="1200">
        <a:solidFill>
          <a:srgbClr val="FF0303"/>
        </a:solidFill>
        <a:latin typeface="Arial" panose="020B0604020202020204" pitchFamily="34" charset="0"/>
        <a:ea typeface="+mn-ea"/>
        <a:cs typeface="Arial" panose="020B0604020202020204" pitchFamily="34" charset="0"/>
      </a:defRPr>
    </a:lvl9pPr>
  </p:defaultTextStyle>
  <p:extLst>
    <p:ext uri="{521415D9-36F7-43E2-AB2F-B90AF26B5E84}">
      <p14:sectionLst xmlns:p14="http://schemas.microsoft.com/office/powerpoint/2010/main">
        <p14:section name="Default Section" id="{0CDA9166-8DCC-4CB2-BFB7-48C7DBFB5DDC}">
          <p14:sldIdLst>
            <p14:sldId id="559"/>
            <p14:sldId id="561"/>
            <p14:sldId id="558"/>
            <p14:sldId id="534"/>
            <p14:sldId id="543"/>
            <p14:sldId id="544"/>
            <p14:sldId id="548"/>
            <p14:sldId id="549"/>
            <p14:sldId id="550"/>
            <p14:sldId id="553"/>
            <p14:sldId id="565"/>
            <p14:sldId id="556"/>
            <p14:sldId id="554"/>
            <p14:sldId id="555"/>
            <p14:sldId id="577"/>
            <p14:sldId id="579"/>
            <p14:sldId id="580"/>
            <p14:sldId id="586"/>
            <p14:sldId id="587"/>
            <p14:sldId id="588"/>
            <p14:sldId id="589"/>
            <p14:sldId id="590"/>
            <p14:sldId id="581"/>
            <p14:sldId id="584"/>
            <p14:sldId id="578"/>
            <p14:sldId id="557"/>
            <p14:sldId id="576"/>
          </p14:sldIdLst>
        </p14:section>
      </p14:sectionLst>
    </p:ext>
    <p:ext uri="{EFAFB233-063F-42B5-8137-9DF3F51BA10A}">
      <p15:sldGuideLst xmlns:p15="http://schemas.microsoft.com/office/powerpoint/2012/main">
        <p15:guide id="1" orient="horz" pos="1728">
          <p15:clr>
            <a:srgbClr val="A4A3A4"/>
          </p15:clr>
        </p15:guide>
        <p15:guide id="2" pos="2592">
          <p15:clr>
            <a:srgbClr val="A4A3A4"/>
          </p15:clr>
        </p15:guide>
      </p15:sldGuideLst>
    </p:ext>
    <p:ext uri="{2D200454-40CA-4A62-9FC3-DE9A4176ACB9}">
      <p15:notesGuideLst xmlns:p15="http://schemas.microsoft.com/office/powerpoint/2012/main">
        <p15:guide id="1" orient="horz" pos="1529" userDrawn="1">
          <p15:clr>
            <a:srgbClr val="A4A3A4"/>
          </p15:clr>
        </p15:guide>
        <p15:guide id="2" pos="2713"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uuusengerdy@hotmail.com" initials="g" lastIdx="2" clrIdx="0">
    <p:extLst>
      <p:ext uri="{19B8F6BF-5375-455C-9EA6-DF929625EA0E}">
        <p15:presenceInfo xmlns:p15="http://schemas.microsoft.com/office/powerpoint/2012/main" userId="79a51b122fb0ece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FF00"/>
    <a:srgbClr val="FFFFCC"/>
    <a:srgbClr val="CCECFF"/>
    <a:srgbClr val="CC6600"/>
    <a:srgbClr val="FFCCFF"/>
    <a:srgbClr val="FFCCCC"/>
    <a:srgbClr val="FF505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1" autoAdjust="0"/>
    <p:restoredTop sz="93979" autoAdjust="0"/>
  </p:normalViewPr>
  <p:slideViewPr>
    <p:cSldViewPr>
      <p:cViewPr varScale="1">
        <p:scale>
          <a:sx n="89" d="100"/>
          <a:sy n="89" d="100"/>
        </p:scale>
        <p:origin x="912" y="84"/>
      </p:cViewPr>
      <p:guideLst>
        <p:guide orient="horz" pos="1728"/>
        <p:guide pos="259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3822" y="90"/>
      </p:cViewPr>
      <p:guideLst>
        <p:guide orient="horz" pos="1529"/>
        <p:guide pos="271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12-18T09:47:40.899" idx="1">
    <p:pos x="10" y="10"/>
    <p:text>This slide will need an update.  UZB and KGZ have declined.  FIN and SWE are now invitees, and no longer involved in PARP</p:text>
    <p:extLst>
      <p:ext uri="{C676402C-5697-4E1C-873F-D02D1690AC5C}">
        <p15:threadingInfo xmlns:p15="http://schemas.microsoft.com/office/powerpoint/2012/main" timeZoneBias="-6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3" y="-4465"/>
            <a:ext cx="3042469" cy="437621"/>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defTabSz="762000" eaLnBrk="0" hangingPunct="0">
              <a:defRPr sz="1000" b="0" i="1">
                <a:latin typeface="Arial" charset="0"/>
                <a:cs typeface="+mn-cs"/>
              </a:defRPr>
            </a:lvl1pPr>
          </a:lstStyle>
          <a:p>
            <a:pPr>
              <a:defRPr/>
            </a:pPr>
            <a:endParaRPr lang="en-US"/>
          </a:p>
        </p:txBody>
      </p:sp>
      <p:sp>
        <p:nvSpPr>
          <p:cNvPr id="3075" name="Rectangle 3"/>
          <p:cNvSpPr>
            <a:spLocks noGrp="1" noChangeArrowheads="1"/>
          </p:cNvSpPr>
          <p:nvPr>
            <p:ph type="dt" sz="quarter" idx="1"/>
          </p:nvPr>
        </p:nvSpPr>
        <p:spPr bwMode="auto">
          <a:xfrm>
            <a:off x="3980632" y="-4465"/>
            <a:ext cx="3042468" cy="437621"/>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r" defTabSz="762000" eaLnBrk="0" hangingPunct="0">
              <a:defRPr sz="1000" b="0" i="1">
                <a:latin typeface="Arial" charset="0"/>
                <a:cs typeface="+mn-cs"/>
              </a:defRPr>
            </a:lvl1pPr>
          </a:lstStyle>
          <a:p>
            <a:pPr>
              <a:defRPr/>
            </a:pPr>
            <a:endParaRPr lang="en-US"/>
          </a:p>
        </p:txBody>
      </p:sp>
      <p:sp>
        <p:nvSpPr>
          <p:cNvPr id="3076" name="Rectangle 4"/>
          <p:cNvSpPr>
            <a:spLocks noGrp="1" noChangeArrowheads="1"/>
          </p:cNvSpPr>
          <p:nvPr>
            <p:ph type="ftr" sz="quarter" idx="2"/>
          </p:nvPr>
        </p:nvSpPr>
        <p:spPr bwMode="auto">
          <a:xfrm>
            <a:off x="3" y="8874457"/>
            <a:ext cx="3042469" cy="43762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defTabSz="762000" eaLnBrk="0" hangingPunct="0">
              <a:defRPr sz="1000" b="0" i="1">
                <a:latin typeface="Arial" charset="0"/>
                <a:cs typeface="+mn-cs"/>
              </a:defRPr>
            </a:lvl1pPr>
          </a:lstStyle>
          <a:p>
            <a:pPr>
              <a:defRPr/>
            </a:pPr>
            <a:endParaRPr lang="en-US"/>
          </a:p>
        </p:txBody>
      </p:sp>
      <p:sp>
        <p:nvSpPr>
          <p:cNvPr id="3077" name="Rectangle 5"/>
          <p:cNvSpPr>
            <a:spLocks noGrp="1" noChangeArrowheads="1"/>
          </p:cNvSpPr>
          <p:nvPr>
            <p:ph type="sldNum" sz="quarter" idx="3"/>
          </p:nvPr>
        </p:nvSpPr>
        <p:spPr bwMode="auto">
          <a:xfrm>
            <a:off x="3980632" y="8874457"/>
            <a:ext cx="3042468" cy="43762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r" defTabSz="762000" eaLnBrk="0" hangingPunct="0">
              <a:defRPr sz="1000" b="0" i="1" smtClean="0"/>
            </a:lvl1pPr>
          </a:lstStyle>
          <a:p>
            <a:pPr>
              <a:defRPr/>
            </a:pPr>
            <a:fld id="{26B360FD-E197-423F-BBD7-990154E23689}" type="slidenum">
              <a:rPr lang="en-US" altLang="en-US"/>
              <a:pPr>
                <a:defRPr/>
              </a:pPr>
              <a:t>‹#›</a:t>
            </a:fld>
            <a:endParaRPr lang="en-US" altLang="en-US"/>
          </a:p>
        </p:txBody>
      </p:sp>
      <p:grpSp>
        <p:nvGrpSpPr>
          <p:cNvPr id="5126" name="Group 12"/>
          <p:cNvGrpSpPr>
            <a:grpSpLocks/>
          </p:cNvGrpSpPr>
          <p:nvPr/>
        </p:nvGrpSpPr>
        <p:grpSpPr bwMode="auto">
          <a:xfrm>
            <a:off x="3667366" y="1387286"/>
            <a:ext cx="2876814" cy="1455756"/>
            <a:chOff x="2186" y="932"/>
            <a:chExt cx="1715" cy="978"/>
          </a:xfrm>
        </p:grpSpPr>
        <p:sp>
          <p:nvSpPr>
            <p:cNvPr id="5142" name="Line 6"/>
            <p:cNvSpPr>
              <a:spLocks noChangeShapeType="1"/>
            </p:cNvSpPr>
            <p:nvPr/>
          </p:nvSpPr>
          <p:spPr bwMode="auto">
            <a:xfrm>
              <a:off x="2186" y="932"/>
              <a:ext cx="171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43" name="Line 7"/>
            <p:cNvSpPr>
              <a:spLocks noChangeShapeType="1"/>
            </p:cNvSpPr>
            <p:nvPr/>
          </p:nvSpPr>
          <p:spPr bwMode="auto">
            <a:xfrm>
              <a:off x="2186" y="1128"/>
              <a:ext cx="171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44" name="Line 8"/>
            <p:cNvSpPr>
              <a:spLocks noChangeShapeType="1"/>
            </p:cNvSpPr>
            <p:nvPr/>
          </p:nvSpPr>
          <p:spPr bwMode="auto">
            <a:xfrm>
              <a:off x="2186" y="1323"/>
              <a:ext cx="171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45" name="Line 9"/>
            <p:cNvSpPr>
              <a:spLocks noChangeShapeType="1"/>
            </p:cNvSpPr>
            <p:nvPr/>
          </p:nvSpPr>
          <p:spPr bwMode="auto">
            <a:xfrm>
              <a:off x="2186" y="1519"/>
              <a:ext cx="171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46" name="Line 10"/>
            <p:cNvSpPr>
              <a:spLocks noChangeShapeType="1"/>
            </p:cNvSpPr>
            <p:nvPr/>
          </p:nvSpPr>
          <p:spPr bwMode="auto">
            <a:xfrm>
              <a:off x="2186" y="1714"/>
              <a:ext cx="171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47" name="Line 11"/>
            <p:cNvSpPr>
              <a:spLocks noChangeShapeType="1"/>
            </p:cNvSpPr>
            <p:nvPr/>
          </p:nvSpPr>
          <p:spPr bwMode="auto">
            <a:xfrm>
              <a:off x="2186" y="1910"/>
              <a:ext cx="171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127" name="Group 19"/>
          <p:cNvGrpSpPr>
            <a:grpSpLocks/>
          </p:cNvGrpSpPr>
          <p:nvPr/>
        </p:nvGrpSpPr>
        <p:grpSpPr bwMode="auto">
          <a:xfrm>
            <a:off x="3664086" y="4081478"/>
            <a:ext cx="2871894" cy="1455756"/>
            <a:chOff x="2184" y="2742"/>
            <a:chExt cx="1711" cy="978"/>
          </a:xfrm>
        </p:grpSpPr>
        <p:sp>
          <p:nvSpPr>
            <p:cNvPr id="5136" name="Line 13"/>
            <p:cNvSpPr>
              <a:spLocks noChangeShapeType="1"/>
            </p:cNvSpPr>
            <p:nvPr/>
          </p:nvSpPr>
          <p:spPr bwMode="auto">
            <a:xfrm>
              <a:off x="2184" y="2742"/>
              <a:ext cx="1711"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37" name="Line 14"/>
            <p:cNvSpPr>
              <a:spLocks noChangeShapeType="1"/>
            </p:cNvSpPr>
            <p:nvPr/>
          </p:nvSpPr>
          <p:spPr bwMode="auto">
            <a:xfrm>
              <a:off x="2184" y="2938"/>
              <a:ext cx="1711"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38" name="Line 15"/>
            <p:cNvSpPr>
              <a:spLocks noChangeShapeType="1"/>
            </p:cNvSpPr>
            <p:nvPr/>
          </p:nvSpPr>
          <p:spPr bwMode="auto">
            <a:xfrm>
              <a:off x="2184" y="3133"/>
              <a:ext cx="1711"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39" name="Line 16"/>
            <p:cNvSpPr>
              <a:spLocks noChangeShapeType="1"/>
            </p:cNvSpPr>
            <p:nvPr/>
          </p:nvSpPr>
          <p:spPr bwMode="auto">
            <a:xfrm>
              <a:off x="2184" y="3329"/>
              <a:ext cx="1711"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40" name="Line 17"/>
            <p:cNvSpPr>
              <a:spLocks noChangeShapeType="1"/>
            </p:cNvSpPr>
            <p:nvPr/>
          </p:nvSpPr>
          <p:spPr bwMode="auto">
            <a:xfrm>
              <a:off x="2184" y="3524"/>
              <a:ext cx="1711"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41" name="Line 18"/>
            <p:cNvSpPr>
              <a:spLocks noChangeShapeType="1"/>
            </p:cNvSpPr>
            <p:nvPr/>
          </p:nvSpPr>
          <p:spPr bwMode="auto">
            <a:xfrm>
              <a:off x="2184" y="3720"/>
              <a:ext cx="1711"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128" name="Group 26"/>
          <p:cNvGrpSpPr>
            <a:grpSpLocks/>
          </p:cNvGrpSpPr>
          <p:nvPr/>
        </p:nvGrpSpPr>
        <p:grpSpPr bwMode="auto">
          <a:xfrm>
            <a:off x="3667364" y="6787577"/>
            <a:ext cx="2868614" cy="1455756"/>
            <a:chOff x="2186" y="4559"/>
            <a:chExt cx="1709" cy="978"/>
          </a:xfrm>
        </p:grpSpPr>
        <p:sp>
          <p:nvSpPr>
            <p:cNvPr id="5130" name="Line 20"/>
            <p:cNvSpPr>
              <a:spLocks noChangeShapeType="1"/>
            </p:cNvSpPr>
            <p:nvPr/>
          </p:nvSpPr>
          <p:spPr bwMode="auto">
            <a:xfrm>
              <a:off x="2186" y="4559"/>
              <a:ext cx="1709"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31" name="Line 21"/>
            <p:cNvSpPr>
              <a:spLocks noChangeShapeType="1"/>
            </p:cNvSpPr>
            <p:nvPr/>
          </p:nvSpPr>
          <p:spPr bwMode="auto">
            <a:xfrm>
              <a:off x="2186" y="4754"/>
              <a:ext cx="1709"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32" name="Line 22"/>
            <p:cNvSpPr>
              <a:spLocks noChangeShapeType="1"/>
            </p:cNvSpPr>
            <p:nvPr/>
          </p:nvSpPr>
          <p:spPr bwMode="auto">
            <a:xfrm>
              <a:off x="2186" y="4950"/>
              <a:ext cx="1709"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33" name="Line 23"/>
            <p:cNvSpPr>
              <a:spLocks noChangeShapeType="1"/>
            </p:cNvSpPr>
            <p:nvPr/>
          </p:nvSpPr>
          <p:spPr bwMode="auto">
            <a:xfrm>
              <a:off x="2186" y="5145"/>
              <a:ext cx="1709"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34" name="Line 24"/>
            <p:cNvSpPr>
              <a:spLocks noChangeShapeType="1"/>
            </p:cNvSpPr>
            <p:nvPr/>
          </p:nvSpPr>
          <p:spPr bwMode="auto">
            <a:xfrm>
              <a:off x="2186" y="5341"/>
              <a:ext cx="1709"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35" name="Line 25"/>
            <p:cNvSpPr>
              <a:spLocks noChangeShapeType="1"/>
            </p:cNvSpPr>
            <p:nvPr/>
          </p:nvSpPr>
          <p:spPr bwMode="auto">
            <a:xfrm>
              <a:off x="2186" y="5537"/>
              <a:ext cx="1709"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sp>
        <p:nvSpPr>
          <p:cNvPr id="3099" name="Rectangle 27"/>
          <p:cNvSpPr>
            <a:spLocks noChangeArrowheads="1"/>
          </p:cNvSpPr>
          <p:nvPr/>
        </p:nvSpPr>
        <p:spPr bwMode="auto">
          <a:xfrm>
            <a:off x="3340976" y="8654159"/>
            <a:ext cx="541816" cy="443711"/>
          </a:xfrm>
          <a:prstGeom prst="rect">
            <a:avLst/>
          </a:prstGeom>
          <a:noFill/>
          <a:ln w="9525">
            <a:noFill/>
            <a:miter lim="800000"/>
            <a:headEnd/>
            <a:tailEnd/>
          </a:ln>
          <a:effectLst/>
        </p:spPr>
        <p:txBody>
          <a:bodyPr wrap="none" lIns="90488" tIns="44450" rIns="90488" bIns="44450">
            <a:spAutoFit/>
          </a:bodyPr>
          <a:lstStyle>
            <a:lvl1pPr defTabSz="750888" eaLnBrk="0" hangingPunct="0">
              <a:defRPr b="1">
                <a:solidFill>
                  <a:srgbClr val="FF0303"/>
                </a:solidFill>
                <a:latin typeface="Arial" panose="020B0604020202020204" pitchFamily="34" charset="0"/>
                <a:cs typeface="Arial" panose="020B0604020202020204" pitchFamily="34" charset="0"/>
              </a:defRPr>
            </a:lvl1pPr>
            <a:lvl2pPr marL="742950" indent="-285750" defTabSz="750888" eaLnBrk="0" hangingPunct="0">
              <a:defRPr b="1">
                <a:solidFill>
                  <a:srgbClr val="FF0303"/>
                </a:solidFill>
                <a:latin typeface="Arial" panose="020B0604020202020204" pitchFamily="34" charset="0"/>
                <a:cs typeface="Arial" panose="020B0604020202020204" pitchFamily="34" charset="0"/>
              </a:defRPr>
            </a:lvl2pPr>
            <a:lvl3pPr marL="1143000" indent="-228600" defTabSz="750888" eaLnBrk="0" hangingPunct="0">
              <a:defRPr b="1">
                <a:solidFill>
                  <a:srgbClr val="FF0303"/>
                </a:solidFill>
                <a:latin typeface="Arial" panose="020B0604020202020204" pitchFamily="34" charset="0"/>
                <a:cs typeface="Arial" panose="020B0604020202020204" pitchFamily="34" charset="0"/>
              </a:defRPr>
            </a:lvl3pPr>
            <a:lvl4pPr marL="1600200" indent="-228600" defTabSz="750888" eaLnBrk="0" hangingPunct="0">
              <a:defRPr b="1">
                <a:solidFill>
                  <a:srgbClr val="FF0303"/>
                </a:solidFill>
                <a:latin typeface="Arial" panose="020B0604020202020204" pitchFamily="34" charset="0"/>
                <a:cs typeface="Arial" panose="020B0604020202020204" pitchFamily="34" charset="0"/>
              </a:defRPr>
            </a:lvl4pPr>
            <a:lvl5pPr marL="2057400" indent="-228600" defTabSz="750888" eaLnBrk="0" hangingPunct="0">
              <a:defRPr b="1">
                <a:solidFill>
                  <a:srgbClr val="FF0303"/>
                </a:solidFill>
                <a:latin typeface="Arial" panose="020B0604020202020204" pitchFamily="34" charset="0"/>
                <a:cs typeface="Arial" panose="020B0604020202020204" pitchFamily="34" charset="0"/>
              </a:defRPr>
            </a:lvl5pPr>
            <a:lvl6pPr marL="2514600" indent="-228600" defTabSz="7508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defTabSz="7508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defTabSz="7508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defTabSz="7508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a:defRPr/>
            </a:pPr>
            <a:fld id="{EABEA70E-1FF2-4CF3-8D8F-7BDAA628A1A8}" type="slidenum">
              <a:rPr lang="en-US" altLang="en-US" sz="2300" b="0" smtClean="0">
                <a:solidFill>
                  <a:schemeClr val="tx1"/>
                </a:solidFill>
              </a:rPr>
              <a:pPr>
                <a:defRPr/>
              </a:pPr>
              <a:t>‹#›</a:t>
            </a:fld>
            <a:endParaRPr lang="en-US" altLang="en-US" sz="2300" b="0">
              <a:solidFill>
                <a:schemeClr val="tx1"/>
              </a:solidFill>
            </a:endParaRPr>
          </a:p>
        </p:txBody>
      </p:sp>
    </p:spTree>
    <p:extLst>
      <p:ext uri="{BB962C8B-B14F-4D97-AF65-F5344CB8AC3E}">
        <p14:creationId xmlns:p14="http://schemas.microsoft.com/office/powerpoint/2010/main" val="998196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3" y="-4465"/>
            <a:ext cx="3042469" cy="437621"/>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defTabSz="762000" eaLnBrk="0" hangingPunct="0">
              <a:defRPr sz="1000" b="0" i="1">
                <a:solidFill>
                  <a:schemeClr val="tx1"/>
                </a:solidFill>
                <a:latin typeface="Times New Roman" pitchFamily="18" charset="0"/>
                <a:cs typeface="+mn-cs"/>
              </a:defRPr>
            </a:lvl1pPr>
          </a:lstStyle>
          <a:p>
            <a:pPr>
              <a:defRPr/>
            </a:pPr>
            <a:endParaRPr lang="en-US"/>
          </a:p>
        </p:txBody>
      </p:sp>
      <p:sp>
        <p:nvSpPr>
          <p:cNvPr id="2051" name="Rectangle 3"/>
          <p:cNvSpPr>
            <a:spLocks noGrp="1" noChangeArrowheads="1"/>
          </p:cNvSpPr>
          <p:nvPr>
            <p:ph type="dt" idx="1"/>
          </p:nvPr>
        </p:nvSpPr>
        <p:spPr bwMode="auto">
          <a:xfrm>
            <a:off x="3980632" y="-4465"/>
            <a:ext cx="3042468" cy="437621"/>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r" defTabSz="762000" eaLnBrk="0" hangingPunct="0">
              <a:defRPr sz="1000" b="0" i="1">
                <a:solidFill>
                  <a:schemeClr val="tx1"/>
                </a:solidFill>
                <a:latin typeface="Times New Roman" pitchFamily="18" charset="0"/>
                <a:cs typeface="+mn-cs"/>
              </a:defRPr>
            </a:lvl1pPr>
          </a:lstStyle>
          <a:p>
            <a:pPr>
              <a:defRPr/>
            </a:pPr>
            <a:endParaRPr lang="en-US"/>
          </a:p>
        </p:txBody>
      </p:sp>
      <p:sp>
        <p:nvSpPr>
          <p:cNvPr id="2052" name="Rectangle 4"/>
          <p:cNvSpPr>
            <a:spLocks noGrp="1" noChangeArrowheads="1"/>
          </p:cNvSpPr>
          <p:nvPr>
            <p:ph type="ftr" sz="quarter" idx="4"/>
          </p:nvPr>
        </p:nvSpPr>
        <p:spPr bwMode="auto">
          <a:xfrm>
            <a:off x="3" y="8874457"/>
            <a:ext cx="3042469" cy="43762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defTabSz="762000" eaLnBrk="0" hangingPunct="0">
              <a:defRPr sz="1000" b="0" i="1">
                <a:solidFill>
                  <a:schemeClr val="tx1"/>
                </a:solidFill>
                <a:latin typeface="Times New Roman" pitchFamily="18" charset="0"/>
                <a:cs typeface="+mn-cs"/>
              </a:defRPr>
            </a:lvl1pPr>
          </a:lstStyle>
          <a:p>
            <a:pPr>
              <a:defRPr/>
            </a:pPr>
            <a:endParaRPr lang="en-US"/>
          </a:p>
        </p:txBody>
      </p:sp>
      <p:sp>
        <p:nvSpPr>
          <p:cNvPr id="2053" name="Rectangle 5"/>
          <p:cNvSpPr>
            <a:spLocks noGrp="1" noChangeArrowheads="1"/>
          </p:cNvSpPr>
          <p:nvPr>
            <p:ph type="sldNum" sz="quarter" idx="5"/>
          </p:nvPr>
        </p:nvSpPr>
        <p:spPr bwMode="auto">
          <a:xfrm>
            <a:off x="3980632" y="8874457"/>
            <a:ext cx="3042468" cy="43762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r" defTabSz="762000" eaLnBrk="0" hangingPunct="0">
              <a:defRPr sz="1000" b="0" i="1" smtClean="0">
                <a:solidFill>
                  <a:schemeClr val="tx1"/>
                </a:solidFill>
                <a:latin typeface="Times New Roman" panose="02020603050405020304" pitchFamily="18" charset="0"/>
              </a:defRPr>
            </a:lvl1pPr>
          </a:lstStyle>
          <a:p>
            <a:pPr>
              <a:defRPr/>
            </a:pPr>
            <a:fld id="{AB13220A-F1A4-4D9A-B045-8E03406742FE}" type="slidenum">
              <a:rPr lang="en-US" altLang="en-US"/>
              <a:pPr>
                <a:defRPr/>
              </a:pPr>
              <a:t>‹#›</a:t>
            </a:fld>
            <a:endParaRPr lang="en-US" altLang="en-US"/>
          </a:p>
        </p:txBody>
      </p:sp>
      <p:sp>
        <p:nvSpPr>
          <p:cNvPr id="2054" name="Rectangle 6"/>
          <p:cNvSpPr>
            <a:spLocks noGrp="1" noChangeArrowheads="1"/>
          </p:cNvSpPr>
          <p:nvPr>
            <p:ph type="body" sz="quarter" idx="3"/>
          </p:nvPr>
        </p:nvSpPr>
        <p:spPr bwMode="auto">
          <a:xfrm>
            <a:off x="926683" y="4394062"/>
            <a:ext cx="5169736" cy="4261586"/>
          </a:xfrm>
          <a:prstGeom prst="rect">
            <a:avLst/>
          </a:prstGeom>
          <a:noFill/>
          <a:ln w="9525">
            <a:noFill/>
            <a:miter lim="800000"/>
            <a:headEnd/>
            <a:tailEnd/>
          </a:ln>
          <a:effectLst/>
        </p:spPr>
        <p:txBody>
          <a:bodyPr vert="horz" wrap="square" lIns="101600" tIns="50800" rIns="101600" bIns="50800" numCol="1" anchor="t" anchorCtr="0" compatLnSpc="1">
            <a:prstTxWarp prst="textNoShape">
              <a:avLst/>
            </a:prstTxWarp>
          </a:bodyPr>
          <a:lstStyle/>
          <a:p>
            <a:pPr lvl="0"/>
            <a:r>
              <a:rPr lang="en-US" noProof="0"/>
              <a:t>Click to edit Master text styles</a:t>
            </a:r>
          </a:p>
          <a:p>
            <a:pPr lvl="0"/>
            <a:endParaRPr lang="en-US" noProof="0"/>
          </a:p>
        </p:txBody>
      </p:sp>
      <p:sp>
        <p:nvSpPr>
          <p:cNvPr id="4103" name="Rectangle 7"/>
          <p:cNvSpPr>
            <a:spLocks noGrp="1" noRot="1" noChangeAspect="1" noChangeArrowheads="1" noTextEdit="1"/>
          </p:cNvSpPr>
          <p:nvPr>
            <p:ph type="sldImg" idx="2"/>
          </p:nvPr>
        </p:nvSpPr>
        <p:spPr bwMode="auto">
          <a:xfrm>
            <a:off x="1547813" y="1090613"/>
            <a:ext cx="3925887" cy="26162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3460754157"/>
      </p:ext>
    </p:extLst>
  </p:cSld>
  <p:clrMap bg1="lt1" tx1="dk1" bg2="lt2" tx2="dk2" accent1="accent1" accent2="accent2" accent3="accent3" accent4="accent4" accent5="accent5" accent6="accent6" hlink="hlink" folHlink="folHlink"/>
  <p:notesStyle>
    <a:lvl1pPr marL="228600" indent="-228600" algn="l" defTabSz="842963" rtl="0" eaLnBrk="0" fontAlgn="base" hangingPunct="0">
      <a:spcBef>
        <a:spcPct val="30000"/>
      </a:spcBef>
      <a:spcAft>
        <a:spcPct val="0"/>
      </a:spcAft>
      <a:buSzPct val="100000"/>
      <a:buChar char="•"/>
      <a:defRPr sz="1200" kern="1200">
        <a:solidFill>
          <a:schemeClr val="tx1"/>
        </a:solidFill>
        <a:latin typeface="Arial" charset="0"/>
        <a:ea typeface="+mn-ea"/>
        <a:cs typeface="+mn-cs"/>
      </a:defRPr>
    </a:lvl1pPr>
    <a:lvl2pPr marL="742950" indent="-285750" algn="l" defTabSz="842963"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1143000" indent="-228600" algn="l" defTabSz="842963"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600200" indent="-228600" algn="l" defTabSz="842963"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2057400" indent="-228600" algn="l" defTabSz="842963"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7"/>
          <p:cNvSpPr>
            <a:spLocks noGrp="1" noChangeArrowheads="1"/>
          </p:cNvSpPr>
          <p:nvPr>
            <p:ph type="sldNum" sz="quarter" idx="5"/>
          </p:nvPr>
        </p:nvSpPr>
        <p:spPr>
          <a:noFill/>
        </p:spPr>
        <p:txBody>
          <a:bodyPr/>
          <a:lstStyle/>
          <a:p>
            <a:fld id="{801CBD74-8981-4BC6-97E3-2D95C35FA1FC}" type="slidenum">
              <a:rPr lang="en-US" smtClean="0"/>
              <a:pPr/>
              <a:t>1</a:t>
            </a:fld>
            <a:endParaRPr lang="en-US"/>
          </a:p>
        </p:txBody>
      </p:sp>
      <p:sp>
        <p:nvSpPr>
          <p:cNvPr id="221187" name="Rectangle 2"/>
          <p:cNvSpPr>
            <a:spLocks noGrp="1" noRot="1" noChangeAspect="1" noChangeArrowheads="1" noTextEdit="1"/>
          </p:cNvSpPr>
          <p:nvPr>
            <p:ph type="sldImg"/>
          </p:nvPr>
        </p:nvSpPr>
        <p:spPr>
          <a:ln/>
        </p:spPr>
      </p:sp>
      <p:sp>
        <p:nvSpPr>
          <p:cNvPr id="221188" name="Rectangle 3"/>
          <p:cNvSpPr>
            <a:spLocks noGrp="1" noChangeArrowheads="1"/>
          </p:cNvSpPr>
          <p:nvPr>
            <p:ph type="body" idx="1"/>
          </p:nvPr>
        </p:nvSpPr>
        <p:spPr>
          <a:noFill/>
          <a:ln/>
        </p:spPr>
        <p:txBody>
          <a:bodyPr/>
          <a:lstStyle/>
          <a:p>
            <a:pPr eaLnBrk="1" hangingPunct="1"/>
            <a:endParaRPr lang="en-GB"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50388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5"/>
          <p:cNvSpPr txBox="1">
            <a:spLocks noGrp="1" noChangeArrowheads="1"/>
          </p:cNvSpPr>
          <p:nvPr/>
        </p:nvSpPr>
        <p:spPr bwMode="auto">
          <a:xfrm>
            <a:off x="3963988" y="8845550"/>
            <a:ext cx="3030537" cy="436563"/>
          </a:xfrm>
          <a:prstGeom prst="rect">
            <a:avLst/>
          </a:prstGeom>
          <a:noFill/>
          <a:ln w="9525">
            <a:noFill/>
            <a:miter lim="800000"/>
            <a:headEnd/>
            <a:tailEnd/>
          </a:ln>
        </p:spPr>
        <p:txBody>
          <a:bodyPr lIns="19050" tIns="0" rIns="19050" bIns="0" anchor="b"/>
          <a:lstStyle/>
          <a:p>
            <a:pPr algn="r" defTabSz="762000"/>
            <a:fld id="{853CDEC2-E103-4958-8DEE-88844D6C9B75}" type="slidenum">
              <a:rPr lang="en-US" sz="1000" b="0" i="1">
                <a:solidFill>
                  <a:schemeClr val="tx1"/>
                </a:solidFill>
                <a:latin typeface="Times New Roman" pitchFamily="18" charset="0"/>
              </a:rPr>
              <a:pPr algn="r" defTabSz="762000"/>
              <a:t>10</a:t>
            </a:fld>
            <a:endParaRPr lang="en-US" sz="1000" b="0" i="1">
              <a:solidFill>
                <a:schemeClr val="tx1"/>
              </a:solidFill>
              <a:latin typeface="Times New Roman" pitchFamily="18"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ChangeArrowheads="1"/>
          </p:cNvSpPr>
          <p:nvPr/>
        </p:nvSpPr>
        <p:spPr bwMode="auto">
          <a:xfrm>
            <a:off x="922338" y="3990975"/>
            <a:ext cx="5149850" cy="4637088"/>
          </a:xfrm>
          <a:prstGeom prst="rect">
            <a:avLst/>
          </a:prstGeom>
          <a:noFill/>
          <a:ln w="9525">
            <a:noFill/>
            <a:miter lim="800000"/>
            <a:headEnd/>
            <a:tailEnd/>
          </a:ln>
        </p:spPr>
        <p:txBody>
          <a:bodyPr lIns="101600" tIns="50800" rIns="101600" bIns="50800"/>
          <a:lstStyle/>
          <a:p>
            <a:pPr marL="228600" indent="-228600" defTabSz="842963">
              <a:lnSpc>
                <a:spcPct val="90000"/>
              </a:lnSpc>
              <a:spcBef>
                <a:spcPct val="30000"/>
              </a:spcBef>
              <a:buSzPct val="100000"/>
              <a:buFontTx/>
              <a:buChar char="•"/>
            </a:pPr>
            <a:r>
              <a:rPr lang="en-GB" sz="1600" b="0">
                <a:solidFill>
                  <a:schemeClr val="tx1"/>
                </a:solidFill>
              </a:rPr>
              <a:t>Elements to cover in letter to ASG DPP to join PARP.</a:t>
            </a:r>
          </a:p>
        </p:txBody>
      </p:sp>
      <p:sp>
        <p:nvSpPr>
          <p:cNvPr id="2" name="Notes Placeholder 1"/>
          <p:cNvSpPr>
            <a:spLocks noGrp="1"/>
          </p:cNvSpPr>
          <p:nvPr>
            <p:ph type="body" idx="1"/>
          </p:nvPr>
        </p:nvSpPr>
        <p:spPr/>
        <p:txBody>
          <a:bodyPr/>
          <a:lstStyle/>
          <a:p>
            <a:r>
              <a:rPr lang="en-US" dirty="0"/>
              <a:t>Linked</a:t>
            </a:r>
            <a:r>
              <a:rPr lang="en-US" baseline="0" dirty="0"/>
              <a:t> to General Goals!</a:t>
            </a:r>
            <a:endParaRPr lang="en-US" dirty="0"/>
          </a:p>
        </p:txBody>
      </p:sp>
    </p:spTree>
    <p:extLst>
      <p:ext uri="{BB962C8B-B14F-4D97-AF65-F5344CB8AC3E}">
        <p14:creationId xmlns:p14="http://schemas.microsoft.com/office/powerpoint/2010/main" val="40431734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5"/>
          <p:cNvSpPr txBox="1">
            <a:spLocks noGrp="1" noChangeArrowheads="1"/>
          </p:cNvSpPr>
          <p:nvPr/>
        </p:nvSpPr>
        <p:spPr bwMode="auto">
          <a:xfrm>
            <a:off x="3963988" y="8845550"/>
            <a:ext cx="3030537" cy="436563"/>
          </a:xfrm>
          <a:prstGeom prst="rect">
            <a:avLst/>
          </a:prstGeom>
          <a:noFill/>
          <a:ln w="9525">
            <a:noFill/>
            <a:miter lim="800000"/>
            <a:headEnd/>
            <a:tailEnd/>
          </a:ln>
        </p:spPr>
        <p:txBody>
          <a:bodyPr lIns="19050" tIns="0" rIns="19050" bIns="0" anchor="b"/>
          <a:lstStyle/>
          <a:p>
            <a:pPr algn="r" defTabSz="762000"/>
            <a:fld id="{853CDEC2-E103-4958-8DEE-88844D6C9B75}" type="slidenum">
              <a:rPr lang="en-US" sz="1000" b="0" i="1">
                <a:solidFill>
                  <a:schemeClr val="tx1"/>
                </a:solidFill>
                <a:latin typeface="Times New Roman" pitchFamily="18" charset="0"/>
              </a:rPr>
              <a:pPr algn="r" defTabSz="762000"/>
              <a:t>11</a:t>
            </a:fld>
            <a:endParaRPr lang="en-US" sz="1000" b="0" i="1">
              <a:solidFill>
                <a:schemeClr val="tx1"/>
              </a:solidFill>
              <a:latin typeface="Times New Roman" pitchFamily="18"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ChangeArrowheads="1"/>
          </p:cNvSpPr>
          <p:nvPr/>
        </p:nvSpPr>
        <p:spPr bwMode="auto">
          <a:xfrm>
            <a:off x="922338" y="3990975"/>
            <a:ext cx="5149850" cy="4637088"/>
          </a:xfrm>
          <a:prstGeom prst="rect">
            <a:avLst/>
          </a:prstGeom>
          <a:noFill/>
          <a:ln w="9525">
            <a:noFill/>
            <a:miter lim="800000"/>
            <a:headEnd/>
            <a:tailEnd/>
          </a:ln>
        </p:spPr>
        <p:txBody>
          <a:bodyPr lIns="101600" tIns="50800" rIns="101600" bIns="50800"/>
          <a:lstStyle/>
          <a:p>
            <a:pPr marL="228600" indent="-228600" defTabSz="842963">
              <a:lnSpc>
                <a:spcPct val="90000"/>
              </a:lnSpc>
              <a:spcBef>
                <a:spcPct val="30000"/>
              </a:spcBef>
              <a:buSzPct val="100000"/>
              <a:buFontTx/>
              <a:buChar char="•"/>
            </a:pPr>
            <a:r>
              <a:rPr lang="en-GB" sz="1600" b="0">
                <a:solidFill>
                  <a:schemeClr val="tx1"/>
                </a:solidFill>
              </a:rPr>
              <a:t>Elements to cover in letter to ASG DPP to join PARP.</a:t>
            </a:r>
          </a:p>
        </p:txBody>
      </p:sp>
      <p:sp>
        <p:nvSpPr>
          <p:cNvPr id="2" name="Notes Placeholder 1"/>
          <p:cNvSpPr>
            <a:spLocks noGrp="1"/>
          </p:cNvSpPr>
          <p:nvPr>
            <p:ph type="body" idx="1"/>
          </p:nvPr>
        </p:nvSpPr>
        <p:spPr/>
        <p:txBody>
          <a:bodyPr/>
          <a:lstStyle/>
          <a:p>
            <a:r>
              <a:rPr lang="en-US" dirty="0"/>
              <a:t>Linked</a:t>
            </a:r>
            <a:r>
              <a:rPr lang="en-US" baseline="0" dirty="0"/>
              <a:t> to General Goals!</a:t>
            </a:r>
            <a:endParaRPr lang="en-US" dirty="0"/>
          </a:p>
        </p:txBody>
      </p:sp>
    </p:spTree>
    <p:extLst>
      <p:ext uri="{BB962C8B-B14F-4D97-AF65-F5344CB8AC3E}">
        <p14:creationId xmlns:p14="http://schemas.microsoft.com/office/powerpoint/2010/main" val="37774581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5"/>
          <p:cNvSpPr>
            <a:spLocks noGrp="1" noChangeArrowheads="1"/>
          </p:cNvSpPr>
          <p:nvPr>
            <p:ph type="sldNum" sz="quarter" idx="5"/>
          </p:nvPr>
        </p:nvSpPr>
        <p:spPr/>
        <p:txBody>
          <a:bodyPr/>
          <a:lstStyle/>
          <a:p>
            <a:pPr>
              <a:defRPr/>
            </a:pPr>
            <a:fld id="{FEBE8A83-3112-4D8C-B9FE-ADFF254F900E}" type="slidenum">
              <a:rPr lang="en-US" smtClean="0"/>
              <a:pPr>
                <a:defRPr/>
              </a:pPr>
              <a:t>12</a:t>
            </a:fld>
            <a:endParaRPr lang="en-US"/>
          </a:p>
        </p:txBody>
      </p:sp>
      <p:sp>
        <p:nvSpPr>
          <p:cNvPr id="210947" name="Rectangle 2"/>
          <p:cNvSpPr>
            <a:spLocks noGrp="1" noRot="1" noChangeAspect="1" noChangeArrowheads="1" noTextEdit="1"/>
          </p:cNvSpPr>
          <p:nvPr>
            <p:ph type="sldImg"/>
          </p:nvPr>
        </p:nvSpPr>
        <p:spPr>
          <a:ln/>
        </p:spPr>
      </p:sp>
      <p:sp>
        <p:nvSpPr>
          <p:cNvPr id="2109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dirty="0">
                <a:latin typeface="Arial" pitchFamily="34" charset="0"/>
              </a:rPr>
              <a:t>We have covered the NDPP and now having given you an insight into PARP I want to compare and contrast the process, because there are a lot of similarities but there are also significant differences.</a:t>
            </a:r>
          </a:p>
        </p:txBody>
      </p:sp>
    </p:spTree>
    <p:extLst>
      <p:ext uri="{BB962C8B-B14F-4D97-AF65-F5344CB8AC3E}">
        <p14:creationId xmlns:p14="http://schemas.microsoft.com/office/powerpoint/2010/main" val="8737669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5"/>
          <p:cNvSpPr txBox="1">
            <a:spLocks noGrp="1" noChangeArrowheads="1"/>
          </p:cNvSpPr>
          <p:nvPr/>
        </p:nvSpPr>
        <p:spPr bwMode="auto">
          <a:xfrm>
            <a:off x="3963988" y="8845550"/>
            <a:ext cx="3030537" cy="436563"/>
          </a:xfrm>
          <a:prstGeom prst="rect">
            <a:avLst/>
          </a:prstGeom>
          <a:noFill/>
          <a:ln w="9525">
            <a:noFill/>
            <a:miter lim="800000"/>
            <a:headEnd/>
            <a:tailEnd/>
          </a:ln>
        </p:spPr>
        <p:txBody>
          <a:bodyPr lIns="19050" tIns="0" rIns="19050" bIns="0" anchor="b"/>
          <a:lstStyle/>
          <a:p>
            <a:pPr algn="r" defTabSz="762000"/>
            <a:fld id="{DE2A38C6-DE07-40A1-ABCB-D12C99BC5152}" type="slidenum">
              <a:rPr lang="en-US" sz="1000" b="0" i="1">
                <a:solidFill>
                  <a:schemeClr val="tx1"/>
                </a:solidFill>
                <a:latin typeface="Times New Roman" pitchFamily="18" charset="0"/>
              </a:rPr>
              <a:pPr algn="r" defTabSz="762000"/>
              <a:t>13</a:t>
            </a:fld>
            <a:endParaRPr lang="en-US" sz="1000" b="0" i="1">
              <a:solidFill>
                <a:schemeClr val="tx1"/>
              </a:solidFill>
              <a:latin typeface="Times New Roman" pitchFamily="18"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endParaRPr lang="en-GB">
              <a:ea typeface="ＭＳ Ｐゴシック" pitchFamily="34" charset="-128"/>
            </a:endParaRPr>
          </a:p>
        </p:txBody>
      </p:sp>
    </p:spTree>
    <p:extLst>
      <p:ext uri="{BB962C8B-B14F-4D97-AF65-F5344CB8AC3E}">
        <p14:creationId xmlns:p14="http://schemas.microsoft.com/office/powerpoint/2010/main" val="8390710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5"/>
          <p:cNvSpPr txBox="1">
            <a:spLocks noGrp="1" noChangeArrowheads="1"/>
          </p:cNvSpPr>
          <p:nvPr/>
        </p:nvSpPr>
        <p:spPr bwMode="auto">
          <a:xfrm>
            <a:off x="3963988" y="8845550"/>
            <a:ext cx="3030537" cy="436563"/>
          </a:xfrm>
          <a:prstGeom prst="rect">
            <a:avLst/>
          </a:prstGeom>
          <a:noFill/>
          <a:ln w="9525">
            <a:noFill/>
            <a:miter lim="800000"/>
            <a:headEnd/>
            <a:tailEnd/>
          </a:ln>
        </p:spPr>
        <p:txBody>
          <a:bodyPr lIns="19050" tIns="0" rIns="19050" bIns="0" anchor="b"/>
          <a:lstStyle/>
          <a:p>
            <a:pPr algn="r" defTabSz="762000"/>
            <a:fld id="{B8CE76BA-EC86-4663-9782-A4F9999C8128}" type="slidenum">
              <a:rPr lang="en-US" sz="1000" b="0" i="1">
                <a:solidFill>
                  <a:schemeClr val="tx1"/>
                </a:solidFill>
                <a:latin typeface="Times New Roman" pitchFamily="18" charset="0"/>
              </a:rPr>
              <a:pPr algn="r" defTabSz="762000"/>
              <a:t>14</a:t>
            </a:fld>
            <a:endParaRPr lang="en-US" sz="1000" b="0" i="1">
              <a:solidFill>
                <a:schemeClr val="tx1"/>
              </a:solidFill>
              <a:latin typeface="Times New Roman" pitchFamily="18"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r>
              <a:rPr lang="en-GB" dirty="0">
                <a:ea typeface="ＭＳ Ｐゴシック" pitchFamily="34" charset="-128"/>
              </a:rPr>
              <a:t>So in summary</a:t>
            </a:r>
          </a:p>
        </p:txBody>
      </p:sp>
    </p:spTree>
    <p:extLst>
      <p:ext uri="{BB962C8B-B14F-4D97-AF65-F5344CB8AC3E}">
        <p14:creationId xmlns:p14="http://schemas.microsoft.com/office/powerpoint/2010/main" val="27833596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5"/>
          <p:cNvSpPr txBox="1">
            <a:spLocks noGrp="1" noChangeArrowheads="1"/>
          </p:cNvSpPr>
          <p:nvPr/>
        </p:nvSpPr>
        <p:spPr bwMode="auto">
          <a:xfrm>
            <a:off x="3963988" y="8845550"/>
            <a:ext cx="3030537" cy="436563"/>
          </a:xfrm>
          <a:prstGeom prst="rect">
            <a:avLst/>
          </a:prstGeom>
          <a:noFill/>
          <a:ln w="9525">
            <a:noFill/>
            <a:miter lim="800000"/>
            <a:headEnd/>
            <a:tailEnd/>
          </a:ln>
        </p:spPr>
        <p:txBody>
          <a:bodyPr lIns="19050" tIns="0" rIns="19050" bIns="0" anchor="b"/>
          <a:lstStyle/>
          <a:p>
            <a:pPr algn="r" defTabSz="762000"/>
            <a:fld id="{B8CE76BA-EC86-4663-9782-A4F9999C8128}" type="slidenum">
              <a:rPr lang="en-US" sz="1000" b="0" i="1">
                <a:solidFill>
                  <a:schemeClr val="tx1"/>
                </a:solidFill>
                <a:latin typeface="Times New Roman" pitchFamily="18" charset="0"/>
              </a:rPr>
              <a:pPr algn="r" defTabSz="762000"/>
              <a:t>15</a:t>
            </a:fld>
            <a:endParaRPr lang="en-US" sz="1000" b="0" i="1">
              <a:solidFill>
                <a:schemeClr val="tx1"/>
              </a:solidFill>
              <a:latin typeface="Times New Roman" pitchFamily="18"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marL="0" indent="0">
              <a:buNone/>
            </a:pPr>
            <a:r>
              <a:rPr lang="en-US" b="1" dirty="0"/>
              <a:t>Where</a:t>
            </a:r>
            <a:r>
              <a:rPr lang="en-US" b="1" baseline="0" dirty="0"/>
              <a:t> we started:</a:t>
            </a:r>
          </a:p>
          <a:p>
            <a:pPr marL="0" indent="0">
              <a:buNone/>
            </a:pPr>
            <a:endParaRPr lang="en-GB" b="1" dirty="0"/>
          </a:p>
          <a:p>
            <a:r>
              <a:rPr lang="en-GB" b="1" dirty="0"/>
              <a:t>Operations/Deployments</a:t>
            </a:r>
            <a:endParaRPr lang="en-GB" dirty="0"/>
          </a:p>
          <a:p>
            <a:pPr lvl="1"/>
            <a:r>
              <a:rPr lang="en-GB" dirty="0"/>
              <a:t>Develop the capability of deploying one (1) light infantry platoon (30-40 </a:t>
            </a:r>
            <a:r>
              <a:rPr lang="en-GB" dirty="0" err="1"/>
              <a:t>pax</a:t>
            </a:r>
            <a:r>
              <a:rPr lang="en-GB" dirty="0"/>
              <a:t>) trained, equipped and certified for peacekeeping/peace support operations sustainable for two years (rotation every six months).</a:t>
            </a:r>
          </a:p>
          <a:p>
            <a:pPr marL="0" indent="0">
              <a:buNone/>
            </a:pPr>
            <a:endParaRPr lang="en-GB" dirty="0"/>
          </a:p>
          <a:p>
            <a:r>
              <a:rPr lang="en-GB" b="1" dirty="0"/>
              <a:t>Logistics/Procurement</a:t>
            </a:r>
            <a:endParaRPr lang="en-GB" dirty="0"/>
          </a:p>
          <a:p>
            <a:pPr lvl="1"/>
            <a:r>
              <a:rPr lang="en-GB" dirty="0"/>
              <a:t>The replacement of outdated small arms (side arms, individual and squad weapons) with modern weapons interoperable with other countries.  </a:t>
            </a:r>
          </a:p>
          <a:p>
            <a:pPr marL="0" indent="0">
              <a:buNone/>
            </a:pPr>
            <a:endParaRPr lang="en-GB" dirty="0"/>
          </a:p>
          <a:p>
            <a:r>
              <a:rPr lang="en-GB" b="1" dirty="0"/>
              <a:t>Planning</a:t>
            </a:r>
            <a:endParaRPr lang="en-GB" dirty="0"/>
          </a:p>
          <a:p>
            <a:pPr lvl="1"/>
            <a:r>
              <a:rPr lang="en-GB" dirty="0"/>
              <a:t>The formation of defence planners capable of planning in all domains of operations (J1-J9) and able to be deployed to multi-national headquarters.</a:t>
            </a:r>
          </a:p>
        </p:txBody>
      </p:sp>
    </p:spTree>
    <p:extLst>
      <p:ext uri="{BB962C8B-B14F-4D97-AF65-F5344CB8AC3E}">
        <p14:creationId xmlns:p14="http://schemas.microsoft.com/office/powerpoint/2010/main" val="25424225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5"/>
          <p:cNvSpPr txBox="1">
            <a:spLocks noGrp="1" noChangeArrowheads="1"/>
          </p:cNvSpPr>
          <p:nvPr/>
        </p:nvSpPr>
        <p:spPr bwMode="auto">
          <a:xfrm>
            <a:off x="3963988" y="8845550"/>
            <a:ext cx="3030537" cy="436563"/>
          </a:xfrm>
          <a:prstGeom prst="rect">
            <a:avLst/>
          </a:prstGeom>
          <a:noFill/>
          <a:ln w="9525">
            <a:noFill/>
            <a:miter lim="800000"/>
            <a:headEnd/>
            <a:tailEnd/>
          </a:ln>
        </p:spPr>
        <p:txBody>
          <a:bodyPr lIns="19050" tIns="0" rIns="19050" bIns="0" anchor="b"/>
          <a:lstStyle/>
          <a:p>
            <a:pPr algn="r" defTabSz="762000"/>
            <a:fld id="{B8CE76BA-EC86-4663-9782-A4F9999C8128}" type="slidenum">
              <a:rPr lang="en-US" sz="1000" b="0" i="1">
                <a:solidFill>
                  <a:schemeClr val="tx1"/>
                </a:solidFill>
                <a:latin typeface="Times New Roman" pitchFamily="18" charset="0"/>
              </a:rPr>
              <a:pPr algn="r" defTabSz="762000"/>
              <a:t>16</a:t>
            </a:fld>
            <a:endParaRPr lang="en-US" sz="1000" b="0" i="1">
              <a:solidFill>
                <a:schemeClr val="tx1"/>
              </a:solidFill>
              <a:latin typeface="Times New Roman" pitchFamily="18"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marL="0" indent="0">
              <a:buNone/>
            </a:pPr>
            <a:r>
              <a:rPr lang="en-US" b="1" dirty="0"/>
              <a:t>Where</a:t>
            </a:r>
            <a:r>
              <a:rPr lang="en-US" b="1" baseline="0" dirty="0"/>
              <a:t> we started:</a:t>
            </a:r>
          </a:p>
          <a:p>
            <a:pPr marL="0" indent="0">
              <a:buNone/>
            </a:pPr>
            <a:endParaRPr lang="en-GB" b="1" dirty="0"/>
          </a:p>
          <a:p>
            <a:r>
              <a:rPr lang="en-GB" b="1" dirty="0"/>
              <a:t>Operations/Deployments</a:t>
            </a:r>
            <a:endParaRPr lang="en-GB" dirty="0"/>
          </a:p>
          <a:p>
            <a:pPr lvl="1"/>
            <a:r>
              <a:rPr lang="en-GB" dirty="0"/>
              <a:t>Develop the capability of deploying one (1) light infantry platoon (30-40 </a:t>
            </a:r>
            <a:r>
              <a:rPr lang="en-GB" dirty="0" err="1"/>
              <a:t>pax</a:t>
            </a:r>
            <a:r>
              <a:rPr lang="en-GB" dirty="0"/>
              <a:t>) trained, equipped and certified for peacekeeping/peace support operations sustainable for two years (rotation every six months).</a:t>
            </a:r>
          </a:p>
          <a:p>
            <a:pPr marL="0" indent="0">
              <a:buNone/>
            </a:pPr>
            <a:endParaRPr lang="en-GB" dirty="0"/>
          </a:p>
          <a:p>
            <a:r>
              <a:rPr lang="en-GB" b="1" dirty="0"/>
              <a:t>Logistics/Procurement</a:t>
            </a:r>
            <a:endParaRPr lang="en-GB" dirty="0"/>
          </a:p>
          <a:p>
            <a:pPr lvl="1"/>
            <a:r>
              <a:rPr lang="en-GB" dirty="0"/>
              <a:t>The replacement of outdated small arms (side arms, individual and squad weapons) with modern weapons interoperable with other countries.  </a:t>
            </a:r>
          </a:p>
          <a:p>
            <a:pPr marL="0" indent="0">
              <a:buNone/>
            </a:pPr>
            <a:endParaRPr lang="en-GB" dirty="0"/>
          </a:p>
          <a:p>
            <a:r>
              <a:rPr lang="en-GB" b="1" dirty="0"/>
              <a:t>Planning</a:t>
            </a:r>
            <a:endParaRPr lang="en-GB" dirty="0"/>
          </a:p>
          <a:p>
            <a:pPr lvl="1"/>
            <a:r>
              <a:rPr lang="en-GB" dirty="0"/>
              <a:t>The formation of defence planners capable of planning in all domains of operations (J1-J9) and able to be deployed to multi-national headquarters.</a:t>
            </a:r>
          </a:p>
        </p:txBody>
      </p:sp>
    </p:spTree>
    <p:extLst>
      <p:ext uri="{BB962C8B-B14F-4D97-AF65-F5344CB8AC3E}">
        <p14:creationId xmlns:p14="http://schemas.microsoft.com/office/powerpoint/2010/main" val="11631476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5"/>
          <p:cNvSpPr txBox="1">
            <a:spLocks noGrp="1" noChangeArrowheads="1"/>
          </p:cNvSpPr>
          <p:nvPr/>
        </p:nvSpPr>
        <p:spPr bwMode="auto">
          <a:xfrm>
            <a:off x="3963988" y="8845550"/>
            <a:ext cx="3030537" cy="436563"/>
          </a:xfrm>
          <a:prstGeom prst="rect">
            <a:avLst/>
          </a:prstGeom>
          <a:noFill/>
          <a:ln w="9525">
            <a:noFill/>
            <a:miter lim="800000"/>
            <a:headEnd/>
            <a:tailEnd/>
          </a:ln>
        </p:spPr>
        <p:txBody>
          <a:bodyPr lIns="19050" tIns="0" rIns="19050" bIns="0" anchor="b"/>
          <a:lstStyle/>
          <a:p>
            <a:pPr algn="r" defTabSz="762000"/>
            <a:fld id="{B8CE76BA-EC86-4663-9782-A4F9999C8128}" type="slidenum">
              <a:rPr lang="en-US" sz="1000" b="0" i="1">
                <a:solidFill>
                  <a:schemeClr val="tx1"/>
                </a:solidFill>
                <a:latin typeface="Times New Roman" pitchFamily="18" charset="0"/>
              </a:rPr>
              <a:pPr algn="r" defTabSz="762000"/>
              <a:t>17</a:t>
            </a:fld>
            <a:endParaRPr lang="en-US" sz="1000" b="0" i="1">
              <a:solidFill>
                <a:schemeClr val="tx1"/>
              </a:solidFill>
              <a:latin typeface="Times New Roman" pitchFamily="18"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marL="0" indent="0">
              <a:buNone/>
            </a:pPr>
            <a:r>
              <a:rPr lang="en-US" b="1" dirty="0"/>
              <a:t>Where</a:t>
            </a:r>
            <a:r>
              <a:rPr lang="en-US" b="1" baseline="0" dirty="0"/>
              <a:t> we started:</a:t>
            </a:r>
          </a:p>
          <a:p>
            <a:pPr marL="0" indent="0">
              <a:buNone/>
            </a:pPr>
            <a:endParaRPr lang="en-GB" b="1" dirty="0"/>
          </a:p>
          <a:p>
            <a:r>
              <a:rPr lang="en-GB" b="1" dirty="0"/>
              <a:t>Operations/Deployments</a:t>
            </a:r>
            <a:endParaRPr lang="en-GB" dirty="0"/>
          </a:p>
          <a:p>
            <a:pPr lvl="1"/>
            <a:r>
              <a:rPr lang="en-GB" dirty="0"/>
              <a:t>Develop the capability of deploying one (1) light infantry platoon (30-40 </a:t>
            </a:r>
            <a:r>
              <a:rPr lang="en-GB" dirty="0" err="1"/>
              <a:t>pax</a:t>
            </a:r>
            <a:r>
              <a:rPr lang="en-GB" dirty="0"/>
              <a:t>) trained, equipped and certified for peacekeeping/peace support operations sustainable for two years (rotation every six months).</a:t>
            </a:r>
          </a:p>
          <a:p>
            <a:pPr marL="0" indent="0">
              <a:buNone/>
            </a:pPr>
            <a:endParaRPr lang="en-GB" dirty="0"/>
          </a:p>
          <a:p>
            <a:r>
              <a:rPr lang="en-GB" b="1" dirty="0"/>
              <a:t>Logistics/Procurement</a:t>
            </a:r>
            <a:endParaRPr lang="en-GB" dirty="0"/>
          </a:p>
          <a:p>
            <a:pPr lvl="1"/>
            <a:r>
              <a:rPr lang="en-GB" dirty="0"/>
              <a:t>The replacement of outdated small arms (side arms, individual and squad weapons) with modern weapons interoperable with other countries.  </a:t>
            </a:r>
          </a:p>
          <a:p>
            <a:pPr marL="0" indent="0">
              <a:buNone/>
            </a:pPr>
            <a:endParaRPr lang="en-GB" dirty="0"/>
          </a:p>
          <a:p>
            <a:r>
              <a:rPr lang="en-GB" b="1" dirty="0"/>
              <a:t>Planning</a:t>
            </a:r>
            <a:endParaRPr lang="en-GB" dirty="0"/>
          </a:p>
          <a:p>
            <a:pPr lvl="1"/>
            <a:r>
              <a:rPr lang="en-GB" dirty="0"/>
              <a:t>The formation of defence planners capable of planning in all domains of operations (J1-J9) and able to be deployed to multi-national headquarters.</a:t>
            </a:r>
          </a:p>
        </p:txBody>
      </p:sp>
    </p:spTree>
    <p:extLst>
      <p:ext uri="{BB962C8B-B14F-4D97-AF65-F5344CB8AC3E}">
        <p14:creationId xmlns:p14="http://schemas.microsoft.com/office/powerpoint/2010/main" val="4738873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5"/>
          <p:cNvSpPr txBox="1">
            <a:spLocks noGrp="1" noChangeArrowheads="1"/>
          </p:cNvSpPr>
          <p:nvPr/>
        </p:nvSpPr>
        <p:spPr bwMode="auto">
          <a:xfrm>
            <a:off x="3963988" y="8845550"/>
            <a:ext cx="3030537" cy="436563"/>
          </a:xfrm>
          <a:prstGeom prst="rect">
            <a:avLst/>
          </a:prstGeom>
          <a:noFill/>
          <a:ln w="9525">
            <a:noFill/>
            <a:miter lim="800000"/>
            <a:headEnd/>
            <a:tailEnd/>
          </a:ln>
        </p:spPr>
        <p:txBody>
          <a:bodyPr lIns="19050" tIns="0" rIns="19050" bIns="0" anchor="b"/>
          <a:lstStyle/>
          <a:p>
            <a:pPr algn="r" defTabSz="762000"/>
            <a:fld id="{B8CE76BA-EC86-4663-9782-A4F9999C8128}" type="slidenum">
              <a:rPr lang="en-US" sz="1000" b="0" i="1">
                <a:solidFill>
                  <a:schemeClr val="tx1"/>
                </a:solidFill>
                <a:latin typeface="Times New Roman" pitchFamily="18" charset="0"/>
              </a:rPr>
              <a:pPr algn="r" defTabSz="762000"/>
              <a:t>18</a:t>
            </a:fld>
            <a:endParaRPr lang="en-US" sz="1000" b="0" i="1">
              <a:solidFill>
                <a:schemeClr val="tx1"/>
              </a:solidFill>
              <a:latin typeface="Times New Roman" pitchFamily="18"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marL="0" indent="0">
              <a:buNone/>
            </a:pPr>
            <a:r>
              <a:rPr lang="en-US" b="1" dirty="0"/>
              <a:t>Where</a:t>
            </a:r>
            <a:r>
              <a:rPr lang="en-US" b="1" baseline="0" dirty="0"/>
              <a:t> we started:</a:t>
            </a:r>
          </a:p>
          <a:p>
            <a:pPr marL="0" indent="0">
              <a:buNone/>
            </a:pPr>
            <a:endParaRPr lang="en-GB" b="1" dirty="0"/>
          </a:p>
          <a:p>
            <a:r>
              <a:rPr lang="en-GB" b="1" dirty="0"/>
              <a:t>Operations/Deployments</a:t>
            </a:r>
            <a:endParaRPr lang="en-GB" dirty="0"/>
          </a:p>
          <a:p>
            <a:pPr lvl="1"/>
            <a:r>
              <a:rPr lang="en-GB" dirty="0"/>
              <a:t>Develop the capability of deploying one (1) light infantry platoon (30-40 </a:t>
            </a:r>
            <a:r>
              <a:rPr lang="en-GB" dirty="0" err="1"/>
              <a:t>pax</a:t>
            </a:r>
            <a:r>
              <a:rPr lang="en-GB" dirty="0"/>
              <a:t>) trained, equipped and certified for peacekeeping/peace support operations sustainable for two years (rotation every six months).</a:t>
            </a:r>
          </a:p>
          <a:p>
            <a:pPr marL="0" indent="0">
              <a:buNone/>
            </a:pPr>
            <a:endParaRPr lang="en-GB" dirty="0"/>
          </a:p>
          <a:p>
            <a:r>
              <a:rPr lang="en-GB" b="1" dirty="0"/>
              <a:t>Logistics/Procurement</a:t>
            </a:r>
            <a:endParaRPr lang="en-GB" dirty="0"/>
          </a:p>
          <a:p>
            <a:pPr lvl="1"/>
            <a:r>
              <a:rPr lang="en-GB" dirty="0"/>
              <a:t>The replacement of outdated small arms (side arms, individual and squad weapons) with modern weapons interoperable with other countries.  </a:t>
            </a:r>
          </a:p>
          <a:p>
            <a:pPr marL="0" indent="0">
              <a:buNone/>
            </a:pPr>
            <a:endParaRPr lang="en-GB" dirty="0"/>
          </a:p>
          <a:p>
            <a:r>
              <a:rPr lang="en-GB" b="1" dirty="0"/>
              <a:t>Planning</a:t>
            </a:r>
            <a:endParaRPr lang="en-GB" dirty="0"/>
          </a:p>
          <a:p>
            <a:pPr lvl="1"/>
            <a:r>
              <a:rPr lang="en-GB" dirty="0"/>
              <a:t>The formation of defence planners capable of planning in all domains of operations (J1-J9) and able to be deployed to multi-national headquarters.</a:t>
            </a:r>
          </a:p>
        </p:txBody>
      </p:sp>
    </p:spTree>
    <p:extLst>
      <p:ext uri="{BB962C8B-B14F-4D97-AF65-F5344CB8AC3E}">
        <p14:creationId xmlns:p14="http://schemas.microsoft.com/office/powerpoint/2010/main" val="19476677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5"/>
          <p:cNvSpPr txBox="1">
            <a:spLocks noGrp="1" noChangeArrowheads="1"/>
          </p:cNvSpPr>
          <p:nvPr/>
        </p:nvSpPr>
        <p:spPr bwMode="auto">
          <a:xfrm>
            <a:off x="3963988" y="8845550"/>
            <a:ext cx="3030537" cy="436563"/>
          </a:xfrm>
          <a:prstGeom prst="rect">
            <a:avLst/>
          </a:prstGeom>
          <a:noFill/>
          <a:ln w="9525">
            <a:noFill/>
            <a:miter lim="800000"/>
            <a:headEnd/>
            <a:tailEnd/>
          </a:ln>
        </p:spPr>
        <p:txBody>
          <a:bodyPr lIns="19050" tIns="0" rIns="19050" bIns="0" anchor="b"/>
          <a:lstStyle/>
          <a:p>
            <a:pPr algn="r" defTabSz="762000"/>
            <a:fld id="{B8CE76BA-EC86-4663-9782-A4F9999C8128}" type="slidenum">
              <a:rPr lang="en-US" sz="1000" b="0" i="1">
                <a:solidFill>
                  <a:schemeClr val="tx1"/>
                </a:solidFill>
                <a:latin typeface="Times New Roman" pitchFamily="18" charset="0"/>
              </a:rPr>
              <a:pPr algn="r" defTabSz="762000"/>
              <a:t>19</a:t>
            </a:fld>
            <a:endParaRPr lang="en-US" sz="1000" b="0" i="1">
              <a:solidFill>
                <a:schemeClr val="tx1"/>
              </a:solidFill>
              <a:latin typeface="Times New Roman" pitchFamily="18"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marL="0" indent="0">
              <a:buNone/>
            </a:pPr>
            <a:r>
              <a:rPr lang="en-US" b="1" dirty="0"/>
              <a:t>Where</a:t>
            </a:r>
            <a:r>
              <a:rPr lang="en-US" b="1" baseline="0" dirty="0"/>
              <a:t> we started:</a:t>
            </a:r>
          </a:p>
          <a:p>
            <a:pPr marL="0" indent="0">
              <a:buNone/>
            </a:pPr>
            <a:endParaRPr lang="en-GB" b="1" dirty="0"/>
          </a:p>
          <a:p>
            <a:r>
              <a:rPr lang="en-GB" b="1" dirty="0"/>
              <a:t>Operations/Deployments</a:t>
            </a:r>
            <a:endParaRPr lang="en-GB" dirty="0"/>
          </a:p>
          <a:p>
            <a:pPr lvl="1"/>
            <a:r>
              <a:rPr lang="en-GB" dirty="0"/>
              <a:t>Develop the capability of deploying one (1) light infantry platoon (30-40 </a:t>
            </a:r>
            <a:r>
              <a:rPr lang="en-GB" dirty="0" err="1"/>
              <a:t>pax</a:t>
            </a:r>
            <a:r>
              <a:rPr lang="en-GB" dirty="0"/>
              <a:t>) trained, equipped and certified for peacekeeping/peace support operations sustainable for two years (rotation every six months).</a:t>
            </a:r>
          </a:p>
          <a:p>
            <a:pPr marL="0" indent="0">
              <a:buNone/>
            </a:pPr>
            <a:endParaRPr lang="en-GB" dirty="0"/>
          </a:p>
          <a:p>
            <a:r>
              <a:rPr lang="en-GB" b="1" dirty="0"/>
              <a:t>Logistics/Procurement</a:t>
            </a:r>
            <a:endParaRPr lang="en-GB" dirty="0"/>
          </a:p>
          <a:p>
            <a:pPr lvl="1"/>
            <a:r>
              <a:rPr lang="en-GB" dirty="0"/>
              <a:t>The replacement of outdated small arms (side arms, individual and squad weapons) with modern weapons interoperable with other countries.  </a:t>
            </a:r>
          </a:p>
          <a:p>
            <a:pPr marL="0" indent="0">
              <a:buNone/>
            </a:pPr>
            <a:endParaRPr lang="en-GB" dirty="0"/>
          </a:p>
          <a:p>
            <a:r>
              <a:rPr lang="en-GB" b="1" dirty="0"/>
              <a:t>Planning</a:t>
            </a:r>
            <a:endParaRPr lang="en-GB" dirty="0"/>
          </a:p>
          <a:p>
            <a:pPr lvl="1"/>
            <a:r>
              <a:rPr lang="en-GB" dirty="0"/>
              <a:t>The formation of defence planners capable of planning in all domains of operations (J1-J9) and able to be deployed to multi-national headquarters.</a:t>
            </a:r>
          </a:p>
        </p:txBody>
      </p:sp>
    </p:spTree>
    <p:extLst>
      <p:ext uri="{BB962C8B-B14F-4D97-AF65-F5344CB8AC3E}">
        <p14:creationId xmlns:p14="http://schemas.microsoft.com/office/powerpoint/2010/main" val="389630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5"/>
          <p:cNvSpPr>
            <a:spLocks noGrp="1" noChangeArrowheads="1"/>
          </p:cNvSpPr>
          <p:nvPr>
            <p:ph type="sldNum" sz="quarter" idx="5"/>
          </p:nvPr>
        </p:nvSpPr>
        <p:spPr>
          <a:noFill/>
        </p:spPr>
        <p:txBody>
          <a:bodyPr/>
          <a:lstStyle/>
          <a:p>
            <a:fld id="{708D6D6A-B2B7-40B5-9800-829F79593ED5}" type="slidenum">
              <a:rPr lang="en-US"/>
              <a:pPr/>
              <a:t>2</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xfrm>
            <a:off x="328613" y="3775075"/>
            <a:ext cx="6408737" cy="4248150"/>
          </a:xfrm>
          <a:noFill/>
          <a:ln/>
        </p:spPr>
        <p:txBody>
          <a:bodyPr/>
          <a:lstStyle/>
          <a:p>
            <a:endParaRPr lang="en-GB" sz="1600" dirty="0">
              <a:ea typeface="ＭＳ Ｐゴシック" pitchFamily="34" charset="-128"/>
            </a:endParaRPr>
          </a:p>
        </p:txBody>
      </p:sp>
    </p:spTree>
    <p:extLst>
      <p:ext uri="{BB962C8B-B14F-4D97-AF65-F5344CB8AC3E}">
        <p14:creationId xmlns:p14="http://schemas.microsoft.com/office/powerpoint/2010/main" val="37365193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5"/>
          <p:cNvSpPr txBox="1">
            <a:spLocks noGrp="1" noChangeArrowheads="1"/>
          </p:cNvSpPr>
          <p:nvPr/>
        </p:nvSpPr>
        <p:spPr bwMode="auto">
          <a:xfrm>
            <a:off x="3963988" y="8845550"/>
            <a:ext cx="3030537" cy="436563"/>
          </a:xfrm>
          <a:prstGeom prst="rect">
            <a:avLst/>
          </a:prstGeom>
          <a:noFill/>
          <a:ln w="9525">
            <a:noFill/>
            <a:miter lim="800000"/>
            <a:headEnd/>
            <a:tailEnd/>
          </a:ln>
        </p:spPr>
        <p:txBody>
          <a:bodyPr lIns="19050" tIns="0" rIns="19050" bIns="0" anchor="b"/>
          <a:lstStyle/>
          <a:p>
            <a:pPr algn="r" defTabSz="762000"/>
            <a:fld id="{B8CE76BA-EC86-4663-9782-A4F9999C8128}" type="slidenum">
              <a:rPr lang="en-US" sz="1000" b="0" i="1">
                <a:solidFill>
                  <a:schemeClr val="tx1"/>
                </a:solidFill>
                <a:latin typeface="Times New Roman" pitchFamily="18" charset="0"/>
              </a:rPr>
              <a:pPr algn="r" defTabSz="762000"/>
              <a:t>20</a:t>
            </a:fld>
            <a:endParaRPr lang="en-US" sz="1000" b="0" i="1">
              <a:solidFill>
                <a:schemeClr val="tx1"/>
              </a:solidFill>
              <a:latin typeface="Times New Roman" pitchFamily="18"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marL="0" indent="0">
              <a:buNone/>
            </a:pPr>
            <a:r>
              <a:rPr lang="en-US" b="1" dirty="0"/>
              <a:t>Where</a:t>
            </a:r>
            <a:r>
              <a:rPr lang="en-US" b="1" baseline="0" dirty="0"/>
              <a:t> we started:</a:t>
            </a:r>
          </a:p>
          <a:p>
            <a:pPr marL="0" indent="0">
              <a:buNone/>
            </a:pPr>
            <a:endParaRPr lang="en-GB" b="1" dirty="0"/>
          </a:p>
          <a:p>
            <a:r>
              <a:rPr lang="en-GB" b="1" dirty="0"/>
              <a:t>Operations/Deployments</a:t>
            </a:r>
            <a:endParaRPr lang="en-GB" dirty="0"/>
          </a:p>
          <a:p>
            <a:pPr lvl="1"/>
            <a:r>
              <a:rPr lang="en-GB" dirty="0"/>
              <a:t>Develop the capability of deploying one (1) light infantry platoon (30-40 </a:t>
            </a:r>
            <a:r>
              <a:rPr lang="en-GB" dirty="0" err="1"/>
              <a:t>pax</a:t>
            </a:r>
            <a:r>
              <a:rPr lang="en-GB" dirty="0"/>
              <a:t>) trained, equipped and certified for peacekeeping/peace support operations sustainable for two years (rotation every six months).</a:t>
            </a:r>
          </a:p>
          <a:p>
            <a:pPr marL="0" indent="0">
              <a:buNone/>
            </a:pPr>
            <a:endParaRPr lang="en-GB" dirty="0"/>
          </a:p>
          <a:p>
            <a:r>
              <a:rPr lang="en-GB" b="1" dirty="0"/>
              <a:t>Logistics/Procurement</a:t>
            </a:r>
            <a:endParaRPr lang="en-GB" dirty="0"/>
          </a:p>
          <a:p>
            <a:pPr lvl="1"/>
            <a:r>
              <a:rPr lang="en-GB" dirty="0"/>
              <a:t>The replacement of outdated small arms (side arms, individual and squad weapons) with modern weapons interoperable with other countries.  </a:t>
            </a:r>
          </a:p>
          <a:p>
            <a:pPr marL="0" indent="0">
              <a:buNone/>
            </a:pPr>
            <a:endParaRPr lang="en-GB" dirty="0"/>
          </a:p>
          <a:p>
            <a:r>
              <a:rPr lang="en-GB" b="1" dirty="0"/>
              <a:t>Planning</a:t>
            </a:r>
            <a:endParaRPr lang="en-GB" dirty="0"/>
          </a:p>
          <a:p>
            <a:pPr lvl="1"/>
            <a:r>
              <a:rPr lang="en-GB" dirty="0"/>
              <a:t>The formation of defence planners capable of planning in all domains of operations (J1-J9) and able to be deployed to multi-national headquarters.</a:t>
            </a:r>
          </a:p>
        </p:txBody>
      </p:sp>
    </p:spTree>
    <p:extLst>
      <p:ext uri="{BB962C8B-B14F-4D97-AF65-F5344CB8AC3E}">
        <p14:creationId xmlns:p14="http://schemas.microsoft.com/office/powerpoint/2010/main" val="29900099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5"/>
          <p:cNvSpPr txBox="1">
            <a:spLocks noGrp="1" noChangeArrowheads="1"/>
          </p:cNvSpPr>
          <p:nvPr/>
        </p:nvSpPr>
        <p:spPr bwMode="auto">
          <a:xfrm>
            <a:off x="3963988" y="8845550"/>
            <a:ext cx="3030537" cy="436563"/>
          </a:xfrm>
          <a:prstGeom prst="rect">
            <a:avLst/>
          </a:prstGeom>
          <a:noFill/>
          <a:ln w="9525">
            <a:noFill/>
            <a:miter lim="800000"/>
            <a:headEnd/>
            <a:tailEnd/>
          </a:ln>
        </p:spPr>
        <p:txBody>
          <a:bodyPr lIns="19050" tIns="0" rIns="19050" bIns="0" anchor="b"/>
          <a:lstStyle/>
          <a:p>
            <a:pPr algn="r" defTabSz="762000"/>
            <a:fld id="{B8CE76BA-EC86-4663-9782-A4F9999C8128}" type="slidenum">
              <a:rPr lang="en-US" sz="1000" b="0" i="1">
                <a:solidFill>
                  <a:schemeClr val="tx1"/>
                </a:solidFill>
                <a:latin typeface="Times New Roman" pitchFamily="18" charset="0"/>
              </a:rPr>
              <a:pPr algn="r" defTabSz="762000"/>
              <a:t>21</a:t>
            </a:fld>
            <a:endParaRPr lang="en-US" sz="1000" b="0" i="1">
              <a:solidFill>
                <a:schemeClr val="tx1"/>
              </a:solidFill>
              <a:latin typeface="Times New Roman" pitchFamily="18"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marL="0" indent="0">
              <a:buNone/>
            </a:pPr>
            <a:r>
              <a:rPr lang="en-US" b="1" dirty="0"/>
              <a:t>Where</a:t>
            </a:r>
            <a:r>
              <a:rPr lang="en-US" b="1" baseline="0" dirty="0"/>
              <a:t> we started:</a:t>
            </a:r>
          </a:p>
          <a:p>
            <a:pPr marL="0" indent="0">
              <a:buNone/>
            </a:pPr>
            <a:endParaRPr lang="en-GB" b="1" dirty="0"/>
          </a:p>
          <a:p>
            <a:r>
              <a:rPr lang="en-GB" b="1" dirty="0"/>
              <a:t>Operations/Deployments</a:t>
            </a:r>
            <a:endParaRPr lang="en-GB" dirty="0"/>
          </a:p>
          <a:p>
            <a:pPr lvl="1"/>
            <a:r>
              <a:rPr lang="en-GB" dirty="0"/>
              <a:t>Develop the capability of deploying one (1) light infantry platoon (30-40 </a:t>
            </a:r>
            <a:r>
              <a:rPr lang="en-GB" dirty="0" err="1"/>
              <a:t>pax</a:t>
            </a:r>
            <a:r>
              <a:rPr lang="en-GB" dirty="0"/>
              <a:t>) trained, equipped and certified for peacekeeping/peace support operations sustainable for two years (rotation every six months).</a:t>
            </a:r>
          </a:p>
          <a:p>
            <a:pPr marL="0" indent="0">
              <a:buNone/>
            </a:pPr>
            <a:endParaRPr lang="en-GB" dirty="0"/>
          </a:p>
          <a:p>
            <a:r>
              <a:rPr lang="en-GB" b="1" dirty="0"/>
              <a:t>Logistics/Procurement</a:t>
            </a:r>
            <a:endParaRPr lang="en-GB" dirty="0"/>
          </a:p>
          <a:p>
            <a:pPr lvl="1"/>
            <a:r>
              <a:rPr lang="en-GB" dirty="0"/>
              <a:t>The replacement of outdated small arms (side arms, individual and squad weapons) with modern weapons interoperable with other countries.  </a:t>
            </a:r>
          </a:p>
          <a:p>
            <a:pPr marL="0" indent="0">
              <a:buNone/>
            </a:pPr>
            <a:endParaRPr lang="en-GB" dirty="0"/>
          </a:p>
          <a:p>
            <a:r>
              <a:rPr lang="en-GB" b="1" dirty="0"/>
              <a:t>Planning</a:t>
            </a:r>
            <a:endParaRPr lang="en-GB" dirty="0"/>
          </a:p>
          <a:p>
            <a:pPr lvl="1"/>
            <a:r>
              <a:rPr lang="en-GB" dirty="0"/>
              <a:t>The formation of defence planners capable of planning in all domains of operations (J1-J9) and able to be deployed to multi-national headquarters.</a:t>
            </a:r>
          </a:p>
        </p:txBody>
      </p:sp>
    </p:spTree>
    <p:extLst>
      <p:ext uri="{BB962C8B-B14F-4D97-AF65-F5344CB8AC3E}">
        <p14:creationId xmlns:p14="http://schemas.microsoft.com/office/powerpoint/2010/main" val="18949199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5"/>
          <p:cNvSpPr txBox="1">
            <a:spLocks noGrp="1" noChangeArrowheads="1"/>
          </p:cNvSpPr>
          <p:nvPr/>
        </p:nvSpPr>
        <p:spPr bwMode="auto">
          <a:xfrm>
            <a:off x="3963988" y="8845550"/>
            <a:ext cx="3030537" cy="436563"/>
          </a:xfrm>
          <a:prstGeom prst="rect">
            <a:avLst/>
          </a:prstGeom>
          <a:noFill/>
          <a:ln w="9525">
            <a:noFill/>
            <a:miter lim="800000"/>
            <a:headEnd/>
            <a:tailEnd/>
          </a:ln>
        </p:spPr>
        <p:txBody>
          <a:bodyPr lIns="19050" tIns="0" rIns="19050" bIns="0" anchor="b"/>
          <a:lstStyle/>
          <a:p>
            <a:pPr algn="r" defTabSz="762000"/>
            <a:fld id="{B8CE76BA-EC86-4663-9782-A4F9999C8128}" type="slidenum">
              <a:rPr lang="en-US" sz="1000" b="0" i="1">
                <a:solidFill>
                  <a:schemeClr val="tx1"/>
                </a:solidFill>
                <a:latin typeface="Times New Roman" pitchFamily="18" charset="0"/>
              </a:rPr>
              <a:pPr algn="r" defTabSz="762000"/>
              <a:t>22</a:t>
            </a:fld>
            <a:endParaRPr lang="en-US" sz="1000" b="0" i="1">
              <a:solidFill>
                <a:schemeClr val="tx1"/>
              </a:solidFill>
              <a:latin typeface="Times New Roman" pitchFamily="18"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marL="0" indent="0">
              <a:buNone/>
            </a:pPr>
            <a:r>
              <a:rPr lang="en-US" b="1" dirty="0"/>
              <a:t>Where</a:t>
            </a:r>
            <a:r>
              <a:rPr lang="en-US" b="1" baseline="0" dirty="0"/>
              <a:t> we started:</a:t>
            </a:r>
          </a:p>
          <a:p>
            <a:pPr marL="0" indent="0">
              <a:buNone/>
            </a:pPr>
            <a:endParaRPr lang="en-GB" b="1" dirty="0"/>
          </a:p>
          <a:p>
            <a:r>
              <a:rPr lang="en-GB" b="1" dirty="0"/>
              <a:t>Operations/Deployments</a:t>
            </a:r>
            <a:endParaRPr lang="en-GB" dirty="0"/>
          </a:p>
          <a:p>
            <a:pPr lvl="1"/>
            <a:r>
              <a:rPr lang="en-GB" dirty="0"/>
              <a:t>Develop the capability of deploying one (1) light infantry platoon (30-40 </a:t>
            </a:r>
            <a:r>
              <a:rPr lang="en-GB" dirty="0" err="1"/>
              <a:t>pax</a:t>
            </a:r>
            <a:r>
              <a:rPr lang="en-GB" dirty="0"/>
              <a:t>) trained, equipped and certified for peacekeeping/peace support operations sustainable for two years (rotation every six months).</a:t>
            </a:r>
          </a:p>
          <a:p>
            <a:pPr marL="0" indent="0">
              <a:buNone/>
            </a:pPr>
            <a:endParaRPr lang="en-GB" dirty="0"/>
          </a:p>
          <a:p>
            <a:r>
              <a:rPr lang="en-GB" b="1" dirty="0"/>
              <a:t>Logistics/Procurement</a:t>
            </a:r>
            <a:endParaRPr lang="en-GB" dirty="0"/>
          </a:p>
          <a:p>
            <a:pPr lvl="1"/>
            <a:r>
              <a:rPr lang="en-GB" dirty="0"/>
              <a:t>The replacement of outdated small arms (side arms, individual and squad weapons) with modern weapons interoperable with other countries.  </a:t>
            </a:r>
          </a:p>
          <a:p>
            <a:pPr marL="0" indent="0">
              <a:buNone/>
            </a:pPr>
            <a:endParaRPr lang="en-GB" dirty="0"/>
          </a:p>
          <a:p>
            <a:r>
              <a:rPr lang="en-GB" b="1" dirty="0"/>
              <a:t>Planning</a:t>
            </a:r>
            <a:endParaRPr lang="en-GB" dirty="0"/>
          </a:p>
          <a:p>
            <a:pPr lvl="1"/>
            <a:r>
              <a:rPr lang="en-GB" dirty="0"/>
              <a:t>The formation of defence planners capable of planning in all domains of operations (J1-J9) and able to be deployed to multi-national headquarters.</a:t>
            </a:r>
          </a:p>
        </p:txBody>
      </p:sp>
    </p:spTree>
    <p:extLst>
      <p:ext uri="{BB962C8B-B14F-4D97-AF65-F5344CB8AC3E}">
        <p14:creationId xmlns:p14="http://schemas.microsoft.com/office/powerpoint/2010/main" val="42457555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5"/>
          <p:cNvSpPr txBox="1">
            <a:spLocks noGrp="1" noChangeArrowheads="1"/>
          </p:cNvSpPr>
          <p:nvPr/>
        </p:nvSpPr>
        <p:spPr bwMode="auto">
          <a:xfrm>
            <a:off x="3963988" y="8845550"/>
            <a:ext cx="3030537" cy="436563"/>
          </a:xfrm>
          <a:prstGeom prst="rect">
            <a:avLst/>
          </a:prstGeom>
          <a:noFill/>
          <a:ln w="9525">
            <a:noFill/>
            <a:miter lim="800000"/>
            <a:headEnd/>
            <a:tailEnd/>
          </a:ln>
        </p:spPr>
        <p:txBody>
          <a:bodyPr lIns="19050" tIns="0" rIns="19050" bIns="0" anchor="b"/>
          <a:lstStyle/>
          <a:p>
            <a:pPr algn="r" defTabSz="762000"/>
            <a:fld id="{B8CE76BA-EC86-4663-9782-A4F9999C8128}" type="slidenum">
              <a:rPr lang="en-US" sz="1000" b="0" i="1">
                <a:solidFill>
                  <a:schemeClr val="tx1"/>
                </a:solidFill>
                <a:latin typeface="Times New Roman" pitchFamily="18" charset="0"/>
              </a:rPr>
              <a:pPr algn="r" defTabSz="762000"/>
              <a:t>23</a:t>
            </a:fld>
            <a:endParaRPr lang="en-US" sz="1000" b="0" i="1">
              <a:solidFill>
                <a:schemeClr val="tx1"/>
              </a:solidFill>
              <a:latin typeface="Times New Roman" pitchFamily="18"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marL="0" indent="0">
              <a:buNone/>
            </a:pPr>
            <a:r>
              <a:rPr lang="en-US" b="1" dirty="0"/>
              <a:t>Where</a:t>
            </a:r>
            <a:r>
              <a:rPr lang="en-US" b="1" baseline="0" dirty="0"/>
              <a:t> we started:</a:t>
            </a:r>
          </a:p>
          <a:p>
            <a:pPr marL="0" indent="0">
              <a:buNone/>
            </a:pPr>
            <a:endParaRPr lang="en-GB" b="1" dirty="0"/>
          </a:p>
          <a:p>
            <a:r>
              <a:rPr lang="en-GB" b="1" dirty="0"/>
              <a:t>Operations/Deployments</a:t>
            </a:r>
            <a:endParaRPr lang="en-GB" dirty="0"/>
          </a:p>
          <a:p>
            <a:pPr lvl="1"/>
            <a:r>
              <a:rPr lang="en-GB" dirty="0"/>
              <a:t>Develop the capability of deploying one (1) light infantry platoon (30-40 </a:t>
            </a:r>
            <a:r>
              <a:rPr lang="en-GB" dirty="0" err="1"/>
              <a:t>pax</a:t>
            </a:r>
            <a:r>
              <a:rPr lang="en-GB" dirty="0"/>
              <a:t>) trained, equipped and certified for peacekeeping/peace support operations sustainable for two years (rotation every six months).</a:t>
            </a:r>
          </a:p>
          <a:p>
            <a:pPr marL="0" indent="0">
              <a:buNone/>
            </a:pPr>
            <a:endParaRPr lang="en-GB" dirty="0"/>
          </a:p>
          <a:p>
            <a:r>
              <a:rPr lang="en-GB" b="1" dirty="0"/>
              <a:t>Logistics/Procurement</a:t>
            </a:r>
            <a:endParaRPr lang="en-GB" dirty="0"/>
          </a:p>
          <a:p>
            <a:pPr lvl="1"/>
            <a:r>
              <a:rPr lang="en-GB" dirty="0"/>
              <a:t>The replacement of outdated small arms (side arms, individual and squad weapons) with modern weapons interoperable with other countries.  </a:t>
            </a:r>
          </a:p>
          <a:p>
            <a:pPr marL="0" indent="0">
              <a:buNone/>
            </a:pPr>
            <a:endParaRPr lang="en-GB" dirty="0"/>
          </a:p>
          <a:p>
            <a:r>
              <a:rPr lang="en-GB" b="1" dirty="0"/>
              <a:t>Planning</a:t>
            </a:r>
            <a:endParaRPr lang="en-GB" dirty="0"/>
          </a:p>
          <a:p>
            <a:pPr lvl="1"/>
            <a:r>
              <a:rPr lang="en-GB" dirty="0"/>
              <a:t>The formation of defence planners capable of planning in all domains of operations (J1-J9) and able to be deployed to multi-national headquarters.</a:t>
            </a:r>
          </a:p>
        </p:txBody>
      </p:sp>
    </p:spTree>
    <p:extLst>
      <p:ext uri="{BB962C8B-B14F-4D97-AF65-F5344CB8AC3E}">
        <p14:creationId xmlns:p14="http://schemas.microsoft.com/office/powerpoint/2010/main" val="12539397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5"/>
          <p:cNvSpPr txBox="1">
            <a:spLocks noGrp="1" noChangeArrowheads="1"/>
          </p:cNvSpPr>
          <p:nvPr/>
        </p:nvSpPr>
        <p:spPr bwMode="auto">
          <a:xfrm>
            <a:off x="3963988" y="8845550"/>
            <a:ext cx="3030537" cy="436563"/>
          </a:xfrm>
          <a:prstGeom prst="rect">
            <a:avLst/>
          </a:prstGeom>
          <a:noFill/>
          <a:ln w="9525">
            <a:noFill/>
            <a:miter lim="800000"/>
            <a:headEnd/>
            <a:tailEnd/>
          </a:ln>
        </p:spPr>
        <p:txBody>
          <a:bodyPr lIns="19050" tIns="0" rIns="19050" bIns="0" anchor="b"/>
          <a:lstStyle/>
          <a:p>
            <a:pPr algn="r" defTabSz="762000"/>
            <a:fld id="{B8CE76BA-EC86-4663-9782-A4F9999C8128}" type="slidenum">
              <a:rPr lang="en-US" sz="1000" b="0" i="1">
                <a:solidFill>
                  <a:schemeClr val="tx1"/>
                </a:solidFill>
                <a:latin typeface="Times New Roman" pitchFamily="18" charset="0"/>
              </a:rPr>
              <a:pPr algn="r" defTabSz="762000"/>
              <a:t>24</a:t>
            </a:fld>
            <a:endParaRPr lang="en-US" sz="1000" b="0" i="1">
              <a:solidFill>
                <a:schemeClr val="tx1"/>
              </a:solidFill>
              <a:latin typeface="Times New Roman" pitchFamily="18"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marL="0" indent="0">
              <a:buNone/>
            </a:pPr>
            <a:r>
              <a:rPr lang="en-US" b="1" dirty="0"/>
              <a:t>Where</a:t>
            </a:r>
            <a:r>
              <a:rPr lang="en-US" b="1" baseline="0" dirty="0"/>
              <a:t> we started:</a:t>
            </a:r>
          </a:p>
          <a:p>
            <a:pPr marL="0" indent="0">
              <a:buNone/>
            </a:pPr>
            <a:endParaRPr lang="en-GB" b="1" dirty="0"/>
          </a:p>
          <a:p>
            <a:r>
              <a:rPr lang="en-GB" b="1" dirty="0"/>
              <a:t>Operations/Deployments</a:t>
            </a:r>
            <a:endParaRPr lang="en-GB" dirty="0"/>
          </a:p>
          <a:p>
            <a:pPr lvl="1"/>
            <a:r>
              <a:rPr lang="en-GB" dirty="0"/>
              <a:t>Develop the capability of deploying one (1) light infantry platoon (30-40 </a:t>
            </a:r>
            <a:r>
              <a:rPr lang="en-GB" dirty="0" err="1"/>
              <a:t>pax</a:t>
            </a:r>
            <a:r>
              <a:rPr lang="en-GB" dirty="0"/>
              <a:t>) trained, equipped and certified for peacekeeping/peace support operations sustainable for two years (rotation every six months).</a:t>
            </a:r>
          </a:p>
          <a:p>
            <a:pPr marL="0" indent="0">
              <a:buNone/>
            </a:pPr>
            <a:endParaRPr lang="en-GB" dirty="0"/>
          </a:p>
          <a:p>
            <a:r>
              <a:rPr lang="en-GB" b="1" dirty="0"/>
              <a:t>Logistics/Procurement</a:t>
            </a:r>
            <a:endParaRPr lang="en-GB" dirty="0"/>
          </a:p>
          <a:p>
            <a:pPr lvl="1"/>
            <a:r>
              <a:rPr lang="en-GB" dirty="0"/>
              <a:t>The replacement of outdated small arms (side arms, individual and squad weapons) with modern weapons interoperable with other countries.  </a:t>
            </a:r>
          </a:p>
          <a:p>
            <a:pPr marL="0" indent="0">
              <a:buNone/>
            </a:pPr>
            <a:endParaRPr lang="en-GB" dirty="0"/>
          </a:p>
          <a:p>
            <a:r>
              <a:rPr lang="en-GB" b="1" dirty="0"/>
              <a:t>Planning</a:t>
            </a:r>
            <a:endParaRPr lang="en-GB" dirty="0"/>
          </a:p>
          <a:p>
            <a:pPr lvl="1"/>
            <a:r>
              <a:rPr lang="en-GB" dirty="0"/>
              <a:t>The formation of defence planners capable of planning in all domains of operations (J1-J9) and able to be deployed to multi-national headquarters.</a:t>
            </a:r>
          </a:p>
        </p:txBody>
      </p:sp>
    </p:spTree>
    <p:extLst>
      <p:ext uri="{BB962C8B-B14F-4D97-AF65-F5344CB8AC3E}">
        <p14:creationId xmlns:p14="http://schemas.microsoft.com/office/powerpoint/2010/main" val="39120261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5"/>
          <p:cNvSpPr txBox="1">
            <a:spLocks noGrp="1" noChangeArrowheads="1"/>
          </p:cNvSpPr>
          <p:nvPr/>
        </p:nvSpPr>
        <p:spPr bwMode="auto">
          <a:xfrm>
            <a:off x="3963988" y="8845550"/>
            <a:ext cx="3030537" cy="436563"/>
          </a:xfrm>
          <a:prstGeom prst="rect">
            <a:avLst/>
          </a:prstGeom>
          <a:noFill/>
          <a:ln w="9525">
            <a:noFill/>
            <a:miter lim="800000"/>
            <a:headEnd/>
            <a:tailEnd/>
          </a:ln>
        </p:spPr>
        <p:txBody>
          <a:bodyPr lIns="19050" tIns="0" rIns="19050" bIns="0" anchor="b"/>
          <a:lstStyle/>
          <a:p>
            <a:pPr algn="r" defTabSz="762000"/>
            <a:fld id="{B8CE76BA-EC86-4663-9782-A4F9999C8128}" type="slidenum">
              <a:rPr lang="en-US" sz="1000" b="0" i="1">
                <a:solidFill>
                  <a:schemeClr val="tx1"/>
                </a:solidFill>
                <a:latin typeface="Times New Roman" pitchFamily="18" charset="0"/>
              </a:rPr>
              <a:pPr algn="r" defTabSz="762000"/>
              <a:t>25</a:t>
            </a:fld>
            <a:endParaRPr lang="en-US" sz="1000" b="0" i="1">
              <a:solidFill>
                <a:schemeClr val="tx1"/>
              </a:solidFill>
              <a:latin typeface="Times New Roman" pitchFamily="18"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marL="0" indent="0">
              <a:buNone/>
            </a:pPr>
            <a:r>
              <a:rPr lang="en-US" b="1" dirty="0"/>
              <a:t>Where</a:t>
            </a:r>
            <a:r>
              <a:rPr lang="en-US" b="1" baseline="0" dirty="0"/>
              <a:t> we started:</a:t>
            </a:r>
          </a:p>
          <a:p>
            <a:pPr marL="0" indent="0">
              <a:buNone/>
            </a:pPr>
            <a:endParaRPr lang="en-GB" b="1" dirty="0"/>
          </a:p>
          <a:p>
            <a:r>
              <a:rPr lang="en-GB" b="1" dirty="0"/>
              <a:t>Operations/Deployments</a:t>
            </a:r>
            <a:endParaRPr lang="en-GB" dirty="0"/>
          </a:p>
          <a:p>
            <a:pPr lvl="1"/>
            <a:r>
              <a:rPr lang="en-GB" dirty="0"/>
              <a:t>Develop the capability of deploying one (1) light infantry platoon (30-40 </a:t>
            </a:r>
            <a:r>
              <a:rPr lang="en-GB" dirty="0" err="1"/>
              <a:t>pax</a:t>
            </a:r>
            <a:r>
              <a:rPr lang="en-GB" dirty="0"/>
              <a:t>) trained, equipped and certified for peacekeeping/peace support operations sustainable for two years (rotation every six months).</a:t>
            </a:r>
          </a:p>
          <a:p>
            <a:pPr marL="0" indent="0">
              <a:buNone/>
            </a:pPr>
            <a:endParaRPr lang="en-GB" dirty="0"/>
          </a:p>
          <a:p>
            <a:r>
              <a:rPr lang="en-GB" b="1" dirty="0"/>
              <a:t>Logistics/Procurement</a:t>
            </a:r>
            <a:endParaRPr lang="en-GB" dirty="0"/>
          </a:p>
          <a:p>
            <a:pPr lvl="1"/>
            <a:r>
              <a:rPr lang="en-GB" dirty="0"/>
              <a:t>The replacement of outdated small arms (side arms, individual and squad weapons) with modern weapons interoperable with other countries.  </a:t>
            </a:r>
          </a:p>
          <a:p>
            <a:pPr marL="0" indent="0">
              <a:buNone/>
            </a:pPr>
            <a:endParaRPr lang="en-GB" dirty="0"/>
          </a:p>
          <a:p>
            <a:r>
              <a:rPr lang="en-GB" b="1" dirty="0"/>
              <a:t>Planning</a:t>
            </a:r>
            <a:endParaRPr lang="en-GB" dirty="0"/>
          </a:p>
          <a:p>
            <a:pPr lvl="1"/>
            <a:r>
              <a:rPr lang="en-GB" dirty="0"/>
              <a:t>The formation of defence planners capable of planning in all domains of operations (J1-J9) and able to be deployed to multi-national headquarters.</a:t>
            </a:r>
          </a:p>
        </p:txBody>
      </p:sp>
    </p:spTree>
    <p:extLst>
      <p:ext uri="{BB962C8B-B14F-4D97-AF65-F5344CB8AC3E}">
        <p14:creationId xmlns:p14="http://schemas.microsoft.com/office/powerpoint/2010/main" val="4496544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5"/>
          <p:cNvSpPr>
            <a:spLocks noGrp="1" noChangeArrowheads="1"/>
          </p:cNvSpPr>
          <p:nvPr>
            <p:ph type="sldNum" sz="quarter" idx="5"/>
          </p:nvPr>
        </p:nvSpPr>
        <p:spPr>
          <a:noFill/>
        </p:spPr>
        <p:txBody>
          <a:bodyPr/>
          <a:lstStyle/>
          <a:p>
            <a:fld id="{F0BDE0CD-C2AA-4E82-BA2F-24470C7B06BB}" type="slidenum">
              <a:rPr lang="en-US"/>
              <a:pPr/>
              <a:t>26</a:t>
            </a:fld>
            <a:endParaRPr lang="en-US"/>
          </a:p>
        </p:txBody>
      </p:sp>
      <p:sp>
        <p:nvSpPr>
          <p:cNvPr id="68611" name="Rectangle 2"/>
          <p:cNvSpPr>
            <a:spLocks noGrp="1" noRot="1" noChangeAspect="1" noChangeArrowheads="1" noTextEdit="1"/>
          </p:cNvSpPr>
          <p:nvPr>
            <p:ph type="sldImg"/>
          </p:nvPr>
        </p:nvSpPr>
        <p:spPr>
          <a:xfrm>
            <a:off x="1165225" y="763588"/>
            <a:ext cx="4343400" cy="2895600"/>
          </a:xfrm>
          <a:ln/>
        </p:spPr>
      </p:sp>
      <p:sp>
        <p:nvSpPr>
          <p:cNvPr id="68612" name="Text Box 4"/>
          <p:cNvSpPr txBox="1">
            <a:spLocks noChangeArrowheads="1"/>
          </p:cNvSpPr>
          <p:nvPr/>
        </p:nvSpPr>
        <p:spPr bwMode="auto">
          <a:xfrm>
            <a:off x="6375400" y="8815388"/>
            <a:ext cx="619125" cy="247650"/>
          </a:xfrm>
          <a:prstGeom prst="rect">
            <a:avLst/>
          </a:prstGeom>
          <a:noFill/>
          <a:ln w="12700">
            <a:noFill/>
            <a:miter lim="800000"/>
            <a:headEnd/>
            <a:tailEnd/>
          </a:ln>
        </p:spPr>
        <p:txBody>
          <a:bodyPr lIns="93408" tIns="46704" rIns="93408" bIns="46704">
            <a:spAutoFit/>
          </a:bodyPr>
          <a:lstStyle/>
          <a:p>
            <a:pPr defTabSz="935038">
              <a:spcBef>
                <a:spcPct val="50000"/>
              </a:spcBef>
            </a:pPr>
            <a:endParaRPr lang="en-GB" sz="1000">
              <a:solidFill>
                <a:schemeClr val="tx1"/>
              </a:solidFill>
            </a:endParaRPr>
          </a:p>
        </p:txBody>
      </p:sp>
    </p:spTree>
    <p:extLst>
      <p:ext uri="{BB962C8B-B14F-4D97-AF65-F5344CB8AC3E}">
        <p14:creationId xmlns:p14="http://schemas.microsoft.com/office/powerpoint/2010/main" val="18899419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5"/>
          <p:cNvSpPr>
            <a:spLocks noGrp="1" noChangeArrowheads="1"/>
          </p:cNvSpPr>
          <p:nvPr>
            <p:ph type="sldNum" sz="quarter" idx="5"/>
          </p:nvPr>
        </p:nvSpPr>
        <p:spPr>
          <a:noFill/>
        </p:spPr>
        <p:txBody>
          <a:bodyPr/>
          <a:lstStyle/>
          <a:p>
            <a:fld id="{33356E37-9049-408D-B277-92B9D760C755}" type="slidenum">
              <a:rPr lang="en-US"/>
              <a:pPr/>
              <a:t>27</a:t>
            </a:fld>
            <a:endParaRPr lang="en-US"/>
          </a:p>
        </p:txBody>
      </p:sp>
      <p:sp>
        <p:nvSpPr>
          <p:cNvPr id="48131" name="Rectangle 2"/>
          <p:cNvSpPr>
            <a:spLocks noGrp="1" noChangeArrowheads="1"/>
          </p:cNvSpPr>
          <p:nvPr>
            <p:ph type="body" idx="1"/>
          </p:nvPr>
        </p:nvSpPr>
        <p:spPr>
          <a:xfrm>
            <a:off x="625475" y="3278188"/>
            <a:ext cx="5895975" cy="4375150"/>
          </a:xfrm>
          <a:noFill/>
          <a:ln/>
        </p:spPr>
        <p:txBody>
          <a:bodyPr/>
          <a:lstStyle/>
          <a:p>
            <a:pPr marL="0" indent="0">
              <a:buFontTx/>
              <a:buNone/>
            </a:pPr>
            <a:endParaRPr lang="en-US" dirty="0">
              <a:latin typeface="Courier New" pitchFamily="49" charset="0"/>
              <a:ea typeface="ＭＳ Ｐゴシック" pitchFamily="34" charset="-128"/>
            </a:endParaRPr>
          </a:p>
        </p:txBody>
      </p:sp>
      <p:sp>
        <p:nvSpPr>
          <p:cNvPr id="48132" name="Rectangle 3"/>
          <p:cNvSpPr>
            <a:spLocks noGrp="1" noRot="1" noChangeAspect="1" noChangeArrowheads="1" noTextEdit="1"/>
          </p:cNvSpPr>
          <p:nvPr>
            <p:ph type="sldImg"/>
          </p:nvPr>
        </p:nvSpPr>
        <p:spPr>
          <a:xfrm>
            <a:off x="1462088" y="427038"/>
            <a:ext cx="4059237" cy="2706687"/>
          </a:xfrm>
          <a:ln cap="flat"/>
        </p:spPr>
      </p:sp>
    </p:spTree>
    <p:extLst>
      <p:ext uri="{BB962C8B-B14F-4D97-AF65-F5344CB8AC3E}">
        <p14:creationId xmlns:p14="http://schemas.microsoft.com/office/powerpoint/2010/main" val="37575822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5175">
              <a:spcBef>
                <a:spcPct val="30000"/>
              </a:spcBef>
              <a:buSzPct val="100000"/>
              <a:buChar char="•"/>
              <a:defRPr sz="1200">
                <a:solidFill>
                  <a:schemeClr val="tx1"/>
                </a:solidFill>
                <a:latin typeface="Arial" panose="020B0604020202020204" pitchFamily="34" charset="0"/>
              </a:defRPr>
            </a:lvl1pPr>
            <a:lvl2pPr marL="742950" indent="-285750" defTabSz="765175">
              <a:spcBef>
                <a:spcPct val="30000"/>
              </a:spcBef>
              <a:defRPr sz="1200">
                <a:solidFill>
                  <a:schemeClr val="tx1"/>
                </a:solidFill>
                <a:latin typeface="Times New Roman" panose="02020603050405020304" pitchFamily="18" charset="0"/>
              </a:defRPr>
            </a:lvl2pPr>
            <a:lvl3pPr marL="1143000" indent="-228600" defTabSz="765175">
              <a:spcBef>
                <a:spcPct val="30000"/>
              </a:spcBef>
              <a:defRPr sz="1200">
                <a:solidFill>
                  <a:schemeClr val="tx1"/>
                </a:solidFill>
                <a:latin typeface="Times New Roman" panose="02020603050405020304" pitchFamily="18" charset="0"/>
              </a:defRPr>
            </a:lvl3pPr>
            <a:lvl4pPr marL="1600200" indent="-228600" defTabSz="765175">
              <a:spcBef>
                <a:spcPct val="30000"/>
              </a:spcBef>
              <a:defRPr sz="1200">
                <a:solidFill>
                  <a:schemeClr val="tx1"/>
                </a:solidFill>
                <a:latin typeface="Times New Roman" panose="02020603050405020304" pitchFamily="18" charset="0"/>
              </a:defRPr>
            </a:lvl4pPr>
            <a:lvl5pPr marL="2057400" indent="-228600" defTabSz="765175">
              <a:spcBef>
                <a:spcPct val="30000"/>
              </a:spcBef>
              <a:defRPr sz="1200">
                <a:solidFill>
                  <a:schemeClr val="tx1"/>
                </a:solidFill>
                <a:latin typeface="Times New Roman" panose="02020603050405020304" pitchFamily="18" charset="0"/>
              </a:defRPr>
            </a:lvl5pPr>
            <a:lvl6pPr marL="2514600" indent="-228600" defTabSz="7651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7651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7651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7651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SzTx/>
              <a:buFontTx/>
              <a:buNone/>
            </a:pPr>
            <a:fld id="{86AA836B-A39F-4453-BA1E-192855FFD44A}" type="slidenum">
              <a:rPr lang="en-US" altLang="en-US" sz="1000">
                <a:latin typeface="Times New Roman" panose="02020603050405020304" pitchFamily="18" charset="0"/>
              </a:rPr>
              <a:pPr>
                <a:spcBef>
                  <a:spcPct val="0"/>
                </a:spcBef>
                <a:buSzTx/>
                <a:buFontTx/>
                <a:buNone/>
              </a:pPr>
              <a:t>3</a:t>
            </a:fld>
            <a:endParaRPr lang="en-US" altLang="en-US" sz="1000">
              <a:latin typeface="Times New Roman" panose="02020603050405020304" pitchFamily="18" charset="0"/>
            </a:endParaRPr>
          </a:p>
        </p:txBody>
      </p:sp>
      <p:sp>
        <p:nvSpPr>
          <p:cNvPr id="15363" name="Rectangle 2"/>
          <p:cNvSpPr>
            <a:spLocks noGrp="1" noRot="1" noChangeAspect="1" noChangeArrowheads="1" noTextEdit="1"/>
          </p:cNvSpPr>
          <p:nvPr>
            <p:ph type="sldImg"/>
          </p:nvPr>
        </p:nvSpPr>
        <p:spPr>
          <a:xfrm>
            <a:off x="1265238" y="806450"/>
            <a:ext cx="4473575" cy="2981325"/>
          </a:xfrm>
          <a:ln/>
        </p:spPr>
      </p:sp>
      <p:sp>
        <p:nvSpPr>
          <p:cNvPr id="5" name="Rectangle 3"/>
          <p:cNvSpPr>
            <a:spLocks noGrp="1" noChangeArrowheads="1"/>
          </p:cNvSpPr>
          <p:nvPr>
            <p:ph type="body" sz="quarter" idx="10"/>
          </p:nvPr>
        </p:nvSpPr>
        <p:spPr>
          <a:xfrm>
            <a:off x="916842" y="3907797"/>
            <a:ext cx="5169736" cy="805246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Tx/>
              <a:buNone/>
            </a:pPr>
            <a:endParaRPr lang="en-GB" altLang="en-US" sz="140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251159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5"/>
          <p:cNvSpPr txBox="1">
            <a:spLocks noGrp="1" noChangeArrowheads="1"/>
          </p:cNvSpPr>
          <p:nvPr/>
        </p:nvSpPr>
        <p:spPr bwMode="auto">
          <a:xfrm>
            <a:off x="3963988" y="8845550"/>
            <a:ext cx="3030537" cy="436563"/>
          </a:xfrm>
          <a:prstGeom prst="rect">
            <a:avLst/>
          </a:prstGeom>
          <a:noFill/>
          <a:ln w="9525">
            <a:noFill/>
            <a:miter lim="800000"/>
            <a:headEnd/>
            <a:tailEnd/>
          </a:ln>
        </p:spPr>
        <p:txBody>
          <a:bodyPr lIns="19050" tIns="0" rIns="19050" bIns="0" anchor="b"/>
          <a:lstStyle/>
          <a:p>
            <a:pPr algn="r" defTabSz="762000"/>
            <a:fld id="{A5EEC50F-1F2F-44BD-9F47-72E86BB9D48A}" type="slidenum">
              <a:rPr lang="en-US" sz="1000" b="0" i="1">
                <a:solidFill>
                  <a:schemeClr val="tx1"/>
                </a:solidFill>
                <a:latin typeface="Times New Roman" pitchFamily="18" charset="0"/>
              </a:rPr>
              <a:pPr algn="r" defTabSz="762000"/>
              <a:t>4</a:t>
            </a:fld>
            <a:endParaRPr lang="en-US" sz="1000" b="0" i="1">
              <a:solidFill>
                <a:schemeClr val="tx1"/>
              </a:solidFill>
              <a:latin typeface="Times New Roman" pitchFamily="18" charset="0"/>
            </a:endParaRPr>
          </a:p>
        </p:txBody>
      </p:sp>
      <p:sp>
        <p:nvSpPr>
          <p:cNvPr id="46083" name="Rectangle 2"/>
          <p:cNvSpPr>
            <a:spLocks noGrp="1" noChangeArrowheads="1"/>
          </p:cNvSpPr>
          <p:nvPr>
            <p:ph type="body" idx="1"/>
          </p:nvPr>
        </p:nvSpPr>
        <p:spPr>
          <a:xfrm>
            <a:off x="922338" y="4379913"/>
            <a:ext cx="5149850" cy="4249737"/>
          </a:xfrm>
          <a:noFill/>
          <a:ln/>
        </p:spPr>
        <p:txBody>
          <a:bodyPr lIns="97851" tIns="48926" rIns="97851" bIns="48926"/>
          <a:lstStyle/>
          <a:p>
            <a:pPr marL="0" indent="0" algn="just" defTabSz="914400">
              <a:buNone/>
            </a:pPr>
            <a:endParaRPr lang="en-GB" sz="1400" dirty="0">
              <a:ea typeface="ＭＳ Ｐゴシック" pitchFamily="34" charset="-128"/>
            </a:endParaRPr>
          </a:p>
        </p:txBody>
      </p:sp>
      <p:sp>
        <p:nvSpPr>
          <p:cNvPr id="46084" name="Rectangle 3"/>
          <p:cNvSpPr>
            <a:spLocks noGrp="1" noRot="1" noChangeAspect="1" noChangeArrowheads="1" noTextEdit="1"/>
          </p:cNvSpPr>
          <p:nvPr>
            <p:ph type="sldImg"/>
          </p:nvPr>
        </p:nvSpPr>
        <p:spPr>
          <a:xfrm>
            <a:off x="1301750" y="1082675"/>
            <a:ext cx="4464050" cy="2976563"/>
          </a:xfrm>
          <a:ln cap="flat"/>
        </p:spPr>
      </p:sp>
    </p:spTree>
    <p:extLst>
      <p:ext uri="{BB962C8B-B14F-4D97-AF65-F5344CB8AC3E}">
        <p14:creationId xmlns:p14="http://schemas.microsoft.com/office/powerpoint/2010/main" val="893040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5"/>
          <p:cNvSpPr>
            <a:spLocks noGrp="1" noChangeArrowheads="1"/>
          </p:cNvSpPr>
          <p:nvPr>
            <p:ph type="sldNum" sz="quarter" idx="5"/>
          </p:nvPr>
        </p:nvSpPr>
        <p:spPr>
          <a:noFill/>
        </p:spPr>
        <p:txBody>
          <a:bodyPr/>
          <a:lstStyle/>
          <a:p>
            <a:fld id="{6955CB43-95B8-4AFD-8071-E79F38369E3B}" type="slidenum">
              <a:rPr lang="en-US"/>
              <a:pPr/>
              <a:t>5</a:t>
            </a:fld>
            <a:endParaRPr lang="en-US"/>
          </a:p>
        </p:txBody>
      </p:sp>
      <p:sp>
        <p:nvSpPr>
          <p:cNvPr id="53251" name="Rectangle 2"/>
          <p:cNvSpPr>
            <a:spLocks noGrp="1" noChangeArrowheads="1"/>
          </p:cNvSpPr>
          <p:nvPr>
            <p:ph type="body" idx="1"/>
          </p:nvPr>
        </p:nvSpPr>
        <p:spPr>
          <a:xfrm>
            <a:off x="401638" y="3775075"/>
            <a:ext cx="6119812" cy="5256213"/>
          </a:xfrm>
          <a:noFill/>
          <a:ln/>
        </p:spPr>
        <p:txBody>
          <a:bodyPr lIns="90488" tIns="44450" rIns="90488" bIns="44450"/>
          <a:lstStyle/>
          <a:p>
            <a:endParaRPr lang="en-US" sz="1400" dirty="0">
              <a:ea typeface="ＭＳ Ｐゴシック" pitchFamily="34" charset="-128"/>
            </a:endParaRPr>
          </a:p>
        </p:txBody>
      </p:sp>
      <p:sp>
        <p:nvSpPr>
          <p:cNvPr id="53252" name="Rectangle 3"/>
          <p:cNvSpPr>
            <a:spLocks noGrp="1" noRot="1" noChangeAspect="1" noChangeArrowheads="1" noTextEdit="1"/>
          </p:cNvSpPr>
          <p:nvPr>
            <p:ph type="sldImg"/>
          </p:nvPr>
        </p:nvSpPr>
        <p:spPr>
          <a:xfrm>
            <a:off x="1555750" y="701675"/>
            <a:ext cx="4184650" cy="2789238"/>
          </a:xfrm>
          <a:ln cap="flat"/>
        </p:spPr>
      </p:sp>
    </p:spTree>
    <p:extLst>
      <p:ext uri="{BB962C8B-B14F-4D97-AF65-F5344CB8AC3E}">
        <p14:creationId xmlns:p14="http://schemas.microsoft.com/office/powerpoint/2010/main" val="21913662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5"/>
          <p:cNvSpPr>
            <a:spLocks noGrp="1" noChangeArrowheads="1"/>
          </p:cNvSpPr>
          <p:nvPr>
            <p:ph type="sldNum" sz="quarter" idx="5"/>
          </p:nvPr>
        </p:nvSpPr>
        <p:spPr>
          <a:noFill/>
        </p:spPr>
        <p:txBody>
          <a:bodyPr/>
          <a:lstStyle/>
          <a:p>
            <a:fld id="{AA38649F-F4A5-4685-9274-1368BD807EC3}" type="slidenum">
              <a:rPr lang="en-US"/>
              <a:pPr/>
              <a:t>6</a:t>
            </a:fld>
            <a:endParaRPr lang="en-US"/>
          </a:p>
        </p:txBody>
      </p:sp>
      <p:sp>
        <p:nvSpPr>
          <p:cNvPr id="54275" name="Rectangle 2"/>
          <p:cNvSpPr>
            <a:spLocks noGrp="1" noChangeArrowheads="1"/>
          </p:cNvSpPr>
          <p:nvPr>
            <p:ph type="body" idx="1"/>
          </p:nvPr>
        </p:nvSpPr>
        <p:spPr>
          <a:xfrm>
            <a:off x="1042988" y="3775075"/>
            <a:ext cx="5129212" cy="3906838"/>
          </a:xfrm>
          <a:noFill/>
          <a:ln/>
        </p:spPr>
        <p:txBody>
          <a:bodyPr lIns="90488" tIns="44450" rIns="90488" bIns="44450"/>
          <a:lstStyle/>
          <a:p>
            <a:pPr marL="0" indent="0">
              <a:buNone/>
            </a:pPr>
            <a:endParaRPr lang="en-US" sz="1400" baseline="0" dirty="0">
              <a:ea typeface="ＭＳ Ｐゴシック" pitchFamily="34" charset="-128"/>
            </a:endParaRPr>
          </a:p>
        </p:txBody>
      </p:sp>
      <p:sp>
        <p:nvSpPr>
          <p:cNvPr id="54276" name="Rectangle 3"/>
          <p:cNvSpPr>
            <a:spLocks noGrp="1" noRot="1" noChangeAspect="1" noChangeArrowheads="1" noTextEdit="1"/>
          </p:cNvSpPr>
          <p:nvPr>
            <p:ph type="sldImg"/>
          </p:nvPr>
        </p:nvSpPr>
        <p:spPr>
          <a:xfrm>
            <a:off x="1557338" y="701675"/>
            <a:ext cx="4183062" cy="2789238"/>
          </a:xfrm>
          <a:ln cap="flat"/>
        </p:spPr>
      </p:sp>
    </p:spTree>
    <p:extLst>
      <p:ext uri="{BB962C8B-B14F-4D97-AF65-F5344CB8AC3E}">
        <p14:creationId xmlns:p14="http://schemas.microsoft.com/office/powerpoint/2010/main" val="28317954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5"/>
          <p:cNvSpPr txBox="1">
            <a:spLocks noGrp="1" noChangeArrowheads="1"/>
          </p:cNvSpPr>
          <p:nvPr/>
        </p:nvSpPr>
        <p:spPr bwMode="auto">
          <a:xfrm>
            <a:off x="3963988" y="8845550"/>
            <a:ext cx="3030537" cy="436563"/>
          </a:xfrm>
          <a:prstGeom prst="rect">
            <a:avLst/>
          </a:prstGeom>
          <a:noFill/>
          <a:ln w="9525">
            <a:noFill/>
            <a:miter lim="800000"/>
            <a:headEnd/>
            <a:tailEnd/>
          </a:ln>
        </p:spPr>
        <p:txBody>
          <a:bodyPr lIns="19050" tIns="0" rIns="19050" bIns="0" anchor="b"/>
          <a:lstStyle/>
          <a:p>
            <a:pPr algn="r" defTabSz="762000"/>
            <a:fld id="{93F99A92-C4B1-4FEB-B31E-1A3528A62389}" type="slidenum">
              <a:rPr lang="en-US" sz="1000" b="0" i="1">
                <a:solidFill>
                  <a:schemeClr val="tx1"/>
                </a:solidFill>
                <a:latin typeface="Times New Roman" pitchFamily="18" charset="0"/>
              </a:rPr>
              <a:pPr algn="r" defTabSz="762000"/>
              <a:t>7</a:t>
            </a:fld>
            <a:endParaRPr lang="en-US" sz="1000" b="0" i="1">
              <a:solidFill>
                <a:schemeClr val="tx1"/>
              </a:solidFill>
              <a:latin typeface="Times New Roman" pitchFamily="18"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xfrm>
            <a:off x="544513" y="3848100"/>
            <a:ext cx="6121400" cy="4637088"/>
          </a:xfrm>
          <a:noFill/>
          <a:ln/>
        </p:spPr>
        <p:txBody>
          <a:bodyPr/>
          <a:lstStyle/>
          <a:p>
            <a:pPr>
              <a:buFontTx/>
              <a:buNone/>
            </a:pPr>
            <a:endParaRPr lang="en-GB" sz="1400" dirty="0">
              <a:ea typeface="ＭＳ Ｐゴシック" pitchFamily="34" charset="-128"/>
            </a:endParaRPr>
          </a:p>
        </p:txBody>
      </p:sp>
    </p:spTree>
    <p:extLst>
      <p:ext uri="{BB962C8B-B14F-4D97-AF65-F5344CB8AC3E}">
        <p14:creationId xmlns:p14="http://schemas.microsoft.com/office/powerpoint/2010/main" val="14103583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5"/>
          <p:cNvSpPr txBox="1">
            <a:spLocks noGrp="1" noChangeArrowheads="1"/>
          </p:cNvSpPr>
          <p:nvPr/>
        </p:nvSpPr>
        <p:spPr bwMode="auto">
          <a:xfrm>
            <a:off x="3963988" y="8845550"/>
            <a:ext cx="3030537" cy="436563"/>
          </a:xfrm>
          <a:prstGeom prst="rect">
            <a:avLst/>
          </a:prstGeom>
          <a:noFill/>
          <a:ln w="9525">
            <a:noFill/>
            <a:miter lim="800000"/>
            <a:headEnd/>
            <a:tailEnd/>
          </a:ln>
        </p:spPr>
        <p:txBody>
          <a:bodyPr lIns="19050" tIns="0" rIns="19050" bIns="0" anchor="b"/>
          <a:lstStyle/>
          <a:p>
            <a:pPr algn="r" defTabSz="762000"/>
            <a:fld id="{93694873-9C20-4C00-82FB-2034F86212C2}" type="slidenum">
              <a:rPr lang="en-US" sz="1000" b="0" i="1">
                <a:solidFill>
                  <a:schemeClr val="tx1"/>
                </a:solidFill>
                <a:latin typeface="Times New Roman" pitchFamily="18" charset="0"/>
              </a:rPr>
              <a:pPr algn="r" defTabSz="762000"/>
              <a:t>8</a:t>
            </a:fld>
            <a:endParaRPr lang="en-US" sz="1000" b="0" i="1">
              <a:solidFill>
                <a:schemeClr val="tx1"/>
              </a:solidFill>
              <a:latin typeface="Times New Roman" pitchFamily="18" charset="0"/>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ea typeface="ＭＳ Ｐゴシック" pitchFamily="34" charset="-128"/>
            </a:endParaRPr>
          </a:p>
        </p:txBody>
      </p:sp>
    </p:spTree>
    <p:extLst>
      <p:ext uri="{BB962C8B-B14F-4D97-AF65-F5344CB8AC3E}">
        <p14:creationId xmlns:p14="http://schemas.microsoft.com/office/powerpoint/2010/main" val="8547313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5"/>
          <p:cNvSpPr txBox="1">
            <a:spLocks noGrp="1" noChangeArrowheads="1"/>
          </p:cNvSpPr>
          <p:nvPr/>
        </p:nvSpPr>
        <p:spPr bwMode="auto">
          <a:xfrm>
            <a:off x="3963988" y="8845550"/>
            <a:ext cx="3030537" cy="436563"/>
          </a:xfrm>
          <a:prstGeom prst="rect">
            <a:avLst/>
          </a:prstGeom>
          <a:noFill/>
          <a:ln w="9525">
            <a:noFill/>
            <a:miter lim="800000"/>
            <a:headEnd/>
            <a:tailEnd/>
          </a:ln>
        </p:spPr>
        <p:txBody>
          <a:bodyPr lIns="19050" tIns="0" rIns="19050" bIns="0" anchor="b"/>
          <a:lstStyle/>
          <a:p>
            <a:pPr algn="r" defTabSz="762000"/>
            <a:fld id="{3F0018C9-967F-4D85-8415-7C4907A40860}" type="slidenum">
              <a:rPr lang="en-US" sz="1000" b="0" i="1">
                <a:solidFill>
                  <a:schemeClr val="tx1"/>
                </a:solidFill>
                <a:latin typeface="Times New Roman" pitchFamily="18" charset="0"/>
              </a:rPr>
              <a:pPr algn="r" defTabSz="762000"/>
              <a:t>9</a:t>
            </a:fld>
            <a:endParaRPr lang="en-US" sz="1000" b="0" i="1">
              <a:solidFill>
                <a:schemeClr val="tx1"/>
              </a:solidFill>
              <a:latin typeface="Times New Roman" pitchFamily="18"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endParaRPr lang="en-GB">
              <a:ea typeface="ＭＳ Ｐゴシック" pitchFamily="34" charset="-128"/>
            </a:endParaRPr>
          </a:p>
        </p:txBody>
      </p:sp>
    </p:spTree>
    <p:extLst>
      <p:ext uri="{BB962C8B-B14F-4D97-AF65-F5344CB8AC3E}">
        <p14:creationId xmlns:p14="http://schemas.microsoft.com/office/powerpoint/2010/main" val="2346580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9798" y="1158241"/>
            <a:ext cx="5958871" cy="2663665"/>
          </a:xfrm>
        </p:spPr>
        <p:txBody>
          <a:bodyPr anchor="b"/>
          <a:lstStyle>
            <a:lvl1pPr>
              <a:defRPr sz="5760"/>
            </a:lvl1pPr>
          </a:lstStyle>
          <a:p>
            <a:r>
              <a:rPr lang="en-US"/>
              <a:t>Click to edit Master title style</a:t>
            </a:r>
            <a:endParaRPr lang="en-US" dirty="0"/>
          </a:p>
        </p:txBody>
      </p:sp>
      <p:sp>
        <p:nvSpPr>
          <p:cNvPr id="3" name="Subtitle 2"/>
          <p:cNvSpPr>
            <a:spLocks noGrp="1"/>
          </p:cNvSpPr>
          <p:nvPr>
            <p:ph type="subTitle" idx="1"/>
          </p:nvPr>
        </p:nvSpPr>
        <p:spPr>
          <a:xfrm>
            <a:off x="779798" y="3821904"/>
            <a:ext cx="5958871" cy="689136"/>
          </a:xfrm>
        </p:spPr>
        <p:txBody>
          <a:bodyPr anchor="t"/>
          <a:lstStyle>
            <a:lvl1pPr marL="0" indent="0" algn="l">
              <a:buNone/>
              <a:defRPr cap="all">
                <a:solidFill>
                  <a:schemeClr val="bg2">
                    <a:lumMod val="40000"/>
                    <a:lumOff val="60000"/>
                  </a:schemeClr>
                </a:solidFill>
              </a:defRPr>
            </a:lvl1pPr>
            <a:lvl2pPr marL="365760" indent="0" algn="ctr">
              <a:buNone/>
              <a:defRPr>
                <a:solidFill>
                  <a:schemeClr val="tx1">
                    <a:tint val="75000"/>
                  </a:schemeClr>
                </a:solidFill>
              </a:defRPr>
            </a:lvl2pPr>
            <a:lvl3pPr marL="731520" indent="0" algn="ctr">
              <a:buNone/>
              <a:defRPr>
                <a:solidFill>
                  <a:schemeClr val="tx1">
                    <a:tint val="75000"/>
                  </a:schemeClr>
                </a:solidFill>
              </a:defRPr>
            </a:lvl3pPr>
            <a:lvl4pPr marL="1097280" indent="0" algn="ctr">
              <a:buNone/>
              <a:defRPr>
                <a:solidFill>
                  <a:schemeClr val="tx1">
                    <a:tint val="75000"/>
                  </a:schemeClr>
                </a:solidFill>
              </a:defRPr>
            </a:lvl4pPr>
            <a:lvl5pPr marL="1463040" indent="0" algn="ctr">
              <a:buNone/>
              <a:defRPr>
                <a:solidFill>
                  <a:schemeClr val="tx1">
                    <a:tint val="75000"/>
                  </a:schemeClr>
                </a:solidFill>
              </a:defRPr>
            </a:lvl5pPr>
            <a:lvl6pPr marL="1828800" indent="0" algn="ctr">
              <a:buNone/>
              <a:defRPr>
                <a:solidFill>
                  <a:schemeClr val="tx1">
                    <a:tint val="75000"/>
                  </a:schemeClr>
                </a:solidFill>
              </a:defRPr>
            </a:lvl6pPr>
            <a:lvl7pPr marL="2194560" indent="0" algn="ctr">
              <a:buNone/>
              <a:defRPr>
                <a:solidFill>
                  <a:schemeClr val="tx1">
                    <a:tint val="75000"/>
                  </a:schemeClr>
                </a:solidFill>
              </a:defRPr>
            </a:lvl7pPr>
            <a:lvl8pPr marL="2560320" indent="0" algn="ctr">
              <a:buNone/>
              <a:defRPr>
                <a:solidFill>
                  <a:schemeClr val="tx1">
                    <a:tint val="75000"/>
                  </a:schemeClr>
                </a:solidFill>
              </a:defRPr>
            </a:lvl8pPr>
            <a:lvl9pPr marL="292608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5/26/2023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320946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9799" y="3840470"/>
            <a:ext cx="5958870" cy="453390"/>
          </a:xfrm>
        </p:spPr>
        <p:txBody>
          <a:bodyPr anchor="b">
            <a:normAutofit/>
          </a:bodyPr>
          <a:lstStyle>
            <a:lvl1pPr algn="l">
              <a:defRPr sz="192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779798" y="548640"/>
            <a:ext cx="5958871" cy="29125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80"/>
            </a:lvl1pPr>
            <a:lvl2pPr marL="365760" indent="0">
              <a:buNone/>
              <a:defRPr sz="1280"/>
            </a:lvl2pPr>
            <a:lvl3pPr marL="731520" indent="0">
              <a:buNone/>
              <a:defRPr sz="1280"/>
            </a:lvl3pPr>
            <a:lvl4pPr marL="1097280" indent="0">
              <a:buNone/>
              <a:defRPr sz="1280"/>
            </a:lvl4pPr>
            <a:lvl5pPr marL="1463040" indent="0">
              <a:buNone/>
              <a:defRPr sz="1280"/>
            </a:lvl5pPr>
            <a:lvl6pPr marL="1828800" indent="0">
              <a:buNone/>
              <a:defRPr sz="1280"/>
            </a:lvl6pPr>
            <a:lvl7pPr marL="2194560" indent="0">
              <a:buNone/>
              <a:defRPr sz="1280"/>
            </a:lvl7pPr>
            <a:lvl8pPr marL="2560320" indent="0">
              <a:buNone/>
              <a:defRPr sz="1280"/>
            </a:lvl8pPr>
            <a:lvl9pPr marL="2926080" indent="0">
              <a:buNone/>
              <a:defRPr sz="1280"/>
            </a:lvl9pPr>
          </a:lstStyle>
          <a:p>
            <a:r>
              <a:rPr lang="en-US"/>
              <a:t>Click icon to add picture</a:t>
            </a:r>
            <a:endParaRPr lang="en-US" dirty="0"/>
          </a:p>
        </p:txBody>
      </p:sp>
      <p:sp>
        <p:nvSpPr>
          <p:cNvPr id="4" name="Text Placeholder 3"/>
          <p:cNvSpPr>
            <a:spLocks noGrp="1"/>
          </p:cNvSpPr>
          <p:nvPr>
            <p:ph type="body" sz="half" idx="2"/>
          </p:nvPr>
        </p:nvSpPr>
        <p:spPr>
          <a:xfrm>
            <a:off x="779799" y="4293860"/>
            <a:ext cx="5958869" cy="394970"/>
          </a:xfrm>
        </p:spPr>
        <p:txBody>
          <a:bodyPr>
            <a:normAutofit/>
          </a:bodyPr>
          <a:lstStyle>
            <a:lvl1pPr marL="0" indent="0">
              <a:buNone/>
              <a:defRPr sz="96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5/26/2023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4021055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779798" y="1158240"/>
            <a:ext cx="5958871" cy="1584960"/>
          </a:xfrm>
        </p:spPr>
        <p:txBody>
          <a:bodyPr/>
          <a:lstStyle>
            <a:lvl1pPr>
              <a:defRPr sz="3840"/>
            </a:lvl1pPr>
          </a:lstStyle>
          <a:p>
            <a:r>
              <a:rPr lang="en-US"/>
              <a:t>Click to edit Master title style</a:t>
            </a:r>
            <a:endParaRPr lang="en-US" dirty="0"/>
          </a:p>
        </p:txBody>
      </p:sp>
      <p:sp>
        <p:nvSpPr>
          <p:cNvPr id="8" name="Text Placeholder 3"/>
          <p:cNvSpPr>
            <a:spLocks noGrp="1"/>
          </p:cNvSpPr>
          <p:nvPr>
            <p:ph type="body" sz="half" idx="2"/>
          </p:nvPr>
        </p:nvSpPr>
        <p:spPr>
          <a:xfrm>
            <a:off x="779798" y="2926080"/>
            <a:ext cx="5958871" cy="1889760"/>
          </a:xfrm>
        </p:spPr>
        <p:txBody>
          <a:bodyPr anchor="ctr">
            <a:normAutofit/>
          </a:bodyPr>
          <a:lstStyle>
            <a:lvl1pPr marL="0" indent="0">
              <a:buNone/>
              <a:defRPr sz="144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5/26/2023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206185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3269" y="1158240"/>
            <a:ext cx="5400944" cy="1858699"/>
          </a:xfrm>
        </p:spPr>
        <p:txBody>
          <a:bodyPr/>
          <a:lstStyle>
            <a:lvl1pPr>
              <a:defRPr sz="3840"/>
            </a:lvl1pPr>
          </a:lstStyle>
          <a:p>
            <a:r>
              <a:rPr lang="en-US"/>
              <a:t>Click to edit Master title style</a:t>
            </a:r>
            <a:endParaRPr lang="en-US" dirty="0"/>
          </a:p>
        </p:txBody>
      </p:sp>
      <p:sp>
        <p:nvSpPr>
          <p:cNvPr id="11" name="Text Placeholder 3"/>
          <p:cNvSpPr>
            <a:spLocks noGrp="1"/>
          </p:cNvSpPr>
          <p:nvPr>
            <p:ph type="body" sz="half" idx="14"/>
          </p:nvPr>
        </p:nvSpPr>
        <p:spPr>
          <a:xfrm>
            <a:off x="1303360" y="3016939"/>
            <a:ext cx="4915043" cy="273739"/>
          </a:xfrm>
        </p:spPr>
        <p:txBody>
          <a:bodyPr vert="horz" lIns="91440" tIns="45720" rIns="91440" bIns="45720" rtlCol="0" anchor="t">
            <a:normAutofit/>
          </a:bodyPr>
          <a:lstStyle>
            <a:lvl1pPr marL="0" indent="0">
              <a:buNone/>
              <a:defRPr lang="en-US" sz="1120" b="0" i="0" kern="1200" cap="small" dirty="0">
                <a:solidFill>
                  <a:schemeClr val="bg2">
                    <a:lumMod val="40000"/>
                    <a:lumOff val="60000"/>
                  </a:schemeClr>
                </a:solidFill>
                <a:latin typeface="+mj-lt"/>
                <a:ea typeface="+mj-ea"/>
                <a:cs typeface="+mj-cs"/>
              </a:defRPr>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marL="0" lvl="0" indent="0">
              <a:buNone/>
            </a:pPr>
            <a:r>
              <a:rPr lang="en-US"/>
              <a:t>Click to edit Master text styles</a:t>
            </a:r>
          </a:p>
        </p:txBody>
      </p:sp>
      <p:sp>
        <p:nvSpPr>
          <p:cNvPr id="10" name="Text Placeholder 3"/>
          <p:cNvSpPr>
            <a:spLocks noGrp="1"/>
          </p:cNvSpPr>
          <p:nvPr>
            <p:ph type="body" sz="half" idx="2"/>
          </p:nvPr>
        </p:nvSpPr>
        <p:spPr>
          <a:xfrm>
            <a:off x="779798" y="3480526"/>
            <a:ext cx="5958871" cy="1341120"/>
          </a:xfrm>
        </p:spPr>
        <p:txBody>
          <a:bodyPr anchor="ctr">
            <a:normAutofit/>
          </a:bodyPr>
          <a:lstStyle>
            <a:lvl1pPr marL="0" indent="0">
              <a:buNone/>
              <a:defRPr sz="144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5/26/2023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606508" y="777003"/>
            <a:ext cx="541432" cy="1594283"/>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760" dirty="0"/>
              <a:t>“</a:t>
            </a:r>
          </a:p>
        </p:txBody>
      </p:sp>
      <p:sp>
        <p:nvSpPr>
          <p:cNvPr id="15" name="TextBox 14"/>
          <p:cNvSpPr txBox="1"/>
          <p:nvPr/>
        </p:nvSpPr>
        <p:spPr>
          <a:xfrm>
            <a:off x="6299721" y="2091030"/>
            <a:ext cx="541432" cy="1594283"/>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760" dirty="0"/>
              <a:t>”</a:t>
            </a:r>
          </a:p>
        </p:txBody>
      </p:sp>
    </p:spTree>
    <p:extLst>
      <p:ext uri="{BB962C8B-B14F-4D97-AF65-F5344CB8AC3E}">
        <p14:creationId xmlns:p14="http://schemas.microsoft.com/office/powerpoint/2010/main" val="13528046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779797" y="2499361"/>
            <a:ext cx="5958872" cy="1322544"/>
          </a:xfrm>
        </p:spPr>
        <p:txBody>
          <a:bodyPr anchor="b"/>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779798" y="3821905"/>
            <a:ext cx="5958871" cy="688320"/>
          </a:xfrm>
        </p:spPr>
        <p:txBody>
          <a:bodyPr anchor="t"/>
          <a:lstStyle>
            <a:lvl1pPr marL="0" indent="0" algn="l">
              <a:buNone/>
              <a:defRPr sz="1600" cap="none">
                <a:solidFill>
                  <a:schemeClr val="bg2">
                    <a:lumMod val="40000"/>
                    <a:lumOff val="60000"/>
                  </a:schemeClr>
                </a:solidFill>
              </a:defRPr>
            </a:lvl1pPr>
            <a:lvl2pPr marL="365760" indent="0">
              <a:buNone/>
              <a:defRPr sz="1440">
                <a:solidFill>
                  <a:schemeClr val="tx1">
                    <a:tint val="75000"/>
                  </a:schemeClr>
                </a:solidFill>
              </a:defRPr>
            </a:lvl2pPr>
            <a:lvl3pPr marL="731520" indent="0">
              <a:buNone/>
              <a:defRPr sz="1280">
                <a:solidFill>
                  <a:schemeClr val="tx1">
                    <a:tint val="75000"/>
                  </a:schemeClr>
                </a:solidFill>
              </a:defRPr>
            </a:lvl3pPr>
            <a:lvl4pPr marL="1097280" indent="0">
              <a:buNone/>
              <a:defRPr sz="1120">
                <a:solidFill>
                  <a:schemeClr val="tx1">
                    <a:tint val="75000"/>
                  </a:schemeClr>
                </a:solidFill>
              </a:defRPr>
            </a:lvl4pPr>
            <a:lvl5pPr marL="1463040" indent="0">
              <a:buNone/>
              <a:defRPr sz="1120">
                <a:solidFill>
                  <a:schemeClr val="tx1">
                    <a:tint val="75000"/>
                  </a:schemeClr>
                </a:solidFill>
              </a:defRPr>
            </a:lvl5pPr>
            <a:lvl6pPr marL="1828800" indent="0">
              <a:buNone/>
              <a:defRPr sz="1120">
                <a:solidFill>
                  <a:schemeClr val="tx1">
                    <a:tint val="75000"/>
                  </a:schemeClr>
                </a:solidFill>
              </a:defRPr>
            </a:lvl6pPr>
            <a:lvl7pPr marL="2194560" indent="0">
              <a:buNone/>
              <a:defRPr sz="1120">
                <a:solidFill>
                  <a:schemeClr val="tx1">
                    <a:tint val="75000"/>
                  </a:schemeClr>
                </a:solidFill>
              </a:defRPr>
            </a:lvl7pPr>
            <a:lvl8pPr marL="2560320" indent="0">
              <a:buNone/>
              <a:defRPr sz="1120">
                <a:solidFill>
                  <a:schemeClr val="tx1">
                    <a:tint val="75000"/>
                  </a:schemeClr>
                </a:solidFill>
              </a:defRPr>
            </a:lvl8pPr>
            <a:lvl9pPr marL="2926080" indent="0">
              <a:buNone/>
              <a:defRPr sz="1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5/26/2023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7194276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360"/>
            </a:lvl1pPr>
          </a:lstStyle>
          <a:p>
            <a:r>
              <a:rPr lang="en-US"/>
              <a:t>Click to edit Master title style</a:t>
            </a:r>
            <a:endParaRPr lang="en-US" dirty="0"/>
          </a:p>
        </p:txBody>
      </p:sp>
      <p:sp>
        <p:nvSpPr>
          <p:cNvPr id="3" name="Text Placeholder 2"/>
          <p:cNvSpPr>
            <a:spLocks noGrp="1"/>
          </p:cNvSpPr>
          <p:nvPr>
            <p:ph type="body" idx="1"/>
          </p:nvPr>
        </p:nvSpPr>
        <p:spPr>
          <a:xfrm>
            <a:off x="427351" y="1584960"/>
            <a:ext cx="1989653" cy="461010"/>
          </a:xfrm>
        </p:spPr>
        <p:txBody>
          <a:bodyPr anchor="b">
            <a:noAutofit/>
          </a:bodyPr>
          <a:lstStyle>
            <a:lvl1pPr marL="0" indent="0">
              <a:buNone/>
              <a:defRPr sz="1920" b="0">
                <a:solidFill>
                  <a:schemeClr val="bg2">
                    <a:lumMod val="40000"/>
                    <a:lumOff val="60000"/>
                  </a:schemeClr>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16" name="Text Placeholder 3"/>
          <p:cNvSpPr>
            <a:spLocks noGrp="1"/>
          </p:cNvSpPr>
          <p:nvPr>
            <p:ph type="body" sz="half" idx="15"/>
          </p:nvPr>
        </p:nvSpPr>
        <p:spPr>
          <a:xfrm>
            <a:off x="440527" y="2133600"/>
            <a:ext cx="1976476" cy="2871470"/>
          </a:xfrm>
        </p:spPr>
        <p:txBody>
          <a:bodyPr anchor="t">
            <a:normAutofit/>
          </a:bodyPr>
          <a:lstStyle>
            <a:lvl1pPr marL="0" indent="0">
              <a:buNone/>
              <a:defRPr sz="112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Text Placeholder 4"/>
          <p:cNvSpPr>
            <a:spLocks noGrp="1"/>
          </p:cNvSpPr>
          <p:nvPr>
            <p:ph type="body" sz="quarter" idx="3"/>
          </p:nvPr>
        </p:nvSpPr>
        <p:spPr>
          <a:xfrm>
            <a:off x="2622153" y="1584960"/>
            <a:ext cx="1982479" cy="461010"/>
          </a:xfrm>
        </p:spPr>
        <p:txBody>
          <a:bodyPr anchor="b">
            <a:noAutofit/>
          </a:bodyPr>
          <a:lstStyle>
            <a:lvl1pPr marL="0" indent="0">
              <a:buNone/>
              <a:defRPr sz="1920" b="0">
                <a:solidFill>
                  <a:schemeClr val="bg2">
                    <a:lumMod val="40000"/>
                    <a:lumOff val="60000"/>
                  </a:schemeClr>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19" name="Text Placeholder 3"/>
          <p:cNvSpPr>
            <a:spLocks noGrp="1"/>
          </p:cNvSpPr>
          <p:nvPr>
            <p:ph type="body" sz="half" idx="16"/>
          </p:nvPr>
        </p:nvSpPr>
        <p:spPr>
          <a:xfrm>
            <a:off x="2615028" y="2133600"/>
            <a:ext cx="1989604" cy="2871470"/>
          </a:xfrm>
        </p:spPr>
        <p:txBody>
          <a:bodyPr anchor="t">
            <a:normAutofit/>
          </a:bodyPr>
          <a:lstStyle>
            <a:lvl1pPr marL="0" indent="0">
              <a:buNone/>
              <a:defRPr sz="112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14" name="Text Placeholder 4"/>
          <p:cNvSpPr>
            <a:spLocks noGrp="1"/>
          </p:cNvSpPr>
          <p:nvPr>
            <p:ph type="body" sz="quarter" idx="13"/>
          </p:nvPr>
        </p:nvSpPr>
        <p:spPr>
          <a:xfrm>
            <a:off x="4810425" y="1584960"/>
            <a:ext cx="1979692" cy="461010"/>
          </a:xfrm>
        </p:spPr>
        <p:txBody>
          <a:bodyPr anchor="b">
            <a:noAutofit/>
          </a:bodyPr>
          <a:lstStyle>
            <a:lvl1pPr marL="0" indent="0">
              <a:buNone/>
              <a:defRPr sz="1920" b="0">
                <a:solidFill>
                  <a:schemeClr val="bg2">
                    <a:lumMod val="40000"/>
                    <a:lumOff val="60000"/>
                  </a:schemeClr>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20" name="Text Placeholder 3"/>
          <p:cNvSpPr>
            <a:spLocks noGrp="1"/>
          </p:cNvSpPr>
          <p:nvPr>
            <p:ph type="body" sz="half" idx="17"/>
          </p:nvPr>
        </p:nvSpPr>
        <p:spPr>
          <a:xfrm>
            <a:off x="4810425" y="2133600"/>
            <a:ext cx="1979692" cy="2871470"/>
          </a:xfrm>
        </p:spPr>
        <p:txBody>
          <a:bodyPr anchor="t">
            <a:normAutofit/>
          </a:bodyPr>
          <a:lstStyle>
            <a:lvl1pPr marL="0" indent="0">
              <a:buNone/>
              <a:defRPr sz="112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cxnSp>
        <p:nvCxnSpPr>
          <p:cNvPr id="17" name="Straight Connector 16"/>
          <p:cNvCxnSpPr/>
          <p:nvPr/>
        </p:nvCxnSpPr>
        <p:spPr>
          <a:xfrm>
            <a:off x="2515801" y="1706880"/>
            <a:ext cx="0" cy="316992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4700727" y="1706880"/>
            <a:ext cx="0" cy="3173506"/>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5/26/2023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40271175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360"/>
            </a:lvl1pPr>
          </a:lstStyle>
          <a:p>
            <a:r>
              <a:rPr lang="en-US"/>
              <a:t>Click to edit Master title style</a:t>
            </a:r>
            <a:endParaRPr lang="en-US" dirty="0"/>
          </a:p>
        </p:txBody>
      </p:sp>
      <p:sp>
        <p:nvSpPr>
          <p:cNvPr id="3" name="Text Placeholder 2"/>
          <p:cNvSpPr>
            <a:spLocks noGrp="1"/>
          </p:cNvSpPr>
          <p:nvPr>
            <p:ph type="body" idx="1"/>
          </p:nvPr>
        </p:nvSpPr>
        <p:spPr>
          <a:xfrm>
            <a:off x="440527" y="3400759"/>
            <a:ext cx="1985051" cy="461010"/>
          </a:xfrm>
        </p:spPr>
        <p:txBody>
          <a:bodyPr anchor="b">
            <a:noAutofit/>
          </a:bodyPr>
          <a:lstStyle>
            <a:lvl1pPr marL="0" indent="0">
              <a:buNone/>
              <a:defRPr sz="1920" b="0">
                <a:solidFill>
                  <a:schemeClr val="bg2">
                    <a:lumMod val="40000"/>
                    <a:lumOff val="60000"/>
                  </a:schemeClr>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29" name="Picture Placeholder 2"/>
          <p:cNvSpPr>
            <a:spLocks noGrp="1" noChangeAspect="1"/>
          </p:cNvSpPr>
          <p:nvPr>
            <p:ph type="pic" idx="15"/>
          </p:nvPr>
        </p:nvSpPr>
        <p:spPr>
          <a:xfrm>
            <a:off x="440527" y="1767840"/>
            <a:ext cx="1985051" cy="12192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80"/>
            </a:lvl1pPr>
            <a:lvl2pPr marL="365760" indent="0">
              <a:buNone/>
              <a:defRPr sz="1280"/>
            </a:lvl2pPr>
            <a:lvl3pPr marL="731520" indent="0">
              <a:buNone/>
              <a:defRPr sz="1280"/>
            </a:lvl3pPr>
            <a:lvl4pPr marL="1097280" indent="0">
              <a:buNone/>
              <a:defRPr sz="1280"/>
            </a:lvl4pPr>
            <a:lvl5pPr marL="1463040" indent="0">
              <a:buNone/>
              <a:defRPr sz="1280"/>
            </a:lvl5pPr>
            <a:lvl6pPr marL="1828800" indent="0">
              <a:buNone/>
              <a:defRPr sz="1280"/>
            </a:lvl6pPr>
            <a:lvl7pPr marL="2194560" indent="0">
              <a:buNone/>
              <a:defRPr sz="1280"/>
            </a:lvl7pPr>
            <a:lvl8pPr marL="2560320" indent="0">
              <a:buNone/>
              <a:defRPr sz="1280"/>
            </a:lvl8pPr>
            <a:lvl9pPr marL="2926080" indent="0">
              <a:buNone/>
              <a:defRPr sz="1280"/>
            </a:lvl9pPr>
          </a:lstStyle>
          <a:p>
            <a:r>
              <a:rPr lang="en-US"/>
              <a:t>Click icon to add picture</a:t>
            </a:r>
            <a:endParaRPr lang="en-US" dirty="0"/>
          </a:p>
        </p:txBody>
      </p:sp>
      <p:sp>
        <p:nvSpPr>
          <p:cNvPr id="22" name="Text Placeholder 3"/>
          <p:cNvSpPr>
            <a:spLocks noGrp="1"/>
          </p:cNvSpPr>
          <p:nvPr>
            <p:ph type="body" sz="half" idx="18"/>
          </p:nvPr>
        </p:nvSpPr>
        <p:spPr>
          <a:xfrm>
            <a:off x="440527" y="3861770"/>
            <a:ext cx="1985051" cy="527351"/>
          </a:xfrm>
        </p:spPr>
        <p:txBody>
          <a:bodyPr anchor="t">
            <a:normAutofit/>
          </a:bodyPr>
          <a:lstStyle>
            <a:lvl1pPr marL="0" indent="0">
              <a:buNone/>
              <a:defRPr sz="112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Text Placeholder 4"/>
          <p:cNvSpPr>
            <a:spLocks noGrp="1"/>
          </p:cNvSpPr>
          <p:nvPr>
            <p:ph type="body" sz="quarter" idx="3"/>
          </p:nvPr>
        </p:nvSpPr>
        <p:spPr>
          <a:xfrm>
            <a:off x="2626013" y="3400759"/>
            <a:ext cx="1978619" cy="461010"/>
          </a:xfrm>
        </p:spPr>
        <p:txBody>
          <a:bodyPr anchor="b">
            <a:noAutofit/>
          </a:bodyPr>
          <a:lstStyle>
            <a:lvl1pPr marL="0" indent="0">
              <a:buNone/>
              <a:defRPr sz="1920" b="0">
                <a:solidFill>
                  <a:schemeClr val="bg2">
                    <a:lumMod val="40000"/>
                    <a:lumOff val="60000"/>
                  </a:schemeClr>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30" name="Picture Placeholder 2"/>
          <p:cNvSpPr>
            <a:spLocks noGrp="1" noChangeAspect="1"/>
          </p:cNvSpPr>
          <p:nvPr>
            <p:ph type="pic" idx="21"/>
          </p:nvPr>
        </p:nvSpPr>
        <p:spPr>
          <a:xfrm>
            <a:off x="2626012" y="1767840"/>
            <a:ext cx="1978619" cy="12192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80"/>
            </a:lvl1pPr>
            <a:lvl2pPr marL="365760" indent="0">
              <a:buNone/>
              <a:defRPr sz="1280"/>
            </a:lvl2pPr>
            <a:lvl3pPr marL="731520" indent="0">
              <a:buNone/>
              <a:defRPr sz="1280"/>
            </a:lvl3pPr>
            <a:lvl4pPr marL="1097280" indent="0">
              <a:buNone/>
              <a:defRPr sz="1280"/>
            </a:lvl4pPr>
            <a:lvl5pPr marL="1463040" indent="0">
              <a:buNone/>
              <a:defRPr sz="1280"/>
            </a:lvl5pPr>
            <a:lvl6pPr marL="1828800" indent="0">
              <a:buNone/>
              <a:defRPr sz="1280"/>
            </a:lvl6pPr>
            <a:lvl7pPr marL="2194560" indent="0">
              <a:buNone/>
              <a:defRPr sz="1280"/>
            </a:lvl7pPr>
            <a:lvl8pPr marL="2560320" indent="0">
              <a:buNone/>
              <a:defRPr sz="1280"/>
            </a:lvl8pPr>
            <a:lvl9pPr marL="2926080" indent="0">
              <a:buNone/>
              <a:defRPr sz="1280"/>
            </a:lvl9pPr>
          </a:lstStyle>
          <a:p>
            <a:r>
              <a:rPr lang="en-US"/>
              <a:t>Click icon to add picture</a:t>
            </a:r>
            <a:endParaRPr lang="en-US" dirty="0"/>
          </a:p>
        </p:txBody>
      </p:sp>
      <p:sp>
        <p:nvSpPr>
          <p:cNvPr id="23" name="Text Placeholder 3"/>
          <p:cNvSpPr>
            <a:spLocks noGrp="1"/>
          </p:cNvSpPr>
          <p:nvPr>
            <p:ph type="body" sz="half" idx="19"/>
          </p:nvPr>
        </p:nvSpPr>
        <p:spPr>
          <a:xfrm>
            <a:off x="2625099" y="3861769"/>
            <a:ext cx="1981240" cy="527351"/>
          </a:xfrm>
        </p:spPr>
        <p:txBody>
          <a:bodyPr anchor="t">
            <a:normAutofit/>
          </a:bodyPr>
          <a:lstStyle>
            <a:lvl1pPr marL="0" indent="0">
              <a:buNone/>
              <a:defRPr sz="112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14" name="Text Placeholder 4"/>
          <p:cNvSpPr>
            <a:spLocks noGrp="1"/>
          </p:cNvSpPr>
          <p:nvPr>
            <p:ph type="body" sz="quarter" idx="13"/>
          </p:nvPr>
        </p:nvSpPr>
        <p:spPr>
          <a:xfrm>
            <a:off x="4810425" y="3400759"/>
            <a:ext cx="1979692" cy="461010"/>
          </a:xfrm>
        </p:spPr>
        <p:txBody>
          <a:bodyPr anchor="b">
            <a:noAutofit/>
          </a:bodyPr>
          <a:lstStyle>
            <a:lvl1pPr marL="0" indent="0">
              <a:buNone/>
              <a:defRPr sz="1920" b="0">
                <a:solidFill>
                  <a:schemeClr val="bg2">
                    <a:lumMod val="40000"/>
                    <a:lumOff val="60000"/>
                  </a:schemeClr>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31" name="Picture Placeholder 2"/>
          <p:cNvSpPr>
            <a:spLocks noGrp="1" noChangeAspect="1"/>
          </p:cNvSpPr>
          <p:nvPr>
            <p:ph type="pic" idx="22"/>
          </p:nvPr>
        </p:nvSpPr>
        <p:spPr>
          <a:xfrm>
            <a:off x="4810425" y="1767840"/>
            <a:ext cx="1979692" cy="12192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80"/>
            </a:lvl1pPr>
            <a:lvl2pPr marL="365760" indent="0">
              <a:buNone/>
              <a:defRPr sz="1280"/>
            </a:lvl2pPr>
            <a:lvl3pPr marL="731520" indent="0">
              <a:buNone/>
              <a:defRPr sz="1280"/>
            </a:lvl3pPr>
            <a:lvl4pPr marL="1097280" indent="0">
              <a:buNone/>
              <a:defRPr sz="1280"/>
            </a:lvl4pPr>
            <a:lvl5pPr marL="1463040" indent="0">
              <a:buNone/>
              <a:defRPr sz="1280"/>
            </a:lvl5pPr>
            <a:lvl6pPr marL="1828800" indent="0">
              <a:buNone/>
              <a:defRPr sz="1280"/>
            </a:lvl6pPr>
            <a:lvl7pPr marL="2194560" indent="0">
              <a:buNone/>
              <a:defRPr sz="1280"/>
            </a:lvl7pPr>
            <a:lvl8pPr marL="2560320" indent="0">
              <a:buNone/>
              <a:defRPr sz="1280"/>
            </a:lvl8pPr>
            <a:lvl9pPr marL="2926080" indent="0">
              <a:buNone/>
              <a:defRPr sz="1280"/>
            </a:lvl9pPr>
          </a:lstStyle>
          <a:p>
            <a:r>
              <a:rPr lang="en-US"/>
              <a:t>Click icon to add picture</a:t>
            </a:r>
            <a:endParaRPr lang="en-US" dirty="0"/>
          </a:p>
        </p:txBody>
      </p:sp>
      <p:sp>
        <p:nvSpPr>
          <p:cNvPr id="24" name="Text Placeholder 3"/>
          <p:cNvSpPr>
            <a:spLocks noGrp="1"/>
          </p:cNvSpPr>
          <p:nvPr>
            <p:ph type="body" sz="half" idx="20"/>
          </p:nvPr>
        </p:nvSpPr>
        <p:spPr>
          <a:xfrm>
            <a:off x="4810342" y="3861768"/>
            <a:ext cx="1982314" cy="527351"/>
          </a:xfrm>
        </p:spPr>
        <p:txBody>
          <a:bodyPr anchor="t">
            <a:normAutofit/>
          </a:bodyPr>
          <a:lstStyle>
            <a:lvl1pPr marL="0" indent="0">
              <a:buNone/>
              <a:defRPr sz="112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cxnSp>
        <p:nvCxnSpPr>
          <p:cNvPr id="19" name="Straight Connector 18"/>
          <p:cNvCxnSpPr/>
          <p:nvPr/>
        </p:nvCxnSpPr>
        <p:spPr>
          <a:xfrm>
            <a:off x="2515801" y="1706880"/>
            <a:ext cx="0" cy="316992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4700727" y="1706880"/>
            <a:ext cx="0" cy="3173506"/>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5/26/2023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23877193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5/26/2023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2026926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06804" y="344172"/>
            <a:ext cx="1183314" cy="466090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40527" y="618564"/>
            <a:ext cx="5011931" cy="43865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5/26/2023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9684061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1809750" y="244475"/>
            <a:ext cx="4695825" cy="547688"/>
          </a:xfrm>
        </p:spPr>
        <p:txBody>
          <a:bodyPr/>
          <a:lstStyle/>
          <a:p>
            <a:r>
              <a:rPr lang="en-US"/>
              <a:t>Click to edit Master title style</a:t>
            </a:r>
            <a:endParaRPr lang="en-GB"/>
          </a:p>
        </p:txBody>
      </p:sp>
      <p:sp>
        <p:nvSpPr>
          <p:cNvPr id="3" name="Content Placeholder 2"/>
          <p:cNvSpPr>
            <a:spLocks noGrp="1"/>
          </p:cNvSpPr>
          <p:nvPr>
            <p:ph sz="quarter" idx="1"/>
          </p:nvPr>
        </p:nvSpPr>
        <p:spPr>
          <a:xfrm>
            <a:off x="411163" y="1279525"/>
            <a:ext cx="3627437" cy="17335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quarter" idx="2"/>
          </p:nvPr>
        </p:nvSpPr>
        <p:spPr>
          <a:xfrm>
            <a:off x="4191000" y="1279525"/>
            <a:ext cx="3627438" cy="17335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4"/>
          <p:cNvSpPr>
            <a:spLocks noGrp="1"/>
          </p:cNvSpPr>
          <p:nvPr>
            <p:ph sz="quarter" idx="3"/>
          </p:nvPr>
        </p:nvSpPr>
        <p:spPr>
          <a:xfrm>
            <a:off x="411163" y="3165475"/>
            <a:ext cx="3627437" cy="17351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Content Placeholder 5"/>
          <p:cNvSpPr>
            <a:spLocks noGrp="1"/>
          </p:cNvSpPr>
          <p:nvPr>
            <p:ph sz="quarter" idx="4"/>
          </p:nvPr>
        </p:nvSpPr>
        <p:spPr>
          <a:xfrm>
            <a:off x="4191000" y="3165475"/>
            <a:ext cx="3627438" cy="17351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027214194"/>
      </p:ext>
    </p:extLst>
  </p:cSld>
  <p:clrMapOvr>
    <a:masterClrMapping/>
  </p:clrMapOvr>
  <p:transition spd="slow">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9950" y="244475"/>
            <a:ext cx="6092825" cy="547688"/>
          </a:xfrm>
        </p:spPr>
        <p:txBody>
          <a:bodyPr/>
          <a:lstStyle/>
          <a:p>
            <a:r>
              <a:rPr lang="en-US"/>
              <a:t>Click to edit Master title style</a:t>
            </a:r>
            <a:endParaRPr lang="en-GB"/>
          </a:p>
        </p:txBody>
      </p:sp>
      <p:sp>
        <p:nvSpPr>
          <p:cNvPr id="3" name="Text Placeholder 2"/>
          <p:cNvSpPr>
            <a:spLocks noGrp="1"/>
          </p:cNvSpPr>
          <p:nvPr>
            <p:ph type="body" sz="half" idx="1"/>
          </p:nvPr>
        </p:nvSpPr>
        <p:spPr>
          <a:xfrm>
            <a:off x="411163" y="1279525"/>
            <a:ext cx="3627437" cy="36210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191000" y="1279525"/>
            <a:ext cx="3627438" cy="36210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51791423"/>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5/26/2023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957262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79799" y="2289387"/>
            <a:ext cx="5958870" cy="1532518"/>
          </a:xfrm>
        </p:spPr>
        <p:txBody>
          <a:bodyPr anchor="b"/>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779798" y="3821905"/>
            <a:ext cx="5958871" cy="688320"/>
          </a:xfrm>
        </p:spPr>
        <p:txBody>
          <a:bodyPr anchor="t"/>
          <a:lstStyle>
            <a:lvl1pPr marL="0" indent="0" algn="l">
              <a:buNone/>
              <a:defRPr sz="1600" cap="all">
                <a:solidFill>
                  <a:schemeClr val="bg2">
                    <a:lumMod val="40000"/>
                    <a:lumOff val="60000"/>
                  </a:schemeClr>
                </a:solidFill>
              </a:defRPr>
            </a:lvl1pPr>
            <a:lvl2pPr marL="365760" indent="0">
              <a:buNone/>
              <a:defRPr sz="1440">
                <a:solidFill>
                  <a:schemeClr val="tx1">
                    <a:tint val="75000"/>
                  </a:schemeClr>
                </a:solidFill>
              </a:defRPr>
            </a:lvl2pPr>
            <a:lvl3pPr marL="731520" indent="0">
              <a:buNone/>
              <a:defRPr sz="1280">
                <a:solidFill>
                  <a:schemeClr val="tx1">
                    <a:tint val="75000"/>
                  </a:schemeClr>
                </a:solidFill>
              </a:defRPr>
            </a:lvl3pPr>
            <a:lvl4pPr marL="1097280" indent="0">
              <a:buNone/>
              <a:defRPr sz="1120">
                <a:solidFill>
                  <a:schemeClr val="tx1">
                    <a:tint val="75000"/>
                  </a:schemeClr>
                </a:solidFill>
              </a:defRPr>
            </a:lvl4pPr>
            <a:lvl5pPr marL="1463040" indent="0">
              <a:buNone/>
              <a:defRPr sz="1120">
                <a:solidFill>
                  <a:schemeClr val="tx1">
                    <a:tint val="75000"/>
                  </a:schemeClr>
                </a:solidFill>
              </a:defRPr>
            </a:lvl5pPr>
            <a:lvl6pPr marL="1828800" indent="0">
              <a:buNone/>
              <a:defRPr sz="1120">
                <a:solidFill>
                  <a:schemeClr val="tx1">
                    <a:tint val="75000"/>
                  </a:schemeClr>
                </a:solidFill>
              </a:defRPr>
            </a:lvl6pPr>
            <a:lvl7pPr marL="2194560" indent="0">
              <a:buNone/>
              <a:defRPr sz="1120">
                <a:solidFill>
                  <a:schemeClr val="tx1">
                    <a:tint val="75000"/>
                  </a:schemeClr>
                </a:solidFill>
              </a:defRPr>
            </a:lvl7pPr>
            <a:lvl8pPr marL="2560320" indent="0">
              <a:buNone/>
              <a:defRPr sz="1120">
                <a:solidFill>
                  <a:schemeClr val="tx1">
                    <a:tint val="75000"/>
                  </a:schemeClr>
                </a:solidFill>
              </a:defRPr>
            </a:lvl8pPr>
            <a:lvl9pPr marL="2926080" indent="0">
              <a:buNone/>
              <a:defRPr sz="1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5/26/2023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619554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44930" y="1648461"/>
            <a:ext cx="2968302" cy="3356610"/>
          </a:xfrm>
        </p:spPr>
        <p:txBody>
          <a:bodyPr>
            <a:normAutofit/>
          </a:bodyPr>
          <a:lstStyle>
            <a:lvl1pPr>
              <a:defRPr sz="1440"/>
            </a:lvl1pPr>
            <a:lvl2pPr>
              <a:defRPr sz="1280"/>
            </a:lvl2pPr>
            <a:lvl3pPr>
              <a:defRPr sz="1120"/>
            </a:lvl3pPr>
            <a:lvl4pPr>
              <a:defRPr sz="960"/>
            </a:lvl4pPr>
            <a:lvl5pPr>
              <a:defRPr sz="960"/>
            </a:lvl5pPr>
            <a:lvl6pPr>
              <a:defRPr sz="960"/>
            </a:lvl6pPr>
            <a:lvl7pPr>
              <a:defRPr sz="960"/>
            </a:lvl7pPr>
            <a:lvl8pPr>
              <a:defRPr sz="960"/>
            </a:lvl8pPr>
            <a:lvl9pPr>
              <a:defRPr sz="9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17778" y="1644875"/>
            <a:ext cx="2968304" cy="3360196"/>
          </a:xfrm>
        </p:spPr>
        <p:txBody>
          <a:bodyPr>
            <a:normAutofit/>
          </a:bodyPr>
          <a:lstStyle>
            <a:lvl1pPr>
              <a:defRPr sz="1440"/>
            </a:lvl1pPr>
            <a:lvl2pPr>
              <a:defRPr sz="1280"/>
            </a:lvl2pPr>
            <a:lvl3pPr>
              <a:defRPr sz="1120"/>
            </a:lvl3pPr>
            <a:lvl4pPr>
              <a:defRPr sz="960"/>
            </a:lvl4pPr>
            <a:lvl5pPr>
              <a:defRPr sz="960"/>
            </a:lvl5pPr>
            <a:lvl6pPr>
              <a:defRPr sz="960"/>
            </a:lvl6pPr>
            <a:lvl7pPr>
              <a:defRPr sz="960"/>
            </a:lvl7pPr>
            <a:lvl8pPr>
              <a:defRPr sz="960"/>
            </a:lvl8pPr>
            <a:lvl9pPr>
              <a:defRPr sz="9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5/26/2023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883102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744930" y="1524000"/>
            <a:ext cx="2968301" cy="461010"/>
          </a:xfrm>
        </p:spPr>
        <p:txBody>
          <a:bodyPr anchor="b">
            <a:noAutofit/>
          </a:bodyPr>
          <a:lstStyle>
            <a:lvl1pPr marL="0" indent="0">
              <a:buNone/>
              <a:defRPr sz="1920" b="0">
                <a:solidFill>
                  <a:schemeClr val="bg2">
                    <a:lumMod val="40000"/>
                    <a:lumOff val="60000"/>
                  </a:schemeClr>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744930" y="2011680"/>
            <a:ext cx="2968302" cy="2993390"/>
          </a:xfrm>
        </p:spPr>
        <p:txBody>
          <a:bodyPr>
            <a:normAutofit/>
          </a:bodyPr>
          <a:lstStyle>
            <a:lvl1pPr>
              <a:defRPr sz="1440"/>
            </a:lvl1pPr>
            <a:lvl2pPr>
              <a:defRPr sz="1280"/>
            </a:lvl2pPr>
            <a:lvl3pPr>
              <a:defRPr sz="1120"/>
            </a:lvl3pPr>
            <a:lvl4pPr>
              <a:defRPr sz="960"/>
            </a:lvl4pPr>
            <a:lvl5pPr>
              <a:defRPr sz="960"/>
            </a:lvl5pPr>
            <a:lvl6pPr>
              <a:defRPr sz="960"/>
            </a:lvl6pPr>
            <a:lvl7pPr>
              <a:defRPr sz="960"/>
            </a:lvl7pPr>
            <a:lvl8pPr>
              <a:defRPr sz="960"/>
            </a:lvl8pPr>
            <a:lvl9pPr>
              <a:defRPr sz="9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17779" y="1524000"/>
            <a:ext cx="2968302" cy="461010"/>
          </a:xfrm>
        </p:spPr>
        <p:txBody>
          <a:bodyPr anchor="b">
            <a:noAutofit/>
          </a:bodyPr>
          <a:lstStyle>
            <a:lvl1pPr marL="0" indent="0">
              <a:buNone/>
              <a:defRPr sz="1920" b="0">
                <a:solidFill>
                  <a:schemeClr val="bg2">
                    <a:lumMod val="40000"/>
                    <a:lumOff val="60000"/>
                  </a:schemeClr>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817779" y="2011680"/>
            <a:ext cx="2968302" cy="2993390"/>
          </a:xfrm>
        </p:spPr>
        <p:txBody>
          <a:bodyPr>
            <a:normAutofit/>
          </a:bodyPr>
          <a:lstStyle>
            <a:lvl1pPr>
              <a:defRPr sz="1440"/>
            </a:lvl1pPr>
            <a:lvl2pPr>
              <a:defRPr sz="1280"/>
            </a:lvl2pPr>
            <a:lvl3pPr>
              <a:defRPr sz="1120"/>
            </a:lvl3pPr>
            <a:lvl4pPr>
              <a:defRPr sz="960"/>
            </a:lvl4pPr>
            <a:lvl5pPr>
              <a:defRPr sz="960"/>
            </a:lvl5pPr>
            <a:lvl6pPr>
              <a:defRPr sz="960"/>
            </a:lvl6pPr>
            <a:lvl7pPr>
              <a:defRPr sz="960"/>
            </a:lvl7pPr>
            <a:lvl8pPr>
              <a:defRPr sz="960"/>
            </a:lvl8pPr>
            <a:lvl9pPr>
              <a:defRPr sz="9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5/26/2023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005320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5/26/2023</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4199899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5/26/2023</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807180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9797" y="1158240"/>
            <a:ext cx="2296316" cy="1158240"/>
          </a:xfrm>
        </p:spPr>
        <p:txBody>
          <a:bodyPr anchor="b"/>
          <a:lstStyle>
            <a:lvl1pPr algn="l">
              <a:defRPr sz="1920" b="0"/>
            </a:lvl1pPr>
          </a:lstStyle>
          <a:p>
            <a:r>
              <a:rPr lang="en-US"/>
              <a:t>Click to edit Master title style</a:t>
            </a:r>
            <a:endParaRPr lang="en-US" dirty="0"/>
          </a:p>
        </p:txBody>
      </p:sp>
      <p:sp>
        <p:nvSpPr>
          <p:cNvPr id="3" name="Content Placeholder 2"/>
          <p:cNvSpPr>
            <a:spLocks noGrp="1"/>
          </p:cNvSpPr>
          <p:nvPr>
            <p:ph idx="1"/>
          </p:nvPr>
        </p:nvSpPr>
        <p:spPr>
          <a:xfrm>
            <a:off x="3230458" y="1158240"/>
            <a:ext cx="3508212" cy="3657600"/>
          </a:xfrm>
        </p:spPr>
        <p:txBody>
          <a:bodyPr anchor="ctr">
            <a:normAutofit/>
          </a:bodyPr>
          <a:lstStyle>
            <a:lvl1pPr>
              <a:defRPr sz="1600"/>
            </a:lvl1pPr>
            <a:lvl2pPr>
              <a:defRPr sz="1440"/>
            </a:lvl2pPr>
            <a:lvl3pPr>
              <a:defRPr sz="1280"/>
            </a:lvl3pPr>
            <a:lvl4pPr>
              <a:defRPr sz="1120"/>
            </a:lvl4pPr>
            <a:lvl5pPr>
              <a:defRPr sz="1120"/>
            </a:lvl5pPr>
            <a:lvl6pPr>
              <a:defRPr sz="1120"/>
            </a:lvl6pPr>
            <a:lvl7pPr>
              <a:defRPr sz="1120"/>
            </a:lvl7pPr>
            <a:lvl8pPr>
              <a:defRPr sz="1120"/>
            </a:lvl8pPr>
            <a:lvl9pPr>
              <a:defRPr sz="11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9797" y="2503425"/>
            <a:ext cx="2296316" cy="2316479"/>
          </a:xfrm>
        </p:spPr>
        <p:txBody>
          <a:bodyPr/>
          <a:lstStyle>
            <a:lvl1pPr marL="0" indent="0">
              <a:buNone/>
              <a:defRPr sz="112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5/26/2023</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022619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9090" y="1483354"/>
            <a:ext cx="3438607" cy="1259846"/>
          </a:xfrm>
        </p:spPr>
        <p:txBody>
          <a:bodyPr anchor="b">
            <a:normAutofit/>
          </a:bodyPr>
          <a:lstStyle>
            <a:lvl1pPr algn="l">
              <a:defRPr sz="288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692166" y="914400"/>
            <a:ext cx="2160833" cy="36576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80"/>
            </a:lvl1pPr>
            <a:lvl2pPr marL="365760" indent="0">
              <a:buNone/>
              <a:defRPr sz="1280"/>
            </a:lvl2pPr>
            <a:lvl3pPr marL="731520" indent="0">
              <a:buNone/>
              <a:defRPr sz="1280"/>
            </a:lvl3pPr>
            <a:lvl4pPr marL="1097280" indent="0">
              <a:buNone/>
              <a:defRPr sz="1280"/>
            </a:lvl4pPr>
            <a:lvl5pPr marL="1463040" indent="0">
              <a:buNone/>
              <a:defRPr sz="1280"/>
            </a:lvl5pPr>
            <a:lvl6pPr marL="1828800" indent="0">
              <a:buNone/>
              <a:defRPr sz="1280"/>
            </a:lvl6pPr>
            <a:lvl7pPr marL="2194560" indent="0">
              <a:buNone/>
              <a:defRPr sz="1280"/>
            </a:lvl7pPr>
            <a:lvl8pPr marL="2560320" indent="0">
              <a:buNone/>
              <a:defRPr sz="1280"/>
            </a:lvl8pPr>
            <a:lvl9pPr marL="2926080" indent="0">
              <a:buNone/>
              <a:defRPr sz="1280"/>
            </a:lvl9pPr>
          </a:lstStyle>
          <a:p>
            <a:r>
              <a:rPr lang="en-US"/>
              <a:t>Click icon to add picture</a:t>
            </a:r>
            <a:endParaRPr lang="en-US" dirty="0"/>
          </a:p>
        </p:txBody>
      </p:sp>
      <p:sp>
        <p:nvSpPr>
          <p:cNvPr id="4" name="Text Placeholder 3"/>
          <p:cNvSpPr>
            <a:spLocks noGrp="1"/>
          </p:cNvSpPr>
          <p:nvPr>
            <p:ph type="body" sz="half" idx="2"/>
          </p:nvPr>
        </p:nvSpPr>
        <p:spPr>
          <a:xfrm>
            <a:off x="779797" y="2926080"/>
            <a:ext cx="3433255" cy="1097280"/>
          </a:xfrm>
        </p:spPr>
        <p:txBody>
          <a:bodyPr>
            <a:normAutofit/>
          </a:bodyPr>
          <a:lstStyle>
            <a:lvl1pPr marL="0" indent="0">
              <a:buNone/>
              <a:defRPr sz="112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5/26/2023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4027917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5669489" y="1341120"/>
            <a:ext cx="2537460" cy="225552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120849" y="-365760"/>
            <a:ext cx="1440180" cy="128016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5669489" y="4876800"/>
            <a:ext cx="891540" cy="79248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38589" y="2133600"/>
            <a:ext cx="3771900" cy="33528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55809" y="2316480"/>
            <a:ext cx="2125980" cy="188976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6971080" y="0"/>
            <a:ext cx="617220" cy="879566"/>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36239" y="362174"/>
            <a:ext cx="6349842" cy="1120424"/>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744930" y="1642340"/>
            <a:ext cx="6040489" cy="33563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6795021" y="1451584"/>
            <a:ext cx="792479" cy="205793"/>
          </a:xfrm>
          <a:prstGeom prst="rect">
            <a:avLst/>
          </a:prstGeom>
        </p:spPr>
        <p:txBody>
          <a:bodyPr vert="horz" lIns="91440" tIns="45720" rIns="91440" bIns="45720" rtlCol="0" anchor="t"/>
          <a:lstStyle>
            <a:lvl1pPr algn="l">
              <a:defRPr sz="880" b="0" i="0">
                <a:solidFill>
                  <a:schemeClr val="tx1">
                    <a:tint val="75000"/>
                    <a:alpha val="60000"/>
                  </a:schemeClr>
                </a:solidFill>
              </a:defRPr>
            </a:lvl1pPr>
          </a:lstStyle>
          <a:p>
            <a:fld id="{4AAD347D-5ACD-4C99-B74B-A9C85AD731AF}" type="datetimeFigureOut">
              <a:rPr lang="en-US" dirty="0"/>
              <a:t>5/26/2023</a:t>
            </a:fld>
            <a:endParaRPr lang="en-US" dirty="0"/>
          </a:p>
        </p:txBody>
      </p:sp>
      <p:sp>
        <p:nvSpPr>
          <p:cNvPr id="5" name="Footer Placeholder 4"/>
          <p:cNvSpPr>
            <a:spLocks noGrp="1"/>
          </p:cNvSpPr>
          <p:nvPr>
            <p:ph type="ftr" sz="quarter" idx="3"/>
          </p:nvPr>
        </p:nvSpPr>
        <p:spPr>
          <a:xfrm rot="5400000">
            <a:off x="5802992" y="2599264"/>
            <a:ext cx="3087836" cy="205794"/>
          </a:xfrm>
          <a:prstGeom prst="rect">
            <a:avLst/>
          </a:prstGeom>
        </p:spPr>
        <p:txBody>
          <a:bodyPr vert="horz" lIns="91440" tIns="45720" rIns="91440" bIns="45720" rtlCol="0" anchor="b"/>
          <a:lstStyle>
            <a:lvl1pPr algn="l">
              <a:defRPr sz="88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6989788" y="236589"/>
            <a:ext cx="565932" cy="614150"/>
          </a:xfrm>
          <a:prstGeom prst="rect">
            <a:avLst/>
          </a:prstGeom>
        </p:spPr>
        <p:txBody>
          <a:bodyPr vert="horz" lIns="91440" tIns="45720" rIns="91440" bIns="45720" rtlCol="0" anchor="b"/>
          <a:lstStyle>
            <a:lvl1pPr algn="ctr">
              <a:defRPr sz="2241" b="0" i="0">
                <a:solidFill>
                  <a:schemeClr val="tx1">
                    <a:tint val="75000"/>
                  </a:schemeClr>
                </a:solidFill>
              </a:defRPr>
            </a:lvl1pPr>
          </a:lstStyle>
          <a:p>
            <a:fld id="{D57F1E4F-1CFF-5643-939E-02111984F565}" type="slidenum">
              <a:rPr lang="en-US" dirty="0"/>
              <a:t>‹#›</a:t>
            </a:fld>
            <a:endParaRPr lang="en-US" dirty="0"/>
          </a:p>
        </p:txBody>
      </p:sp>
      <p:pic>
        <p:nvPicPr>
          <p:cNvPr id="13" name="Picture 9"/>
          <p:cNvPicPr>
            <a:picLocks noChangeAspect="1" noChangeArrowheads="1"/>
          </p:cNvPicPr>
          <p:nvPr userDrawn="1"/>
        </p:nvPicPr>
        <p:blipFill>
          <a:blip r:embed="rId21">
            <a:extLst>
              <a:ext uri="{28A0092B-C50C-407E-A947-70E740481C1C}">
                <a14:useLocalDpi xmlns:a14="http://schemas.microsoft.com/office/drawing/2010/main" val="0"/>
              </a:ext>
            </a:extLst>
          </a:blip>
          <a:srcRect/>
          <a:stretch>
            <a:fillRect/>
          </a:stretch>
        </p:blipFill>
        <p:spPr bwMode="auto">
          <a:xfrm>
            <a:off x="82550" y="150813"/>
            <a:ext cx="1301750" cy="646112"/>
          </a:xfrm>
          <a:prstGeom prst="rect">
            <a:avLst/>
          </a:prstGeom>
          <a:noFill/>
          <a:ln w="9525">
            <a:solidFill>
              <a:srgbClr val="333399"/>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6364227"/>
      </p:ext>
    </p:extLst>
  </p:cSld>
  <p:clrMap bg1="dk1" tx1="lt1" bg2="dk2" tx2="lt2" accent1="accent1" accent2="accent2" accent3="accent3" accent4="accent4" accent5="accent5" accent6="accent6" hlink="hlink" folHlink="folHlink"/>
  <p:sldLayoutIdLst>
    <p:sldLayoutId id="2147483956" r:id="rId1"/>
    <p:sldLayoutId id="2147483957" r:id="rId2"/>
    <p:sldLayoutId id="2147483958" r:id="rId3"/>
    <p:sldLayoutId id="2147483959" r:id="rId4"/>
    <p:sldLayoutId id="2147483960" r:id="rId5"/>
    <p:sldLayoutId id="2147483961" r:id="rId6"/>
    <p:sldLayoutId id="2147483962" r:id="rId7"/>
    <p:sldLayoutId id="2147483963" r:id="rId8"/>
    <p:sldLayoutId id="2147483964" r:id="rId9"/>
    <p:sldLayoutId id="2147483965" r:id="rId10"/>
    <p:sldLayoutId id="2147483966" r:id="rId11"/>
    <p:sldLayoutId id="2147483967" r:id="rId12"/>
    <p:sldLayoutId id="2147483968" r:id="rId13"/>
    <p:sldLayoutId id="2147483969" r:id="rId14"/>
    <p:sldLayoutId id="2147483970" r:id="rId15"/>
    <p:sldLayoutId id="2147483971" r:id="rId16"/>
    <p:sldLayoutId id="2147483972" r:id="rId17"/>
    <p:sldLayoutId id="2147483974" r:id="rId18"/>
    <p:sldLayoutId id="2147483975" r:id="rId19"/>
  </p:sldLayoutIdLst>
  <p:txStyles>
    <p:titleStyle>
      <a:lvl1pPr algn="l" defTabSz="365766" rtl="0" eaLnBrk="1" latinLnBrk="0" hangingPunct="1">
        <a:spcBef>
          <a:spcPct val="0"/>
        </a:spcBef>
        <a:buNone/>
        <a:defRPr sz="336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5" indent="-274325" algn="l" defTabSz="365766" rtl="0" eaLnBrk="1" latinLnBrk="0" hangingPunct="1">
        <a:spcBef>
          <a:spcPts val="8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1pPr>
      <a:lvl2pPr marL="594370" indent="-228604" algn="l" defTabSz="365766" rtl="0" eaLnBrk="1" latinLnBrk="0" hangingPunct="1">
        <a:spcBef>
          <a:spcPts val="800"/>
        </a:spcBef>
        <a:spcAft>
          <a:spcPts val="0"/>
        </a:spcAft>
        <a:buClr>
          <a:schemeClr val="bg2">
            <a:lumMod val="40000"/>
            <a:lumOff val="60000"/>
          </a:schemeClr>
        </a:buClr>
        <a:buSzPct val="80000"/>
        <a:buFont typeface="Wingdings 3" charset="2"/>
        <a:buChar char=""/>
        <a:defRPr sz="1440" b="0" i="0" kern="1200">
          <a:solidFill>
            <a:schemeClr val="tx1"/>
          </a:solidFill>
          <a:latin typeface="+mj-lt"/>
          <a:ea typeface="+mj-ea"/>
          <a:cs typeface="+mj-cs"/>
        </a:defRPr>
      </a:lvl2pPr>
      <a:lvl3pPr marL="914416" indent="-182883" algn="l" defTabSz="365766" rtl="0" eaLnBrk="1" latinLnBrk="0" hangingPunct="1">
        <a:spcBef>
          <a:spcPts val="800"/>
        </a:spcBef>
        <a:spcAft>
          <a:spcPts val="0"/>
        </a:spcAft>
        <a:buClr>
          <a:schemeClr val="bg2">
            <a:lumMod val="40000"/>
            <a:lumOff val="60000"/>
          </a:schemeClr>
        </a:buClr>
        <a:buSzPct val="80000"/>
        <a:buFont typeface="Wingdings 3" charset="2"/>
        <a:buChar char=""/>
        <a:defRPr sz="1280" b="0" i="0" kern="1200">
          <a:solidFill>
            <a:schemeClr val="tx1"/>
          </a:solidFill>
          <a:latin typeface="+mj-lt"/>
          <a:ea typeface="+mj-ea"/>
          <a:cs typeface="+mj-cs"/>
        </a:defRPr>
      </a:lvl3pPr>
      <a:lvl4pPr marL="1280182" indent="-182883" algn="l" defTabSz="365766" rtl="0" eaLnBrk="1" latinLnBrk="0" hangingPunct="1">
        <a:spcBef>
          <a:spcPts val="800"/>
        </a:spcBef>
        <a:spcAft>
          <a:spcPts val="0"/>
        </a:spcAft>
        <a:buClr>
          <a:schemeClr val="bg2">
            <a:lumMod val="40000"/>
            <a:lumOff val="60000"/>
          </a:schemeClr>
        </a:buClr>
        <a:buSzPct val="80000"/>
        <a:buFont typeface="Wingdings 3" charset="2"/>
        <a:buChar char=""/>
        <a:defRPr sz="1120" b="0" i="0" kern="1200">
          <a:solidFill>
            <a:schemeClr val="tx1"/>
          </a:solidFill>
          <a:latin typeface="+mj-lt"/>
          <a:ea typeface="+mj-ea"/>
          <a:cs typeface="+mj-cs"/>
        </a:defRPr>
      </a:lvl4pPr>
      <a:lvl5pPr marL="1645947" indent="-182883" algn="l" defTabSz="365766" rtl="0" eaLnBrk="1" latinLnBrk="0" hangingPunct="1">
        <a:spcBef>
          <a:spcPts val="800"/>
        </a:spcBef>
        <a:spcAft>
          <a:spcPts val="0"/>
        </a:spcAft>
        <a:buClr>
          <a:schemeClr val="bg2">
            <a:lumMod val="40000"/>
            <a:lumOff val="60000"/>
          </a:schemeClr>
        </a:buClr>
        <a:buSzPct val="80000"/>
        <a:buFont typeface="Wingdings 3" charset="2"/>
        <a:buChar char=""/>
        <a:defRPr sz="1120" b="0" i="0" kern="1200">
          <a:solidFill>
            <a:schemeClr val="tx1"/>
          </a:solidFill>
          <a:latin typeface="+mj-lt"/>
          <a:ea typeface="+mj-ea"/>
          <a:cs typeface="+mj-cs"/>
        </a:defRPr>
      </a:lvl5pPr>
      <a:lvl6pPr marL="2011714" indent="-182883" algn="l" defTabSz="365766" rtl="0" eaLnBrk="1" latinLnBrk="0" hangingPunct="1">
        <a:spcBef>
          <a:spcPts val="800"/>
        </a:spcBef>
        <a:spcAft>
          <a:spcPts val="0"/>
        </a:spcAft>
        <a:buClr>
          <a:schemeClr val="bg2">
            <a:lumMod val="40000"/>
            <a:lumOff val="60000"/>
          </a:schemeClr>
        </a:buClr>
        <a:buSzPct val="80000"/>
        <a:buFont typeface="Wingdings 3" charset="2"/>
        <a:buChar char=""/>
        <a:defRPr sz="1120" b="0" i="0" kern="1200">
          <a:solidFill>
            <a:schemeClr val="tx1"/>
          </a:solidFill>
          <a:latin typeface="+mj-lt"/>
          <a:ea typeface="+mj-ea"/>
          <a:cs typeface="+mj-cs"/>
        </a:defRPr>
      </a:lvl6pPr>
      <a:lvl7pPr marL="2377479" indent="-182883" algn="l" defTabSz="365766" rtl="0" eaLnBrk="1" latinLnBrk="0" hangingPunct="1">
        <a:spcBef>
          <a:spcPts val="800"/>
        </a:spcBef>
        <a:spcAft>
          <a:spcPts val="0"/>
        </a:spcAft>
        <a:buClr>
          <a:schemeClr val="bg2">
            <a:lumMod val="40000"/>
            <a:lumOff val="60000"/>
          </a:schemeClr>
        </a:buClr>
        <a:buSzPct val="80000"/>
        <a:buFont typeface="Wingdings 3" charset="2"/>
        <a:buChar char=""/>
        <a:defRPr sz="1120" b="0" i="0" kern="1200">
          <a:solidFill>
            <a:schemeClr val="tx1"/>
          </a:solidFill>
          <a:latin typeface="+mj-lt"/>
          <a:ea typeface="+mj-ea"/>
          <a:cs typeface="+mj-cs"/>
        </a:defRPr>
      </a:lvl7pPr>
      <a:lvl8pPr marL="2743246" indent="-182883" algn="l" defTabSz="365766" rtl="0" eaLnBrk="1" latinLnBrk="0" hangingPunct="1">
        <a:spcBef>
          <a:spcPts val="800"/>
        </a:spcBef>
        <a:spcAft>
          <a:spcPts val="0"/>
        </a:spcAft>
        <a:buClr>
          <a:schemeClr val="bg2">
            <a:lumMod val="40000"/>
            <a:lumOff val="60000"/>
          </a:schemeClr>
        </a:buClr>
        <a:buSzPct val="80000"/>
        <a:buFont typeface="Wingdings 3" charset="2"/>
        <a:buChar char=""/>
        <a:defRPr sz="1120" b="0" i="0" kern="1200">
          <a:solidFill>
            <a:schemeClr val="tx1"/>
          </a:solidFill>
          <a:latin typeface="+mj-lt"/>
          <a:ea typeface="+mj-ea"/>
          <a:cs typeface="+mj-cs"/>
        </a:defRPr>
      </a:lvl8pPr>
      <a:lvl9pPr marL="3109011" indent="-182883" algn="l" defTabSz="365766" rtl="0" eaLnBrk="1" latinLnBrk="0" hangingPunct="1">
        <a:spcBef>
          <a:spcPts val="800"/>
        </a:spcBef>
        <a:spcAft>
          <a:spcPts val="0"/>
        </a:spcAft>
        <a:buClr>
          <a:schemeClr val="bg2">
            <a:lumMod val="40000"/>
            <a:lumOff val="60000"/>
          </a:schemeClr>
        </a:buClr>
        <a:buSzPct val="80000"/>
        <a:buFont typeface="Wingdings 3" charset="2"/>
        <a:buChar char=""/>
        <a:defRPr sz="1120" b="0" i="0" kern="1200">
          <a:solidFill>
            <a:schemeClr val="tx1"/>
          </a:solidFill>
          <a:latin typeface="+mj-lt"/>
          <a:ea typeface="+mj-ea"/>
          <a:cs typeface="+mj-cs"/>
        </a:defRPr>
      </a:lvl9pPr>
    </p:bodyStyle>
    <p:otherStyle>
      <a:defPPr>
        <a:defRPr lang="en-US"/>
      </a:defPPr>
      <a:lvl1pPr marL="0" algn="l" defTabSz="365766" rtl="0" eaLnBrk="1" latinLnBrk="0" hangingPunct="1">
        <a:defRPr sz="1440" kern="1200">
          <a:solidFill>
            <a:schemeClr val="tx1"/>
          </a:solidFill>
          <a:latin typeface="+mn-lt"/>
          <a:ea typeface="+mn-ea"/>
          <a:cs typeface="+mn-cs"/>
        </a:defRPr>
      </a:lvl1pPr>
      <a:lvl2pPr marL="365766" algn="l" defTabSz="365766" rtl="0" eaLnBrk="1" latinLnBrk="0" hangingPunct="1">
        <a:defRPr sz="1440" kern="1200">
          <a:solidFill>
            <a:schemeClr val="tx1"/>
          </a:solidFill>
          <a:latin typeface="+mn-lt"/>
          <a:ea typeface="+mn-ea"/>
          <a:cs typeface="+mn-cs"/>
        </a:defRPr>
      </a:lvl2pPr>
      <a:lvl3pPr marL="731532" algn="l" defTabSz="365766" rtl="0" eaLnBrk="1" latinLnBrk="0" hangingPunct="1">
        <a:defRPr sz="1440" kern="1200">
          <a:solidFill>
            <a:schemeClr val="tx1"/>
          </a:solidFill>
          <a:latin typeface="+mn-lt"/>
          <a:ea typeface="+mn-ea"/>
          <a:cs typeface="+mn-cs"/>
        </a:defRPr>
      </a:lvl3pPr>
      <a:lvl4pPr marL="1097298" algn="l" defTabSz="365766" rtl="0" eaLnBrk="1" latinLnBrk="0" hangingPunct="1">
        <a:defRPr sz="1440" kern="1200">
          <a:solidFill>
            <a:schemeClr val="tx1"/>
          </a:solidFill>
          <a:latin typeface="+mn-lt"/>
          <a:ea typeface="+mn-ea"/>
          <a:cs typeface="+mn-cs"/>
        </a:defRPr>
      </a:lvl4pPr>
      <a:lvl5pPr marL="1463065" algn="l" defTabSz="365766" rtl="0" eaLnBrk="1" latinLnBrk="0" hangingPunct="1">
        <a:defRPr sz="1440" kern="1200">
          <a:solidFill>
            <a:schemeClr val="tx1"/>
          </a:solidFill>
          <a:latin typeface="+mn-lt"/>
          <a:ea typeface="+mn-ea"/>
          <a:cs typeface="+mn-cs"/>
        </a:defRPr>
      </a:lvl5pPr>
      <a:lvl6pPr marL="1828830" algn="l" defTabSz="365766" rtl="0" eaLnBrk="1" latinLnBrk="0" hangingPunct="1">
        <a:defRPr sz="1440" kern="1200">
          <a:solidFill>
            <a:schemeClr val="tx1"/>
          </a:solidFill>
          <a:latin typeface="+mn-lt"/>
          <a:ea typeface="+mn-ea"/>
          <a:cs typeface="+mn-cs"/>
        </a:defRPr>
      </a:lvl6pPr>
      <a:lvl7pPr marL="2194597" algn="l" defTabSz="365766" rtl="0" eaLnBrk="1" latinLnBrk="0" hangingPunct="1">
        <a:defRPr sz="1440" kern="1200">
          <a:solidFill>
            <a:schemeClr val="tx1"/>
          </a:solidFill>
          <a:latin typeface="+mn-lt"/>
          <a:ea typeface="+mn-ea"/>
          <a:cs typeface="+mn-cs"/>
        </a:defRPr>
      </a:lvl7pPr>
      <a:lvl8pPr marL="2560362" algn="l" defTabSz="365766" rtl="0" eaLnBrk="1" latinLnBrk="0" hangingPunct="1">
        <a:defRPr sz="1440" kern="1200">
          <a:solidFill>
            <a:schemeClr val="tx1"/>
          </a:solidFill>
          <a:latin typeface="+mn-lt"/>
          <a:ea typeface="+mn-ea"/>
          <a:cs typeface="+mn-cs"/>
        </a:defRPr>
      </a:lvl8pPr>
      <a:lvl9pPr marL="2926129" algn="l" defTabSz="365766"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vroemen.gustav@hq.nato.int"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8.xml"/><Relationship Id="rId6" Type="http://schemas.openxmlformats.org/officeDocument/2006/relationships/image" Target="../media/image7.png"/><Relationship Id="rId11" Type="http://schemas.openxmlformats.org/officeDocument/2006/relationships/comments" Target="../comments/comment1.xml"/><Relationship Id="rId5" Type="http://schemas.openxmlformats.org/officeDocument/2006/relationships/image" Target="../media/image6.jpeg"/><Relationship Id="rId10" Type="http://schemas.openxmlformats.org/officeDocument/2006/relationships/image" Target="../media/image3.png"/><Relationship Id="rId4" Type="http://schemas.openxmlformats.org/officeDocument/2006/relationships/image" Target="../media/image5.png"/><Relationship Id="rId9" Type="http://schemas.openxmlformats.org/officeDocument/2006/relationships/image" Target="../media/image10.jpe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Rectangle 3"/>
          <p:cNvSpPr txBox="1">
            <a:spLocks noChangeArrowheads="1"/>
          </p:cNvSpPr>
          <p:nvPr/>
        </p:nvSpPr>
        <p:spPr bwMode="auto">
          <a:xfrm>
            <a:off x="370385" y="3342866"/>
            <a:ext cx="3240360" cy="1416558"/>
          </a:xfrm>
          <a:prstGeom prst="rect">
            <a:avLst/>
          </a:prstGeom>
          <a:noFill/>
          <a:ln w="9525">
            <a:noFill/>
            <a:miter lim="800000"/>
            <a:headEnd/>
            <a:tailEnd/>
          </a:ln>
        </p:spPr>
        <p:txBody>
          <a:bodyPr lIns="72894" tIns="36453" rIns="72894" bIns="36453" anchor="ctr"/>
          <a:lstStyle/>
          <a:p>
            <a:pPr fontAlgn="auto">
              <a:spcAft>
                <a:spcPts val="0"/>
              </a:spcAft>
              <a:defRPr/>
            </a:pPr>
            <a:r>
              <a:rPr lang="en-US" sz="1600" kern="0" dirty="0">
                <a:solidFill>
                  <a:srgbClr val="CCFFFF"/>
                </a:solidFill>
              </a:rPr>
              <a:t>Matthias Wasinger</a:t>
            </a:r>
          </a:p>
          <a:p>
            <a:pPr fontAlgn="auto">
              <a:spcAft>
                <a:spcPts val="0"/>
              </a:spcAft>
              <a:defRPr/>
            </a:pPr>
            <a:r>
              <a:rPr lang="en-US" sz="1600" kern="0" dirty="0">
                <a:solidFill>
                  <a:srgbClr val="CCFFFF"/>
                </a:solidFill>
                <a:hlinkClick r:id="rId3"/>
              </a:rPr>
              <a:t>wasinger.matthias@hq.nato.int</a:t>
            </a:r>
            <a:endParaRPr lang="en-US" sz="1600" kern="0" dirty="0">
              <a:solidFill>
                <a:srgbClr val="CCFFFF"/>
              </a:solidFill>
            </a:endParaRPr>
          </a:p>
          <a:p>
            <a:pPr fontAlgn="auto">
              <a:spcAft>
                <a:spcPts val="0"/>
              </a:spcAft>
              <a:defRPr/>
            </a:pPr>
            <a:r>
              <a:rPr lang="en-US" sz="1600" kern="0" dirty="0">
                <a:solidFill>
                  <a:srgbClr val="CCFFFF"/>
                </a:solidFill>
              </a:rPr>
              <a:t>+32 475757969</a:t>
            </a:r>
          </a:p>
        </p:txBody>
      </p:sp>
      <p:sp>
        <p:nvSpPr>
          <p:cNvPr id="15" name="Rectangle 5"/>
          <p:cNvSpPr>
            <a:spLocks noChangeArrowheads="1"/>
          </p:cNvSpPr>
          <p:nvPr/>
        </p:nvSpPr>
        <p:spPr bwMode="auto">
          <a:xfrm>
            <a:off x="3927986" y="3600451"/>
            <a:ext cx="4003238" cy="1277620"/>
          </a:xfrm>
          <a:prstGeom prst="rect">
            <a:avLst/>
          </a:prstGeom>
          <a:noFill/>
          <a:ln w="9525">
            <a:noFill/>
            <a:miter lim="800000"/>
            <a:headEnd/>
            <a:tailEnd/>
          </a:ln>
        </p:spPr>
        <p:txBody>
          <a:bodyPr wrap="none" lIns="72894" tIns="36453" rIns="72894" bIns="36453" anchor="ctr"/>
          <a:lstStyle/>
          <a:p>
            <a:pPr fontAlgn="auto">
              <a:spcAft>
                <a:spcPts val="0"/>
              </a:spcAft>
              <a:defRPr/>
            </a:pPr>
            <a:r>
              <a:rPr lang="en-US" sz="1600" kern="0" dirty="0">
                <a:solidFill>
                  <a:srgbClr val="CCFFFF"/>
                </a:solidFill>
                <a:cs typeface="+mn-cs"/>
              </a:rPr>
              <a:t>Defence and Security Cooperation </a:t>
            </a:r>
          </a:p>
          <a:p>
            <a:pPr fontAlgn="auto">
              <a:spcAft>
                <a:spcPts val="0"/>
              </a:spcAft>
              <a:defRPr/>
            </a:pPr>
            <a:r>
              <a:rPr lang="en-US" sz="1600" kern="0" dirty="0">
                <a:solidFill>
                  <a:srgbClr val="CCFFFF"/>
                </a:solidFill>
                <a:cs typeface="+mn-cs"/>
              </a:rPr>
              <a:t>Directorate</a:t>
            </a:r>
          </a:p>
          <a:p>
            <a:pPr fontAlgn="auto">
              <a:spcAft>
                <a:spcPts val="0"/>
              </a:spcAft>
              <a:defRPr/>
            </a:pPr>
            <a:r>
              <a:rPr lang="en-US" sz="1600" kern="0" dirty="0">
                <a:solidFill>
                  <a:srgbClr val="CCFFFF"/>
                </a:solidFill>
                <a:cs typeface="+mn-cs"/>
              </a:rPr>
              <a:t>Operations Division</a:t>
            </a:r>
          </a:p>
          <a:p>
            <a:pPr fontAlgn="auto">
              <a:spcAft>
                <a:spcPts val="0"/>
              </a:spcAft>
              <a:defRPr/>
            </a:pPr>
            <a:r>
              <a:rPr lang="en-US" sz="1600" kern="0" dirty="0">
                <a:solidFill>
                  <a:srgbClr val="CCFFFF"/>
                </a:solidFill>
              </a:rPr>
              <a:t>NATO International Staff</a:t>
            </a:r>
          </a:p>
          <a:p>
            <a:pPr fontAlgn="auto">
              <a:spcAft>
                <a:spcPts val="0"/>
              </a:spcAft>
              <a:defRPr/>
            </a:pPr>
            <a:endParaRPr lang="en-US" sz="800" kern="0" dirty="0">
              <a:solidFill>
                <a:srgbClr val="CCFFFF"/>
              </a:solidFill>
            </a:endParaRPr>
          </a:p>
        </p:txBody>
      </p:sp>
      <p:sp>
        <p:nvSpPr>
          <p:cNvPr id="9" name="Rectangle 2"/>
          <p:cNvSpPr txBox="1">
            <a:spLocks noChangeArrowheads="1"/>
          </p:cNvSpPr>
          <p:nvPr/>
        </p:nvSpPr>
        <p:spPr>
          <a:xfrm>
            <a:off x="457200" y="1533466"/>
            <a:ext cx="7315200" cy="1440160"/>
          </a:xfrm>
          <a:prstGeom prst="rect">
            <a:avLst/>
          </a:prstGeom>
        </p:spPr>
        <p:txBody>
          <a:bodyPr/>
          <a:lstStyle/>
          <a:p>
            <a:pPr algn="ctr">
              <a:defRPr/>
            </a:pPr>
            <a:r>
              <a:rPr lang="en-GB" sz="4000" kern="0" dirty="0" err="1">
                <a:solidFill>
                  <a:schemeClr val="accent1">
                    <a:lumMod val="60000"/>
                    <a:lumOff val="40000"/>
                  </a:schemeClr>
                </a:solidFill>
                <a:effectLst>
                  <a:outerShdw blurRad="38100" dist="38100" dir="2700000" algn="tl">
                    <a:srgbClr val="000000"/>
                  </a:outerShdw>
                </a:effectLst>
                <a:latin typeface="+mj-lt"/>
                <a:ea typeface="+mj-ea"/>
                <a:cs typeface="+mj-cs"/>
              </a:rPr>
              <a:t>Repubblika</a:t>
            </a:r>
            <a:r>
              <a:rPr lang="en-GB" sz="4000" kern="0" dirty="0">
                <a:solidFill>
                  <a:schemeClr val="accent1">
                    <a:lumMod val="60000"/>
                    <a:lumOff val="40000"/>
                  </a:schemeClr>
                </a:solidFill>
                <a:effectLst>
                  <a:outerShdw blurRad="38100" dist="38100" dir="2700000" algn="tl">
                    <a:srgbClr val="000000"/>
                  </a:outerShdw>
                </a:effectLst>
                <a:latin typeface="+mj-lt"/>
                <a:ea typeface="+mj-ea"/>
                <a:cs typeface="+mj-cs"/>
              </a:rPr>
              <a:t> ta' Malta</a:t>
            </a:r>
          </a:p>
          <a:p>
            <a:pPr algn="ctr">
              <a:defRPr/>
            </a:pPr>
            <a:endParaRPr lang="en-US" sz="4000" kern="0" dirty="0">
              <a:solidFill>
                <a:schemeClr val="accent1">
                  <a:lumMod val="60000"/>
                  <a:lumOff val="40000"/>
                </a:schemeClr>
              </a:solidFill>
              <a:effectLst>
                <a:outerShdw blurRad="38100" dist="38100" dir="2700000" algn="tl">
                  <a:srgbClr val="000000"/>
                </a:outerShdw>
              </a:effectLst>
              <a:latin typeface="+mj-lt"/>
              <a:ea typeface="+mj-ea"/>
              <a:cs typeface="+mj-cs"/>
            </a:endParaRPr>
          </a:p>
          <a:p>
            <a:pPr algn="ctr">
              <a:defRPr/>
            </a:pPr>
            <a:r>
              <a:rPr lang="en-US" sz="4000" kern="0" dirty="0">
                <a:solidFill>
                  <a:schemeClr val="accent1">
                    <a:lumMod val="60000"/>
                    <a:lumOff val="40000"/>
                  </a:schemeClr>
                </a:solidFill>
                <a:effectLst>
                  <a:outerShdw blurRad="38100" dist="38100" dir="2700000" algn="tl">
                    <a:srgbClr val="000000"/>
                  </a:outerShdw>
                </a:effectLst>
                <a:latin typeface="+mj-lt"/>
                <a:ea typeface="+mj-ea"/>
                <a:cs typeface="+mj-cs"/>
              </a:rPr>
              <a:t>PARP</a:t>
            </a:r>
            <a:endParaRPr lang="en-GB" sz="3840" kern="0" dirty="0">
              <a:solidFill>
                <a:schemeClr val="accent1">
                  <a:lumMod val="60000"/>
                  <a:lumOff val="40000"/>
                </a:schemeClr>
              </a:solidFill>
              <a:effectLst>
                <a:outerShdw blurRad="38100" dist="38100" dir="2700000" algn="tl">
                  <a:srgbClr val="000000"/>
                </a:outerShdw>
              </a:effectLst>
              <a:latin typeface="+mj-lt"/>
              <a:ea typeface="+mj-ea"/>
              <a:cs typeface="+mj-cs"/>
            </a:endParaRPr>
          </a:p>
        </p:txBody>
      </p:sp>
      <p:pic>
        <p:nvPicPr>
          <p:cNvPr id="16386" name="Picture 2" descr="NATO UNCLASSIFIED&#10;Releasable to PfP/MD/ICI/AUSTRALIA/COLOMBIA/IRAQ/JAPAN/MONGOLIA/NEW ZEALAND/PAKISTAN/REPUBLIC OF KOREA&#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356" y="4952349"/>
            <a:ext cx="7992887" cy="4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8637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idx="4294967295"/>
          </p:nvPr>
        </p:nvSpPr>
        <p:spPr>
          <a:xfrm>
            <a:off x="1550367" y="295275"/>
            <a:ext cx="6092825" cy="547688"/>
          </a:xfrm>
        </p:spPr>
        <p:txBody>
          <a:bodyPr/>
          <a:lstStyle/>
          <a:p>
            <a:r>
              <a:rPr lang="en-GB" sz="3200" b="1" dirty="0">
                <a:ea typeface="ＭＳ Ｐゴシック" pitchFamily="34" charset="-128"/>
              </a:rPr>
              <a:t>Elements of Commitment</a:t>
            </a:r>
          </a:p>
        </p:txBody>
      </p:sp>
      <p:sp>
        <p:nvSpPr>
          <p:cNvPr id="30723" name="Rectangle 3"/>
          <p:cNvSpPr>
            <a:spLocks noGrp="1" noChangeArrowheads="1"/>
          </p:cNvSpPr>
          <p:nvPr>
            <p:ph type="body" idx="4294967295"/>
          </p:nvPr>
        </p:nvSpPr>
        <p:spPr bwMode="auto">
          <a:xfrm>
            <a:off x="0" y="1087438"/>
            <a:ext cx="7775575" cy="4032250"/>
          </a:xfrm>
          <a:prstGeom prst="rect">
            <a:avLst/>
          </a:prstGeom>
          <a:noFill/>
          <a:ln>
            <a:miter lim="800000"/>
            <a:headEnd/>
            <a:tailEnd/>
          </a:ln>
        </p:spPr>
        <p:txBody>
          <a:bodyPr>
            <a:normAutofit/>
          </a:bodyPr>
          <a:lstStyle/>
          <a:p>
            <a:pPr>
              <a:lnSpc>
                <a:spcPct val="90000"/>
              </a:lnSpc>
            </a:pPr>
            <a:endParaRPr lang="en-GB" sz="2000" dirty="0">
              <a:latin typeface="Arial" charset="0"/>
              <a:ea typeface="ＭＳ Ｐゴシック" pitchFamily="34" charset="-128"/>
            </a:endParaRPr>
          </a:p>
          <a:p>
            <a:pPr>
              <a:lnSpc>
                <a:spcPct val="90000"/>
              </a:lnSpc>
            </a:pPr>
            <a:r>
              <a:rPr lang="en-GB" sz="2000" dirty="0">
                <a:latin typeface="Arial" charset="0"/>
                <a:ea typeface="ＭＳ Ｐゴシック" pitchFamily="34" charset="-128"/>
              </a:rPr>
              <a:t>Partners are expected to commit to:</a:t>
            </a:r>
          </a:p>
          <a:p>
            <a:pPr>
              <a:lnSpc>
                <a:spcPct val="90000"/>
              </a:lnSpc>
            </a:pPr>
            <a:endParaRPr lang="en-GB" sz="2000" dirty="0">
              <a:latin typeface="Arial" charset="0"/>
              <a:ea typeface="ＭＳ Ｐゴシック" pitchFamily="34" charset="-128"/>
            </a:endParaRPr>
          </a:p>
          <a:p>
            <a:pPr marL="742950" lvl="1" indent="-285750">
              <a:lnSpc>
                <a:spcPct val="90000"/>
              </a:lnSpc>
            </a:pPr>
            <a:r>
              <a:rPr lang="en-GB" sz="2000" dirty="0">
                <a:latin typeface="Arial" charset="0"/>
                <a:ea typeface="ＭＳ Ｐゴシック" pitchFamily="34" charset="-128"/>
              </a:rPr>
              <a:t>facilitate transparency in national defence planning and budgeting.</a:t>
            </a:r>
          </a:p>
          <a:p>
            <a:pPr marL="742950" lvl="1" indent="-285750">
              <a:lnSpc>
                <a:spcPct val="90000"/>
              </a:lnSpc>
            </a:pPr>
            <a:r>
              <a:rPr lang="en-GB" sz="2000" dirty="0">
                <a:latin typeface="Arial" charset="0"/>
                <a:ea typeface="ＭＳ Ｐゴシック" pitchFamily="34" charset="-128"/>
              </a:rPr>
              <a:t>ensuring democratic control of defence forces.</a:t>
            </a:r>
          </a:p>
          <a:p>
            <a:pPr marL="742950" lvl="1" indent="-285750">
              <a:lnSpc>
                <a:spcPct val="90000"/>
              </a:lnSpc>
            </a:pPr>
            <a:r>
              <a:rPr lang="en-GB" sz="2000" dirty="0">
                <a:latin typeface="Arial" charset="0"/>
                <a:ea typeface="ＭＳ Ｐゴシック" pitchFamily="34" charset="-128"/>
              </a:rPr>
              <a:t>maintaining capability and readiness to contribute to multinational operations.</a:t>
            </a:r>
          </a:p>
          <a:p>
            <a:pPr marL="742950" lvl="1" indent="-285750">
              <a:lnSpc>
                <a:spcPct val="90000"/>
              </a:lnSpc>
            </a:pPr>
            <a:r>
              <a:rPr lang="en-GB" sz="2000" dirty="0">
                <a:latin typeface="Arial" charset="0"/>
                <a:ea typeface="ＭＳ Ｐゴシック" pitchFamily="34" charset="-128"/>
              </a:rPr>
              <a:t>developing cooperative military cooperation with NATO.</a:t>
            </a:r>
          </a:p>
          <a:p>
            <a:pPr marL="742950" lvl="1" indent="-285750">
              <a:lnSpc>
                <a:spcPct val="90000"/>
              </a:lnSpc>
            </a:pPr>
            <a:r>
              <a:rPr lang="en-GB" sz="2000" dirty="0">
                <a:latin typeface="Arial" charset="0"/>
                <a:ea typeface="ＭＳ Ｐゴシック" pitchFamily="34" charset="-128"/>
              </a:rPr>
              <a:t>developing forces better able to operate with those of the Allies.</a:t>
            </a:r>
          </a:p>
        </p:txBody>
      </p:sp>
      <p:pic>
        <p:nvPicPr>
          <p:cNvPr id="5" name="Picture 2" descr="NATO UNCLASSIFIED&#10;Releasable to PfP/MD/ICI/AUSTRALIA/COLOMBIA/IRAQ/JAPAN/MONGOLIA/NEW ZEALAND/PAKISTAN/REPUBLIC OF KOREA&#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356" y="4952349"/>
            <a:ext cx="7992887" cy="4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6673489"/>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idx="4294967295"/>
          </p:nvPr>
        </p:nvSpPr>
        <p:spPr>
          <a:xfrm>
            <a:off x="1550367" y="295275"/>
            <a:ext cx="6092825" cy="547688"/>
          </a:xfrm>
        </p:spPr>
        <p:txBody>
          <a:bodyPr/>
          <a:lstStyle/>
          <a:p>
            <a:r>
              <a:rPr lang="en-GB" sz="3200" b="1" dirty="0">
                <a:ea typeface="ＭＳ Ｐゴシック" pitchFamily="34" charset="-128"/>
              </a:rPr>
              <a:t>Elements of Commitment</a:t>
            </a:r>
          </a:p>
        </p:txBody>
      </p:sp>
      <p:sp>
        <p:nvSpPr>
          <p:cNvPr id="30723" name="Rectangle 3"/>
          <p:cNvSpPr>
            <a:spLocks noGrp="1" noChangeArrowheads="1"/>
          </p:cNvSpPr>
          <p:nvPr>
            <p:ph type="body" idx="4294967295"/>
          </p:nvPr>
        </p:nvSpPr>
        <p:spPr bwMode="auto">
          <a:xfrm>
            <a:off x="0" y="1087438"/>
            <a:ext cx="7775575" cy="4032250"/>
          </a:xfrm>
          <a:prstGeom prst="rect">
            <a:avLst/>
          </a:prstGeom>
          <a:noFill/>
          <a:ln>
            <a:miter lim="800000"/>
            <a:headEnd/>
            <a:tailEnd/>
          </a:ln>
        </p:spPr>
        <p:txBody>
          <a:bodyPr>
            <a:normAutofit/>
          </a:bodyPr>
          <a:lstStyle/>
          <a:p>
            <a:pPr>
              <a:lnSpc>
                <a:spcPct val="90000"/>
              </a:lnSpc>
            </a:pPr>
            <a:endParaRPr lang="en-GB" sz="2000" dirty="0">
              <a:latin typeface="Arial" charset="0"/>
              <a:ea typeface="ＭＳ Ｐゴシック" pitchFamily="34" charset="-128"/>
            </a:endParaRPr>
          </a:p>
          <a:p>
            <a:pPr>
              <a:lnSpc>
                <a:spcPct val="90000"/>
              </a:lnSpc>
            </a:pPr>
            <a:r>
              <a:rPr lang="en-GB" sz="2000" dirty="0">
                <a:latin typeface="Arial" charset="0"/>
                <a:ea typeface="ＭＳ Ｐゴシック" pitchFamily="34" charset="-128"/>
              </a:rPr>
              <a:t>…and confirm adherence to:</a:t>
            </a:r>
          </a:p>
          <a:p>
            <a:pPr marL="742950" lvl="1" indent="-285750">
              <a:lnSpc>
                <a:spcPct val="90000"/>
              </a:lnSpc>
            </a:pPr>
            <a:endParaRPr lang="en-GB" sz="2000" dirty="0">
              <a:latin typeface="Arial" charset="0"/>
              <a:ea typeface="ＭＳ Ｐゴシック" pitchFamily="34" charset="-128"/>
            </a:endParaRPr>
          </a:p>
          <a:p>
            <a:pPr marL="742950" lvl="1" indent="-285750">
              <a:lnSpc>
                <a:spcPct val="90000"/>
              </a:lnSpc>
            </a:pPr>
            <a:r>
              <a:rPr lang="en-GB" sz="2000" dirty="0">
                <a:latin typeface="Arial" charset="0"/>
                <a:ea typeface="ＭＳ Ｐゴシック" pitchFamily="34" charset="-128"/>
              </a:rPr>
              <a:t>respecting principles of democracy and international law.</a:t>
            </a:r>
          </a:p>
          <a:p>
            <a:pPr marL="742950" lvl="1" indent="-285750">
              <a:lnSpc>
                <a:spcPct val="90000"/>
              </a:lnSpc>
            </a:pPr>
            <a:endParaRPr lang="en-GB" sz="2000" dirty="0">
              <a:latin typeface="Arial" charset="0"/>
              <a:ea typeface="ＭＳ Ｐゴシック" pitchFamily="34" charset="-128"/>
            </a:endParaRPr>
          </a:p>
          <a:p>
            <a:pPr marL="742950" lvl="1" indent="-285750">
              <a:lnSpc>
                <a:spcPct val="90000"/>
              </a:lnSpc>
            </a:pPr>
            <a:r>
              <a:rPr lang="en-GB" sz="2000" dirty="0">
                <a:latin typeface="Arial" charset="0"/>
                <a:ea typeface="ＭＳ Ｐゴシック" pitchFamily="34" charset="-128"/>
              </a:rPr>
              <a:t>fulfilling in good faith obligations of the Charter of the UN and principles of the Universal Declaration of Human Rights.</a:t>
            </a:r>
          </a:p>
        </p:txBody>
      </p:sp>
      <p:pic>
        <p:nvPicPr>
          <p:cNvPr id="5" name="Picture 2" descr="NATO UNCLASSIFIED&#10;Releasable to PfP/MD/ICI/AUSTRALIA/COLOMBIA/IRAQ/JAPAN/MONGOLIA/NEW ZEALAND/PAKISTAN/REPUBLIC OF KOREA&#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356" y="4952349"/>
            <a:ext cx="7992887" cy="4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8427696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a:xfrm>
            <a:off x="1975962" y="186056"/>
            <a:ext cx="5736431" cy="565150"/>
          </a:xfrm>
        </p:spPr>
        <p:txBody>
          <a:bodyPr/>
          <a:lstStyle/>
          <a:p>
            <a:r>
              <a:rPr lang="en-GB" altLang="en-US" sz="3200" b="1" dirty="0"/>
              <a:t>ITPP and/versus PARP</a:t>
            </a:r>
            <a:br>
              <a:rPr lang="en-GB" altLang="en-US" sz="3200" b="1" dirty="0"/>
            </a:br>
            <a:endParaRPr lang="en-GB" altLang="en-US" sz="3200" b="1" dirty="0"/>
          </a:p>
        </p:txBody>
      </p:sp>
      <p:sp>
        <p:nvSpPr>
          <p:cNvPr id="72707" name="Rectangle 3"/>
          <p:cNvSpPr>
            <a:spLocks noGrp="1" noChangeArrowheads="1"/>
          </p:cNvSpPr>
          <p:nvPr>
            <p:ph idx="1"/>
          </p:nvPr>
        </p:nvSpPr>
        <p:spPr>
          <a:xfrm>
            <a:off x="411480" y="1014730"/>
            <a:ext cx="7406640" cy="4104640"/>
          </a:xfrm>
        </p:spPr>
        <p:txBody>
          <a:bodyPr lIns="91430" tIns="45715" rIns="91430" bIns="45715">
            <a:normAutofit lnSpcReduction="10000"/>
          </a:bodyPr>
          <a:lstStyle/>
          <a:p>
            <a:pPr>
              <a:lnSpc>
                <a:spcPct val="90000"/>
              </a:lnSpc>
              <a:defRPr/>
            </a:pPr>
            <a:r>
              <a:rPr lang="en-US" sz="2000" dirty="0">
                <a:latin typeface="Arial" charset="0"/>
                <a:ea typeface="ＭＳ Ｐゴシック" pitchFamily="34" charset="-128"/>
              </a:rPr>
              <a:t>ITPP is a framework, PARP is a structured, political military process</a:t>
            </a:r>
          </a:p>
          <a:p>
            <a:pPr>
              <a:lnSpc>
                <a:spcPct val="90000"/>
              </a:lnSpc>
              <a:defRPr/>
            </a:pPr>
            <a:endParaRPr lang="en-US" sz="2000" dirty="0">
              <a:latin typeface="Arial" charset="0"/>
              <a:ea typeface="ＭＳ Ｐゴシック" pitchFamily="34" charset="-128"/>
            </a:endParaRPr>
          </a:p>
          <a:p>
            <a:pPr>
              <a:lnSpc>
                <a:spcPct val="90000"/>
              </a:lnSpc>
              <a:defRPr/>
            </a:pPr>
            <a:r>
              <a:rPr lang="en-US" sz="2000" dirty="0">
                <a:latin typeface="Arial" charset="0"/>
                <a:ea typeface="ＭＳ Ｐゴシック" pitchFamily="34" charset="-128"/>
              </a:rPr>
              <a:t>ITPP is about partnership in general, PARP is about transformation, capability development and interoperability</a:t>
            </a:r>
          </a:p>
          <a:p>
            <a:pPr>
              <a:lnSpc>
                <a:spcPct val="90000"/>
              </a:lnSpc>
              <a:defRPr/>
            </a:pPr>
            <a:endParaRPr lang="en-GB" sz="2000" dirty="0">
              <a:latin typeface="Arial" charset="0"/>
              <a:ea typeface="ＭＳ Ｐゴシック" pitchFamily="34" charset="-128"/>
            </a:endParaRPr>
          </a:p>
          <a:p>
            <a:pPr>
              <a:lnSpc>
                <a:spcPct val="90000"/>
              </a:lnSpc>
              <a:defRPr/>
            </a:pPr>
            <a:r>
              <a:rPr lang="en-GB" sz="2000" dirty="0">
                <a:latin typeface="Arial" charset="0"/>
                <a:ea typeface="ＭＳ Ｐゴシック" pitchFamily="34" charset="-128"/>
              </a:rPr>
              <a:t>Partners do not share obligations of Allies </a:t>
            </a:r>
          </a:p>
          <a:p>
            <a:pPr>
              <a:lnSpc>
                <a:spcPct val="90000"/>
              </a:lnSpc>
              <a:defRPr/>
            </a:pPr>
            <a:endParaRPr lang="en-GB" sz="2000" dirty="0">
              <a:latin typeface="Arial" charset="0"/>
              <a:ea typeface="ＭＳ Ｐゴシック" pitchFamily="34" charset="-128"/>
            </a:endParaRPr>
          </a:p>
          <a:p>
            <a:pPr>
              <a:lnSpc>
                <a:spcPct val="90000"/>
              </a:lnSpc>
              <a:defRPr/>
            </a:pPr>
            <a:r>
              <a:rPr lang="en-GB" sz="2000" dirty="0">
                <a:latin typeface="Arial" charset="0"/>
                <a:ea typeface="ＭＳ Ｐゴシック" pitchFamily="34" charset="-128"/>
              </a:rPr>
              <a:t>Not one PARP but one per PARP nation</a:t>
            </a:r>
          </a:p>
          <a:p>
            <a:pPr>
              <a:lnSpc>
                <a:spcPct val="90000"/>
              </a:lnSpc>
              <a:defRPr/>
            </a:pPr>
            <a:endParaRPr lang="en-GB" sz="2000" dirty="0">
              <a:latin typeface="Arial" charset="0"/>
              <a:ea typeface="ＭＳ Ｐゴシック" pitchFamily="34" charset="-128"/>
            </a:endParaRPr>
          </a:p>
          <a:p>
            <a:pPr>
              <a:lnSpc>
                <a:spcPct val="90000"/>
              </a:lnSpc>
              <a:defRPr/>
            </a:pPr>
            <a:r>
              <a:rPr lang="en-GB" sz="2000" dirty="0">
                <a:latin typeface="Arial" charset="0"/>
                <a:ea typeface="ＭＳ Ｐゴシック" pitchFamily="34" charset="-128"/>
              </a:rPr>
              <a:t>One body (PCSC) providing oversight – Allies + participating Partners</a:t>
            </a:r>
          </a:p>
        </p:txBody>
      </p:sp>
      <p:pic>
        <p:nvPicPr>
          <p:cNvPr id="5" name="Picture 2" descr="NATO UNCLASSIFIED&#10;Releasable to PfP/MD/ICI/AUSTRALIA/COLOMBIA/IRAQ/JAPAN/MONGOLIA/NEW ZEALAND/PAKISTAN/REPUBLIC OF KOREA&#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356" y="4952349"/>
            <a:ext cx="7992887" cy="4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0901495"/>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idx="4294967295"/>
          </p:nvPr>
        </p:nvSpPr>
        <p:spPr>
          <a:xfrm>
            <a:off x="1522512" y="318790"/>
            <a:ext cx="5544616" cy="984250"/>
          </a:xfrm>
        </p:spPr>
        <p:txBody>
          <a:bodyPr/>
          <a:lstStyle/>
          <a:p>
            <a:r>
              <a:rPr lang="en-GB" sz="3200" b="1" dirty="0">
                <a:ea typeface="ＭＳ Ｐゴシック" pitchFamily="34" charset="-128"/>
              </a:rPr>
              <a:t>Process for Joining PARP</a:t>
            </a:r>
          </a:p>
        </p:txBody>
      </p:sp>
      <p:sp>
        <p:nvSpPr>
          <p:cNvPr id="31747" name="Rectangle 3"/>
          <p:cNvSpPr>
            <a:spLocks noGrp="1" noChangeArrowheads="1"/>
          </p:cNvSpPr>
          <p:nvPr>
            <p:ph type="body" idx="4294967295"/>
          </p:nvPr>
        </p:nvSpPr>
        <p:spPr bwMode="auto">
          <a:xfrm>
            <a:off x="586408" y="1447056"/>
            <a:ext cx="7407275" cy="3621088"/>
          </a:xfrm>
          <a:prstGeom prst="rect">
            <a:avLst/>
          </a:prstGeom>
          <a:noFill/>
          <a:ln>
            <a:miter lim="800000"/>
            <a:headEnd/>
            <a:tailEnd/>
          </a:ln>
        </p:spPr>
        <p:txBody>
          <a:bodyPr>
            <a:normAutofit/>
          </a:bodyPr>
          <a:lstStyle/>
          <a:p>
            <a:pPr>
              <a:lnSpc>
                <a:spcPct val="90000"/>
              </a:lnSpc>
            </a:pPr>
            <a:r>
              <a:rPr lang="en-GB" sz="2400" dirty="0">
                <a:latin typeface="Arial" charset="0"/>
                <a:ea typeface="ＭＳ Ｐゴシック" pitchFamily="34" charset="-128"/>
              </a:rPr>
              <a:t>Bilateral discussions with a NATO civilian and military staff team</a:t>
            </a:r>
          </a:p>
          <a:p>
            <a:pPr>
              <a:lnSpc>
                <a:spcPct val="90000"/>
              </a:lnSpc>
            </a:pPr>
            <a:endParaRPr lang="en-GB" sz="2400" dirty="0">
              <a:latin typeface="Arial" charset="0"/>
              <a:ea typeface="ＭＳ Ｐゴシック" pitchFamily="34" charset="-128"/>
            </a:endParaRPr>
          </a:p>
          <a:p>
            <a:pPr>
              <a:lnSpc>
                <a:spcPct val="90000"/>
              </a:lnSpc>
            </a:pPr>
            <a:r>
              <a:rPr lang="en-GB" sz="2400" dirty="0">
                <a:latin typeface="Arial" charset="0"/>
                <a:ea typeface="ＭＳ Ｐゴシック" pitchFamily="34" charset="-128"/>
              </a:rPr>
              <a:t>PCSC at 30(32) + 1 to consider first Assessment and Partnership Goal package</a:t>
            </a:r>
          </a:p>
          <a:p>
            <a:pPr>
              <a:lnSpc>
                <a:spcPct val="90000"/>
              </a:lnSpc>
            </a:pPr>
            <a:endParaRPr lang="en-GB" sz="2400" dirty="0">
              <a:latin typeface="Arial" charset="0"/>
              <a:ea typeface="ＭＳ Ｐゴシック" pitchFamily="34" charset="-128"/>
            </a:endParaRPr>
          </a:p>
          <a:p>
            <a:pPr>
              <a:lnSpc>
                <a:spcPct val="90000"/>
              </a:lnSpc>
            </a:pPr>
            <a:r>
              <a:rPr lang="en-GB" sz="2400" dirty="0">
                <a:latin typeface="Arial" charset="0"/>
                <a:ea typeface="ＭＳ Ｐゴシック" pitchFamily="34" charset="-128"/>
              </a:rPr>
              <a:t>Approval by Permanent Representatives of Allies and partner.</a:t>
            </a:r>
          </a:p>
        </p:txBody>
      </p:sp>
      <p:pic>
        <p:nvPicPr>
          <p:cNvPr id="5" name="Picture 2" descr="NATO UNCLASSIFIED&#10;Releasable to PfP/MD/ICI/AUSTRALIA/COLOMBIA/IRAQ/JAPAN/MONGOLIA/NEW ZEALAND/PAKISTAN/REPUBLIC OF KOREA&#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356" y="4952349"/>
            <a:ext cx="7992887" cy="4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27742185"/>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1478359" y="244475"/>
            <a:ext cx="6092825" cy="547688"/>
          </a:xfrm>
        </p:spPr>
        <p:txBody>
          <a:bodyPr/>
          <a:lstStyle/>
          <a:p>
            <a:r>
              <a:rPr lang="en-GB" sz="3200" b="1" dirty="0">
                <a:ea typeface="ＭＳ Ｐゴシック" pitchFamily="34" charset="-128"/>
              </a:rPr>
              <a:t>What does PARP provide?</a:t>
            </a:r>
          </a:p>
        </p:txBody>
      </p:sp>
      <p:sp>
        <p:nvSpPr>
          <p:cNvPr id="32771" name="Rectangle 3"/>
          <p:cNvSpPr>
            <a:spLocks noGrp="1" noChangeArrowheads="1"/>
          </p:cNvSpPr>
          <p:nvPr>
            <p:ph type="body" idx="4294967295"/>
          </p:nvPr>
        </p:nvSpPr>
        <p:spPr bwMode="auto">
          <a:xfrm>
            <a:off x="658416" y="1282353"/>
            <a:ext cx="7407275" cy="3621087"/>
          </a:xfrm>
          <a:prstGeom prst="rect">
            <a:avLst/>
          </a:prstGeom>
          <a:noFill/>
          <a:ln>
            <a:miter lim="800000"/>
            <a:headEnd/>
            <a:tailEnd/>
          </a:ln>
        </p:spPr>
        <p:txBody>
          <a:bodyPr>
            <a:normAutofit fontScale="92500" lnSpcReduction="10000"/>
          </a:bodyPr>
          <a:lstStyle/>
          <a:p>
            <a:r>
              <a:rPr lang="en-GB" sz="2200" dirty="0">
                <a:latin typeface="Arial" charset="0"/>
                <a:ea typeface="ＭＳ Ｐゴシック" pitchFamily="34" charset="-128"/>
              </a:rPr>
              <a:t>Structured approach and roadmap to : </a:t>
            </a:r>
          </a:p>
          <a:p>
            <a:pPr marL="742950" lvl="1" indent="-285750"/>
            <a:r>
              <a:rPr lang="en-GB" sz="2100" dirty="0">
                <a:latin typeface="Arial" charset="0"/>
                <a:ea typeface="ＭＳ Ｐゴシック" pitchFamily="34" charset="-128"/>
              </a:rPr>
              <a:t>the development of interoperability between partner forces and those of Allies</a:t>
            </a:r>
          </a:p>
          <a:p>
            <a:pPr marL="742950" lvl="1" indent="-285750"/>
            <a:r>
              <a:rPr lang="en-GB" sz="2100" dirty="0">
                <a:latin typeface="Arial" charset="0"/>
                <a:ea typeface="ＭＳ Ｐゴシック" pitchFamily="34" charset="-128"/>
              </a:rPr>
              <a:t>the development of partner forces and capabilities</a:t>
            </a:r>
          </a:p>
          <a:p>
            <a:pPr marL="742950" lvl="1" indent="-285750"/>
            <a:r>
              <a:rPr lang="en-GB" sz="2100" dirty="0">
                <a:latin typeface="Arial" charset="0"/>
                <a:ea typeface="ＭＳ Ｐゴシック" pitchFamily="34" charset="-128"/>
              </a:rPr>
              <a:t>the transformation of defence</a:t>
            </a:r>
          </a:p>
          <a:p>
            <a:r>
              <a:rPr lang="en-GB" sz="2200" dirty="0">
                <a:latin typeface="Arial" charset="0"/>
                <a:ea typeface="ＭＳ Ｐゴシック" pitchFamily="34" charset="-128"/>
              </a:rPr>
              <a:t>A tailored programme: Partner selects scope and objectives</a:t>
            </a:r>
          </a:p>
          <a:p>
            <a:r>
              <a:rPr lang="en-GB" sz="2200" dirty="0">
                <a:latin typeface="Arial" charset="0"/>
                <a:ea typeface="ＭＳ Ｐゴシック" pitchFamily="34" charset="-128"/>
              </a:rPr>
              <a:t>A voluntary programme</a:t>
            </a:r>
          </a:p>
          <a:p>
            <a:r>
              <a:rPr lang="en-GB" sz="2200" dirty="0">
                <a:latin typeface="Arial" charset="0"/>
                <a:ea typeface="ＭＳ Ｐゴシック" pitchFamily="34" charset="-128"/>
              </a:rPr>
              <a:t>A programme in place since 1995 which has evolved to meet new challenges and which has demonstrated its usefulness and effectiveness.</a:t>
            </a:r>
          </a:p>
          <a:p>
            <a:pPr marL="742950" lvl="1" indent="-285750"/>
            <a:endParaRPr lang="en-GB" sz="2100" b="1" dirty="0">
              <a:latin typeface="Arial" charset="0"/>
              <a:ea typeface="ＭＳ Ｐゴシック" pitchFamily="34" charset="-128"/>
            </a:endParaRPr>
          </a:p>
        </p:txBody>
      </p:sp>
      <p:pic>
        <p:nvPicPr>
          <p:cNvPr id="5" name="Picture 2" descr="NATO UNCLASSIFIED&#10;Releasable to PfP/MD/ICI/AUSTRALIA/COLOMBIA/IRAQ/JAPAN/MONGOLIA/NEW ZEALAND/PAKISTAN/REPUBLIC OF KOREA&#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356" y="4952349"/>
            <a:ext cx="7992887" cy="4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3976913"/>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1478359" y="244475"/>
            <a:ext cx="6092825" cy="547688"/>
          </a:xfrm>
        </p:spPr>
        <p:txBody>
          <a:bodyPr/>
          <a:lstStyle/>
          <a:p>
            <a:r>
              <a:rPr lang="en-GB" sz="2400" b="1" dirty="0">
                <a:ea typeface="ＭＳ Ｐゴシック" pitchFamily="34" charset="-128"/>
              </a:rPr>
              <a:t>Potential PARP Partnership Goals</a:t>
            </a:r>
          </a:p>
        </p:txBody>
      </p:sp>
      <p:sp>
        <p:nvSpPr>
          <p:cNvPr id="32771" name="Rectangle 3"/>
          <p:cNvSpPr>
            <a:spLocks noGrp="1" noChangeArrowheads="1"/>
          </p:cNvSpPr>
          <p:nvPr>
            <p:ph type="body" idx="4294967295"/>
          </p:nvPr>
        </p:nvSpPr>
        <p:spPr bwMode="auto">
          <a:xfrm>
            <a:off x="658416" y="1282353"/>
            <a:ext cx="7407275" cy="3621087"/>
          </a:xfrm>
          <a:prstGeom prst="rect">
            <a:avLst/>
          </a:prstGeom>
          <a:noFill/>
          <a:ln>
            <a:miter lim="800000"/>
            <a:headEnd/>
            <a:tailEnd/>
          </a:ln>
        </p:spPr>
        <p:txBody>
          <a:bodyPr>
            <a:normAutofit lnSpcReduction="10000"/>
          </a:bodyPr>
          <a:lstStyle/>
          <a:p>
            <a:r>
              <a:rPr lang="en-GB" b="1" dirty="0"/>
              <a:t>Operations/Deployments</a:t>
            </a:r>
            <a:endParaRPr lang="en-GB" dirty="0"/>
          </a:p>
          <a:p>
            <a:pPr lvl="1"/>
            <a:r>
              <a:rPr lang="en-GB" dirty="0"/>
              <a:t>Develop the capability of deploying one (1) light infantry platoon (30-40 </a:t>
            </a:r>
            <a:r>
              <a:rPr lang="en-GB" dirty="0" err="1"/>
              <a:t>pax</a:t>
            </a:r>
            <a:r>
              <a:rPr lang="en-GB" dirty="0"/>
              <a:t>) trained, equipped and certified for peacekeeping/peace support operations sustainable for two years (rotation every six months).</a:t>
            </a:r>
          </a:p>
          <a:p>
            <a:pPr marL="0" indent="0">
              <a:buNone/>
            </a:pPr>
            <a:endParaRPr lang="en-GB" dirty="0"/>
          </a:p>
          <a:p>
            <a:r>
              <a:rPr lang="en-GB" b="1" dirty="0"/>
              <a:t>Logistics/Procurement</a:t>
            </a:r>
            <a:endParaRPr lang="en-GB" dirty="0"/>
          </a:p>
          <a:p>
            <a:pPr lvl="1"/>
            <a:r>
              <a:rPr lang="en-GB" dirty="0"/>
              <a:t>The replacement of outdated small arms (side arms, individual and squad weapons) with modern weapons interoperable with other countries.  </a:t>
            </a:r>
          </a:p>
          <a:p>
            <a:pPr marL="0" indent="0">
              <a:buNone/>
            </a:pPr>
            <a:endParaRPr lang="en-GB" dirty="0"/>
          </a:p>
          <a:p>
            <a:r>
              <a:rPr lang="en-GB" b="1" dirty="0"/>
              <a:t>Planning</a:t>
            </a:r>
            <a:endParaRPr lang="en-GB" dirty="0"/>
          </a:p>
          <a:p>
            <a:pPr lvl="1"/>
            <a:r>
              <a:rPr lang="en-GB" dirty="0"/>
              <a:t>The formation of defence planners capable of planning in all domains of operations (J1-J9) and able to be deployed to multi-national headquarters.</a:t>
            </a:r>
          </a:p>
        </p:txBody>
      </p:sp>
    </p:spTree>
    <p:extLst>
      <p:ext uri="{BB962C8B-B14F-4D97-AF65-F5344CB8AC3E}">
        <p14:creationId xmlns:p14="http://schemas.microsoft.com/office/powerpoint/2010/main" val="3672636381"/>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1478359" y="244475"/>
            <a:ext cx="6092825" cy="547688"/>
          </a:xfrm>
        </p:spPr>
        <p:txBody>
          <a:bodyPr/>
          <a:lstStyle/>
          <a:p>
            <a:r>
              <a:rPr lang="en-GB" sz="2400" b="1" dirty="0">
                <a:ea typeface="ＭＳ Ｐゴシック" pitchFamily="34" charset="-128"/>
              </a:rPr>
              <a:t>Potential Partnership Goals</a:t>
            </a:r>
          </a:p>
        </p:txBody>
      </p:sp>
      <p:sp>
        <p:nvSpPr>
          <p:cNvPr id="32771" name="Rectangle 3"/>
          <p:cNvSpPr>
            <a:spLocks noGrp="1" noChangeArrowheads="1"/>
          </p:cNvSpPr>
          <p:nvPr>
            <p:ph type="body" idx="4294967295"/>
          </p:nvPr>
        </p:nvSpPr>
        <p:spPr bwMode="auto">
          <a:xfrm>
            <a:off x="658416" y="1282353"/>
            <a:ext cx="7407275" cy="3621087"/>
          </a:xfrm>
          <a:prstGeom prst="rect">
            <a:avLst/>
          </a:prstGeom>
          <a:noFill/>
          <a:ln>
            <a:miter lim="800000"/>
            <a:headEnd/>
            <a:tailEnd/>
          </a:ln>
        </p:spPr>
        <p:txBody>
          <a:bodyPr>
            <a:normAutofit/>
          </a:bodyPr>
          <a:lstStyle/>
          <a:p>
            <a:pPr marL="365766" lvl="1" indent="0">
              <a:buNone/>
            </a:pPr>
            <a:endParaRPr lang="en-GB" dirty="0"/>
          </a:p>
        </p:txBody>
      </p:sp>
      <p:graphicFrame>
        <p:nvGraphicFramePr>
          <p:cNvPr id="2" name="Table 1"/>
          <p:cNvGraphicFramePr>
            <a:graphicFrameLocks noGrp="1"/>
          </p:cNvGraphicFramePr>
          <p:nvPr>
            <p:extLst>
              <p:ext uri="{D42A27DB-BD31-4B8C-83A1-F6EECF244321}">
                <p14:modId xmlns:p14="http://schemas.microsoft.com/office/powerpoint/2010/main" val="387543350"/>
              </p:ext>
            </p:extLst>
          </p:nvPr>
        </p:nvGraphicFramePr>
        <p:xfrm>
          <a:off x="442390" y="924048"/>
          <a:ext cx="7617663" cy="11252200"/>
        </p:xfrm>
        <a:graphic>
          <a:graphicData uri="http://schemas.openxmlformats.org/drawingml/2006/table">
            <a:tbl>
              <a:tblPr firstRow="1" bandRow="1">
                <a:tableStyleId>{5C22544A-7EE6-4342-B048-85BDC9FD1C3A}</a:tableStyleId>
              </a:tblPr>
              <a:tblGrid>
                <a:gridCol w="720082">
                  <a:extLst>
                    <a:ext uri="{9D8B030D-6E8A-4147-A177-3AD203B41FA5}">
                      <a16:colId xmlns:a16="http://schemas.microsoft.com/office/drawing/2014/main" val="708624104"/>
                    </a:ext>
                  </a:extLst>
                </a:gridCol>
                <a:gridCol w="1584176">
                  <a:extLst>
                    <a:ext uri="{9D8B030D-6E8A-4147-A177-3AD203B41FA5}">
                      <a16:colId xmlns:a16="http://schemas.microsoft.com/office/drawing/2014/main" val="78312241"/>
                    </a:ext>
                  </a:extLst>
                </a:gridCol>
                <a:gridCol w="5313405">
                  <a:extLst>
                    <a:ext uri="{9D8B030D-6E8A-4147-A177-3AD203B41FA5}">
                      <a16:colId xmlns:a16="http://schemas.microsoft.com/office/drawing/2014/main" val="2683074112"/>
                    </a:ext>
                  </a:extLst>
                </a:gridCol>
              </a:tblGrid>
              <a:tr h="370840">
                <a:tc>
                  <a:txBody>
                    <a:bodyPr/>
                    <a:lstStyle/>
                    <a:p>
                      <a:r>
                        <a:rPr lang="en-US" sz="1200" dirty="0"/>
                        <a:t>Ref</a:t>
                      </a:r>
                      <a:endParaRPr lang="en-GB" sz="1200" dirty="0"/>
                    </a:p>
                  </a:txBody>
                  <a:tcPr/>
                </a:tc>
                <a:tc>
                  <a:txBody>
                    <a:bodyPr/>
                    <a:lstStyle/>
                    <a:p>
                      <a:r>
                        <a:rPr lang="en-US" sz="1200" dirty="0"/>
                        <a:t>Goal</a:t>
                      </a:r>
                      <a:endParaRPr lang="en-GB" sz="1200" dirty="0"/>
                    </a:p>
                  </a:txBody>
                  <a:tcPr/>
                </a:tc>
                <a:tc>
                  <a:txBody>
                    <a:bodyPr/>
                    <a:lstStyle/>
                    <a:p>
                      <a:r>
                        <a:rPr lang="en-US" sz="1200" dirty="0"/>
                        <a:t>Outcome</a:t>
                      </a:r>
                      <a:endParaRPr lang="en-GB" sz="1200" dirty="0"/>
                    </a:p>
                  </a:txBody>
                  <a:tcPr/>
                </a:tc>
                <a:extLst>
                  <a:ext uri="{0D108BD9-81ED-4DB2-BD59-A6C34878D82A}">
                    <a16:rowId xmlns:a16="http://schemas.microsoft.com/office/drawing/2014/main" val="324819508"/>
                  </a:ext>
                </a:extLst>
              </a:tr>
              <a:tr h="370840">
                <a:tc>
                  <a:txBody>
                    <a:bodyPr/>
                    <a:lstStyle/>
                    <a:p>
                      <a:r>
                        <a:rPr lang="en-US" sz="1200" dirty="0"/>
                        <a:t>P</a:t>
                      </a:r>
                      <a:r>
                        <a:rPr lang="en-US" sz="1200" baseline="0" dirty="0"/>
                        <a:t> </a:t>
                      </a:r>
                      <a:r>
                        <a:rPr lang="en-US" sz="1200" dirty="0"/>
                        <a:t>0700</a:t>
                      </a:r>
                      <a:endParaRPr lang="en-GB" sz="1200" dirty="0"/>
                    </a:p>
                  </a:txBody>
                  <a:tcPr/>
                </a:tc>
                <a:tc>
                  <a:txBody>
                    <a:bodyPr/>
                    <a:lstStyle/>
                    <a:p>
                      <a:r>
                        <a:rPr lang="en-US" sz="1200" dirty="0"/>
                        <a:t>Dialogue and Consultation</a:t>
                      </a:r>
                      <a:endParaRPr lang="en-GB" sz="1200" dirty="0"/>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GB" sz="1200" dirty="0"/>
                        <a:t>Dialogue and consultation between Malta and NATO on issues of common interest have consolidated mutual understanding, promoted confidence, and facilitated mutually beneficial practical cooperation. </a:t>
                      </a:r>
                    </a:p>
                  </a:txBody>
                  <a:tcPr/>
                </a:tc>
                <a:extLst>
                  <a:ext uri="{0D108BD9-81ED-4DB2-BD59-A6C34878D82A}">
                    <a16:rowId xmlns:a16="http://schemas.microsoft.com/office/drawing/2014/main" val="474206849"/>
                  </a:ext>
                </a:extLst>
              </a:tr>
              <a:tr h="370840">
                <a:tc>
                  <a:txBody>
                    <a:bodyPr/>
                    <a:lstStyle/>
                    <a:p>
                      <a:r>
                        <a:rPr lang="en-US" sz="1200" dirty="0"/>
                        <a:t>G 0023</a:t>
                      </a:r>
                      <a:endParaRPr lang="en-GB" sz="1200" dirty="0"/>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GB" sz="1200" b="0" dirty="0"/>
                        <a:t>Countering Hybrid Threats</a:t>
                      </a:r>
                    </a:p>
                    <a:p>
                      <a:endParaRPr lang="en-GB" sz="1200" dirty="0"/>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GB" sz="1200" dirty="0"/>
                        <a:t>Malta is able to recognise and attribute hybrid </a:t>
                      </a:r>
                      <a:r>
                        <a:rPr lang="en-GB" sz="1200" kern="1200" dirty="0">
                          <a:solidFill>
                            <a:schemeClr val="dk1"/>
                          </a:solidFill>
                          <a:latin typeface="+mn-lt"/>
                          <a:ea typeface="+mn-ea"/>
                          <a:cs typeface="+mn-cs"/>
                        </a:rPr>
                        <a:t>actions that are being directed against the nation in a timely manner, has the resilience to resist hybrid actions, and developed processes that allow rapid assessment and decision-making.</a:t>
                      </a:r>
                    </a:p>
                  </a:txBody>
                  <a:tcPr/>
                </a:tc>
                <a:extLst>
                  <a:ext uri="{0D108BD9-81ED-4DB2-BD59-A6C34878D82A}">
                    <a16:rowId xmlns:a16="http://schemas.microsoft.com/office/drawing/2014/main" val="1523975792"/>
                  </a:ext>
                </a:extLst>
              </a:tr>
              <a:tr h="370840">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200" b="0" dirty="0"/>
                        <a:t>G 0207</a:t>
                      </a:r>
                      <a:endParaRPr lang="en-GB" sz="1200" b="0" dirty="0"/>
                    </a:p>
                  </a:txBody>
                  <a:tcPr/>
                </a:tc>
                <a:tc>
                  <a:txBody>
                    <a:bodyPr/>
                    <a:lstStyle/>
                    <a:p>
                      <a:r>
                        <a:rPr lang="en-US" sz="1200" b="0" dirty="0"/>
                        <a:t>Reserve Forces</a:t>
                      </a:r>
                      <a:endParaRPr lang="en-GB" sz="1200" dirty="0"/>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Malta’s Armed Forces Reserve Force system/model meets the needs of the Ministry of Defence (MOD) and the Armed Forces.</a:t>
                      </a:r>
                    </a:p>
                  </a:txBody>
                  <a:tcPr/>
                </a:tc>
                <a:extLst>
                  <a:ext uri="{0D108BD9-81ED-4DB2-BD59-A6C34878D82A}">
                    <a16:rowId xmlns:a16="http://schemas.microsoft.com/office/drawing/2014/main" val="2097115770"/>
                  </a:ext>
                </a:extLst>
              </a:tr>
              <a:tr h="370840">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latin typeface="+mn-lt"/>
                          <a:ea typeface="+mn-ea"/>
                          <a:cs typeface="+mn-cs"/>
                        </a:rPr>
                        <a:t>G 0800</a:t>
                      </a:r>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latin typeface="+mn-lt"/>
                          <a:ea typeface="+mn-ea"/>
                          <a:cs typeface="+mn-cs"/>
                        </a:rPr>
                        <a:t>Capability Development and Interoperability</a:t>
                      </a:r>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Malta and NATO enhance the ability to work together on the development of defence and security capabilities, including through sharing information on innovation and supply chain resilience in the area of capability development. Malta and NATO continue to explore opportunities to develop interoperability and cooperate on standardisation.</a:t>
                      </a:r>
                    </a:p>
                  </a:txBody>
                  <a:tcPr/>
                </a:tc>
                <a:extLst>
                  <a:ext uri="{0D108BD9-81ED-4DB2-BD59-A6C34878D82A}">
                    <a16:rowId xmlns:a16="http://schemas.microsoft.com/office/drawing/2014/main" val="1153702230"/>
                  </a:ext>
                </a:extLst>
              </a:tr>
              <a:tr h="370840">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latin typeface="+mn-lt"/>
                          <a:ea typeface="+mn-ea"/>
                          <a:cs typeface="+mn-cs"/>
                        </a:rPr>
                        <a:t>G 1101</a:t>
                      </a:r>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latin typeface="+mn-lt"/>
                          <a:ea typeface="+mn-ea"/>
                          <a:cs typeface="+mn-cs"/>
                        </a:rPr>
                        <a:t>CIMIC Capabilities</a:t>
                      </a:r>
                      <a:endParaRPr lang="en-GB" sz="1200" kern="1200" dirty="0">
                        <a:solidFill>
                          <a:schemeClr val="dk1"/>
                        </a:solidFill>
                        <a:latin typeface="+mn-lt"/>
                        <a:ea typeface="+mn-ea"/>
                        <a:cs typeface="+mn-cs"/>
                      </a:endParaRPr>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The CIMIC structure within Malta’s Armed Forces provides effective specialist support to operations and, where appropriate, to civil authorities and meets the increased challenges of multinational, including NATO-led, operations. </a:t>
                      </a:r>
                    </a:p>
                  </a:txBody>
                  <a:tcPr/>
                </a:tc>
                <a:extLst>
                  <a:ext uri="{0D108BD9-81ED-4DB2-BD59-A6C34878D82A}">
                    <a16:rowId xmlns:a16="http://schemas.microsoft.com/office/drawing/2014/main" val="4074309371"/>
                  </a:ext>
                </a:extLst>
              </a:tr>
              <a:tr h="370840">
                <a:tc>
                  <a:txBody>
                    <a:bodyPr/>
                    <a:lstStyle/>
                    <a:p>
                      <a:r>
                        <a:rPr lang="en-GB" sz="1200" b="0" dirty="0"/>
                        <a:t>G 3000 </a:t>
                      </a:r>
                      <a:endParaRPr lang="en-GB" sz="1200" dirty="0"/>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GB" sz="1200" b="0" dirty="0"/>
                        <a:t>Intelligence Capability</a:t>
                      </a:r>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Malta’s Armed Forces’ intelligence system supports strategic and operational planning effectively and is interoperable with NATO. Malta’s intelligence staffs, including those supporting a deployed force headquarters, are able to carry out all the intelligence functions necessary to support the full range of potential missions.</a:t>
                      </a:r>
                      <a:endParaRPr lang="en-US" sz="1200" kern="1200" dirty="0">
                        <a:solidFill>
                          <a:schemeClr val="dk1"/>
                        </a:solidFill>
                        <a:latin typeface="+mn-lt"/>
                        <a:ea typeface="+mn-ea"/>
                        <a:cs typeface="+mn-cs"/>
                      </a:endParaRPr>
                    </a:p>
                  </a:txBody>
                  <a:tcPr/>
                </a:tc>
                <a:extLst>
                  <a:ext uri="{0D108BD9-81ED-4DB2-BD59-A6C34878D82A}">
                    <a16:rowId xmlns:a16="http://schemas.microsoft.com/office/drawing/2014/main" val="3938948913"/>
                  </a:ext>
                </a:extLst>
              </a:tr>
              <a:tr h="370840">
                <a:tc>
                  <a:txBody>
                    <a:bodyPr/>
                    <a:lstStyle/>
                    <a:p>
                      <a:r>
                        <a:rPr lang="en-US" sz="1200" b="0" dirty="0"/>
                        <a:t>G 6001</a:t>
                      </a:r>
                      <a:endParaRPr lang="en-GB" sz="1200" dirty="0"/>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200" b="0" dirty="0"/>
                        <a:t>HQ Augmentation</a:t>
                      </a:r>
                      <a:endParaRPr lang="en-GB" sz="1200" b="0" dirty="0"/>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latin typeface="+mn-lt"/>
                          <a:ea typeface="+mn-ea"/>
                          <a:cs typeface="+mn-cs"/>
                        </a:rPr>
                        <a:t>Malta’s Armed Forces are able to augment multinational headquarters and staffs conducting NATO-led or other multinational operations.</a:t>
                      </a:r>
                      <a:endParaRPr lang="en-GB" sz="1200" kern="1200" dirty="0">
                        <a:solidFill>
                          <a:schemeClr val="dk1"/>
                        </a:solidFill>
                        <a:latin typeface="+mn-lt"/>
                        <a:ea typeface="+mn-ea"/>
                        <a:cs typeface="+mn-cs"/>
                      </a:endParaRPr>
                    </a:p>
                  </a:txBody>
                  <a:tcPr/>
                </a:tc>
                <a:extLst>
                  <a:ext uri="{0D108BD9-81ED-4DB2-BD59-A6C34878D82A}">
                    <a16:rowId xmlns:a16="http://schemas.microsoft.com/office/drawing/2014/main" val="443284696"/>
                  </a:ext>
                </a:extLst>
              </a:tr>
              <a:tr h="370840">
                <a:tc>
                  <a:txBody>
                    <a:bodyPr/>
                    <a:lstStyle/>
                    <a:p>
                      <a:r>
                        <a:rPr lang="en-GB" sz="1200" b="0" dirty="0"/>
                        <a:t>L/A/M 1100 </a:t>
                      </a:r>
                      <a:endParaRPr lang="en-GB" sz="1200" dirty="0"/>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GB" sz="1200" b="0" dirty="0"/>
                        <a:t>Combat Unit Contribution</a:t>
                      </a:r>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Malta has established and maintained a sustainable capability to deploy combat units for possible participation in international peacekeeping/ peace support operations.</a:t>
                      </a:r>
                    </a:p>
                  </a:txBody>
                  <a:tcPr/>
                </a:tc>
                <a:extLst>
                  <a:ext uri="{0D108BD9-81ED-4DB2-BD59-A6C34878D82A}">
                    <a16:rowId xmlns:a16="http://schemas.microsoft.com/office/drawing/2014/main" val="177642766"/>
                  </a:ext>
                </a:extLst>
              </a:tr>
              <a:tr h="370840">
                <a:tc>
                  <a:txBody>
                    <a:bodyPr/>
                    <a:lstStyle/>
                    <a:p>
                      <a:r>
                        <a:rPr lang="en-US" sz="1200" b="0" dirty="0"/>
                        <a:t>L/A/M 1102</a:t>
                      </a:r>
                      <a:endParaRPr lang="en-GB" sz="1200" dirty="0"/>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200" b="0" dirty="0"/>
                        <a:t>Combat Service Support Unit Contribution</a:t>
                      </a:r>
                      <a:endParaRPr lang="en-GB" sz="1200" b="0" dirty="0"/>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Malta has established and maintained a sustainable capability to deploy combat service support units for possible participation in international peacekeeping/ peace support operations.</a:t>
                      </a:r>
                    </a:p>
                  </a:txBody>
                  <a:tcPr/>
                </a:tc>
                <a:extLst>
                  <a:ext uri="{0D108BD9-81ED-4DB2-BD59-A6C34878D82A}">
                    <a16:rowId xmlns:a16="http://schemas.microsoft.com/office/drawing/2014/main" val="170564787"/>
                  </a:ext>
                </a:extLst>
              </a:tr>
              <a:tr h="370840">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latin typeface="+mn-lt"/>
                          <a:ea typeface="+mn-ea"/>
                          <a:cs typeface="+mn-cs"/>
                        </a:rPr>
                        <a:t>L/A/M 1201 </a:t>
                      </a:r>
                      <a:endParaRPr lang="en-GB" sz="1200" kern="1200" dirty="0">
                        <a:solidFill>
                          <a:schemeClr val="dk1"/>
                        </a:solidFill>
                        <a:latin typeface="+mn-lt"/>
                        <a:ea typeface="+mn-ea"/>
                        <a:cs typeface="+mn-cs"/>
                      </a:endParaRPr>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latin typeface="+mn-lt"/>
                          <a:ea typeface="+mn-ea"/>
                          <a:cs typeface="+mn-cs"/>
                        </a:rPr>
                        <a:t>Operations Preparation and Training</a:t>
                      </a:r>
                      <a:endParaRPr lang="en-GB" sz="1200" kern="1200" dirty="0">
                        <a:solidFill>
                          <a:schemeClr val="dk1"/>
                        </a:solidFill>
                        <a:latin typeface="+mn-lt"/>
                        <a:ea typeface="+mn-ea"/>
                        <a:cs typeface="+mn-cs"/>
                      </a:endParaRPr>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Malta’s units and personnel are trained in and conform to NATO doctrine, standards and procedures. Identified units are fully operational, interoperable, and capable of deploying and sustaining appropriate capabilities for multinational, including NATO-led, joint and combined operations.</a:t>
                      </a:r>
                    </a:p>
                  </a:txBody>
                  <a:tcPr/>
                </a:tc>
                <a:extLst>
                  <a:ext uri="{0D108BD9-81ED-4DB2-BD59-A6C34878D82A}">
                    <a16:rowId xmlns:a16="http://schemas.microsoft.com/office/drawing/2014/main" val="2031198068"/>
                  </a:ext>
                </a:extLst>
              </a:tr>
              <a:tr h="370840">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latin typeface="+mn-lt"/>
                          <a:ea typeface="+mn-ea"/>
                          <a:cs typeface="+mn-cs"/>
                        </a:rPr>
                        <a:t>M 3005 </a:t>
                      </a:r>
                      <a:endParaRPr lang="en-GB" sz="1200" kern="1200" dirty="0">
                        <a:solidFill>
                          <a:schemeClr val="dk1"/>
                        </a:solidFill>
                        <a:latin typeface="+mn-lt"/>
                        <a:ea typeface="+mn-ea"/>
                        <a:cs typeface="+mn-cs"/>
                      </a:endParaRPr>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latin typeface="+mn-lt"/>
                          <a:ea typeface="+mn-ea"/>
                          <a:cs typeface="+mn-cs"/>
                        </a:rPr>
                        <a:t>Maritime Situational Awareness</a:t>
                      </a:r>
                      <a:endParaRPr lang="en-GB" sz="1200" kern="1200" dirty="0">
                        <a:solidFill>
                          <a:schemeClr val="dk1"/>
                        </a:solidFill>
                        <a:latin typeface="+mn-lt"/>
                        <a:ea typeface="+mn-ea"/>
                        <a:cs typeface="+mn-cs"/>
                      </a:endParaRPr>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Malta effectively maintains full maritime situational awareness with NATO and regional partners.</a:t>
                      </a:r>
                    </a:p>
                  </a:txBody>
                  <a:tcPr/>
                </a:tc>
                <a:extLst>
                  <a:ext uri="{0D108BD9-81ED-4DB2-BD59-A6C34878D82A}">
                    <a16:rowId xmlns:a16="http://schemas.microsoft.com/office/drawing/2014/main" val="2616024980"/>
                  </a:ext>
                </a:extLst>
              </a:tr>
              <a:tr h="370840">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latin typeface="+mn-lt"/>
                          <a:ea typeface="+mn-ea"/>
                          <a:cs typeface="+mn-cs"/>
                        </a:rPr>
                        <a:t>M 4007</a:t>
                      </a:r>
                      <a:endParaRPr lang="en-GB" sz="1200" kern="1200" dirty="0">
                        <a:solidFill>
                          <a:schemeClr val="dk1"/>
                        </a:solidFill>
                        <a:latin typeface="+mn-lt"/>
                        <a:ea typeface="+mn-ea"/>
                        <a:cs typeface="+mn-cs"/>
                      </a:endParaRPr>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latin typeface="+mn-lt"/>
                          <a:ea typeface="+mn-ea"/>
                          <a:cs typeface="+mn-cs"/>
                        </a:rPr>
                        <a:t>Maritime Interdiction Operations</a:t>
                      </a:r>
                      <a:endParaRPr lang="en-GB" sz="1200" kern="1200" dirty="0">
                        <a:solidFill>
                          <a:schemeClr val="dk1"/>
                        </a:solidFill>
                        <a:latin typeface="+mn-lt"/>
                        <a:ea typeface="+mn-ea"/>
                        <a:cs typeface="+mn-cs"/>
                      </a:endParaRPr>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Malta introduced and maintained national capabilities for maritime interdiction operations, including boarding, such that the commanders and crews of vessels involved in international, including NATO-led operations, understand the key elements of Maritime Interdiction Operations (MIO) concepts and doctrine and are able to plan and execute the different MIO phases in a safe, efficient and effective way.</a:t>
                      </a:r>
                    </a:p>
                  </a:txBody>
                  <a:tcPr/>
                </a:tc>
                <a:extLst>
                  <a:ext uri="{0D108BD9-81ED-4DB2-BD59-A6C34878D82A}">
                    <a16:rowId xmlns:a16="http://schemas.microsoft.com/office/drawing/2014/main" val="225988022"/>
                  </a:ext>
                </a:extLst>
              </a:tr>
              <a:tr h="370840">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latin typeface="+mn-lt"/>
                          <a:ea typeface="+mn-ea"/>
                          <a:cs typeface="+mn-cs"/>
                        </a:rPr>
                        <a:t>B 1002 </a:t>
                      </a:r>
                      <a:endParaRPr lang="en-GB" sz="1200" kern="1200" dirty="0">
                        <a:solidFill>
                          <a:schemeClr val="dk1"/>
                        </a:solidFill>
                        <a:latin typeface="+mn-lt"/>
                        <a:ea typeface="+mn-ea"/>
                        <a:cs typeface="+mn-cs"/>
                      </a:endParaRPr>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latin typeface="+mn-lt"/>
                          <a:ea typeface="+mn-ea"/>
                          <a:cs typeface="+mn-cs"/>
                        </a:rPr>
                        <a:t>Border Security – Equipment </a:t>
                      </a:r>
                      <a:r>
                        <a:rPr lang="en-US" sz="1200" kern="1200" dirty="0" err="1">
                          <a:solidFill>
                            <a:schemeClr val="dk1"/>
                          </a:solidFill>
                          <a:latin typeface="+mn-lt"/>
                          <a:ea typeface="+mn-ea"/>
                          <a:cs typeface="+mn-cs"/>
                        </a:rPr>
                        <a:t>Modernisation</a:t>
                      </a:r>
                      <a:endParaRPr lang="en-US" sz="1200" kern="1200" dirty="0">
                        <a:solidFill>
                          <a:schemeClr val="dk1"/>
                        </a:solidFill>
                        <a:latin typeface="+mn-lt"/>
                        <a:ea typeface="+mn-ea"/>
                        <a:cs typeface="+mn-cs"/>
                      </a:endParaRPr>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rPr>
                        <a:t>Malta’s Maritime Squadron and Air Wing are, based on cooperation, capable of maintaining their equipment, including aircraft, to provide secure state border protection. In addition, the provision of maritime and flight simulators would complement such effort.</a:t>
                      </a:r>
                    </a:p>
                  </a:txBody>
                  <a:tcPr/>
                </a:tc>
                <a:extLst>
                  <a:ext uri="{0D108BD9-81ED-4DB2-BD59-A6C34878D82A}">
                    <a16:rowId xmlns:a16="http://schemas.microsoft.com/office/drawing/2014/main" val="1998079153"/>
                  </a:ext>
                </a:extLst>
              </a:tr>
            </a:tbl>
          </a:graphicData>
        </a:graphic>
      </p:graphicFrame>
    </p:spTree>
    <p:extLst>
      <p:ext uri="{BB962C8B-B14F-4D97-AF65-F5344CB8AC3E}">
        <p14:creationId xmlns:p14="http://schemas.microsoft.com/office/powerpoint/2010/main" val="50002505"/>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1478359" y="244475"/>
            <a:ext cx="6092825" cy="547688"/>
          </a:xfrm>
        </p:spPr>
        <p:txBody>
          <a:bodyPr/>
          <a:lstStyle/>
          <a:p>
            <a:r>
              <a:rPr lang="en-GB" sz="2400" b="1" dirty="0">
                <a:ea typeface="ＭＳ Ｐゴシック" pitchFamily="34" charset="-128"/>
              </a:rPr>
              <a:t>Potential Partnership Goals</a:t>
            </a:r>
          </a:p>
        </p:txBody>
      </p:sp>
      <p:sp>
        <p:nvSpPr>
          <p:cNvPr id="32771" name="Rectangle 3"/>
          <p:cNvSpPr>
            <a:spLocks noGrp="1" noChangeArrowheads="1"/>
          </p:cNvSpPr>
          <p:nvPr>
            <p:ph type="body" idx="4294967295"/>
          </p:nvPr>
        </p:nvSpPr>
        <p:spPr bwMode="auto">
          <a:xfrm>
            <a:off x="658416" y="1282353"/>
            <a:ext cx="7407275" cy="3621087"/>
          </a:xfrm>
          <a:prstGeom prst="rect">
            <a:avLst/>
          </a:prstGeom>
          <a:noFill/>
          <a:ln>
            <a:miter lim="800000"/>
            <a:headEnd/>
            <a:tailEnd/>
          </a:ln>
        </p:spPr>
        <p:txBody>
          <a:bodyPr>
            <a:normAutofit/>
          </a:bodyPr>
          <a:lstStyle/>
          <a:p>
            <a:endParaRPr lang="en-US" b="1" dirty="0"/>
          </a:p>
          <a:p>
            <a:endParaRPr lang="en-US" b="1" dirty="0"/>
          </a:p>
          <a:p>
            <a:endParaRPr lang="en-US" b="1" dirty="0"/>
          </a:p>
          <a:p>
            <a:r>
              <a:rPr lang="en-US" b="1" dirty="0"/>
              <a:t>P 0700 Dialogue and Consultations</a:t>
            </a:r>
            <a:endParaRPr lang="en-GB" dirty="0"/>
          </a:p>
          <a:p>
            <a:pPr lvl="1"/>
            <a:r>
              <a:rPr lang="en-GB" dirty="0"/>
              <a:t>Dialogue and consultation between Malta and NATO on issues of common interest have consolidated mutual understanding, promoted confidence, and facilitated mutually beneficial practical cooperation. </a:t>
            </a:r>
          </a:p>
          <a:p>
            <a:pPr marL="365766" lvl="1" indent="0">
              <a:buNone/>
            </a:pPr>
            <a:endParaRPr lang="en-GB" dirty="0"/>
          </a:p>
        </p:txBody>
      </p:sp>
    </p:spTree>
    <p:extLst>
      <p:ext uri="{BB962C8B-B14F-4D97-AF65-F5344CB8AC3E}">
        <p14:creationId xmlns:p14="http://schemas.microsoft.com/office/powerpoint/2010/main" val="2027163451"/>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1478359" y="244475"/>
            <a:ext cx="6092825" cy="547688"/>
          </a:xfrm>
        </p:spPr>
        <p:txBody>
          <a:bodyPr/>
          <a:lstStyle/>
          <a:p>
            <a:r>
              <a:rPr lang="en-GB" sz="2400" b="1" dirty="0">
                <a:ea typeface="ＭＳ Ｐゴシック" pitchFamily="34" charset="-128"/>
              </a:rPr>
              <a:t>Areas of Interest</a:t>
            </a:r>
          </a:p>
        </p:txBody>
      </p:sp>
      <p:sp>
        <p:nvSpPr>
          <p:cNvPr id="32771" name="Rectangle 3"/>
          <p:cNvSpPr>
            <a:spLocks noGrp="1" noChangeArrowheads="1"/>
          </p:cNvSpPr>
          <p:nvPr>
            <p:ph type="body" idx="4294967295"/>
          </p:nvPr>
        </p:nvSpPr>
        <p:spPr bwMode="auto">
          <a:xfrm>
            <a:off x="658416" y="1282353"/>
            <a:ext cx="7407275" cy="3621087"/>
          </a:xfrm>
          <a:prstGeom prst="rect">
            <a:avLst/>
          </a:prstGeom>
          <a:noFill/>
          <a:ln>
            <a:miter lim="800000"/>
            <a:headEnd/>
            <a:tailEnd/>
          </a:ln>
        </p:spPr>
        <p:txBody>
          <a:bodyPr>
            <a:normAutofit lnSpcReduction="10000"/>
          </a:bodyPr>
          <a:lstStyle/>
          <a:p>
            <a:r>
              <a:rPr lang="en-GB" b="1" dirty="0"/>
              <a:t>Operations/Deployments</a:t>
            </a:r>
            <a:endParaRPr lang="en-GB" dirty="0"/>
          </a:p>
          <a:p>
            <a:pPr lvl="1"/>
            <a:r>
              <a:rPr lang="en-GB" dirty="0"/>
              <a:t>Develop the capability of deploying one (1) light infantry platoon (30-40 </a:t>
            </a:r>
            <a:r>
              <a:rPr lang="en-GB" dirty="0" err="1"/>
              <a:t>pax</a:t>
            </a:r>
            <a:r>
              <a:rPr lang="en-GB" dirty="0"/>
              <a:t>) trained, equipped and certified for peacekeeping/peace support operations sustainable for two years (rotation every six months).</a:t>
            </a:r>
          </a:p>
          <a:p>
            <a:pPr marL="0" indent="0">
              <a:buNone/>
            </a:pPr>
            <a:endParaRPr lang="en-GB" dirty="0"/>
          </a:p>
          <a:p>
            <a:r>
              <a:rPr lang="en-GB" b="1" dirty="0"/>
              <a:t>Logistics/Procurement</a:t>
            </a:r>
            <a:endParaRPr lang="en-GB" dirty="0"/>
          </a:p>
          <a:p>
            <a:pPr lvl="1"/>
            <a:r>
              <a:rPr lang="en-GB" dirty="0"/>
              <a:t>The replacement of outdated small arms (side arms, individual and squad weapons) with modern weapons interoperable with other countries.  </a:t>
            </a:r>
          </a:p>
          <a:p>
            <a:pPr marL="0" indent="0">
              <a:buNone/>
            </a:pPr>
            <a:endParaRPr lang="en-GB" dirty="0"/>
          </a:p>
          <a:p>
            <a:r>
              <a:rPr lang="en-GB" b="1" dirty="0"/>
              <a:t>Planning</a:t>
            </a:r>
            <a:endParaRPr lang="en-GB" dirty="0"/>
          </a:p>
          <a:p>
            <a:pPr lvl="1"/>
            <a:r>
              <a:rPr lang="en-GB" dirty="0"/>
              <a:t>The formation of defence planners capable of planning in all domains of operations (J1-J9) and able to be deployed to multi-national headquarters.</a:t>
            </a:r>
          </a:p>
        </p:txBody>
      </p:sp>
    </p:spTree>
    <p:extLst>
      <p:ext uri="{BB962C8B-B14F-4D97-AF65-F5344CB8AC3E}">
        <p14:creationId xmlns:p14="http://schemas.microsoft.com/office/powerpoint/2010/main" val="3003057159"/>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1478359" y="244475"/>
            <a:ext cx="6092825" cy="547688"/>
          </a:xfrm>
        </p:spPr>
        <p:txBody>
          <a:bodyPr/>
          <a:lstStyle/>
          <a:p>
            <a:r>
              <a:rPr lang="en-GB" sz="2400" b="1" dirty="0"/>
              <a:t>Operations/Deployments</a:t>
            </a:r>
            <a:endParaRPr lang="en-GB" sz="2400" dirty="0"/>
          </a:p>
        </p:txBody>
      </p:sp>
      <p:sp>
        <p:nvSpPr>
          <p:cNvPr id="32771" name="Rectangle 3"/>
          <p:cNvSpPr>
            <a:spLocks noGrp="1" noChangeArrowheads="1"/>
          </p:cNvSpPr>
          <p:nvPr>
            <p:ph type="body" idx="4294967295"/>
          </p:nvPr>
        </p:nvSpPr>
        <p:spPr bwMode="auto">
          <a:xfrm>
            <a:off x="658416" y="1282353"/>
            <a:ext cx="7407275" cy="3621087"/>
          </a:xfrm>
          <a:prstGeom prst="rect">
            <a:avLst/>
          </a:prstGeom>
          <a:noFill/>
          <a:ln>
            <a:miter lim="800000"/>
            <a:headEnd/>
            <a:tailEnd/>
          </a:ln>
        </p:spPr>
        <p:txBody>
          <a:bodyPr>
            <a:normAutofit/>
          </a:bodyPr>
          <a:lstStyle/>
          <a:p>
            <a:endParaRPr lang="en-US" b="1" dirty="0"/>
          </a:p>
          <a:p>
            <a:r>
              <a:rPr lang="en-US" b="1" dirty="0"/>
              <a:t>L/A/M 1201 Operations Preparation and Training</a:t>
            </a:r>
            <a:endParaRPr lang="en-GB" dirty="0"/>
          </a:p>
          <a:p>
            <a:pPr lvl="1"/>
            <a:r>
              <a:rPr lang="en-GB" dirty="0"/>
              <a:t>Malta’s units and personnel are trained in and conform to NATO doctrine, standards and procedures. Identified units are fully operational, interoperable, and capable of deploying and sustaining appropriate capabilities for multinational, including NATO-led, joint and combined operations.</a:t>
            </a:r>
          </a:p>
          <a:p>
            <a:pPr marL="365766" lvl="1" indent="0">
              <a:buNone/>
            </a:pPr>
            <a:endParaRPr lang="en-GB" dirty="0"/>
          </a:p>
          <a:p>
            <a:r>
              <a:rPr lang="en-GB" b="1" dirty="0"/>
              <a:t>L/A/M 1100 Combat Unit Contribution</a:t>
            </a:r>
            <a:endParaRPr lang="en-GB" dirty="0"/>
          </a:p>
          <a:p>
            <a:pPr lvl="1"/>
            <a:r>
              <a:rPr lang="en-GB" dirty="0"/>
              <a:t>Malta has established and maintained a sustainable capability to deploy combat units for possible participation in international peacekeeping/ peace support operations.</a:t>
            </a:r>
          </a:p>
        </p:txBody>
      </p:sp>
    </p:spTree>
    <p:extLst>
      <p:ext uri="{BB962C8B-B14F-4D97-AF65-F5344CB8AC3E}">
        <p14:creationId xmlns:p14="http://schemas.microsoft.com/office/powerpoint/2010/main" val="135267082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509374" y="326632"/>
            <a:ext cx="6349842" cy="1120424"/>
          </a:xfrm>
        </p:spPr>
        <p:txBody>
          <a:bodyPr/>
          <a:lstStyle/>
          <a:p>
            <a:r>
              <a:rPr lang="en-GB" sz="3200" b="1" dirty="0">
                <a:ea typeface="ＭＳ Ｐゴシック" pitchFamily="34" charset="-128"/>
              </a:rPr>
              <a:t>Overview</a:t>
            </a:r>
          </a:p>
        </p:txBody>
      </p:sp>
      <p:sp>
        <p:nvSpPr>
          <p:cNvPr id="8195" name="Rectangle 3"/>
          <p:cNvSpPr>
            <a:spLocks noGrp="1" noChangeArrowheads="1"/>
          </p:cNvSpPr>
          <p:nvPr>
            <p:ph idx="1"/>
          </p:nvPr>
        </p:nvSpPr>
        <p:spPr bwMode="auto">
          <a:xfrm>
            <a:off x="369888" y="1231032"/>
            <a:ext cx="7480300" cy="3744912"/>
          </a:xfrm>
          <a:noFill/>
          <a:ln>
            <a:miter lim="800000"/>
            <a:headEnd/>
            <a:tailEnd/>
          </a:ln>
        </p:spPr>
        <p:txBody>
          <a:bodyPr vert="horz" wrap="square" lIns="91440" tIns="45720" rIns="91440" bIns="45720" numCol="1" anchor="t" anchorCtr="0" compatLnSpc="1">
            <a:prstTxWarp prst="textNoShape">
              <a:avLst/>
            </a:prstTxWarp>
          </a:bodyPr>
          <a:lstStyle/>
          <a:p>
            <a:r>
              <a:rPr lang="en-GB" sz="2400" dirty="0">
                <a:latin typeface="Arial" charset="0"/>
                <a:ea typeface="ＭＳ Ｐゴシック" pitchFamily="34" charset="-128"/>
              </a:rPr>
              <a:t>Launched in 1995 as a result of a commitment in the 1994 </a:t>
            </a:r>
            <a:r>
              <a:rPr lang="en-GB" sz="2400" dirty="0" err="1">
                <a:latin typeface="Arial" charset="0"/>
                <a:ea typeface="ＭＳ Ｐゴシック" pitchFamily="34" charset="-128"/>
              </a:rPr>
              <a:t>PfP</a:t>
            </a:r>
            <a:r>
              <a:rPr lang="en-GB" sz="2400" dirty="0">
                <a:latin typeface="Arial" charset="0"/>
                <a:ea typeface="ＭＳ Ｐゴシック" pitchFamily="34" charset="-128"/>
              </a:rPr>
              <a:t> Framework document</a:t>
            </a:r>
          </a:p>
          <a:p>
            <a:r>
              <a:rPr lang="en-GB" sz="2400" dirty="0">
                <a:latin typeface="Arial" charset="0"/>
                <a:ea typeface="ＭＳ Ｐゴシック" pitchFamily="34" charset="-128"/>
              </a:rPr>
              <a:t>Covers both interoperability/capability development and defence transformation/modernisation</a:t>
            </a:r>
          </a:p>
          <a:p>
            <a:r>
              <a:rPr lang="en-GB" sz="2400" dirty="0">
                <a:latin typeface="Arial" charset="0"/>
                <a:ea typeface="ＭＳ Ｐゴシック" pitchFamily="34" charset="-128"/>
              </a:rPr>
              <a:t>Consultancy advice by NATO staffs</a:t>
            </a:r>
          </a:p>
          <a:p>
            <a:r>
              <a:rPr lang="en-GB" sz="2400" dirty="0">
                <a:latin typeface="Arial" charset="0"/>
                <a:ea typeface="ＭＳ Ｐゴシック" pitchFamily="34" charset="-128"/>
              </a:rPr>
              <a:t>Overall aim is stability, capacity-building and good governance</a:t>
            </a:r>
          </a:p>
        </p:txBody>
      </p:sp>
      <p:sp>
        <p:nvSpPr>
          <p:cNvPr id="8196" name="Right Arrow 3"/>
          <p:cNvSpPr>
            <a:spLocks noChangeArrowheads="1"/>
          </p:cNvSpPr>
          <p:nvPr/>
        </p:nvSpPr>
        <p:spPr bwMode="auto">
          <a:xfrm>
            <a:off x="514350" y="4327376"/>
            <a:ext cx="977900" cy="485775"/>
          </a:xfrm>
          <a:prstGeom prst="rightArrow">
            <a:avLst>
              <a:gd name="adj1" fmla="val 50000"/>
              <a:gd name="adj2" fmla="val 49861"/>
            </a:avLst>
          </a:prstGeom>
          <a:solidFill>
            <a:schemeClr val="accent1"/>
          </a:solidFill>
          <a:ln w="12700">
            <a:solidFill>
              <a:schemeClr val="tx1"/>
            </a:solidFill>
            <a:round/>
            <a:headEnd type="none" w="sm" len="sm"/>
            <a:tailEnd type="none" w="sm" len="sm"/>
          </a:ln>
        </p:spPr>
        <p:txBody>
          <a:bodyPr lIns="90488" tIns="44450" rIns="90488" bIns="44450"/>
          <a:lstStyle/>
          <a:p>
            <a:endParaRPr lang="en-US"/>
          </a:p>
        </p:txBody>
      </p:sp>
      <p:sp>
        <p:nvSpPr>
          <p:cNvPr id="8197" name="TextBox 4"/>
          <p:cNvSpPr txBox="1">
            <a:spLocks noChangeArrowheads="1"/>
          </p:cNvSpPr>
          <p:nvPr/>
        </p:nvSpPr>
        <p:spPr bwMode="auto">
          <a:xfrm>
            <a:off x="1811338" y="4327376"/>
            <a:ext cx="4754562" cy="461962"/>
          </a:xfrm>
          <a:prstGeom prst="rect">
            <a:avLst/>
          </a:prstGeom>
          <a:noFill/>
          <a:ln w="9525">
            <a:noFill/>
            <a:miter lim="800000"/>
            <a:headEnd/>
            <a:tailEnd/>
          </a:ln>
        </p:spPr>
        <p:txBody>
          <a:bodyPr wrap="none">
            <a:spAutoFit/>
          </a:bodyPr>
          <a:lstStyle/>
          <a:p>
            <a:r>
              <a:rPr lang="fr-BE" sz="2400" dirty="0">
                <a:solidFill>
                  <a:srgbClr val="FFFF00"/>
                </a:solidFill>
              </a:rPr>
              <a:t>A SUCCESS STORY FOR NATO</a:t>
            </a:r>
            <a:endParaRPr lang="en-US" sz="2400" dirty="0">
              <a:solidFill>
                <a:srgbClr val="FFFF00"/>
              </a:solidFill>
            </a:endParaRPr>
          </a:p>
        </p:txBody>
      </p:sp>
      <p:pic>
        <p:nvPicPr>
          <p:cNvPr id="7" name="Picture 2" descr="NATO UNCLASSIFIED&#10;Releasable to PfP/MD/ICI/AUSTRALIA/COLOMBIA/IRAQ/JAPAN/MONGOLIA/NEW ZEALAND/PAKISTAN/REPUBLIC OF KOREA&#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356" y="4952349"/>
            <a:ext cx="7992887" cy="4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06967831"/>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1478359" y="244475"/>
            <a:ext cx="6092825" cy="547688"/>
          </a:xfrm>
        </p:spPr>
        <p:txBody>
          <a:bodyPr/>
          <a:lstStyle/>
          <a:p>
            <a:r>
              <a:rPr lang="en-GB" sz="2400" b="1" dirty="0"/>
              <a:t>Operations/Deployments</a:t>
            </a:r>
            <a:endParaRPr lang="en-GB" sz="2400" dirty="0"/>
          </a:p>
        </p:txBody>
      </p:sp>
      <p:sp>
        <p:nvSpPr>
          <p:cNvPr id="32771" name="Rectangle 3"/>
          <p:cNvSpPr>
            <a:spLocks noGrp="1" noChangeArrowheads="1"/>
          </p:cNvSpPr>
          <p:nvPr>
            <p:ph type="body" idx="4294967295"/>
          </p:nvPr>
        </p:nvSpPr>
        <p:spPr bwMode="auto">
          <a:xfrm>
            <a:off x="658416" y="1282353"/>
            <a:ext cx="7407275" cy="3621087"/>
          </a:xfrm>
          <a:prstGeom prst="rect">
            <a:avLst/>
          </a:prstGeom>
          <a:noFill/>
          <a:ln>
            <a:miter lim="800000"/>
            <a:headEnd/>
            <a:tailEnd/>
          </a:ln>
        </p:spPr>
        <p:txBody>
          <a:bodyPr>
            <a:normAutofit/>
          </a:bodyPr>
          <a:lstStyle/>
          <a:p>
            <a:endParaRPr lang="en-US" b="1" dirty="0"/>
          </a:p>
          <a:p>
            <a:pPr marL="0" indent="0">
              <a:buNone/>
            </a:pPr>
            <a:endParaRPr lang="en-GB" b="1" dirty="0"/>
          </a:p>
          <a:p>
            <a:r>
              <a:rPr lang="en-GB" b="1" dirty="0"/>
              <a:t>G 3000 Intelligence Capability</a:t>
            </a:r>
            <a:endParaRPr lang="en-GB" dirty="0"/>
          </a:p>
          <a:p>
            <a:pPr lvl="1"/>
            <a:r>
              <a:rPr lang="en-GB" dirty="0"/>
              <a:t>Malta’s Armed Forces’ intelligence system supports strategic and operational planning effectively and is interoperable with NATO. Malta’s intelligence staffs, including those supporting a deployed force headquarters, are able to carry out all the intelligence functions necessary to support the full range of potential missions.</a:t>
            </a:r>
          </a:p>
        </p:txBody>
      </p:sp>
    </p:spTree>
    <p:extLst>
      <p:ext uri="{BB962C8B-B14F-4D97-AF65-F5344CB8AC3E}">
        <p14:creationId xmlns:p14="http://schemas.microsoft.com/office/powerpoint/2010/main" val="3082757578"/>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1478359" y="244475"/>
            <a:ext cx="6092825" cy="547688"/>
          </a:xfrm>
        </p:spPr>
        <p:txBody>
          <a:bodyPr/>
          <a:lstStyle/>
          <a:p>
            <a:r>
              <a:rPr lang="en-GB" sz="2400" b="1" dirty="0"/>
              <a:t>Logistics/Procurement</a:t>
            </a:r>
            <a:endParaRPr lang="en-GB" sz="2400" dirty="0"/>
          </a:p>
        </p:txBody>
      </p:sp>
      <p:sp>
        <p:nvSpPr>
          <p:cNvPr id="32771" name="Rectangle 3"/>
          <p:cNvSpPr>
            <a:spLocks noGrp="1" noChangeArrowheads="1"/>
          </p:cNvSpPr>
          <p:nvPr>
            <p:ph type="body" idx="4294967295"/>
          </p:nvPr>
        </p:nvSpPr>
        <p:spPr bwMode="auto">
          <a:xfrm>
            <a:off x="658416" y="1282353"/>
            <a:ext cx="7407275" cy="3621087"/>
          </a:xfrm>
          <a:prstGeom prst="rect">
            <a:avLst/>
          </a:prstGeom>
          <a:noFill/>
          <a:ln>
            <a:miter lim="800000"/>
            <a:headEnd/>
            <a:tailEnd/>
          </a:ln>
        </p:spPr>
        <p:txBody>
          <a:bodyPr>
            <a:normAutofit/>
          </a:bodyPr>
          <a:lstStyle/>
          <a:p>
            <a:pPr marL="365766" lvl="1" indent="0">
              <a:buNone/>
            </a:pPr>
            <a:endParaRPr lang="en-US" sz="1400" dirty="0"/>
          </a:p>
          <a:p>
            <a:r>
              <a:rPr lang="en-US" b="1" dirty="0"/>
              <a:t>L/A/M 1102 Combat Service Support Unit Contribution</a:t>
            </a:r>
            <a:endParaRPr lang="en-GB" b="1" dirty="0"/>
          </a:p>
          <a:p>
            <a:pPr lvl="1"/>
            <a:r>
              <a:rPr lang="en-GB" dirty="0"/>
              <a:t>Malta has established and maintained a sustainable capability to deploy combat service support units for possible participation in international peacekeeping/ peace support operations.</a:t>
            </a:r>
          </a:p>
          <a:p>
            <a:pPr marL="365766" lvl="1" indent="0">
              <a:buNone/>
            </a:pPr>
            <a:endParaRPr lang="en-GB" dirty="0"/>
          </a:p>
          <a:p>
            <a:r>
              <a:rPr lang="en-US" b="1" dirty="0"/>
              <a:t>B 1002 Border Security – Equipment </a:t>
            </a:r>
            <a:r>
              <a:rPr lang="en-US" b="1" dirty="0" err="1"/>
              <a:t>Modernisation</a:t>
            </a:r>
            <a:endParaRPr lang="en-US" b="1" dirty="0"/>
          </a:p>
          <a:p>
            <a:pPr lvl="1"/>
            <a:r>
              <a:rPr lang="en-GB" sz="1600" dirty="0"/>
              <a:t>Malta’s Maritime Squadron and Air Wing are, based on cooperation, capable of maintaining their equipment, including aircraft, to provide secure state border protection. In addition, the provision of maritime and flight simulators would complement such effort.</a:t>
            </a:r>
            <a:endParaRPr lang="en-GB" sz="2400"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4217504"/>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1478359" y="244475"/>
            <a:ext cx="6092825" cy="547688"/>
          </a:xfrm>
        </p:spPr>
        <p:txBody>
          <a:bodyPr/>
          <a:lstStyle/>
          <a:p>
            <a:r>
              <a:rPr lang="en-GB" sz="2400" b="1" dirty="0"/>
              <a:t>Planning</a:t>
            </a:r>
            <a:endParaRPr lang="en-GB" sz="2400" dirty="0"/>
          </a:p>
        </p:txBody>
      </p:sp>
      <p:sp>
        <p:nvSpPr>
          <p:cNvPr id="32771" name="Rectangle 3"/>
          <p:cNvSpPr>
            <a:spLocks noGrp="1" noChangeArrowheads="1"/>
          </p:cNvSpPr>
          <p:nvPr>
            <p:ph type="body" idx="4294967295"/>
          </p:nvPr>
        </p:nvSpPr>
        <p:spPr bwMode="auto">
          <a:xfrm>
            <a:off x="658416" y="1282353"/>
            <a:ext cx="7407275" cy="3621087"/>
          </a:xfrm>
          <a:prstGeom prst="rect">
            <a:avLst/>
          </a:prstGeom>
          <a:noFill/>
          <a:ln>
            <a:miter lim="800000"/>
            <a:headEnd/>
            <a:tailEnd/>
          </a:ln>
        </p:spPr>
        <p:txBody>
          <a:bodyPr>
            <a:normAutofit/>
          </a:bodyPr>
          <a:lstStyle/>
          <a:p>
            <a:pPr marL="274325" lvl="1" indent="-274325"/>
            <a:endParaRPr lang="en-US" sz="1800" b="1" dirty="0"/>
          </a:p>
          <a:p>
            <a:pPr marL="274325" lvl="1" indent="-274325"/>
            <a:r>
              <a:rPr lang="en-US" sz="1800" b="1" dirty="0"/>
              <a:t>G 0800 Capability Development and Interoperability</a:t>
            </a:r>
          </a:p>
          <a:p>
            <a:pPr lvl="1"/>
            <a:r>
              <a:rPr lang="en-GB" sz="1600" dirty="0"/>
              <a:t>Malta and NATO enhance the ability to work together on the development of defence and security capabilities, including through sharing information on innovation and supply chain resilience in the area of capability development. Malta and NATO continue to explore opportunities to develop interoperability and cooperate on standardisation.</a:t>
            </a:r>
          </a:p>
        </p:txBody>
      </p:sp>
    </p:spTree>
    <p:extLst>
      <p:ext uri="{BB962C8B-B14F-4D97-AF65-F5344CB8AC3E}">
        <p14:creationId xmlns:p14="http://schemas.microsoft.com/office/powerpoint/2010/main" val="2412590665"/>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1478359" y="244475"/>
            <a:ext cx="6092825" cy="547688"/>
          </a:xfrm>
        </p:spPr>
        <p:txBody>
          <a:bodyPr/>
          <a:lstStyle/>
          <a:p>
            <a:r>
              <a:rPr lang="en-GB" sz="2400" b="1" dirty="0">
                <a:ea typeface="ＭＳ Ｐゴシック" pitchFamily="34" charset="-128"/>
              </a:rPr>
              <a:t>Potential other PARP PGs</a:t>
            </a:r>
          </a:p>
        </p:txBody>
      </p:sp>
      <p:sp>
        <p:nvSpPr>
          <p:cNvPr id="32771" name="Rectangle 3"/>
          <p:cNvSpPr>
            <a:spLocks noGrp="1" noChangeArrowheads="1"/>
          </p:cNvSpPr>
          <p:nvPr>
            <p:ph type="body" idx="4294967295"/>
          </p:nvPr>
        </p:nvSpPr>
        <p:spPr bwMode="auto">
          <a:xfrm>
            <a:off x="658416" y="1282353"/>
            <a:ext cx="7407275" cy="3621087"/>
          </a:xfrm>
          <a:prstGeom prst="rect">
            <a:avLst/>
          </a:prstGeom>
          <a:noFill/>
          <a:ln>
            <a:miter lim="800000"/>
            <a:headEnd/>
            <a:tailEnd/>
          </a:ln>
        </p:spPr>
        <p:txBody>
          <a:bodyPr>
            <a:normAutofit fontScale="92500" lnSpcReduction="10000"/>
          </a:bodyPr>
          <a:lstStyle/>
          <a:p>
            <a:r>
              <a:rPr lang="en-GB" b="1" dirty="0"/>
              <a:t>G 0023 Countering Hybrid Threats</a:t>
            </a:r>
            <a:endParaRPr lang="en-GB" dirty="0"/>
          </a:p>
          <a:p>
            <a:pPr lvl="1"/>
            <a:r>
              <a:rPr lang="en-GB" dirty="0"/>
              <a:t>Malta is able to recognise and attribute hybrid actions that are being directed against the nation in a timely manner, has the resilience to resist hybrid actions, and developed processes that allow rapid assessment and decision-making.</a:t>
            </a:r>
          </a:p>
          <a:p>
            <a:r>
              <a:rPr lang="en-US" b="1" dirty="0"/>
              <a:t>G 0207 Reserve Forces</a:t>
            </a:r>
            <a:endParaRPr lang="en-GB" b="1" dirty="0"/>
          </a:p>
          <a:p>
            <a:pPr lvl="1"/>
            <a:r>
              <a:rPr lang="en-GB" dirty="0"/>
              <a:t>Malta’s Armed Forces Reserve Force system/model meets the needs of the Ministry of Defence (MOD) and the Armed Forces.</a:t>
            </a:r>
          </a:p>
          <a:p>
            <a:r>
              <a:rPr lang="en-US" b="1" dirty="0"/>
              <a:t>G 1101 CIMIC Capabilities</a:t>
            </a:r>
          </a:p>
          <a:p>
            <a:pPr lvl="1"/>
            <a:r>
              <a:rPr lang="en-GB" dirty="0"/>
              <a:t>The CIMIC structure within Malta’s Armed Forces provides effective specialist support to operations and, where appropriate, to civil authorities and meets the increased challenges of multinational, including NATO-led, operations. </a:t>
            </a:r>
          </a:p>
          <a:p>
            <a:r>
              <a:rPr lang="en-US" b="1" dirty="0"/>
              <a:t>G 6001 HQ Augmentation</a:t>
            </a:r>
            <a:endParaRPr lang="en-GB" b="1" dirty="0"/>
          </a:p>
          <a:p>
            <a:pPr lvl="1"/>
            <a:r>
              <a:rPr lang="en-US" dirty="0"/>
              <a:t>Malta’s Armed Forces are able to augment multinational headquarters and staffs conducting NATO-led or other multinational operations</a:t>
            </a:r>
            <a:endParaRPr lang="en-GB" dirty="0"/>
          </a:p>
          <a:p>
            <a:pPr marL="365766" lvl="1" indent="0">
              <a:buNone/>
            </a:pPr>
            <a:endParaRPr lang="en-US" dirty="0"/>
          </a:p>
        </p:txBody>
      </p:sp>
    </p:spTree>
    <p:extLst>
      <p:ext uri="{BB962C8B-B14F-4D97-AF65-F5344CB8AC3E}">
        <p14:creationId xmlns:p14="http://schemas.microsoft.com/office/powerpoint/2010/main" val="1664291962"/>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1478359" y="244475"/>
            <a:ext cx="6092825" cy="547688"/>
          </a:xfrm>
        </p:spPr>
        <p:txBody>
          <a:bodyPr/>
          <a:lstStyle/>
          <a:p>
            <a:r>
              <a:rPr lang="en-GB" sz="2400" b="1" dirty="0">
                <a:ea typeface="ＭＳ Ｐゴシック" pitchFamily="34" charset="-128"/>
              </a:rPr>
              <a:t>Potential other PARP PGs</a:t>
            </a:r>
          </a:p>
        </p:txBody>
      </p:sp>
      <p:sp>
        <p:nvSpPr>
          <p:cNvPr id="32771" name="Rectangle 3"/>
          <p:cNvSpPr>
            <a:spLocks noGrp="1" noChangeArrowheads="1"/>
          </p:cNvSpPr>
          <p:nvPr>
            <p:ph type="body" idx="4294967295"/>
          </p:nvPr>
        </p:nvSpPr>
        <p:spPr bwMode="auto">
          <a:xfrm>
            <a:off x="658416" y="1282353"/>
            <a:ext cx="7407275" cy="3621087"/>
          </a:xfrm>
          <a:prstGeom prst="rect">
            <a:avLst/>
          </a:prstGeom>
          <a:noFill/>
          <a:ln>
            <a:miter lim="800000"/>
            <a:headEnd/>
            <a:tailEnd/>
          </a:ln>
        </p:spPr>
        <p:txBody>
          <a:bodyPr>
            <a:normAutofit/>
          </a:bodyPr>
          <a:lstStyle/>
          <a:p>
            <a:r>
              <a:rPr lang="en-US" b="1" dirty="0"/>
              <a:t>M 3005 Maritime Situational Awareness</a:t>
            </a:r>
            <a:endParaRPr lang="en-GB" dirty="0"/>
          </a:p>
          <a:p>
            <a:pPr lvl="1"/>
            <a:r>
              <a:rPr lang="en-GB" dirty="0"/>
              <a:t>Malta effectively maintains full maritime situational awareness with NATO and regional partners.</a:t>
            </a:r>
          </a:p>
          <a:p>
            <a:pPr marL="365766" lvl="1" indent="0">
              <a:buNone/>
            </a:pPr>
            <a:endParaRPr lang="en-GB" dirty="0"/>
          </a:p>
          <a:p>
            <a:r>
              <a:rPr lang="en-US" b="1" dirty="0"/>
              <a:t>M 4007 Maritime Interdiction Operations</a:t>
            </a:r>
            <a:endParaRPr lang="en-GB" b="1" dirty="0"/>
          </a:p>
          <a:p>
            <a:pPr lvl="1"/>
            <a:r>
              <a:rPr lang="en-GB" dirty="0"/>
              <a:t>Malta introduced and maintained national capabilities for maritime interdiction operations, including boarding, such that the commanders and crews of vessels involved in international, including NATO-led operations, understand the key elements of Maritime Interdiction Operations (MIO) concepts and doctrine and are able to plan and execute the different MIO phases in a safe, efficient and effective way.</a:t>
            </a:r>
          </a:p>
        </p:txBody>
      </p:sp>
    </p:spTree>
    <p:extLst>
      <p:ext uri="{BB962C8B-B14F-4D97-AF65-F5344CB8AC3E}">
        <p14:creationId xmlns:p14="http://schemas.microsoft.com/office/powerpoint/2010/main" val="2662374749"/>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1478359" y="244475"/>
            <a:ext cx="6092825" cy="547688"/>
          </a:xfrm>
        </p:spPr>
        <p:txBody>
          <a:bodyPr/>
          <a:lstStyle/>
          <a:p>
            <a:r>
              <a:rPr lang="en-GB" sz="2400" b="1" dirty="0">
                <a:ea typeface="ＭＳ Ｐゴシック" pitchFamily="34" charset="-128"/>
              </a:rPr>
              <a:t>Potential Partnership Goals</a:t>
            </a:r>
          </a:p>
        </p:txBody>
      </p:sp>
      <p:graphicFrame>
        <p:nvGraphicFramePr>
          <p:cNvPr id="2" name="Table 1"/>
          <p:cNvGraphicFramePr>
            <a:graphicFrameLocks noGrp="1"/>
          </p:cNvGraphicFramePr>
          <p:nvPr>
            <p:extLst>
              <p:ext uri="{D42A27DB-BD31-4B8C-83A1-F6EECF244321}">
                <p14:modId xmlns:p14="http://schemas.microsoft.com/office/powerpoint/2010/main" val="1936104368"/>
              </p:ext>
            </p:extLst>
          </p:nvPr>
        </p:nvGraphicFramePr>
        <p:xfrm>
          <a:off x="675989" y="854928"/>
          <a:ext cx="7191250" cy="4480560"/>
        </p:xfrm>
        <a:graphic>
          <a:graphicData uri="http://schemas.openxmlformats.org/drawingml/2006/table">
            <a:tbl>
              <a:tblPr firstRow="1" bandRow="1">
                <a:tableStyleId>{5C22544A-7EE6-4342-B048-85BDC9FD1C3A}</a:tableStyleId>
              </a:tblPr>
              <a:tblGrid>
                <a:gridCol w="1358542">
                  <a:extLst>
                    <a:ext uri="{9D8B030D-6E8A-4147-A177-3AD203B41FA5}">
                      <a16:colId xmlns:a16="http://schemas.microsoft.com/office/drawing/2014/main" val="708624104"/>
                    </a:ext>
                  </a:extLst>
                </a:gridCol>
                <a:gridCol w="5832708">
                  <a:extLst>
                    <a:ext uri="{9D8B030D-6E8A-4147-A177-3AD203B41FA5}">
                      <a16:colId xmlns:a16="http://schemas.microsoft.com/office/drawing/2014/main" val="78312241"/>
                    </a:ext>
                  </a:extLst>
                </a:gridCol>
              </a:tblGrid>
              <a:tr h="298545">
                <a:tc>
                  <a:txBody>
                    <a:bodyPr/>
                    <a:lstStyle/>
                    <a:p>
                      <a:r>
                        <a:rPr lang="en-US" sz="1400" dirty="0"/>
                        <a:t>Ref</a:t>
                      </a:r>
                      <a:endParaRPr lang="en-GB" sz="1400" dirty="0"/>
                    </a:p>
                  </a:txBody>
                  <a:tcPr/>
                </a:tc>
                <a:tc>
                  <a:txBody>
                    <a:bodyPr/>
                    <a:lstStyle/>
                    <a:p>
                      <a:r>
                        <a:rPr lang="en-US" sz="1400" dirty="0"/>
                        <a:t>Goal</a:t>
                      </a:r>
                      <a:endParaRPr lang="en-GB" sz="1400" dirty="0"/>
                    </a:p>
                  </a:txBody>
                  <a:tcPr/>
                </a:tc>
                <a:extLst>
                  <a:ext uri="{0D108BD9-81ED-4DB2-BD59-A6C34878D82A}">
                    <a16:rowId xmlns:a16="http://schemas.microsoft.com/office/drawing/2014/main" val="324819508"/>
                  </a:ext>
                </a:extLst>
              </a:tr>
              <a:tr h="298545">
                <a:tc>
                  <a:txBody>
                    <a:bodyPr/>
                    <a:lstStyle/>
                    <a:p>
                      <a:r>
                        <a:rPr lang="en-US" sz="1400" dirty="0"/>
                        <a:t>P</a:t>
                      </a:r>
                      <a:r>
                        <a:rPr lang="en-US" sz="1400" baseline="0" dirty="0"/>
                        <a:t> </a:t>
                      </a:r>
                      <a:r>
                        <a:rPr lang="en-US" sz="1400" dirty="0"/>
                        <a:t>0700</a:t>
                      </a:r>
                      <a:endParaRPr lang="en-GB" sz="1400" dirty="0"/>
                    </a:p>
                  </a:txBody>
                  <a:tcPr/>
                </a:tc>
                <a:tc>
                  <a:txBody>
                    <a:bodyPr/>
                    <a:lstStyle/>
                    <a:p>
                      <a:r>
                        <a:rPr lang="en-US" sz="1400" dirty="0"/>
                        <a:t>Dialogue and Consultation</a:t>
                      </a:r>
                      <a:endParaRPr lang="en-GB" sz="1400" dirty="0"/>
                    </a:p>
                  </a:txBody>
                  <a:tcPr/>
                </a:tc>
                <a:extLst>
                  <a:ext uri="{0D108BD9-81ED-4DB2-BD59-A6C34878D82A}">
                    <a16:rowId xmlns:a16="http://schemas.microsoft.com/office/drawing/2014/main" val="474206849"/>
                  </a:ext>
                </a:extLst>
              </a:tr>
              <a:tr h="399213">
                <a:tc>
                  <a:txBody>
                    <a:bodyPr/>
                    <a:lstStyle/>
                    <a:p>
                      <a:r>
                        <a:rPr lang="en-US" sz="1400" dirty="0"/>
                        <a:t>G 0023</a:t>
                      </a:r>
                      <a:endParaRPr lang="en-GB" sz="1400" dirty="0"/>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GB" sz="1400" b="0" dirty="0"/>
                        <a:t>Countering Hybrid Threats</a:t>
                      </a:r>
                    </a:p>
                    <a:p>
                      <a:endParaRPr lang="en-GB" sz="1400" dirty="0"/>
                    </a:p>
                  </a:txBody>
                  <a:tcPr/>
                </a:tc>
                <a:extLst>
                  <a:ext uri="{0D108BD9-81ED-4DB2-BD59-A6C34878D82A}">
                    <a16:rowId xmlns:a16="http://schemas.microsoft.com/office/drawing/2014/main" val="1523975792"/>
                  </a:ext>
                </a:extLst>
              </a:tr>
              <a:tr h="298545">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400" b="0" dirty="0"/>
                        <a:t>G 0207</a:t>
                      </a:r>
                      <a:endParaRPr lang="en-GB" sz="1400" b="0" dirty="0"/>
                    </a:p>
                  </a:txBody>
                  <a:tcPr/>
                </a:tc>
                <a:tc>
                  <a:txBody>
                    <a:bodyPr/>
                    <a:lstStyle/>
                    <a:p>
                      <a:r>
                        <a:rPr lang="en-US" sz="1400" b="0" dirty="0"/>
                        <a:t>Reserve Forces</a:t>
                      </a:r>
                      <a:endParaRPr lang="en-GB" sz="1400" dirty="0"/>
                    </a:p>
                  </a:txBody>
                  <a:tcPr/>
                </a:tc>
                <a:extLst>
                  <a:ext uri="{0D108BD9-81ED-4DB2-BD59-A6C34878D82A}">
                    <a16:rowId xmlns:a16="http://schemas.microsoft.com/office/drawing/2014/main" val="2097115770"/>
                  </a:ext>
                </a:extLst>
              </a:tr>
              <a:tr h="298545">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G 0800</a:t>
                      </a:r>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Capability Development and Interoperability</a:t>
                      </a:r>
                    </a:p>
                  </a:txBody>
                  <a:tcPr/>
                </a:tc>
                <a:extLst>
                  <a:ext uri="{0D108BD9-81ED-4DB2-BD59-A6C34878D82A}">
                    <a16:rowId xmlns:a16="http://schemas.microsoft.com/office/drawing/2014/main" val="1153702230"/>
                  </a:ext>
                </a:extLst>
              </a:tr>
              <a:tr h="298545">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G 1101</a:t>
                      </a:r>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CIMIC Capabilities</a:t>
                      </a:r>
                      <a:endParaRPr lang="en-GB" sz="1400" kern="1200" dirty="0">
                        <a:solidFill>
                          <a:schemeClr val="dk1"/>
                        </a:solidFill>
                        <a:latin typeface="+mn-lt"/>
                        <a:ea typeface="+mn-ea"/>
                        <a:cs typeface="+mn-cs"/>
                      </a:endParaRPr>
                    </a:p>
                  </a:txBody>
                  <a:tcPr/>
                </a:tc>
                <a:extLst>
                  <a:ext uri="{0D108BD9-81ED-4DB2-BD59-A6C34878D82A}">
                    <a16:rowId xmlns:a16="http://schemas.microsoft.com/office/drawing/2014/main" val="4074309371"/>
                  </a:ext>
                </a:extLst>
              </a:tr>
              <a:tr h="298545">
                <a:tc>
                  <a:txBody>
                    <a:bodyPr/>
                    <a:lstStyle/>
                    <a:p>
                      <a:r>
                        <a:rPr lang="en-GB" sz="1400" b="0" dirty="0"/>
                        <a:t>G 3000 </a:t>
                      </a:r>
                      <a:endParaRPr lang="en-GB" sz="1400" dirty="0"/>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GB" sz="1400" b="0" dirty="0"/>
                        <a:t>Intelligence Capability</a:t>
                      </a:r>
                    </a:p>
                  </a:txBody>
                  <a:tcPr/>
                </a:tc>
                <a:extLst>
                  <a:ext uri="{0D108BD9-81ED-4DB2-BD59-A6C34878D82A}">
                    <a16:rowId xmlns:a16="http://schemas.microsoft.com/office/drawing/2014/main" val="3938948913"/>
                  </a:ext>
                </a:extLst>
              </a:tr>
              <a:tr h="298545">
                <a:tc>
                  <a:txBody>
                    <a:bodyPr/>
                    <a:lstStyle/>
                    <a:p>
                      <a:r>
                        <a:rPr lang="en-US" sz="1400" b="0" dirty="0"/>
                        <a:t>G 6001</a:t>
                      </a:r>
                      <a:endParaRPr lang="en-GB" sz="1400" dirty="0"/>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400" b="0" dirty="0"/>
                        <a:t>HQ Augmentation</a:t>
                      </a:r>
                      <a:endParaRPr lang="en-GB" sz="1400" b="0" dirty="0"/>
                    </a:p>
                  </a:txBody>
                  <a:tcPr/>
                </a:tc>
                <a:extLst>
                  <a:ext uri="{0D108BD9-81ED-4DB2-BD59-A6C34878D82A}">
                    <a16:rowId xmlns:a16="http://schemas.microsoft.com/office/drawing/2014/main" val="443284696"/>
                  </a:ext>
                </a:extLst>
              </a:tr>
              <a:tr h="298545">
                <a:tc>
                  <a:txBody>
                    <a:bodyPr/>
                    <a:lstStyle/>
                    <a:p>
                      <a:r>
                        <a:rPr lang="en-GB" sz="1400" b="0" dirty="0"/>
                        <a:t>L/A/M 1100 </a:t>
                      </a:r>
                      <a:endParaRPr lang="en-GB" sz="1400" dirty="0"/>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GB" sz="1400" b="0" dirty="0"/>
                        <a:t>Combat Unit Contribution</a:t>
                      </a:r>
                    </a:p>
                  </a:txBody>
                  <a:tcPr/>
                </a:tc>
                <a:extLst>
                  <a:ext uri="{0D108BD9-81ED-4DB2-BD59-A6C34878D82A}">
                    <a16:rowId xmlns:a16="http://schemas.microsoft.com/office/drawing/2014/main" val="177642766"/>
                  </a:ext>
                </a:extLst>
              </a:tr>
              <a:tr h="298545">
                <a:tc>
                  <a:txBody>
                    <a:bodyPr/>
                    <a:lstStyle/>
                    <a:p>
                      <a:r>
                        <a:rPr lang="en-US" sz="1400" b="0" dirty="0"/>
                        <a:t>L/A/M 1102</a:t>
                      </a:r>
                      <a:endParaRPr lang="en-GB" sz="1400" dirty="0"/>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400" b="0" dirty="0"/>
                        <a:t>Combat Service Support Unit Contribution</a:t>
                      </a:r>
                      <a:endParaRPr lang="en-GB" sz="1400" b="0" dirty="0"/>
                    </a:p>
                  </a:txBody>
                  <a:tcPr/>
                </a:tc>
                <a:extLst>
                  <a:ext uri="{0D108BD9-81ED-4DB2-BD59-A6C34878D82A}">
                    <a16:rowId xmlns:a16="http://schemas.microsoft.com/office/drawing/2014/main" val="170564787"/>
                  </a:ext>
                </a:extLst>
              </a:tr>
              <a:tr h="298545">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L/A/M 1201 </a:t>
                      </a:r>
                      <a:endParaRPr lang="en-GB" sz="1400" kern="1200" dirty="0">
                        <a:solidFill>
                          <a:schemeClr val="dk1"/>
                        </a:solidFill>
                        <a:latin typeface="+mn-lt"/>
                        <a:ea typeface="+mn-ea"/>
                        <a:cs typeface="+mn-cs"/>
                      </a:endParaRPr>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Operations Preparation and Training</a:t>
                      </a:r>
                      <a:endParaRPr lang="en-GB" sz="1400" kern="1200" dirty="0">
                        <a:solidFill>
                          <a:schemeClr val="dk1"/>
                        </a:solidFill>
                        <a:latin typeface="+mn-lt"/>
                        <a:ea typeface="+mn-ea"/>
                        <a:cs typeface="+mn-cs"/>
                      </a:endParaRPr>
                    </a:p>
                  </a:txBody>
                  <a:tcPr/>
                </a:tc>
                <a:extLst>
                  <a:ext uri="{0D108BD9-81ED-4DB2-BD59-A6C34878D82A}">
                    <a16:rowId xmlns:a16="http://schemas.microsoft.com/office/drawing/2014/main" val="2031198068"/>
                  </a:ext>
                </a:extLst>
              </a:tr>
              <a:tr h="298545">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M 3005 </a:t>
                      </a:r>
                      <a:endParaRPr lang="en-GB" sz="1400" kern="1200" dirty="0">
                        <a:solidFill>
                          <a:schemeClr val="dk1"/>
                        </a:solidFill>
                        <a:latin typeface="+mn-lt"/>
                        <a:ea typeface="+mn-ea"/>
                        <a:cs typeface="+mn-cs"/>
                      </a:endParaRPr>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Maritime Situational Awareness</a:t>
                      </a:r>
                      <a:endParaRPr lang="en-GB" sz="1400" kern="1200" dirty="0">
                        <a:solidFill>
                          <a:schemeClr val="dk1"/>
                        </a:solidFill>
                        <a:latin typeface="+mn-lt"/>
                        <a:ea typeface="+mn-ea"/>
                        <a:cs typeface="+mn-cs"/>
                      </a:endParaRPr>
                    </a:p>
                  </a:txBody>
                  <a:tcPr/>
                </a:tc>
                <a:extLst>
                  <a:ext uri="{0D108BD9-81ED-4DB2-BD59-A6C34878D82A}">
                    <a16:rowId xmlns:a16="http://schemas.microsoft.com/office/drawing/2014/main" val="2616024980"/>
                  </a:ext>
                </a:extLst>
              </a:tr>
              <a:tr h="298545">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M 4007</a:t>
                      </a:r>
                      <a:endParaRPr lang="en-GB" sz="1400" kern="1200" dirty="0">
                        <a:solidFill>
                          <a:schemeClr val="dk1"/>
                        </a:solidFill>
                        <a:latin typeface="+mn-lt"/>
                        <a:ea typeface="+mn-ea"/>
                        <a:cs typeface="+mn-cs"/>
                      </a:endParaRPr>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Maritime Interdiction Operations</a:t>
                      </a:r>
                      <a:endParaRPr lang="en-GB" sz="1400" kern="1200" dirty="0">
                        <a:solidFill>
                          <a:schemeClr val="dk1"/>
                        </a:solidFill>
                        <a:latin typeface="+mn-lt"/>
                        <a:ea typeface="+mn-ea"/>
                        <a:cs typeface="+mn-cs"/>
                      </a:endParaRPr>
                    </a:p>
                  </a:txBody>
                  <a:tcPr/>
                </a:tc>
                <a:extLst>
                  <a:ext uri="{0D108BD9-81ED-4DB2-BD59-A6C34878D82A}">
                    <a16:rowId xmlns:a16="http://schemas.microsoft.com/office/drawing/2014/main" val="225988022"/>
                  </a:ext>
                </a:extLst>
              </a:tr>
              <a:tr h="298545">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B 1002 </a:t>
                      </a:r>
                      <a:endParaRPr lang="en-GB" sz="1400" kern="1200" dirty="0">
                        <a:solidFill>
                          <a:schemeClr val="dk1"/>
                        </a:solidFill>
                        <a:latin typeface="+mn-lt"/>
                        <a:ea typeface="+mn-ea"/>
                        <a:cs typeface="+mn-cs"/>
                      </a:endParaRPr>
                    </a:p>
                  </a:txBody>
                  <a:tcPr/>
                </a:tc>
                <a:tc>
                  <a:txBody>
                    <a:bodyPr/>
                    <a:lstStyle/>
                    <a:p>
                      <a:pPr marL="0" marR="0" lvl="0" indent="0" algn="l" defTabSz="365766"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Border Security – Equipment </a:t>
                      </a:r>
                      <a:r>
                        <a:rPr lang="en-US" sz="1400" kern="1200" dirty="0" err="1">
                          <a:solidFill>
                            <a:schemeClr val="dk1"/>
                          </a:solidFill>
                          <a:latin typeface="+mn-lt"/>
                          <a:ea typeface="+mn-ea"/>
                          <a:cs typeface="+mn-cs"/>
                        </a:rPr>
                        <a:t>Modernisation</a:t>
                      </a:r>
                      <a:endParaRPr lang="en-US" sz="1400" kern="1200" dirty="0">
                        <a:solidFill>
                          <a:schemeClr val="dk1"/>
                        </a:solidFill>
                        <a:latin typeface="+mn-lt"/>
                        <a:ea typeface="+mn-ea"/>
                        <a:cs typeface="+mn-cs"/>
                      </a:endParaRPr>
                    </a:p>
                  </a:txBody>
                  <a:tcPr/>
                </a:tc>
                <a:extLst>
                  <a:ext uri="{0D108BD9-81ED-4DB2-BD59-A6C34878D82A}">
                    <a16:rowId xmlns:a16="http://schemas.microsoft.com/office/drawing/2014/main" val="1998079153"/>
                  </a:ext>
                </a:extLst>
              </a:tr>
            </a:tbl>
          </a:graphicData>
        </a:graphic>
      </p:graphicFrame>
      <p:sp>
        <p:nvSpPr>
          <p:cNvPr id="3" name="Rectangle 2"/>
          <p:cNvSpPr/>
          <p:nvPr/>
        </p:nvSpPr>
        <p:spPr>
          <a:xfrm>
            <a:off x="679681" y="1174788"/>
            <a:ext cx="7166344" cy="271703"/>
          </a:xfrm>
          <a:prstGeom prst="rect">
            <a:avLst/>
          </a:prstGeom>
          <a:noFill/>
          <a:ln w="38100">
            <a:solidFill>
              <a:srgbClr val="00FF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679681" y="2275830"/>
            <a:ext cx="7166344" cy="322789"/>
          </a:xfrm>
          <a:prstGeom prst="rect">
            <a:avLst/>
          </a:prstGeom>
          <a:noFill/>
          <a:ln w="38100">
            <a:solidFill>
              <a:srgbClr val="00FF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679681" y="3494565"/>
            <a:ext cx="7166344" cy="920583"/>
          </a:xfrm>
          <a:prstGeom prst="rect">
            <a:avLst/>
          </a:prstGeom>
          <a:noFill/>
          <a:ln w="38100">
            <a:solidFill>
              <a:srgbClr val="00FF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65360115"/>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ChangeArrowheads="1"/>
          </p:cNvSpPr>
          <p:nvPr/>
        </p:nvSpPr>
        <p:spPr bwMode="auto">
          <a:xfrm>
            <a:off x="1790700" y="9525"/>
            <a:ext cx="5511800" cy="522288"/>
          </a:xfrm>
          <a:prstGeom prst="rect">
            <a:avLst/>
          </a:prstGeom>
          <a:noFill/>
          <a:ln w="9525">
            <a:noFill/>
            <a:miter lim="800000"/>
            <a:headEnd/>
            <a:tailEnd/>
          </a:ln>
        </p:spPr>
        <p:txBody>
          <a:bodyPr lIns="95788" tIns="47894" rIns="95788" bIns="47894">
            <a:spAutoFit/>
          </a:bodyPr>
          <a:lstStyle/>
          <a:p>
            <a:pPr algn="ctr"/>
            <a:endParaRPr lang="en-GB" sz="2800">
              <a:solidFill>
                <a:schemeClr val="tx2"/>
              </a:solidFill>
            </a:endParaRPr>
          </a:p>
        </p:txBody>
      </p:sp>
      <p:sp>
        <p:nvSpPr>
          <p:cNvPr id="410628" name="Text Box 4"/>
          <p:cNvSpPr txBox="1">
            <a:spLocks noChangeArrowheads="1"/>
          </p:cNvSpPr>
          <p:nvPr/>
        </p:nvSpPr>
        <p:spPr bwMode="auto">
          <a:xfrm rot="19800000">
            <a:off x="1031875" y="2308225"/>
            <a:ext cx="6135688" cy="1146175"/>
          </a:xfrm>
          <a:prstGeom prst="rect">
            <a:avLst/>
          </a:prstGeom>
          <a:noFill/>
          <a:ln w="12700">
            <a:noFill/>
            <a:miter lim="800000"/>
            <a:headEnd/>
            <a:tailEnd/>
          </a:ln>
          <a:effectLst/>
        </p:spPr>
        <p:txBody>
          <a:bodyPr wrap="none" lIns="78373" tIns="39187" rIns="78373" bIns="39187">
            <a:spAutoFit/>
          </a:bodyPr>
          <a:lstStyle/>
          <a:p>
            <a:pPr algn="ctr" defTabSz="784225">
              <a:spcBef>
                <a:spcPct val="50000"/>
              </a:spcBef>
              <a:defRPr/>
            </a:pPr>
            <a:r>
              <a:rPr lang="en-GB" sz="7000">
                <a:solidFill>
                  <a:schemeClr val="hlink"/>
                </a:solidFill>
                <a:effectLst>
                  <a:outerShdw blurRad="38100" dist="38100" dir="2700000" algn="tl">
                    <a:srgbClr val="000000"/>
                  </a:outerShdw>
                </a:effectLst>
                <a:latin typeface="Arial" pitchFamily="34" charset="0"/>
              </a:rPr>
              <a:t>QUESTIONS ?</a:t>
            </a:r>
          </a:p>
        </p:txBody>
      </p:sp>
    </p:spTree>
    <p:extLst>
      <p:ext uri="{BB962C8B-B14F-4D97-AF65-F5344CB8AC3E}">
        <p14:creationId xmlns:p14="http://schemas.microsoft.com/office/powerpoint/2010/main" val="4770992"/>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338138" y="1209675"/>
            <a:ext cx="6840537" cy="936625"/>
          </a:xfrm>
          <a:prstGeom prst="rect">
            <a:avLst/>
          </a:prstGeom>
          <a:noFill/>
          <a:ln w="9525">
            <a:noFill/>
            <a:miter lim="800000"/>
            <a:headEnd/>
            <a:tailEnd/>
          </a:ln>
        </p:spPr>
        <p:txBody>
          <a:bodyPr wrap="none" anchor="ctr"/>
          <a:lstStyle/>
          <a:p>
            <a:endParaRPr lang="en-GB"/>
          </a:p>
        </p:txBody>
      </p:sp>
      <p:sp>
        <p:nvSpPr>
          <p:cNvPr id="14339" name="Rectangle 3"/>
          <p:cNvSpPr>
            <a:spLocks noChangeArrowheads="1"/>
          </p:cNvSpPr>
          <p:nvPr/>
        </p:nvSpPr>
        <p:spPr bwMode="auto">
          <a:xfrm>
            <a:off x="1306488" y="222250"/>
            <a:ext cx="5903912" cy="812401"/>
          </a:xfrm>
          <a:prstGeom prst="rect">
            <a:avLst/>
          </a:prstGeom>
          <a:noFill/>
          <a:ln w="9525">
            <a:noFill/>
            <a:miter lim="800000"/>
            <a:headEnd/>
            <a:tailEnd/>
          </a:ln>
        </p:spPr>
        <p:txBody>
          <a:bodyPr lIns="74612" tIns="36512" rIns="74612" bIns="36512">
            <a:spAutoFit/>
          </a:bodyPr>
          <a:lstStyle/>
          <a:p>
            <a:pPr algn="ctr" defTabSz="611188">
              <a:buClr>
                <a:srgbClr val="092001"/>
              </a:buClr>
            </a:pPr>
            <a:r>
              <a:rPr lang="en-US" sz="2400" dirty="0">
                <a:solidFill>
                  <a:schemeClr val="tx2"/>
                </a:solidFill>
                <a:latin typeface="+mj-lt"/>
              </a:rPr>
              <a:t>L 4107 – AIR DEFENCE FOR LAND MANEUVER FORCES</a:t>
            </a:r>
            <a:endParaRPr lang="en-US" sz="2400" dirty="0">
              <a:solidFill>
                <a:srgbClr val="092001"/>
              </a:solidFill>
              <a:latin typeface="+mj-lt"/>
            </a:endParaRPr>
          </a:p>
        </p:txBody>
      </p:sp>
      <p:sp>
        <p:nvSpPr>
          <p:cNvPr id="14341" name="Rectangle 5"/>
          <p:cNvSpPr>
            <a:spLocks noGrp="1" noChangeArrowheads="1"/>
          </p:cNvSpPr>
          <p:nvPr>
            <p:ph type="body" sz="half" idx="1"/>
          </p:nvPr>
        </p:nvSpPr>
        <p:spPr bwMode="auto">
          <a:xfrm>
            <a:off x="153988" y="1034651"/>
            <a:ext cx="7921252" cy="3961212"/>
          </a:xfrm>
          <a:noFill/>
          <a:ln>
            <a:solidFill>
              <a:schemeClr val="tx1"/>
            </a:solidFill>
            <a:prstDash val="sysDot"/>
            <a:miter lim="800000"/>
            <a:headEnd/>
            <a:tailEnd/>
          </a:ln>
        </p:spPr>
        <p:txBody>
          <a:bodyPr vert="horz" wrap="square" lIns="96838" tIns="47625" rIns="96838" bIns="47625" numCol="1" anchor="t" anchorCtr="0" compatLnSpc="1">
            <a:prstTxWarp prst="textNoShape">
              <a:avLst/>
            </a:prstTxWarp>
            <a:normAutofit fontScale="85000" lnSpcReduction="20000"/>
          </a:bodyPr>
          <a:lstStyle/>
          <a:p>
            <a:pPr>
              <a:spcBef>
                <a:spcPct val="0"/>
              </a:spcBef>
            </a:pPr>
            <a:r>
              <a:rPr lang="en-US" sz="1800" dirty="0">
                <a:latin typeface="Arial" charset="0"/>
                <a:ea typeface="ＭＳ Ｐゴシック" pitchFamily="34" charset="-128"/>
              </a:rPr>
              <a:t>Outcome</a:t>
            </a:r>
          </a:p>
          <a:p>
            <a:pPr marL="0" indent="0">
              <a:spcBef>
                <a:spcPct val="0"/>
              </a:spcBef>
              <a:buNone/>
            </a:pPr>
            <a:r>
              <a:rPr lang="en-GB" sz="1800" dirty="0">
                <a:latin typeface="Arial" charset="0"/>
                <a:ea typeface="ＭＳ Ｐゴシック" pitchFamily="34" charset="-128"/>
              </a:rPr>
              <a:t>____ has a sustainable ground-based air defence (GBAD) capability to protect land manoeuvre forces (LMF) against very low to medium altitude aerial threats.</a:t>
            </a:r>
            <a:endParaRPr lang="en-US" sz="1800" dirty="0">
              <a:latin typeface="Arial" charset="0"/>
              <a:ea typeface="ＭＳ Ｐゴシック" pitchFamily="34" charset="-128"/>
            </a:endParaRPr>
          </a:p>
          <a:p>
            <a:pPr>
              <a:spcBef>
                <a:spcPct val="0"/>
              </a:spcBef>
              <a:buFontTx/>
              <a:buNone/>
            </a:pPr>
            <a:endParaRPr lang="en-US" sz="1400" dirty="0">
              <a:latin typeface="Arial" charset="0"/>
              <a:ea typeface="ＭＳ Ｐゴシック" pitchFamily="34" charset="-128"/>
            </a:endParaRPr>
          </a:p>
          <a:p>
            <a:pPr>
              <a:spcBef>
                <a:spcPct val="0"/>
              </a:spcBef>
            </a:pPr>
            <a:r>
              <a:rPr lang="en-US" sz="1800" dirty="0">
                <a:latin typeface="Arial" charset="0"/>
                <a:ea typeface="ＭＳ Ｐゴシック" pitchFamily="34" charset="-128"/>
              </a:rPr>
              <a:t>Rationale</a:t>
            </a:r>
          </a:p>
          <a:p>
            <a:pPr marL="0" indent="0">
              <a:spcBef>
                <a:spcPct val="0"/>
              </a:spcBef>
              <a:buNone/>
            </a:pPr>
            <a:r>
              <a:rPr lang="en-GB" sz="1800" dirty="0">
                <a:latin typeface="Arial" charset="0"/>
                <a:ea typeface="ＭＳ Ｐゴシック" pitchFamily="34" charset="-128"/>
              </a:rPr>
              <a:t>The effective defence of LMF </a:t>
            </a:r>
            <a:r>
              <a:rPr lang="en-US" sz="1800" dirty="0">
                <a:latin typeface="Arial" charset="0"/>
                <a:ea typeface="ＭＳ Ｐゴシック" pitchFamily="34" charset="-128"/>
              </a:rPr>
              <a:t>…</a:t>
            </a:r>
          </a:p>
          <a:p>
            <a:pPr marL="0" indent="0">
              <a:spcBef>
                <a:spcPct val="0"/>
              </a:spcBef>
              <a:buNone/>
            </a:pPr>
            <a:endParaRPr lang="en-US" sz="1800" dirty="0">
              <a:latin typeface="Arial" charset="0"/>
              <a:ea typeface="ＭＳ Ｐゴシック" pitchFamily="34" charset="-128"/>
            </a:endParaRPr>
          </a:p>
          <a:p>
            <a:pPr>
              <a:spcBef>
                <a:spcPct val="0"/>
              </a:spcBef>
            </a:pPr>
            <a:endParaRPr lang="en-US" sz="1800" dirty="0">
              <a:latin typeface="Arial" charset="0"/>
              <a:ea typeface="ＭＳ Ｐゴシック" pitchFamily="34" charset="-128"/>
            </a:endParaRPr>
          </a:p>
          <a:p>
            <a:pPr>
              <a:spcBef>
                <a:spcPct val="0"/>
              </a:spcBef>
            </a:pPr>
            <a:r>
              <a:rPr lang="en-US" sz="1800" dirty="0">
                <a:latin typeface="Arial" charset="0"/>
                <a:ea typeface="ＭＳ Ｐゴシック" pitchFamily="34" charset="-128"/>
              </a:rPr>
              <a:t>Strategic Objective</a:t>
            </a:r>
          </a:p>
          <a:p>
            <a:pPr marL="0" indent="0">
              <a:spcBef>
                <a:spcPct val="0"/>
              </a:spcBef>
              <a:buNone/>
            </a:pPr>
            <a:r>
              <a:rPr lang="en-US" sz="1800" dirty="0">
                <a:latin typeface="Arial" charset="0"/>
                <a:ea typeface="ＭＳ Ｐゴシック" pitchFamily="34" charset="-128"/>
              </a:rPr>
              <a:t>SOI-SOIX</a:t>
            </a:r>
          </a:p>
          <a:p>
            <a:pPr>
              <a:spcBef>
                <a:spcPct val="0"/>
              </a:spcBef>
            </a:pPr>
            <a:endParaRPr lang="en-US" sz="1800" dirty="0">
              <a:latin typeface="Arial" charset="0"/>
              <a:ea typeface="ＭＳ Ｐゴシック" pitchFamily="34" charset="-128"/>
            </a:endParaRPr>
          </a:p>
          <a:p>
            <a:pPr>
              <a:spcBef>
                <a:spcPct val="0"/>
              </a:spcBef>
            </a:pPr>
            <a:r>
              <a:rPr lang="en-US" sz="1800" dirty="0">
                <a:latin typeface="Arial" charset="0"/>
                <a:ea typeface="ＭＳ Ｐゴシック" pitchFamily="34" charset="-128"/>
              </a:rPr>
              <a:t>Milestones</a:t>
            </a:r>
          </a:p>
          <a:p>
            <a:pPr lvl="1"/>
            <a:r>
              <a:rPr lang="en-GB" sz="1600" dirty="0"/>
              <a:t>By the end of 20xx:</a:t>
            </a:r>
            <a:endParaRPr lang="en-US" sz="1800" dirty="0">
              <a:latin typeface="Arial" charset="0"/>
              <a:ea typeface="ＭＳ Ｐゴシック" pitchFamily="34" charset="-128"/>
            </a:endParaRPr>
          </a:p>
          <a:p>
            <a:pPr>
              <a:spcBef>
                <a:spcPct val="0"/>
              </a:spcBef>
            </a:pPr>
            <a:endParaRPr lang="en-US" sz="1800" dirty="0">
              <a:latin typeface="Arial" charset="0"/>
              <a:ea typeface="ＭＳ Ｐゴシック" pitchFamily="34" charset="-128"/>
            </a:endParaRPr>
          </a:p>
          <a:p>
            <a:pPr>
              <a:spcBef>
                <a:spcPct val="0"/>
              </a:spcBef>
            </a:pPr>
            <a:r>
              <a:rPr lang="en-US" sz="1800" dirty="0">
                <a:latin typeface="Arial" charset="0"/>
                <a:ea typeface="ＭＳ Ｐゴシック" pitchFamily="34" charset="-128"/>
              </a:rPr>
              <a:t>Responsible entity</a:t>
            </a:r>
          </a:p>
          <a:p>
            <a:pPr>
              <a:spcBef>
                <a:spcPct val="0"/>
              </a:spcBef>
            </a:pPr>
            <a:endParaRPr lang="en-US" sz="1800" dirty="0">
              <a:latin typeface="Arial" charset="0"/>
              <a:ea typeface="ＭＳ Ｐゴシック" pitchFamily="34" charset="-128"/>
            </a:endParaRPr>
          </a:p>
          <a:p>
            <a:pPr>
              <a:spcBef>
                <a:spcPct val="0"/>
              </a:spcBef>
            </a:pPr>
            <a:r>
              <a:rPr lang="en-US" sz="1800" dirty="0">
                <a:latin typeface="Arial" charset="0"/>
                <a:ea typeface="ＭＳ Ｐゴシック" pitchFamily="34" charset="-128"/>
              </a:rPr>
              <a:t>Remarks/</a:t>
            </a:r>
            <a:r>
              <a:rPr lang="en-GB" sz="1800" dirty="0"/>
              <a:t>Supporting docs:</a:t>
            </a:r>
          </a:p>
          <a:p>
            <a:pPr>
              <a:buFont typeface="Arial" charset="0"/>
              <a:buChar char="•"/>
            </a:pPr>
            <a:r>
              <a:rPr lang="en-GB" sz="1800" dirty="0"/>
              <a:t>____</a:t>
            </a:r>
          </a:p>
          <a:p>
            <a:pPr>
              <a:buFont typeface="Arial" charset="0"/>
              <a:buChar char="•"/>
            </a:pPr>
            <a:r>
              <a:rPr lang="en-GB" sz="1800" dirty="0"/>
              <a:t>____</a:t>
            </a:r>
            <a:endParaRPr lang="en-US" sz="1800" dirty="0"/>
          </a:p>
        </p:txBody>
      </p:sp>
      <p:sp>
        <p:nvSpPr>
          <p:cNvPr id="3" name="Rectangle 2"/>
          <p:cNvSpPr/>
          <p:nvPr/>
        </p:nvSpPr>
        <p:spPr>
          <a:xfrm>
            <a:off x="153988" y="2958701"/>
            <a:ext cx="7921252" cy="648596"/>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53988" y="1034651"/>
            <a:ext cx="7921252" cy="3961212"/>
          </a:xfrm>
          <a:prstGeom prst="rect">
            <a:avLst/>
          </a:prstGeom>
          <a:noFill/>
          <a:ln w="38100">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2" descr="NATO UNCLASSIFIED&#10;Releasable to PfP/MD/ICI/AUSTRALIA/COLOMBIA/IRAQ/JAPAN/MONGOLIA/NEW ZEALAND/PAKISTAN/REPUBLIC OF KOREA&#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356" y="4952349"/>
            <a:ext cx="7992887" cy="4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4694181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sz="quarter"/>
          </p:nvPr>
        </p:nvSpPr>
        <p:spPr>
          <a:xfrm>
            <a:off x="1666528" y="303021"/>
            <a:ext cx="4695825" cy="567971"/>
          </a:xfrm>
        </p:spPr>
        <p:txBody>
          <a:bodyPr lIns="74798" tIns="37399" rIns="74798" bIns="37399" anchor="t">
            <a:spAutoFit/>
          </a:bodyPr>
          <a:lstStyle/>
          <a:p>
            <a:pPr defTabSz="914400"/>
            <a:r>
              <a:rPr lang="en-US" altLang="en-US" sz="3200" b="1" dirty="0">
                <a:ea typeface="ＭＳ Ｐゴシック" panose="020B0600070205080204" pitchFamily="34" charset="-128"/>
              </a:rPr>
              <a:t>15 PARP Countries </a:t>
            </a:r>
            <a:endParaRPr lang="de-DE" altLang="en-US" sz="3200" b="1" dirty="0">
              <a:ea typeface="ＭＳ Ｐゴシック" panose="020B0600070205080204" pitchFamily="34" charset="-128"/>
            </a:endParaRPr>
          </a:p>
        </p:txBody>
      </p:sp>
      <p:pic>
        <p:nvPicPr>
          <p:cNvPr id="14339" name="Picture 3" descr="bih"/>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tretch>
            <a:fillRect/>
          </a:stretch>
        </p:blipFill>
        <p:spPr bwMode="auto">
          <a:xfrm>
            <a:off x="946448" y="2037333"/>
            <a:ext cx="643731" cy="3619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5" descr="serbia"/>
          <p:cNvPicPr>
            <a:picLocks noGrp="1"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bwMode="auto">
          <a:xfrm>
            <a:off x="4432356" y="2827323"/>
            <a:ext cx="714375" cy="3619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600" name="Rectangle 7"/>
          <p:cNvSpPr>
            <a:spLocks noChangeArrowheads="1"/>
          </p:cNvSpPr>
          <p:nvPr/>
        </p:nvSpPr>
        <p:spPr bwMode="auto">
          <a:xfrm>
            <a:off x="946448" y="3166684"/>
            <a:ext cx="694934" cy="245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900" tIns="45450" rIns="90900" bIns="45450">
            <a:spAutoFit/>
          </a:bodyPr>
          <a:lstStyle>
            <a:lvl1pPr defTabSz="903288">
              <a:defRPr b="1">
                <a:solidFill>
                  <a:srgbClr val="FF0303"/>
                </a:solidFill>
                <a:latin typeface="Arial" panose="020B0604020202020204" pitchFamily="34" charset="0"/>
                <a:cs typeface="Arial" panose="020B0604020202020204" pitchFamily="34" charset="0"/>
              </a:defRPr>
            </a:lvl1pPr>
            <a:lvl2pPr marL="742950" indent="-285750" defTabSz="903288">
              <a:defRPr b="1">
                <a:solidFill>
                  <a:srgbClr val="FF0303"/>
                </a:solidFill>
                <a:latin typeface="Arial" panose="020B0604020202020204" pitchFamily="34" charset="0"/>
                <a:cs typeface="Arial" panose="020B0604020202020204" pitchFamily="34" charset="0"/>
              </a:defRPr>
            </a:lvl2pPr>
            <a:lvl3pPr marL="1143000" indent="-228600" defTabSz="903288">
              <a:defRPr b="1">
                <a:solidFill>
                  <a:srgbClr val="FF0303"/>
                </a:solidFill>
                <a:latin typeface="Arial" panose="020B0604020202020204" pitchFamily="34" charset="0"/>
                <a:cs typeface="Arial" panose="020B0604020202020204" pitchFamily="34" charset="0"/>
              </a:defRPr>
            </a:lvl3pPr>
            <a:lvl4pPr marL="1600200" indent="-228600" defTabSz="903288">
              <a:defRPr b="1">
                <a:solidFill>
                  <a:srgbClr val="FF0303"/>
                </a:solidFill>
                <a:latin typeface="Arial" panose="020B0604020202020204" pitchFamily="34" charset="0"/>
                <a:cs typeface="Arial" panose="020B0604020202020204" pitchFamily="34" charset="0"/>
              </a:defRPr>
            </a:lvl4pPr>
            <a:lvl5pPr marL="2057400" indent="-228600" defTabSz="903288">
              <a:defRPr b="1">
                <a:solidFill>
                  <a:srgbClr val="FF0303"/>
                </a:solidFill>
                <a:latin typeface="Arial" panose="020B0604020202020204" pitchFamily="34" charset="0"/>
                <a:cs typeface="Arial" panose="020B0604020202020204" pitchFamily="34" charset="0"/>
              </a:defRPr>
            </a:lvl5pPr>
            <a:lvl6pPr marL="25146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eaLnBrk="1" hangingPunct="1"/>
            <a:r>
              <a:rPr lang="en-US" altLang="en-US" sz="1000" dirty="0">
                <a:solidFill>
                  <a:schemeClr val="hlink"/>
                </a:solidFill>
              </a:rPr>
              <a:t>Armenia</a:t>
            </a:r>
          </a:p>
        </p:txBody>
      </p:sp>
      <p:sp>
        <p:nvSpPr>
          <p:cNvPr id="14601" name="Freeform 8"/>
          <p:cNvSpPr>
            <a:spLocks/>
          </p:cNvSpPr>
          <p:nvPr/>
        </p:nvSpPr>
        <p:spPr bwMode="auto">
          <a:xfrm>
            <a:off x="946448" y="3039824"/>
            <a:ext cx="633896" cy="137009"/>
          </a:xfrm>
          <a:custGeom>
            <a:avLst/>
            <a:gdLst>
              <a:gd name="T0" fmla="*/ 0 w 482"/>
              <a:gd name="T1" fmla="*/ 0 h 108"/>
              <a:gd name="T2" fmla="*/ 481 w 482"/>
              <a:gd name="T3" fmla="*/ 0 h 108"/>
              <a:gd name="T4" fmla="*/ 481 w 482"/>
              <a:gd name="T5" fmla="*/ 107 h 108"/>
              <a:gd name="T6" fmla="*/ 0 w 482"/>
              <a:gd name="T7" fmla="*/ 107 h 108"/>
              <a:gd name="T8" fmla="*/ 0 w 482"/>
              <a:gd name="T9" fmla="*/ 0 h 108"/>
              <a:gd name="T10" fmla="*/ 0 60000 65536"/>
              <a:gd name="T11" fmla="*/ 0 60000 65536"/>
              <a:gd name="T12" fmla="*/ 0 60000 65536"/>
              <a:gd name="T13" fmla="*/ 0 60000 65536"/>
              <a:gd name="T14" fmla="*/ 0 60000 65536"/>
              <a:gd name="T15" fmla="*/ 0 w 482"/>
              <a:gd name="T16" fmla="*/ 0 h 108"/>
              <a:gd name="T17" fmla="*/ 482 w 482"/>
              <a:gd name="T18" fmla="*/ 108 h 108"/>
            </a:gdLst>
            <a:ahLst/>
            <a:cxnLst>
              <a:cxn ang="T10">
                <a:pos x="T0" y="T1"/>
              </a:cxn>
              <a:cxn ang="T11">
                <a:pos x="T2" y="T3"/>
              </a:cxn>
              <a:cxn ang="T12">
                <a:pos x="T4" y="T5"/>
              </a:cxn>
              <a:cxn ang="T13">
                <a:pos x="T6" y="T7"/>
              </a:cxn>
              <a:cxn ang="T14">
                <a:pos x="T8" y="T9"/>
              </a:cxn>
            </a:cxnLst>
            <a:rect l="T15" t="T16" r="T17" b="T18"/>
            <a:pathLst>
              <a:path w="482" h="108">
                <a:moveTo>
                  <a:pt x="0" y="0"/>
                </a:moveTo>
                <a:lnTo>
                  <a:pt x="481" y="0"/>
                </a:lnTo>
                <a:lnTo>
                  <a:pt x="481" y="107"/>
                </a:lnTo>
                <a:lnTo>
                  <a:pt x="0" y="107"/>
                </a:lnTo>
                <a:lnTo>
                  <a:pt x="0" y="0"/>
                </a:lnTo>
              </a:path>
            </a:pathLst>
          </a:custGeom>
          <a:solidFill>
            <a:srgbClr val="FE9B03"/>
          </a:solidFill>
          <a:ln>
            <a:noFill/>
          </a:ln>
          <a:extLst>
            <a:ext uri="{91240B29-F687-4F45-9708-019B960494DF}">
              <a14:hiddenLine xmlns:a14="http://schemas.microsoft.com/office/drawing/2010/main" w="9525" cap="rnd">
                <a:solidFill>
                  <a:srgbClr val="000000"/>
                </a:solidFill>
                <a:round/>
                <a:headEnd/>
                <a:tailEnd/>
              </a14:hiddenLine>
            </a:ext>
          </a:extLst>
        </p:spPr>
        <p:txBody>
          <a:bodyPr wrap="square" lIns="111111" tIns="55555" rIns="111111" bIns="55555">
            <a:spAutoFit/>
          </a:bodyPr>
          <a:lstStyle/>
          <a:p>
            <a:endParaRPr lang="en-US"/>
          </a:p>
        </p:txBody>
      </p:sp>
      <p:sp>
        <p:nvSpPr>
          <p:cNvPr id="14602" name="Freeform 9"/>
          <p:cNvSpPr>
            <a:spLocks/>
          </p:cNvSpPr>
          <p:nvPr/>
        </p:nvSpPr>
        <p:spPr bwMode="auto">
          <a:xfrm>
            <a:off x="946448" y="2836848"/>
            <a:ext cx="633412" cy="110368"/>
          </a:xfrm>
          <a:custGeom>
            <a:avLst/>
            <a:gdLst>
              <a:gd name="T0" fmla="*/ 0 w 482"/>
              <a:gd name="T1" fmla="*/ 0 h 87"/>
              <a:gd name="T2" fmla="*/ 481 w 482"/>
              <a:gd name="T3" fmla="*/ 0 h 87"/>
              <a:gd name="T4" fmla="*/ 481 w 482"/>
              <a:gd name="T5" fmla="*/ 86 h 87"/>
              <a:gd name="T6" fmla="*/ 0 w 482"/>
              <a:gd name="T7" fmla="*/ 86 h 87"/>
              <a:gd name="T8" fmla="*/ 0 w 482"/>
              <a:gd name="T9" fmla="*/ 0 h 87"/>
              <a:gd name="T10" fmla="*/ 0 60000 65536"/>
              <a:gd name="T11" fmla="*/ 0 60000 65536"/>
              <a:gd name="T12" fmla="*/ 0 60000 65536"/>
              <a:gd name="T13" fmla="*/ 0 60000 65536"/>
              <a:gd name="T14" fmla="*/ 0 60000 65536"/>
              <a:gd name="T15" fmla="*/ 0 w 482"/>
              <a:gd name="T16" fmla="*/ 0 h 87"/>
              <a:gd name="T17" fmla="*/ 482 w 482"/>
              <a:gd name="T18" fmla="*/ 87 h 87"/>
            </a:gdLst>
            <a:ahLst/>
            <a:cxnLst>
              <a:cxn ang="T10">
                <a:pos x="T0" y="T1"/>
              </a:cxn>
              <a:cxn ang="T11">
                <a:pos x="T2" y="T3"/>
              </a:cxn>
              <a:cxn ang="T12">
                <a:pos x="T4" y="T5"/>
              </a:cxn>
              <a:cxn ang="T13">
                <a:pos x="T6" y="T7"/>
              </a:cxn>
              <a:cxn ang="T14">
                <a:pos x="T8" y="T9"/>
              </a:cxn>
            </a:cxnLst>
            <a:rect l="T15" t="T16" r="T17" b="T18"/>
            <a:pathLst>
              <a:path w="482" h="87">
                <a:moveTo>
                  <a:pt x="0" y="0"/>
                </a:moveTo>
                <a:lnTo>
                  <a:pt x="481" y="0"/>
                </a:lnTo>
                <a:lnTo>
                  <a:pt x="481" y="86"/>
                </a:lnTo>
                <a:lnTo>
                  <a:pt x="0" y="86"/>
                </a:lnTo>
                <a:lnTo>
                  <a:pt x="0" y="0"/>
                </a:lnTo>
              </a:path>
            </a:pathLst>
          </a:custGeom>
          <a:solidFill>
            <a:srgbClr val="FE00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603" name="Freeform 10"/>
          <p:cNvSpPr>
            <a:spLocks/>
          </p:cNvSpPr>
          <p:nvPr/>
        </p:nvSpPr>
        <p:spPr bwMode="auto">
          <a:xfrm>
            <a:off x="946448" y="2951022"/>
            <a:ext cx="629555" cy="115442"/>
          </a:xfrm>
          <a:custGeom>
            <a:avLst/>
            <a:gdLst>
              <a:gd name="T0" fmla="*/ 0 w 482"/>
              <a:gd name="T1" fmla="*/ 0 h 91"/>
              <a:gd name="T2" fmla="*/ 481 w 482"/>
              <a:gd name="T3" fmla="*/ 0 h 91"/>
              <a:gd name="T4" fmla="*/ 481 w 482"/>
              <a:gd name="T5" fmla="*/ 90 h 91"/>
              <a:gd name="T6" fmla="*/ 0 w 482"/>
              <a:gd name="T7" fmla="*/ 90 h 91"/>
              <a:gd name="T8" fmla="*/ 0 w 482"/>
              <a:gd name="T9" fmla="*/ 0 h 91"/>
              <a:gd name="T10" fmla="*/ 0 60000 65536"/>
              <a:gd name="T11" fmla="*/ 0 60000 65536"/>
              <a:gd name="T12" fmla="*/ 0 60000 65536"/>
              <a:gd name="T13" fmla="*/ 0 60000 65536"/>
              <a:gd name="T14" fmla="*/ 0 60000 65536"/>
              <a:gd name="T15" fmla="*/ 0 w 482"/>
              <a:gd name="T16" fmla="*/ 0 h 91"/>
              <a:gd name="T17" fmla="*/ 482 w 482"/>
              <a:gd name="T18" fmla="*/ 91 h 91"/>
            </a:gdLst>
            <a:ahLst/>
            <a:cxnLst>
              <a:cxn ang="T10">
                <a:pos x="T0" y="T1"/>
              </a:cxn>
              <a:cxn ang="T11">
                <a:pos x="T2" y="T3"/>
              </a:cxn>
              <a:cxn ang="T12">
                <a:pos x="T4" y="T5"/>
              </a:cxn>
              <a:cxn ang="T13">
                <a:pos x="T6" y="T7"/>
              </a:cxn>
              <a:cxn ang="T14">
                <a:pos x="T8" y="T9"/>
              </a:cxn>
            </a:cxnLst>
            <a:rect l="T15" t="T16" r="T17" b="T18"/>
            <a:pathLst>
              <a:path w="482" h="91">
                <a:moveTo>
                  <a:pt x="0" y="0"/>
                </a:moveTo>
                <a:lnTo>
                  <a:pt x="481" y="0"/>
                </a:lnTo>
                <a:lnTo>
                  <a:pt x="481" y="90"/>
                </a:lnTo>
                <a:lnTo>
                  <a:pt x="0" y="90"/>
                </a:lnTo>
                <a:lnTo>
                  <a:pt x="0" y="0"/>
                </a:lnTo>
              </a:path>
            </a:pathLst>
          </a:custGeom>
          <a:solidFill>
            <a:srgbClr val="3365FB"/>
          </a:solidFill>
          <a:ln>
            <a:noFill/>
          </a:ln>
          <a:extLst>
            <a:ext uri="{91240B29-F687-4F45-9708-019B960494DF}">
              <a14:hiddenLine xmlns:a14="http://schemas.microsoft.com/office/drawing/2010/main" w="9525" cap="rnd">
                <a:solidFill>
                  <a:srgbClr val="000000"/>
                </a:solidFill>
                <a:round/>
                <a:headEnd/>
                <a:tailEnd/>
              </a14:hiddenLine>
            </a:ext>
          </a:extLst>
        </p:spPr>
        <p:txBody>
          <a:bodyPr wrap="square" lIns="111111" tIns="55555" rIns="111111" bIns="55555">
            <a:spAutoFit/>
          </a:bodyPr>
          <a:lstStyle/>
          <a:p>
            <a:endParaRPr lang="en-US"/>
          </a:p>
        </p:txBody>
      </p:sp>
      <p:grpSp>
        <p:nvGrpSpPr>
          <p:cNvPr id="14547" name="Group 12"/>
          <p:cNvGrpSpPr>
            <a:grpSpLocks/>
          </p:cNvGrpSpPr>
          <p:nvPr/>
        </p:nvGrpSpPr>
        <p:grpSpPr bwMode="auto">
          <a:xfrm>
            <a:off x="2646077" y="2830876"/>
            <a:ext cx="893204" cy="607923"/>
            <a:chOff x="4646" y="1070"/>
            <a:chExt cx="569" cy="402"/>
          </a:xfrm>
        </p:grpSpPr>
        <p:grpSp>
          <p:nvGrpSpPr>
            <p:cNvPr id="14584" name="Group 13"/>
            <p:cNvGrpSpPr>
              <a:grpSpLocks/>
            </p:cNvGrpSpPr>
            <p:nvPr/>
          </p:nvGrpSpPr>
          <p:grpSpPr bwMode="auto">
            <a:xfrm>
              <a:off x="4646" y="1070"/>
              <a:ext cx="569" cy="402"/>
              <a:chOff x="4646" y="1070"/>
              <a:chExt cx="569" cy="402"/>
            </a:xfrm>
          </p:grpSpPr>
          <p:sp>
            <p:nvSpPr>
              <p:cNvPr id="14598" name="Rectangle 14"/>
              <p:cNvSpPr>
                <a:spLocks noChangeArrowheads="1"/>
              </p:cNvSpPr>
              <p:nvPr/>
            </p:nvSpPr>
            <p:spPr bwMode="auto">
              <a:xfrm>
                <a:off x="4646" y="1310"/>
                <a:ext cx="569" cy="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900" tIns="45450" rIns="90900" bIns="45450">
                <a:spAutoFit/>
              </a:bodyPr>
              <a:lstStyle>
                <a:lvl1pPr defTabSz="903288">
                  <a:defRPr b="1">
                    <a:solidFill>
                      <a:srgbClr val="FF0303"/>
                    </a:solidFill>
                    <a:latin typeface="Arial" panose="020B0604020202020204" pitchFamily="34" charset="0"/>
                    <a:cs typeface="Arial" panose="020B0604020202020204" pitchFamily="34" charset="0"/>
                  </a:defRPr>
                </a:lvl1pPr>
                <a:lvl2pPr marL="742950" indent="-285750" defTabSz="903288">
                  <a:defRPr b="1">
                    <a:solidFill>
                      <a:srgbClr val="FF0303"/>
                    </a:solidFill>
                    <a:latin typeface="Arial" panose="020B0604020202020204" pitchFamily="34" charset="0"/>
                    <a:cs typeface="Arial" panose="020B0604020202020204" pitchFamily="34" charset="0"/>
                  </a:defRPr>
                </a:lvl2pPr>
                <a:lvl3pPr marL="1143000" indent="-228600" defTabSz="903288">
                  <a:defRPr b="1">
                    <a:solidFill>
                      <a:srgbClr val="FF0303"/>
                    </a:solidFill>
                    <a:latin typeface="Arial" panose="020B0604020202020204" pitchFamily="34" charset="0"/>
                    <a:cs typeface="Arial" panose="020B0604020202020204" pitchFamily="34" charset="0"/>
                  </a:defRPr>
                </a:lvl3pPr>
                <a:lvl4pPr marL="1600200" indent="-228600" defTabSz="903288">
                  <a:defRPr b="1">
                    <a:solidFill>
                      <a:srgbClr val="FF0303"/>
                    </a:solidFill>
                    <a:latin typeface="Arial" panose="020B0604020202020204" pitchFamily="34" charset="0"/>
                    <a:cs typeface="Arial" panose="020B0604020202020204" pitchFamily="34" charset="0"/>
                  </a:defRPr>
                </a:lvl4pPr>
                <a:lvl5pPr marL="2057400" indent="-228600" defTabSz="903288">
                  <a:defRPr b="1">
                    <a:solidFill>
                      <a:srgbClr val="FF0303"/>
                    </a:solidFill>
                    <a:latin typeface="Arial" panose="020B0604020202020204" pitchFamily="34" charset="0"/>
                    <a:cs typeface="Arial" panose="020B0604020202020204" pitchFamily="34" charset="0"/>
                  </a:defRPr>
                </a:lvl5pPr>
                <a:lvl6pPr marL="25146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eaLnBrk="1" hangingPunct="1"/>
                <a:r>
                  <a:rPr lang="en-US" altLang="en-US" sz="1000" dirty="0">
                    <a:solidFill>
                      <a:schemeClr val="hlink"/>
                    </a:solidFill>
                  </a:rPr>
                  <a:t>Kazakhstan</a:t>
                </a:r>
              </a:p>
            </p:txBody>
          </p:sp>
          <p:sp>
            <p:nvSpPr>
              <p:cNvPr id="14599" name="Freeform 15"/>
              <p:cNvSpPr>
                <a:spLocks/>
              </p:cNvSpPr>
              <p:nvPr/>
            </p:nvSpPr>
            <p:spPr bwMode="auto">
              <a:xfrm>
                <a:off x="4688" y="1070"/>
                <a:ext cx="463" cy="273"/>
              </a:xfrm>
              <a:custGeom>
                <a:avLst/>
                <a:gdLst>
                  <a:gd name="T0" fmla="*/ 462 w 463"/>
                  <a:gd name="T1" fmla="*/ 0 h 273"/>
                  <a:gd name="T2" fmla="*/ 0 w 463"/>
                  <a:gd name="T3" fmla="*/ 0 h 273"/>
                  <a:gd name="T4" fmla="*/ 0 w 463"/>
                  <a:gd name="T5" fmla="*/ 272 h 273"/>
                  <a:gd name="T6" fmla="*/ 462 w 463"/>
                  <a:gd name="T7" fmla="*/ 272 h 273"/>
                  <a:gd name="T8" fmla="*/ 462 w 463"/>
                  <a:gd name="T9" fmla="*/ 0 h 273"/>
                  <a:gd name="T10" fmla="*/ 0 60000 65536"/>
                  <a:gd name="T11" fmla="*/ 0 60000 65536"/>
                  <a:gd name="T12" fmla="*/ 0 60000 65536"/>
                  <a:gd name="T13" fmla="*/ 0 60000 65536"/>
                  <a:gd name="T14" fmla="*/ 0 60000 65536"/>
                  <a:gd name="T15" fmla="*/ 0 w 463"/>
                  <a:gd name="T16" fmla="*/ 0 h 273"/>
                  <a:gd name="T17" fmla="*/ 463 w 463"/>
                  <a:gd name="T18" fmla="*/ 273 h 273"/>
                </a:gdLst>
                <a:ahLst/>
                <a:cxnLst>
                  <a:cxn ang="T10">
                    <a:pos x="T0" y="T1"/>
                  </a:cxn>
                  <a:cxn ang="T11">
                    <a:pos x="T2" y="T3"/>
                  </a:cxn>
                  <a:cxn ang="T12">
                    <a:pos x="T4" y="T5"/>
                  </a:cxn>
                  <a:cxn ang="T13">
                    <a:pos x="T6" y="T7"/>
                  </a:cxn>
                  <a:cxn ang="T14">
                    <a:pos x="T8" y="T9"/>
                  </a:cxn>
                </a:cxnLst>
                <a:rect l="T15" t="T16" r="T17" b="T18"/>
                <a:pathLst>
                  <a:path w="463" h="273">
                    <a:moveTo>
                      <a:pt x="462" y="0"/>
                    </a:moveTo>
                    <a:lnTo>
                      <a:pt x="0" y="0"/>
                    </a:lnTo>
                    <a:lnTo>
                      <a:pt x="0" y="272"/>
                    </a:lnTo>
                    <a:lnTo>
                      <a:pt x="462" y="272"/>
                    </a:lnTo>
                    <a:lnTo>
                      <a:pt x="462" y="0"/>
                    </a:lnTo>
                  </a:path>
                </a:pathLst>
              </a:custGeom>
              <a:solidFill>
                <a:srgbClr val="3365FB"/>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grpSp>
        <p:grpSp>
          <p:nvGrpSpPr>
            <p:cNvPr id="14585" name="Group 16"/>
            <p:cNvGrpSpPr>
              <a:grpSpLocks/>
            </p:cNvGrpSpPr>
            <p:nvPr/>
          </p:nvGrpSpPr>
          <p:grpSpPr bwMode="auto">
            <a:xfrm>
              <a:off x="4711" y="1074"/>
              <a:ext cx="43" cy="253"/>
              <a:chOff x="4711" y="1074"/>
              <a:chExt cx="43" cy="253"/>
            </a:xfrm>
          </p:grpSpPr>
          <p:sp>
            <p:nvSpPr>
              <p:cNvPr id="14586" name="Freeform 17"/>
              <p:cNvSpPr>
                <a:spLocks/>
              </p:cNvSpPr>
              <p:nvPr/>
            </p:nvSpPr>
            <p:spPr bwMode="auto">
              <a:xfrm>
                <a:off x="4711" y="1074"/>
                <a:ext cx="18" cy="25"/>
              </a:xfrm>
              <a:custGeom>
                <a:avLst/>
                <a:gdLst>
                  <a:gd name="T0" fmla="*/ 0 w 18"/>
                  <a:gd name="T1" fmla="*/ 24 h 25"/>
                  <a:gd name="T2" fmla="*/ 15 w 18"/>
                  <a:gd name="T3" fmla="*/ 24 h 25"/>
                  <a:gd name="T4" fmla="*/ 17 w 18"/>
                  <a:gd name="T5" fmla="*/ 22 h 25"/>
                  <a:gd name="T6" fmla="*/ 17 w 18"/>
                  <a:gd name="T7" fmla="*/ 12 h 25"/>
                  <a:gd name="T8" fmla="*/ 17 w 18"/>
                  <a:gd name="T9" fmla="*/ 10 h 25"/>
                  <a:gd name="T10" fmla="*/ 15 w 18"/>
                  <a:gd name="T11" fmla="*/ 8 h 25"/>
                  <a:gd name="T12" fmla="*/ 13 w 18"/>
                  <a:gd name="T13" fmla="*/ 6 h 25"/>
                  <a:gd name="T14" fmla="*/ 15 w 18"/>
                  <a:gd name="T15" fmla="*/ 6 h 25"/>
                  <a:gd name="T16" fmla="*/ 15 w 18"/>
                  <a:gd name="T17" fmla="*/ 2 h 25"/>
                  <a:gd name="T18" fmla="*/ 15 w 18"/>
                  <a:gd name="T19" fmla="*/ 6 h 25"/>
                  <a:gd name="T20" fmla="*/ 17 w 18"/>
                  <a:gd name="T21" fmla="*/ 6 h 25"/>
                  <a:gd name="T22" fmla="*/ 17 w 18"/>
                  <a:gd name="T23" fmla="*/ 2 h 25"/>
                  <a:gd name="T24" fmla="*/ 17 w 18"/>
                  <a:gd name="T25" fmla="*/ 0 h 25"/>
                  <a:gd name="T26" fmla="*/ 15 w 18"/>
                  <a:gd name="T27" fmla="*/ 0 h 25"/>
                  <a:gd name="T28" fmla="*/ 13 w 18"/>
                  <a:gd name="T29" fmla="*/ 0 h 25"/>
                  <a:gd name="T30" fmla="*/ 13 w 18"/>
                  <a:gd name="T31" fmla="*/ 2 h 25"/>
                  <a:gd name="T32" fmla="*/ 11 w 18"/>
                  <a:gd name="T33" fmla="*/ 2 h 25"/>
                  <a:gd name="T34" fmla="*/ 9 w 18"/>
                  <a:gd name="T35" fmla="*/ 2 h 25"/>
                  <a:gd name="T36" fmla="*/ 9 w 18"/>
                  <a:gd name="T37" fmla="*/ 6 h 25"/>
                  <a:gd name="T38" fmla="*/ 11 w 18"/>
                  <a:gd name="T39" fmla="*/ 6 h 25"/>
                  <a:gd name="T40" fmla="*/ 11 w 18"/>
                  <a:gd name="T41" fmla="*/ 8 h 25"/>
                  <a:gd name="T42" fmla="*/ 11 w 18"/>
                  <a:gd name="T43" fmla="*/ 10 h 25"/>
                  <a:gd name="T44" fmla="*/ 13 w 18"/>
                  <a:gd name="T45" fmla="*/ 10 h 25"/>
                  <a:gd name="T46" fmla="*/ 13 w 18"/>
                  <a:gd name="T47" fmla="*/ 12 h 25"/>
                  <a:gd name="T48" fmla="*/ 15 w 18"/>
                  <a:gd name="T49" fmla="*/ 14 h 25"/>
                  <a:gd name="T50" fmla="*/ 15 w 18"/>
                  <a:gd name="T51" fmla="*/ 16 h 25"/>
                  <a:gd name="T52" fmla="*/ 13 w 18"/>
                  <a:gd name="T53" fmla="*/ 20 h 25"/>
                  <a:gd name="T54" fmla="*/ 13 w 18"/>
                  <a:gd name="T55" fmla="*/ 22 h 25"/>
                  <a:gd name="T56" fmla="*/ 11 w 18"/>
                  <a:gd name="T57" fmla="*/ 22 h 25"/>
                  <a:gd name="T58" fmla="*/ 9 w 18"/>
                  <a:gd name="T59" fmla="*/ 22 h 25"/>
                  <a:gd name="T60" fmla="*/ 7 w 18"/>
                  <a:gd name="T61" fmla="*/ 22 h 25"/>
                  <a:gd name="T62" fmla="*/ 4 w 18"/>
                  <a:gd name="T63" fmla="*/ 20 h 25"/>
                  <a:gd name="T64" fmla="*/ 4 w 18"/>
                  <a:gd name="T65" fmla="*/ 16 h 25"/>
                  <a:gd name="T66" fmla="*/ 4 w 18"/>
                  <a:gd name="T67" fmla="*/ 14 h 25"/>
                  <a:gd name="T68" fmla="*/ 4 w 18"/>
                  <a:gd name="T69" fmla="*/ 12 h 25"/>
                  <a:gd name="T70" fmla="*/ 7 w 18"/>
                  <a:gd name="T71" fmla="*/ 12 h 25"/>
                  <a:gd name="T72" fmla="*/ 9 w 18"/>
                  <a:gd name="T73" fmla="*/ 12 h 25"/>
                  <a:gd name="T74" fmla="*/ 11 w 18"/>
                  <a:gd name="T75" fmla="*/ 12 h 25"/>
                  <a:gd name="T76" fmla="*/ 11 w 18"/>
                  <a:gd name="T77" fmla="*/ 10 h 25"/>
                  <a:gd name="T78" fmla="*/ 11 w 18"/>
                  <a:gd name="T79" fmla="*/ 8 h 25"/>
                  <a:gd name="T80" fmla="*/ 9 w 18"/>
                  <a:gd name="T81" fmla="*/ 8 h 25"/>
                  <a:gd name="T82" fmla="*/ 7 w 18"/>
                  <a:gd name="T83" fmla="*/ 8 h 25"/>
                  <a:gd name="T84" fmla="*/ 4 w 18"/>
                  <a:gd name="T85" fmla="*/ 8 h 25"/>
                  <a:gd name="T86" fmla="*/ 4 w 18"/>
                  <a:gd name="T87" fmla="*/ 6 h 25"/>
                  <a:gd name="T88" fmla="*/ 4 w 18"/>
                  <a:gd name="T89" fmla="*/ 2 h 25"/>
                  <a:gd name="T90" fmla="*/ 2 w 18"/>
                  <a:gd name="T91" fmla="*/ 2 h 25"/>
                  <a:gd name="T92" fmla="*/ 0 w 18"/>
                  <a:gd name="T93" fmla="*/ 2 h 25"/>
                  <a:gd name="T94" fmla="*/ 0 w 18"/>
                  <a:gd name="T95" fmla="*/ 0 h 25"/>
                  <a:gd name="T96" fmla="*/ 0 w 18"/>
                  <a:gd name="T97" fmla="*/ 2 h 25"/>
                  <a:gd name="T98" fmla="*/ 0 w 18"/>
                  <a:gd name="T99" fmla="*/ 6 h 25"/>
                  <a:gd name="T100" fmla="*/ 0 w 18"/>
                  <a:gd name="T101" fmla="*/ 8 h 25"/>
                  <a:gd name="T102" fmla="*/ 0 w 18"/>
                  <a:gd name="T103" fmla="*/ 10 h 25"/>
                  <a:gd name="T104" fmla="*/ 0 w 18"/>
                  <a:gd name="T105" fmla="*/ 12 h 25"/>
                  <a:gd name="T106" fmla="*/ 0 w 18"/>
                  <a:gd name="T107" fmla="*/ 14 h 25"/>
                  <a:gd name="T108" fmla="*/ 0 w 18"/>
                  <a:gd name="T109" fmla="*/ 16 h 25"/>
                  <a:gd name="T110" fmla="*/ 0 w 18"/>
                  <a:gd name="T111" fmla="*/ 20 h 25"/>
                  <a:gd name="T112" fmla="*/ 0 w 18"/>
                  <a:gd name="T113" fmla="*/ 22 h 25"/>
                  <a:gd name="T114" fmla="*/ 0 w 18"/>
                  <a:gd name="T115" fmla="*/ 24 h 25"/>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8"/>
                  <a:gd name="T175" fmla="*/ 0 h 25"/>
                  <a:gd name="T176" fmla="*/ 18 w 18"/>
                  <a:gd name="T177" fmla="*/ 25 h 25"/>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8" h="25">
                    <a:moveTo>
                      <a:pt x="0" y="24"/>
                    </a:moveTo>
                    <a:lnTo>
                      <a:pt x="15" y="24"/>
                    </a:lnTo>
                    <a:lnTo>
                      <a:pt x="17" y="22"/>
                    </a:lnTo>
                    <a:lnTo>
                      <a:pt x="17" y="12"/>
                    </a:lnTo>
                    <a:lnTo>
                      <a:pt x="17" y="10"/>
                    </a:lnTo>
                    <a:lnTo>
                      <a:pt x="15" y="8"/>
                    </a:lnTo>
                    <a:lnTo>
                      <a:pt x="13" y="6"/>
                    </a:lnTo>
                    <a:lnTo>
                      <a:pt x="15" y="6"/>
                    </a:lnTo>
                    <a:lnTo>
                      <a:pt x="15" y="2"/>
                    </a:lnTo>
                    <a:lnTo>
                      <a:pt x="15" y="6"/>
                    </a:lnTo>
                    <a:lnTo>
                      <a:pt x="17" y="6"/>
                    </a:lnTo>
                    <a:lnTo>
                      <a:pt x="17" y="2"/>
                    </a:lnTo>
                    <a:lnTo>
                      <a:pt x="17" y="0"/>
                    </a:lnTo>
                    <a:lnTo>
                      <a:pt x="15" y="0"/>
                    </a:lnTo>
                    <a:lnTo>
                      <a:pt x="13" y="0"/>
                    </a:lnTo>
                    <a:lnTo>
                      <a:pt x="13" y="2"/>
                    </a:lnTo>
                    <a:lnTo>
                      <a:pt x="11" y="2"/>
                    </a:lnTo>
                    <a:lnTo>
                      <a:pt x="9" y="2"/>
                    </a:lnTo>
                    <a:lnTo>
                      <a:pt x="9" y="6"/>
                    </a:lnTo>
                    <a:lnTo>
                      <a:pt x="11" y="6"/>
                    </a:lnTo>
                    <a:lnTo>
                      <a:pt x="11" y="8"/>
                    </a:lnTo>
                    <a:lnTo>
                      <a:pt x="11" y="10"/>
                    </a:lnTo>
                    <a:lnTo>
                      <a:pt x="13" y="10"/>
                    </a:lnTo>
                    <a:lnTo>
                      <a:pt x="13" y="12"/>
                    </a:lnTo>
                    <a:lnTo>
                      <a:pt x="15" y="14"/>
                    </a:lnTo>
                    <a:lnTo>
                      <a:pt x="15" y="16"/>
                    </a:lnTo>
                    <a:lnTo>
                      <a:pt x="13" y="20"/>
                    </a:lnTo>
                    <a:lnTo>
                      <a:pt x="13" y="22"/>
                    </a:lnTo>
                    <a:lnTo>
                      <a:pt x="11" y="22"/>
                    </a:lnTo>
                    <a:lnTo>
                      <a:pt x="9" y="22"/>
                    </a:lnTo>
                    <a:lnTo>
                      <a:pt x="7" y="22"/>
                    </a:lnTo>
                    <a:lnTo>
                      <a:pt x="4" y="20"/>
                    </a:lnTo>
                    <a:lnTo>
                      <a:pt x="4" y="16"/>
                    </a:lnTo>
                    <a:lnTo>
                      <a:pt x="4" y="14"/>
                    </a:lnTo>
                    <a:lnTo>
                      <a:pt x="4" y="12"/>
                    </a:lnTo>
                    <a:lnTo>
                      <a:pt x="7" y="12"/>
                    </a:lnTo>
                    <a:lnTo>
                      <a:pt x="9" y="12"/>
                    </a:lnTo>
                    <a:lnTo>
                      <a:pt x="11" y="12"/>
                    </a:lnTo>
                    <a:lnTo>
                      <a:pt x="11" y="10"/>
                    </a:lnTo>
                    <a:lnTo>
                      <a:pt x="11" y="8"/>
                    </a:lnTo>
                    <a:lnTo>
                      <a:pt x="9" y="8"/>
                    </a:lnTo>
                    <a:lnTo>
                      <a:pt x="7" y="8"/>
                    </a:lnTo>
                    <a:lnTo>
                      <a:pt x="4" y="8"/>
                    </a:lnTo>
                    <a:lnTo>
                      <a:pt x="4" y="6"/>
                    </a:lnTo>
                    <a:lnTo>
                      <a:pt x="4" y="2"/>
                    </a:lnTo>
                    <a:lnTo>
                      <a:pt x="2" y="2"/>
                    </a:lnTo>
                    <a:lnTo>
                      <a:pt x="0" y="2"/>
                    </a:lnTo>
                    <a:lnTo>
                      <a:pt x="0" y="0"/>
                    </a:lnTo>
                    <a:lnTo>
                      <a:pt x="0" y="2"/>
                    </a:lnTo>
                    <a:lnTo>
                      <a:pt x="0" y="6"/>
                    </a:lnTo>
                    <a:lnTo>
                      <a:pt x="0" y="8"/>
                    </a:lnTo>
                    <a:lnTo>
                      <a:pt x="0" y="10"/>
                    </a:lnTo>
                    <a:lnTo>
                      <a:pt x="0" y="12"/>
                    </a:lnTo>
                    <a:lnTo>
                      <a:pt x="0" y="14"/>
                    </a:lnTo>
                    <a:lnTo>
                      <a:pt x="0" y="16"/>
                    </a:lnTo>
                    <a:lnTo>
                      <a:pt x="0" y="20"/>
                    </a:lnTo>
                    <a:lnTo>
                      <a:pt x="0" y="22"/>
                    </a:lnTo>
                    <a:lnTo>
                      <a:pt x="0" y="24"/>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87" name="Freeform 18"/>
              <p:cNvSpPr>
                <a:spLocks/>
              </p:cNvSpPr>
              <p:nvPr/>
            </p:nvSpPr>
            <p:spPr bwMode="auto">
              <a:xfrm>
                <a:off x="4734" y="1074"/>
                <a:ext cx="20" cy="25"/>
              </a:xfrm>
              <a:custGeom>
                <a:avLst/>
                <a:gdLst>
                  <a:gd name="T0" fmla="*/ 19 w 20"/>
                  <a:gd name="T1" fmla="*/ 24 h 25"/>
                  <a:gd name="T2" fmla="*/ 3 w 20"/>
                  <a:gd name="T3" fmla="*/ 24 h 25"/>
                  <a:gd name="T4" fmla="*/ 0 w 20"/>
                  <a:gd name="T5" fmla="*/ 22 h 25"/>
                  <a:gd name="T6" fmla="*/ 0 w 20"/>
                  <a:gd name="T7" fmla="*/ 12 h 25"/>
                  <a:gd name="T8" fmla="*/ 0 w 20"/>
                  <a:gd name="T9" fmla="*/ 10 h 25"/>
                  <a:gd name="T10" fmla="*/ 3 w 20"/>
                  <a:gd name="T11" fmla="*/ 8 h 25"/>
                  <a:gd name="T12" fmla="*/ 5 w 20"/>
                  <a:gd name="T13" fmla="*/ 6 h 25"/>
                  <a:gd name="T14" fmla="*/ 3 w 20"/>
                  <a:gd name="T15" fmla="*/ 6 h 25"/>
                  <a:gd name="T16" fmla="*/ 3 w 20"/>
                  <a:gd name="T17" fmla="*/ 2 h 25"/>
                  <a:gd name="T18" fmla="*/ 3 w 20"/>
                  <a:gd name="T19" fmla="*/ 6 h 25"/>
                  <a:gd name="T20" fmla="*/ 0 w 20"/>
                  <a:gd name="T21" fmla="*/ 6 h 25"/>
                  <a:gd name="T22" fmla="*/ 0 w 20"/>
                  <a:gd name="T23" fmla="*/ 2 h 25"/>
                  <a:gd name="T24" fmla="*/ 0 w 20"/>
                  <a:gd name="T25" fmla="*/ 0 h 25"/>
                  <a:gd name="T26" fmla="*/ 3 w 20"/>
                  <a:gd name="T27" fmla="*/ 0 h 25"/>
                  <a:gd name="T28" fmla="*/ 5 w 20"/>
                  <a:gd name="T29" fmla="*/ 0 h 25"/>
                  <a:gd name="T30" fmla="*/ 5 w 20"/>
                  <a:gd name="T31" fmla="*/ 2 h 25"/>
                  <a:gd name="T32" fmla="*/ 7 w 20"/>
                  <a:gd name="T33" fmla="*/ 2 h 25"/>
                  <a:gd name="T34" fmla="*/ 9 w 20"/>
                  <a:gd name="T35" fmla="*/ 6 h 25"/>
                  <a:gd name="T36" fmla="*/ 7 w 20"/>
                  <a:gd name="T37" fmla="*/ 6 h 25"/>
                  <a:gd name="T38" fmla="*/ 7 w 20"/>
                  <a:gd name="T39" fmla="*/ 8 h 25"/>
                  <a:gd name="T40" fmla="*/ 7 w 20"/>
                  <a:gd name="T41" fmla="*/ 10 h 25"/>
                  <a:gd name="T42" fmla="*/ 5 w 20"/>
                  <a:gd name="T43" fmla="*/ 10 h 25"/>
                  <a:gd name="T44" fmla="*/ 3 w 20"/>
                  <a:gd name="T45" fmla="*/ 12 h 25"/>
                  <a:gd name="T46" fmla="*/ 3 w 20"/>
                  <a:gd name="T47" fmla="*/ 14 h 25"/>
                  <a:gd name="T48" fmla="*/ 3 w 20"/>
                  <a:gd name="T49" fmla="*/ 16 h 25"/>
                  <a:gd name="T50" fmla="*/ 3 w 20"/>
                  <a:gd name="T51" fmla="*/ 20 h 25"/>
                  <a:gd name="T52" fmla="*/ 5 w 20"/>
                  <a:gd name="T53" fmla="*/ 22 h 25"/>
                  <a:gd name="T54" fmla="*/ 7 w 20"/>
                  <a:gd name="T55" fmla="*/ 22 h 25"/>
                  <a:gd name="T56" fmla="*/ 9 w 20"/>
                  <a:gd name="T57" fmla="*/ 22 h 25"/>
                  <a:gd name="T58" fmla="*/ 13 w 20"/>
                  <a:gd name="T59" fmla="*/ 22 h 25"/>
                  <a:gd name="T60" fmla="*/ 13 w 20"/>
                  <a:gd name="T61" fmla="*/ 20 h 25"/>
                  <a:gd name="T62" fmla="*/ 13 w 20"/>
                  <a:gd name="T63" fmla="*/ 16 h 25"/>
                  <a:gd name="T64" fmla="*/ 15 w 20"/>
                  <a:gd name="T65" fmla="*/ 16 h 25"/>
                  <a:gd name="T66" fmla="*/ 15 w 20"/>
                  <a:gd name="T67" fmla="*/ 14 h 25"/>
                  <a:gd name="T68" fmla="*/ 13 w 20"/>
                  <a:gd name="T69" fmla="*/ 12 h 25"/>
                  <a:gd name="T70" fmla="*/ 9 w 20"/>
                  <a:gd name="T71" fmla="*/ 12 h 25"/>
                  <a:gd name="T72" fmla="*/ 7 w 20"/>
                  <a:gd name="T73" fmla="*/ 12 h 25"/>
                  <a:gd name="T74" fmla="*/ 7 w 20"/>
                  <a:gd name="T75" fmla="*/ 10 h 25"/>
                  <a:gd name="T76" fmla="*/ 7 w 20"/>
                  <a:gd name="T77" fmla="*/ 8 h 25"/>
                  <a:gd name="T78" fmla="*/ 9 w 20"/>
                  <a:gd name="T79" fmla="*/ 8 h 25"/>
                  <a:gd name="T80" fmla="*/ 13 w 20"/>
                  <a:gd name="T81" fmla="*/ 8 h 25"/>
                  <a:gd name="T82" fmla="*/ 13 w 20"/>
                  <a:gd name="T83" fmla="*/ 6 h 25"/>
                  <a:gd name="T84" fmla="*/ 13 w 20"/>
                  <a:gd name="T85" fmla="*/ 2 h 25"/>
                  <a:gd name="T86" fmla="*/ 15 w 20"/>
                  <a:gd name="T87" fmla="*/ 2 h 25"/>
                  <a:gd name="T88" fmla="*/ 17 w 20"/>
                  <a:gd name="T89" fmla="*/ 2 h 25"/>
                  <a:gd name="T90" fmla="*/ 17 w 20"/>
                  <a:gd name="T91" fmla="*/ 0 h 25"/>
                  <a:gd name="T92" fmla="*/ 17 w 20"/>
                  <a:gd name="T93" fmla="*/ 2 h 25"/>
                  <a:gd name="T94" fmla="*/ 17 w 20"/>
                  <a:gd name="T95" fmla="*/ 6 h 25"/>
                  <a:gd name="T96" fmla="*/ 17 w 20"/>
                  <a:gd name="T97" fmla="*/ 8 h 25"/>
                  <a:gd name="T98" fmla="*/ 17 w 20"/>
                  <a:gd name="T99" fmla="*/ 10 h 25"/>
                  <a:gd name="T100" fmla="*/ 17 w 20"/>
                  <a:gd name="T101" fmla="*/ 12 h 25"/>
                  <a:gd name="T102" fmla="*/ 19 w 20"/>
                  <a:gd name="T103" fmla="*/ 12 h 25"/>
                  <a:gd name="T104" fmla="*/ 19 w 20"/>
                  <a:gd name="T105" fmla="*/ 14 h 25"/>
                  <a:gd name="T106" fmla="*/ 19 w 20"/>
                  <a:gd name="T107" fmla="*/ 16 h 25"/>
                  <a:gd name="T108" fmla="*/ 17 w 20"/>
                  <a:gd name="T109" fmla="*/ 20 h 25"/>
                  <a:gd name="T110" fmla="*/ 17 w 20"/>
                  <a:gd name="T111" fmla="*/ 22 h 25"/>
                  <a:gd name="T112" fmla="*/ 17 w 20"/>
                  <a:gd name="T113" fmla="*/ 24 h 25"/>
                  <a:gd name="T114" fmla="*/ 19 w 20"/>
                  <a:gd name="T115" fmla="*/ 24 h 25"/>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0"/>
                  <a:gd name="T175" fmla="*/ 0 h 25"/>
                  <a:gd name="T176" fmla="*/ 20 w 20"/>
                  <a:gd name="T177" fmla="*/ 25 h 25"/>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0" h="25">
                    <a:moveTo>
                      <a:pt x="19" y="24"/>
                    </a:moveTo>
                    <a:lnTo>
                      <a:pt x="3" y="24"/>
                    </a:lnTo>
                    <a:lnTo>
                      <a:pt x="0" y="22"/>
                    </a:lnTo>
                    <a:lnTo>
                      <a:pt x="0" y="12"/>
                    </a:lnTo>
                    <a:lnTo>
                      <a:pt x="0" y="10"/>
                    </a:lnTo>
                    <a:lnTo>
                      <a:pt x="3" y="8"/>
                    </a:lnTo>
                    <a:lnTo>
                      <a:pt x="5" y="6"/>
                    </a:lnTo>
                    <a:lnTo>
                      <a:pt x="3" y="6"/>
                    </a:lnTo>
                    <a:lnTo>
                      <a:pt x="3" y="2"/>
                    </a:lnTo>
                    <a:lnTo>
                      <a:pt x="3" y="6"/>
                    </a:lnTo>
                    <a:lnTo>
                      <a:pt x="0" y="6"/>
                    </a:lnTo>
                    <a:lnTo>
                      <a:pt x="0" y="2"/>
                    </a:lnTo>
                    <a:lnTo>
                      <a:pt x="0" y="0"/>
                    </a:lnTo>
                    <a:lnTo>
                      <a:pt x="3" y="0"/>
                    </a:lnTo>
                    <a:lnTo>
                      <a:pt x="5" y="0"/>
                    </a:lnTo>
                    <a:lnTo>
                      <a:pt x="5" y="2"/>
                    </a:lnTo>
                    <a:lnTo>
                      <a:pt x="7" y="2"/>
                    </a:lnTo>
                    <a:lnTo>
                      <a:pt x="9" y="6"/>
                    </a:lnTo>
                    <a:lnTo>
                      <a:pt x="7" y="6"/>
                    </a:lnTo>
                    <a:lnTo>
                      <a:pt x="7" y="8"/>
                    </a:lnTo>
                    <a:lnTo>
                      <a:pt x="7" y="10"/>
                    </a:lnTo>
                    <a:lnTo>
                      <a:pt x="5" y="10"/>
                    </a:lnTo>
                    <a:lnTo>
                      <a:pt x="3" y="12"/>
                    </a:lnTo>
                    <a:lnTo>
                      <a:pt x="3" y="14"/>
                    </a:lnTo>
                    <a:lnTo>
                      <a:pt x="3" y="16"/>
                    </a:lnTo>
                    <a:lnTo>
                      <a:pt x="3" y="20"/>
                    </a:lnTo>
                    <a:lnTo>
                      <a:pt x="5" y="22"/>
                    </a:lnTo>
                    <a:lnTo>
                      <a:pt x="7" y="22"/>
                    </a:lnTo>
                    <a:lnTo>
                      <a:pt x="9" y="22"/>
                    </a:lnTo>
                    <a:lnTo>
                      <a:pt x="13" y="22"/>
                    </a:lnTo>
                    <a:lnTo>
                      <a:pt x="13" y="20"/>
                    </a:lnTo>
                    <a:lnTo>
                      <a:pt x="13" y="16"/>
                    </a:lnTo>
                    <a:lnTo>
                      <a:pt x="15" y="16"/>
                    </a:lnTo>
                    <a:lnTo>
                      <a:pt x="15" y="14"/>
                    </a:lnTo>
                    <a:lnTo>
                      <a:pt x="13" y="12"/>
                    </a:lnTo>
                    <a:lnTo>
                      <a:pt x="9" y="12"/>
                    </a:lnTo>
                    <a:lnTo>
                      <a:pt x="7" y="12"/>
                    </a:lnTo>
                    <a:lnTo>
                      <a:pt x="7" y="10"/>
                    </a:lnTo>
                    <a:lnTo>
                      <a:pt x="7" y="8"/>
                    </a:lnTo>
                    <a:lnTo>
                      <a:pt x="9" y="8"/>
                    </a:lnTo>
                    <a:lnTo>
                      <a:pt x="13" y="8"/>
                    </a:lnTo>
                    <a:lnTo>
                      <a:pt x="13" y="6"/>
                    </a:lnTo>
                    <a:lnTo>
                      <a:pt x="13" y="2"/>
                    </a:lnTo>
                    <a:lnTo>
                      <a:pt x="15" y="2"/>
                    </a:lnTo>
                    <a:lnTo>
                      <a:pt x="17" y="2"/>
                    </a:lnTo>
                    <a:lnTo>
                      <a:pt x="17" y="0"/>
                    </a:lnTo>
                    <a:lnTo>
                      <a:pt x="17" y="2"/>
                    </a:lnTo>
                    <a:lnTo>
                      <a:pt x="17" y="6"/>
                    </a:lnTo>
                    <a:lnTo>
                      <a:pt x="17" y="8"/>
                    </a:lnTo>
                    <a:lnTo>
                      <a:pt x="17" y="10"/>
                    </a:lnTo>
                    <a:lnTo>
                      <a:pt x="17" y="12"/>
                    </a:lnTo>
                    <a:lnTo>
                      <a:pt x="19" y="12"/>
                    </a:lnTo>
                    <a:lnTo>
                      <a:pt x="19" y="14"/>
                    </a:lnTo>
                    <a:lnTo>
                      <a:pt x="19" y="16"/>
                    </a:lnTo>
                    <a:lnTo>
                      <a:pt x="17" y="20"/>
                    </a:lnTo>
                    <a:lnTo>
                      <a:pt x="17" y="22"/>
                    </a:lnTo>
                    <a:lnTo>
                      <a:pt x="17" y="24"/>
                    </a:lnTo>
                    <a:lnTo>
                      <a:pt x="19" y="24"/>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88" name="Freeform 19"/>
              <p:cNvSpPr>
                <a:spLocks/>
              </p:cNvSpPr>
              <p:nvPr/>
            </p:nvSpPr>
            <p:spPr bwMode="auto">
              <a:xfrm>
                <a:off x="4734" y="1305"/>
                <a:ext cx="20" cy="22"/>
              </a:xfrm>
              <a:custGeom>
                <a:avLst/>
                <a:gdLst>
                  <a:gd name="T0" fmla="*/ 19 w 20"/>
                  <a:gd name="T1" fmla="*/ 0 h 22"/>
                  <a:gd name="T2" fmla="*/ 3 w 20"/>
                  <a:gd name="T3" fmla="*/ 0 h 22"/>
                  <a:gd name="T4" fmla="*/ 0 w 20"/>
                  <a:gd name="T5" fmla="*/ 1 h 22"/>
                  <a:gd name="T6" fmla="*/ 0 w 20"/>
                  <a:gd name="T7" fmla="*/ 11 h 22"/>
                  <a:gd name="T8" fmla="*/ 3 w 20"/>
                  <a:gd name="T9" fmla="*/ 13 h 22"/>
                  <a:gd name="T10" fmla="*/ 5 w 20"/>
                  <a:gd name="T11" fmla="*/ 17 h 22"/>
                  <a:gd name="T12" fmla="*/ 5 w 20"/>
                  <a:gd name="T13" fmla="*/ 19 h 22"/>
                  <a:gd name="T14" fmla="*/ 3 w 20"/>
                  <a:gd name="T15" fmla="*/ 19 h 22"/>
                  <a:gd name="T16" fmla="*/ 0 w 20"/>
                  <a:gd name="T17" fmla="*/ 19 h 22"/>
                  <a:gd name="T18" fmla="*/ 0 w 20"/>
                  <a:gd name="T19" fmla="*/ 17 h 22"/>
                  <a:gd name="T20" fmla="*/ 0 w 20"/>
                  <a:gd name="T21" fmla="*/ 19 h 22"/>
                  <a:gd name="T22" fmla="*/ 0 w 20"/>
                  <a:gd name="T23" fmla="*/ 21 h 22"/>
                  <a:gd name="T24" fmla="*/ 3 w 20"/>
                  <a:gd name="T25" fmla="*/ 21 h 22"/>
                  <a:gd name="T26" fmla="*/ 5 w 20"/>
                  <a:gd name="T27" fmla="*/ 21 h 22"/>
                  <a:gd name="T28" fmla="*/ 7 w 20"/>
                  <a:gd name="T29" fmla="*/ 21 h 22"/>
                  <a:gd name="T30" fmla="*/ 7 w 20"/>
                  <a:gd name="T31" fmla="*/ 19 h 22"/>
                  <a:gd name="T32" fmla="*/ 9 w 20"/>
                  <a:gd name="T33" fmla="*/ 19 h 22"/>
                  <a:gd name="T34" fmla="*/ 9 w 20"/>
                  <a:gd name="T35" fmla="*/ 17 h 22"/>
                  <a:gd name="T36" fmla="*/ 7 w 20"/>
                  <a:gd name="T37" fmla="*/ 17 h 22"/>
                  <a:gd name="T38" fmla="*/ 7 w 20"/>
                  <a:gd name="T39" fmla="*/ 13 h 22"/>
                  <a:gd name="T40" fmla="*/ 5 w 20"/>
                  <a:gd name="T41" fmla="*/ 11 h 22"/>
                  <a:gd name="T42" fmla="*/ 3 w 20"/>
                  <a:gd name="T43" fmla="*/ 9 h 22"/>
                  <a:gd name="T44" fmla="*/ 3 w 20"/>
                  <a:gd name="T45" fmla="*/ 7 h 22"/>
                  <a:gd name="T46" fmla="*/ 3 w 20"/>
                  <a:gd name="T47" fmla="*/ 5 h 22"/>
                  <a:gd name="T48" fmla="*/ 5 w 20"/>
                  <a:gd name="T49" fmla="*/ 1 h 22"/>
                  <a:gd name="T50" fmla="*/ 7 w 20"/>
                  <a:gd name="T51" fmla="*/ 1 h 22"/>
                  <a:gd name="T52" fmla="*/ 9 w 20"/>
                  <a:gd name="T53" fmla="*/ 1 h 22"/>
                  <a:gd name="T54" fmla="*/ 13 w 20"/>
                  <a:gd name="T55" fmla="*/ 1 h 22"/>
                  <a:gd name="T56" fmla="*/ 13 w 20"/>
                  <a:gd name="T57" fmla="*/ 5 h 22"/>
                  <a:gd name="T58" fmla="*/ 15 w 20"/>
                  <a:gd name="T59" fmla="*/ 5 h 22"/>
                  <a:gd name="T60" fmla="*/ 15 w 20"/>
                  <a:gd name="T61" fmla="*/ 7 h 22"/>
                  <a:gd name="T62" fmla="*/ 15 w 20"/>
                  <a:gd name="T63" fmla="*/ 9 h 22"/>
                  <a:gd name="T64" fmla="*/ 13 w 20"/>
                  <a:gd name="T65" fmla="*/ 9 h 22"/>
                  <a:gd name="T66" fmla="*/ 13 w 20"/>
                  <a:gd name="T67" fmla="*/ 11 h 22"/>
                  <a:gd name="T68" fmla="*/ 9 w 20"/>
                  <a:gd name="T69" fmla="*/ 11 h 22"/>
                  <a:gd name="T70" fmla="*/ 7 w 20"/>
                  <a:gd name="T71" fmla="*/ 9 h 22"/>
                  <a:gd name="T72" fmla="*/ 7 w 20"/>
                  <a:gd name="T73" fmla="*/ 11 h 22"/>
                  <a:gd name="T74" fmla="*/ 7 w 20"/>
                  <a:gd name="T75" fmla="*/ 13 h 22"/>
                  <a:gd name="T76" fmla="*/ 9 w 20"/>
                  <a:gd name="T77" fmla="*/ 13 h 22"/>
                  <a:gd name="T78" fmla="*/ 13 w 20"/>
                  <a:gd name="T79" fmla="*/ 13 h 22"/>
                  <a:gd name="T80" fmla="*/ 13 w 20"/>
                  <a:gd name="T81" fmla="*/ 17 h 22"/>
                  <a:gd name="T82" fmla="*/ 13 w 20"/>
                  <a:gd name="T83" fmla="*/ 19 h 22"/>
                  <a:gd name="T84" fmla="*/ 15 w 20"/>
                  <a:gd name="T85" fmla="*/ 19 h 22"/>
                  <a:gd name="T86" fmla="*/ 15 w 20"/>
                  <a:gd name="T87" fmla="*/ 21 h 22"/>
                  <a:gd name="T88" fmla="*/ 17 w 20"/>
                  <a:gd name="T89" fmla="*/ 21 h 22"/>
                  <a:gd name="T90" fmla="*/ 17 w 20"/>
                  <a:gd name="T91" fmla="*/ 19 h 22"/>
                  <a:gd name="T92" fmla="*/ 17 w 20"/>
                  <a:gd name="T93" fmla="*/ 17 h 22"/>
                  <a:gd name="T94" fmla="*/ 17 w 20"/>
                  <a:gd name="T95" fmla="*/ 13 h 22"/>
                  <a:gd name="T96" fmla="*/ 17 w 20"/>
                  <a:gd name="T97" fmla="*/ 11 h 22"/>
                  <a:gd name="T98" fmla="*/ 19 w 20"/>
                  <a:gd name="T99" fmla="*/ 9 h 22"/>
                  <a:gd name="T100" fmla="*/ 19 w 20"/>
                  <a:gd name="T101" fmla="*/ 7 h 22"/>
                  <a:gd name="T102" fmla="*/ 19 w 20"/>
                  <a:gd name="T103" fmla="*/ 5 h 22"/>
                  <a:gd name="T104" fmla="*/ 17 w 20"/>
                  <a:gd name="T105" fmla="*/ 5 h 22"/>
                  <a:gd name="T106" fmla="*/ 17 w 20"/>
                  <a:gd name="T107" fmla="*/ 1 h 22"/>
                  <a:gd name="T108" fmla="*/ 17 w 20"/>
                  <a:gd name="T109" fmla="*/ 0 h 22"/>
                  <a:gd name="T110" fmla="*/ 19 w 20"/>
                  <a:gd name="T111" fmla="*/ 0 h 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0"/>
                  <a:gd name="T169" fmla="*/ 0 h 22"/>
                  <a:gd name="T170" fmla="*/ 20 w 20"/>
                  <a:gd name="T171" fmla="*/ 22 h 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0" h="22">
                    <a:moveTo>
                      <a:pt x="19" y="0"/>
                    </a:moveTo>
                    <a:lnTo>
                      <a:pt x="3" y="0"/>
                    </a:lnTo>
                    <a:lnTo>
                      <a:pt x="0" y="1"/>
                    </a:lnTo>
                    <a:lnTo>
                      <a:pt x="0" y="11"/>
                    </a:lnTo>
                    <a:lnTo>
                      <a:pt x="3" y="13"/>
                    </a:lnTo>
                    <a:lnTo>
                      <a:pt x="5" y="17"/>
                    </a:lnTo>
                    <a:lnTo>
                      <a:pt x="5" y="19"/>
                    </a:lnTo>
                    <a:lnTo>
                      <a:pt x="3" y="19"/>
                    </a:lnTo>
                    <a:lnTo>
                      <a:pt x="0" y="19"/>
                    </a:lnTo>
                    <a:lnTo>
                      <a:pt x="0" y="17"/>
                    </a:lnTo>
                    <a:lnTo>
                      <a:pt x="0" y="19"/>
                    </a:lnTo>
                    <a:lnTo>
                      <a:pt x="0" y="21"/>
                    </a:lnTo>
                    <a:lnTo>
                      <a:pt x="3" y="21"/>
                    </a:lnTo>
                    <a:lnTo>
                      <a:pt x="5" y="21"/>
                    </a:lnTo>
                    <a:lnTo>
                      <a:pt x="7" y="21"/>
                    </a:lnTo>
                    <a:lnTo>
                      <a:pt x="7" y="19"/>
                    </a:lnTo>
                    <a:lnTo>
                      <a:pt x="9" y="19"/>
                    </a:lnTo>
                    <a:lnTo>
                      <a:pt x="9" y="17"/>
                    </a:lnTo>
                    <a:lnTo>
                      <a:pt x="7" y="17"/>
                    </a:lnTo>
                    <a:lnTo>
                      <a:pt x="7" y="13"/>
                    </a:lnTo>
                    <a:lnTo>
                      <a:pt x="5" y="11"/>
                    </a:lnTo>
                    <a:lnTo>
                      <a:pt x="3" y="9"/>
                    </a:lnTo>
                    <a:lnTo>
                      <a:pt x="3" y="7"/>
                    </a:lnTo>
                    <a:lnTo>
                      <a:pt x="3" y="5"/>
                    </a:lnTo>
                    <a:lnTo>
                      <a:pt x="5" y="1"/>
                    </a:lnTo>
                    <a:lnTo>
                      <a:pt x="7" y="1"/>
                    </a:lnTo>
                    <a:lnTo>
                      <a:pt x="9" y="1"/>
                    </a:lnTo>
                    <a:lnTo>
                      <a:pt x="13" y="1"/>
                    </a:lnTo>
                    <a:lnTo>
                      <a:pt x="13" y="5"/>
                    </a:lnTo>
                    <a:lnTo>
                      <a:pt x="15" y="5"/>
                    </a:lnTo>
                    <a:lnTo>
                      <a:pt x="15" y="7"/>
                    </a:lnTo>
                    <a:lnTo>
                      <a:pt x="15" y="9"/>
                    </a:lnTo>
                    <a:lnTo>
                      <a:pt x="13" y="9"/>
                    </a:lnTo>
                    <a:lnTo>
                      <a:pt x="13" y="11"/>
                    </a:lnTo>
                    <a:lnTo>
                      <a:pt x="9" y="11"/>
                    </a:lnTo>
                    <a:lnTo>
                      <a:pt x="7" y="9"/>
                    </a:lnTo>
                    <a:lnTo>
                      <a:pt x="7" y="11"/>
                    </a:lnTo>
                    <a:lnTo>
                      <a:pt x="7" y="13"/>
                    </a:lnTo>
                    <a:lnTo>
                      <a:pt x="9" y="13"/>
                    </a:lnTo>
                    <a:lnTo>
                      <a:pt x="13" y="13"/>
                    </a:lnTo>
                    <a:lnTo>
                      <a:pt x="13" y="17"/>
                    </a:lnTo>
                    <a:lnTo>
                      <a:pt x="13" y="19"/>
                    </a:lnTo>
                    <a:lnTo>
                      <a:pt x="15" y="19"/>
                    </a:lnTo>
                    <a:lnTo>
                      <a:pt x="15" y="21"/>
                    </a:lnTo>
                    <a:lnTo>
                      <a:pt x="17" y="21"/>
                    </a:lnTo>
                    <a:lnTo>
                      <a:pt x="17" y="19"/>
                    </a:lnTo>
                    <a:lnTo>
                      <a:pt x="17" y="17"/>
                    </a:lnTo>
                    <a:lnTo>
                      <a:pt x="17" y="13"/>
                    </a:lnTo>
                    <a:lnTo>
                      <a:pt x="17" y="11"/>
                    </a:lnTo>
                    <a:lnTo>
                      <a:pt x="19" y="9"/>
                    </a:lnTo>
                    <a:lnTo>
                      <a:pt x="19" y="7"/>
                    </a:lnTo>
                    <a:lnTo>
                      <a:pt x="19" y="5"/>
                    </a:lnTo>
                    <a:lnTo>
                      <a:pt x="17" y="5"/>
                    </a:lnTo>
                    <a:lnTo>
                      <a:pt x="17" y="1"/>
                    </a:lnTo>
                    <a:lnTo>
                      <a:pt x="17" y="0"/>
                    </a:lnTo>
                    <a:lnTo>
                      <a:pt x="19" y="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89" name="Freeform 20"/>
              <p:cNvSpPr>
                <a:spLocks/>
              </p:cNvSpPr>
              <p:nvPr/>
            </p:nvSpPr>
            <p:spPr bwMode="auto">
              <a:xfrm>
                <a:off x="4711" y="1305"/>
                <a:ext cx="18" cy="22"/>
              </a:xfrm>
              <a:custGeom>
                <a:avLst/>
                <a:gdLst>
                  <a:gd name="T0" fmla="*/ 0 w 18"/>
                  <a:gd name="T1" fmla="*/ 0 h 22"/>
                  <a:gd name="T2" fmla="*/ 15 w 18"/>
                  <a:gd name="T3" fmla="*/ 0 h 22"/>
                  <a:gd name="T4" fmla="*/ 17 w 18"/>
                  <a:gd name="T5" fmla="*/ 1 h 22"/>
                  <a:gd name="T6" fmla="*/ 17 w 18"/>
                  <a:gd name="T7" fmla="*/ 11 h 22"/>
                  <a:gd name="T8" fmla="*/ 15 w 18"/>
                  <a:gd name="T9" fmla="*/ 13 h 22"/>
                  <a:gd name="T10" fmla="*/ 13 w 18"/>
                  <a:gd name="T11" fmla="*/ 17 h 22"/>
                  <a:gd name="T12" fmla="*/ 13 w 18"/>
                  <a:gd name="T13" fmla="*/ 19 h 22"/>
                  <a:gd name="T14" fmla="*/ 15 w 18"/>
                  <a:gd name="T15" fmla="*/ 19 h 22"/>
                  <a:gd name="T16" fmla="*/ 17 w 18"/>
                  <a:gd name="T17" fmla="*/ 19 h 22"/>
                  <a:gd name="T18" fmla="*/ 17 w 18"/>
                  <a:gd name="T19" fmla="*/ 17 h 22"/>
                  <a:gd name="T20" fmla="*/ 17 w 18"/>
                  <a:gd name="T21" fmla="*/ 21 h 22"/>
                  <a:gd name="T22" fmla="*/ 15 w 18"/>
                  <a:gd name="T23" fmla="*/ 21 h 22"/>
                  <a:gd name="T24" fmla="*/ 13 w 18"/>
                  <a:gd name="T25" fmla="*/ 21 h 22"/>
                  <a:gd name="T26" fmla="*/ 11 w 18"/>
                  <a:gd name="T27" fmla="*/ 21 h 22"/>
                  <a:gd name="T28" fmla="*/ 11 w 18"/>
                  <a:gd name="T29" fmla="*/ 19 h 22"/>
                  <a:gd name="T30" fmla="*/ 9 w 18"/>
                  <a:gd name="T31" fmla="*/ 19 h 22"/>
                  <a:gd name="T32" fmla="*/ 9 w 18"/>
                  <a:gd name="T33" fmla="*/ 17 h 22"/>
                  <a:gd name="T34" fmla="*/ 11 w 18"/>
                  <a:gd name="T35" fmla="*/ 17 h 22"/>
                  <a:gd name="T36" fmla="*/ 11 w 18"/>
                  <a:gd name="T37" fmla="*/ 13 h 22"/>
                  <a:gd name="T38" fmla="*/ 13 w 18"/>
                  <a:gd name="T39" fmla="*/ 11 h 22"/>
                  <a:gd name="T40" fmla="*/ 13 w 18"/>
                  <a:gd name="T41" fmla="*/ 9 h 22"/>
                  <a:gd name="T42" fmla="*/ 15 w 18"/>
                  <a:gd name="T43" fmla="*/ 9 h 22"/>
                  <a:gd name="T44" fmla="*/ 15 w 18"/>
                  <a:gd name="T45" fmla="*/ 7 h 22"/>
                  <a:gd name="T46" fmla="*/ 15 w 18"/>
                  <a:gd name="T47" fmla="*/ 5 h 22"/>
                  <a:gd name="T48" fmla="*/ 13 w 18"/>
                  <a:gd name="T49" fmla="*/ 5 h 22"/>
                  <a:gd name="T50" fmla="*/ 13 w 18"/>
                  <a:gd name="T51" fmla="*/ 1 h 22"/>
                  <a:gd name="T52" fmla="*/ 11 w 18"/>
                  <a:gd name="T53" fmla="*/ 1 h 22"/>
                  <a:gd name="T54" fmla="*/ 9 w 18"/>
                  <a:gd name="T55" fmla="*/ 1 h 22"/>
                  <a:gd name="T56" fmla="*/ 7 w 18"/>
                  <a:gd name="T57" fmla="*/ 1 h 22"/>
                  <a:gd name="T58" fmla="*/ 4 w 18"/>
                  <a:gd name="T59" fmla="*/ 5 h 22"/>
                  <a:gd name="T60" fmla="*/ 4 w 18"/>
                  <a:gd name="T61" fmla="*/ 7 h 22"/>
                  <a:gd name="T62" fmla="*/ 4 w 18"/>
                  <a:gd name="T63" fmla="*/ 9 h 22"/>
                  <a:gd name="T64" fmla="*/ 4 w 18"/>
                  <a:gd name="T65" fmla="*/ 11 h 22"/>
                  <a:gd name="T66" fmla="*/ 7 w 18"/>
                  <a:gd name="T67" fmla="*/ 11 h 22"/>
                  <a:gd name="T68" fmla="*/ 9 w 18"/>
                  <a:gd name="T69" fmla="*/ 11 h 22"/>
                  <a:gd name="T70" fmla="*/ 11 w 18"/>
                  <a:gd name="T71" fmla="*/ 9 h 22"/>
                  <a:gd name="T72" fmla="*/ 11 w 18"/>
                  <a:gd name="T73" fmla="*/ 11 h 22"/>
                  <a:gd name="T74" fmla="*/ 11 w 18"/>
                  <a:gd name="T75" fmla="*/ 13 h 22"/>
                  <a:gd name="T76" fmla="*/ 9 w 18"/>
                  <a:gd name="T77" fmla="*/ 13 h 22"/>
                  <a:gd name="T78" fmla="*/ 7 w 18"/>
                  <a:gd name="T79" fmla="*/ 13 h 22"/>
                  <a:gd name="T80" fmla="*/ 4 w 18"/>
                  <a:gd name="T81" fmla="*/ 13 h 22"/>
                  <a:gd name="T82" fmla="*/ 4 w 18"/>
                  <a:gd name="T83" fmla="*/ 17 h 22"/>
                  <a:gd name="T84" fmla="*/ 4 w 18"/>
                  <a:gd name="T85" fmla="*/ 19 h 22"/>
                  <a:gd name="T86" fmla="*/ 2 w 18"/>
                  <a:gd name="T87" fmla="*/ 19 h 22"/>
                  <a:gd name="T88" fmla="*/ 2 w 18"/>
                  <a:gd name="T89" fmla="*/ 21 h 22"/>
                  <a:gd name="T90" fmla="*/ 0 w 18"/>
                  <a:gd name="T91" fmla="*/ 21 h 22"/>
                  <a:gd name="T92" fmla="*/ 0 w 18"/>
                  <a:gd name="T93" fmla="*/ 19 h 22"/>
                  <a:gd name="T94" fmla="*/ 0 w 18"/>
                  <a:gd name="T95" fmla="*/ 17 h 22"/>
                  <a:gd name="T96" fmla="*/ 0 w 18"/>
                  <a:gd name="T97" fmla="*/ 13 h 22"/>
                  <a:gd name="T98" fmla="*/ 0 w 18"/>
                  <a:gd name="T99" fmla="*/ 11 h 22"/>
                  <a:gd name="T100" fmla="*/ 0 w 18"/>
                  <a:gd name="T101" fmla="*/ 9 h 22"/>
                  <a:gd name="T102" fmla="*/ 0 w 18"/>
                  <a:gd name="T103" fmla="*/ 7 h 22"/>
                  <a:gd name="T104" fmla="*/ 0 w 18"/>
                  <a:gd name="T105" fmla="*/ 5 h 22"/>
                  <a:gd name="T106" fmla="*/ 0 w 18"/>
                  <a:gd name="T107" fmla="*/ 1 h 22"/>
                  <a:gd name="T108" fmla="*/ 0 w 18"/>
                  <a:gd name="T109" fmla="*/ 0 h 2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8"/>
                  <a:gd name="T166" fmla="*/ 0 h 22"/>
                  <a:gd name="T167" fmla="*/ 18 w 18"/>
                  <a:gd name="T168" fmla="*/ 22 h 22"/>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8" h="22">
                    <a:moveTo>
                      <a:pt x="0" y="0"/>
                    </a:moveTo>
                    <a:lnTo>
                      <a:pt x="15" y="0"/>
                    </a:lnTo>
                    <a:lnTo>
                      <a:pt x="17" y="1"/>
                    </a:lnTo>
                    <a:lnTo>
                      <a:pt x="17" y="11"/>
                    </a:lnTo>
                    <a:lnTo>
                      <a:pt x="15" y="13"/>
                    </a:lnTo>
                    <a:lnTo>
                      <a:pt x="13" y="17"/>
                    </a:lnTo>
                    <a:lnTo>
                      <a:pt x="13" y="19"/>
                    </a:lnTo>
                    <a:lnTo>
                      <a:pt x="15" y="19"/>
                    </a:lnTo>
                    <a:lnTo>
                      <a:pt x="17" y="19"/>
                    </a:lnTo>
                    <a:lnTo>
                      <a:pt x="17" y="17"/>
                    </a:lnTo>
                    <a:lnTo>
                      <a:pt x="17" y="21"/>
                    </a:lnTo>
                    <a:lnTo>
                      <a:pt x="15" y="21"/>
                    </a:lnTo>
                    <a:lnTo>
                      <a:pt x="13" y="21"/>
                    </a:lnTo>
                    <a:lnTo>
                      <a:pt x="11" y="21"/>
                    </a:lnTo>
                    <a:lnTo>
                      <a:pt x="11" y="19"/>
                    </a:lnTo>
                    <a:lnTo>
                      <a:pt x="9" y="19"/>
                    </a:lnTo>
                    <a:lnTo>
                      <a:pt x="9" y="17"/>
                    </a:lnTo>
                    <a:lnTo>
                      <a:pt x="11" y="17"/>
                    </a:lnTo>
                    <a:lnTo>
                      <a:pt x="11" y="13"/>
                    </a:lnTo>
                    <a:lnTo>
                      <a:pt x="13" y="11"/>
                    </a:lnTo>
                    <a:lnTo>
                      <a:pt x="13" y="9"/>
                    </a:lnTo>
                    <a:lnTo>
                      <a:pt x="15" y="9"/>
                    </a:lnTo>
                    <a:lnTo>
                      <a:pt x="15" y="7"/>
                    </a:lnTo>
                    <a:lnTo>
                      <a:pt x="15" y="5"/>
                    </a:lnTo>
                    <a:lnTo>
                      <a:pt x="13" y="5"/>
                    </a:lnTo>
                    <a:lnTo>
                      <a:pt x="13" y="1"/>
                    </a:lnTo>
                    <a:lnTo>
                      <a:pt x="11" y="1"/>
                    </a:lnTo>
                    <a:lnTo>
                      <a:pt x="9" y="1"/>
                    </a:lnTo>
                    <a:lnTo>
                      <a:pt x="7" y="1"/>
                    </a:lnTo>
                    <a:lnTo>
                      <a:pt x="4" y="5"/>
                    </a:lnTo>
                    <a:lnTo>
                      <a:pt x="4" y="7"/>
                    </a:lnTo>
                    <a:lnTo>
                      <a:pt x="4" y="9"/>
                    </a:lnTo>
                    <a:lnTo>
                      <a:pt x="4" y="11"/>
                    </a:lnTo>
                    <a:lnTo>
                      <a:pt x="7" y="11"/>
                    </a:lnTo>
                    <a:lnTo>
                      <a:pt x="9" y="11"/>
                    </a:lnTo>
                    <a:lnTo>
                      <a:pt x="11" y="9"/>
                    </a:lnTo>
                    <a:lnTo>
                      <a:pt x="11" y="11"/>
                    </a:lnTo>
                    <a:lnTo>
                      <a:pt x="11" y="13"/>
                    </a:lnTo>
                    <a:lnTo>
                      <a:pt x="9" y="13"/>
                    </a:lnTo>
                    <a:lnTo>
                      <a:pt x="7" y="13"/>
                    </a:lnTo>
                    <a:lnTo>
                      <a:pt x="4" y="13"/>
                    </a:lnTo>
                    <a:lnTo>
                      <a:pt x="4" y="17"/>
                    </a:lnTo>
                    <a:lnTo>
                      <a:pt x="4" y="19"/>
                    </a:lnTo>
                    <a:lnTo>
                      <a:pt x="2" y="19"/>
                    </a:lnTo>
                    <a:lnTo>
                      <a:pt x="2" y="21"/>
                    </a:lnTo>
                    <a:lnTo>
                      <a:pt x="0" y="21"/>
                    </a:lnTo>
                    <a:lnTo>
                      <a:pt x="0" y="19"/>
                    </a:lnTo>
                    <a:lnTo>
                      <a:pt x="0" y="17"/>
                    </a:lnTo>
                    <a:lnTo>
                      <a:pt x="0" y="13"/>
                    </a:lnTo>
                    <a:lnTo>
                      <a:pt x="0" y="11"/>
                    </a:lnTo>
                    <a:lnTo>
                      <a:pt x="0" y="9"/>
                    </a:lnTo>
                    <a:lnTo>
                      <a:pt x="0" y="7"/>
                    </a:lnTo>
                    <a:lnTo>
                      <a:pt x="0" y="5"/>
                    </a:lnTo>
                    <a:lnTo>
                      <a:pt x="0" y="1"/>
                    </a:lnTo>
                    <a:lnTo>
                      <a:pt x="0" y="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90" name="Freeform 21"/>
              <p:cNvSpPr>
                <a:spLocks/>
              </p:cNvSpPr>
              <p:nvPr/>
            </p:nvSpPr>
            <p:spPr bwMode="auto">
              <a:xfrm>
                <a:off x="4711" y="1102"/>
                <a:ext cx="18" cy="47"/>
              </a:xfrm>
              <a:custGeom>
                <a:avLst/>
                <a:gdLst>
                  <a:gd name="T0" fmla="*/ 17 w 18"/>
                  <a:gd name="T1" fmla="*/ 4 h 47"/>
                  <a:gd name="T2" fmla="*/ 0 w 18"/>
                  <a:gd name="T3" fmla="*/ 0 h 47"/>
                  <a:gd name="T4" fmla="*/ 0 w 18"/>
                  <a:gd name="T5" fmla="*/ 4 h 47"/>
                  <a:gd name="T6" fmla="*/ 0 w 18"/>
                  <a:gd name="T7" fmla="*/ 10 h 47"/>
                  <a:gd name="T8" fmla="*/ 0 w 18"/>
                  <a:gd name="T9" fmla="*/ 14 h 47"/>
                  <a:gd name="T10" fmla="*/ 0 w 18"/>
                  <a:gd name="T11" fmla="*/ 20 h 47"/>
                  <a:gd name="T12" fmla="*/ 0 w 18"/>
                  <a:gd name="T13" fmla="*/ 24 h 47"/>
                  <a:gd name="T14" fmla="*/ 0 w 18"/>
                  <a:gd name="T15" fmla="*/ 24 h 47"/>
                  <a:gd name="T16" fmla="*/ 4 w 18"/>
                  <a:gd name="T17" fmla="*/ 24 h 47"/>
                  <a:gd name="T18" fmla="*/ 4 w 18"/>
                  <a:gd name="T19" fmla="*/ 20 h 47"/>
                  <a:gd name="T20" fmla="*/ 7 w 18"/>
                  <a:gd name="T21" fmla="*/ 16 h 47"/>
                  <a:gd name="T22" fmla="*/ 11 w 18"/>
                  <a:gd name="T23" fmla="*/ 16 h 47"/>
                  <a:gd name="T24" fmla="*/ 11 w 18"/>
                  <a:gd name="T25" fmla="*/ 12 h 47"/>
                  <a:gd name="T26" fmla="*/ 7 w 18"/>
                  <a:gd name="T27" fmla="*/ 14 h 47"/>
                  <a:gd name="T28" fmla="*/ 4 w 18"/>
                  <a:gd name="T29" fmla="*/ 10 h 47"/>
                  <a:gd name="T30" fmla="*/ 4 w 18"/>
                  <a:gd name="T31" fmla="*/ 4 h 47"/>
                  <a:gd name="T32" fmla="*/ 9 w 18"/>
                  <a:gd name="T33" fmla="*/ 2 h 47"/>
                  <a:gd name="T34" fmla="*/ 11 w 18"/>
                  <a:gd name="T35" fmla="*/ 4 h 47"/>
                  <a:gd name="T36" fmla="*/ 15 w 18"/>
                  <a:gd name="T37" fmla="*/ 8 h 47"/>
                  <a:gd name="T38" fmla="*/ 15 w 18"/>
                  <a:gd name="T39" fmla="*/ 12 h 47"/>
                  <a:gd name="T40" fmla="*/ 13 w 18"/>
                  <a:gd name="T41" fmla="*/ 14 h 47"/>
                  <a:gd name="T42" fmla="*/ 11 w 18"/>
                  <a:gd name="T43" fmla="*/ 20 h 47"/>
                  <a:gd name="T44" fmla="*/ 7 w 18"/>
                  <a:gd name="T45" fmla="*/ 24 h 47"/>
                  <a:gd name="T46" fmla="*/ 4 w 18"/>
                  <a:gd name="T47" fmla="*/ 28 h 47"/>
                  <a:gd name="T48" fmla="*/ 2 w 18"/>
                  <a:gd name="T49" fmla="*/ 32 h 47"/>
                  <a:gd name="T50" fmla="*/ 0 w 18"/>
                  <a:gd name="T51" fmla="*/ 34 h 47"/>
                  <a:gd name="T52" fmla="*/ 0 w 18"/>
                  <a:gd name="T53" fmla="*/ 40 h 47"/>
                  <a:gd name="T54" fmla="*/ 2 w 18"/>
                  <a:gd name="T55" fmla="*/ 42 h 47"/>
                  <a:gd name="T56" fmla="*/ 4 w 18"/>
                  <a:gd name="T57" fmla="*/ 44 h 47"/>
                  <a:gd name="T58" fmla="*/ 13 w 18"/>
                  <a:gd name="T59" fmla="*/ 44 h 47"/>
                  <a:gd name="T60" fmla="*/ 17 w 18"/>
                  <a:gd name="T61" fmla="*/ 16 h 47"/>
                  <a:gd name="T62" fmla="*/ 17 w 18"/>
                  <a:gd name="T63" fmla="*/ 22 h 47"/>
                  <a:gd name="T64" fmla="*/ 15 w 18"/>
                  <a:gd name="T65" fmla="*/ 24 h 47"/>
                  <a:gd name="T66" fmla="*/ 13 w 18"/>
                  <a:gd name="T67" fmla="*/ 26 h 47"/>
                  <a:gd name="T68" fmla="*/ 17 w 18"/>
                  <a:gd name="T69" fmla="*/ 26 h 47"/>
                  <a:gd name="T70" fmla="*/ 15 w 18"/>
                  <a:gd name="T71" fmla="*/ 28 h 47"/>
                  <a:gd name="T72" fmla="*/ 11 w 18"/>
                  <a:gd name="T73" fmla="*/ 28 h 47"/>
                  <a:gd name="T74" fmla="*/ 9 w 18"/>
                  <a:gd name="T75" fmla="*/ 30 h 47"/>
                  <a:gd name="T76" fmla="*/ 11 w 18"/>
                  <a:gd name="T77" fmla="*/ 32 h 47"/>
                  <a:gd name="T78" fmla="*/ 15 w 18"/>
                  <a:gd name="T79" fmla="*/ 32 h 47"/>
                  <a:gd name="T80" fmla="*/ 15 w 18"/>
                  <a:gd name="T81" fmla="*/ 38 h 47"/>
                  <a:gd name="T82" fmla="*/ 13 w 18"/>
                  <a:gd name="T83" fmla="*/ 40 h 47"/>
                  <a:gd name="T84" fmla="*/ 7 w 18"/>
                  <a:gd name="T85" fmla="*/ 42 h 47"/>
                  <a:gd name="T86" fmla="*/ 4 w 18"/>
                  <a:gd name="T87" fmla="*/ 38 h 47"/>
                  <a:gd name="T88" fmla="*/ 4 w 18"/>
                  <a:gd name="T89" fmla="*/ 32 h 47"/>
                  <a:gd name="T90" fmla="*/ 7 w 18"/>
                  <a:gd name="T91" fmla="*/ 28 h 47"/>
                  <a:gd name="T92" fmla="*/ 11 w 18"/>
                  <a:gd name="T93" fmla="*/ 26 h 47"/>
                  <a:gd name="T94" fmla="*/ 13 w 18"/>
                  <a:gd name="T95" fmla="*/ 24 h 47"/>
                  <a:gd name="T96" fmla="*/ 13 w 18"/>
                  <a:gd name="T97" fmla="*/ 20 h 47"/>
                  <a:gd name="T98" fmla="*/ 15 w 18"/>
                  <a:gd name="T99" fmla="*/ 16 h 47"/>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8"/>
                  <a:gd name="T151" fmla="*/ 0 h 47"/>
                  <a:gd name="T152" fmla="*/ 18 w 18"/>
                  <a:gd name="T153" fmla="*/ 47 h 47"/>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8" h="47">
                    <a:moveTo>
                      <a:pt x="17" y="14"/>
                    </a:moveTo>
                    <a:lnTo>
                      <a:pt x="17" y="4"/>
                    </a:lnTo>
                    <a:lnTo>
                      <a:pt x="15" y="0"/>
                    </a:lnTo>
                    <a:lnTo>
                      <a:pt x="0" y="0"/>
                    </a:lnTo>
                    <a:lnTo>
                      <a:pt x="0" y="2"/>
                    </a:lnTo>
                    <a:lnTo>
                      <a:pt x="0" y="4"/>
                    </a:lnTo>
                    <a:lnTo>
                      <a:pt x="0" y="8"/>
                    </a:lnTo>
                    <a:lnTo>
                      <a:pt x="0" y="10"/>
                    </a:lnTo>
                    <a:lnTo>
                      <a:pt x="0" y="12"/>
                    </a:lnTo>
                    <a:lnTo>
                      <a:pt x="0" y="14"/>
                    </a:lnTo>
                    <a:lnTo>
                      <a:pt x="0" y="16"/>
                    </a:lnTo>
                    <a:lnTo>
                      <a:pt x="0" y="20"/>
                    </a:lnTo>
                    <a:lnTo>
                      <a:pt x="0" y="22"/>
                    </a:lnTo>
                    <a:lnTo>
                      <a:pt x="0" y="24"/>
                    </a:lnTo>
                    <a:lnTo>
                      <a:pt x="0" y="26"/>
                    </a:lnTo>
                    <a:lnTo>
                      <a:pt x="0" y="24"/>
                    </a:lnTo>
                    <a:lnTo>
                      <a:pt x="2" y="24"/>
                    </a:lnTo>
                    <a:lnTo>
                      <a:pt x="4" y="24"/>
                    </a:lnTo>
                    <a:lnTo>
                      <a:pt x="4" y="22"/>
                    </a:lnTo>
                    <a:lnTo>
                      <a:pt x="4" y="20"/>
                    </a:lnTo>
                    <a:lnTo>
                      <a:pt x="7" y="20"/>
                    </a:lnTo>
                    <a:lnTo>
                      <a:pt x="7" y="16"/>
                    </a:lnTo>
                    <a:lnTo>
                      <a:pt x="9" y="16"/>
                    </a:lnTo>
                    <a:lnTo>
                      <a:pt x="11" y="16"/>
                    </a:lnTo>
                    <a:lnTo>
                      <a:pt x="11" y="14"/>
                    </a:lnTo>
                    <a:lnTo>
                      <a:pt x="11" y="12"/>
                    </a:lnTo>
                    <a:lnTo>
                      <a:pt x="9" y="14"/>
                    </a:lnTo>
                    <a:lnTo>
                      <a:pt x="7" y="14"/>
                    </a:lnTo>
                    <a:lnTo>
                      <a:pt x="4" y="12"/>
                    </a:lnTo>
                    <a:lnTo>
                      <a:pt x="4" y="10"/>
                    </a:lnTo>
                    <a:lnTo>
                      <a:pt x="4" y="8"/>
                    </a:lnTo>
                    <a:lnTo>
                      <a:pt x="4" y="4"/>
                    </a:lnTo>
                    <a:lnTo>
                      <a:pt x="7" y="4"/>
                    </a:lnTo>
                    <a:lnTo>
                      <a:pt x="9" y="2"/>
                    </a:lnTo>
                    <a:lnTo>
                      <a:pt x="11" y="2"/>
                    </a:lnTo>
                    <a:lnTo>
                      <a:pt x="11" y="4"/>
                    </a:lnTo>
                    <a:lnTo>
                      <a:pt x="13" y="4"/>
                    </a:lnTo>
                    <a:lnTo>
                      <a:pt x="15" y="8"/>
                    </a:lnTo>
                    <a:lnTo>
                      <a:pt x="15" y="10"/>
                    </a:lnTo>
                    <a:lnTo>
                      <a:pt x="15" y="12"/>
                    </a:lnTo>
                    <a:lnTo>
                      <a:pt x="13" y="12"/>
                    </a:lnTo>
                    <a:lnTo>
                      <a:pt x="13" y="14"/>
                    </a:lnTo>
                    <a:lnTo>
                      <a:pt x="13" y="16"/>
                    </a:lnTo>
                    <a:lnTo>
                      <a:pt x="11" y="20"/>
                    </a:lnTo>
                    <a:lnTo>
                      <a:pt x="9" y="22"/>
                    </a:lnTo>
                    <a:lnTo>
                      <a:pt x="7" y="24"/>
                    </a:lnTo>
                    <a:lnTo>
                      <a:pt x="4" y="26"/>
                    </a:lnTo>
                    <a:lnTo>
                      <a:pt x="4" y="28"/>
                    </a:lnTo>
                    <a:lnTo>
                      <a:pt x="2" y="30"/>
                    </a:lnTo>
                    <a:lnTo>
                      <a:pt x="2" y="32"/>
                    </a:lnTo>
                    <a:lnTo>
                      <a:pt x="0" y="32"/>
                    </a:lnTo>
                    <a:lnTo>
                      <a:pt x="0" y="34"/>
                    </a:lnTo>
                    <a:lnTo>
                      <a:pt x="0" y="38"/>
                    </a:lnTo>
                    <a:lnTo>
                      <a:pt x="0" y="40"/>
                    </a:lnTo>
                    <a:lnTo>
                      <a:pt x="0" y="42"/>
                    </a:lnTo>
                    <a:lnTo>
                      <a:pt x="2" y="42"/>
                    </a:lnTo>
                    <a:lnTo>
                      <a:pt x="2" y="44"/>
                    </a:lnTo>
                    <a:lnTo>
                      <a:pt x="4" y="44"/>
                    </a:lnTo>
                    <a:lnTo>
                      <a:pt x="4" y="46"/>
                    </a:lnTo>
                    <a:lnTo>
                      <a:pt x="13" y="44"/>
                    </a:lnTo>
                    <a:lnTo>
                      <a:pt x="17" y="42"/>
                    </a:lnTo>
                    <a:lnTo>
                      <a:pt x="17" y="16"/>
                    </a:lnTo>
                    <a:lnTo>
                      <a:pt x="17" y="20"/>
                    </a:lnTo>
                    <a:lnTo>
                      <a:pt x="17" y="22"/>
                    </a:lnTo>
                    <a:lnTo>
                      <a:pt x="15" y="22"/>
                    </a:lnTo>
                    <a:lnTo>
                      <a:pt x="15" y="24"/>
                    </a:lnTo>
                    <a:lnTo>
                      <a:pt x="13" y="24"/>
                    </a:lnTo>
                    <a:lnTo>
                      <a:pt x="13" y="26"/>
                    </a:lnTo>
                    <a:lnTo>
                      <a:pt x="15" y="26"/>
                    </a:lnTo>
                    <a:lnTo>
                      <a:pt x="17" y="26"/>
                    </a:lnTo>
                    <a:lnTo>
                      <a:pt x="17" y="28"/>
                    </a:lnTo>
                    <a:lnTo>
                      <a:pt x="15" y="28"/>
                    </a:lnTo>
                    <a:lnTo>
                      <a:pt x="13" y="28"/>
                    </a:lnTo>
                    <a:lnTo>
                      <a:pt x="11" y="28"/>
                    </a:lnTo>
                    <a:lnTo>
                      <a:pt x="11" y="30"/>
                    </a:lnTo>
                    <a:lnTo>
                      <a:pt x="9" y="30"/>
                    </a:lnTo>
                    <a:lnTo>
                      <a:pt x="9" y="32"/>
                    </a:lnTo>
                    <a:lnTo>
                      <a:pt x="11" y="32"/>
                    </a:lnTo>
                    <a:lnTo>
                      <a:pt x="13" y="32"/>
                    </a:lnTo>
                    <a:lnTo>
                      <a:pt x="15" y="32"/>
                    </a:lnTo>
                    <a:lnTo>
                      <a:pt x="15" y="34"/>
                    </a:lnTo>
                    <a:lnTo>
                      <a:pt x="15" y="38"/>
                    </a:lnTo>
                    <a:lnTo>
                      <a:pt x="15" y="40"/>
                    </a:lnTo>
                    <a:lnTo>
                      <a:pt x="13" y="40"/>
                    </a:lnTo>
                    <a:lnTo>
                      <a:pt x="11" y="42"/>
                    </a:lnTo>
                    <a:lnTo>
                      <a:pt x="7" y="42"/>
                    </a:lnTo>
                    <a:lnTo>
                      <a:pt x="4" y="40"/>
                    </a:lnTo>
                    <a:lnTo>
                      <a:pt x="4" y="38"/>
                    </a:lnTo>
                    <a:lnTo>
                      <a:pt x="4" y="34"/>
                    </a:lnTo>
                    <a:lnTo>
                      <a:pt x="4" y="32"/>
                    </a:lnTo>
                    <a:lnTo>
                      <a:pt x="7" y="30"/>
                    </a:lnTo>
                    <a:lnTo>
                      <a:pt x="7" y="28"/>
                    </a:lnTo>
                    <a:lnTo>
                      <a:pt x="9" y="28"/>
                    </a:lnTo>
                    <a:lnTo>
                      <a:pt x="11" y="26"/>
                    </a:lnTo>
                    <a:lnTo>
                      <a:pt x="11" y="24"/>
                    </a:lnTo>
                    <a:lnTo>
                      <a:pt x="13" y="24"/>
                    </a:lnTo>
                    <a:lnTo>
                      <a:pt x="13" y="22"/>
                    </a:lnTo>
                    <a:lnTo>
                      <a:pt x="13" y="20"/>
                    </a:lnTo>
                    <a:lnTo>
                      <a:pt x="15" y="20"/>
                    </a:lnTo>
                    <a:lnTo>
                      <a:pt x="15" y="16"/>
                    </a:lnTo>
                    <a:lnTo>
                      <a:pt x="17" y="14"/>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91" name="Freeform 22"/>
              <p:cNvSpPr>
                <a:spLocks/>
              </p:cNvSpPr>
              <p:nvPr/>
            </p:nvSpPr>
            <p:spPr bwMode="auto">
              <a:xfrm>
                <a:off x="4734" y="1102"/>
                <a:ext cx="20" cy="47"/>
              </a:xfrm>
              <a:custGeom>
                <a:avLst/>
                <a:gdLst>
                  <a:gd name="T0" fmla="*/ 0 w 20"/>
                  <a:gd name="T1" fmla="*/ 4 h 47"/>
                  <a:gd name="T2" fmla="*/ 19 w 20"/>
                  <a:gd name="T3" fmla="*/ 0 h 47"/>
                  <a:gd name="T4" fmla="*/ 17 w 20"/>
                  <a:gd name="T5" fmla="*/ 2 h 47"/>
                  <a:gd name="T6" fmla="*/ 17 w 20"/>
                  <a:gd name="T7" fmla="*/ 8 h 47"/>
                  <a:gd name="T8" fmla="*/ 19 w 20"/>
                  <a:gd name="T9" fmla="*/ 10 h 47"/>
                  <a:gd name="T10" fmla="*/ 17 w 20"/>
                  <a:gd name="T11" fmla="*/ 14 h 47"/>
                  <a:gd name="T12" fmla="*/ 17 w 20"/>
                  <a:gd name="T13" fmla="*/ 20 h 47"/>
                  <a:gd name="T14" fmla="*/ 17 w 20"/>
                  <a:gd name="T15" fmla="*/ 24 h 47"/>
                  <a:gd name="T16" fmla="*/ 17 w 20"/>
                  <a:gd name="T17" fmla="*/ 24 h 47"/>
                  <a:gd name="T18" fmla="*/ 13 w 20"/>
                  <a:gd name="T19" fmla="*/ 24 h 47"/>
                  <a:gd name="T20" fmla="*/ 13 w 20"/>
                  <a:gd name="T21" fmla="*/ 20 h 47"/>
                  <a:gd name="T22" fmla="*/ 9 w 20"/>
                  <a:gd name="T23" fmla="*/ 16 h 47"/>
                  <a:gd name="T24" fmla="*/ 7 w 20"/>
                  <a:gd name="T25" fmla="*/ 14 h 47"/>
                  <a:gd name="T26" fmla="*/ 9 w 20"/>
                  <a:gd name="T27" fmla="*/ 14 h 47"/>
                  <a:gd name="T28" fmla="*/ 13 w 20"/>
                  <a:gd name="T29" fmla="*/ 12 h 47"/>
                  <a:gd name="T30" fmla="*/ 15 w 20"/>
                  <a:gd name="T31" fmla="*/ 8 h 47"/>
                  <a:gd name="T32" fmla="*/ 13 w 20"/>
                  <a:gd name="T33" fmla="*/ 4 h 47"/>
                  <a:gd name="T34" fmla="*/ 7 w 20"/>
                  <a:gd name="T35" fmla="*/ 2 h 47"/>
                  <a:gd name="T36" fmla="*/ 5 w 20"/>
                  <a:gd name="T37" fmla="*/ 4 h 47"/>
                  <a:gd name="T38" fmla="*/ 3 w 20"/>
                  <a:gd name="T39" fmla="*/ 8 h 47"/>
                  <a:gd name="T40" fmla="*/ 3 w 20"/>
                  <a:gd name="T41" fmla="*/ 12 h 47"/>
                  <a:gd name="T42" fmla="*/ 5 w 20"/>
                  <a:gd name="T43" fmla="*/ 16 h 47"/>
                  <a:gd name="T44" fmla="*/ 9 w 20"/>
                  <a:gd name="T45" fmla="*/ 22 h 47"/>
                  <a:gd name="T46" fmla="*/ 13 w 20"/>
                  <a:gd name="T47" fmla="*/ 26 h 47"/>
                  <a:gd name="T48" fmla="*/ 15 w 20"/>
                  <a:gd name="T49" fmla="*/ 28 h 47"/>
                  <a:gd name="T50" fmla="*/ 17 w 20"/>
                  <a:gd name="T51" fmla="*/ 32 h 47"/>
                  <a:gd name="T52" fmla="*/ 17 w 20"/>
                  <a:gd name="T53" fmla="*/ 38 h 47"/>
                  <a:gd name="T54" fmla="*/ 17 w 20"/>
                  <a:gd name="T55" fmla="*/ 42 h 47"/>
                  <a:gd name="T56" fmla="*/ 13 w 20"/>
                  <a:gd name="T57" fmla="*/ 44 h 47"/>
                  <a:gd name="T58" fmla="*/ 5 w 20"/>
                  <a:gd name="T59" fmla="*/ 44 h 47"/>
                  <a:gd name="T60" fmla="*/ 0 w 20"/>
                  <a:gd name="T61" fmla="*/ 16 h 47"/>
                  <a:gd name="T62" fmla="*/ 0 w 20"/>
                  <a:gd name="T63" fmla="*/ 22 h 47"/>
                  <a:gd name="T64" fmla="*/ 3 w 20"/>
                  <a:gd name="T65" fmla="*/ 24 h 47"/>
                  <a:gd name="T66" fmla="*/ 5 w 20"/>
                  <a:gd name="T67" fmla="*/ 26 h 47"/>
                  <a:gd name="T68" fmla="*/ 0 w 20"/>
                  <a:gd name="T69" fmla="*/ 26 h 47"/>
                  <a:gd name="T70" fmla="*/ 3 w 20"/>
                  <a:gd name="T71" fmla="*/ 28 h 47"/>
                  <a:gd name="T72" fmla="*/ 7 w 20"/>
                  <a:gd name="T73" fmla="*/ 28 h 47"/>
                  <a:gd name="T74" fmla="*/ 9 w 20"/>
                  <a:gd name="T75" fmla="*/ 30 h 47"/>
                  <a:gd name="T76" fmla="*/ 7 w 20"/>
                  <a:gd name="T77" fmla="*/ 32 h 47"/>
                  <a:gd name="T78" fmla="*/ 3 w 20"/>
                  <a:gd name="T79" fmla="*/ 32 h 47"/>
                  <a:gd name="T80" fmla="*/ 3 w 20"/>
                  <a:gd name="T81" fmla="*/ 38 h 47"/>
                  <a:gd name="T82" fmla="*/ 5 w 20"/>
                  <a:gd name="T83" fmla="*/ 40 h 47"/>
                  <a:gd name="T84" fmla="*/ 9 w 20"/>
                  <a:gd name="T85" fmla="*/ 42 h 47"/>
                  <a:gd name="T86" fmla="*/ 13 w 20"/>
                  <a:gd name="T87" fmla="*/ 40 h 47"/>
                  <a:gd name="T88" fmla="*/ 15 w 20"/>
                  <a:gd name="T89" fmla="*/ 38 h 47"/>
                  <a:gd name="T90" fmla="*/ 13 w 20"/>
                  <a:gd name="T91" fmla="*/ 34 h 47"/>
                  <a:gd name="T92" fmla="*/ 13 w 20"/>
                  <a:gd name="T93" fmla="*/ 30 h 47"/>
                  <a:gd name="T94" fmla="*/ 7 w 20"/>
                  <a:gd name="T95" fmla="*/ 26 h 47"/>
                  <a:gd name="T96" fmla="*/ 5 w 20"/>
                  <a:gd name="T97" fmla="*/ 24 h 47"/>
                  <a:gd name="T98" fmla="*/ 5 w 20"/>
                  <a:gd name="T99" fmla="*/ 20 h 47"/>
                  <a:gd name="T100" fmla="*/ 3 w 20"/>
                  <a:gd name="T101" fmla="*/ 16 h 4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0"/>
                  <a:gd name="T154" fmla="*/ 0 h 47"/>
                  <a:gd name="T155" fmla="*/ 20 w 20"/>
                  <a:gd name="T156" fmla="*/ 47 h 4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0" h="47">
                    <a:moveTo>
                      <a:pt x="0" y="14"/>
                    </a:moveTo>
                    <a:lnTo>
                      <a:pt x="0" y="4"/>
                    </a:lnTo>
                    <a:lnTo>
                      <a:pt x="3" y="0"/>
                    </a:lnTo>
                    <a:lnTo>
                      <a:pt x="19" y="0"/>
                    </a:lnTo>
                    <a:lnTo>
                      <a:pt x="17" y="0"/>
                    </a:lnTo>
                    <a:lnTo>
                      <a:pt x="17" y="2"/>
                    </a:lnTo>
                    <a:lnTo>
                      <a:pt x="17" y="4"/>
                    </a:lnTo>
                    <a:lnTo>
                      <a:pt x="17" y="8"/>
                    </a:lnTo>
                    <a:lnTo>
                      <a:pt x="19" y="8"/>
                    </a:lnTo>
                    <a:lnTo>
                      <a:pt x="19" y="10"/>
                    </a:lnTo>
                    <a:lnTo>
                      <a:pt x="19" y="12"/>
                    </a:lnTo>
                    <a:lnTo>
                      <a:pt x="17" y="14"/>
                    </a:lnTo>
                    <a:lnTo>
                      <a:pt x="17" y="16"/>
                    </a:lnTo>
                    <a:lnTo>
                      <a:pt x="17" y="20"/>
                    </a:lnTo>
                    <a:lnTo>
                      <a:pt x="17" y="22"/>
                    </a:lnTo>
                    <a:lnTo>
                      <a:pt x="17" y="24"/>
                    </a:lnTo>
                    <a:lnTo>
                      <a:pt x="17" y="26"/>
                    </a:lnTo>
                    <a:lnTo>
                      <a:pt x="17" y="24"/>
                    </a:lnTo>
                    <a:lnTo>
                      <a:pt x="15" y="24"/>
                    </a:lnTo>
                    <a:lnTo>
                      <a:pt x="13" y="24"/>
                    </a:lnTo>
                    <a:lnTo>
                      <a:pt x="13" y="22"/>
                    </a:lnTo>
                    <a:lnTo>
                      <a:pt x="13" y="20"/>
                    </a:lnTo>
                    <a:lnTo>
                      <a:pt x="13" y="16"/>
                    </a:lnTo>
                    <a:lnTo>
                      <a:pt x="9" y="16"/>
                    </a:lnTo>
                    <a:lnTo>
                      <a:pt x="7" y="16"/>
                    </a:lnTo>
                    <a:lnTo>
                      <a:pt x="7" y="14"/>
                    </a:lnTo>
                    <a:lnTo>
                      <a:pt x="7" y="12"/>
                    </a:lnTo>
                    <a:lnTo>
                      <a:pt x="9" y="14"/>
                    </a:lnTo>
                    <a:lnTo>
                      <a:pt x="13" y="14"/>
                    </a:lnTo>
                    <a:lnTo>
                      <a:pt x="13" y="12"/>
                    </a:lnTo>
                    <a:lnTo>
                      <a:pt x="15" y="10"/>
                    </a:lnTo>
                    <a:lnTo>
                      <a:pt x="15" y="8"/>
                    </a:lnTo>
                    <a:lnTo>
                      <a:pt x="13" y="8"/>
                    </a:lnTo>
                    <a:lnTo>
                      <a:pt x="13" y="4"/>
                    </a:lnTo>
                    <a:lnTo>
                      <a:pt x="9" y="2"/>
                    </a:lnTo>
                    <a:lnTo>
                      <a:pt x="7" y="2"/>
                    </a:lnTo>
                    <a:lnTo>
                      <a:pt x="7" y="4"/>
                    </a:lnTo>
                    <a:lnTo>
                      <a:pt x="5" y="4"/>
                    </a:lnTo>
                    <a:lnTo>
                      <a:pt x="3" y="4"/>
                    </a:lnTo>
                    <a:lnTo>
                      <a:pt x="3" y="8"/>
                    </a:lnTo>
                    <a:lnTo>
                      <a:pt x="3" y="10"/>
                    </a:lnTo>
                    <a:lnTo>
                      <a:pt x="3" y="12"/>
                    </a:lnTo>
                    <a:lnTo>
                      <a:pt x="5" y="14"/>
                    </a:lnTo>
                    <a:lnTo>
                      <a:pt x="5" y="16"/>
                    </a:lnTo>
                    <a:lnTo>
                      <a:pt x="7" y="20"/>
                    </a:lnTo>
                    <a:lnTo>
                      <a:pt x="9" y="22"/>
                    </a:lnTo>
                    <a:lnTo>
                      <a:pt x="13" y="24"/>
                    </a:lnTo>
                    <a:lnTo>
                      <a:pt x="13" y="26"/>
                    </a:lnTo>
                    <a:lnTo>
                      <a:pt x="13" y="28"/>
                    </a:lnTo>
                    <a:lnTo>
                      <a:pt x="15" y="28"/>
                    </a:lnTo>
                    <a:lnTo>
                      <a:pt x="15" y="30"/>
                    </a:lnTo>
                    <a:lnTo>
                      <a:pt x="17" y="32"/>
                    </a:lnTo>
                    <a:lnTo>
                      <a:pt x="17" y="34"/>
                    </a:lnTo>
                    <a:lnTo>
                      <a:pt x="17" y="38"/>
                    </a:lnTo>
                    <a:lnTo>
                      <a:pt x="17" y="40"/>
                    </a:lnTo>
                    <a:lnTo>
                      <a:pt x="17" y="42"/>
                    </a:lnTo>
                    <a:lnTo>
                      <a:pt x="15" y="44"/>
                    </a:lnTo>
                    <a:lnTo>
                      <a:pt x="13" y="44"/>
                    </a:lnTo>
                    <a:lnTo>
                      <a:pt x="13" y="46"/>
                    </a:lnTo>
                    <a:lnTo>
                      <a:pt x="5" y="44"/>
                    </a:lnTo>
                    <a:lnTo>
                      <a:pt x="0" y="42"/>
                    </a:lnTo>
                    <a:lnTo>
                      <a:pt x="0" y="16"/>
                    </a:lnTo>
                    <a:lnTo>
                      <a:pt x="0" y="20"/>
                    </a:lnTo>
                    <a:lnTo>
                      <a:pt x="0" y="22"/>
                    </a:lnTo>
                    <a:lnTo>
                      <a:pt x="3" y="22"/>
                    </a:lnTo>
                    <a:lnTo>
                      <a:pt x="3" y="24"/>
                    </a:lnTo>
                    <a:lnTo>
                      <a:pt x="5" y="24"/>
                    </a:lnTo>
                    <a:lnTo>
                      <a:pt x="5" y="26"/>
                    </a:lnTo>
                    <a:lnTo>
                      <a:pt x="3" y="26"/>
                    </a:lnTo>
                    <a:lnTo>
                      <a:pt x="0" y="26"/>
                    </a:lnTo>
                    <a:lnTo>
                      <a:pt x="0" y="28"/>
                    </a:lnTo>
                    <a:lnTo>
                      <a:pt x="3" y="28"/>
                    </a:lnTo>
                    <a:lnTo>
                      <a:pt x="5" y="28"/>
                    </a:lnTo>
                    <a:lnTo>
                      <a:pt x="7" y="28"/>
                    </a:lnTo>
                    <a:lnTo>
                      <a:pt x="7" y="30"/>
                    </a:lnTo>
                    <a:lnTo>
                      <a:pt x="9" y="30"/>
                    </a:lnTo>
                    <a:lnTo>
                      <a:pt x="9" y="32"/>
                    </a:lnTo>
                    <a:lnTo>
                      <a:pt x="7" y="32"/>
                    </a:lnTo>
                    <a:lnTo>
                      <a:pt x="5" y="32"/>
                    </a:lnTo>
                    <a:lnTo>
                      <a:pt x="3" y="32"/>
                    </a:lnTo>
                    <a:lnTo>
                      <a:pt x="3" y="34"/>
                    </a:lnTo>
                    <a:lnTo>
                      <a:pt x="3" y="38"/>
                    </a:lnTo>
                    <a:lnTo>
                      <a:pt x="3" y="40"/>
                    </a:lnTo>
                    <a:lnTo>
                      <a:pt x="5" y="40"/>
                    </a:lnTo>
                    <a:lnTo>
                      <a:pt x="7" y="42"/>
                    </a:lnTo>
                    <a:lnTo>
                      <a:pt x="9" y="42"/>
                    </a:lnTo>
                    <a:lnTo>
                      <a:pt x="13" y="42"/>
                    </a:lnTo>
                    <a:lnTo>
                      <a:pt x="13" y="40"/>
                    </a:lnTo>
                    <a:lnTo>
                      <a:pt x="15" y="40"/>
                    </a:lnTo>
                    <a:lnTo>
                      <a:pt x="15" y="38"/>
                    </a:lnTo>
                    <a:lnTo>
                      <a:pt x="15" y="34"/>
                    </a:lnTo>
                    <a:lnTo>
                      <a:pt x="13" y="34"/>
                    </a:lnTo>
                    <a:lnTo>
                      <a:pt x="13" y="32"/>
                    </a:lnTo>
                    <a:lnTo>
                      <a:pt x="13" y="30"/>
                    </a:lnTo>
                    <a:lnTo>
                      <a:pt x="9" y="28"/>
                    </a:lnTo>
                    <a:lnTo>
                      <a:pt x="7" y="26"/>
                    </a:lnTo>
                    <a:lnTo>
                      <a:pt x="7" y="24"/>
                    </a:lnTo>
                    <a:lnTo>
                      <a:pt x="5" y="24"/>
                    </a:lnTo>
                    <a:lnTo>
                      <a:pt x="5" y="22"/>
                    </a:lnTo>
                    <a:lnTo>
                      <a:pt x="5" y="20"/>
                    </a:lnTo>
                    <a:lnTo>
                      <a:pt x="3" y="20"/>
                    </a:lnTo>
                    <a:lnTo>
                      <a:pt x="3" y="16"/>
                    </a:lnTo>
                    <a:lnTo>
                      <a:pt x="0" y="14"/>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92" name="Freeform 23"/>
              <p:cNvSpPr>
                <a:spLocks/>
              </p:cNvSpPr>
              <p:nvPr/>
            </p:nvSpPr>
            <p:spPr bwMode="auto">
              <a:xfrm>
                <a:off x="4734" y="1154"/>
                <a:ext cx="20" cy="47"/>
              </a:xfrm>
              <a:custGeom>
                <a:avLst/>
                <a:gdLst>
                  <a:gd name="T0" fmla="*/ 0 w 20"/>
                  <a:gd name="T1" fmla="*/ 44 h 47"/>
                  <a:gd name="T2" fmla="*/ 19 w 20"/>
                  <a:gd name="T3" fmla="*/ 46 h 47"/>
                  <a:gd name="T4" fmla="*/ 17 w 20"/>
                  <a:gd name="T5" fmla="*/ 42 h 47"/>
                  <a:gd name="T6" fmla="*/ 19 w 20"/>
                  <a:gd name="T7" fmla="*/ 40 h 47"/>
                  <a:gd name="T8" fmla="*/ 19 w 20"/>
                  <a:gd name="T9" fmla="*/ 34 h 47"/>
                  <a:gd name="T10" fmla="*/ 17 w 20"/>
                  <a:gd name="T11" fmla="*/ 32 h 47"/>
                  <a:gd name="T12" fmla="*/ 17 w 20"/>
                  <a:gd name="T13" fmla="*/ 28 h 47"/>
                  <a:gd name="T14" fmla="*/ 17 w 20"/>
                  <a:gd name="T15" fmla="*/ 22 h 47"/>
                  <a:gd name="T16" fmla="*/ 15 w 20"/>
                  <a:gd name="T17" fmla="*/ 20 h 47"/>
                  <a:gd name="T18" fmla="*/ 13 w 20"/>
                  <a:gd name="T19" fmla="*/ 22 h 47"/>
                  <a:gd name="T20" fmla="*/ 13 w 20"/>
                  <a:gd name="T21" fmla="*/ 28 h 47"/>
                  <a:gd name="T22" fmla="*/ 7 w 20"/>
                  <a:gd name="T23" fmla="*/ 30 h 47"/>
                  <a:gd name="T24" fmla="*/ 9 w 20"/>
                  <a:gd name="T25" fmla="*/ 32 h 47"/>
                  <a:gd name="T26" fmla="*/ 13 w 20"/>
                  <a:gd name="T27" fmla="*/ 34 h 47"/>
                  <a:gd name="T28" fmla="*/ 15 w 20"/>
                  <a:gd name="T29" fmla="*/ 38 h 47"/>
                  <a:gd name="T30" fmla="*/ 13 w 20"/>
                  <a:gd name="T31" fmla="*/ 40 h 47"/>
                  <a:gd name="T32" fmla="*/ 9 w 20"/>
                  <a:gd name="T33" fmla="*/ 44 h 47"/>
                  <a:gd name="T34" fmla="*/ 7 w 20"/>
                  <a:gd name="T35" fmla="*/ 42 h 47"/>
                  <a:gd name="T36" fmla="*/ 3 w 20"/>
                  <a:gd name="T37" fmla="*/ 42 h 47"/>
                  <a:gd name="T38" fmla="*/ 3 w 20"/>
                  <a:gd name="T39" fmla="*/ 38 h 47"/>
                  <a:gd name="T40" fmla="*/ 3 w 20"/>
                  <a:gd name="T41" fmla="*/ 32 h 47"/>
                  <a:gd name="T42" fmla="*/ 5 w 20"/>
                  <a:gd name="T43" fmla="*/ 30 h 47"/>
                  <a:gd name="T44" fmla="*/ 9 w 20"/>
                  <a:gd name="T45" fmla="*/ 24 h 47"/>
                  <a:gd name="T46" fmla="*/ 13 w 20"/>
                  <a:gd name="T47" fmla="*/ 20 h 47"/>
                  <a:gd name="T48" fmla="*/ 15 w 20"/>
                  <a:gd name="T49" fmla="*/ 16 h 47"/>
                  <a:gd name="T50" fmla="*/ 17 w 20"/>
                  <a:gd name="T51" fmla="*/ 10 h 47"/>
                  <a:gd name="T52" fmla="*/ 17 w 20"/>
                  <a:gd name="T53" fmla="*/ 6 h 47"/>
                  <a:gd name="T54" fmla="*/ 17 w 20"/>
                  <a:gd name="T55" fmla="*/ 2 h 47"/>
                  <a:gd name="T56" fmla="*/ 15 w 20"/>
                  <a:gd name="T57" fmla="*/ 0 h 47"/>
                  <a:gd name="T58" fmla="*/ 5 w 20"/>
                  <a:gd name="T59" fmla="*/ 0 h 47"/>
                  <a:gd name="T60" fmla="*/ 0 w 20"/>
                  <a:gd name="T61" fmla="*/ 30 h 47"/>
                  <a:gd name="T62" fmla="*/ 0 w 20"/>
                  <a:gd name="T63" fmla="*/ 24 h 47"/>
                  <a:gd name="T64" fmla="*/ 5 w 20"/>
                  <a:gd name="T65" fmla="*/ 22 h 47"/>
                  <a:gd name="T66" fmla="*/ 3 w 20"/>
                  <a:gd name="T67" fmla="*/ 20 h 47"/>
                  <a:gd name="T68" fmla="*/ 0 w 20"/>
                  <a:gd name="T69" fmla="*/ 18 h 47"/>
                  <a:gd name="T70" fmla="*/ 3 w 20"/>
                  <a:gd name="T71" fmla="*/ 16 h 47"/>
                  <a:gd name="T72" fmla="*/ 7 w 20"/>
                  <a:gd name="T73" fmla="*/ 16 h 47"/>
                  <a:gd name="T74" fmla="*/ 9 w 20"/>
                  <a:gd name="T75" fmla="*/ 14 h 47"/>
                  <a:gd name="T76" fmla="*/ 7 w 20"/>
                  <a:gd name="T77" fmla="*/ 10 h 47"/>
                  <a:gd name="T78" fmla="*/ 5 w 20"/>
                  <a:gd name="T79" fmla="*/ 14 h 47"/>
                  <a:gd name="T80" fmla="*/ 3 w 20"/>
                  <a:gd name="T81" fmla="*/ 10 h 47"/>
                  <a:gd name="T82" fmla="*/ 3 w 20"/>
                  <a:gd name="T83" fmla="*/ 6 h 47"/>
                  <a:gd name="T84" fmla="*/ 5 w 20"/>
                  <a:gd name="T85" fmla="*/ 4 h 47"/>
                  <a:gd name="T86" fmla="*/ 7 w 20"/>
                  <a:gd name="T87" fmla="*/ 2 h 47"/>
                  <a:gd name="T88" fmla="*/ 15 w 20"/>
                  <a:gd name="T89" fmla="*/ 6 h 47"/>
                  <a:gd name="T90" fmla="*/ 13 w 20"/>
                  <a:gd name="T91" fmla="*/ 8 h 47"/>
                  <a:gd name="T92" fmla="*/ 13 w 20"/>
                  <a:gd name="T93" fmla="*/ 14 h 47"/>
                  <a:gd name="T94" fmla="*/ 9 w 20"/>
                  <a:gd name="T95" fmla="*/ 16 h 47"/>
                  <a:gd name="T96" fmla="*/ 7 w 20"/>
                  <a:gd name="T97" fmla="*/ 18 h 47"/>
                  <a:gd name="T98" fmla="*/ 5 w 20"/>
                  <a:gd name="T99" fmla="*/ 22 h 47"/>
                  <a:gd name="T100" fmla="*/ 3 w 20"/>
                  <a:gd name="T101" fmla="*/ 28 h 47"/>
                  <a:gd name="T102" fmla="*/ 0 w 20"/>
                  <a:gd name="T103" fmla="*/ 30 h 47"/>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20"/>
                  <a:gd name="T157" fmla="*/ 0 h 47"/>
                  <a:gd name="T158" fmla="*/ 20 w 20"/>
                  <a:gd name="T159" fmla="*/ 47 h 47"/>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20" h="47">
                    <a:moveTo>
                      <a:pt x="0" y="32"/>
                    </a:moveTo>
                    <a:lnTo>
                      <a:pt x="0" y="44"/>
                    </a:lnTo>
                    <a:lnTo>
                      <a:pt x="3" y="46"/>
                    </a:lnTo>
                    <a:lnTo>
                      <a:pt x="19" y="46"/>
                    </a:lnTo>
                    <a:lnTo>
                      <a:pt x="17" y="44"/>
                    </a:lnTo>
                    <a:lnTo>
                      <a:pt x="17" y="42"/>
                    </a:lnTo>
                    <a:lnTo>
                      <a:pt x="17" y="40"/>
                    </a:lnTo>
                    <a:lnTo>
                      <a:pt x="19" y="40"/>
                    </a:lnTo>
                    <a:lnTo>
                      <a:pt x="19" y="38"/>
                    </a:lnTo>
                    <a:lnTo>
                      <a:pt x="19" y="34"/>
                    </a:lnTo>
                    <a:lnTo>
                      <a:pt x="19" y="32"/>
                    </a:lnTo>
                    <a:lnTo>
                      <a:pt x="17" y="32"/>
                    </a:lnTo>
                    <a:lnTo>
                      <a:pt x="17" y="30"/>
                    </a:lnTo>
                    <a:lnTo>
                      <a:pt x="17" y="28"/>
                    </a:lnTo>
                    <a:lnTo>
                      <a:pt x="17" y="24"/>
                    </a:lnTo>
                    <a:lnTo>
                      <a:pt x="17" y="22"/>
                    </a:lnTo>
                    <a:lnTo>
                      <a:pt x="17" y="20"/>
                    </a:lnTo>
                    <a:lnTo>
                      <a:pt x="15" y="20"/>
                    </a:lnTo>
                    <a:lnTo>
                      <a:pt x="15" y="22"/>
                    </a:lnTo>
                    <a:lnTo>
                      <a:pt x="13" y="22"/>
                    </a:lnTo>
                    <a:lnTo>
                      <a:pt x="13" y="24"/>
                    </a:lnTo>
                    <a:lnTo>
                      <a:pt x="13" y="28"/>
                    </a:lnTo>
                    <a:lnTo>
                      <a:pt x="9" y="30"/>
                    </a:lnTo>
                    <a:lnTo>
                      <a:pt x="7" y="30"/>
                    </a:lnTo>
                    <a:lnTo>
                      <a:pt x="7" y="32"/>
                    </a:lnTo>
                    <a:lnTo>
                      <a:pt x="9" y="32"/>
                    </a:lnTo>
                    <a:lnTo>
                      <a:pt x="13" y="32"/>
                    </a:lnTo>
                    <a:lnTo>
                      <a:pt x="13" y="34"/>
                    </a:lnTo>
                    <a:lnTo>
                      <a:pt x="15" y="34"/>
                    </a:lnTo>
                    <a:lnTo>
                      <a:pt x="15" y="38"/>
                    </a:lnTo>
                    <a:lnTo>
                      <a:pt x="15" y="40"/>
                    </a:lnTo>
                    <a:lnTo>
                      <a:pt x="13" y="40"/>
                    </a:lnTo>
                    <a:lnTo>
                      <a:pt x="13" y="42"/>
                    </a:lnTo>
                    <a:lnTo>
                      <a:pt x="9" y="44"/>
                    </a:lnTo>
                    <a:lnTo>
                      <a:pt x="7" y="44"/>
                    </a:lnTo>
                    <a:lnTo>
                      <a:pt x="7" y="42"/>
                    </a:lnTo>
                    <a:lnTo>
                      <a:pt x="5" y="42"/>
                    </a:lnTo>
                    <a:lnTo>
                      <a:pt x="3" y="42"/>
                    </a:lnTo>
                    <a:lnTo>
                      <a:pt x="3" y="40"/>
                    </a:lnTo>
                    <a:lnTo>
                      <a:pt x="3" y="38"/>
                    </a:lnTo>
                    <a:lnTo>
                      <a:pt x="3" y="34"/>
                    </a:lnTo>
                    <a:lnTo>
                      <a:pt x="3" y="32"/>
                    </a:lnTo>
                    <a:lnTo>
                      <a:pt x="5" y="32"/>
                    </a:lnTo>
                    <a:lnTo>
                      <a:pt x="5" y="30"/>
                    </a:lnTo>
                    <a:lnTo>
                      <a:pt x="7" y="28"/>
                    </a:lnTo>
                    <a:lnTo>
                      <a:pt x="9" y="24"/>
                    </a:lnTo>
                    <a:lnTo>
                      <a:pt x="13" y="22"/>
                    </a:lnTo>
                    <a:lnTo>
                      <a:pt x="13" y="20"/>
                    </a:lnTo>
                    <a:lnTo>
                      <a:pt x="13" y="18"/>
                    </a:lnTo>
                    <a:lnTo>
                      <a:pt x="15" y="16"/>
                    </a:lnTo>
                    <a:lnTo>
                      <a:pt x="17" y="14"/>
                    </a:lnTo>
                    <a:lnTo>
                      <a:pt x="17" y="10"/>
                    </a:lnTo>
                    <a:lnTo>
                      <a:pt x="17" y="8"/>
                    </a:lnTo>
                    <a:lnTo>
                      <a:pt x="17" y="6"/>
                    </a:lnTo>
                    <a:lnTo>
                      <a:pt x="17" y="4"/>
                    </a:lnTo>
                    <a:lnTo>
                      <a:pt x="17" y="2"/>
                    </a:lnTo>
                    <a:lnTo>
                      <a:pt x="15" y="2"/>
                    </a:lnTo>
                    <a:lnTo>
                      <a:pt x="15" y="0"/>
                    </a:lnTo>
                    <a:lnTo>
                      <a:pt x="13" y="0"/>
                    </a:lnTo>
                    <a:lnTo>
                      <a:pt x="5" y="0"/>
                    </a:lnTo>
                    <a:lnTo>
                      <a:pt x="0" y="4"/>
                    </a:lnTo>
                    <a:lnTo>
                      <a:pt x="0" y="30"/>
                    </a:lnTo>
                    <a:lnTo>
                      <a:pt x="0" y="28"/>
                    </a:lnTo>
                    <a:lnTo>
                      <a:pt x="0" y="24"/>
                    </a:lnTo>
                    <a:lnTo>
                      <a:pt x="3" y="22"/>
                    </a:lnTo>
                    <a:lnTo>
                      <a:pt x="5" y="22"/>
                    </a:lnTo>
                    <a:lnTo>
                      <a:pt x="5" y="20"/>
                    </a:lnTo>
                    <a:lnTo>
                      <a:pt x="3" y="20"/>
                    </a:lnTo>
                    <a:lnTo>
                      <a:pt x="0" y="20"/>
                    </a:lnTo>
                    <a:lnTo>
                      <a:pt x="0" y="18"/>
                    </a:lnTo>
                    <a:lnTo>
                      <a:pt x="0" y="16"/>
                    </a:lnTo>
                    <a:lnTo>
                      <a:pt x="3" y="16"/>
                    </a:lnTo>
                    <a:lnTo>
                      <a:pt x="5" y="16"/>
                    </a:lnTo>
                    <a:lnTo>
                      <a:pt x="7" y="16"/>
                    </a:lnTo>
                    <a:lnTo>
                      <a:pt x="9" y="16"/>
                    </a:lnTo>
                    <a:lnTo>
                      <a:pt x="9" y="14"/>
                    </a:lnTo>
                    <a:lnTo>
                      <a:pt x="9" y="10"/>
                    </a:lnTo>
                    <a:lnTo>
                      <a:pt x="7" y="10"/>
                    </a:lnTo>
                    <a:lnTo>
                      <a:pt x="7" y="14"/>
                    </a:lnTo>
                    <a:lnTo>
                      <a:pt x="5" y="14"/>
                    </a:lnTo>
                    <a:lnTo>
                      <a:pt x="5" y="10"/>
                    </a:lnTo>
                    <a:lnTo>
                      <a:pt x="3" y="10"/>
                    </a:lnTo>
                    <a:lnTo>
                      <a:pt x="3" y="8"/>
                    </a:lnTo>
                    <a:lnTo>
                      <a:pt x="3" y="6"/>
                    </a:lnTo>
                    <a:lnTo>
                      <a:pt x="3" y="4"/>
                    </a:lnTo>
                    <a:lnTo>
                      <a:pt x="5" y="4"/>
                    </a:lnTo>
                    <a:lnTo>
                      <a:pt x="7" y="4"/>
                    </a:lnTo>
                    <a:lnTo>
                      <a:pt x="7" y="2"/>
                    </a:lnTo>
                    <a:lnTo>
                      <a:pt x="13" y="4"/>
                    </a:lnTo>
                    <a:lnTo>
                      <a:pt x="15" y="6"/>
                    </a:lnTo>
                    <a:lnTo>
                      <a:pt x="15" y="8"/>
                    </a:lnTo>
                    <a:lnTo>
                      <a:pt x="13" y="8"/>
                    </a:lnTo>
                    <a:lnTo>
                      <a:pt x="13" y="10"/>
                    </a:lnTo>
                    <a:lnTo>
                      <a:pt x="13" y="14"/>
                    </a:lnTo>
                    <a:lnTo>
                      <a:pt x="13" y="16"/>
                    </a:lnTo>
                    <a:lnTo>
                      <a:pt x="9" y="16"/>
                    </a:lnTo>
                    <a:lnTo>
                      <a:pt x="9" y="18"/>
                    </a:lnTo>
                    <a:lnTo>
                      <a:pt x="7" y="18"/>
                    </a:lnTo>
                    <a:lnTo>
                      <a:pt x="7" y="20"/>
                    </a:lnTo>
                    <a:lnTo>
                      <a:pt x="5" y="22"/>
                    </a:lnTo>
                    <a:lnTo>
                      <a:pt x="5" y="24"/>
                    </a:lnTo>
                    <a:lnTo>
                      <a:pt x="3" y="28"/>
                    </a:lnTo>
                    <a:lnTo>
                      <a:pt x="3" y="30"/>
                    </a:lnTo>
                    <a:lnTo>
                      <a:pt x="0" y="30"/>
                    </a:lnTo>
                    <a:lnTo>
                      <a:pt x="0" y="32"/>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93" name="Freeform 24"/>
              <p:cNvSpPr>
                <a:spLocks/>
              </p:cNvSpPr>
              <p:nvPr/>
            </p:nvSpPr>
            <p:spPr bwMode="auto">
              <a:xfrm>
                <a:off x="4711" y="1154"/>
                <a:ext cx="18" cy="47"/>
              </a:xfrm>
              <a:custGeom>
                <a:avLst/>
                <a:gdLst>
                  <a:gd name="T0" fmla="*/ 17 w 18"/>
                  <a:gd name="T1" fmla="*/ 44 h 47"/>
                  <a:gd name="T2" fmla="*/ 0 w 18"/>
                  <a:gd name="T3" fmla="*/ 46 h 47"/>
                  <a:gd name="T4" fmla="*/ 0 w 18"/>
                  <a:gd name="T5" fmla="*/ 42 h 47"/>
                  <a:gd name="T6" fmla="*/ 0 w 18"/>
                  <a:gd name="T7" fmla="*/ 38 h 47"/>
                  <a:gd name="T8" fmla="*/ 0 w 18"/>
                  <a:gd name="T9" fmla="*/ 32 h 47"/>
                  <a:gd name="T10" fmla="*/ 0 w 18"/>
                  <a:gd name="T11" fmla="*/ 28 h 47"/>
                  <a:gd name="T12" fmla="*/ 0 w 18"/>
                  <a:gd name="T13" fmla="*/ 22 h 47"/>
                  <a:gd name="T14" fmla="*/ 2 w 18"/>
                  <a:gd name="T15" fmla="*/ 20 h 47"/>
                  <a:gd name="T16" fmla="*/ 4 w 18"/>
                  <a:gd name="T17" fmla="*/ 22 h 47"/>
                  <a:gd name="T18" fmla="*/ 4 w 18"/>
                  <a:gd name="T19" fmla="*/ 28 h 47"/>
                  <a:gd name="T20" fmla="*/ 9 w 18"/>
                  <a:gd name="T21" fmla="*/ 30 h 47"/>
                  <a:gd name="T22" fmla="*/ 11 w 18"/>
                  <a:gd name="T23" fmla="*/ 32 h 47"/>
                  <a:gd name="T24" fmla="*/ 7 w 18"/>
                  <a:gd name="T25" fmla="*/ 32 h 47"/>
                  <a:gd name="T26" fmla="*/ 4 w 18"/>
                  <a:gd name="T27" fmla="*/ 34 h 47"/>
                  <a:gd name="T28" fmla="*/ 4 w 18"/>
                  <a:gd name="T29" fmla="*/ 40 h 47"/>
                  <a:gd name="T30" fmla="*/ 7 w 18"/>
                  <a:gd name="T31" fmla="*/ 42 h 47"/>
                  <a:gd name="T32" fmla="*/ 11 w 18"/>
                  <a:gd name="T33" fmla="*/ 44 h 47"/>
                  <a:gd name="T34" fmla="*/ 13 w 18"/>
                  <a:gd name="T35" fmla="*/ 42 h 47"/>
                  <a:gd name="T36" fmla="*/ 15 w 18"/>
                  <a:gd name="T37" fmla="*/ 40 h 47"/>
                  <a:gd name="T38" fmla="*/ 15 w 18"/>
                  <a:gd name="T39" fmla="*/ 34 h 47"/>
                  <a:gd name="T40" fmla="*/ 13 w 18"/>
                  <a:gd name="T41" fmla="*/ 32 h 47"/>
                  <a:gd name="T42" fmla="*/ 11 w 18"/>
                  <a:gd name="T43" fmla="*/ 28 h 47"/>
                  <a:gd name="T44" fmla="*/ 7 w 18"/>
                  <a:gd name="T45" fmla="*/ 22 h 47"/>
                  <a:gd name="T46" fmla="*/ 4 w 18"/>
                  <a:gd name="T47" fmla="*/ 20 h 47"/>
                  <a:gd name="T48" fmla="*/ 4 w 18"/>
                  <a:gd name="T49" fmla="*/ 16 h 47"/>
                  <a:gd name="T50" fmla="*/ 2 w 18"/>
                  <a:gd name="T51" fmla="*/ 14 h 47"/>
                  <a:gd name="T52" fmla="*/ 0 w 18"/>
                  <a:gd name="T53" fmla="*/ 8 h 47"/>
                  <a:gd name="T54" fmla="*/ 0 w 18"/>
                  <a:gd name="T55" fmla="*/ 4 h 47"/>
                  <a:gd name="T56" fmla="*/ 2 w 18"/>
                  <a:gd name="T57" fmla="*/ 2 h 47"/>
                  <a:gd name="T58" fmla="*/ 4 w 18"/>
                  <a:gd name="T59" fmla="*/ 0 h 47"/>
                  <a:gd name="T60" fmla="*/ 17 w 18"/>
                  <a:gd name="T61" fmla="*/ 4 h 47"/>
                  <a:gd name="T62" fmla="*/ 17 w 18"/>
                  <a:gd name="T63" fmla="*/ 28 h 47"/>
                  <a:gd name="T64" fmla="*/ 15 w 18"/>
                  <a:gd name="T65" fmla="*/ 22 h 47"/>
                  <a:gd name="T66" fmla="*/ 13 w 18"/>
                  <a:gd name="T67" fmla="*/ 20 h 47"/>
                  <a:gd name="T68" fmla="*/ 17 w 18"/>
                  <a:gd name="T69" fmla="*/ 20 h 47"/>
                  <a:gd name="T70" fmla="*/ 17 w 18"/>
                  <a:gd name="T71" fmla="*/ 16 h 47"/>
                  <a:gd name="T72" fmla="*/ 13 w 18"/>
                  <a:gd name="T73" fmla="*/ 16 h 47"/>
                  <a:gd name="T74" fmla="*/ 9 w 18"/>
                  <a:gd name="T75" fmla="*/ 16 h 47"/>
                  <a:gd name="T76" fmla="*/ 9 w 18"/>
                  <a:gd name="T77" fmla="*/ 10 h 47"/>
                  <a:gd name="T78" fmla="*/ 11 w 18"/>
                  <a:gd name="T79" fmla="*/ 14 h 47"/>
                  <a:gd name="T80" fmla="*/ 13 w 18"/>
                  <a:gd name="T81" fmla="*/ 10 h 47"/>
                  <a:gd name="T82" fmla="*/ 15 w 18"/>
                  <a:gd name="T83" fmla="*/ 8 h 47"/>
                  <a:gd name="T84" fmla="*/ 15 w 18"/>
                  <a:gd name="T85" fmla="*/ 4 h 47"/>
                  <a:gd name="T86" fmla="*/ 11 w 18"/>
                  <a:gd name="T87" fmla="*/ 4 h 47"/>
                  <a:gd name="T88" fmla="*/ 7 w 18"/>
                  <a:gd name="T89" fmla="*/ 4 h 47"/>
                  <a:gd name="T90" fmla="*/ 4 w 18"/>
                  <a:gd name="T91" fmla="*/ 6 h 47"/>
                  <a:gd name="T92" fmla="*/ 4 w 18"/>
                  <a:gd name="T93" fmla="*/ 10 h 47"/>
                  <a:gd name="T94" fmla="*/ 7 w 18"/>
                  <a:gd name="T95" fmla="*/ 14 h 47"/>
                  <a:gd name="T96" fmla="*/ 9 w 18"/>
                  <a:gd name="T97" fmla="*/ 16 h 47"/>
                  <a:gd name="T98" fmla="*/ 11 w 18"/>
                  <a:gd name="T99" fmla="*/ 18 h 47"/>
                  <a:gd name="T100" fmla="*/ 13 w 18"/>
                  <a:gd name="T101" fmla="*/ 22 h 47"/>
                  <a:gd name="T102" fmla="*/ 15 w 18"/>
                  <a:gd name="T103" fmla="*/ 28 h 47"/>
                  <a:gd name="T104" fmla="*/ 17 w 18"/>
                  <a:gd name="T105" fmla="*/ 30 h 47"/>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8"/>
                  <a:gd name="T160" fmla="*/ 0 h 47"/>
                  <a:gd name="T161" fmla="*/ 18 w 18"/>
                  <a:gd name="T162" fmla="*/ 47 h 47"/>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8" h="47">
                    <a:moveTo>
                      <a:pt x="17" y="32"/>
                    </a:moveTo>
                    <a:lnTo>
                      <a:pt x="17" y="44"/>
                    </a:lnTo>
                    <a:lnTo>
                      <a:pt x="15" y="46"/>
                    </a:lnTo>
                    <a:lnTo>
                      <a:pt x="0" y="46"/>
                    </a:lnTo>
                    <a:lnTo>
                      <a:pt x="0" y="44"/>
                    </a:lnTo>
                    <a:lnTo>
                      <a:pt x="0" y="42"/>
                    </a:lnTo>
                    <a:lnTo>
                      <a:pt x="0" y="40"/>
                    </a:lnTo>
                    <a:lnTo>
                      <a:pt x="0" y="38"/>
                    </a:lnTo>
                    <a:lnTo>
                      <a:pt x="0" y="34"/>
                    </a:lnTo>
                    <a:lnTo>
                      <a:pt x="0" y="32"/>
                    </a:lnTo>
                    <a:lnTo>
                      <a:pt x="0" y="30"/>
                    </a:lnTo>
                    <a:lnTo>
                      <a:pt x="0" y="28"/>
                    </a:lnTo>
                    <a:lnTo>
                      <a:pt x="0" y="24"/>
                    </a:lnTo>
                    <a:lnTo>
                      <a:pt x="0" y="22"/>
                    </a:lnTo>
                    <a:lnTo>
                      <a:pt x="0" y="20"/>
                    </a:lnTo>
                    <a:lnTo>
                      <a:pt x="2" y="20"/>
                    </a:lnTo>
                    <a:lnTo>
                      <a:pt x="2" y="22"/>
                    </a:lnTo>
                    <a:lnTo>
                      <a:pt x="4" y="22"/>
                    </a:lnTo>
                    <a:lnTo>
                      <a:pt x="4" y="24"/>
                    </a:lnTo>
                    <a:lnTo>
                      <a:pt x="4" y="28"/>
                    </a:lnTo>
                    <a:lnTo>
                      <a:pt x="7" y="28"/>
                    </a:lnTo>
                    <a:lnTo>
                      <a:pt x="9" y="30"/>
                    </a:lnTo>
                    <a:lnTo>
                      <a:pt x="11" y="30"/>
                    </a:lnTo>
                    <a:lnTo>
                      <a:pt x="11" y="32"/>
                    </a:lnTo>
                    <a:lnTo>
                      <a:pt x="9" y="32"/>
                    </a:lnTo>
                    <a:lnTo>
                      <a:pt x="7" y="32"/>
                    </a:lnTo>
                    <a:lnTo>
                      <a:pt x="4" y="32"/>
                    </a:lnTo>
                    <a:lnTo>
                      <a:pt x="4" y="34"/>
                    </a:lnTo>
                    <a:lnTo>
                      <a:pt x="4" y="38"/>
                    </a:lnTo>
                    <a:lnTo>
                      <a:pt x="4" y="40"/>
                    </a:lnTo>
                    <a:lnTo>
                      <a:pt x="4" y="42"/>
                    </a:lnTo>
                    <a:lnTo>
                      <a:pt x="7" y="42"/>
                    </a:lnTo>
                    <a:lnTo>
                      <a:pt x="9" y="44"/>
                    </a:lnTo>
                    <a:lnTo>
                      <a:pt x="11" y="44"/>
                    </a:lnTo>
                    <a:lnTo>
                      <a:pt x="11" y="42"/>
                    </a:lnTo>
                    <a:lnTo>
                      <a:pt x="13" y="42"/>
                    </a:lnTo>
                    <a:lnTo>
                      <a:pt x="15" y="42"/>
                    </a:lnTo>
                    <a:lnTo>
                      <a:pt x="15" y="40"/>
                    </a:lnTo>
                    <a:lnTo>
                      <a:pt x="15" y="38"/>
                    </a:lnTo>
                    <a:lnTo>
                      <a:pt x="15" y="34"/>
                    </a:lnTo>
                    <a:lnTo>
                      <a:pt x="15" y="32"/>
                    </a:lnTo>
                    <a:lnTo>
                      <a:pt x="13" y="32"/>
                    </a:lnTo>
                    <a:lnTo>
                      <a:pt x="13" y="30"/>
                    </a:lnTo>
                    <a:lnTo>
                      <a:pt x="11" y="28"/>
                    </a:lnTo>
                    <a:lnTo>
                      <a:pt x="9" y="24"/>
                    </a:lnTo>
                    <a:lnTo>
                      <a:pt x="7" y="22"/>
                    </a:lnTo>
                    <a:lnTo>
                      <a:pt x="7" y="20"/>
                    </a:lnTo>
                    <a:lnTo>
                      <a:pt x="4" y="20"/>
                    </a:lnTo>
                    <a:lnTo>
                      <a:pt x="4" y="18"/>
                    </a:lnTo>
                    <a:lnTo>
                      <a:pt x="4" y="16"/>
                    </a:lnTo>
                    <a:lnTo>
                      <a:pt x="2" y="16"/>
                    </a:lnTo>
                    <a:lnTo>
                      <a:pt x="2" y="14"/>
                    </a:lnTo>
                    <a:lnTo>
                      <a:pt x="0" y="10"/>
                    </a:lnTo>
                    <a:lnTo>
                      <a:pt x="0" y="8"/>
                    </a:lnTo>
                    <a:lnTo>
                      <a:pt x="0" y="6"/>
                    </a:lnTo>
                    <a:lnTo>
                      <a:pt x="0" y="4"/>
                    </a:lnTo>
                    <a:lnTo>
                      <a:pt x="0" y="2"/>
                    </a:lnTo>
                    <a:lnTo>
                      <a:pt x="2" y="2"/>
                    </a:lnTo>
                    <a:lnTo>
                      <a:pt x="2" y="0"/>
                    </a:lnTo>
                    <a:lnTo>
                      <a:pt x="4" y="0"/>
                    </a:lnTo>
                    <a:lnTo>
                      <a:pt x="13" y="0"/>
                    </a:lnTo>
                    <a:lnTo>
                      <a:pt x="17" y="4"/>
                    </a:lnTo>
                    <a:lnTo>
                      <a:pt x="17" y="30"/>
                    </a:lnTo>
                    <a:lnTo>
                      <a:pt x="17" y="28"/>
                    </a:lnTo>
                    <a:lnTo>
                      <a:pt x="17" y="24"/>
                    </a:lnTo>
                    <a:lnTo>
                      <a:pt x="15" y="22"/>
                    </a:lnTo>
                    <a:lnTo>
                      <a:pt x="13" y="22"/>
                    </a:lnTo>
                    <a:lnTo>
                      <a:pt x="13" y="20"/>
                    </a:lnTo>
                    <a:lnTo>
                      <a:pt x="15" y="20"/>
                    </a:lnTo>
                    <a:lnTo>
                      <a:pt x="17" y="20"/>
                    </a:lnTo>
                    <a:lnTo>
                      <a:pt x="17" y="18"/>
                    </a:lnTo>
                    <a:lnTo>
                      <a:pt x="17" y="16"/>
                    </a:lnTo>
                    <a:lnTo>
                      <a:pt x="15" y="16"/>
                    </a:lnTo>
                    <a:lnTo>
                      <a:pt x="13" y="16"/>
                    </a:lnTo>
                    <a:lnTo>
                      <a:pt x="11" y="16"/>
                    </a:lnTo>
                    <a:lnTo>
                      <a:pt x="9" y="16"/>
                    </a:lnTo>
                    <a:lnTo>
                      <a:pt x="9" y="14"/>
                    </a:lnTo>
                    <a:lnTo>
                      <a:pt x="9" y="10"/>
                    </a:lnTo>
                    <a:lnTo>
                      <a:pt x="11" y="10"/>
                    </a:lnTo>
                    <a:lnTo>
                      <a:pt x="11" y="14"/>
                    </a:lnTo>
                    <a:lnTo>
                      <a:pt x="13" y="14"/>
                    </a:lnTo>
                    <a:lnTo>
                      <a:pt x="13" y="10"/>
                    </a:lnTo>
                    <a:lnTo>
                      <a:pt x="15" y="10"/>
                    </a:lnTo>
                    <a:lnTo>
                      <a:pt x="15" y="8"/>
                    </a:lnTo>
                    <a:lnTo>
                      <a:pt x="15" y="6"/>
                    </a:lnTo>
                    <a:lnTo>
                      <a:pt x="15" y="4"/>
                    </a:lnTo>
                    <a:lnTo>
                      <a:pt x="13" y="4"/>
                    </a:lnTo>
                    <a:lnTo>
                      <a:pt x="11" y="4"/>
                    </a:lnTo>
                    <a:lnTo>
                      <a:pt x="11" y="2"/>
                    </a:lnTo>
                    <a:lnTo>
                      <a:pt x="7" y="4"/>
                    </a:lnTo>
                    <a:lnTo>
                      <a:pt x="4" y="4"/>
                    </a:lnTo>
                    <a:lnTo>
                      <a:pt x="4" y="6"/>
                    </a:lnTo>
                    <a:lnTo>
                      <a:pt x="4" y="8"/>
                    </a:lnTo>
                    <a:lnTo>
                      <a:pt x="4" y="10"/>
                    </a:lnTo>
                    <a:lnTo>
                      <a:pt x="4" y="14"/>
                    </a:lnTo>
                    <a:lnTo>
                      <a:pt x="7" y="14"/>
                    </a:lnTo>
                    <a:lnTo>
                      <a:pt x="7" y="16"/>
                    </a:lnTo>
                    <a:lnTo>
                      <a:pt x="9" y="16"/>
                    </a:lnTo>
                    <a:lnTo>
                      <a:pt x="9" y="18"/>
                    </a:lnTo>
                    <a:lnTo>
                      <a:pt x="11" y="18"/>
                    </a:lnTo>
                    <a:lnTo>
                      <a:pt x="11" y="20"/>
                    </a:lnTo>
                    <a:lnTo>
                      <a:pt x="13" y="22"/>
                    </a:lnTo>
                    <a:lnTo>
                      <a:pt x="13" y="24"/>
                    </a:lnTo>
                    <a:lnTo>
                      <a:pt x="15" y="28"/>
                    </a:lnTo>
                    <a:lnTo>
                      <a:pt x="15" y="30"/>
                    </a:lnTo>
                    <a:lnTo>
                      <a:pt x="17" y="30"/>
                    </a:lnTo>
                    <a:lnTo>
                      <a:pt x="17" y="32"/>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94" name="Freeform 25"/>
              <p:cNvSpPr>
                <a:spLocks/>
              </p:cNvSpPr>
              <p:nvPr/>
            </p:nvSpPr>
            <p:spPr bwMode="auto">
              <a:xfrm>
                <a:off x="4711" y="1204"/>
                <a:ext cx="18" cy="49"/>
              </a:xfrm>
              <a:custGeom>
                <a:avLst/>
                <a:gdLst>
                  <a:gd name="T0" fmla="*/ 17 w 18"/>
                  <a:gd name="T1" fmla="*/ 2 h 49"/>
                  <a:gd name="T2" fmla="*/ 0 w 18"/>
                  <a:gd name="T3" fmla="*/ 0 h 49"/>
                  <a:gd name="T4" fmla="*/ 0 w 18"/>
                  <a:gd name="T5" fmla="*/ 4 h 49"/>
                  <a:gd name="T6" fmla="*/ 0 w 18"/>
                  <a:gd name="T7" fmla="*/ 10 h 49"/>
                  <a:gd name="T8" fmla="*/ 0 w 18"/>
                  <a:gd name="T9" fmla="*/ 14 h 49"/>
                  <a:gd name="T10" fmla="*/ 0 w 18"/>
                  <a:gd name="T11" fmla="*/ 20 h 49"/>
                  <a:gd name="T12" fmla="*/ 0 w 18"/>
                  <a:gd name="T13" fmla="*/ 24 h 49"/>
                  <a:gd name="T14" fmla="*/ 4 w 18"/>
                  <a:gd name="T15" fmla="*/ 24 h 49"/>
                  <a:gd name="T16" fmla="*/ 4 w 18"/>
                  <a:gd name="T17" fmla="*/ 20 h 49"/>
                  <a:gd name="T18" fmla="*/ 9 w 18"/>
                  <a:gd name="T19" fmla="*/ 18 h 49"/>
                  <a:gd name="T20" fmla="*/ 11 w 18"/>
                  <a:gd name="T21" fmla="*/ 12 h 49"/>
                  <a:gd name="T22" fmla="*/ 9 w 18"/>
                  <a:gd name="T23" fmla="*/ 14 h 49"/>
                  <a:gd name="T24" fmla="*/ 4 w 18"/>
                  <a:gd name="T25" fmla="*/ 12 h 49"/>
                  <a:gd name="T26" fmla="*/ 4 w 18"/>
                  <a:gd name="T27" fmla="*/ 8 h 49"/>
                  <a:gd name="T28" fmla="*/ 7 w 18"/>
                  <a:gd name="T29" fmla="*/ 2 h 49"/>
                  <a:gd name="T30" fmla="*/ 11 w 18"/>
                  <a:gd name="T31" fmla="*/ 2 h 49"/>
                  <a:gd name="T32" fmla="*/ 13 w 18"/>
                  <a:gd name="T33" fmla="*/ 4 h 49"/>
                  <a:gd name="T34" fmla="*/ 15 w 18"/>
                  <a:gd name="T35" fmla="*/ 8 h 49"/>
                  <a:gd name="T36" fmla="*/ 15 w 18"/>
                  <a:gd name="T37" fmla="*/ 12 h 49"/>
                  <a:gd name="T38" fmla="*/ 13 w 18"/>
                  <a:gd name="T39" fmla="*/ 14 h 49"/>
                  <a:gd name="T40" fmla="*/ 11 w 18"/>
                  <a:gd name="T41" fmla="*/ 18 h 49"/>
                  <a:gd name="T42" fmla="*/ 9 w 18"/>
                  <a:gd name="T43" fmla="*/ 22 h 49"/>
                  <a:gd name="T44" fmla="*/ 7 w 18"/>
                  <a:gd name="T45" fmla="*/ 24 h 49"/>
                  <a:gd name="T46" fmla="*/ 4 w 18"/>
                  <a:gd name="T47" fmla="*/ 28 h 49"/>
                  <a:gd name="T48" fmla="*/ 0 w 18"/>
                  <a:gd name="T49" fmla="*/ 32 h 49"/>
                  <a:gd name="T50" fmla="*/ 0 w 18"/>
                  <a:gd name="T51" fmla="*/ 38 h 49"/>
                  <a:gd name="T52" fmla="*/ 0 w 18"/>
                  <a:gd name="T53" fmla="*/ 42 h 49"/>
                  <a:gd name="T54" fmla="*/ 2 w 18"/>
                  <a:gd name="T55" fmla="*/ 44 h 49"/>
                  <a:gd name="T56" fmla="*/ 4 w 18"/>
                  <a:gd name="T57" fmla="*/ 48 h 49"/>
                  <a:gd name="T58" fmla="*/ 17 w 18"/>
                  <a:gd name="T59" fmla="*/ 42 h 49"/>
                  <a:gd name="T60" fmla="*/ 17 w 18"/>
                  <a:gd name="T61" fmla="*/ 18 h 49"/>
                  <a:gd name="T62" fmla="*/ 17 w 18"/>
                  <a:gd name="T63" fmla="*/ 22 h 49"/>
                  <a:gd name="T64" fmla="*/ 13 w 18"/>
                  <a:gd name="T65" fmla="*/ 24 h 49"/>
                  <a:gd name="T66" fmla="*/ 15 w 18"/>
                  <a:gd name="T67" fmla="*/ 26 h 49"/>
                  <a:gd name="T68" fmla="*/ 15 w 18"/>
                  <a:gd name="T69" fmla="*/ 26 h 49"/>
                  <a:gd name="T70" fmla="*/ 17 w 18"/>
                  <a:gd name="T71" fmla="*/ 28 h 49"/>
                  <a:gd name="T72" fmla="*/ 13 w 18"/>
                  <a:gd name="T73" fmla="*/ 28 h 49"/>
                  <a:gd name="T74" fmla="*/ 11 w 18"/>
                  <a:gd name="T75" fmla="*/ 30 h 49"/>
                  <a:gd name="T76" fmla="*/ 9 w 18"/>
                  <a:gd name="T77" fmla="*/ 32 h 49"/>
                  <a:gd name="T78" fmla="*/ 13 w 18"/>
                  <a:gd name="T79" fmla="*/ 32 h 49"/>
                  <a:gd name="T80" fmla="*/ 15 w 18"/>
                  <a:gd name="T81" fmla="*/ 34 h 49"/>
                  <a:gd name="T82" fmla="*/ 15 w 18"/>
                  <a:gd name="T83" fmla="*/ 40 h 49"/>
                  <a:gd name="T84" fmla="*/ 11 w 18"/>
                  <a:gd name="T85" fmla="*/ 42 h 49"/>
                  <a:gd name="T86" fmla="*/ 4 w 18"/>
                  <a:gd name="T87" fmla="*/ 40 h 49"/>
                  <a:gd name="T88" fmla="*/ 4 w 18"/>
                  <a:gd name="T89" fmla="*/ 34 h 49"/>
                  <a:gd name="T90" fmla="*/ 7 w 18"/>
                  <a:gd name="T91" fmla="*/ 30 h 49"/>
                  <a:gd name="T92" fmla="*/ 9 w 18"/>
                  <a:gd name="T93" fmla="*/ 28 h 49"/>
                  <a:gd name="T94" fmla="*/ 11 w 18"/>
                  <a:gd name="T95" fmla="*/ 24 h 49"/>
                  <a:gd name="T96" fmla="*/ 13 w 18"/>
                  <a:gd name="T97" fmla="*/ 20 h 49"/>
                  <a:gd name="T98" fmla="*/ 15 w 18"/>
                  <a:gd name="T99" fmla="*/ 18 h 49"/>
                  <a:gd name="T100" fmla="*/ 17 w 18"/>
                  <a:gd name="T101" fmla="*/ 12 h 4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8"/>
                  <a:gd name="T154" fmla="*/ 0 h 49"/>
                  <a:gd name="T155" fmla="*/ 18 w 18"/>
                  <a:gd name="T156" fmla="*/ 49 h 49"/>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8" h="49">
                    <a:moveTo>
                      <a:pt x="17" y="12"/>
                    </a:moveTo>
                    <a:lnTo>
                      <a:pt x="17" y="2"/>
                    </a:lnTo>
                    <a:lnTo>
                      <a:pt x="15" y="0"/>
                    </a:lnTo>
                    <a:lnTo>
                      <a:pt x="0" y="0"/>
                    </a:lnTo>
                    <a:lnTo>
                      <a:pt x="0" y="2"/>
                    </a:lnTo>
                    <a:lnTo>
                      <a:pt x="0" y="4"/>
                    </a:lnTo>
                    <a:lnTo>
                      <a:pt x="0" y="8"/>
                    </a:lnTo>
                    <a:lnTo>
                      <a:pt x="0" y="10"/>
                    </a:lnTo>
                    <a:lnTo>
                      <a:pt x="0" y="12"/>
                    </a:lnTo>
                    <a:lnTo>
                      <a:pt x="0" y="14"/>
                    </a:lnTo>
                    <a:lnTo>
                      <a:pt x="0" y="18"/>
                    </a:lnTo>
                    <a:lnTo>
                      <a:pt x="0" y="20"/>
                    </a:lnTo>
                    <a:lnTo>
                      <a:pt x="0" y="22"/>
                    </a:lnTo>
                    <a:lnTo>
                      <a:pt x="0" y="24"/>
                    </a:lnTo>
                    <a:lnTo>
                      <a:pt x="2" y="24"/>
                    </a:lnTo>
                    <a:lnTo>
                      <a:pt x="4" y="24"/>
                    </a:lnTo>
                    <a:lnTo>
                      <a:pt x="4" y="22"/>
                    </a:lnTo>
                    <a:lnTo>
                      <a:pt x="4" y="20"/>
                    </a:lnTo>
                    <a:lnTo>
                      <a:pt x="7" y="18"/>
                    </a:lnTo>
                    <a:lnTo>
                      <a:pt x="9" y="18"/>
                    </a:lnTo>
                    <a:lnTo>
                      <a:pt x="11" y="14"/>
                    </a:lnTo>
                    <a:lnTo>
                      <a:pt x="11" y="12"/>
                    </a:lnTo>
                    <a:lnTo>
                      <a:pt x="9" y="12"/>
                    </a:lnTo>
                    <a:lnTo>
                      <a:pt x="9" y="14"/>
                    </a:lnTo>
                    <a:lnTo>
                      <a:pt x="7" y="14"/>
                    </a:lnTo>
                    <a:lnTo>
                      <a:pt x="4" y="12"/>
                    </a:lnTo>
                    <a:lnTo>
                      <a:pt x="4" y="10"/>
                    </a:lnTo>
                    <a:lnTo>
                      <a:pt x="4" y="8"/>
                    </a:lnTo>
                    <a:lnTo>
                      <a:pt x="4" y="4"/>
                    </a:lnTo>
                    <a:lnTo>
                      <a:pt x="7" y="2"/>
                    </a:lnTo>
                    <a:lnTo>
                      <a:pt x="9" y="2"/>
                    </a:lnTo>
                    <a:lnTo>
                      <a:pt x="11" y="2"/>
                    </a:lnTo>
                    <a:lnTo>
                      <a:pt x="13" y="2"/>
                    </a:lnTo>
                    <a:lnTo>
                      <a:pt x="13" y="4"/>
                    </a:lnTo>
                    <a:lnTo>
                      <a:pt x="15" y="4"/>
                    </a:lnTo>
                    <a:lnTo>
                      <a:pt x="15" y="8"/>
                    </a:lnTo>
                    <a:lnTo>
                      <a:pt x="15" y="10"/>
                    </a:lnTo>
                    <a:lnTo>
                      <a:pt x="15" y="12"/>
                    </a:lnTo>
                    <a:lnTo>
                      <a:pt x="13" y="12"/>
                    </a:lnTo>
                    <a:lnTo>
                      <a:pt x="13" y="14"/>
                    </a:lnTo>
                    <a:lnTo>
                      <a:pt x="13" y="18"/>
                    </a:lnTo>
                    <a:lnTo>
                      <a:pt x="11" y="18"/>
                    </a:lnTo>
                    <a:lnTo>
                      <a:pt x="11" y="20"/>
                    </a:lnTo>
                    <a:lnTo>
                      <a:pt x="9" y="22"/>
                    </a:lnTo>
                    <a:lnTo>
                      <a:pt x="7" y="22"/>
                    </a:lnTo>
                    <a:lnTo>
                      <a:pt x="7" y="24"/>
                    </a:lnTo>
                    <a:lnTo>
                      <a:pt x="4" y="26"/>
                    </a:lnTo>
                    <a:lnTo>
                      <a:pt x="4" y="28"/>
                    </a:lnTo>
                    <a:lnTo>
                      <a:pt x="2" y="30"/>
                    </a:lnTo>
                    <a:lnTo>
                      <a:pt x="0" y="32"/>
                    </a:lnTo>
                    <a:lnTo>
                      <a:pt x="0" y="34"/>
                    </a:lnTo>
                    <a:lnTo>
                      <a:pt x="0" y="38"/>
                    </a:lnTo>
                    <a:lnTo>
                      <a:pt x="0" y="40"/>
                    </a:lnTo>
                    <a:lnTo>
                      <a:pt x="0" y="42"/>
                    </a:lnTo>
                    <a:lnTo>
                      <a:pt x="2" y="42"/>
                    </a:lnTo>
                    <a:lnTo>
                      <a:pt x="2" y="44"/>
                    </a:lnTo>
                    <a:lnTo>
                      <a:pt x="4" y="44"/>
                    </a:lnTo>
                    <a:lnTo>
                      <a:pt x="4" y="48"/>
                    </a:lnTo>
                    <a:lnTo>
                      <a:pt x="13" y="48"/>
                    </a:lnTo>
                    <a:lnTo>
                      <a:pt x="17" y="42"/>
                    </a:lnTo>
                    <a:lnTo>
                      <a:pt x="17" y="14"/>
                    </a:lnTo>
                    <a:lnTo>
                      <a:pt x="17" y="18"/>
                    </a:lnTo>
                    <a:lnTo>
                      <a:pt x="17" y="20"/>
                    </a:lnTo>
                    <a:lnTo>
                      <a:pt x="17" y="22"/>
                    </a:lnTo>
                    <a:lnTo>
                      <a:pt x="15" y="22"/>
                    </a:lnTo>
                    <a:lnTo>
                      <a:pt x="13" y="24"/>
                    </a:lnTo>
                    <a:lnTo>
                      <a:pt x="13" y="26"/>
                    </a:lnTo>
                    <a:lnTo>
                      <a:pt x="15" y="26"/>
                    </a:lnTo>
                    <a:lnTo>
                      <a:pt x="15" y="24"/>
                    </a:lnTo>
                    <a:lnTo>
                      <a:pt x="15" y="26"/>
                    </a:lnTo>
                    <a:lnTo>
                      <a:pt x="17" y="26"/>
                    </a:lnTo>
                    <a:lnTo>
                      <a:pt x="17" y="28"/>
                    </a:lnTo>
                    <a:lnTo>
                      <a:pt x="15" y="28"/>
                    </a:lnTo>
                    <a:lnTo>
                      <a:pt x="13" y="28"/>
                    </a:lnTo>
                    <a:lnTo>
                      <a:pt x="11" y="28"/>
                    </a:lnTo>
                    <a:lnTo>
                      <a:pt x="11" y="30"/>
                    </a:lnTo>
                    <a:lnTo>
                      <a:pt x="9" y="30"/>
                    </a:lnTo>
                    <a:lnTo>
                      <a:pt x="9" y="32"/>
                    </a:lnTo>
                    <a:lnTo>
                      <a:pt x="11" y="32"/>
                    </a:lnTo>
                    <a:lnTo>
                      <a:pt x="13" y="32"/>
                    </a:lnTo>
                    <a:lnTo>
                      <a:pt x="15" y="32"/>
                    </a:lnTo>
                    <a:lnTo>
                      <a:pt x="15" y="34"/>
                    </a:lnTo>
                    <a:lnTo>
                      <a:pt x="15" y="38"/>
                    </a:lnTo>
                    <a:lnTo>
                      <a:pt x="15" y="40"/>
                    </a:lnTo>
                    <a:lnTo>
                      <a:pt x="13" y="42"/>
                    </a:lnTo>
                    <a:lnTo>
                      <a:pt x="11" y="42"/>
                    </a:lnTo>
                    <a:lnTo>
                      <a:pt x="7" y="42"/>
                    </a:lnTo>
                    <a:lnTo>
                      <a:pt x="4" y="40"/>
                    </a:lnTo>
                    <a:lnTo>
                      <a:pt x="4" y="38"/>
                    </a:lnTo>
                    <a:lnTo>
                      <a:pt x="4" y="34"/>
                    </a:lnTo>
                    <a:lnTo>
                      <a:pt x="4" y="32"/>
                    </a:lnTo>
                    <a:lnTo>
                      <a:pt x="7" y="30"/>
                    </a:lnTo>
                    <a:lnTo>
                      <a:pt x="7" y="28"/>
                    </a:lnTo>
                    <a:lnTo>
                      <a:pt x="9" y="28"/>
                    </a:lnTo>
                    <a:lnTo>
                      <a:pt x="11" y="26"/>
                    </a:lnTo>
                    <a:lnTo>
                      <a:pt x="11" y="24"/>
                    </a:lnTo>
                    <a:lnTo>
                      <a:pt x="13" y="22"/>
                    </a:lnTo>
                    <a:lnTo>
                      <a:pt x="13" y="20"/>
                    </a:lnTo>
                    <a:lnTo>
                      <a:pt x="15" y="20"/>
                    </a:lnTo>
                    <a:lnTo>
                      <a:pt x="15" y="18"/>
                    </a:lnTo>
                    <a:lnTo>
                      <a:pt x="17" y="14"/>
                    </a:lnTo>
                    <a:lnTo>
                      <a:pt x="17" y="12"/>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95" name="Freeform 26"/>
              <p:cNvSpPr>
                <a:spLocks/>
              </p:cNvSpPr>
              <p:nvPr/>
            </p:nvSpPr>
            <p:spPr bwMode="auto">
              <a:xfrm>
                <a:off x="4734" y="1204"/>
                <a:ext cx="20" cy="49"/>
              </a:xfrm>
              <a:custGeom>
                <a:avLst/>
                <a:gdLst>
                  <a:gd name="T0" fmla="*/ 0 w 20"/>
                  <a:gd name="T1" fmla="*/ 2 h 49"/>
                  <a:gd name="T2" fmla="*/ 19 w 20"/>
                  <a:gd name="T3" fmla="*/ 0 h 49"/>
                  <a:gd name="T4" fmla="*/ 17 w 20"/>
                  <a:gd name="T5" fmla="*/ 2 h 49"/>
                  <a:gd name="T6" fmla="*/ 17 w 20"/>
                  <a:gd name="T7" fmla="*/ 8 h 49"/>
                  <a:gd name="T8" fmla="*/ 19 w 20"/>
                  <a:gd name="T9" fmla="*/ 10 h 49"/>
                  <a:gd name="T10" fmla="*/ 17 w 20"/>
                  <a:gd name="T11" fmla="*/ 12 h 49"/>
                  <a:gd name="T12" fmla="*/ 17 w 20"/>
                  <a:gd name="T13" fmla="*/ 18 h 49"/>
                  <a:gd name="T14" fmla="*/ 17 w 20"/>
                  <a:gd name="T15" fmla="*/ 22 h 49"/>
                  <a:gd name="T16" fmla="*/ 15 w 20"/>
                  <a:gd name="T17" fmla="*/ 24 h 49"/>
                  <a:gd name="T18" fmla="*/ 13 w 20"/>
                  <a:gd name="T19" fmla="*/ 20 h 49"/>
                  <a:gd name="T20" fmla="*/ 9 w 20"/>
                  <a:gd name="T21" fmla="*/ 18 h 49"/>
                  <a:gd name="T22" fmla="*/ 7 w 20"/>
                  <a:gd name="T23" fmla="*/ 12 h 49"/>
                  <a:gd name="T24" fmla="*/ 9 w 20"/>
                  <a:gd name="T25" fmla="*/ 14 h 49"/>
                  <a:gd name="T26" fmla="*/ 13 w 20"/>
                  <a:gd name="T27" fmla="*/ 12 h 49"/>
                  <a:gd name="T28" fmla="*/ 15 w 20"/>
                  <a:gd name="T29" fmla="*/ 8 h 49"/>
                  <a:gd name="T30" fmla="*/ 13 w 20"/>
                  <a:gd name="T31" fmla="*/ 2 h 49"/>
                  <a:gd name="T32" fmla="*/ 7 w 20"/>
                  <a:gd name="T33" fmla="*/ 2 h 49"/>
                  <a:gd name="T34" fmla="*/ 5 w 20"/>
                  <a:gd name="T35" fmla="*/ 4 h 49"/>
                  <a:gd name="T36" fmla="*/ 3 w 20"/>
                  <a:gd name="T37" fmla="*/ 8 h 49"/>
                  <a:gd name="T38" fmla="*/ 3 w 20"/>
                  <a:gd name="T39" fmla="*/ 12 h 49"/>
                  <a:gd name="T40" fmla="*/ 5 w 20"/>
                  <a:gd name="T41" fmla="*/ 14 h 49"/>
                  <a:gd name="T42" fmla="*/ 7 w 20"/>
                  <a:gd name="T43" fmla="*/ 18 h 49"/>
                  <a:gd name="T44" fmla="*/ 9 w 20"/>
                  <a:gd name="T45" fmla="*/ 22 h 49"/>
                  <a:gd name="T46" fmla="*/ 13 w 20"/>
                  <a:gd name="T47" fmla="*/ 24 h 49"/>
                  <a:gd name="T48" fmla="*/ 15 w 20"/>
                  <a:gd name="T49" fmla="*/ 28 h 49"/>
                  <a:gd name="T50" fmla="*/ 17 w 20"/>
                  <a:gd name="T51" fmla="*/ 30 h 49"/>
                  <a:gd name="T52" fmla="*/ 17 w 20"/>
                  <a:gd name="T53" fmla="*/ 34 h 49"/>
                  <a:gd name="T54" fmla="*/ 17 w 20"/>
                  <a:gd name="T55" fmla="*/ 40 h 49"/>
                  <a:gd name="T56" fmla="*/ 15 w 20"/>
                  <a:gd name="T57" fmla="*/ 44 h 49"/>
                  <a:gd name="T58" fmla="*/ 13 w 20"/>
                  <a:gd name="T59" fmla="*/ 48 h 49"/>
                  <a:gd name="T60" fmla="*/ 0 w 20"/>
                  <a:gd name="T61" fmla="*/ 42 h 49"/>
                  <a:gd name="T62" fmla="*/ 0 w 20"/>
                  <a:gd name="T63" fmla="*/ 18 h 49"/>
                  <a:gd name="T64" fmla="*/ 0 w 20"/>
                  <a:gd name="T65" fmla="*/ 22 h 49"/>
                  <a:gd name="T66" fmla="*/ 3 w 20"/>
                  <a:gd name="T67" fmla="*/ 24 h 49"/>
                  <a:gd name="T68" fmla="*/ 5 w 20"/>
                  <a:gd name="T69" fmla="*/ 26 h 49"/>
                  <a:gd name="T70" fmla="*/ 3 w 20"/>
                  <a:gd name="T71" fmla="*/ 24 h 49"/>
                  <a:gd name="T72" fmla="*/ 0 w 20"/>
                  <a:gd name="T73" fmla="*/ 26 h 49"/>
                  <a:gd name="T74" fmla="*/ 3 w 20"/>
                  <a:gd name="T75" fmla="*/ 28 h 49"/>
                  <a:gd name="T76" fmla="*/ 7 w 20"/>
                  <a:gd name="T77" fmla="*/ 28 h 49"/>
                  <a:gd name="T78" fmla="*/ 9 w 20"/>
                  <a:gd name="T79" fmla="*/ 30 h 49"/>
                  <a:gd name="T80" fmla="*/ 7 w 20"/>
                  <a:gd name="T81" fmla="*/ 32 h 49"/>
                  <a:gd name="T82" fmla="*/ 3 w 20"/>
                  <a:gd name="T83" fmla="*/ 32 h 49"/>
                  <a:gd name="T84" fmla="*/ 3 w 20"/>
                  <a:gd name="T85" fmla="*/ 38 h 49"/>
                  <a:gd name="T86" fmla="*/ 5 w 20"/>
                  <a:gd name="T87" fmla="*/ 42 h 49"/>
                  <a:gd name="T88" fmla="*/ 9 w 20"/>
                  <a:gd name="T89" fmla="*/ 42 h 49"/>
                  <a:gd name="T90" fmla="*/ 13 w 20"/>
                  <a:gd name="T91" fmla="*/ 40 h 49"/>
                  <a:gd name="T92" fmla="*/ 15 w 20"/>
                  <a:gd name="T93" fmla="*/ 38 h 49"/>
                  <a:gd name="T94" fmla="*/ 13 w 20"/>
                  <a:gd name="T95" fmla="*/ 34 h 49"/>
                  <a:gd name="T96" fmla="*/ 13 w 20"/>
                  <a:gd name="T97" fmla="*/ 30 h 49"/>
                  <a:gd name="T98" fmla="*/ 7 w 20"/>
                  <a:gd name="T99" fmla="*/ 26 h 49"/>
                  <a:gd name="T100" fmla="*/ 5 w 20"/>
                  <a:gd name="T101" fmla="*/ 22 h 49"/>
                  <a:gd name="T102" fmla="*/ 3 w 20"/>
                  <a:gd name="T103" fmla="*/ 20 h 49"/>
                  <a:gd name="T104" fmla="*/ 0 w 20"/>
                  <a:gd name="T105" fmla="*/ 14 h 49"/>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0"/>
                  <a:gd name="T160" fmla="*/ 0 h 49"/>
                  <a:gd name="T161" fmla="*/ 20 w 20"/>
                  <a:gd name="T162" fmla="*/ 49 h 49"/>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0" h="49">
                    <a:moveTo>
                      <a:pt x="0" y="12"/>
                    </a:moveTo>
                    <a:lnTo>
                      <a:pt x="0" y="2"/>
                    </a:lnTo>
                    <a:lnTo>
                      <a:pt x="3" y="0"/>
                    </a:lnTo>
                    <a:lnTo>
                      <a:pt x="19" y="0"/>
                    </a:lnTo>
                    <a:lnTo>
                      <a:pt x="17" y="0"/>
                    </a:lnTo>
                    <a:lnTo>
                      <a:pt x="17" y="2"/>
                    </a:lnTo>
                    <a:lnTo>
                      <a:pt x="17" y="4"/>
                    </a:lnTo>
                    <a:lnTo>
                      <a:pt x="17" y="8"/>
                    </a:lnTo>
                    <a:lnTo>
                      <a:pt x="19" y="8"/>
                    </a:lnTo>
                    <a:lnTo>
                      <a:pt x="19" y="10"/>
                    </a:lnTo>
                    <a:lnTo>
                      <a:pt x="19" y="12"/>
                    </a:lnTo>
                    <a:lnTo>
                      <a:pt x="17" y="12"/>
                    </a:lnTo>
                    <a:lnTo>
                      <a:pt x="17" y="14"/>
                    </a:lnTo>
                    <a:lnTo>
                      <a:pt x="17" y="18"/>
                    </a:lnTo>
                    <a:lnTo>
                      <a:pt x="17" y="20"/>
                    </a:lnTo>
                    <a:lnTo>
                      <a:pt x="17" y="22"/>
                    </a:lnTo>
                    <a:lnTo>
                      <a:pt x="17" y="24"/>
                    </a:lnTo>
                    <a:lnTo>
                      <a:pt x="15" y="24"/>
                    </a:lnTo>
                    <a:lnTo>
                      <a:pt x="13" y="22"/>
                    </a:lnTo>
                    <a:lnTo>
                      <a:pt x="13" y="20"/>
                    </a:lnTo>
                    <a:lnTo>
                      <a:pt x="13" y="18"/>
                    </a:lnTo>
                    <a:lnTo>
                      <a:pt x="9" y="18"/>
                    </a:lnTo>
                    <a:lnTo>
                      <a:pt x="7" y="14"/>
                    </a:lnTo>
                    <a:lnTo>
                      <a:pt x="7" y="12"/>
                    </a:lnTo>
                    <a:lnTo>
                      <a:pt x="9" y="12"/>
                    </a:lnTo>
                    <a:lnTo>
                      <a:pt x="9" y="14"/>
                    </a:lnTo>
                    <a:lnTo>
                      <a:pt x="13" y="14"/>
                    </a:lnTo>
                    <a:lnTo>
                      <a:pt x="13" y="12"/>
                    </a:lnTo>
                    <a:lnTo>
                      <a:pt x="15" y="10"/>
                    </a:lnTo>
                    <a:lnTo>
                      <a:pt x="15" y="8"/>
                    </a:lnTo>
                    <a:lnTo>
                      <a:pt x="13" y="4"/>
                    </a:lnTo>
                    <a:lnTo>
                      <a:pt x="13" y="2"/>
                    </a:lnTo>
                    <a:lnTo>
                      <a:pt x="9" y="2"/>
                    </a:lnTo>
                    <a:lnTo>
                      <a:pt x="7" y="2"/>
                    </a:lnTo>
                    <a:lnTo>
                      <a:pt x="5" y="2"/>
                    </a:lnTo>
                    <a:lnTo>
                      <a:pt x="5" y="4"/>
                    </a:lnTo>
                    <a:lnTo>
                      <a:pt x="3" y="4"/>
                    </a:lnTo>
                    <a:lnTo>
                      <a:pt x="3" y="8"/>
                    </a:lnTo>
                    <a:lnTo>
                      <a:pt x="3" y="10"/>
                    </a:lnTo>
                    <a:lnTo>
                      <a:pt x="3" y="12"/>
                    </a:lnTo>
                    <a:lnTo>
                      <a:pt x="5" y="12"/>
                    </a:lnTo>
                    <a:lnTo>
                      <a:pt x="5" y="14"/>
                    </a:lnTo>
                    <a:lnTo>
                      <a:pt x="5" y="18"/>
                    </a:lnTo>
                    <a:lnTo>
                      <a:pt x="7" y="18"/>
                    </a:lnTo>
                    <a:lnTo>
                      <a:pt x="7" y="20"/>
                    </a:lnTo>
                    <a:lnTo>
                      <a:pt x="9" y="22"/>
                    </a:lnTo>
                    <a:lnTo>
                      <a:pt x="13" y="22"/>
                    </a:lnTo>
                    <a:lnTo>
                      <a:pt x="13" y="24"/>
                    </a:lnTo>
                    <a:lnTo>
                      <a:pt x="13" y="26"/>
                    </a:lnTo>
                    <a:lnTo>
                      <a:pt x="15" y="28"/>
                    </a:lnTo>
                    <a:lnTo>
                      <a:pt x="15" y="30"/>
                    </a:lnTo>
                    <a:lnTo>
                      <a:pt x="17" y="30"/>
                    </a:lnTo>
                    <a:lnTo>
                      <a:pt x="17" y="32"/>
                    </a:lnTo>
                    <a:lnTo>
                      <a:pt x="17" y="34"/>
                    </a:lnTo>
                    <a:lnTo>
                      <a:pt x="17" y="38"/>
                    </a:lnTo>
                    <a:lnTo>
                      <a:pt x="17" y="40"/>
                    </a:lnTo>
                    <a:lnTo>
                      <a:pt x="17" y="42"/>
                    </a:lnTo>
                    <a:lnTo>
                      <a:pt x="15" y="44"/>
                    </a:lnTo>
                    <a:lnTo>
                      <a:pt x="13" y="44"/>
                    </a:lnTo>
                    <a:lnTo>
                      <a:pt x="13" y="48"/>
                    </a:lnTo>
                    <a:lnTo>
                      <a:pt x="5" y="48"/>
                    </a:lnTo>
                    <a:lnTo>
                      <a:pt x="0" y="42"/>
                    </a:lnTo>
                    <a:lnTo>
                      <a:pt x="0" y="14"/>
                    </a:lnTo>
                    <a:lnTo>
                      <a:pt x="0" y="18"/>
                    </a:lnTo>
                    <a:lnTo>
                      <a:pt x="0" y="20"/>
                    </a:lnTo>
                    <a:lnTo>
                      <a:pt x="0" y="22"/>
                    </a:lnTo>
                    <a:lnTo>
                      <a:pt x="3" y="22"/>
                    </a:lnTo>
                    <a:lnTo>
                      <a:pt x="3" y="24"/>
                    </a:lnTo>
                    <a:lnTo>
                      <a:pt x="5" y="24"/>
                    </a:lnTo>
                    <a:lnTo>
                      <a:pt x="5" y="26"/>
                    </a:lnTo>
                    <a:lnTo>
                      <a:pt x="3" y="26"/>
                    </a:lnTo>
                    <a:lnTo>
                      <a:pt x="3" y="24"/>
                    </a:lnTo>
                    <a:lnTo>
                      <a:pt x="3" y="26"/>
                    </a:lnTo>
                    <a:lnTo>
                      <a:pt x="0" y="26"/>
                    </a:lnTo>
                    <a:lnTo>
                      <a:pt x="0" y="28"/>
                    </a:lnTo>
                    <a:lnTo>
                      <a:pt x="3" y="28"/>
                    </a:lnTo>
                    <a:lnTo>
                      <a:pt x="5" y="28"/>
                    </a:lnTo>
                    <a:lnTo>
                      <a:pt x="7" y="28"/>
                    </a:lnTo>
                    <a:lnTo>
                      <a:pt x="7" y="30"/>
                    </a:lnTo>
                    <a:lnTo>
                      <a:pt x="9" y="30"/>
                    </a:lnTo>
                    <a:lnTo>
                      <a:pt x="9" y="32"/>
                    </a:lnTo>
                    <a:lnTo>
                      <a:pt x="7" y="32"/>
                    </a:lnTo>
                    <a:lnTo>
                      <a:pt x="5" y="32"/>
                    </a:lnTo>
                    <a:lnTo>
                      <a:pt x="3" y="32"/>
                    </a:lnTo>
                    <a:lnTo>
                      <a:pt x="3" y="34"/>
                    </a:lnTo>
                    <a:lnTo>
                      <a:pt x="3" y="38"/>
                    </a:lnTo>
                    <a:lnTo>
                      <a:pt x="3" y="40"/>
                    </a:lnTo>
                    <a:lnTo>
                      <a:pt x="5" y="42"/>
                    </a:lnTo>
                    <a:lnTo>
                      <a:pt x="7" y="42"/>
                    </a:lnTo>
                    <a:lnTo>
                      <a:pt x="9" y="42"/>
                    </a:lnTo>
                    <a:lnTo>
                      <a:pt x="13" y="42"/>
                    </a:lnTo>
                    <a:lnTo>
                      <a:pt x="13" y="40"/>
                    </a:lnTo>
                    <a:lnTo>
                      <a:pt x="15" y="40"/>
                    </a:lnTo>
                    <a:lnTo>
                      <a:pt x="15" y="38"/>
                    </a:lnTo>
                    <a:lnTo>
                      <a:pt x="15" y="34"/>
                    </a:lnTo>
                    <a:lnTo>
                      <a:pt x="13" y="34"/>
                    </a:lnTo>
                    <a:lnTo>
                      <a:pt x="13" y="32"/>
                    </a:lnTo>
                    <a:lnTo>
                      <a:pt x="13" y="30"/>
                    </a:lnTo>
                    <a:lnTo>
                      <a:pt x="9" y="28"/>
                    </a:lnTo>
                    <a:lnTo>
                      <a:pt x="7" y="26"/>
                    </a:lnTo>
                    <a:lnTo>
                      <a:pt x="7" y="24"/>
                    </a:lnTo>
                    <a:lnTo>
                      <a:pt x="5" y="22"/>
                    </a:lnTo>
                    <a:lnTo>
                      <a:pt x="5" y="20"/>
                    </a:lnTo>
                    <a:lnTo>
                      <a:pt x="3" y="20"/>
                    </a:lnTo>
                    <a:lnTo>
                      <a:pt x="3" y="18"/>
                    </a:lnTo>
                    <a:lnTo>
                      <a:pt x="0" y="14"/>
                    </a:lnTo>
                    <a:lnTo>
                      <a:pt x="0" y="12"/>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96" name="Freeform 27"/>
              <p:cNvSpPr>
                <a:spLocks/>
              </p:cNvSpPr>
              <p:nvPr/>
            </p:nvSpPr>
            <p:spPr bwMode="auto">
              <a:xfrm>
                <a:off x="4734" y="1254"/>
                <a:ext cx="20" cy="48"/>
              </a:xfrm>
              <a:custGeom>
                <a:avLst/>
                <a:gdLst>
                  <a:gd name="T0" fmla="*/ 0 w 20"/>
                  <a:gd name="T1" fmla="*/ 43 h 48"/>
                  <a:gd name="T2" fmla="*/ 19 w 20"/>
                  <a:gd name="T3" fmla="*/ 47 h 48"/>
                  <a:gd name="T4" fmla="*/ 17 w 20"/>
                  <a:gd name="T5" fmla="*/ 45 h 48"/>
                  <a:gd name="T6" fmla="*/ 17 w 20"/>
                  <a:gd name="T7" fmla="*/ 41 h 48"/>
                  <a:gd name="T8" fmla="*/ 19 w 20"/>
                  <a:gd name="T9" fmla="*/ 37 h 48"/>
                  <a:gd name="T10" fmla="*/ 17 w 20"/>
                  <a:gd name="T11" fmla="*/ 33 h 48"/>
                  <a:gd name="T12" fmla="*/ 17 w 20"/>
                  <a:gd name="T13" fmla="*/ 30 h 48"/>
                  <a:gd name="T14" fmla="*/ 17 w 20"/>
                  <a:gd name="T15" fmla="*/ 24 h 48"/>
                  <a:gd name="T16" fmla="*/ 19 w 20"/>
                  <a:gd name="T17" fmla="*/ 22 h 48"/>
                  <a:gd name="T18" fmla="*/ 15 w 20"/>
                  <a:gd name="T19" fmla="*/ 22 h 48"/>
                  <a:gd name="T20" fmla="*/ 13 w 20"/>
                  <a:gd name="T21" fmla="*/ 24 h 48"/>
                  <a:gd name="T22" fmla="*/ 13 w 20"/>
                  <a:gd name="T23" fmla="*/ 30 h 48"/>
                  <a:gd name="T24" fmla="*/ 9 w 20"/>
                  <a:gd name="T25" fmla="*/ 31 h 48"/>
                  <a:gd name="T26" fmla="*/ 7 w 20"/>
                  <a:gd name="T27" fmla="*/ 33 h 48"/>
                  <a:gd name="T28" fmla="*/ 13 w 20"/>
                  <a:gd name="T29" fmla="*/ 33 h 48"/>
                  <a:gd name="T30" fmla="*/ 15 w 20"/>
                  <a:gd name="T31" fmla="*/ 37 h 48"/>
                  <a:gd name="T32" fmla="*/ 15 w 20"/>
                  <a:gd name="T33" fmla="*/ 41 h 48"/>
                  <a:gd name="T34" fmla="*/ 13 w 20"/>
                  <a:gd name="T35" fmla="*/ 43 h 48"/>
                  <a:gd name="T36" fmla="*/ 7 w 20"/>
                  <a:gd name="T37" fmla="*/ 43 h 48"/>
                  <a:gd name="T38" fmla="*/ 3 w 20"/>
                  <a:gd name="T39" fmla="*/ 41 h 48"/>
                  <a:gd name="T40" fmla="*/ 3 w 20"/>
                  <a:gd name="T41" fmla="*/ 37 h 48"/>
                  <a:gd name="T42" fmla="*/ 5 w 20"/>
                  <a:gd name="T43" fmla="*/ 33 h 48"/>
                  <a:gd name="T44" fmla="*/ 7 w 20"/>
                  <a:gd name="T45" fmla="*/ 30 h 48"/>
                  <a:gd name="T46" fmla="*/ 9 w 20"/>
                  <a:gd name="T47" fmla="*/ 28 h 48"/>
                  <a:gd name="T48" fmla="*/ 13 w 20"/>
                  <a:gd name="T49" fmla="*/ 22 h 48"/>
                  <a:gd name="T50" fmla="*/ 15 w 20"/>
                  <a:gd name="T51" fmla="*/ 18 h 48"/>
                  <a:gd name="T52" fmla="*/ 17 w 20"/>
                  <a:gd name="T53" fmla="*/ 16 h 48"/>
                  <a:gd name="T54" fmla="*/ 17 w 20"/>
                  <a:gd name="T55" fmla="*/ 12 h 48"/>
                  <a:gd name="T56" fmla="*/ 17 w 20"/>
                  <a:gd name="T57" fmla="*/ 6 h 48"/>
                  <a:gd name="T58" fmla="*/ 17 w 20"/>
                  <a:gd name="T59" fmla="*/ 2 h 48"/>
                  <a:gd name="T60" fmla="*/ 13 w 20"/>
                  <a:gd name="T61" fmla="*/ 2 h 48"/>
                  <a:gd name="T62" fmla="*/ 5 w 20"/>
                  <a:gd name="T63" fmla="*/ 0 h 48"/>
                  <a:gd name="T64" fmla="*/ 0 w 20"/>
                  <a:gd name="T65" fmla="*/ 31 h 48"/>
                  <a:gd name="T66" fmla="*/ 0 w 20"/>
                  <a:gd name="T67" fmla="*/ 28 h 48"/>
                  <a:gd name="T68" fmla="*/ 0 w 20"/>
                  <a:gd name="T69" fmla="*/ 28 h 48"/>
                  <a:gd name="T70" fmla="*/ 3 w 20"/>
                  <a:gd name="T71" fmla="*/ 24 h 48"/>
                  <a:gd name="T72" fmla="*/ 5 w 20"/>
                  <a:gd name="T73" fmla="*/ 22 h 48"/>
                  <a:gd name="T74" fmla="*/ 3 w 20"/>
                  <a:gd name="T75" fmla="*/ 20 h 48"/>
                  <a:gd name="T76" fmla="*/ 0 w 20"/>
                  <a:gd name="T77" fmla="*/ 18 h 48"/>
                  <a:gd name="T78" fmla="*/ 5 w 20"/>
                  <a:gd name="T79" fmla="*/ 18 h 48"/>
                  <a:gd name="T80" fmla="*/ 7 w 20"/>
                  <a:gd name="T81" fmla="*/ 16 h 48"/>
                  <a:gd name="T82" fmla="*/ 9 w 20"/>
                  <a:gd name="T83" fmla="*/ 14 h 48"/>
                  <a:gd name="T84" fmla="*/ 5 w 20"/>
                  <a:gd name="T85" fmla="*/ 14 h 48"/>
                  <a:gd name="T86" fmla="*/ 3 w 20"/>
                  <a:gd name="T87" fmla="*/ 12 h 48"/>
                  <a:gd name="T88" fmla="*/ 3 w 20"/>
                  <a:gd name="T89" fmla="*/ 6 h 48"/>
                  <a:gd name="T90" fmla="*/ 7 w 20"/>
                  <a:gd name="T91" fmla="*/ 4 h 48"/>
                  <a:gd name="T92" fmla="*/ 13 w 20"/>
                  <a:gd name="T93" fmla="*/ 6 h 48"/>
                  <a:gd name="T94" fmla="*/ 15 w 20"/>
                  <a:gd name="T95" fmla="*/ 12 h 48"/>
                  <a:gd name="T96" fmla="*/ 13 w 20"/>
                  <a:gd name="T97" fmla="*/ 14 h 48"/>
                  <a:gd name="T98" fmla="*/ 13 w 20"/>
                  <a:gd name="T99" fmla="*/ 18 h 48"/>
                  <a:gd name="T100" fmla="*/ 7 w 20"/>
                  <a:gd name="T101" fmla="*/ 20 h 48"/>
                  <a:gd name="T102" fmla="*/ 5 w 20"/>
                  <a:gd name="T103" fmla="*/ 24 h 48"/>
                  <a:gd name="T104" fmla="*/ 3 w 20"/>
                  <a:gd name="T105" fmla="*/ 28 h 48"/>
                  <a:gd name="T106" fmla="*/ 3 w 20"/>
                  <a:gd name="T107" fmla="*/ 31 h 48"/>
                  <a:gd name="T108" fmla="*/ 0 w 20"/>
                  <a:gd name="T109" fmla="*/ 33 h 4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20"/>
                  <a:gd name="T166" fmla="*/ 0 h 48"/>
                  <a:gd name="T167" fmla="*/ 20 w 20"/>
                  <a:gd name="T168" fmla="*/ 48 h 4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20" h="48">
                    <a:moveTo>
                      <a:pt x="0" y="33"/>
                    </a:moveTo>
                    <a:lnTo>
                      <a:pt x="0" y="43"/>
                    </a:lnTo>
                    <a:lnTo>
                      <a:pt x="3" y="47"/>
                    </a:lnTo>
                    <a:lnTo>
                      <a:pt x="19" y="47"/>
                    </a:lnTo>
                    <a:lnTo>
                      <a:pt x="19" y="45"/>
                    </a:lnTo>
                    <a:lnTo>
                      <a:pt x="17" y="45"/>
                    </a:lnTo>
                    <a:lnTo>
                      <a:pt x="17" y="43"/>
                    </a:lnTo>
                    <a:lnTo>
                      <a:pt x="17" y="41"/>
                    </a:lnTo>
                    <a:lnTo>
                      <a:pt x="19" y="39"/>
                    </a:lnTo>
                    <a:lnTo>
                      <a:pt x="19" y="37"/>
                    </a:lnTo>
                    <a:lnTo>
                      <a:pt x="19" y="33"/>
                    </a:lnTo>
                    <a:lnTo>
                      <a:pt x="17" y="33"/>
                    </a:lnTo>
                    <a:lnTo>
                      <a:pt x="17" y="31"/>
                    </a:lnTo>
                    <a:lnTo>
                      <a:pt x="17" y="30"/>
                    </a:lnTo>
                    <a:lnTo>
                      <a:pt x="17" y="28"/>
                    </a:lnTo>
                    <a:lnTo>
                      <a:pt x="17" y="24"/>
                    </a:lnTo>
                    <a:lnTo>
                      <a:pt x="17" y="22"/>
                    </a:lnTo>
                    <a:lnTo>
                      <a:pt x="19" y="22"/>
                    </a:lnTo>
                    <a:lnTo>
                      <a:pt x="17" y="22"/>
                    </a:lnTo>
                    <a:lnTo>
                      <a:pt x="15" y="22"/>
                    </a:lnTo>
                    <a:lnTo>
                      <a:pt x="15" y="24"/>
                    </a:lnTo>
                    <a:lnTo>
                      <a:pt x="13" y="24"/>
                    </a:lnTo>
                    <a:lnTo>
                      <a:pt x="13" y="28"/>
                    </a:lnTo>
                    <a:lnTo>
                      <a:pt x="13" y="30"/>
                    </a:lnTo>
                    <a:lnTo>
                      <a:pt x="9" y="30"/>
                    </a:lnTo>
                    <a:lnTo>
                      <a:pt x="9" y="31"/>
                    </a:lnTo>
                    <a:lnTo>
                      <a:pt x="7" y="31"/>
                    </a:lnTo>
                    <a:lnTo>
                      <a:pt x="7" y="33"/>
                    </a:lnTo>
                    <a:lnTo>
                      <a:pt x="9" y="33"/>
                    </a:lnTo>
                    <a:lnTo>
                      <a:pt x="13" y="33"/>
                    </a:lnTo>
                    <a:lnTo>
                      <a:pt x="13" y="37"/>
                    </a:lnTo>
                    <a:lnTo>
                      <a:pt x="15" y="37"/>
                    </a:lnTo>
                    <a:lnTo>
                      <a:pt x="15" y="39"/>
                    </a:lnTo>
                    <a:lnTo>
                      <a:pt x="15" y="41"/>
                    </a:lnTo>
                    <a:lnTo>
                      <a:pt x="13" y="41"/>
                    </a:lnTo>
                    <a:lnTo>
                      <a:pt x="13" y="43"/>
                    </a:lnTo>
                    <a:lnTo>
                      <a:pt x="9" y="43"/>
                    </a:lnTo>
                    <a:lnTo>
                      <a:pt x="7" y="43"/>
                    </a:lnTo>
                    <a:lnTo>
                      <a:pt x="5" y="43"/>
                    </a:lnTo>
                    <a:lnTo>
                      <a:pt x="3" y="41"/>
                    </a:lnTo>
                    <a:lnTo>
                      <a:pt x="3" y="39"/>
                    </a:lnTo>
                    <a:lnTo>
                      <a:pt x="3" y="37"/>
                    </a:lnTo>
                    <a:lnTo>
                      <a:pt x="3" y="33"/>
                    </a:lnTo>
                    <a:lnTo>
                      <a:pt x="5" y="33"/>
                    </a:lnTo>
                    <a:lnTo>
                      <a:pt x="5" y="31"/>
                    </a:lnTo>
                    <a:lnTo>
                      <a:pt x="7" y="30"/>
                    </a:lnTo>
                    <a:lnTo>
                      <a:pt x="7" y="28"/>
                    </a:lnTo>
                    <a:lnTo>
                      <a:pt x="9" y="28"/>
                    </a:lnTo>
                    <a:lnTo>
                      <a:pt x="13" y="24"/>
                    </a:lnTo>
                    <a:lnTo>
                      <a:pt x="13" y="22"/>
                    </a:lnTo>
                    <a:lnTo>
                      <a:pt x="13" y="20"/>
                    </a:lnTo>
                    <a:lnTo>
                      <a:pt x="15" y="18"/>
                    </a:lnTo>
                    <a:lnTo>
                      <a:pt x="15" y="16"/>
                    </a:lnTo>
                    <a:lnTo>
                      <a:pt x="17" y="16"/>
                    </a:lnTo>
                    <a:lnTo>
                      <a:pt x="17" y="14"/>
                    </a:lnTo>
                    <a:lnTo>
                      <a:pt x="17" y="12"/>
                    </a:lnTo>
                    <a:lnTo>
                      <a:pt x="17" y="8"/>
                    </a:lnTo>
                    <a:lnTo>
                      <a:pt x="17" y="6"/>
                    </a:lnTo>
                    <a:lnTo>
                      <a:pt x="17" y="4"/>
                    </a:lnTo>
                    <a:lnTo>
                      <a:pt x="17" y="2"/>
                    </a:lnTo>
                    <a:lnTo>
                      <a:pt x="15" y="2"/>
                    </a:lnTo>
                    <a:lnTo>
                      <a:pt x="13" y="2"/>
                    </a:lnTo>
                    <a:lnTo>
                      <a:pt x="13" y="0"/>
                    </a:lnTo>
                    <a:lnTo>
                      <a:pt x="5" y="0"/>
                    </a:lnTo>
                    <a:lnTo>
                      <a:pt x="0" y="4"/>
                    </a:lnTo>
                    <a:lnTo>
                      <a:pt x="0" y="31"/>
                    </a:lnTo>
                    <a:lnTo>
                      <a:pt x="0" y="30"/>
                    </a:lnTo>
                    <a:lnTo>
                      <a:pt x="0" y="28"/>
                    </a:lnTo>
                    <a:lnTo>
                      <a:pt x="3" y="28"/>
                    </a:lnTo>
                    <a:lnTo>
                      <a:pt x="0" y="28"/>
                    </a:lnTo>
                    <a:lnTo>
                      <a:pt x="0" y="24"/>
                    </a:lnTo>
                    <a:lnTo>
                      <a:pt x="3" y="24"/>
                    </a:lnTo>
                    <a:lnTo>
                      <a:pt x="5" y="24"/>
                    </a:lnTo>
                    <a:lnTo>
                      <a:pt x="5" y="22"/>
                    </a:lnTo>
                    <a:lnTo>
                      <a:pt x="5" y="20"/>
                    </a:lnTo>
                    <a:lnTo>
                      <a:pt x="3" y="20"/>
                    </a:lnTo>
                    <a:lnTo>
                      <a:pt x="0" y="20"/>
                    </a:lnTo>
                    <a:lnTo>
                      <a:pt x="0" y="18"/>
                    </a:lnTo>
                    <a:lnTo>
                      <a:pt x="3" y="18"/>
                    </a:lnTo>
                    <a:lnTo>
                      <a:pt x="5" y="18"/>
                    </a:lnTo>
                    <a:lnTo>
                      <a:pt x="7" y="18"/>
                    </a:lnTo>
                    <a:lnTo>
                      <a:pt x="7" y="16"/>
                    </a:lnTo>
                    <a:lnTo>
                      <a:pt x="9" y="16"/>
                    </a:lnTo>
                    <a:lnTo>
                      <a:pt x="9" y="14"/>
                    </a:lnTo>
                    <a:lnTo>
                      <a:pt x="7" y="14"/>
                    </a:lnTo>
                    <a:lnTo>
                      <a:pt x="5" y="14"/>
                    </a:lnTo>
                    <a:lnTo>
                      <a:pt x="3" y="14"/>
                    </a:lnTo>
                    <a:lnTo>
                      <a:pt x="3" y="12"/>
                    </a:lnTo>
                    <a:lnTo>
                      <a:pt x="3" y="8"/>
                    </a:lnTo>
                    <a:lnTo>
                      <a:pt x="3" y="6"/>
                    </a:lnTo>
                    <a:lnTo>
                      <a:pt x="5" y="4"/>
                    </a:lnTo>
                    <a:lnTo>
                      <a:pt x="7" y="4"/>
                    </a:lnTo>
                    <a:lnTo>
                      <a:pt x="13" y="4"/>
                    </a:lnTo>
                    <a:lnTo>
                      <a:pt x="13" y="6"/>
                    </a:lnTo>
                    <a:lnTo>
                      <a:pt x="15" y="8"/>
                    </a:lnTo>
                    <a:lnTo>
                      <a:pt x="15" y="12"/>
                    </a:lnTo>
                    <a:lnTo>
                      <a:pt x="13" y="12"/>
                    </a:lnTo>
                    <a:lnTo>
                      <a:pt x="13" y="14"/>
                    </a:lnTo>
                    <a:lnTo>
                      <a:pt x="13" y="16"/>
                    </a:lnTo>
                    <a:lnTo>
                      <a:pt x="13" y="18"/>
                    </a:lnTo>
                    <a:lnTo>
                      <a:pt x="9" y="20"/>
                    </a:lnTo>
                    <a:lnTo>
                      <a:pt x="7" y="20"/>
                    </a:lnTo>
                    <a:lnTo>
                      <a:pt x="7" y="22"/>
                    </a:lnTo>
                    <a:lnTo>
                      <a:pt x="5" y="24"/>
                    </a:lnTo>
                    <a:lnTo>
                      <a:pt x="5" y="28"/>
                    </a:lnTo>
                    <a:lnTo>
                      <a:pt x="3" y="28"/>
                    </a:lnTo>
                    <a:lnTo>
                      <a:pt x="3" y="30"/>
                    </a:lnTo>
                    <a:lnTo>
                      <a:pt x="3" y="31"/>
                    </a:lnTo>
                    <a:lnTo>
                      <a:pt x="0" y="31"/>
                    </a:lnTo>
                    <a:lnTo>
                      <a:pt x="0" y="33"/>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97" name="Freeform 28"/>
              <p:cNvSpPr>
                <a:spLocks/>
              </p:cNvSpPr>
              <p:nvPr/>
            </p:nvSpPr>
            <p:spPr bwMode="auto">
              <a:xfrm>
                <a:off x="4711" y="1254"/>
                <a:ext cx="18" cy="48"/>
              </a:xfrm>
              <a:custGeom>
                <a:avLst/>
                <a:gdLst>
                  <a:gd name="T0" fmla="*/ 17 w 18"/>
                  <a:gd name="T1" fmla="*/ 43 h 48"/>
                  <a:gd name="T2" fmla="*/ 0 w 18"/>
                  <a:gd name="T3" fmla="*/ 47 h 48"/>
                  <a:gd name="T4" fmla="*/ 0 w 18"/>
                  <a:gd name="T5" fmla="*/ 43 h 48"/>
                  <a:gd name="T6" fmla="*/ 0 w 18"/>
                  <a:gd name="T7" fmla="*/ 39 h 48"/>
                  <a:gd name="T8" fmla="*/ 0 w 18"/>
                  <a:gd name="T9" fmla="*/ 33 h 48"/>
                  <a:gd name="T10" fmla="*/ 0 w 18"/>
                  <a:gd name="T11" fmla="*/ 30 h 48"/>
                  <a:gd name="T12" fmla="*/ 0 w 18"/>
                  <a:gd name="T13" fmla="*/ 24 h 48"/>
                  <a:gd name="T14" fmla="*/ 2 w 18"/>
                  <a:gd name="T15" fmla="*/ 22 h 48"/>
                  <a:gd name="T16" fmla="*/ 4 w 18"/>
                  <a:gd name="T17" fmla="*/ 28 h 48"/>
                  <a:gd name="T18" fmla="*/ 7 w 18"/>
                  <a:gd name="T19" fmla="*/ 30 h 48"/>
                  <a:gd name="T20" fmla="*/ 9 w 18"/>
                  <a:gd name="T21" fmla="*/ 31 h 48"/>
                  <a:gd name="T22" fmla="*/ 11 w 18"/>
                  <a:gd name="T23" fmla="*/ 33 h 48"/>
                  <a:gd name="T24" fmla="*/ 7 w 18"/>
                  <a:gd name="T25" fmla="*/ 33 h 48"/>
                  <a:gd name="T26" fmla="*/ 4 w 18"/>
                  <a:gd name="T27" fmla="*/ 37 h 48"/>
                  <a:gd name="T28" fmla="*/ 4 w 18"/>
                  <a:gd name="T29" fmla="*/ 41 h 48"/>
                  <a:gd name="T30" fmla="*/ 7 w 18"/>
                  <a:gd name="T31" fmla="*/ 43 h 48"/>
                  <a:gd name="T32" fmla="*/ 11 w 18"/>
                  <a:gd name="T33" fmla="*/ 43 h 48"/>
                  <a:gd name="T34" fmla="*/ 15 w 18"/>
                  <a:gd name="T35" fmla="*/ 41 h 48"/>
                  <a:gd name="T36" fmla="*/ 15 w 18"/>
                  <a:gd name="T37" fmla="*/ 37 h 48"/>
                  <a:gd name="T38" fmla="*/ 13 w 18"/>
                  <a:gd name="T39" fmla="*/ 33 h 48"/>
                  <a:gd name="T40" fmla="*/ 11 w 18"/>
                  <a:gd name="T41" fmla="*/ 30 h 48"/>
                  <a:gd name="T42" fmla="*/ 9 w 18"/>
                  <a:gd name="T43" fmla="*/ 28 h 48"/>
                  <a:gd name="T44" fmla="*/ 7 w 18"/>
                  <a:gd name="T45" fmla="*/ 22 h 48"/>
                  <a:gd name="T46" fmla="*/ 4 w 18"/>
                  <a:gd name="T47" fmla="*/ 18 h 48"/>
                  <a:gd name="T48" fmla="*/ 2 w 18"/>
                  <a:gd name="T49" fmla="*/ 14 h 48"/>
                  <a:gd name="T50" fmla="*/ 0 w 18"/>
                  <a:gd name="T51" fmla="*/ 8 h 48"/>
                  <a:gd name="T52" fmla="*/ 0 w 18"/>
                  <a:gd name="T53" fmla="*/ 4 h 48"/>
                  <a:gd name="T54" fmla="*/ 4 w 18"/>
                  <a:gd name="T55" fmla="*/ 2 h 48"/>
                  <a:gd name="T56" fmla="*/ 13 w 18"/>
                  <a:gd name="T57" fmla="*/ 0 h 48"/>
                  <a:gd name="T58" fmla="*/ 17 w 18"/>
                  <a:gd name="T59" fmla="*/ 31 h 48"/>
                  <a:gd name="T60" fmla="*/ 17 w 18"/>
                  <a:gd name="T61" fmla="*/ 28 h 48"/>
                  <a:gd name="T62" fmla="*/ 15 w 18"/>
                  <a:gd name="T63" fmla="*/ 24 h 48"/>
                  <a:gd name="T64" fmla="*/ 13 w 18"/>
                  <a:gd name="T65" fmla="*/ 20 h 48"/>
                  <a:gd name="T66" fmla="*/ 17 w 18"/>
                  <a:gd name="T67" fmla="*/ 20 h 48"/>
                  <a:gd name="T68" fmla="*/ 15 w 18"/>
                  <a:gd name="T69" fmla="*/ 18 h 48"/>
                  <a:gd name="T70" fmla="*/ 11 w 18"/>
                  <a:gd name="T71" fmla="*/ 18 h 48"/>
                  <a:gd name="T72" fmla="*/ 9 w 18"/>
                  <a:gd name="T73" fmla="*/ 16 h 48"/>
                  <a:gd name="T74" fmla="*/ 11 w 18"/>
                  <a:gd name="T75" fmla="*/ 14 h 48"/>
                  <a:gd name="T76" fmla="*/ 15 w 18"/>
                  <a:gd name="T77" fmla="*/ 14 h 48"/>
                  <a:gd name="T78" fmla="*/ 15 w 18"/>
                  <a:gd name="T79" fmla="*/ 8 h 48"/>
                  <a:gd name="T80" fmla="*/ 13 w 18"/>
                  <a:gd name="T81" fmla="*/ 4 h 48"/>
                  <a:gd name="T82" fmla="*/ 9 w 18"/>
                  <a:gd name="T83" fmla="*/ 4 h 48"/>
                  <a:gd name="T84" fmla="*/ 4 w 18"/>
                  <a:gd name="T85" fmla="*/ 6 h 48"/>
                  <a:gd name="T86" fmla="*/ 4 w 18"/>
                  <a:gd name="T87" fmla="*/ 12 h 48"/>
                  <a:gd name="T88" fmla="*/ 7 w 18"/>
                  <a:gd name="T89" fmla="*/ 14 h 48"/>
                  <a:gd name="T90" fmla="*/ 9 w 18"/>
                  <a:gd name="T91" fmla="*/ 18 h 48"/>
                  <a:gd name="T92" fmla="*/ 11 w 18"/>
                  <a:gd name="T93" fmla="*/ 20 h 48"/>
                  <a:gd name="T94" fmla="*/ 13 w 18"/>
                  <a:gd name="T95" fmla="*/ 24 h 48"/>
                  <a:gd name="T96" fmla="*/ 15 w 18"/>
                  <a:gd name="T97" fmla="*/ 28 h 48"/>
                  <a:gd name="T98" fmla="*/ 15 w 18"/>
                  <a:gd name="T99" fmla="*/ 31 h 48"/>
                  <a:gd name="T100" fmla="*/ 17 w 18"/>
                  <a:gd name="T101" fmla="*/ 33 h 4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8"/>
                  <a:gd name="T154" fmla="*/ 0 h 48"/>
                  <a:gd name="T155" fmla="*/ 18 w 18"/>
                  <a:gd name="T156" fmla="*/ 48 h 4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8" h="48">
                    <a:moveTo>
                      <a:pt x="17" y="33"/>
                    </a:moveTo>
                    <a:lnTo>
                      <a:pt x="17" y="43"/>
                    </a:lnTo>
                    <a:lnTo>
                      <a:pt x="15" y="47"/>
                    </a:lnTo>
                    <a:lnTo>
                      <a:pt x="0" y="47"/>
                    </a:lnTo>
                    <a:lnTo>
                      <a:pt x="0" y="45"/>
                    </a:lnTo>
                    <a:lnTo>
                      <a:pt x="0" y="43"/>
                    </a:lnTo>
                    <a:lnTo>
                      <a:pt x="0" y="41"/>
                    </a:lnTo>
                    <a:lnTo>
                      <a:pt x="0" y="39"/>
                    </a:lnTo>
                    <a:lnTo>
                      <a:pt x="0" y="37"/>
                    </a:lnTo>
                    <a:lnTo>
                      <a:pt x="0" y="33"/>
                    </a:lnTo>
                    <a:lnTo>
                      <a:pt x="0" y="31"/>
                    </a:lnTo>
                    <a:lnTo>
                      <a:pt x="0" y="30"/>
                    </a:lnTo>
                    <a:lnTo>
                      <a:pt x="0" y="28"/>
                    </a:lnTo>
                    <a:lnTo>
                      <a:pt x="0" y="24"/>
                    </a:lnTo>
                    <a:lnTo>
                      <a:pt x="0" y="22"/>
                    </a:lnTo>
                    <a:lnTo>
                      <a:pt x="2" y="22"/>
                    </a:lnTo>
                    <a:lnTo>
                      <a:pt x="4" y="24"/>
                    </a:lnTo>
                    <a:lnTo>
                      <a:pt x="4" y="28"/>
                    </a:lnTo>
                    <a:lnTo>
                      <a:pt x="4" y="30"/>
                    </a:lnTo>
                    <a:lnTo>
                      <a:pt x="7" y="30"/>
                    </a:lnTo>
                    <a:lnTo>
                      <a:pt x="9" y="30"/>
                    </a:lnTo>
                    <a:lnTo>
                      <a:pt x="9" y="31"/>
                    </a:lnTo>
                    <a:lnTo>
                      <a:pt x="11" y="31"/>
                    </a:lnTo>
                    <a:lnTo>
                      <a:pt x="11" y="33"/>
                    </a:lnTo>
                    <a:lnTo>
                      <a:pt x="9" y="33"/>
                    </a:lnTo>
                    <a:lnTo>
                      <a:pt x="7" y="33"/>
                    </a:lnTo>
                    <a:lnTo>
                      <a:pt x="4" y="33"/>
                    </a:lnTo>
                    <a:lnTo>
                      <a:pt x="4" y="37"/>
                    </a:lnTo>
                    <a:lnTo>
                      <a:pt x="4" y="39"/>
                    </a:lnTo>
                    <a:lnTo>
                      <a:pt x="4" y="41"/>
                    </a:lnTo>
                    <a:lnTo>
                      <a:pt x="4" y="43"/>
                    </a:lnTo>
                    <a:lnTo>
                      <a:pt x="7" y="43"/>
                    </a:lnTo>
                    <a:lnTo>
                      <a:pt x="9" y="43"/>
                    </a:lnTo>
                    <a:lnTo>
                      <a:pt x="11" y="43"/>
                    </a:lnTo>
                    <a:lnTo>
                      <a:pt x="13" y="43"/>
                    </a:lnTo>
                    <a:lnTo>
                      <a:pt x="15" y="41"/>
                    </a:lnTo>
                    <a:lnTo>
                      <a:pt x="15" y="39"/>
                    </a:lnTo>
                    <a:lnTo>
                      <a:pt x="15" y="37"/>
                    </a:lnTo>
                    <a:lnTo>
                      <a:pt x="15" y="33"/>
                    </a:lnTo>
                    <a:lnTo>
                      <a:pt x="13" y="33"/>
                    </a:lnTo>
                    <a:lnTo>
                      <a:pt x="13" y="31"/>
                    </a:lnTo>
                    <a:lnTo>
                      <a:pt x="11" y="30"/>
                    </a:lnTo>
                    <a:lnTo>
                      <a:pt x="11" y="28"/>
                    </a:lnTo>
                    <a:lnTo>
                      <a:pt x="9" y="28"/>
                    </a:lnTo>
                    <a:lnTo>
                      <a:pt x="7" y="24"/>
                    </a:lnTo>
                    <a:lnTo>
                      <a:pt x="7" y="22"/>
                    </a:lnTo>
                    <a:lnTo>
                      <a:pt x="4" y="20"/>
                    </a:lnTo>
                    <a:lnTo>
                      <a:pt x="4" y="18"/>
                    </a:lnTo>
                    <a:lnTo>
                      <a:pt x="2" y="16"/>
                    </a:lnTo>
                    <a:lnTo>
                      <a:pt x="2" y="14"/>
                    </a:lnTo>
                    <a:lnTo>
                      <a:pt x="0" y="12"/>
                    </a:lnTo>
                    <a:lnTo>
                      <a:pt x="0" y="8"/>
                    </a:lnTo>
                    <a:lnTo>
                      <a:pt x="0" y="6"/>
                    </a:lnTo>
                    <a:lnTo>
                      <a:pt x="0" y="4"/>
                    </a:lnTo>
                    <a:lnTo>
                      <a:pt x="2" y="2"/>
                    </a:lnTo>
                    <a:lnTo>
                      <a:pt x="4" y="2"/>
                    </a:lnTo>
                    <a:lnTo>
                      <a:pt x="4" y="0"/>
                    </a:lnTo>
                    <a:lnTo>
                      <a:pt x="13" y="0"/>
                    </a:lnTo>
                    <a:lnTo>
                      <a:pt x="17" y="4"/>
                    </a:lnTo>
                    <a:lnTo>
                      <a:pt x="17" y="31"/>
                    </a:lnTo>
                    <a:lnTo>
                      <a:pt x="17" y="30"/>
                    </a:lnTo>
                    <a:lnTo>
                      <a:pt x="17" y="28"/>
                    </a:lnTo>
                    <a:lnTo>
                      <a:pt x="17" y="24"/>
                    </a:lnTo>
                    <a:lnTo>
                      <a:pt x="15" y="24"/>
                    </a:lnTo>
                    <a:lnTo>
                      <a:pt x="13" y="22"/>
                    </a:lnTo>
                    <a:lnTo>
                      <a:pt x="13" y="20"/>
                    </a:lnTo>
                    <a:lnTo>
                      <a:pt x="15" y="20"/>
                    </a:lnTo>
                    <a:lnTo>
                      <a:pt x="17" y="20"/>
                    </a:lnTo>
                    <a:lnTo>
                      <a:pt x="17" y="18"/>
                    </a:lnTo>
                    <a:lnTo>
                      <a:pt x="15" y="18"/>
                    </a:lnTo>
                    <a:lnTo>
                      <a:pt x="13" y="18"/>
                    </a:lnTo>
                    <a:lnTo>
                      <a:pt x="11" y="18"/>
                    </a:lnTo>
                    <a:lnTo>
                      <a:pt x="11" y="16"/>
                    </a:lnTo>
                    <a:lnTo>
                      <a:pt x="9" y="16"/>
                    </a:lnTo>
                    <a:lnTo>
                      <a:pt x="9" y="14"/>
                    </a:lnTo>
                    <a:lnTo>
                      <a:pt x="11" y="14"/>
                    </a:lnTo>
                    <a:lnTo>
                      <a:pt x="13" y="14"/>
                    </a:lnTo>
                    <a:lnTo>
                      <a:pt x="15" y="14"/>
                    </a:lnTo>
                    <a:lnTo>
                      <a:pt x="15" y="12"/>
                    </a:lnTo>
                    <a:lnTo>
                      <a:pt x="15" y="8"/>
                    </a:lnTo>
                    <a:lnTo>
                      <a:pt x="15" y="6"/>
                    </a:lnTo>
                    <a:lnTo>
                      <a:pt x="13" y="4"/>
                    </a:lnTo>
                    <a:lnTo>
                      <a:pt x="11" y="4"/>
                    </a:lnTo>
                    <a:lnTo>
                      <a:pt x="9" y="4"/>
                    </a:lnTo>
                    <a:lnTo>
                      <a:pt x="7" y="4"/>
                    </a:lnTo>
                    <a:lnTo>
                      <a:pt x="4" y="6"/>
                    </a:lnTo>
                    <a:lnTo>
                      <a:pt x="4" y="8"/>
                    </a:lnTo>
                    <a:lnTo>
                      <a:pt x="4" y="12"/>
                    </a:lnTo>
                    <a:lnTo>
                      <a:pt x="4" y="14"/>
                    </a:lnTo>
                    <a:lnTo>
                      <a:pt x="7" y="14"/>
                    </a:lnTo>
                    <a:lnTo>
                      <a:pt x="7" y="16"/>
                    </a:lnTo>
                    <a:lnTo>
                      <a:pt x="9" y="18"/>
                    </a:lnTo>
                    <a:lnTo>
                      <a:pt x="9" y="20"/>
                    </a:lnTo>
                    <a:lnTo>
                      <a:pt x="11" y="20"/>
                    </a:lnTo>
                    <a:lnTo>
                      <a:pt x="11" y="22"/>
                    </a:lnTo>
                    <a:lnTo>
                      <a:pt x="13" y="24"/>
                    </a:lnTo>
                    <a:lnTo>
                      <a:pt x="13" y="28"/>
                    </a:lnTo>
                    <a:lnTo>
                      <a:pt x="15" y="28"/>
                    </a:lnTo>
                    <a:lnTo>
                      <a:pt x="15" y="30"/>
                    </a:lnTo>
                    <a:lnTo>
                      <a:pt x="15" y="31"/>
                    </a:lnTo>
                    <a:lnTo>
                      <a:pt x="17" y="31"/>
                    </a:lnTo>
                    <a:lnTo>
                      <a:pt x="17" y="33"/>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grpSp>
      </p:grpSp>
      <p:grpSp>
        <p:nvGrpSpPr>
          <p:cNvPr id="14548" name="Group 29"/>
          <p:cNvGrpSpPr>
            <a:grpSpLocks/>
          </p:cNvGrpSpPr>
          <p:nvPr/>
        </p:nvGrpSpPr>
        <p:grpSpPr bwMode="auto">
          <a:xfrm>
            <a:off x="2927063" y="2903463"/>
            <a:ext cx="301397" cy="261618"/>
            <a:chOff x="4825" y="1118"/>
            <a:chExt cx="192" cy="173"/>
          </a:xfrm>
        </p:grpSpPr>
        <p:sp>
          <p:nvSpPr>
            <p:cNvPr id="14549" name="Freeform 30"/>
            <p:cNvSpPr>
              <a:spLocks/>
            </p:cNvSpPr>
            <p:nvPr/>
          </p:nvSpPr>
          <p:spPr bwMode="auto">
            <a:xfrm>
              <a:off x="4825" y="1186"/>
              <a:ext cx="192" cy="105"/>
            </a:xfrm>
            <a:custGeom>
              <a:avLst/>
              <a:gdLst>
                <a:gd name="T0" fmla="*/ 164 w 192"/>
                <a:gd name="T1" fmla="*/ 17 h 105"/>
                <a:gd name="T2" fmla="*/ 159 w 192"/>
                <a:gd name="T3" fmla="*/ 35 h 105"/>
                <a:gd name="T4" fmla="*/ 147 w 192"/>
                <a:gd name="T5" fmla="*/ 47 h 105"/>
                <a:gd name="T6" fmla="*/ 132 w 192"/>
                <a:gd name="T7" fmla="*/ 59 h 105"/>
                <a:gd name="T8" fmla="*/ 113 w 192"/>
                <a:gd name="T9" fmla="*/ 67 h 105"/>
                <a:gd name="T10" fmla="*/ 94 w 192"/>
                <a:gd name="T11" fmla="*/ 69 h 105"/>
                <a:gd name="T12" fmla="*/ 75 w 192"/>
                <a:gd name="T13" fmla="*/ 61 h 105"/>
                <a:gd name="T14" fmla="*/ 57 w 192"/>
                <a:gd name="T15" fmla="*/ 51 h 105"/>
                <a:gd name="T16" fmla="*/ 27 w 192"/>
                <a:gd name="T17" fmla="*/ 15 h 105"/>
                <a:gd name="T18" fmla="*/ 23 w 192"/>
                <a:gd name="T19" fmla="*/ 0 h 105"/>
                <a:gd name="T20" fmla="*/ 14 w 192"/>
                <a:gd name="T21" fmla="*/ 0 h 105"/>
                <a:gd name="T22" fmla="*/ 8 w 192"/>
                <a:gd name="T23" fmla="*/ 7 h 105"/>
                <a:gd name="T24" fmla="*/ 4 w 192"/>
                <a:gd name="T25" fmla="*/ 19 h 105"/>
                <a:gd name="T26" fmla="*/ 2 w 192"/>
                <a:gd name="T27" fmla="*/ 31 h 105"/>
                <a:gd name="T28" fmla="*/ 10 w 192"/>
                <a:gd name="T29" fmla="*/ 45 h 105"/>
                <a:gd name="T30" fmla="*/ 14 w 192"/>
                <a:gd name="T31" fmla="*/ 59 h 105"/>
                <a:gd name="T32" fmla="*/ 27 w 192"/>
                <a:gd name="T33" fmla="*/ 69 h 105"/>
                <a:gd name="T34" fmla="*/ 46 w 192"/>
                <a:gd name="T35" fmla="*/ 73 h 105"/>
                <a:gd name="T36" fmla="*/ 57 w 192"/>
                <a:gd name="T37" fmla="*/ 71 h 105"/>
                <a:gd name="T38" fmla="*/ 42 w 192"/>
                <a:gd name="T39" fmla="*/ 67 h 105"/>
                <a:gd name="T40" fmla="*/ 31 w 192"/>
                <a:gd name="T41" fmla="*/ 57 h 105"/>
                <a:gd name="T42" fmla="*/ 21 w 192"/>
                <a:gd name="T43" fmla="*/ 47 h 105"/>
                <a:gd name="T44" fmla="*/ 21 w 192"/>
                <a:gd name="T45" fmla="*/ 35 h 105"/>
                <a:gd name="T46" fmla="*/ 35 w 192"/>
                <a:gd name="T47" fmla="*/ 43 h 105"/>
                <a:gd name="T48" fmla="*/ 48 w 192"/>
                <a:gd name="T49" fmla="*/ 55 h 105"/>
                <a:gd name="T50" fmla="*/ 65 w 192"/>
                <a:gd name="T51" fmla="*/ 67 h 105"/>
                <a:gd name="T52" fmla="*/ 84 w 192"/>
                <a:gd name="T53" fmla="*/ 73 h 105"/>
                <a:gd name="T54" fmla="*/ 75 w 192"/>
                <a:gd name="T55" fmla="*/ 79 h 105"/>
                <a:gd name="T56" fmla="*/ 71 w 192"/>
                <a:gd name="T57" fmla="*/ 91 h 105"/>
                <a:gd name="T58" fmla="*/ 84 w 192"/>
                <a:gd name="T59" fmla="*/ 89 h 105"/>
                <a:gd name="T60" fmla="*/ 84 w 192"/>
                <a:gd name="T61" fmla="*/ 97 h 105"/>
                <a:gd name="T62" fmla="*/ 92 w 192"/>
                <a:gd name="T63" fmla="*/ 100 h 105"/>
                <a:gd name="T64" fmla="*/ 103 w 192"/>
                <a:gd name="T65" fmla="*/ 100 h 105"/>
                <a:gd name="T66" fmla="*/ 119 w 192"/>
                <a:gd name="T67" fmla="*/ 100 h 105"/>
                <a:gd name="T68" fmla="*/ 130 w 192"/>
                <a:gd name="T69" fmla="*/ 97 h 105"/>
                <a:gd name="T70" fmla="*/ 143 w 192"/>
                <a:gd name="T71" fmla="*/ 89 h 105"/>
                <a:gd name="T72" fmla="*/ 136 w 192"/>
                <a:gd name="T73" fmla="*/ 83 h 105"/>
                <a:gd name="T74" fmla="*/ 119 w 192"/>
                <a:gd name="T75" fmla="*/ 85 h 105"/>
                <a:gd name="T76" fmla="*/ 105 w 192"/>
                <a:gd name="T77" fmla="*/ 85 h 105"/>
                <a:gd name="T78" fmla="*/ 92 w 192"/>
                <a:gd name="T79" fmla="*/ 81 h 105"/>
                <a:gd name="T80" fmla="*/ 107 w 192"/>
                <a:gd name="T81" fmla="*/ 75 h 105"/>
                <a:gd name="T82" fmla="*/ 136 w 192"/>
                <a:gd name="T83" fmla="*/ 67 h 105"/>
                <a:gd name="T84" fmla="*/ 155 w 192"/>
                <a:gd name="T85" fmla="*/ 49 h 105"/>
                <a:gd name="T86" fmla="*/ 164 w 192"/>
                <a:gd name="T87" fmla="*/ 39 h 105"/>
                <a:gd name="T88" fmla="*/ 164 w 192"/>
                <a:gd name="T89" fmla="*/ 47 h 105"/>
                <a:gd name="T90" fmla="*/ 162 w 192"/>
                <a:gd name="T91" fmla="*/ 57 h 105"/>
                <a:gd name="T92" fmla="*/ 153 w 192"/>
                <a:gd name="T93" fmla="*/ 61 h 105"/>
                <a:gd name="T94" fmla="*/ 145 w 192"/>
                <a:gd name="T95" fmla="*/ 69 h 105"/>
                <a:gd name="T96" fmla="*/ 134 w 192"/>
                <a:gd name="T97" fmla="*/ 75 h 105"/>
                <a:gd name="T98" fmla="*/ 151 w 192"/>
                <a:gd name="T99" fmla="*/ 75 h 105"/>
                <a:gd name="T100" fmla="*/ 166 w 192"/>
                <a:gd name="T101" fmla="*/ 69 h 105"/>
                <a:gd name="T102" fmla="*/ 174 w 192"/>
                <a:gd name="T103" fmla="*/ 59 h 105"/>
                <a:gd name="T104" fmla="*/ 183 w 192"/>
                <a:gd name="T105" fmla="*/ 49 h 105"/>
                <a:gd name="T106" fmla="*/ 183 w 192"/>
                <a:gd name="T107" fmla="*/ 41 h 105"/>
                <a:gd name="T108" fmla="*/ 187 w 192"/>
                <a:gd name="T109" fmla="*/ 31 h 105"/>
                <a:gd name="T110" fmla="*/ 189 w 192"/>
                <a:gd name="T111" fmla="*/ 17 h 105"/>
                <a:gd name="T112" fmla="*/ 183 w 192"/>
                <a:gd name="T113" fmla="*/ 9 h 105"/>
                <a:gd name="T114" fmla="*/ 174 w 192"/>
                <a:gd name="T115" fmla="*/ 7 h 105"/>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92"/>
                <a:gd name="T175" fmla="*/ 0 h 105"/>
                <a:gd name="T176" fmla="*/ 192 w 192"/>
                <a:gd name="T177" fmla="*/ 105 h 105"/>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92" h="105">
                  <a:moveTo>
                    <a:pt x="166" y="5"/>
                  </a:moveTo>
                  <a:lnTo>
                    <a:pt x="166" y="7"/>
                  </a:lnTo>
                  <a:lnTo>
                    <a:pt x="166" y="9"/>
                  </a:lnTo>
                  <a:lnTo>
                    <a:pt x="166" y="11"/>
                  </a:lnTo>
                  <a:lnTo>
                    <a:pt x="166" y="13"/>
                  </a:lnTo>
                  <a:lnTo>
                    <a:pt x="164" y="13"/>
                  </a:lnTo>
                  <a:lnTo>
                    <a:pt x="164" y="15"/>
                  </a:lnTo>
                  <a:lnTo>
                    <a:pt x="164" y="17"/>
                  </a:lnTo>
                  <a:lnTo>
                    <a:pt x="164" y="19"/>
                  </a:lnTo>
                  <a:lnTo>
                    <a:pt x="164" y="21"/>
                  </a:lnTo>
                  <a:lnTo>
                    <a:pt x="162" y="25"/>
                  </a:lnTo>
                  <a:lnTo>
                    <a:pt x="162" y="27"/>
                  </a:lnTo>
                  <a:lnTo>
                    <a:pt x="160" y="29"/>
                  </a:lnTo>
                  <a:lnTo>
                    <a:pt x="160" y="31"/>
                  </a:lnTo>
                  <a:lnTo>
                    <a:pt x="159" y="31"/>
                  </a:lnTo>
                  <a:lnTo>
                    <a:pt x="159" y="35"/>
                  </a:lnTo>
                  <a:lnTo>
                    <a:pt x="157" y="37"/>
                  </a:lnTo>
                  <a:lnTo>
                    <a:pt x="157" y="39"/>
                  </a:lnTo>
                  <a:lnTo>
                    <a:pt x="155" y="39"/>
                  </a:lnTo>
                  <a:lnTo>
                    <a:pt x="155" y="41"/>
                  </a:lnTo>
                  <a:lnTo>
                    <a:pt x="153" y="41"/>
                  </a:lnTo>
                  <a:lnTo>
                    <a:pt x="151" y="43"/>
                  </a:lnTo>
                  <a:lnTo>
                    <a:pt x="151" y="45"/>
                  </a:lnTo>
                  <a:lnTo>
                    <a:pt x="147" y="47"/>
                  </a:lnTo>
                  <a:lnTo>
                    <a:pt x="145" y="49"/>
                  </a:lnTo>
                  <a:lnTo>
                    <a:pt x="143" y="49"/>
                  </a:lnTo>
                  <a:lnTo>
                    <a:pt x="143" y="51"/>
                  </a:lnTo>
                  <a:lnTo>
                    <a:pt x="141" y="55"/>
                  </a:lnTo>
                  <a:lnTo>
                    <a:pt x="138" y="55"/>
                  </a:lnTo>
                  <a:lnTo>
                    <a:pt x="136" y="57"/>
                  </a:lnTo>
                  <a:lnTo>
                    <a:pt x="134" y="57"/>
                  </a:lnTo>
                  <a:lnTo>
                    <a:pt x="132" y="59"/>
                  </a:lnTo>
                  <a:lnTo>
                    <a:pt x="130" y="59"/>
                  </a:lnTo>
                  <a:lnTo>
                    <a:pt x="128" y="61"/>
                  </a:lnTo>
                  <a:lnTo>
                    <a:pt x="126" y="61"/>
                  </a:lnTo>
                  <a:lnTo>
                    <a:pt x="120" y="65"/>
                  </a:lnTo>
                  <a:lnTo>
                    <a:pt x="119" y="65"/>
                  </a:lnTo>
                  <a:lnTo>
                    <a:pt x="117" y="67"/>
                  </a:lnTo>
                  <a:lnTo>
                    <a:pt x="115" y="67"/>
                  </a:lnTo>
                  <a:lnTo>
                    <a:pt x="113" y="67"/>
                  </a:lnTo>
                  <a:lnTo>
                    <a:pt x="109" y="67"/>
                  </a:lnTo>
                  <a:lnTo>
                    <a:pt x="107" y="67"/>
                  </a:lnTo>
                  <a:lnTo>
                    <a:pt x="105" y="67"/>
                  </a:lnTo>
                  <a:lnTo>
                    <a:pt x="103" y="69"/>
                  </a:lnTo>
                  <a:lnTo>
                    <a:pt x="101" y="69"/>
                  </a:lnTo>
                  <a:lnTo>
                    <a:pt x="98" y="69"/>
                  </a:lnTo>
                  <a:lnTo>
                    <a:pt x="96" y="69"/>
                  </a:lnTo>
                  <a:lnTo>
                    <a:pt x="94" y="69"/>
                  </a:lnTo>
                  <a:lnTo>
                    <a:pt x="90" y="69"/>
                  </a:lnTo>
                  <a:lnTo>
                    <a:pt x="88" y="67"/>
                  </a:lnTo>
                  <a:lnTo>
                    <a:pt x="86" y="67"/>
                  </a:lnTo>
                  <a:lnTo>
                    <a:pt x="84" y="67"/>
                  </a:lnTo>
                  <a:lnTo>
                    <a:pt x="80" y="65"/>
                  </a:lnTo>
                  <a:lnTo>
                    <a:pt x="78" y="65"/>
                  </a:lnTo>
                  <a:lnTo>
                    <a:pt x="77" y="65"/>
                  </a:lnTo>
                  <a:lnTo>
                    <a:pt x="75" y="61"/>
                  </a:lnTo>
                  <a:lnTo>
                    <a:pt x="69" y="61"/>
                  </a:lnTo>
                  <a:lnTo>
                    <a:pt x="69" y="59"/>
                  </a:lnTo>
                  <a:lnTo>
                    <a:pt x="67" y="59"/>
                  </a:lnTo>
                  <a:lnTo>
                    <a:pt x="65" y="57"/>
                  </a:lnTo>
                  <a:lnTo>
                    <a:pt x="63" y="57"/>
                  </a:lnTo>
                  <a:lnTo>
                    <a:pt x="61" y="55"/>
                  </a:lnTo>
                  <a:lnTo>
                    <a:pt x="59" y="51"/>
                  </a:lnTo>
                  <a:lnTo>
                    <a:pt x="57" y="51"/>
                  </a:lnTo>
                  <a:lnTo>
                    <a:pt x="57" y="49"/>
                  </a:lnTo>
                  <a:lnTo>
                    <a:pt x="56" y="49"/>
                  </a:lnTo>
                  <a:lnTo>
                    <a:pt x="50" y="49"/>
                  </a:lnTo>
                  <a:lnTo>
                    <a:pt x="50" y="47"/>
                  </a:lnTo>
                  <a:lnTo>
                    <a:pt x="48" y="47"/>
                  </a:lnTo>
                  <a:lnTo>
                    <a:pt x="48" y="45"/>
                  </a:lnTo>
                  <a:lnTo>
                    <a:pt x="42" y="43"/>
                  </a:lnTo>
                  <a:lnTo>
                    <a:pt x="27" y="15"/>
                  </a:lnTo>
                  <a:lnTo>
                    <a:pt x="27" y="13"/>
                  </a:lnTo>
                  <a:lnTo>
                    <a:pt x="27" y="11"/>
                  </a:lnTo>
                  <a:lnTo>
                    <a:pt x="27" y="9"/>
                  </a:lnTo>
                  <a:lnTo>
                    <a:pt x="27" y="7"/>
                  </a:lnTo>
                  <a:lnTo>
                    <a:pt x="27" y="5"/>
                  </a:lnTo>
                  <a:lnTo>
                    <a:pt x="25" y="5"/>
                  </a:lnTo>
                  <a:lnTo>
                    <a:pt x="25" y="1"/>
                  </a:lnTo>
                  <a:lnTo>
                    <a:pt x="23" y="0"/>
                  </a:lnTo>
                  <a:lnTo>
                    <a:pt x="21" y="1"/>
                  </a:lnTo>
                  <a:lnTo>
                    <a:pt x="19" y="1"/>
                  </a:lnTo>
                  <a:lnTo>
                    <a:pt x="19" y="5"/>
                  </a:lnTo>
                  <a:lnTo>
                    <a:pt x="19" y="7"/>
                  </a:lnTo>
                  <a:lnTo>
                    <a:pt x="17" y="7"/>
                  </a:lnTo>
                  <a:lnTo>
                    <a:pt x="17" y="5"/>
                  </a:lnTo>
                  <a:lnTo>
                    <a:pt x="14" y="1"/>
                  </a:lnTo>
                  <a:lnTo>
                    <a:pt x="14" y="0"/>
                  </a:lnTo>
                  <a:lnTo>
                    <a:pt x="12" y="0"/>
                  </a:lnTo>
                  <a:lnTo>
                    <a:pt x="10" y="0"/>
                  </a:lnTo>
                  <a:lnTo>
                    <a:pt x="10" y="1"/>
                  </a:lnTo>
                  <a:lnTo>
                    <a:pt x="10" y="5"/>
                  </a:lnTo>
                  <a:lnTo>
                    <a:pt x="10" y="7"/>
                  </a:lnTo>
                  <a:lnTo>
                    <a:pt x="10" y="9"/>
                  </a:lnTo>
                  <a:lnTo>
                    <a:pt x="8" y="9"/>
                  </a:lnTo>
                  <a:lnTo>
                    <a:pt x="8" y="7"/>
                  </a:lnTo>
                  <a:lnTo>
                    <a:pt x="4" y="7"/>
                  </a:lnTo>
                  <a:lnTo>
                    <a:pt x="2" y="7"/>
                  </a:lnTo>
                  <a:lnTo>
                    <a:pt x="0" y="9"/>
                  </a:lnTo>
                  <a:lnTo>
                    <a:pt x="0" y="11"/>
                  </a:lnTo>
                  <a:lnTo>
                    <a:pt x="2" y="13"/>
                  </a:lnTo>
                  <a:lnTo>
                    <a:pt x="2" y="15"/>
                  </a:lnTo>
                  <a:lnTo>
                    <a:pt x="2" y="17"/>
                  </a:lnTo>
                  <a:lnTo>
                    <a:pt x="4" y="19"/>
                  </a:lnTo>
                  <a:lnTo>
                    <a:pt x="4" y="21"/>
                  </a:lnTo>
                  <a:lnTo>
                    <a:pt x="8" y="21"/>
                  </a:lnTo>
                  <a:lnTo>
                    <a:pt x="8" y="25"/>
                  </a:lnTo>
                  <a:lnTo>
                    <a:pt x="8" y="27"/>
                  </a:lnTo>
                  <a:lnTo>
                    <a:pt x="4" y="27"/>
                  </a:lnTo>
                  <a:lnTo>
                    <a:pt x="2" y="27"/>
                  </a:lnTo>
                  <a:lnTo>
                    <a:pt x="2" y="29"/>
                  </a:lnTo>
                  <a:lnTo>
                    <a:pt x="2" y="31"/>
                  </a:lnTo>
                  <a:lnTo>
                    <a:pt x="4" y="31"/>
                  </a:lnTo>
                  <a:lnTo>
                    <a:pt x="4" y="35"/>
                  </a:lnTo>
                  <a:lnTo>
                    <a:pt x="4" y="37"/>
                  </a:lnTo>
                  <a:lnTo>
                    <a:pt x="8" y="39"/>
                  </a:lnTo>
                  <a:lnTo>
                    <a:pt x="8" y="41"/>
                  </a:lnTo>
                  <a:lnTo>
                    <a:pt x="10" y="43"/>
                  </a:lnTo>
                  <a:lnTo>
                    <a:pt x="12" y="45"/>
                  </a:lnTo>
                  <a:lnTo>
                    <a:pt x="10" y="45"/>
                  </a:lnTo>
                  <a:lnTo>
                    <a:pt x="10" y="47"/>
                  </a:lnTo>
                  <a:lnTo>
                    <a:pt x="10" y="49"/>
                  </a:lnTo>
                  <a:lnTo>
                    <a:pt x="10" y="51"/>
                  </a:lnTo>
                  <a:lnTo>
                    <a:pt x="10" y="55"/>
                  </a:lnTo>
                  <a:lnTo>
                    <a:pt x="12" y="55"/>
                  </a:lnTo>
                  <a:lnTo>
                    <a:pt x="12" y="57"/>
                  </a:lnTo>
                  <a:lnTo>
                    <a:pt x="14" y="57"/>
                  </a:lnTo>
                  <a:lnTo>
                    <a:pt x="14" y="59"/>
                  </a:lnTo>
                  <a:lnTo>
                    <a:pt x="17" y="59"/>
                  </a:lnTo>
                  <a:lnTo>
                    <a:pt x="19" y="59"/>
                  </a:lnTo>
                  <a:lnTo>
                    <a:pt x="21" y="59"/>
                  </a:lnTo>
                  <a:lnTo>
                    <a:pt x="23" y="61"/>
                  </a:lnTo>
                  <a:lnTo>
                    <a:pt x="25" y="65"/>
                  </a:lnTo>
                  <a:lnTo>
                    <a:pt x="25" y="67"/>
                  </a:lnTo>
                  <a:lnTo>
                    <a:pt x="27" y="67"/>
                  </a:lnTo>
                  <a:lnTo>
                    <a:pt x="27" y="69"/>
                  </a:lnTo>
                  <a:lnTo>
                    <a:pt x="31" y="69"/>
                  </a:lnTo>
                  <a:lnTo>
                    <a:pt x="33" y="71"/>
                  </a:lnTo>
                  <a:lnTo>
                    <a:pt x="35" y="71"/>
                  </a:lnTo>
                  <a:lnTo>
                    <a:pt x="36" y="71"/>
                  </a:lnTo>
                  <a:lnTo>
                    <a:pt x="38" y="71"/>
                  </a:lnTo>
                  <a:lnTo>
                    <a:pt x="40" y="73"/>
                  </a:lnTo>
                  <a:lnTo>
                    <a:pt x="42" y="73"/>
                  </a:lnTo>
                  <a:lnTo>
                    <a:pt x="46" y="73"/>
                  </a:lnTo>
                  <a:lnTo>
                    <a:pt x="48" y="73"/>
                  </a:lnTo>
                  <a:lnTo>
                    <a:pt x="50" y="73"/>
                  </a:lnTo>
                  <a:lnTo>
                    <a:pt x="52" y="73"/>
                  </a:lnTo>
                  <a:lnTo>
                    <a:pt x="56" y="73"/>
                  </a:lnTo>
                  <a:lnTo>
                    <a:pt x="56" y="75"/>
                  </a:lnTo>
                  <a:lnTo>
                    <a:pt x="57" y="73"/>
                  </a:lnTo>
                  <a:lnTo>
                    <a:pt x="59" y="73"/>
                  </a:lnTo>
                  <a:lnTo>
                    <a:pt x="57" y="71"/>
                  </a:lnTo>
                  <a:lnTo>
                    <a:pt x="56" y="71"/>
                  </a:lnTo>
                  <a:lnTo>
                    <a:pt x="52" y="71"/>
                  </a:lnTo>
                  <a:lnTo>
                    <a:pt x="50" y="71"/>
                  </a:lnTo>
                  <a:lnTo>
                    <a:pt x="50" y="69"/>
                  </a:lnTo>
                  <a:lnTo>
                    <a:pt x="48" y="69"/>
                  </a:lnTo>
                  <a:lnTo>
                    <a:pt x="46" y="69"/>
                  </a:lnTo>
                  <a:lnTo>
                    <a:pt x="42" y="69"/>
                  </a:lnTo>
                  <a:lnTo>
                    <a:pt x="42" y="67"/>
                  </a:lnTo>
                  <a:lnTo>
                    <a:pt x="40" y="67"/>
                  </a:lnTo>
                  <a:lnTo>
                    <a:pt x="38" y="65"/>
                  </a:lnTo>
                  <a:lnTo>
                    <a:pt x="36" y="65"/>
                  </a:lnTo>
                  <a:lnTo>
                    <a:pt x="36" y="61"/>
                  </a:lnTo>
                  <a:lnTo>
                    <a:pt x="35" y="61"/>
                  </a:lnTo>
                  <a:lnTo>
                    <a:pt x="33" y="59"/>
                  </a:lnTo>
                  <a:lnTo>
                    <a:pt x="33" y="57"/>
                  </a:lnTo>
                  <a:lnTo>
                    <a:pt x="31" y="57"/>
                  </a:lnTo>
                  <a:lnTo>
                    <a:pt x="27" y="57"/>
                  </a:lnTo>
                  <a:lnTo>
                    <a:pt x="25" y="57"/>
                  </a:lnTo>
                  <a:lnTo>
                    <a:pt x="25" y="55"/>
                  </a:lnTo>
                  <a:lnTo>
                    <a:pt x="25" y="51"/>
                  </a:lnTo>
                  <a:lnTo>
                    <a:pt x="25" y="49"/>
                  </a:lnTo>
                  <a:lnTo>
                    <a:pt x="23" y="49"/>
                  </a:lnTo>
                  <a:lnTo>
                    <a:pt x="23" y="47"/>
                  </a:lnTo>
                  <a:lnTo>
                    <a:pt x="21" y="47"/>
                  </a:lnTo>
                  <a:lnTo>
                    <a:pt x="23" y="47"/>
                  </a:lnTo>
                  <a:lnTo>
                    <a:pt x="23" y="45"/>
                  </a:lnTo>
                  <a:lnTo>
                    <a:pt x="21" y="45"/>
                  </a:lnTo>
                  <a:lnTo>
                    <a:pt x="21" y="43"/>
                  </a:lnTo>
                  <a:lnTo>
                    <a:pt x="21" y="41"/>
                  </a:lnTo>
                  <a:lnTo>
                    <a:pt x="21" y="39"/>
                  </a:lnTo>
                  <a:lnTo>
                    <a:pt x="21" y="37"/>
                  </a:lnTo>
                  <a:lnTo>
                    <a:pt x="21" y="35"/>
                  </a:lnTo>
                  <a:lnTo>
                    <a:pt x="21" y="31"/>
                  </a:lnTo>
                  <a:lnTo>
                    <a:pt x="25" y="31"/>
                  </a:lnTo>
                  <a:lnTo>
                    <a:pt x="27" y="35"/>
                  </a:lnTo>
                  <a:lnTo>
                    <a:pt x="31" y="35"/>
                  </a:lnTo>
                  <a:lnTo>
                    <a:pt x="31" y="37"/>
                  </a:lnTo>
                  <a:lnTo>
                    <a:pt x="33" y="39"/>
                  </a:lnTo>
                  <a:lnTo>
                    <a:pt x="35" y="41"/>
                  </a:lnTo>
                  <a:lnTo>
                    <a:pt x="35" y="43"/>
                  </a:lnTo>
                  <a:lnTo>
                    <a:pt x="36" y="43"/>
                  </a:lnTo>
                  <a:lnTo>
                    <a:pt x="36" y="45"/>
                  </a:lnTo>
                  <a:lnTo>
                    <a:pt x="38" y="47"/>
                  </a:lnTo>
                  <a:lnTo>
                    <a:pt x="40" y="47"/>
                  </a:lnTo>
                  <a:lnTo>
                    <a:pt x="40" y="49"/>
                  </a:lnTo>
                  <a:lnTo>
                    <a:pt x="42" y="51"/>
                  </a:lnTo>
                  <a:lnTo>
                    <a:pt x="46" y="51"/>
                  </a:lnTo>
                  <a:lnTo>
                    <a:pt x="48" y="55"/>
                  </a:lnTo>
                  <a:lnTo>
                    <a:pt x="50" y="57"/>
                  </a:lnTo>
                  <a:lnTo>
                    <a:pt x="52" y="59"/>
                  </a:lnTo>
                  <a:lnTo>
                    <a:pt x="56" y="59"/>
                  </a:lnTo>
                  <a:lnTo>
                    <a:pt x="57" y="61"/>
                  </a:lnTo>
                  <a:lnTo>
                    <a:pt x="59" y="61"/>
                  </a:lnTo>
                  <a:lnTo>
                    <a:pt x="61" y="65"/>
                  </a:lnTo>
                  <a:lnTo>
                    <a:pt x="63" y="67"/>
                  </a:lnTo>
                  <a:lnTo>
                    <a:pt x="65" y="67"/>
                  </a:lnTo>
                  <a:lnTo>
                    <a:pt x="67" y="69"/>
                  </a:lnTo>
                  <a:lnTo>
                    <a:pt x="69" y="69"/>
                  </a:lnTo>
                  <a:lnTo>
                    <a:pt x="71" y="71"/>
                  </a:lnTo>
                  <a:lnTo>
                    <a:pt x="75" y="71"/>
                  </a:lnTo>
                  <a:lnTo>
                    <a:pt x="77" y="71"/>
                  </a:lnTo>
                  <a:lnTo>
                    <a:pt x="78" y="73"/>
                  </a:lnTo>
                  <a:lnTo>
                    <a:pt x="80" y="73"/>
                  </a:lnTo>
                  <a:lnTo>
                    <a:pt x="84" y="73"/>
                  </a:lnTo>
                  <a:lnTo>
                    <a:pt x="86" y="73"/>
                  </a:lnTo>
                  <a:lnTo>
                    <a:pt x="88" y="75"/>
                  </a:lnTo>
                  <a:lnTo>
                    <a:pt x="86" y="75"/>
                  </a:lnTo>
                  <a:lnTo>
                    <a:pt x="84" y="79"/>
                  </a:lnTo>
                  <a:lnTo>
                    <a:pt x="80" y="79"/>
                  </a:lnTo>
                  <a:lnTo>
                    <a:pt x="78" y="79"/>
                  </a:lnTo>
                  <a:lnTo>
                    <a:pt x="77" y="79"/>
                  </a:lnTo>
                  <a:lnTo>
                    <a:pt x="75" y="79"/>
                  </a:lnTo>
                  <a:lnTo>
                    <a:pt x="71" y="79"/>
                  </a:lnTo>
                  <a:lnTo>
                    <a:pt x="69" y="81"/>
                  </a:lnTo>
                  <a:lnTo>
                    <a:pt x="69" y="83"/>
                  </a:lnTo>
                  <a:lnTo>
                    <a:pt x="69" y="85"/>
                  </a:lnTo>
                  <a:lnTo>
                    <a:pt x="69" y="87"/>
                  </a:lnTo>
                  <a:lnTo>
                    <a:pt x="69" y="89"/>
                  </a:lnTo>
                  <a:lnTo>
                    <a:pt x="69" y="91"/>
                  </a:lnTo>
                  <a:lnTo>
                    <a:pt x="71" y="91"/>
                  </a:lnTo>
                  <a:lnTo>
                    <a:pt x="75" y="91"/>
                  </a:lnTo>
                  <a:lnTo>
                    <a:pt x="71" y="91"/>
                  </a:lnTo>
                  <a:lnTo>
                    <a:pt x="75" y="89"/>
                  </a:lnTo>
                  <a:lnTo>
                    <a:pt x="75" y="87"/>
                  </a:lnTo>
                  <a:lnTo>
                    <a:pt x="77" y="87"/>
                  </a:lnTo>
                  <a:lnTo>
                    <a:pt x="78" y="87"/>
                  </a:lnTo>
                  <a:lnTo>
                    <a:pt x="80" y="87"/>
                  </a:lnTo>
                  <a:lnTo>
                    <a:pt x="84" y="89"/>
                  </a:lnTo>
                  <a:lnTo>
                    <a:pt x="86" y="89"/>
                  </a:lnTo>
                  <a:lnTo>
                    <a:pt x="88" y="89"/>
                  </a:lnTo>
                  <a:lnTo>
                    <a:pt x="90" y="91"/>
                  </a:lnTo>
                  <a:lnTo>
                    <a:pt x="88" y="91"/>
                  </a:lnTo>
                  <a:lnTo>
                    <a:pt x="86" y="91"/>
                  </a:lnTo>
                  <a:lnTo>
                    <a:pt x="84" y="95"/>
                  </a:lnTo>
                  <a:lnTo>
                    <a:pt x="80" y="97"/>
                  </a:lnTo>
                  <a:lnTo>
                    <a:pt x="84" y="97"/>
                  </a:lnTo>
                  <a:lnTo>
                    <a:pt x="84" y="98"/>
                  </a:lnTo>
                  <a:lnTo>
                    <a:pt x="86" y="98"/>
                  </a:lnTo>
                  <a:lnTo>
                    <a:pt x="88" y="98"/>
                  </a:lnTo>
                  <a:lnTo>
                    <a:pt x="88" y="100"/>
                  </a:lnTo>
                  <a:lnTo>
                    <a:pt x="88" y="98"/>
                  </a:lnTo>
                  <a:lnTo>
                    <a:pt x="90" y="98"/>
                  </a:lnTo>
                  <a:lnTo>
                    <a:pt x="90" y="100"/>
                  </a:lnTo>
                  <a:lnTo>
                    <a:pt x="92" y="100"/>
                  </a:lnTo>
                  <a:lnTo>
                    <a:pt x="94" y="100"/>
                  </a:lnTo>
                  <a:lnTo>
                    <a:pt x="94" y="104"/>
                  </a:lnTo>
                  <a:lnTo>
                    <a:pt x="96" y="100"/>
                  </a:lnTo>
                  <a:lnTo>
                    <a:pt x="98" y="100"/>
                  </a:lnTo>
                  <a:lnTo>
                    <a:pt x="98" y="104"/>
                  </a:lnTo>
                  <a:lnTo>
                    <a:pt x="101" y="104"/>
                  </a:lnTo>
                  <a:lnTo>
                    <a:pt x="101" y="100"/>
                  </a:lnTo>
                  <a:lnTo>
                    <a:pt x="103" y="100"/>
                  </a:lnTo>
                  <a:lnTo>
                    <a:pt x="105" y="100"/>
                  </a:lnTo>
                  <a:lnTo>
                    <a:pt x="107" y="100"/>
                  </a:lnTo>
                  <a:lnTo>
                    <a:pt x="109" y="100"/>
                  </a:lnTo>
                  <a:lnTo>
                    <a:pt x="113" y="100"/>
                  </a:lnTo>
                  <a:lnTo>
                    <a:pt x="115" y="100"/>
                  </a:lnTo>
                  <a:lnTo>
                    <a:pt x="115" y="98"/>
                  </a:lnTo>
                  <a:lnTo>
                    <a:pt x="117" y="100"/>
                  </a:lnTo>
                  <a:lnTo>
                    <a:pt x="119" y="100"/>
                  </a:lnTo>
                  <a:lnTo>
                    <a:pt x="119" y="98"/>
                  </a:lnTo>
                  <a:lnTo>
                    <a:pt x="120" y="98"/>
                  </a:lnTo>
                  <a:lnTo>
                    <a:pt x="124" y="98"/>
                  </a:lnTo>
                  <a:lnTo>
                    <a:pt x="126" y="98"/>
                  </a:lnTo>
                  <a:lnTo>
                    <a:pt x="128" y="97"/>
                  </a:lnTo>
                  <a:lnTo>
                    <a:pt x="128" y="98"/>
                  </a:lnTo>
                  <a:lnTo>
                    <a:pt x="130" y="98"/>
                  </a:lnTo>
                  <a:lnTo>
                    <a:pt x="130" y="97"/>
                  </a:lnTo>
                  <a:lnTo>
                    <a:pt x="132" y="97"/>
                  </a:lnTo>
                  <a:lnTo>
                    <a:pt x="134" y="97"/>
                  </a:lnTo>
                  <a:lnTo>
                    <a:pt x="136" y="97"/>
                  </a:lnTo>
                  <a:lnTo>
                    <a:pt x="136" y="95"/>
                  </a:lnTo>
                  <a:lnTo>
                    <a:pt x="136" y="91"/>
                  </a:lnTo>
                  <a:lnTo>
                    <a:pt x="138" y="91"/>
                  </a:lnTo>
                  <a:lnTo>
                    <a:pt x="141" y="91"/>
                  </a:lnTo>
                  <a:lnTo>
                    <a:pt x="143" y="89"/>
                  </a:lnTo>
                  <a:lnTo>
                    <a:pt x="145" y="89"/>
                  </a:lnTo>
                  <a:lnTo>
                    <a:pt x="145" y="87"/>
                  </a:lnTo>
                  <a:lnTo>
                    <a:pt x="147" y="87"/>
                  </a:lnTo>
                  <a:lnTo>
                    <a:pt x="147" y="85"/>
                  </a:lnTo>
                  <a:lnTo>
                    <a:pt x="151" y="85"/>
                  </a:lnTo>
                  <a:lnTo>
                    <a:pt x="141" y="83"/>
                  </a:lnTo>
                  <a:lnTo>
                    <a:pt x="138" y="83"/>
                  </a:lnTo>
                  <a:lnTo>
                    <a:pt x="136" y="83"/>
                  </a:lnTo>
                  <a:lnTo>
                    <a:pt x="134" y="83"/>
                  </a:lnTo>
                  <a:lnTo>
                    <a:pt x="132" y="83"/>
                  </a:lnTo>
                  <a:lnTo>
                    <a:pt x="130" y="83"/>
                  </a:lnTo>
                  <a:lnTo>
                    <a:pt x="128" y="83"/>
                  </a:lnTo>
                  <a:lnTo>
                    <a:pt x="126" y="83"/>
                  </a:lnTo>
                  <a:lnTo>
                    <a:pt x="124" y="83"/>
                  </a:lnTo>
                  <a:lnTo>
                    <a:pt x="120" y="83"/>
                  </a:lnTo>
                  <a:lnTo>
                    <a:pt x="119" y="85"/>
                  </a:lnTo>
                  <a:lnTo>
                    <a:pt x="117" y="85"/>
                  </a:lnTo>
                  <a:lnTo>
                    <a:pt x="115" y="85"/>
                  </a:lnTo>
                  <a:lnTo>
                    <a:pt x="115" y="87"/>
                  </a:lnTo>
                  <a:lnTo>
                    <a:pt x="113" y="87"/>
                  </a:lnTo>
                  <a:lnTo>
                    <a:pt x="109" y="87"/>
                  </a:lnTo>
                  <a:lnTo>
                    <a:pt x="107" y="87"/>
                  </a:lnTo>
                  <a:lnTo>
                    <a:pt x="105" y="87"/>
                  </a:lnTo>
                  <a:lnTo>
                    <a:pt x="105" y="85"/>
                  </a:lnTo>
                  <a:lnTo>
                    <a:pt x="103" y="85"/>
                  </a:lnTo>
                  <a:lnTo>
                    <a:pt x="101" y="85"/>
                  </a:lnTo>
                  <a:lnTo>
                    <a:pt x="98" y="85"/>
                  </a:lnTo>
                  <a:lnTo>
                    <a:pt x="96" y="85"/>
                  </a:lnTo>
                  <a:lnTo>
                    <a:pt x="94" y="85"/>
                  </a:lnTo>
                  <a:lnTo>
                    <a:pt x="92" y="85"/>
                  </a:lnTo>
                  <a:lnTo>
                    <a:pt x="90" y="83"/>
                  </a:lnTo>
                  <a:lnTo>
                    <a:pt x="92" y="81"/>
                  </a:lnTo>
                  <a:lnTo>
                    <a:pt x="94" y="81"/>
                  </a:lnTo>
                  <a:lnTo>
                    <a:pt x="94" y="79"/>
                  </a:lnTo>
                  <a:lnTo>
                    <a:pt x="96" y="79"/>
                  </a:lnTo>
                  <a:lnTo>
                    <a:pt x="98" y="79"/>
                  </a:lnTo>
                  <a:lnTo>
                    <a:pt x="101" y="79"/>
                  </a:lnTo>
                  <a:lnTo>
                    <a:pt x="103" y="75"/>
                  </a:lnTo>
                  <a:lnTo>
                    <a:pt x="105" y="75"/>
                  </a:lnTo>
                  <a:lnTo>
                    <a:pt x="107" y="75"/>
                  </a:lnTo>
                  <a:lnTo>
                    <a:pt x="109" y="75"/>
                  </a:lnTo>
                  <a:lnTo>
                    <a:pt x="115" y="73"/>
                  </a:lnTo>
                  <a:lnTo>
                    <a:pt x="119" y="73"/>
                  </a:lnTo>
                  <a:lnTo>
                    <a:pt x="124" y="73"/>
                  </a:lnTo>
                  <a:lnTo>
                    <a:pt x="128" y="71"/>
                  </a:lnTo>
                  <a:lnTo>
                    <a:pt x="130" y="69"/>
                  </a:lnTo>
                  <a:lnTo>
                    <a:pt x="134" y="69"/>
                  </a:lnTo>
                  <a:lnTo>
                    <a:pt x="136" y="67"/>
                  </a:lnTo>
                  <a:lnTo>
                    <a:pt x="138" y="65"/>
                  </a:lnTo>
                  <a:lnTo>
                    <a:pt x="141" y="61"/>
                  </a:lnTo>
                  <a:lnTo>
                    <a:pt x="143" y="59"/>
                  </a:lnTo>
                  <a:lnTo>
                    <a:pt x="147" y="57"/>
                  </a:lnTo>
                  <a:lnTo>
                    <a:pt x="147" y="55"/>
                  </a:lnTo>
                  <a:lnTo>
                    <a:pt x="151" y="51"/>
                  </a:lnTo>
                  <a:lnTo>
                    <a:pt x="153" y="49"/>
                  </a:lnTo>
                  <a:lnTo>
                    <a:pt x="155" y="49"/>
                  </a:lnTo>
                  <a:lnTo>
                    <a:pt x="157" y="47"/>
                  </a:lnTo>
                  <a:lnTo>
                    <a:pt x="157" y="45"/>
                  </a:lnTo>
                  <a:lnTo>
                    <a:pt x="159" y="43"/>
                  </a:lnTo>
                  <a:lnTo>
                    <a:pt x="160" y="43"/>
                  </a:lnTo>
                  <a:lnTo>
                    <a:pt x="160" y="41"/>
                  </a:lnTo>
                  <a:lnTo>
                    <a:pt x="162" y="41"/>
                  </a:lnTo>
                  <a:lnTo>
                    <a:pt x="162" y="39"/>
                  </a:lnTo>
                  <a:lnTo>
                    <a:pt x="164" y="39"/>
                  </a:lnTo>
                  <a:lnTo>
                    <a:pt x="166" y="39"/>
                  </a:lnTo>
                  <a:lnTo>
                    <a:pt x="166" y="41"/>
                  </a:lnTo>
                  <a:lnTo>
                    <a:pt x="164" y="41"/>
                  </a:lnTo>
                  <a:lnTo>
                    <a:pt x="164" y="43"/>
                  </a:lnTo>
                  <a:lnTo>
                    <a:pt x="164" y="45"/>
                  </a:lnTo>
                  <a:lnTo>
                    <a:pt x="162" y="45"/>
                  </a:lnTo>
                  <a:lnTo>
                    <a:pt x="162" y="47"/>
                  </a:lnTo>
                  <a:lnTo>
                    <a:pt x="164" y="47"/>
                  </a:lnTo>
                  <a:lnTo>
                    <a:pt x="166" y="47"/>
                  </a:lnTo>
                  <a:lnTo>
                    <a:pt x="166" y="49"/>
                  </a:lnTo>
                  <a:lnTo>
                    <a:pt x="164" y="49"/>
                  </a:lnTo>
                  <a:lnTo>
                    <a:pt x="164" y="51"/>
                  </a:lnTo>
                  <a:lnTo>
                    <a:pt x="166" y="51"/>
                  </a:lnTo>
                  <a:lnTo>
                    <a:pt x="164" y="55"/>
                  </a:lnTo>
                  <a:lnTo>
                    <a:pt x="162" y="55"/>
                  </a:lnTo>
                  <a:lnTo>
                    <a:pt x="162" y="57"/>
                  </a:lnTo>
                  <a:lnTo>
                    <a:pt x="160" y="57"/>
                  </a:lnTo>
                  <a:lnTo>
                    <a:pt x="160" y="59"/>
                  </a:lnTo>
                  <a:lnTo>
                    <a:pt x="159" y="59"/>
                  </a:lnTo>
                  <a:lnTo>
                    <a:pt x="159" y="61"/>
                  </a:lnTo>
                  <a:lnTo>
                    <a:pt x="157" y="61"/>
                  </a:lnTo>
                  <a:lnTo>
                    <a:pt x="155" y="65"/>
                  </a:lnTo>
                  <a:lnTo>
                    <a:pt x="155" y="61"/>
                  </a:lnTo>
                  <a:lnTo>
                    <a:pt x="153" y="61"/>
                  </a:lnTo>
                  <a:lnTo>
                    <a:pt x="153" y="65"/>
                  </a:lnTo>
                  <a:lnTo>
                    <a:pt x="151" y="65"/>
                  </a:lnTo>
                  <a:lnTo>
                    <a:pt x="151" y="67"/>
                  </a:lnTo>
                  <a:lnTo>
                    <a:pt x="147" y="67"/>
                  </a:lnTo>
                  <a:lnTo>
                    <a:pt x="145" y="67"/>
                  </a:lnTo>
                  <a:lnTo>
                    <a:pt x="145" y="69"/>
                  </a:lnTo>
                  <a:lnTo>
                    <a:pt x="147" y="69"/>
                  </a:lnTo>
                  <a:lnTo>
                    <a:pt x="145" y="69"/>
                  </a:lnTo>
                  <a:lnTo>
                    <a:pt x="143" y="69"/>
                  </a:lnTo>
                  <a:lnTo>
                    <a:pt x="143" y="71"/>
                  </a:lnTo>
                  <a:lnTo>
                    <a:pt x="143" y="73"/>
                  </a:lnTo>
                  <a:lnTo>
                    <a:pt x="141" y="73"/>
                  </a:lnTo>
                  <a:lnTo>
                    <a:pt x="138" y="73"/>
                  </a:lnTo>
                  <a:lnTo>
                    <a:pt x="136" y="73"/>
                  </a:lnTo>
                  <a:lnTo>
                    <a:pt x="134" y="73"/>
                  </a:lnTo>
                  <a:lnTo>
                    <a:pt x="134" y="75"/>
                  </a:lnTo>
                  <a:lnTo>
                    <a:pt x="134" y="79"/>
                  </a:lnTo>
                  <a:lnTo>
                    <a:pt x="136" y="79"/>
                  </a:lnTo>
                  <a:lnTo>
                    <a:pt x="138" y="79"/>
                  </a:lnTo>
                  <a:lnTo>
                    <a:pt x="141" y="79"/>
                  </a:lnTo>
                  <a:lnTo>
                    <a:pt x="143" y="79"/>
                  </a:lnTo>
                  <a:lnTo>
                    <a:pt x="145" y="75"/>
                  </a:lnTo>
                  <a:lnTo>
                    <a:pt x="147" y="75"/>
                  </a:lnTo>
                  <a:lnTo>
                    <a:pt x="151" y="75"/>
                  </a:lnTo>
                  <a:lnTo>
                    <a:pt x="153" y="73"/>
                  </a:lnTo>
                  <a:lnTo>
                    <a:pt x="155" y="73"/>
                  </a:lnTo>
                  <a:lnTo>
                    <a:pt x="157" y="71"/>
                  </a:lnTo>
                  <a:lnTo>
                    <a:pt x="159" y="71"/>
                  </a:lnTo>
                  <a:lnTo>
                    <a:pt x="160" y="69"/>
                  </a:lnTo>
                  <a:lnTo>
                    <a:pt x="162" y="69"/>
                  </a:lnTo>
                  <a:lnTo>
                    <a:pt x="164" y="69"/>
                  </a:lnTo>
                  <a:lnTo>
                    <a:pt x="166" y="69"/>
                  </a:lnTo>
                  <a:lnTo>
                    <a:pt x="170" y="67"/>
                  </a:lnTo>
                  <a:lnTo>
                    <a:pt x="172" y="67"/>
                  </a:lnTo>
                  <a:lnTo>
                    <a:pt x="172" y="65"/>
                  </a:lnTo>
                  <a:lnTo>
                    <a:pt x="170" y="65"/>
                  </a:lnTo>
                  <a:lnTo>
                    <a:pt x="170" y="61"/>
                  </a:lnTo>
                  <a:lnTo>
                    <a:pt x="172" y="61"/>
                  </a:lnTo>
                  <a:lnTo>
                    <a:pt x="172" y="59"/>
                  </a:lnTo>
                  <a:lnTo>
                    <a:pt x="174" y="59"/>
                  </a:lnTo>
                  <a:lnTo>
                    <a:pt x="176" y="59"/>
                  </a:lnTo>
                  <a:lnTo>
                    <a:pt x="176" y="57"/>
                  </a:lnTo>
                  <a:lnTo>
                    <a:pt x="176" y="55"/>
                  </a:lnTo>
                  <a:lnTo>
                    <a:pt x="176" y="51"/>
                  </a:lnTo>
                  <a:lnTo>
                    <a:pt x="180" y="51"/>
                  </a:lnTo>
                  <a:lnTo>
                    <a:pt x="181" y="51"/>
                  </a:lnTo>
                  <a:lnTo>
                    <a:pt x="181" y="49"/>
                  </a:lnTo>
                  <a:lnTo>
                    <a:pt x="183" y="49"/>
                  </a:lnTo>
                  <a:lnTo>
                    <a:pt x="183" y="47"/>
                  </a:lnTo>
                  <a:lnTo>
                    <a:pt x="185" y="47"/>
                  </a:lnTo>
                  <a:lnTo>
                    <a:pt x="185" y="45"/>
                  </a:lnTo>
                  <a:lnTo>
                    <a:pt x="185" y="43"/>
                  </a:lnTo>
                  <a:lnTo>
                    <a:pt x="183" y="43"/>
                  </a:lnTo>
                  <a:lnTo>
                    <a:pt x="181" y="43"/>
                  </a:lnTo>
                  <a:lnTo>
                    <a:pt x="181" y="41"/>
                  </a:lnTo>
                  <a:lnTo>
                    <a:pt x="183" y="41"/>
                  </a:lnTo>
                  <a:lnTo>
                    <a:pt x="185" y="39"/>
                  </a:lnTo>
                  <a:lnTo>
                    <a:pt x="187" y="39"/>
                  </a:lnTo>
                  <a:lnTo>
                    <a:pt x="187" y="37"/>
                  </a:lnTo>
                  <a:lnTo>
                    <a:pt x="189" y="37"/>
                  </a:lnTo>
                  <a:lnTo>
                    <a:pt x="189" y="35"/>
                  </a:lnTo>
                  <a:lnTo>
                    <a:pt x="189" y="31"/>
                  </a:lnTo>
                  <a:lnTo>
                    <a:pt x="187" y="29"/>
                  </a:lnTo>
                  <a:lnTo>
                    <a:pt x="187" y="31"/>
                  </a:lnTo>
                  <a:lnTo>
                    <a:pt x="185" y="31"/>
                  </a:lnTo>
                  <a:lnTo>
                    <a:pt x="183" y="31"/>
                  </a:lnTo>
                  <a:lnTo>
                    <a:pt x="183" y="29"/>
                  </a:lnTo>
                  <a:lnTo>
                    <a:pt x="183" y="27"/>
                  </a:lnTo>
                  <a:lnTo>
                    <a:pt x="185" y="25"/>
                  </a:lnTo>
                  <a:lnTo>
                    <a:pt x="187" y="21"/>
                  </a:lnTo>
                  <a:lnTo>
                    <a:pt x="189" y="19"/>
                  </a:lnTo>
                  <a:lnTo>
                    <a:pt x="189" y="17"/>
                  </a:lnTo>
                  <a:lnTo>
                    <a:pt x="191" y="17"/>
                  </a:lnTo>
                  <a:lnTo>
                    <a:pt x="191" y="15"/>
                  </a:lnTo>
                  <a:lnTo>
                    <a:pt x="189" y="15"/>
                  </a:lnTo>
                  <a:lnTo>
                    <a:pt x="189" y="13"/>
                  </a:lnTo>
                  <a:lnTo>
                    <a:pt x="187" y="13"/>
                  </a:lnTo>
                  <a:lnTo>
                    <a:pt x="183" y="15"/>
                  </a:lnTo>
                  <a:lnTo>
                    <a:pt x="183" y="13"/>
                  </a:lnTo>
                  <a:lnTo>
                    <a:pt x="183" y="9"/>
                  </a:lnTo>
                  <a:lnTo>
                    <a:pt x="183" y="7"/>
                  </a:lnTo>
                  <a:lnTo>
                    <a:pt x="183" y="5"/>
                  </a:lnTo>
                  <a:lnTo>
                    <a:pt x="181" y="1"/>
                  </a:lnTo>
                  <a:lnTo>
                    <a:pt x="180" y="1"/>
                  </a:lnTo>
                  <a:lnTo>
                    <a:pt x="176" y="1"/>
                  </a:lnTo>
                  <a:lnTo>
                    <a:pt x="176" y="5"/>
                  </a:lnTo>
                  <a:lnTo>
                    <a:pt x="174" y="5"/>
                  </a:lnTo>
                  <a:lnTo>
                    <a:pt x="174" y="7"/>
                  </a:lnTo>
                  <a:lnTo>
                    <a:pt x="172" y="7"/>
                  </a:lnTo>
                  <a:lnTo>
                    <a:pt x="172" y="5"/>
                  </a:lnTo>
                  <a:lnTo>
                    <a:pt x="170" y="5"/>
                  </a:lnTo>
                  <a:lnTo>
                    <a:pt x="166" y="5"/>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50" name="Freeform 31"/>
            <p:cNvSpPr>
              <a:spLocks/>
            </p:cNvSpPr>
            <p:nvPr/>
          </p:nvSpPr>
          <p:spPr bwMode="auto">
            <a:xfrm>
              <a:off x="4882" y="1136"/>
              <a:ext cx="85" cy="87"/>
            </a:xfrm>
            <a:custGeom>
              <a:avLst/>
              <a:gdLst>
                <a:gd name="T0" fmla="*/ 37 w 85"/>
                <a:gd name="T1" fmla="*/ 0 h 87"/>
                <a:gd name="T2" fmla="*/ 29 w 85"/>
                <a:gd name="T3" fmla="*/ 4 h 87"/>
                <a:gd name="T4" fmla="*/ 21 w 85"/>
                <a:gd name="T5" fmla="*/ 6 h 87"/>
                <a:gd name="T6" fmla="*/ 14 w 85"/>
                <a:gd name="T7" fmla="*/ 10 h 87"/>
                <a:gd name="T8" fmla="*/ 8 w 85"/>
                <a:gd name="T9" fmla="*/ 16 h 87"/>
                <a:gd name="T10" fmla="*/ 4 w 85"/>
                <a:gd name="T11" fmla="*/ 22 h 87"/>
                <a:gd name="T12" fmla="*/ 2 w 85"/>
                <a:gd name="T13" fmla="*/ 32 h 87"/>
                <a:gd name="T14" fmla="*/ 0 w 85"/>
                <a:gd name="T15" fmla="*/ 38 h 87"/>
                <a:gd name="T16" fmla="*/ 0 w 85"/>
                <a:gd name="T17" fmla="*/ 48 h 87"/>
                <a:gd name="T18" fmla="*/ 2 w 85"/>
                <a:gd name="T19" fmla="*/ 56 h 87"/>
                <a:gd name="T20" fmla="*/ 4 w 85"/>
                <a:gd name="T21" fmla="*/ 62 h 87"/>
                <a:gd name="T22" fmla="*/ 8 w 85"/>
                <a:gd name="T23" fmla="*/ 68 h 87"/>
                <a:gd name="T24" fmla="*/ 14 w 85"/>
                <a:gd name="T25" fmla="*/ 76 h 87"/>
                <a:gd name="T26" fmla="*/ 21 w 85"/>
                <a:gd name="T27" fmla="*/ 80 h 87"/>
                <a:gd name="T28" fmla="*/ 29 w 85"/>
                <a:gd name="T29" fmla="*/ 82 h 87"/>
                <a:gd name="T30" fmla="*/ 37 w 85"/>
                <a:gd name="T31" fmla="*/ 86 h 87"/>
                <a:gd name="T32" fmla="*/ 46 w 85"/>
                <a:gd name="T33" fmla="*/ 86 h 87"/>
                <a:gd name="T34" fmla="*/ 52 w 85"/>
                <a:gd name="T35" fmla="*/ 82 h 87"/>
                <a:gd name="T36" fmla="*/ 62 w 85"/>
                <a:gd name="T37" fmla="*/ 80 h 87"/>
                <a:gd name="T38" fmla="*/ 69 w 85"/>
                <a:gd name="T39" fmla="*/ 76 h 87"/>
                <a:gd name="T40" fmla="*/ 73 w 85"/>
                <a:gd name="T41" fmla="*/ 68 h 87"/>
                <a:gd name="T42" fmla="*/ 79 w 85"/>
                <a:gd name="T43" fmla="*/ 62 h 87"/>
                <a:gd name="T44" fmla="*/ 81 w 85"/>
                <a:gd name="T45" fmla="*/ 56 h 87"/>
                <a:gd name="T46" fmla="*/ 84 w 85"/>
                <a:gd name="T47" fmla="*/ 48 h 87"/>
                <a:gd name="T48" fmla="*/ 84 w 85"/>
                <a:gd name="T49" fmla="*/ 38 h 87"/>
                <a:gd name="T50" fmla="*/ 81 w 85"/>
                <a:gd name="T51" fmla="*/ 32 h 87"/>
                <a:gd name="T52" fmla="*/ 79 w 85"/>
                <a:gd name="T53" fmla="*/ 22 h 87"/>
                <a:gd name="T54" fmla="*/ 73 w 85"/>
                <a:gd name="T55" fmla="*/ 16 h 87"/>
                <a:gd name="T56" fmla="*/ 69 w 85"/>
                <a:gd name="T57" fmla="*/ 10 h 87"/>
                <a:gd name="T58" fmla="*/ 62 w 85"/>
                <a:gd name="T59" fmla="*/ 6 h 87"/>
                <a:gd name="T60" fmla="*/ 52 w 85"/>
                <a:gd name="T61" fmla="*/ 4 h 87"/>
                <a:gd name="T62" fmla="*/ 46 w 85"/>
                <a:gd name="T63" fmla="*/ 0 h 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85"/>
                <a:gd name="T97" fmla="*/ 0 h 87"/>
                <a:gd name="T98" fmla="*/ 85 w 85"/>
                <a:gd name="T99" fmla="*/ 87 h 87"/>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85" h="87">
                  <a:moveTo>
                    <a:pt x="41" y="0"/>
                  </a:moveTo>
                  <a:lnTo>
                    <a:pt x="37" y="0"/>
                  </a:lnTo>
                  <a:lnTo>
                    <a:pt x="33" y="0"/>
                  </a:lnTo>
                  <a:lnTo>
                    <a:pt x="29" y="4"/>
                  </a:lnTo>
                  <a:lnTo>
                    <a:pt x="27" y="4"/>
                  </a:lnTo>
                  <a:lnTo>
                    <a:pt x="21" y="6"/>
                  </a:lnTo>
                  <a:lnTo>
                    <a:pt x="18" y="8"/>
                  </a:lnTo>
                  <a:lnTo>
                    <a:pt x="14" y="10"/>
                  </a:lnTo>
                  <a:lnTo>
                    <a:pt x="10" y="12"/>
                  </a:lnTo>
                  <a:lnTo>
                    <a:pt x="8" y="16"/>
                  </a:lnTo>
                  <a:lnTo>
                    <a:pt x="6" y="20"/>
                  </a:lnTo>
                  <a:lnTo>
                    <a:pt x="4" y="22"/>
                  </a:lnTo>
                  <a:lnTo>
                    <a:pt x="4" y="26"/>
                  </a:lnTo>
                  <a:lnTo>
                    <a:pt x="2" y="32"/>
                  </a:lnTo>
                  <a:lnTo>
                    <a:pt x="0" y="34"/>
                  </a:lnTo>
                  <a:lnTo>
                    <a:pt x="0" y="38"/>
                  </a:lnTo>
                  <a:lnTo>
                    <a:pt x="0" y="42"/>
                  </a:lnTo>
                  <a:lnTo>
                    <a:pt x="0" y="48"/>
                  </a:lnTo>
                  <a:lnTo>
                    <a:pt x="0" y="50"/>
                  </a:lnTo>
                  <a:lnTo>
                    <a:pt x="2" y="56"/>
                  </a:lnTo>
                  <a:lnTo>
                    <a:pt x="4" y="60"/>
                  </a:lnTo>
                  <a:lnTo>
                    <a:pt x="4" y="62"/>
                  </a:lnTo>
                  <a:lnTo>
                    <a:pt x="6" y="66"/>
                  </a:lnTo>
                  <a:lnTo>
                    <a:pt x="8" y="68"/>
                  </a:lnTo>
                  <a:lnTo>
                    <a:pt x="10" y="70"/>
                  </a:lnTo>
                  <a:lnTo>
                    <a:pt x="14" y="76"/>
                  </a:lnTo>
                  <a:lnTo>
                    <a:pt x="18" y="78"/>
                  </a:lnTo>
                  <a:lnTo>
                    <a:pt x="21" y="80"/>
                  </a:lnTo>
                  <a:lnTo>
                    <a:pt x="27" y="80"/>
                  </a:lnTo>
                  <a:lnTo>
                    <a:pt x="29" y="82"/>
                  </a:lnTo>
                  <a:lnTo>
                    <a:pt x="33" y="82"/>
                  </a:lnTo>
                  <a:lnTo>
                    <a:pt x="37" y="86"/>
                  </a:lnTo>
                  <a:lnTo>
                    <a:pt x="41" y="86"/>
                  </a:lnTo>
                  <a:lnTo>
                    <a:pt x="46" y="86"/>
                  </a:lnTo>
                  <a:lnTo>
                    <a:pt x="50" y="82"/>
                  </a:lnTo>
                  <a:lnTo>
                    <a:pt x="52" y="82"/>
                  </a:lnTo>
                  <a:lnTo>
                    <a:pt x="58" y="80"/>
                  </a:lnTo>
                  <a:lnTo>
                    <a:pt x="62" y="80"/>
                  </a:lnTo>
                  <a:lnTo>
                    <a:pt x="67" y="78"/>
                  </a:lnTo>
                  <a:lnTo>
                    <a:pt x="69" y="76"/>
                  </a:lnTo>
                  <a:lnTo>
                    <a:pt x="71" y="70"/>
                  </a:lnTo>
                  <a:lnTo>
                    <a:pt x="73" y="68"/>
                  </a:lnTo>
                  <a:lnTo>
                    <a:pt x="77" y="66"/>
                  </a:lnTo>
                  <a:lnTo>
                    <a:pt x="79" y="62"/>
                  </a:lnTo>
                  <a:lnTo>
                    <a:pt x="79" y="60"/>
                  </a:lnTo>
                  <a:lnTo>
                    <a:pt x="81" y="56"/>
                  </a:lnTo>
                  <a:lnTo>
                    <a:pt x="81" y="50"/>
                  </a:lnTo>
                  <a:lnTo>
                    <a:pt x="84" y="48"/>
                  </a:lnTo>
                  <a:lnTo>
                    <a:pt x="84" y="42"/>
                  </a:lnTo>
                  <a:lnTo>
                    <a:pt x="84" y="38"/>
                  </a:lnTo>
                  <a:lnTo>
                    <a:pt x="81" y="34"/>
                  </a:lnTo>
                  <a:lnTo>
                    <a:pt x="81" y="32"/>
                  </a:lnTo>
                  <a:lnTo>
                    <a:pt x="79" y="26"/>
                  </a:lnTo>
                  <a:lnTo>
                    <a:pt x="79" y="22"/>
                  </a:lnTo>
                  <a:lnTo>
                    <a:pt x="77" y="20"/>
                  </a:lnTo>
                  <a:lnTo>
                    <a:pt x="73" y="16"/>
                  </a:lnTo>
                  <a:lnTo>
                    <a:pt x="71" y="12"/>
                  </a:lnTo>
                  <a:lnTo>
                    <a:pt x="69" y="10"/>
                  </a:lnTo>
                  <a:lnTo>
                    <a:pt x="67" y="8"/>
                  </a:lnTo>
                  <a:lnTo>
                    <a:pt x="62" y="6"/>
                  </a:lnTo>
                  <a:lnTo>
                    <a:pt x="58" y="4"/>
                  </a:lnTo>
                  <a:lnTo>
                    <a:pt x="52" y="4"/>
                  </a:lnTo>
                  <a:lnTo>
                    <a:pt x="50" y="0"/>
                  </a:lnTo>
                  <a:lnTo>
                    <a:pt x="46" y="0"/>
                  </a:lnTo>
                  <a:lnTo>
                    <a:pt x="41" y="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51" name="Freeform 32"/>
            <p:cNvSpPr>
              <a:spLocks/>
            </p:cNvSpPr>
            <p:nvPr/>
          </p:nvSpPr>
          <p:spPr bwMode="auto">
            <a:xfrm>
              <a:off x="4882" y="1136"/>
              <a:ext cx="91" cy="91"/>
            </a:xfrm>
            <a:custGeom>
              <a:avLst/>
              <a:gdLst>
                <a:gd name="T0" fmla="*/ 39 w 91"/>
                <a:gd name="T1" fmla="*/ 0 h 91"/>
                <a:gd name="T2" fmla="*/ 31 w 91"/>
                <a:gd name="T3" fmla="*/ 4 h 91"/>
                <a:gd name="T4" fmla="*/ 23 w 91"/>
                <a:gd name="T5" fmla="*/ 6 h 91"/>
                <a:gd name="T6" fmla="*/ 14 w 91"/>
                <a:gd name="T7" fmla="*/ 10 h 91"/>
                <a:gd name="T8" fmla="*/ 10 w 91"/>
                <a:gd name="T9" fmla="*/ 16 h 91"/>
                <a:gd name="T10" fmla="*/ 4 w 91"/>
                <a:gd name="T11" fmla="*/ 24 h 91"/>
                <a:gd name="T12" fmla="*/ 2 w 91"/>
                <a:gd name="T13" fmla="*/ 32 h 91"/>
                <a:gd name="T14" fmla="*/ 0 w 91"/>
                <a:gd name="T15" fmla="*/ 40 h 91"/>
                <a:gd name="T16" fmla="*/ 0 w 91"/>
                <a:gd name="T17" fmla="*/ 50 h 91"/>
                <a:gd name="T18" fmla="*/ 2 w 91"/>
                <a:gd name="T19" fmla="*/ 58 h 91"/>
                <a:gd name="T20" fmla="*/ 4 w 91"/>
                <a:gd name="T21" fmla="*/ 66 h 91"/>
                <a:gd name="T22" fmla="*/ 10 w 91"/>
                <a:gd name="T23" fmla="*/ 72 h 91"/>
                <a:gd name="T24" fmla="*/ 14 w 91"/>
                <a:gd name="T25" fmla="*/ 78 h 91"/>
                <a:gd name="T26" fmla="*/ 23 w 91"/>
                <a:gd name="T27" fmla="*/ 86 h 91"/>
                <a:gd name="T28" fmla="*/ 31 w 91"/>
                <a:gd name="T29" fmla="*/ 88 h 91"/>
                <a:gd name="T30" fmla="*/ 39 w 91"/>
                <a:gd name="T31" fmla="*/ 90 h 91"/>
                <a:gd name="T32" fmla="*/ 50 w 91"/>
                <a:gd name="T33" fmla="*/ 90 h 91"/>
                <a:gd name="T34" fmla="*/ 58 w 91"/>
                <a:gd name="T35" fmla="*/ 88 h 91"/>
                <a:gd name="T36" fmla="*/ 67 w 91"/>
                <a:gd name="T37" fmla="*/ 86 h 91"/>
                <a:gd name="T38" fmla="*/ 73 w 91"/>
                <a:gd name="T39" fmla="*/ 78 h 91"/>
                <a:gd name="T40" fmla="*/ 79 w 91"/>
                <a:gd name="T41" fmla="*/ 72 h 91"/>
                <a:gd name="T42" fmla="*/ 84 w 91"/>
                <a:gd name="T43" fmla="*/ 66 h 91"/>
                <a:gd name="T44" fmla="*/ 88 w 91"/>
                <a:gd name="T45" fmla="*/ 58 h 91"/>
                <a:gd name="T46" fmla="*/ 90 w 91"/>
                <a:gd name="T47" fmla="*/ 50 h 91"/>
                <a:gd name="T48" fmla="*/ 90 w 91"/>
                <a:gd name="T49" fmla="*/ 40 h 91"/>
                <a:gd name="T50" fmla="*/ 88 w 91"/>
                <a:gd name="T51" fmla="*/ 32 h 91"/>
                <a:gd name="T52" fmla="*/ 84 w 91"/>
                <a:gd name="T53" fmla="*/ 24 h 91"/>
                <a:gd name="T54" fmla="*/ 79 w 91"/>
                <a:gd name="T55" fmla="*/ 16 h 91"/>
                <a:gd name="T56" fmla="*/ 73 w 91"/>
                <a:gd name="T57" fmla="*/ 10 h 91"/>
                <a:gd name="T58" fmla="*/ 67 w 91"/>
                <a:gd name="T59" fmla="*/ 6 h 91"/>
                <a:gd name="T60" fmla="*/ 58 w 91"/>
                <a:gd name="T61" fmla="*/ 4 h 91"/>
                <a:gd name="T62" fmla="*/ 50 w 91"/>
                <a:gd name="T63" fmla="*/ 0 h 9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91"/>
                <a:gd name="T97" fmla="*/ 0 h 91"/>
                <a:gd name="T98" fmla="*/ 91 w 91"/>
                <a:gd name="T99" fmla="*/ 91 h 9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91" h="91">
                  <a:moveTo>
                    <a:pt x="44" y="0"/>
                  </a:moveTo>
                  <a:lnTo>
                    <a:pt x="39" y="0"/>
                  </a:lnTo>
                  <a:lnTo>
                    <a:pt x="35" y="0"/>
                  </a:lnTo>
                  <a:lnTo>
                    <a:pt x="31" y="4"/>
                  </a:lnTo>
                  <a:lnTo>
                    <a:pt x="29" y="4"/>
                  </a:lnTo>
                  <a:lnTo>
                    <a:pt x="23" y="6"/>
                  </a:lnTo>
                  <a:lnTo>
                    <a:pt x="20" y="8"/>
                  </a:lnTo>
                  <a:lnTo>
                    <a:pt x="14" y="10"/>
                  </a:lnTo>
                  <a:lnTo>
                    <a:pt x="12" y="12"/>
                  </a:lnTo>
                  <a:lnTo>
                    <a:pt x="10" y="16"/>
                  </a:lnTo>
                  <a:lnTo>
                    <a:pt x="6" y="20"/>
                  </a:lnTo>
                  <a:lnTo>
                    <a:pt x="4" y="24"/>
                  </a:lnTo>
                  <a:lnTo>
                    <a:pt x="4" y="26"/>
                  </a:lnTo>
                  <a:lnTo>
                    <a:pt x="2" y="32"/>
                  </a:lnTo>
                  <a:lnTo>
                    <a:pt x="2" y="36"/>
                  </a:lnTo>
                  <a:lnTo>
                    <a:pt x="0" y="40"/>
                  </a:lnTo>
                  <a:lnTo>
                    <a:pt x="0" y="46"/>
                  </a:lnTo>
                  <a:lnTo>
                    <a:pt x="0" y="50"/>
                  </a:lnTo>
                  <a:lnTo>
                    <a:pt x="2" y="52"/>
                  </a:lnTo>
                  <a:lnTo>
                    <a:pt x="2" y="58"/>
                  </a:lnTo>
                  <a:lnTo>
                    <a:pt x="4" y="62"/>
                  </a:lnTo>
                  <a:lnTo>
                    <a:pt x="4" y="66"/>
                  </a:lnTo>
                  <a:lnTo>
                    <a:pt x="6" y="68"/>
                  </a:lnTo>
                  <a:lnTo>
                    <a:pt x="10" y="72"/>
                  </a:lnTo>
                  <a:lnTo>
                    <a:pt x="12" y="76"/>
                  </a:lnTo>
                  <a:lnTo>
                    <a:pt x="14" y="78"/>
                  </a:lnTo>
                  <a:lnTo>
                    <a:pt x="20" y="82"/>
                  </a:lnTo>
                  <a:lnTo>
                    <a:pt x="23" y="86"/>
                  </a:lnTo>
                  <a:lnTo>
                    <a:pt x="29" y="86"/>
                  </a:lnTo>
                  <a:lnTo>
                    <a:pt x="31" y="88"/>
                  </a:lnTo>
                  <a:lnTo>
                    <a:pt x="35" y="88"/>
                  </a:lnTo>
                  <a:lnTo>
                    <a:pt x="39" y="90"/>
                  </a:lnTo>
                  <a:lnTo>
                    <a:pt x="44" y="90"/>
                  </a:lnTo>
                  <a:lnTo>
                    <a:pt x="50" y="90"/>
                  </a:lnTo>
                  <a:lnTo>
                    <a:pt x="56" y="88"/>
                  </a:lnTo>
                  <a:lnTo>
                    <a:pt x="58" y="88"/>
                  </a:lnTo>
                  <a:lnTo>
                    <a:pt x="62" y="86"/>
                  </a:lnTo>
                  <a:lnTo>
                    <a:pt x="67" y="86"/>
                  </a:lnTo>
                  <a:lnTo>
                    <a:pt x="71" y="82"/>
                  </a:lnTo>
                  <a:lnTo>
                    <a:pt x="73" y="78"/>
                  </a:lnTo>
                  <a:lnTo>
                    <a:pt x="77" y="76"/>
                  </a:lnTo>
                  <a:lnTo>
                    <a:pt x="79" y="72"/>
                  </a:lnTo>
                  <a:lnTo>
                    <a:pt x="81" y="68"/>
                  </a:lnTo>
                  <a:lnTo>
                    <a:pt x="84" y="66"/>
                  </a:lnTo>
                  <a:lnTo>
                    <a:pt x="86" y="62"/>
                  </a:lnTo>
                  <a:lnTo>
                    <a:pt x="88" y="58"/>
                  </a:lnTo>
                  <a:lnTo>
                    <a:pt x="88" y="52"/>
                  </a:lnTo>
                  <a:lnTo>
                    <a:pt x="90" y="50"/>
                  </a:lnTo>
                  <a:lnTo>
                    <a:pt x="90" y="46"/>
                  </a:lnTo>
                  <a:lnTo>
                    <a:pt x="90" y="40"/>
                  </a:lnTo>
                  <a:lnTo>
                    <a:pt x="88" y="36"/>
                  </a:lnTo>
                  <a:lnTo>
                    <a:pt x="88" y="32"/>
                  </a:lnTo>
                  <a:lnTo>
                    <a:pt x="86" y="26"/>
                  </a:lnTo>
                  <a:lnTo>
                    <a:pt x="84" y="24"/>
                  </a:lnTo>
                  <a:lnTo>
                    <a:pt x="81" y="20"/>
                  </a:lnTo>
                  <a:lnTo>
                    <a:pt x="79" y="16"/>
                  </a:lnTo>
                  <a:lnTo>
                    <a:pt x="77" y="12"/>
                  </a:lnTo>
                  <a:lnTo>
                    <a:pt x="73" y="10"/>
                  </a:lnTo>
                  <a:lnTo>
                    <a:pt x="71" y="8"/>
                  </a:lnTo>
                  <a:lnTo>
                    <a:pt x="67" y="6"/>
                  </a:lnTo>
                  <a:lnTo>
                    <a:pt x="62" y="4"/>
                  </a:lnTo>
                  <a:lnTo>
                    <a:pt x="58" y="4"/>
                  </a:lnTo>
                  <a:lnTo>
                    <a:pt x="56" y="0"/>
                  </a:lnTo>
                  <a:lnTo>
                    <a:pt x="50" y="0"/>
                  </a:lnTo>
                  <a:lnTo>
                    <a:pt x="44" y="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52" name="Freeform 33"/>
            <p:cNvSpPr>
              <a:spLocks/>
            </p:cNvSpPr>
            <p:nvPr/>
          </p:nvSpPr>
          <p:spPr bwMode="auto">
            <a:xfrm>
              <a:off x="4923" y="1118"/>
              <a:ext cx="1" cy="19"/>
            </a:xfrm>
            <a:custGeom>
              <a:avLst/>
              <a:gdLst>
                <a:gd name="T0" fmla="*/ 0 w 1"/>
                <a:gd name="T1" fmla="*/ 18 h 19"/>
                <a:gd name="T2" fmla="*/ 0 w 1"/>
                <a:gd name="T3" fmla="*/ 16 h 19"/>
                <a:gd name="T4" fmla="*/ 0 w 1"/>
                <a:gd name="T5" fmla="*/ 14 h 19"/>
                <a:gd name="T6" fmla="*/ 0 w 1"/>
                <a:gd name="T7" fmla="*/ 12 h 19"/>
                <a:gd name="T8" fmla="*/ 0 w 1"/>
                <a:gd name="T9" fmla="*/ 10 h 19"/>
                <a:gd name="T10" fmla="*/ 0 w 1"/>
                <a:gd name="T11" fmla="*/ 8 h 19"/>
                <a:gd name="T12" fmla="*/ 0 w 1"/>
                <a:gd name="T13" fmla="*/ 6 h 19"/>
                <a:gd name="T14" fmla="*/ 0 w 1"/>
                <a:gd name="T15" fmla="*/ 4 h 19"/>
                <a:gd name="T16" fmla="*/ 0 w 1"/>
                <a:gd name="T17" fmla="*/ 0 h 19"/>
                <a:gd name="T18" fmla="*/ 0 w 1"/>
                <a:gd name="T19" fmla="*/ 4 h 19"/>
                <a:gd name="T20" fmla="*/ 0 w 1"/>
                <a:gd name="T21" fmla="*/ 6 h 19"/>
                <a:gd name="T22" fmla="*/ 0 w 1"/>
                <a:gd name="T23" fmla="*/ 8 h 19"/>
                <a:gd name="T24" fmla="*/ 0 w 1"/>
                <a:gd name="T25" fmla="*/ 10 h 19"/>
                <a:gd name="T26" fmla="*/ 0 w 1"/>
                <a:gd name="T27" fmla="*/ 12 h 19"/>
                <a:gd name="T28" fmla="*/ 0 w 1"/>
                <a:gd name="T29" fmla="*/ 14 h 19"/>
                <a:gd name="T30" fmla="*/ 0 w 1"/>
                <a:gd name="T31" fmla="*/ 16 h 19"/>
                <a:gd name="T32" fmla="*/ 0 w 1"/>
                <a:gd name="T33" fmla="*/ 18 h 1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
                <a:gd name="T52" fmla="*/ 0 h 19"/>
                <a:gd name="T53" fmla="*/ 1 w 1"/>
                <a:gd name="T54" fmla="*/ 19 h 1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 h="19">
                  <a:moveTo>
                    <a:pt x="0" y="18"/>
                  </a:moveTo>
                  <a:lnTo>
                    <a:pt x="0" y="16"/>
                  </a:lnTo>
                  <a:lnTo>
                    <a:pt x="0" y="14"/>
                  </a:lnTo>
                  <a:lnTo>
                    <a:pt x="0" y="12"/>
                  </a:lnTo>
                  <a:lnTo>
                    <a:pt x="0" y="10"/>
                  </a:lnTo>
                  <a:lnTo>
                    <a:pt x="0" y="8"/>
                  </a:lnTo>
                  <a:lnTo>
                    <a:pt x="0" y="6"/>
                  </a:lnTo>
                  <a:lnTo>
                    <a:pt x="0" y="4"/>
                  </a:lnTo>
                  <a:lnTo>
                    <a:pt x="0" y="0"/>
                  </a:lnTo>
                  <a:lnTo>
                    <a:pt x="0" y="4"/>
                  </a:lnTo>
                  <a:lnTo>
                    <a:pt x="0" y="6"/>
                  </a:lnTo>
                  <a:lnTo>
                    <a:pt x="0" y="8"/>
                  </a:lnTo>
                  <a:lnTo>
                    <a:pt x="0" y="10"/>
                  </a:lnTo>
                  <a:lnTo>
                    <a:pt x="0" y="12"/>
                  </a:lnTo>
                  <a:lnTo>
                    <a:pt x="0" y="14"/>
                  </a:lnTo>
                  <a:lnTo>
                    <a:pt x="0" y="16"/>
                  </a:lnTo>
                  <a:lnTo>
                    <a:pt x="0" y="18"/>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53" name="Freeform 34"/>
            <p:cNvSpPr>
              <a:spLocks/>
            </p:cNvSpPr>
            <p:nvPr/>
          </p:nvSpPr>
          <p:spPr bwMode="auto">
            <a:xfrm>
              <a:off x="4932" y="1118"/>
              <a:ext cx="20" cy="19"/>
            </a:xfrm>
            <a:custGeom>
              <a:avLst/>
              <a:gdLst>
                <a:gd name="T0" fmla="*/ 10 w 20"/>
                <a:gd name="T1" fmla="*/ 18 h 19"/>
                <a:gd name="T2" fmla="*/ 19 w 20"/>
                <a:gd name="T3" fmla="*/ 18 h 19"/>
                <a:gd name="T4" fmla="*/ 19 w 20"/>
                <a:gd name="T5" fmla="*/ 16 h 19"/>
                <a:gd name="T6" fmla="*/ 19 w 20"/>
                <a:gd name="T7" fmla="*/ 14 h 19"/>
                <a:gd name="T8" fmla="*/ 19 w 20"/>
                <a:gd name="T9" fmla="*/ 12 h 19"/>
                <a:gd name="T10" fmla="*/ 19 w 20"/>
                <a:gd name="T11" fmla="*/ 10 h 19"/>
                <a:gd name="T12" fmla="*/ 19 w 20"/>
                <a:gd name="T13" fmla="*/ 6 h 19"/>
                <a:gd name="T14" fmla="*/ 19 w 20"/>
                <a:gd name="T15" fmla="*/ 4 h 19"/>
                <a:gd name="T16" fmla="*/ 19 w 20"/>
                <a:gd name="T17" fmla="*/ 0 h 19"/>
                <a:gd name="T18" fmla="*/ 10 w 20"/>
                <a:gd name="T19" fmla="*/ 4 h 19"/>
                <a:gd name="T20" fmla="*/ 10 w 20"/>
                <a:gd name="T21" fmla="*/ 6 h 19"/>
                <a:gd name="T22" fmla="*/ 10 w 20"/>
                <a:gd name="T23" fmla="*/ 8 h 19"/>
                <a:gd name="T24" fmla="*/ 10 w 20"/>
                <a:gd name="T25" fmla="*/ 10 h 19"/>
                <a:gd name="T26" fmla="*/ 0 w 20"/>
                <a:gd name="T27" fmla="*/ 10 h 19"/>
                <a:gd name="T28" fmla="*/ 0 w 20"/>
                <a:gd name="T29" fmla="*/ 12 h 19"/>
                <a:gd name="T30" fmla="*/ 0 w 20"/>
                <a:gd name="T31" fmla="*/ 14 h 19"/>
                <a:gd name="T32" fmla="*/ 0 w 20"/>
                <a:gd name="T33" fmla="*/ 16 h 19"/>
                <a:gd name="T34" fmla="*/ 0 w 20"/>
                <a:gd name="T35" fmla="*/ 18 h 19"/>
                <a:gd name="T36" fmla="*/ 10 w 20"/>
                <a:gd name="T37" fmla="*/ 18 h 1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0"/>
                <a:gd name="T58" fmla="*/ 0 h 19"/>
                <a:gd name="T59" fmla="*/ 20 w 20"/>
                <a:gd name="T60" fmla="*/ 19 h 1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0" h="19">
                  <a:moveTo>
                    <a:pt x="10" y="18"/>
                  </a:moveTo>
                  <a:lnTo>
                    <a:pt x="19" y="18"/>
                  </a:lnTo>
                  <a:lnTo>
                    <a:pt x="19" y="16"/>
                  </a:lnTo>
                  <a:lnTo>
                    <a:pt x="19" y="14"/>
                  </a:lnTo>
                  <a:lnTo>
                    <a:pt x="19" y="12"/>
                  </a:lnTo>
                  <a:lnTo>
                    <a:pt x="19" y="10"/>
                  </a:lnTo>
                  <a:lnTo>
                    <a:pt x="19" y="6"/>
                  </a:lnTo>
                  <a:lnTo>
                    <a:pt x="19" y="4"/>
                  </a:lnTo>
                  <a:lnTo>
                    <a:pt x="19" y="0"/>
                  </a:lnTo>
                  <a:lnTo>
                    <a:pt x="10" y="4"/>
                  </a:lnTo>
                  <a:lnTo>
                    <a:pt x="10" y="6"/>
                  </a:lnTo>
                  <a:lnTo>
                    <a:pt x="10" y="8"/>
                  </a:lnTo>
                  <a:lnTo>
                    <a:pt x="10" y="10"/>
                  </a:lnTo>
                  <a:lnTo>
                    <a:pt x="0" y="10"/>
                  </a:lnTo>
                  <a:lnTo>
                    <a:pt x="0" y="12"/>
                  </a:lnTo>
                  <a:lnTo>
                    <a:pt x="0" y="14"/>
                  </a:lnTo>
                  <a:lnTo>
                    <a:pt x="0" y="16"/>
                  </a:lnTo>
                  <a:lnTo>
                    <a:pt x="0" y="18"/>
                  </a:lnTo>
                  <a:lnTo>
                    <a:pt x="10" y="18"/>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54" name="Freeform 35"/>
            <p:cNvSpPr>
              <a:spLocks/>
            </p:cNvSpPr>
            <p:nvPr/>
          </p:nvSpPr>
          <p:spPr bwMode="auto">
            <a:xfrm>
              <a:off x="4942" y="1128"/>
              <a:ext cx="18" cy="17"/>
            </a:xfrm>
            <a:custGeom>
              <a:avLst/>
              <a:gdLst>
                <a:gd name="T0" fmla="*/ 3 w 18"/>
                <a:gd name="T1" fmla="*/ 16 h 17"/>
                <a:gd name="T2" fmla="*/ 9 w 18"/>
                <a:gd name="T3" fmla="*/ 16 h 17"/>
                <a:gd name="T4" fmla="*/ 13 w 18"/>
                <a:gd name="T5" fmla="*/ 16 h 17"/>
                <a:gd name="T6" fmla="*/ 13 w 18"/>
                <a:gd name="T7" fmla="*/ 14 h 17"/>
                <a:gd name="T8" fmla="*/ 17 w 18"/>
                <a:gd name="T9" fmla="*/ 12 h 17"/>
                <a:gd name="T10" fmla="*/ 17 w 18"/>
                <a:gd name="T11" fmla="*/ 8 h 17"/>
                <a:gd name="T12" fmla="*/ 17 w 18"/>
                <a:gd name="T13" fmla="*/ 6 h 17"/>
                <a:gd name="T14" fmla="*/ 17 w 18"/>
                <a:gd name="T15" fmla="*/ 4 h 17"/>
                <a:gd name="T16" fmla="*/ 17 w 18"/>
                <a:gd name="T17" fmla="*/ 2 h 17"/>
                <a:gd name="T18" fmla="*/ 17 w 18"/>
                <a:gd name="T19" fmla="*/ 0 h 17"/>
                <a:gd name="T20" fmla="*/ 13 w 18"/>
                <a:gd name="T21" fmla="*/ 2 h 17"/>
                <a:gd name="T22" fmla="*/ 9 w 18"/>
                <a:gd name="T23" fmla="*/ 4 h 17"/>
                <a:gd name="T24" fmla="*/ 3 w 18"/>
                <a:gd name="T25" fmla="*/ 6 h 17"/>
                <a:gd name="T26" fmla="*/ 3 w 18"/>
                <a:gd name="T27" fmla="*/ 8 h 17"/>
                <a:gd name="T28" fmla="*/ 0 w 18"/>
                <a:gd name="T29" fmla="*/ 12 h 17"/>
                <a:gd name="T30" fmla="*/ 0 w 18"/>
                <a:gd name="T31" fmla="*/ 14 h 17"/>
                <a:gd name="T32" fmla="*/ 0 w 18"/>
                <a:gd name="T33" fmla="*/ 16 h 17"/>
                <a:gd name="T34" fmla="*/ 3 w 18"/>
                <a:gd name="T35" fmla="*/ 16 h 1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8"/>
                <a:gd name="T55" fmla="*/ 0 h 17"/>
                <a:gd name="T56" fmla="*/ 18 w 18"/>
                <a:gd name="T57" fmla="*/ 17 h 1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8" h="17">
                  <a:moveTo>
                    <a:pt x="3" y="16"/>
                  </a:moveTo>
                  <a:lnTo>
                    <a:pt x="9" y="16"/>
                  </a:lnTo>
                  <a:lnTo>
                    <a:pt x="13" y="16"/>
                  </a:lnTo>
                  <a:lnTo>
                    <a:pt x="13" y="14"/>
                  </a:lnTo>
                  <a:lnTo>
                    <a:pt x="17" y="12"/>
                  </a:lnTo>
                  <a:lnTo>
                    <a:pt x="17" y="8"/>
                  </a:lnTo>
                  <a:lnTo>
                    <a:pt x="17" y="6"/>
                  </a:lnTo>
                  <a:lnTo>
                    <a:pt x="17" y="4"/>
                  </a:lnTo>
                  <a:lnTo>
                    <a:pt x="17" y="2"/>
                  </a:lnTo>
                  <a:lnTo>
                    <a:pt x="17" y="0"/>
                  </a:lnTo>
                  <a:lnTo>
                    <a:pt x="13" y="2"/>
                  </a:lnTo>
                  <a:lnTo>
                    <a:pt x="9" y="4"/>
                  </a:lnTo>
                  <a:lnTo>
                    <a:pt x="3" y="6"/>
                  </a:lnTo>
                  <a:lnTo>
                    <a:pt x="3" y="8"/>
                  </a:lnTo>
                  <a:lnTo>
                    <a:pt x="0" y="12"/>
                  </a:lnTo>
                  <a:lnTo>
                    <a:pt x="0" y="14"/>
                  </a:lnTo>
                  <a:lnTo>
                    <a:pt x="0" y="16"/>
                  </a:lnTo>
                  <a:lnTo>
                    <a:pt x="3" y="16"/>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55" name="Freeform 36"/>
            <p:cNvSpPr>
              <a:spLocks/>
            </p:cNvSpPr>
            <p:nvPr/>
          </p:nvSpPr>
          <p:spPr bwMode="auto">
            <a:xfrm>
              <a:off x="4953" y="1132"/>
              <a:ext cx="18" cy="19"/>
            </a:xfrm>
            <a:custGeom>
              <a:avLst/>
              <a:gdLst>
                <a:gd name="T0" fmla="*/ 0 w 18"/>
                <a:gd name="T1" fmla="*/ 18 h 19"/>
                <a:gd name="T2" fmla="*/ 4 w 18"/>
                <a:gd name="T3" fmla="*/ 18 h 19"/>
                <a:gd name="T4" fmla="*/ 8 w 18"/>
                <a:gd name="T5" fmla="*/ 18 h 19"/>
                <a:gd name="T6" fmla="*/ 8 w 18"/>
                <a:gd name="T7" fmla="*/ 14 h 19"/>
                <a:gd name="T8" fmla="*/ 8 w 18"/>
                <a:gd name="T9" fmla="*/ 12 h 19"/>
                <a:gd name="T10" fmla="*/ 13 w 18"/>
                <a:gd name="T11" fmla="*/ 10 h 19"/>
                <a:gd name="T12" fmla="*/ 13 w 18"/>
                <a:gd name="T13" fmla="*/ 8 h 19"/>
                <a:gd name="T14" fmla="*/ 17 w 18"/>
                <a:gd name="T15" fmla="*/ 4 h 19"/>
                <a:gd name="T16" fmla="*/ 17 w 18"/>
                <a:gd name="T17" fmla="*/ 2 h 19"/>
                <a:gd name="T18" fmla="*/ 17 w 18"/>
                <a:gd name="T19" fmla="*/ 0 h 19"/>
                <a:gd name="T20" fmla="*/ 13 w 18"/>
                <a:gd name="T21" fmla="*/ 0 h 19"/>
                <a:gd name="T22" fmla="*/ 13 w 18"/>
                <a:gd name="T23" fmla="*/ 2 h 19"/>
                <a:gd name="T24" fmla="*/ 8 w 18"/>
                <a:gd name="T25" fmla="*/ 4 h 19"/>
                <a:gd name="T26" fmla="*/ 4 w 18"/>
                <a:gd name="T27" fmla="*/ 8 h 19"/>
                <a:gd name="T28" fmla="*/ 4 w 18"/>
                <a:gd name="T29" fmla="*/ 10 h 19"/>
                <a:gd name="T30" fmla="*/ 0 w 18"/>
                <a:gd name="T31" fmla="*/ 10 h 19"/>
                <a:gd name="T32" fmla="*/ 0 w 18"/>
                <a:gd name="T33" fmla="*/ 12 h 19"/>
                <a:gd name="T34" fmla="*/ 0 w 18"/>
                <a:gd name="T35" fmla="*/ 14 h 19"/>
                <a:gd name="T36" fmla="*/ 0 w 18"/>
                <a:gd name="T37" fmla="*/ 18 h 1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8"/>
                <a:gd name="T58" fmla="*/ 0 h 19"/>
                <a:gd name="T59" fmla="*/ 18 w 18"/>
                <a:gd name="T60" fmla="*/ 19 h 1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8" h="19">
                  <a:moveTo>
                    <a:pt x="0" y="18"/>
                  </a:moveTo>
                  <a:lnTo>
                    <a:pt x="4" y="18"/>
                  </a:lnTo>
                  <a:lnTo>
                    <a:pt x="8" y="18"/>
                  </a:lnTo>
                  <a:lnTo>
                    <a:pt x="8" y="14"/>
                  </a:lnTo>
                  <a:lnTo>
                    <a:pt x="8" y="12"/>
                  </a:lnTo>
                  <a:lnTo>
                    <a:pt x="13" y="10"/>
                  </a:lnTo>
                  <a:lnTo>
                    <a:pt x="13" y="8"/>
                  </a:lnTo>
                  <a:lnTo>
                    <a:pt x="17" y="4"/>
                  </a:lnTo>
                  <a:lnTo>
                    <a:pt x="17" y="2"/>
                  </a:lnTo>
                  <a:lnTo>
                    <a:pt x="17" y="0"/>
                  </a:lnTo>
                  <a:lnTo>
                    <a:pt x="13" y="0"/>
                  </a:lnTo>
                  <a:lnTo>
                    <a:pt x="13" y="2"/>
                  </a:lnTo>
                  <a:lnTo>
                    <a:pt x="8" y="4"/>
                  </a:lnTo>
                  <a:lnTo>
                    <a:pt x="4" y="8"/>
                  </a:lnTo>
                  <a:lnTo>
                    <a:pt x="4" y="10"/>
                  </a:lnTo>
                  <a:lnTo>
                    <a:pt x="0" y="10"/>
                  </a:lnTo>
                  <a:lnTo>
                    <a:pt x="0" y="12"/>
                  </a:lnTo>
                  <a:lnTo>
                    <a:pt x="0" y="14"/>
                  </a:lnTo>
                  <a:lnTo>
                    <a:pt x="0" y="18"/>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56" name="Freeform 37"/>
            <p:cNvSpPr>
              <a:spLocks/>
            </p:cNvSpPr>
            <p:nvPr/>
          </p:nvSpPr>
          <p:spPr bwMode="auto">
            <a:xfrm>
              <a:off x="4959" y="1140"/>
              <a:ext cx="20" cy="19"/>
            </a:xfrm>
            <a:custGeom>
              <a:avLst/>
              <a:gdLst>
                <a:gd name="T0" fmla="*/ 0 w 20"/>
                <a:gd name="T1" fmla="*/ 18 h 19"/>
                <a:gd name="T2" fmla="*/ 4 w 20"/>
                <a:gd name="T3" fmla="*/ 18 h 19"/>
                <a:gd name="T4" fmla="*/ 7 w 20"/>
                <a:gd name="T5" fmla="*/ 18 h 19"/>
                <a:gd name="T6" fmla="*/ 9 w 20"/>
                <a:gd name="T7" fmla="*/ 18 h 19"/>
                <a:gd name="T8" fmla="*/ 9 w 20"/>
                <a:gd name="T9" fmla="*/ 16 h 19"/>
                <a:gd name="T10" fmla="*/ 13 w 20"/>
                <a:gd name="T11" fmla="*/ 12 h 19"/>
                <a:gd name="T12" fmla="*/ 17 w 20"/>
                <a:gd name="T13" fmla="*/ 6 h 19"/>
                <a:gd name="T14" fmla="*/ 17 w 20"/>
                <a:gd name="T15" fmla="*/ 4 h 19"/>
                <a:gd name="T16" fmla="*/ 19 w 20"/>
                <a:gd name="T17" fmla="*/ 0 h 19"/>
                <a:gd name="T18" fmla="*/ 17 w 20"/>
                <a:gd name="T19" fmla="*/ 0 h 19"/>
                <a:gd name="T20" fmla="*/ 13 w 20"/>
                <a:gd name="T21" fmla="*/ 0 h 19"/>
                <a:gd name="T22" fmla="*/ 9 w 20"/>
                <a:gd name="T23" fmla="*/ 4 h 19"/>
                <a:gd name="T24" fmla="*/ 7 w 20"/>
                <a:gd name="T25" fmla="*/ 6 h 19"/>
                <a:gd name="T26" fmla="*/ 4 w 20"/>
                <a:gd name="T27" fmla="*/ 6 h 19"/>
                <a:gd name="T28" fmla="*/ 0 w 20"/>
                <a:gd name="T29" fmla="*/ 12 h 19"/>
                <a:gd name="T30" fmla="*/ 0 w 20"/>
                <a:gd name="T31" fmla="*/ 16 h 19"/>
                <a:gd name="T32" fmla="*/ 0 w 20"/>
                <a:gd name="T33" fmla="*/ 18 h 1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0"/>
                <a:gd name="T52" fmla="*/ 0 h 19"/>
                <a:gd name="T53" fmla="*/ 20 w 20"/>
                <a:gd name="T54" fmla="*/ 19 h 1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0" h="19">
                  <a:moveTo>
                    <a:pt x="0" y="18"/>
                  </a:moveTo>
                  <a:lnTo>
                    <a:pt x="4" y="18"/>
                  </a:lnTo>
                  <a:lnTo>
                    <a:pt x="7" y="18"/>
                  </a:lnTo>
                  <a:lnTo>
                    <a:pt x="9" y="18"/>
                  </a:lnTo>
                  <a:lnTo>
                    <a:pt x="9" y="16"/>
                  </a:lnTo>
                  <a:lnTo>
                    <a:pt x="13" y="12"/>
                  </a:lnTo>
                  <a:lnTo>
                    <a:pt x="17" y="6"/>
                  </a:lnTo>
                  <a:lnTo>
                    <a:pt x="17" y="4"/>
                  </a:lnTo>
                  <a:lnTo>
                    <a:pt x="19" y="0"/>
                  </a:lnTo>
                  <a:lnTo>
                    <a:pt x="17" y="0"/>
                  </a:lnTo>
                  <a:lnTo>
                    <a:pt x="13" y="0"/>
                  </a:lnTo>
                  <a:lnTo>
                    <a:pt x="9" y="4"/>
                  </a:lnTo>
                  <a:lnTo>
                    <a:pt x="7" y="6"/>
                  </a:lnTo>
                  <a:lnTo>
                    <a:pt x="4" y="6"/>
                  </a:lnTo>
                  <a:lnTo>
                    <a:pt x="0" y="12"/>
                  </a:lnTo>
                  <a:lnTo>
                    <a:pt x="0" y="16"/>
                  </a:lnTo>
                  <a:lnTo>
                    <a:pt x="0" y="18"/>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57" name="Freeform 38"/>
            <p:cNvSpPr>
              <a:spLocks/>
            </p:cNvSpPr>
            <p:nvPr/>
          </p:nvSpPr>
          <p:spPr bwMode="auto">
            <a:xfrm>
              <a:off x="4966" y="1152"/>
              <a:ext cx="19" cy="19"/>
            </a:xfrm>
            <a:custGeom>
              <a:avLst/>
              <a:gdLst>
                <a:gd name="T0" fmla="*/ 0 w 19"/>
                <a:gd name="T1" fmla="*/ 18 h 19"/>
                <a:gd name="T2" fmla="*/ 2 w 19"/>
                <a:gd name="T3" fmla="*/ 18 h 19"/>
                <a:gd name="T4" fmla="*/ 4 w 19"/>
                <a:gd name="T5" fmla="*/ 18 h 19"/>
                <a:gd name="T6" fmla="*/ 6 w 19"/>
                <a:gd name="T7" fmla="*/ 18 h 19"/>
                <a:gd name="T8" fmla="*/ 12 w 19"/>
                <a:gd name="T9" fmla="*/ 18 h 19"/>
                <a:gd name="T10" fmla="*/ 12 w 19"/>
                <a:gd name="T11" fmla="*/ 10 h 19"/>
                <a:gd name="T12" fmla="*/ 14 w 19"/>
                <a:gd name="T13" fmla="*/ 10 h 19"/>
                <a:gd name="T14" fmla="*/ 14 w 19"/>
                <a:gd name="T15" fmla="*/ 4 h 19"/>
                <a:gd name="T16" fmla="*/ 16 w 19"/>
                <a:gd name="T17" fmla="*/ 4 h 19"/>
                <a:gd name="T18" fmla="*/ 18 w 19"/>
                <a:gd name="T19" fmla="*/ 0 h 19"/>
                <a:gd name="T20" fmla="*/ 16 w 19"/>
                <a:gd name="T21" fmla="*/ 0 h 19"/>
                <a:gd name="T22" fmla="*/ 14 w 19"/>
                <a:gd name="T23" fmla="*/ 0 h 19"/>
                <a:gd name="T24" fmla="*/ 14 w 19"/>
                <a:gd name="T25" fmla="*/ 4 h 19"/>
                <a:gd name="T26" fmla="*/ 12 w 19"/>
                <a:gd name="T27" fmla="*/ 4 h 19"/>
                <a:gd name="T28" fmla="*/ 6 w 19"/>
                <a:gd name="T29" fmla="*/ 4 h 19"/>
                <a:gd name="T30" fmla="*/ 4 w 19"/>
                <a:gd name="T31" fmla="*/ 4 h 19"/>
                <a:gd name="T32" fmla="*/ 2 w 19"/>
                <a:gd name="T33" fmla="*/ 4 h 19"/>
                <a:gd name="T34" fmla="*/ 2 w 19"/>
                <a:gd name="T35" fmla="*/ 10 h 19"/>
                <a:gd name="T36" fmla="*/ 0 w 19"/>
                <a:gd name="T37" fmla="*/ 10 h 19"/>
                <a:gd name="T38" fmla="*/ 0 w 19"/>
                <a:gd name="T39" fmla="*/ 18 h 1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9"/>
                <a:gd name="T61" fmla="*/ 0 h 19"/>
                <a:gd name="T62" fmla="*/ 19 w 19"/>
                <a:gd name="T63" fmla="*/ 19 h 1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9" h="19">
                  <a:moveTo>
                    <a:pt x="0" y="18"/>
                  </a:moveTo>
                  <a:lnTo>
                    <a:pt x="2" y="18"/>
                  </a:lnTo>
                  <a:lnTo>
                    <a:pt x="4" y="18"/>
                  </a:lnTo>
                  <a:lnTo>
                    <a:pt x="6" y="18"/>
                  </a:lnTo>
                  <a:lnTo>
                    <a:pt x="12" y="18"/>
                  </a:lnTo>
                  <a:lnTo>
                    <a:pt x="12" y="10"/>
                  </a:lnTo>
                  <a:lnTo>
                    <a:pt x="14" y="10"/>
                  </a:lnTo>
                  <a:lnTo>
                    <a:pt x="14" y="4"/>
                  </a:lnTo>
                  <a:lnTo>
                    <a:pt x="16" y="4"/>
                  </a:lnTo>
                  <a:lnTo>
                    <a:pt x="18" y="0"/>
                  </a:lnTo>
                  <a:lnTo>
                    <a:pt x="16" y="0"/>
                  </a:lnTo>
                  <a:lnTo>
                    <a:pt x="14" y="0"/>
                  </a:lnTo>
                  <a:lnTo>
                    <a:pt x="14" y="4"/>
                  </a:lnTo>
                  <a:lnTo>
                    <a:pt x="12" y="4"/>
                  </a:lnTo>
                  <a:lnTo>
                    <a:pt x="6" y="4"/>
                  </a:lnTo>
                  <a:lnTo>
                    <a:pt x="4" y="4"/>
                  </a:lnTo>
                  <a:lnTo>
                    <a:pt x="2" y="4"/>
                  </a:lnTo>
                  <a:lnTo>
                    <a:pt x="2" y="10"/>
                  </a:lnTo>
                  <a:lnTo>
                    <a:pt x="0" y="10"/>
                  </a:lnTo>
                  <a:lnTo>
                    <a:pt x="0" y="18"/>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58" name="Freeform 39"/>
            <p:cNvSpPr>
              <a:spLocks/>
            </p:cNvSpPr>
            <p:nvPr/>
          </p:nvSpPr>
          <p:spPr bwMode="auto">
            <a:xfrm>
              <a:off x="4972" y="1158"/>
              <a:ext cx="18" cy="19"/>
            </a:xfrm>
            <a:custGeom>
              <a:avLst/>
              <a:gdLst>
                <a:gd name="T0" fmla="*/ 4 w 18"/>
                <a:gd name="T1" fmla="*/ 18 h 19"/>
                <a:gd name="T2" fmla="*/ 6 w 18"/>
                <a:gd name="T3" fmla="*/ 18 h 19"/>
                <a:gd name="T4" fmla="*/ 8 w 18"/>
                <a:gd name="T5" fmla="*/ 18 h 19"/>
                <a:gd name="T6" fmla="*/ 10 w 18"/>
                <a:gd name="T7" fmla="*/ 18 h 19"/>
                <a:gd name="T8" fmla="*/ 12 w 18"/>
                <a:gd name="T9" fmla="*/ 10 h 19"/>
                <a:gd name="T10" fmla="*/ 13 w 18"/>
                <a:gd name="T11" fmla="*/ 10 h 19"/>
                <a:gd name="T12" fmla="*/ 15 w 18"/>
                <a:gd name="T13" fmla="*/ 10 h 19"/>
                <a:gd name="T14" fmla="*/ 17 w 18"/>
                <a:gd name="T15" fmla="*/ 0 h 19"/>
                <a:gd name="T16" fmla="*/ 15 w 18"/>
                <a:gd name="T17" fmla="*/ 0 h 19"/>
                <a:gd name="T18" fmla="*/ 13 w 18"/>
                <a:gd name="T19" fmla="*/ 0 h 19"/>
                <a:gd name="T20" fmla="*/ 12 w 18"/>
                <a:gd name="T21" fmla="*/ 0 h 19"/>
                <a:gd name="T22" fmla="*/ 10 w 18"/>
                <a:gd name="T23" fmla="*/ 0 h 19"/>
                <a:gd name="T24" fmla="*/ 8 w 18"/>
                <a:gd name="T25" fmla="*/ 0 h 19"/>
                <a:gd name="T26" fmla="*/ 6 w 18"/>
                <a:gd name="T27" fmla="*/ 0 h 19"/>
                <a:gd name="T28" fmla="*/ 4 w 18"/>
                <a:gd name="T29" fmla="*/ 0 h 19"/>
                <a:gd name="T30" fmla="*/ 4 w 18"/>
                <a:gd name="T31" fmla="*/ 10 h 19"/>
                <a:gd name="T32" fmla="*/ 0 w 18"/>
                <a:gd name="T33" fmla="*/ 10 h 19"/>
                <a:gd name="T34" fmla="*/ 0 w 18"/>
                <a:gd name="T35" fmla="*/ 18 h 19"/>
                <a:gd name="T36" fmla="*/ 4 w 18"/>
                <a:gd name="T37" fmla="*/ 18 h 1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8"/>
                <a:gd name="T58" fmla="*/ 0 h 19"/>
                <a:gd name="T59" fmla="*/ 18 w 18"/>
                <a:gd name="T60" fmla="*/ 19 h 1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8" h="19">
                  <a:moveTo>
                    <a:pt x="4" y="18"/>
                  </a:moveTo>
                  <a:lnTo>
                    <a:pt x="6" y="18"/>
                  </a:lnTo>
                  <a:lnTo>
                    <a:pt x="8" y="18"/>
                  </a:lnTo>
                  <a:lnTo>
                    <a:pt x="10" y="18"/>
                  </a:lnTo>
                  <a:lnTo>
                    <a:pt x="12" y="10"/>
                  </a:lnTo>
                  <a:lnTo>
                    <a:pt x="13" y="10"/>
                  </a:lnTo>
                  <a:lnTo>
                    <a:pt x="15" y="10"/>
                  </a:lnTo>
                  <a:lnTo>
                    <a:pt x="17" y="0"/>
                  </a:lnTo>
                  <a:lnTo>
                    <a:pt x="15" y="0"/>
                  </a:lnTo>
                  <a:lnTo>
                    <a:pt x="13" y="0"/>
                  </a:lnTo>
                  <a:lnTo>
                    <a:pt x="12" y="0"/>
                  </a:lnTo>
                  <a:lnTo>
                    <a:pt x="10" y="0"/>
                  </a:lnTo>
                  <a:lnTo>
                    <a:pt x="8" y="0"/>
                  </a:lnTo>
                  <a:lnTo>
                    <a:pt x="6" y="0"/>
                  </a:lnTo>
                  <a:lnTo>
                    <a:pt x="4" y="0"/>
                  </a:lnTo>
                  <a:lnTo>
                    <a:pt x="4" y="10"/>
                  </a:lnTo>
                  <a:lnTo>
                    <a:pt x="0" y="10"/>
                  </a:lnTo>
                  <a:lnTo>
                    <a:pt x="0" y="18"/>
                  </a:lnTo>
                  <a:lnTo>
                    <a:pt x="4" y="18"/>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59" name="Freeform 40"/>
            <p:cNvSpPr>
              <a:spLocks/>
            </p:cNvSpPr>
            <p:nvPr/>
          </p:nvSpPr>
          <p:spPr bwMode="auto">
            <a:xfrm>
              <a:off x="4976" y="1168"/>
              <a:ext cx="17" cy="19"/>
            </a:xfrm>
            <a:custGeom>
              <a:avLst/>
              <a:gdLst>
                <a:gd name="T0" fmla="*/ 0 w 17"/>
                <a:gd name="T1" fmla="*/ 8 h 19"/>
                <a:gd name="T2" fmla="*/ 0 w 17"/>
                <a:gd name="T3" fmla="*/ 18 h 19"/>
                <a:gd name="T4" fmla="*/ 2 w 17"/>
                <a:gd name="T5" fmla="*/ 18 h 19"/>
                <a:gd name="T6" fmla="*/ 4 w 17"/>
                <a:gd name="T7" fmla="*/ 18 h 19"/>
                <a:gd name="T8" fmla="*/ 6 w 17"/>
                <a:gd name="T9" fmla="*/ 18 h 19"/>
                <a:gd name="T10" fmla="*/ 8 w 17"/>
                <a:gd name="T11" fmla="*/ 18 h 19"/>
                <a:gd name="T12" fmla="*/ 9 w 17"/>
                <a:gd name="T13" fmla="*/ 18 h 19"/>
                <a:gd name="T14" fmla="*/ 11 w 17"/>
                <a:gd name="T15" fmla="*/ 8 h 19"/>
                <a:gd name="T16" fmla="*/ 13 w 17"/>
                <a:gd name="T17" fmla="*/ 8 h 19"/>
                <a:gd name="T18" fmla="*/ 16 w 17"/>
                <a:gd name="T19" fmla="*/ 8 h 19"/>
                <a:gd name="T20" fmla="*/ 16 w 17"/>
                <a:gd name="T21" fmla="*/ 0 h 19"/>
                <a:gd name="T22" fmla="*/ 13 w 17"/>
                <a:gd name="T23" fmla="*/ 0 h 19"/>
                <a:gd name="T24" fmla="*/ 11 w 17"/>
                <a:gd name="T25" fmla="*/ 0 h 19"/>
                <a:gd name="T26" fmla="*/ 9 w 17"/>
                <a:gd name="T27" fmla="*/ 0 h 19"/>
                <a:gd name="T28" fmla="*/ 8 w 17"/>
                <a:gd name="T29" fmla="*/ 0 h 19"/>
                <a:gd name="T30" fmla="*/ 6 w 17"/>
                <a:gd name="T31" fmla="*/ 0 h 19"/>
                <a:gd name="T32" fmla="*/ 4 w 17"/>
                <a:gd name="T33" fmla="*/ 0 h 19"/>
                <a:gd name="T34" fmla="*/ 2 w 17"/>
                <a:gd name="T35" fmla="*/ 0 h 19"/>
                <a:gd name="T36" fmla="*/ 2 w 17"/>
                <a:gd name="T37" fmla="*/ 8 h 19"/>
                <a:gd name="T38" fmla="*/ 0 w 17"/>
                <a:gd name="T39" fmla="*/ 8 h 1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7"/>
                <a:gd name="T61" fmla="*/ 0 h 19"/>
                <a:gd name="T62" fmla="*/ 17 w 17"/>
                <a:gd name="T63" fmla="*/ 19 h 1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7" h="19">
                  <a:moveTo>
                    <a:pt x="0" y="8"/>
                  </a:moveTo>
                  <a:lnTo>
                    <a:pt x="0" y="18"/>
                  </a:lnTo>
                  <a:lnTo>
                    <a:pt x="2" y="18"/>
                  </a:lnTo>
                  <a:lnTo>
                    <a:pt x="4" y="18"/>
                  </a:lnTo>
                  <a:lnTo>
                    <a:pt x="6" y="18"/>
                  </a:lnTo>
                  <a:lnTo>
                    <a:pt x="8" y="18"/>
                  </a:lnTo>
                  <a:lnTo>
                    <a:pt x="9" y="18"/>
                  </a:lnTo>
                  <a:lnTo>
                    <a:pt x="11" y="8"/>
                  </a:lnTo>
                  <a:lnTo>
                    <a:pt x="13" y="8"/>
                  </a:lnTo>
                  <a:lnTo>
                    <a:pt x="16" y="8"/>
                  </a:lnTo>
                  <a:lnTo>
                    <a:pt x="16" y="0"/>
                  </a:lnTo>
                  <a:lnTo>
                    <a:pt x="13" y="0"/>
                  </a:lnTo>
                  <a:lnTo>
                    <a:pt x="11" y="0"/>
                  </a:lnTo>
                  <a:lnTo>
                    <a:pt x="9" y="0"/>
                  </a:lnTo>
                  <a:lnTo>
                    <a:pt x="8" y="0"/>
                  </a:lnTo>
                  <a:lnTo>
                    <a:pt x="6" y="0"/>
                  </a:lnTo>
                  <a:lnTo>
                    <a:pt x="4" y="0"/>
                  </a:lnTo>
                  <a:lnTo>
                    <a:pt x="2" y="0"/>
                  </a:lnTo>
                  <a:lnTo>
                    <a:pt x="2" y="8"/>
                  </a:lnTo>
                  <a:lnTo>
                    <a:pt x="0" y="8"/>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60" name="Freeform 41"/>
            <p:cNvSpPr>
              <a:spLocks/>
            </p:cNvSpPr>
            <p:nvPr/>
          </p:nvSpPr>
          <p:spPr bwMode="auto">
            <a:xfrm>
              <a:off x="4978" y="1178"/>
              <a:ext cx="18" cy="1"/>
            </a:xfrm>
            <a:custGeom>
              <a:avLst/>
              <a:gdLst>
                <a:gd name="T0" fmla="*/ 0 w 18"/>
                <a:gd name="T1" fmla="*/ 0 h 1"/>
                <a:gd name="T2" fmla="*/ 2 w 18"/>
                <a:gd name="T3" fmla="*/ 0 h 1"/>
                <a:gd name="T4" fmla="*/ 4 w 18"/>
                <a:gd name="T5" fmla="*/ 0 h 1"/>
                <a:gd name="T6" fmla="*/ 6 w 18"/>
                <a:gd name="T7" fmla="*/ 0 h 1"/>
                <a:gd name="T8" fmla="*/ 7 w 18"/>
                <a:gd name="T9" fmla="*/ 0 h 1"/>
                <a:gd name="T10" fmla="*/ 9 w 18"/>
                <a:gd name="T11" fmla="*/ 0 h 1"/>
                <a:gd name="T12" fmla="*/ 11 w 18"/>
                <a:gd name="T13" fmla="*/ 0 h 1"/>
                <a:gd name="T14" fmla="*/ 13 w 18"/>
                <a:gd name="T15" fmla="*/ 0 h 1"/>
                <a:gd name="T16" fmla="*/ 17 w 18"/>
                <a:gd name="T17" fmla="*/ 0 h 1"/>
                <a:gd name="T18" fmla="*/ 13 w 18"/>
                <a:gd name="T19" fmla="*/ 0 h 1"/>
                <a:gd name="T20" fmla="*/ 11 w 18"/>
                <a:gd name="T21" fmla="*/ 0 h 1"/>
                <a:gd name="T22" fmla="*/ 9 w 18"/>
                <a:gd name="T23" fmla="*/ 0 h 1"/>
                <a:gd name="T24" fmla="*/ 7 w 18"/>
                <a:gd name="T25" fmla="*/ 0 h 1"/>
                <a:gd name="T26" fmla="*/ 6 w 18"/>
                <a:gd name="T27" fmla="*/ 0 h 1"/>
                <a:gd name="T28" fmla="*/ 4 w 18"/>
                <a:gd name="T29" fmla="*/ 0 h 1"/>
                <a:gd name="T30" fmla="*/ 2 w 18"/>
                <a:gd name="T31" fmla="*/ 0 h 1"/>
                <a:gd name="T32" fmla="*/ 0 w 18"/>
                <a:gd name="T33" fmla="*/ 0 h 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8"/>
                <a:gd name="T52" fmla="*/ 0 h 1"/>
                <a:gd name="T53" fmla="*/ 18 w 18"/>
                <a:gd name="T54" fmla="*/ 1 h 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8" h="1">
                  <a:moveTo>
                    <a:pt x="0" y="0"/>
                  </a:moveTo>
                  <a:lnTo>
                    <a:pt x="2" y="0"/>
                  </a:lnTo>
                  <a:lnTo>
                    <a:pt x="4" y="0"/>
                  </a:lnTo>
                  <a:lnTo>
                    <a:pt x="6" y="0"/>
                  </a:lnTo>
                  <a:lnTo>
                    <a:pt x="7" y="0"/>
                  </a:lnTo>
                  <a:lnTo>
                    <a:pt x="9" y="0"/>
                  </a:lnTo>
                  <a:lnTo>
                    <a:pt x="11" y="0"/>
                  </a:lnTo>
                  <a:lnTo>
                    <a:pt x="13" y="0"/>
                  </a:lnTo>
                  <a:lnTo>
                    <a:pt x="17" y="0"/>
                  </a:lnTo>
                  <a:lnTo>
                    <a:pt x="13" y="0"/>
                  </a:lnTo>
                  <a:lnTo>
                    <a:pt x="11" y="0"/>
                  </a:lnTo>
                  <a:lnTo>
                    <a:pt x="9" y="0"/>
                  </a:lnTo>
                  <a:lnTo>
                    <a:pt x="7" y="0"/>
                  </a:lnTo>
                  <a:lnTo>
                    <a:pt x="6" y="0"/>
                  </a:lnTo>
                  <a:lnTo>
                    <a:pt x="4" y="0"/>
                  </a:lnTo>
                  <a:lnTo>
                    <a:pt x="2" y="0"/>
                  </a:lnTo>
                  <a:lnTo>
                    <a:pt x="0" y="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61" name="Freeform 42"/>
            <p:cNvSpPr>
              <a:spLocks/>
            </p:cNvSpPr>
            <p:nvPr/>
          </p:nvSpPr>
          <p:spPr bwMode="auto">
            <a:xfrm>
              <a:off x="4972" y="1192"/>
              <a:ext cx="18" cy="17"/>
            </a:xfrm>
            <a:custGeom>
              <a:avLst/>
              <a:gdLst>
                <a:gd name="T0" fmla="*/ 0 w 18"/>
                <a:gd name="T1" fmla="*/ 6 h 17"/>
                <a:gd name="T2" fmla="*/ 4 w 18"/>
                <a:gd name="T3" fmla="*/ 12 h 17"/>
                <a:gd name="T4" fmla="*/ 4 w 18"/>
                <a:gd name="T5" fmla="*/ 16 h 17"/>
                <a:gd name="T6" fmla="*/ 6 w 18"/>
                <a:gd name="T7" fmla="*/ 16 h 17"/>
                <a:gd name="T8" fmla="*/ 10 w 18"/>
                <a:gd name="T9" fmla="*/ 16 h 17"/>
                <a:gd name="T10" fmla="*/ 13 w 18"/>
                <a:gd name="T11" fmla="*/ 16 h 17"/>
                <a:gd name="T12" fmla="*/ 15 w 18"/>
                <a:gd name="T13" fmla="*/ 16 h 17"/>
                <a:gd name="T14" fmla="*/ 17 w 18"/>
                <a:gd name="T15" fmla="*/ 16 h 17"/>
                <a:gd name="T16" fmla="*/ 15 w 18"/>
                <a:gd name="T17" fmla="*/ 12 h 17"/>
                <a:gd name="T18" fmla="*/ 13 w 18"/>
                <a:gd name="T19" fmla="*/ 6 h 17"/>
                <a:gd name="T20" fmla="*/ 10 w 18"/>
                <a:gd name="T21" fmla="*/ 6 h 17"/>
                <a:gd name="T22" fmla="*/ 10 w 18"/>
                <a:gd name="T23" fmla="*/ 0 h 17"/>
                <a:gd name="T24" fmla="*/ 8 w 18"/>
                <a:gd name="T25" fmla="*/ 0 h 17"/>
                <a:gd name="T26" fmla="*/ 6 w 18"/>
                <a:gd name="T27" fmla="*/ 0 h 17"/>
                <a:gd name="T28" fmla="*/ 4 w 18"/>
                <a:gd name="T29" fmla="*/ 0 h 17"/>
                <a:gd name="T30" fmla="*/ 0 w 18"/>
                <a:gd name="T31" fmla="*/ 6 h 1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
                <a:gd name="T49" fmla="*/ 0 h 17"/>
                <a:gd name="T50" fmla="*/ 18 w 18"/>
                <a:gd name="T51" fmla="*/ 17 h 1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 h="17">
                  <a:moveTo>
                    <a:pt x="0" y="6"/>
                  </a:moveTo>
                  <a:lnTo>
                    <a:pt x="4" y="12"/>
                  </a:lnTo>
                  <a:lnTo>
                    <a:pt x="4" y="16"/>
                  </a:lnTo>
                  <a:lnTo>
                    <a:pt x="6" y="16"/>
                  </a:lnTo>
                  <a:lnTo>
                    <a:pt x="10" y="16"/>
                  </a:lnTo>
                  <a:lnTo>
                    <a:pt x="13" y="16"/>
                  </a:lnTo>
                  <a:lnTo>
                    <a:pt x="15" y="16"/>
                  </a:lnTo>
                  <a:lnTo>
                    <a:pt x="17" y="16"/>
                  </a:lnTo>
                  <a:lnTo>
                    <a:pt x="15" y="12"/>
                  </a:lnTo>
                  <a:lnTo>
                    <a:pt x="13" y="6"/>
                  </a:lnTo>
                  <a:lnTo>
                    <a:pt x="10" y="6"/>
                  </a:lnTo>
                  <a:lnTo>
                    <a:pt x="10" y="0"/>
                  </a:lnTo>
                  <a:lnTo>
                    <a:pt x="8" y="0"/>
                  </a:lnTo>
                  <a:lnTo>
                    <a:pt x="6" y="0"/>
                  </a:lnTo>
                  <a:lnTo>
                    <a:pt x="4" y="0"/>
                  </a:lnTo>
                  <a:lnTo>
                    <a:pt x="0" y="6"/>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62" name="Freeform 43"/>
            <p:cNvSpPr>
              <a:spLocks/>
            </p:cNvSpPr>
            <p:nvPr/>
          </p:nvSpPr>
          <p:spPr bwMode="auto">
            <a:xfrm>
              <a:off x="4972" y="1198"/>
              <a:ext cx="18" cy="19"/>
            </a:xfrm>
            <a:custGeom>
              <a:avLst/>
              <a:gdLst>
                <a:gd name="T0" fmla="*/ 0 w 18"/>
                <a:gd name="T1" fmla="*/ 0 h 19"/>
                <a:gd name="T2" fmla="*/ 0 w 18"/>
                <a:gd name="T3" fmla="*/ 8 h 19"/>
                <a:gd name="T4" fmla="*/ 4 w 18"/>
                <a:gd name="T5" fmla="*/ 8 h 19"/>
                <a:gd name="T6" fmla="*/ 4 w 18"/>
                <a:gd name="T7" fmla="*/ 18 h 19"/>
                <a:gd name="T8" fmla="*/ 6 w 18"/>
                <a:gd name="T9" fmla="*/ 18 h 19"/>
                <a:gd name="T10" fmla="*/ 8 w 18"/>
                <a:gd name="T11" fmla="*/ 18 h 19"/>
                <a:gd name="T12" fmla="*/ 10 w 18"/>
                <a:gd name="T13" fmla="*/ 18 h 19"/>
                <a:gd name="T14" fmla="*/ 12 w 18"/>
                <a:gd name="T15" fmla="*/ 18 h 19"/>
                <a:gd name="T16" fmla="*/ 13 w 18"/>
                <a:gd name="T17" fmla="*/ 18 h 19"/>
                <a:gd name="T18" fmla="*/ 15 w 18"/>
                <a:gd name="T19" fmla="*/ 18 h 19"/>
                <a:gd name="T20" fmla="*/ 17 w 18"/>
                <a:gd name="T21" fmla="*/ 18 h 19"/>
                <a:gd name="T22" fmla="*/ 15 w 18"/>
                <a:gd name="T23" fmla="*/ 18 h 19"/>
                <a:gd name="T24" fmla="*/ 13 w 18"/>
                <a:gd name="T25" fmla="*/ 18 h 19"/>
                <a:gd name="T26" fmla="*/ 13 w 18"/>
                <a:gd name="T27" fmla="*/ 8 h 19"/>
                <a:gd name="T28" fmla="*/ 12 w 18"/>
                <a:gd name="T29" fmla="*/ 8 h 19"/>
                <a:gd name="T30" fmla="*/ 10 w 18"/>
                <a:gd name="T31" fmla="*/ 8 h 19"/>
                <a:gd name="T32" fmla="*/ 8 w 18"/>
                <a:gd name="T33" fmla="*/ 0 h 19"/>
                <a:gd name="T34" fmla="*/ 6 w 18"/>
                <a:gd name="T35" fmla="*/ 0 h 19"/>
                <a:gd name="T36" fmla="*/ 4 w 18"/>
                <a:gd name="T37" fmla="*/ 0 h 19"/>
                <a:gd name="T38" fmla="*/ 0 w 18"/>
                <a:gd name="T39" fmla="*/ 0 h 1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8"/>
                <a:gd name="T61" fmla="*/ 0 h 19"/>
                <a:gd name="T62" fmla="*/ 18 w 18"/>
                <a:gd name="T63" fmla="*/ 19 h 1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8" h="19">
                  <a:moveTo>
                    <a:pt x="0" y="0"/>
                  </a:moveTo>
                  <a:lnTo>
                    <a:pt x="0" y="8"/>
                  </a:lnTo>
                  <a:lnTo>
                    <a:pt x="4" y="8"/>
                  </a:lnTo>
                  <a:lnTo>
                    <a:pt x="4" y="18"/>
                  </a:lnTo>
                  <a:lnTo>
                    <a:pt x="6" y="18"/>
                  </a:lnTo>
                  <a:lnTo>
                    <a:pt x="8" y="18"/>
                  </a:lnTo>
                  <a:lnTo>
                    <a:pt x="10" y="18"/>
                  </a:lnTo>
                  <a:lnTo>
                    <a:pt x="12" y="18"/>
                  </a:lnTo>
                  <a:lnTo>
                    <a:pt x="13" y="18"/>
                  </a:lnTo>
                  <a:lnTo>
                    <a:pt x="15" y="18"/>
                  </a:lnTo>
                  <a:lnTo>
                    <a:pt x="17" y="18"/>
                  </a:lnTo>
                  <a:lnTo>
                    <a:pt x="15" y="18"/>
                  </a:lnTo>
                  <a:lnTo>
                    <a:pt x="13" y="18"/>
                  </a:lnTo>
                  <a:lnTo>
                    <a:pt x="13" y="8"/>
                  </a:lnTo>
                  <a:lnTo>
                    <a:pt x="12" y="8"/>
                  </a:lnTo>
                  <a:lnTo>
                    <a:pt x="10" y="8"/>
                  </a:lnTo>
                  <a:lnTo>
                    <a:pt x="8" y="0"/>
                  </a:lnTo>
                  <a:lnTo>
                    <a:pt x="6" y="0"/>
                  </a:lnTo>
                  <a:lnTo>
                    <a:pt x="4" y="0"/>
                  </a:lnTo>
                  <a:lnTo>
                    <a:pt x="0" y="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63" name="Freeform 44"/>
            <p:cNvSpPr>
              <a:spLocks/>
            </p:cNvSpPr>
            <p:nvPr/>
          </p:nvSpPr>
          <p:spPr bwMode="auto">
            <a:xfrm>
              <a:off x="4966" y="1208"/>
              <a:ext cx="19" cy="21"/>
            </a:xfrm>
            <a:custGeom>
              <a:avLst/>
              <a:gdLst>
                <a:gd name="T0" fmla="*/ 2 w 19"/>
                <a:gd name="T1" fmla="*/ 0 h 21"/>
                <a:gd name="T2" fmla="*/ 2 w 19"/>
                <a:gd name="T3" fmla="*/ 8 h 21"/>
                <a:gd name="T4" fmla="*/ 0 w 19"/>
                <a:gd name="T5" fmla="*/ 8 h 21"/>
                <a:gd name="T6" fmla="*/ 2 w 19"/>
                <a:gd name="T7" fmla="*/ 8 h 21"/>
                <a:gd name="T8" fmla="*/ 2 w 19"/>
                <a:gd name="T9" fmla="*/ 16 h 21"/>
                <a:gd name="T10" fmla="*/ 4 w 19"/>
                <a:gd name="T11" fmla="*/ 16 h 21"/>
                <a:gd name="T12" fmla="*/ 6 w 19"/>
                <a:gd name="T13" fmla="*/ 16 h 21"/>
                <a:gd name="T14" fmla="*/ 10 w 19"/>
                <a:gd name="T15" fmla="*/ 20 h 21"/>
                <a:gd name="T16" fmla="*/ 12 w 19"/>
                <a:gd name="T17" fmla="*/ 20 h 21"/>
                <a:gd name="T18" fmla="*/ 14 w 19"/>
                <a:gd name="T19" fmla="*/ 20 h 21"/>
                <a:gd name="T20" fmla="*/ 16 w 19"/>
                <a:gd name="T21" fmla="*/ 20 h 21"/>
                <a:gd name="T22" fmla="*/ 18 w 19"/>
                <a:gd name="T23" fmla="*/ 20 h 21"/>
                <a:gd name="T24" fmla="*/ 16 w 19"/>
                <a:gd name="T25" fmla="*/ 16 h 21"/>
                <a:gd name="T26" fmla="*/ 14 w 19"/>
                <a:gd name="T27" fmla="*/ 16 h 21"/>
                <a:gd name="T28" fmla="*/ 12 w 19"/>
                <a:gd name="T29" fmla="*/ 8 h 21"/>
                <a:gd name="T30" fmla="*/ 10 w 19"/>
                <a:gd name="T31" fmla="*/ 8 h 21"/>
                <a:gd name="T32" fmla="*/ 6 w 19"/>
                <a:gd name="T33" fmla="*/ 0 h 21"/>
                <a:gd name="T34" fmla="*/ 4 w 19"/>
                <a:gd name="T35" fmla="*/ 0 h 21"/>
                <a:gd name="T36" fmla="*/ 2 w 19"/>
                <a:gd name="T37" fmla="*/ 0 h 2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9"/>
                <a:gd name="T58" fmla="*/ 0 h 21"/>
                <a:gd name="T59" fmla="*/ 19 w 19"/>
                <a:gd name="T60" fmla="*/ 21 h 2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9" h="21">
                  <a:moveTo>
                    <a:pt x="2" y="0"/>
                  </a:moveTo>
                  <a:lnTo>
                    <a:pt x="2" y="8"/>
                  </a:lnTo>
                  <a:lnTo>
                    <a:pt x="0" y="8"/>
                  </a:lnTo>
                  <a:lnTo>
                    <a:pt x="2" y="8"/>
                  </a:lnTo>
                  <a:lnTo>
                    <a:pt x="2" y="16"/>
                  </a:lnTo>
                  <a:lnTo>
                    <a:pt x="4" y="16"/>
                  </a:lnTo>
                  <a:lnTo>
                    <a:pt x="6" y="16"/>
                  </a:lnTo>
                  <a:lnTo>
                    <a:pt x="10" y="20"/>
                  </a:lnTo>
                  <a:lnTo>
                    <a:pt x="12" y="20"/>
                  </a:lnTo>
                  <a:lnTo>
                    <a:pt x="14" y="20"/>
                  </a:lnTo>
                  <a:lnTo>
                    <a:pt x="16" y="20"/>
                  </a:lnTo>
                  <a:lnTo>
                    <a:pt x="18" y="20"/>
                  </a:lnTo>
                  <a:lnTo>
                    <a:pt x="16" y="16"/>
                  </a:lnTo>
                  <a:lnTo>
                    <a:pt x="14" y="16"/>
                  </a:lnTo>
                  <a:lnTo>
                    <a:pt x="12" y="8"/>
                  </a:lnTo>
                  <a:lnTo>
                    <a:pt x="10" y="8"/>
                  </a:lnTo>
                  <a:lnTo>
                    <a:pt x="6" y="0"/>
                  </a:lnTo>
                  <a:lnTo>
                    <a:pt x="4" y="0"/>
                  </a:lnTo>
                  <a:lnTo>
                    <a:pt x="2" y="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64" name="Freeform 45"/>
            <p:cNvSpPr>
              <a:spLocks/>
            </p:cNvSpPr>
            <p:nvPr/>
          </p:nvSpPr>
          <p:spPr bwMode="auto">
            <a:xfrm>
              <a:off x="4961" y="1214"/>
              <a:ext cx="20" cy="19"/>
            </a:xfrm>
            <a:custGeom>
              <a:avLst/>
              <a:gdLst>
                <a:gd name="T0" fmla="*/ 0 w 20"/>
                <a:gd name="T1" fmla="*/ 0 h 19"/>
                <a:gd name="T2" fmla="*/ 0 w 20"/>
                <a:gd name="T3" fmla="*/ 4 h 19"/>
                <a:gd name="T4" fmla="*/ 0 w 20"/>
                <a:gd name="T5" fmla="*/ 8 h 19"/>
                <a:gd name="T6" fmla="*/ 0 w 20"/>
                <a:gd name="T7" fmla="*/ 10 h 19"/>
                <a:gd name="T8" fmla="*/ 5 w 20"/>
                <a:gd name="T9" fmla="*/ 12 h 19"/>
                <a:gd name="T10" fmla="*/ 7 w 20"/>
                <a:gd name="T11" fmla="*/ 12 h 19"/>
                <a:gd name="T12" fmla="*/ 7 w 20"/>
                <a:gd name="T13" fmla="*/ 14 h 19"/>
                <a:gd name="T14" fmla="*/ 11 w 20"/>
                <a:gd name="T15" fmla="*/ 16 h 19"/>
                <a:gd name="T16" fmla="*/ 15 w 20"/>
                <a:gd name="T17" fmla="*/ 16 h 19"/>
                <a:gd name="T18" fmla="*/ 15 w 20"/>
                <a:gd name="T19" fmla="*/ 18 h 19"/>
                <a:gd name="T20" fmla="*/ 19 w 20"/>
                <a:gd name="T21" fmla="*/ 18 h 19"/>
                <a:gd name="T22" fmla="*/ 19 w 20"/>
                <a:gd name="T23" fmla="*/ 16 h 19"/>
                <a:gd name="T24" fmla="*/ 15 w 20"/>
                <a:gd name="T25" fmla="*/ 14 h 19"/>
                <a:gd name="T26" fmla="*/ 15 w 20"/>
                <a:gd name="T27" fmla="*/ 12 h 19"/>
                <a:gd name="T28" fmla="*/ 15 w 20"/>
                <a:gd name="T29" fmla="*/ 10 h 19"/>
                <a:gd name="T30" fmla="*/ 11 w 20"/>
                <a:gd name="T31" fmla="*/ 8 h 19"/>
                <a:gd name="T32" fmla="*/ 11 w 20"/>
                <a:gd name="T33" fmla="*/ 4 h 19"/>
                <a:gd name="T34" fmla="*/ 7 w 20"/>
                <a:gd name="T35" fmla="*/ 4 h 19"/>
                <a:gd name="T36" fmla="*/ 7 w 20"/>
                <a:gd name="T37" fmla="*/ 0 h 19"/>
                <a:gd name="T38" fmla="*/ 5 w 20"/>
                <a:gd name="T39" fmla="*/ 0 h 19"/>
                <a:gd name="T40" fmla="*/ 0 w 20"/>
                <a:gd name="T41" fmla="*/ 0 h 1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0"/>
                <a:gd name="T64" fmla="*/ 0 h 19"/>
                <a:gd name="T65" fmla="*/ 20 w 20"/>
                <a:gd name="T66" fmla="*/ 19 h 19"/>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0" h="19">
                  <a:moveTo>
                    <a:pt x="0" y="0"/>
                  </a:moveTo>
                  <a:lnTo>
                    <a:pt x="0" y="4"/>
                  </a:lnTo>
                  <a:lnTo>
                    <a:pt x="0" y="8"/>
                  </a:lnTo>
                  <a:lnTo>
                    <a:pt x="0" y="10"/>
                  </a:lnTo>
                  <a:lnTo>
                    <a:pt x="5" y="12"/>
                  </a:lnTo>
                  <a:lnTo>
                    <a:pt x="7" y="12"/>
                  </a:lnTo>
                  <a:lnTo>
                    <a:pt x="7" y="14"/>
                  </a:lnTo>
                  <a:lnTo>
                    <a:pt x="11" y="16"/>
                  </a:lnTo>
                  <a:lnTo>
                    <a:pt x="15" y="16"/>
                  </a:lnTo>
                  <a:lnTo>
                    <a:pt x="15" y="18"/>
                  </a:lnTo>
                  <a:lnTo>
                    <a:pt x="19" y="18"/>
                  </a:lnTo>
                  <a:lnTo>
                    <a:pt x="19" y="16"/>
                  </a:lnTo>
                  <a:lnTo>
                    <a:pt x="15" y="14"/>
                  </a:lnTo>
                  <a:lnTo>
                    <a:pt x="15" y="12"/>
                  </a:lnTo>
                  <a:lnTo>
                    <a:pt x="15" y="10"/>
                  </a:lnTo>
                  <a:lnTo>
                    <a:pt x="11" y="8"/>
                  </a:lnTo>
                  <a:lnTo>
                    <a:pt x="11" y="4"/>
                  </a:lnTo>
                  <a:lnTo>
                    <a:pt x="7" y="4"/>
                  </a:lnTo>
                  <a:lnTo>
                    <a:pt x="7" y="0"/>
                  </a:lnTo>
                  <a:lnTo>
                    <a:pt x="5" y="0"/>
                  </a:lnTo>
                  <a:lnTo>
                    <a:pt x="0" y="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65" name="Freeform 46"/>
            <p:cNvSpPr>
              <a:spLocks/>
            </p:cNvSpPr>
            <p:nvPr/>
          </p:nvSpPr>
          <p:spPr bwMode="auto">
            <a:xfrm>
              <a:off x="4953" y="1222"/>
              <a:ext cx="18" cy="17"/>
            </a:xfrm>
            <a:custGeom>
              <a:avLst/>
              <a:gdLst>
                <a:gd name="T0" fmla="*/ 0 w 18"/>
                <a:gd name="T1" fmla="*/ 0 h 17"/>
                <a:gd name="T2" fmla="*/ 0 w 18"/>
                <a:gd name="T3" fmla="*/ 4 h 17"/>
                <a:gd name="T4" fmla="*/ 0 w 18"/>
                <a:gd name="T5" fmla="*/ 6 h 17"/>
                <a:gd name="T6" fmla="*/ 0 w 18"/>
                <a:gd name="T7" fmla="*/ 8 h 17"/>
                <a:gd name="T8" fmla="*/ 8 w 18"/>
                <a:gd name="T9" fmla="*/ 10 h 17"/>
                <a:gd name="T10" fmla="*/ 8 w 18"/>
                <a:gd name="T11" fmla="*/ 12 h 17"/>
                <a:gd name="T12" fmla="*/ 8 w 18"/>
                <a:gd name="T13" fmla="*/ 14 h 17"/>
                <a:gd name="T14" fmla="*/ 17 w 18"/>
                <a:gd name="T15" fmla="*/ 16 h 17"/>
                <a:gd name="T16" fmla="*/ 17 w 18"/>
                <a:gd name="T17" fmla="*/ 14 h 17"/>
                <a:gd name="T18" fmla="*/ 17 w 18"/>
                <a:gd name="T19" fmla="*/ 12 h 17"/>
                <a:gd name="T20" fmla="*/ 17 w 18"/>
                <a:gd name="T21" fmla="*/ 10 h 17"/>
                <a:gd name="T22" fmla="*/ 8 w 18"/>
                <a:gd name="T23" fmla="*/ 8 h 17"/>
                <a:gd name="T24" fmla="*/ 8 w 18"/>
                <a:gd name="T25" fmla="*/ 6 h 17"/>
                <a:gd name="T26" fmla="*/ 8 w 18"/>
                <a:gd name="T27" fmla="*/ 4 h 17"/>
                <a:gd name="T28" fmla="*/ 8 w 18"/>
                <a:gd name="T29" fmla="*/ 0 h 17"/>
                <a:gd name="T30" fmla="*/ 0 w 18"/>
                <a:gd name="T31" fmla="*/ 0 h 1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
                <a:gd name="T49" fmla="*/ 0 h 17"/>
                <a:gd name="T50" fmla="*/ 18 w 18"/>
                <a:gd name="T51" fmla="*/ 17 h 1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 h="17">
                  <a:moveTo>
                    <a:pt x="0" y="0"/>
                  </a:moveTo>
                  <a:lnTo>
                    <a:pt x="0" y="4"/>
                  </a:lnTo>
                  <a:lnTo>
                    <a:pt x="0" y="6"/>
                  </a:lnTo>
                  <a:lnTo>
                    <a:pt x="0" y="8"/>
                  </a:lnTo>
                  <a:lnTo>
                    <a:pt x="8" y="10"/>
                  </a:lnTo>
                  <a:lnTo>
                    <a:pt x="8" y="12"/>
                  </a:lnTo>
                  <a:lnTo>
                    <a:pt x="8" y="14"/>
                  </a:lnTo>
                  <a:lnTo>
                    <a:pt x="17" y="16"/>
                  </a:lnTo>
                  <a:lnTo>
                    <a:pt x="17" y="14"/>
                  </a:lnTo>
                  <a:lnTo>
                    <a:pt x="17" y="12"/>
                  </a:lnTo>
                  <a:lnTo>
                    <a:pt x="17" y="10"/>
                  </a:lnTo>
                  <a:lnTo>
                    <a:pt x="8" y="8"/>
                  </a:lnTo>
                  <a:lnTo>
                    <a:pt x="8" y="6"/>
                  </a:lnTo>
                  <a:lnTo>
                    <a:pt x="8" y="4"/>
                  </a:lnTo>
                  <a:lnTo>
                    <a:pt x="8" y="0"/>
                  </a:lnTo>
                  <a:lnTo>
                    <a:pt x="0" y="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66" name="Freeform 47"/>
            <p:cNvSpPr>
              <a:spLocks/>
            </p:cNvSpPr>
            <p:nvPr/>
          </p:nvSpPr>
          <p:spPr bwMode="auto">
            <a:xfrm>
              <a:off x="4942" y="1224"/>
              <a:ext cx="18" cy="19"/>
            </a:xfrm>
            <a:custGeom>
              <a:avLst/>
              <a:gdLst>
                <a:gd name="T0" fmla="*/ 0 w 18"/>
                <a:gd name="T1" fmla="*/ 0 h 19"/>
                <a:gd name="T2" fmla="*/ 0 w 18"/>
                <a:gd name="T3" fmla="*/ 2 h 19"/>
                <a:gd name="T4" fmla="*/ 0 w 18"/>
                <a:gd name="T5" fmla="*/ 4 h 19"/>
                <a:gd name="T6" fmla="*/ 0 w 18"/>
                <a:gd name="T7" fmla="*/ 6 h 19"/>
                <a:gd name="T8" fmla="*/ 0 w 18"/>
                <a:gd name="T9" fmla="*/ 8 h 19"/>
                <a:gd name="T10" fmla="*/ 9 w 18"/>
                <a:gd name="T11" fmla="*/ 8 h 19"/>
                <a:gd name="T12" fmla="*/ 9 w 18"/>
                <a:gd name="T13" fmla="*/ 10 h 19"/>
                <a:gd name="T14" fmla="*/ 9 w 18"/>
                <a:gd name="T15" fmla="*/ 12 h 19"/>
                <a:gd name="T16" fmla="*/ 17 w 18"/>
                <a:gd name="T17" fmla="*/ 14 h 19"/>
                <a:gd name="T18" fmla="*/ 17 w 18"/>
                <a:gd name="T19" fmla="*/ 18 h 19"/>
                <a:gd name="T20" fmla="*/ 17 w 18"/>
                <a:gd name="T21" fmla="*/ 14 h 19"/>
                <a:gd name="T22" fmla="*/ 17 w 18"/>
                <a:gd name="T23" fmla="*/ 12 h 19"/>
                <a:gd name="T24" fmla="*/ 17 w 18"/>
                <a:gd name="T25" fmla="*/ 8 h 19"/>
                <a:gd name="T26" fmla="*/ 17 w 18"/>
                <a:gd name="T27" fmla="*/ 6 h 19"/>
                <a:gd name="T28" fmla="*/ 17 w 18"/>
                <a:gd name="T29" fmla="*/ 4 h 19"/>
                <a:gd name="T30" fmla="*/ 9 w 18"/>
                <a:gd name="T31" fmla="*/ 2 h 19"/>
                <a:gd name="T32" fmla="*/ 9 w 18"/>
                <a:gd name="T33" fmla="*/ 0 h 19"/>
                <a:gd name="T34" fmla="*/ 0 w 18"/>
                <a:gd name="T35" fmla="*/ 0 h 1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8"/>
                <a:gd name="T55" fmla="*/ 0 h 19"/>
                <a:gd name="T56" fmla="*/ 18 w 18"/>
                <a:gd name="T57" fmla="*/ 19 h 1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8" h="19">
                  <a:moveTo>
                    <a:pt x="0" y="0"/>
                  </a:moveTo>
                  <a:lnTo>
                    <a:pt x="0" y="2"/>
                  </a:lnTo>
                  <a:lnTo>
                    <a:pt x="0" y="4"/>
                  </a:lnTo>
                  <a:lnTo>
                    <a:pt x="0" y="6"/>
                  </a:lnTo>
                  <a:lnTo>
                    <a:pt x="0" y="8"/>
                  </a:lnTo>
                  <a:lnTo>
                    <a:pt x="9" y="8"/>
                  </a:lnTo>
                  <a:lnTo>
                    <a:pt x="9" y="10"/>
                  </a:lnTo>
                  <a:lnTo>
                    <a:pt x="9" y="12"/>
                  </a:lnTo>
                  <a:lnTo>
                    <a:pt x="17" y="14"/>
                  </a:lnTo>
                  <a:lnTo>
                    <a:pt x="17" y="18"/>
                  </a:lnTo>
                  <a:lnTo>
                    <a:pt x="17" y="14"/>
                  </a:lnTo>
                  <a:lnTo>
                    <a:pt x="17" y="12"/>
                  </a:lnTo>
                  <a:lnTo>
                    <a:pt x="17" y="8"/>
                  </a:lnTo>
                  <a:lnTo>
                    <a:pt x="17" y="6"/>
                  </a:lnTo>
                  <a:lnTo>
                    <a:pt x="17" y="4"/>
                  </a:lnTo>
                  <a:lnTo>
                    <a:pt x="9" y="2"/>
                  </a:lnTo>
                  <a:lnTo>
                    <a:pt x="9" y="0"/>
                  </a:lnTo>
                  <a:lnTo>
                    <a:pt x="0" y="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67" name="Freeform 48"/>
            <p:cNvSpPr>
              <a:spLocks/>
            </p:cNvSpPr>
            <p:nvPr/>
          </p:nvSpPr>
          <p:spPr bwMode="auto">
            <a:xfrm>
              <a:off x="4932" y="1228"/>
              <a:ext cx="1" cy="19"/>
            </a:xfrm>
            <a:custGeom>
              <a:avLst/>
              <a:gdLst>
                <a:gd name="T0" fmla="*/ 0 w 1"/>
                <a:gd name="T1" fmla="*/ 0 h 19"/>
                <a:gd name="T2" fmla="*/ 0 w 1"/>
                <a:gd name="T3" fmla="*/ 2 h 19"/>
                <a:gd name="T4" fmla="*/ 0 w 1"/>
                <a:gd name="T5" fmla="*/ 4 h 19"/>
                <a:gd name="T6" fmla="*/ 0 w 1"/>
                <a:gd name="T7" fmla="*/ 6 h 19"/>
                <a:gd name="T8" fmla="*/ 0 w 1"/>
                <a:gd name="T9" fmla="*/ 8 h 19"/>
                <a:gd name="T10" fmla="*/ 0 w 1"/>
                <a:gd name="T11" fmla="*/ 10 h 19"/>
                <a:gd name="T12" fmla="*/ 0 w 1"/>
                <a:gd name="T13" fmla="*/ 14 h 19"/>
                <a:gd name="T14" fmla="*/ 0 w 1"/>
                <a:gd name="T15" fmla="*/ 16 h 19"/>
                <a:gd name="T16" fmla="*/ 0 w 1"/>
                <a:gd name="T17" fmla="*/ 18 h 19"/>
                <a:gd name="T18" fmla="*/ 0 w 1"/>
                <a:gd name="T19" fmla="*/ 16 h 19"/>
                <a:gd name="T20" fmla="*/ 0 w 1"/>
                <a:gd name="T21" fmla="*/ 14 h 19"/>
                <a:gd name="T22" fmla="*/ 0 w 1"/>
                <a:gd name="T23" fmla="*/ 10 h 19"/>
                <a:gd name="T24" fmla="*/ 0 w 1"/>
                <a:gd name="T25" fmla="*/ 8 h 19"/>
                <a:gd name="T26" fmla="*/ 0 w 1"/>
                <a:gd name="T27" fmla="*/ 6 h 19"/>
                <a:gd name="T28" fmla="*/ 0 w 1"/>
                <a:gd name="T29" fmla="*/ 4 h 19"/>
                <a:gd name="T30" fmla="*/ 0 w 1"/>
                <a:gd name="T31" fmla="*/ 2 h 19"/>
                <a:gd name="T32" fmla="*/ 0 w 1"/>
                <a:gd name="T33" fmla="*/ 0 h 1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
                <a:gd name="T52" fmla="*/ 0 h 19"/>
                <a:gd name="T53" fmla="*/ 1 w 1"/>
                <a:gd name="T54" fmla="*/ 19 h 1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 h="19">
                  <a:moveTo>
                    <a:pt x="0" y="0"/>
                  </a:moveTo>
                  <a:lnTo>
                    <a:pt x="0" y="2"/>
                  </a:lnTo>
                  <a:lnTo>
                    <a:pt x="0" y="4"/>
                  </a:lnTo>
                  <a:lnTo>
                    <a:pt x="0" y="6"/>
                  </a:lnTo>
                  <a:lnTo>
                    <a:pt x="0" y="8"/>
                  </a:lnTo>
                  <a:lnTo>
                    <a:pt x="0" y="10"/>
                  </a:lnTo>
                  <a:lnTo>
                    <a:pt x="0" y="14"/>
                  </a:lnTo>
                  <a:lnTo>
                    <a:pt x="0" y="16"/>
                  </a:lnTo>
                  <a:lnTo>
                    <a:pt x="0" y="18"/>
                  </a:lnTo>
                  <a:lnTo>
                    <a:pt x="0" y="16"/>
                  </a:lnTo>
                  <a:lnTo>
                    <a:pt x="0" y="14"/>
                  </a:lnTo>
                  <a:lnTo>
                    <a:pt x="0" y="10"/>
                  </a:lnTo>
                  <a:lnTo>
                    <a:pt x="0" y="8"/>
                  </a:lnTo>
                  <a:lnTo>
                    <a:pt x="0" y="6"/>
                  </a:lnTo>
                  <a:lnTo>
                    <a:pt x="0" y="4"/>
                  </a:lnTo>
                  <a:lnTo>
                    <a:pt x="0" y="2"/>
                  </a:lnTo>
                  <a:lnTo>
                    <a:pt x="0" y="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68" name="Freeform 49"/>
            <p:cNvSpPr>
              <a:spLocks/>
            </p:cNvSpPr>
            <p:nvPr/>
          </p:nvSpPr>
          <p:spPr bwMode="auto">
            <a:xfrm>
              <a:off x="4923" y="1228"/>
              <a:ext cx="1" cy="19"/>
            </a:xfrm>
            <a:custGeom>
              <a:avLst/>
              <a:gdLst>
                <a:gd name="T0" fmla="*/ 0 w 1"/>
                <a:gd name="T1" fmla="*/ 0 h 19"/>
                <a:gd name="T2" fmla="*/ 0 w 1"/>
                <a:gd name="T3" fmla="*/ 2 h 19"/>
                <a:gd name="T4" fmla="*/ 0 w 1"/>
                <a:gd name="T5" fmla="*/ 4 h 19"/>
                <a:gd name="T6" fmla="*/ 0 w 1"/>
                <a:gd name="T7" fmla="*/ 6 h 19"/>
                <a:gd name="T8" fmla="*/ 0 w 1"/>
                <a:gd name="T9" fmla="*/ 8 h 19"/>
                <a:gd name="T10" fmla="*/ 0 w 1"/>
                <a:gd name="T11" fmla="*/ 10 h 19"/>
                <a:gd name="T12" fmla="*/ 0 w 1"/>
                <a:gd name="T13" fmla="*/ 14 h 19"/>
                <a:gd name="T14" fmla="*/ 0 w 1"/>
                <a:gd name="T15" fmla="*/ 16 h 19"/>
                <a:gd name="T16" fmla="*/ 0 w 1"/>
                <a:gd name="T17" fmla="*/ 18 h 19"/>
                <a:gd name="T18" fmla="*/ 0 w 1"/>
                <a:gd name="T19" fmla="*/ 16 h 19"/>
                <a:gd name="T20" fmla="*/ 0 w 1"/>
                <a:gd name="T21" fmla="*/ 14 h 19"/>
                <a:gd name="T22" fmla="*/ 0 w 1"/>
                <a:gd name="T23" fmla="*/ 10 h 19"/>
                <a:gd name="T24" fmla="*/ 0 w 1"/>
                <a:gd name="T25" fmla="*/ 8 h 19"/>
                <a:gd name="T26" fmla="*/ 0 w 1"/>
                <a:gd name="T27" fmla="*/ 6 h 19"/>
                <a:gd name="T28" fmla="*/ 0 w 1"/>
                <a:gd name="T29" fmla="*/ 4 h 19"/>
                <a:gd name="T30" fmla="*/ 0 w 1"/>
                <a:gd name="T31" fmla="*/ 2 h 19"/>
                <a:gd name="T32" fmla="*/ 0 w 1"/>
                <a:gd name="T33" fmla="*/ 0 h 1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
                <a:gd name="T52" fmla="*/ 0 h 19"/>
                <a:gd name="T53" fmla="*/ 1 w 1"/>
                <a:gd name="T54" fmla="*/ 19 h 1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 h="19">
                  <a:moveTo>
                    <a:pt x="0" y="0"/>
                  </a:moveTo>
                  <a:lnTo>
                    <a:pt x="0" y="2"/>
                  </a:lnTo>
                  <a:lnTo>
                    <a:pt x="0" y="4"/>
                  </a:lnTo>
                  <a:lnTo>
                    <a:pt x="0" y="6"/>
                  </a:lnTo>
                  <a:lnTo>
                    <a:pt x="0" y="8"/>
                  </a:lnTo>
                  <a:lnTo>
                    <a:pt x="0" y="10"/>
                  </a:lnTo>
                  <a:lnTo>
                    <a:pt x="0" y="14"/>
                  </a:lnTo>
                  <a:lnTo>
                    <a:pt x="0" y="16"/>
                  </a:lnTo>
                  <a:lnTo>
                    <a:pt x="0" y="18"/>
                  </a:lnTo>
                  <a:lnTo>
                    <a:pt x="0" y="16"/>
                  </a:lnTo>
                  <a:lnTo>
                    <a:pt x="0" y="14"/>
                  </a:lnTo>
                  <a:lnTo>
                    <a:pt x="0" y="10"/>
                  </a:lnTo>
                  <a:lnTo>
                    <a:pt x="0" y="8"/>
                  </a:lnTo>
                  <a:lnTo>
                    <a:pt x="0" y="6"/>
                  </a:lnTo>
                  <a:lnTo>
                    <a:pt x="0" y="4"/>
                  </a:lnTo>
                  <a:lnTo>
                    <a:pt x="0" y="2"/>
                  </a:lnTo>
                  <a:lnTo>
                    <a:pt x="0" y="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69" name="Freeform 50"/>
            <p:cNvSpPr>
              <a:spLocks/>
            </p:cNvSpPr>
            <p:nvPr/>
          </p:nvSpPr>
          <p:spPr bwMode="auto">
            <a:xfrm>
              <a:off x="4913" y="1228"/>
              <a:ext cx="1" cy="19"/>
            </a:xfrm>
            <a:custGeom>
              <a:avLst/>
              <a:gdLst>
                <a:gd name="T0" fmla="*/ 0 w 1"/>
                <a:gd name="T1" fmla="*/ 0 h 19"/>
                <a:gd name="T2" fmla="*/ 0 w 1"/>
                <a:gd name="T3" fmla="*/ 2 h 19"/>
                <a:gd name="T4" fmla="*/ 0 w 1"/>
                <a:gd name="T5" fmla="*/ 4 h 19"/>
                <a:gd name="T6" fmla="*/ 0 w 1"/>
                <a:gd name="T7" fmla="*/ 6 h 19"/>
                <a:gd name="T8" fmla="*/ 0 w 1"/>
                <a:gd name="T9" fmla="*/ 8 h 19"/>
                <a:gd name="T10" fmla="*/ 0 w 1"/>
                <a:gd name="T11" fmla="*/ 10 h 19"/>
                <a:gd name="T12" fmla="*/ 0 w 1"/>
                <a:gd name="T13" fmla="*/ 14 h 19"/>
                <a:gd name="T14" fmla="*/ 0 w 1"/>
                <a:gd name="T15" fmla="*/ 16 h 19"/>
                <a:gd name="T16" fmla="*/ 0 w 1"/>
                <a:gd name="T17" fmla="*/ 18 h 19"/>
                <a:gd name="T18" fmla="*/ 0 w 1"/>
                <a:gd name="T19" fmla="*/ 16 h 19"/>
                <a:gd name="T20" fmla="*/ 0 w 1"/>
                <a:gd name="T21" fmla="*/ 14 h 19"/>
                <a:gd name="T22" fmla="*/ 0 w 1"/>
                <a:gd name="T23" fmla="*/ 10 h 19"/>
                <a:gd name="T24" fmla="*/ 0 w 1"/>
                <a:gd name="T25" fmla="*/ 8 h 19"/>
                <a:gd name="T26" fmla="*/ 0 w 1"/>
                <a:gd name="T27" fmla="*/ 6 h 19"/>
                <a:gd name="T28" fmla="*/ 0 w 1"/>
                <a:gd name="T29" fmla="*/ 4 h 19"/>
                <a:gd name="T30" fmla="*/ 0 w 1"/>
                <a:gd name="T31" fmla="*/ 2 h 19"/>
                <a:gd name="T32" fmla="*/ 0 w 1"/>
                <a:gd name="T33" fmla="*/ 0 h 1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
                <a:gd name="T52" fmla="*/ 0 h 19"/>
                <a:gd name="T53" fmla="*/ 1 w 1"/>
                <a:gd name="T54" fmla="*/ 19 h 1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 h="19">
                  <a:moveTo>
                    <a:pt x="0" y="0"/>
                  </a:moveTo>
                  <a:lnTo>
                    <a:pt x="0" y="2"/>
                  </a:lnTo>
                  <a:lnTo>
                    <a:pt x="0" y="4"/>
                  </a:lnTo>
                  <a:lnTo>
                    <a:pt x="0" y="6"/>
                  </a:lnTo>
                  <a:lnTo>
                    <a:pt x="0" y="8"/>
                  </a:lnTo>
                  <a:lnTo>
                    <a:pt x="0" y="10"/>
                  </a:lnTo>
                  <a:lnTo>
                    <a:pt x="0" y="14"/>
                  </a:lnTo>
                  <a:lnTo>
                    <a:pt x="0" y="16"/>
                  </a:lnTo>
                  <a:lnTo>
                    <a:pt x="0" y="18"/>
                  </a:lnTo>
                  <a:lnTo>
                    <a:pt x="0" y="16"/>
                  </a:lnTo>
                  <a:lnTo>
                    <a:pt x="0" y="14"/>
                  </a:lnTo>
                  <a:lnTo>
                    <a:pt x="0" y="10"/>
                  </a:lnTo>
                  <a:lnTo>
                    <a:pt x="0" y="8"/>
                  </a:lnTo>
                  <a:lnTo>
                    <a:pt x="0" y="6"/>
                  </a:lnTo>
                  <a:lnTo>
                    <a:pt x="0" y="4"/>
                  </a:lnTo>
                  <a:lnTo>
                    <a:pt x="0" y="2"/>
                  </a:lnTo>
                  <a:lnTo>
                    <a:pt x="0" y="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70" name="Freeform 51"/>
            <p:cNvSpPr>
              <a:spLocks/>
            </p:cNvSpPr>
            <p:nvPr/>
          </p:nvSpPr>
          <p:spPr bwMode="auto">
            <a:xfrm>
              <a:off x="4903" y="1224"/>
              <a:ext cx="19" cy="19"/>
            </a:xfrm>
            <a:custGeom>
              <a:avLst/>
              <a:gdLst>
                <a:gd name="T0" fmla="*/ 12 w 19"/>
                <a:gd name="T1" fmla="*/ 0 h 19"/>
                <a:gd name="T2" fmla="*/ 12 w 19"/>
                <a:gd name="T3" fmla="*/ 2 h 19"/>
                <a:gd name="T4" fmla="*/ 6 w 19"/>
                <a:gd name="T5" fmla="*/ 2 h 19"/>
                <a:gd name="T6" fmla="*/ 6 w 19"/>
                <a:gd name="T7" fmla="*/ 4 h 19"/>
                <a:gd name="T8" fmla="*/ 6 w 19"/>
                <a:gd name="T9" fmla="*/ 6 h 19"/>
                <a:gd name="T10" fmla="*/ 6 w 19"/>
                <a:gd name="T11" fmla="*/ 8 h 19"/>
                <a:gd name="T12" fmla="*/ 0 w 19"/>
                <a:gd name="T13" fmla="*/ 10 h 19"/>
                <a:gd name="T14" fmla="*/ 0 w 19"/>
                <a:gd name="T15" fmla="*/ 12 h 19"/>
                <a:gd name="T16" fmla="*/ 0 w 19"/>
                <a:gd name="T17" fmla="*/ 14 h 19"/>
                <a:gd name="T18" fmla="*/ 0 w 19"/>
                <a:gd name="T19" fmla="*/ 18 h 19"/>
                <a:gd name="T20" fmla="*/ 6 w 19"/>
                <a:gd name="T21" fmla="*/ 14 h 19"/>
                <a:gd name="T22" fmla="*/ 12 w 19"/>
                <a:gd name="T23" fmla="*/ 12 h 19"/>
                <a:gd name="T24" fmla="*/ 12 w 19"/>
                <a:gd name="T25" fmla="*/ 10 h 19"/>
                <a:gd name="T26" fmla="*/ 18 w 19"/>
                <a:gd name="T27" fmla="*/ 8 h 19"/>
                <a:gd name="T28" fmla="*/ 18 w 19"/>
                <a:gd name="T29" fmla="*/ 6 h 19"/>
                <a:gd name="T30" fmla="*/ 18 w 19"/>
                <a:gd name="T31" fmla="*/ 4 h 19"/>
                <a:gd name="T32" fmla="*/ 18 w 19"/>
                <a:gd name="T33" fmla="*/ 2 h 19"/>
                <a:gd name="T34" fmla="*/ 12 w 19"/>
                <a:gd name="T35" fmla="*/ 0 h 1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9"/>
                <a:gd name="T55" fmla="*/ 0 h 19"/>
                <a:gd name="T56" fmla="*/ 19 w 19"/>
                <a:gd name="T57" fmla="*/ 19 h 1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9" h="19">
                  <a:moveTo>
                    <a:pt x="12" y="0"/>
                  </a:moveTo>
                  <a:lnTo>
                    <a:pt x="12" y="2"/>
                  </a:lnTo>
                  <a:lnTo>
                    <a:pt x="6" y="2"/>
                  </a:lnTo>
                  <a:lnTo>
                    <a:pt x="6" y="4"/>
                  </a:lnTo>
                  <a:lnTo>
                    <a:pt x="6" y="6"/>
                  </a:lnTo>
                  <a:lnTo>
                    <a:pt x="6" y="8"/>
                  </a:lnTo>
                  <a:lnTo>
                    <a:pt x="0" y="10"/>
                  </a:lnTo>
                  <a:lnTo>
                    <a:pt x="0" y="12"/>
                  </a:lnTo>
                  <a:lnTo>
                    <a:pt x="0" y="14"/>
                  </a:lnTo>
                  <a:lnTo>
                    <a:pt x="0" y="18"/>
                  </a:lnTo>
                  <a:lnTo>
                    <a:pt x="6" y="14"/>
                  </a:lnTo>
                  <a:lnTo>
                    <a:pt x="12" y="12"/>
                  </a:lnTo>
                  <a:lnTo>
                    <a:pt x="12" y="10"/>
                  </a:lnTo>
                  <a:lnTo>
                    <a:pt x="18" y="8"/>
                  </a:lnTo>
                  <a:lnTo>
                    <a:pt x="18" y="6"/>
                  </a:lnTo>
                  <a:lnTo>
                    <a:pt x="18" y="4"/>
                  </a:lnTo>
                  <a:lnTo>
                    <a:pt x="18" y="2"/>
                  </a:lnTo>
                  <a:lnTo>
                    <a:pt x="12" y="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71" name="Freeform 52"/>
            <p:cNvSpPr>
              <a:spLocks/>
            </p:cNvSpPr>
            <p:nvPr/>
          </p:nvSpPr>
          <p:spPr bwMode="auto">
            <a:xfrm>
              <a:off x="4890" y="1222"/>
              <a:ext cx="20" cy="17"/>
            </a:xfrm>
            <a:custGeom>
              <a:avLst/>
              <a:gdLst>
                <a:gd name="T0" fmla="*/ 15 w 20"/>
                <a:gd name="T1" fmla="*/ 0 h 17"/>
                <a:gd name="T2" fmla="*/ 12 w 20"/>
                <a:gd name="T3" fmla="*/ 0 h 17"/>
                <a:gd name="T4" fmla="*/ 6 w 20"/>
                <a:gd name="T5" fmla="*/ 2 h 17"/>
                <a:gd name="T6" fmla="*/ 6 w 20"/>
                <a:gd name="T7" fmla="*/ 4 h 17"/>
                <a:gd name="T8" fmla="*/ 6 w 20"/>
                <a:gd name="T9" fmla="*/ 6 h 17"/>
                <a:gd name="T10" fmla="*/ 4 w 20"/>
                <a:gd name="T11" fmla="*/ 6 h 17"/>
                <a:gd name="T12" fmla="*/ 4 w 20"/>
                <a:gd name="T13" fmla="*/ 8 h 17"/>
                <a:gd name="T14" fmla="*/ 4 w 20"/>
                <a:gd name="T15" fmla="*/ 12 h 17"/>
                <a:gd name="T16" fmla="*/ 0 w 20"/>
                <a:gd name="T17" fmla="*/ 14 h 17"/>
                <a:gd name="T18" fmla="*/ 0 w 20"/>
                <a:gd name="T19" fmla="*/ 16 h 17"/>
                <a:gd name="T20" fmla="*/ 4 w 20"/>
                <a:gd name="T21" fmla="*/ 16 h 17"/>
                <a:gd name="T22" fmla="*/ 6 w 20"/>
                <a:gd name="T23" fmla="*/ 14 h 17"/>
                <a:gd name="T24" fmla="*/ 6 w 20"/>
                <a:gd name="T25" fmla="*/ 12 h 17"/>
                <a:gd name="T26" fmla="*/ 12 w 20"/>
                <a:gd name="T27" fmla="*/ 8 h 17"/>
                <a:gd name="T28" fmla="*/ 15 w 20"/>
                <a:gd name="T29" fmla="*/ 6 h 17"/>
                <a:gd name="T30" fmla="*/ 19 w 20"/>
                <a:gd name="T31" fmla="*/ 6 h 17"/>
                <a:gd name="T32" fmla="*/ 19 w 20"/>
                <a:gd name="T33" fmla="*/ 4 h 17"/>
                <a:gd name="T34" fmla="*/ 19 w 20"/>
                <a:gd name="T35" fmla="*/ 2 h 17"/>
                <a:gd name="T36" fmla="*/ 19 w 20"/>
                <a:gd name="T37" fmla="*/ 0 h 17"/>
                <a:gd name="T38" fmla="*/ 15 w 20"/>
                <a:gd name="T39" fmla="*/ 0 h 1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0"/>
                <a:gd name="T61" fmla="*/ 0 h 17"/>
                <a:gd name="T62" fmla="*/ 20 w 20"/>
                <a:gd name="T63" fmla="*/ 17 h 1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0" h="17">
                  <a:moveTo>
                    <a:pt x="15" y="0"/>
                  </a:moveTo>
                  <a:lnTo>
                    <a:pt x="12" y="0"/>
                  </a:lnTo>
                  <a:lnTo>
                    <a:pt x="6" y="2"/>
                  </a:lnTo>
                  <a:lnTo>
                    <a:pt x="6" y="4"/>
                  </a:lnTo>
                  <a:lnTo>
                    <a:pt x="6" y="6"/>
                  </a:lnTo>
                  <a:lnTo>
                    <a:pt x="4" y="6"/>
                  </a:lnTo>
                  <a:lnTo>
                    <a:pt x="4" y="8"/>
                  </a:lnTo>
                  <a:lnTo>
                    <a:pt x="4" y="12"/>
                  </a:lnTo>
                  <a:lnTo>
                    <a:pt x="0" y="14"/>
                  </a:lnTo>
                  <a:lnTo>
                    <a:pt x="0" y="16"/>
                  </a:lnTo>
                  <a:lnTo>
                    <a:pt x="4" y="16"/>
                  </a:lnTo>
                  <a:lnTo>
                    <a:pt x="6" y="14"/>
                  </a:lnTo>
                  <a:lnTo>
                    <a:pt x="6" y="12"/>
                  </a:lnTo>
                  <a:lnTo>
                    <a:pt x="12" y="8"/>
                  </a:lnTo>
                  <a:lnTo>
                    <a:pt x="15" y="6"/>
                  </a:lnTo>
                  <a:lnTo>
                    <a:pt x="19" y="6"/>
                  </a:lnTo>
                  <a:lnTo>
                    <a:pt x="19" y="4"/>
                  </a:lnTo>
                  <a:lnTo>
                    <a:pt x="19" y="2"/>
                  </a:lnTo>
                  <a:lnTo>
                    <a:pt x="19" y="0"/>
                  </a:lnTo>
                  <a:lnTo>
                    <a:pt x="15" y="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72" name="Freeform 53"/>
            <p:cNvSpPr>
              <a:spLocks/>
            </p:cNvSpPr>
            <p:nvPr/>
          </p:nvSpPr>
          <p:spPr bwMode="auto">
            <a:xfrm>
              <a:off x="4882" y="1212"/>
              <a:ext cx="19" cy="19"/>
            </a:xfrm>
            <a:custGeom>
              <a:avLst/>
              <a:gdLst>
                <a:gd name="T0" fmla="*/ 18 w 19"/>
                <a:gd name="T1" fmla="*/ 0 h 19"/>
                <a:gd name="T2" fmla="*/ 12 w 19"/>
                <a:gd name="T3" fmla="*/ 0 h 19"/>
                <a:gd name="T4" fmla="*/ 10 w 19"/>
                <a:gd name="T5" fmla="*/ 0 h 19"/>
                <a:gd name="T6" fmla="*/ 8 w 19"/>
                <a:gd name="T7" fmla="*/ 4 h 19"/>
                <a:gd name="T8" fmla="*/ 6 w 19"/>
                <a:gd name="T9" fmla="*/ 6 h 19"/>
                <a:gd name="T10" fmla="*/ 6 w 19"/>
                <a:gd name="T11" fmla="*/ 10 h 19"/>
                <a:gd name="T12" fmla="*/ 2 w 19"/>
                <a:gd name="T13" fmla="*/ 10 h 19"/>
                <a:gd name="T14" fmla="*/ 2 w 19"/>
                <a:gd name="T15" fmla="*/ 14 h 19"/>
                <a:gd name="T16" fmla="*/ 0 w 19"/>
                <a:gd name="T17" fmla="*/ 16 h 19"/>
                <a:gd name="T18" fmla="*/ 0 w 19"/>
                <a:gd name="T19" fmla="*/ 18 h 19"/>
                <a:gd name="T20" fmla="*/ 2 w 19"/>
                <a:gd name="T21" fmla="*/ 18 h 19"/>
                <a:gd name="T22" fmla="*/ 6 w 19"/>
                <a:gd name="T23" fmla="*/ 16 h 19"/>
                <a:gd name="T24" fmla="*/ 8 w 19"/>
                <a:gd name="T25" fmla="*/ 14 h 19"/>
                <a:gd name="T26" fmla="*/ 10 w 19"/>
                <a:gd name="T27" fmla="*/ 14 h 19"/>
                <a:gd name="T28" fmla="*/ 10 w 19"/>
                <a:gd name="T29" fmla="*/ 10 h 19"/>
                <a:gd name="T30" fmla="*/ 12 w 19"/>
                <a:gd name="T31" fmla="*/ 10 h 19"/>
                <a:gd name="T32" fmla="*/ 18 w 19"/>
                <a:gd name="T33" fmla="*/ 6 h 19"/>
                <a:gd name="T34" fmla="*/ 18 w 19"/>
                <a:gd name="T35" fmla="*/ 4 h 19"/>
                <a:gd name="T36" fmla="*/ 18 w 19"/>
                <a:gd name="T37" fmla="*/ 0 h 1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9"/>
                <a:gd name="T58" fmla="*/ 0 h 19"/>
                <a:gd name="T59" fmla="*/ 19 w 19"/>
                <a:gd name="T60" fmla="*/ 19 h 1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9" h="19">
                  <a:moveTo>
                    <a:pt x="18" y="0"/>
                  </a:moveTo>
                  <a:lnTo>
                    <a:pt x="12" y="0"/>
                  </a:lnTo>
                  <a:lnTo>
                    <a:pt x="10" y="0"/>
                  </a:lnTo>
                  <a:lnTo>
                    <a:pt x="8" y="4"/>
                  </a:lnTo>
                  <a:lnTo>
                    <a:pt x="6" y="6"/>
                  </a:lnTo>
                  <a:lnTo>
                    <a:pt x="6" y="10"/>
                  </a:lnTo>
                  <a:lnTo>
                    <a:pt x="2" y="10"/>
                  </a:lnTo>
                  <a:lnTo>
                    <a:pt x="2" y="14"/>
                  </a:lnTo>
                  <a:lnTo>
                    <a:pt x="0" y="16"/>
                  </a:lnTo>
                  <a:lnTo>
                    <a:pt x="0" y="18"/>
                  </a:lnTo>
                  <a:lnTo>
                    <a:pt x="2" y="18"/>
                  </a:lnTo>
                  <a:lnTo>
                    <a:pt x="6" y="16"/>
                  </a:lnTo>
                  <a:lnTo>
                    <a:pt x="8" y="14"/>
                  </a:lnTo>
                  <a:lnTo>
                    <a:pt x="10" y="14"/>
                  </a:lnTo>
                  <a:lnTo>
                    <a:pt x="10" y="10"/>
                  </a:lnTo>
                  <a:lnTo>
                    <a:pt x="12" y="10"/>
                  </a:lnTo>
                  <a:lnTo>
                    <a:pt x="18" y="6"/>
                  </a:lnTo>
                  <a:lnTo>
                    <a:pt x="18" y="4"/>
                  </a:lnTo>
                  <a:lnTo>
                    <a:pt x="18" y="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73" name="Freeform 54"/>
            <p:cNvSpPr>
              <a:spLocks/>
            </p:cNvSpPr>
            <p:nvPr/>
          </p:nvSpPr>
          <p:spPr bwMode="auto">
            <a:xfrm>
              <a:off x="4873" y="1204"/>
              <a:ext cx="18" cy="21"/>
            </a:xfrm>
            <a:custGeom>
              <a:avLst/>
              <a:gdLst>
                <a:gd name="T0" fmla="*/ 15 w 18"/>
                <a:gd name="T1" fmla="*/ 0 h 21"/>
                <a:gd name="T2" fmla="*/ 13 w 18"/>
                <a:gd name="T3" fmla="*/ 0 h 21"/>
                <a:gd name="T4" fmla="*/ 11 w 18"/>
                <a:gd name="T5" fmla="*/ 4 h 21"/>
                <a:gd name="T6" fmla="*/ 9 w 18"/>
                <a:gd name="T7" fmla="*/ 4 h 21"/>
                <a:gd name="T8" fmla="*/ 8 w 18"/>
                <a:gd name="T9" fmla="*/ 10 h 21"/>
                <a:gd name="T10" fmla="*/ 4 w 18"/>
                <a:gd name="T11" fmla="*/ 10 h 21"/>
                <a:gd name="T12" fmla="*/ 4 w 18"/>
                <a:gd name="T13" fmla="*/ 14 h 21"/>
                <a:gd name="T14" fmla="*/ 2 w 18"/>
                <a:gd name="T15" fmla="*/ 20 h 21"/>
                <a:gd name="T16" fmla="*/ 0 w 18"/>
                <a:gd name="T17" fmla="*/ 20 h 21"/>
                <a:gd name="T18" fmla="*/ 2 w 18"/>
                <a:gd name="T19" fmla="*/ 20 h 21"/>
                <a:gd name="T20" fmla="*/ 4 w 18"/>
                <a:gd name="T21" fmla="*/ 20 h 21"/>
                <a:gd name="T22" fmla="*/ 8 w 18"/>
                <a:gd name="T23" fmla="*/ 20 h 21"/>
                <a:gd name="T24" fmla="*/ 9 w 18"/>
                <a:gd name="T25" fmla="*/ 14 h 21"/>
                <a:gd name="T26" fmla="*/ 13 w 18"/>
                <a:gd name="T27" fmla="*/ 14 h 21"/>
                <a:gd name="T28" fmla="*/ 15 w 18"/>
                <a:gd name="T29" fmla="*/ 10 h 21"/>
                <a:gd name="T30" fmla="*/ 15 w 18"/>
                <a:gd name="T31" fmla="*/ 4 h 21"/>
                <a:gd name="T32" fmla="*/ 17 w 18"/>
                <a:gd name="T33" fmla="*/ 4 h 21"/>
                <a:gd name="T34" fmla="*/ 15 w 18"/>
                <a:gd name="T35" fmla="*/ 4 h 21"/>
                <a:gd name="T36" fmla="*/ 15 w 18"/>
                <a:gd name="T37" fmla="*/ 0 h 2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8"/>
                <a:gd name="T58" fmla="*/ 0 h 21"/>
                <a:gd name="T59" fmla="*/ 18 w 18"/>
                <a:gd name="T60" fmla="*/ 21 h 2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8" h="21">
                  <a:moveTo>
                    <a:pt x="15" y="0"/>
                  </a:moveTo>
                  <a:lnTo>
                    <a:pt x="13" y="0"/>
                  </a:lnTo>
                  <a:lnTo>
                    <a:pt x="11" y="4"/>
                  </a:lnTo>
                  <a:lnTo>
                    <a:pt x="9" y="4"/>
                  </a:lnTo>
                  <a:lnTo>
                    <a:pt x="8" y="10"/>
                  </a:lnTo>
                  <a:lnTo>
                    <a:pt x="4" y="10"/>
                  </a:lnTo>
                  <a:lnTo>
                    <a:pt x="4" y="14"/>
                  </a:lnTo>
                  <a:lnTo>
                    <a:pt x="2" y="20"/>
                  </a:lnTo>
                  <a:lnTo>
                    <a:pt x="0" y="20"/>
                  </a:lnTo>
                  <a:lnTo>
                    <a:pt x="2" y="20"/>
                  </a:lnTo>
                  <a:lnTo>
                    <a:pt x="4" y="20"/>
                  </a:lnTo>
                  <a:lnTo>
                    <a:pt x="8" y="20"/>
                  </a:lnTo>
                  <a:lnTo>
                    <a:pt x="9" y="14"/>
                  </a:lnTo>
                  <a:lnTo>
                    <a:pt x="13" y="14"/>
                  </a:lnTo>
                  <a:lnTo>
                    <a:pt x="15" y="10"/>
                  </a:lnTo>
                  <a:lnTo>
                    <a:pt x="15" y="4"/>
                  </a:lnTo>
                  <a:lnTo>
                    <a:pt x="17" y="4"/>
                  </a:lnTo>
                  <a:lnTo>
                    <a:pt x="15" y="4"/>
                  </a:lnTo>
                  <a:lnTo>
                    <a:pt x="15" y="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74" name="Freeform 55"/>
            <p:cNvSpPr>
              <a:spLocks/>
            </p:cNvSpPr>
            <p:nvPr/>
          </p:nvSpPr>
          <p:spPr bwMode="auto">
            <a:xfrm>
              <a:off x="4865" y="1198"/>
              <a:ext cx="20" cy="19"/>
            </a:xfrm>
            <a:custGeom>
              <a:avLst/>
              <a:gdLst>
                <a:gd name="T0" fmla="*/ 19 w 20"/>
                <a:gd name="T1" fmla="*/ 0 h 19"/>
                <a:gd name="T2" fmla="*/ 17 w 20"/>
                <a:gd name="T3" fmla="*/ 0 h 19"/>
                <a:gd name="T4" fmla="*/ 16 w 20"/>
                <a:gd name="T5" fmla="*/ 0 h 19"/>
                <a:gd name="T6" fmla="*/ 12 w 20"/>
                <a:gd name="T7" fmla="*/ 0 h 19"/>
                <a:gd name="T8" fmla="*/ 10 w 20"/>
                <a:gd name="T9" fmla="*/ 8 h 19"/>
                <a:gd name="T10" fmla="*/ 8 w 20"/>
                <a:gd name="T11" fmla="*/ 8 h 19"/>
                <a:gd name="T12" fmla="*/ 6 w 20"/>
                <a:gd name="T13" fmla="*/ 8 h 19"/>
                <a:gd name="T14" fmla="*/ 2 w 20"/>
                <a:gd name="T15" fmla="*/ 18 h 19"/>
                <a:gd name="T16" fmla="*/ 0 w 20"/>
                <a:gd name="T17" fmla="*/ 18 h 19"/>
                <a:gd name="T18" fmla="*/ 2 w 20"/>
                <a:gd name="T19" fmla="*/ 18 h 19"/>
                <a:gd name="T20" fmla="*/ 8 w 20"/>
                <a:gd name="T21" fmla="*/ 18 h 19"/>
                <a:gd name="T22" fmla="*/ 10 w 20"/>
                <a:gd name="T23" fmla="*/ 18 h 19"/>
                <a:gd name="T24" fmla="*/ 12 w 20"/>
                <a:gd name="T25" fmla="*/ 18 h 19"/>
                <a:gd name="T26" fmla="*/ 16 w 20"/>
                <a:gd name="T27" fmla="*/ 18 h 19"/>
                <a:gd name="T28" fmla="*/ 17 w 20"/>
                <a:gd name="T29" fmla="*/ 8 h 19"/>
                <a:gd name="T30" fmla="*/ 19 w 20"/>
                <a:gd name="T31" fmla="*/ 8 h 19"/>
                <a:gd name="T32" fmla="*/ 19 w 20"/>
                <a:gd name="T33" fmla="*/ 0 h 1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0"/>
                <a:gd name="T52" fmla="*/ 0 h 19"/>
                <a:gd name="T53" fmla="*/ 20 w 20"/>
                <a:gd name="T54" fmla="*/ 19 h 1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0" h="19">
                  <a:moveTo>
                    <a:pt x="19" y="0"/>
                  </a:moveTo>
                  <a:lnTo>
                    <a:pt x="17" y="0"/>
                  </a:lnTo>
                  <a:lnTo>
                    <a:pt x="16" y="0"/>
                  </a:lnTo>
                  <a:lnTo>
                    <a:pt x="12" y="0"/>
                  </a:lnTo>
                  <a:lnTo>
                    <a:pt x="10" y="8"/>
                  </a:lnTo>
                  <a:lnTo>
                    <a:pt x="8" y="8"/>
                  </a:lnTo>
                  <a:lnTo>
                    <a:pt x="6" y="8"/>
                  </a:lnTo>
                  <a:lnTo>
                    <a:pt x="2" y="18"/>
                  </a:lnTo>
                  <a:lnTo>
                    <a:pt x="0" y="18"/>
                  </a:lnTo>
                  <a:lnTo>
                    <a:pt x="2" y="18"/>
                  </a:lnTo>
                  <a:lnTo>
                    <a:pt x="8" y="18"/>
                  </a:lnTo>
                  <a:lnTo>
                    <a:pt x="10" y="18"/>
                  </a:lnTo>
                  <a:lnTo>
                    <a:pt x="12" y="18"/>
                  </a:lnTo>
                  <a:lnTo>
                    <a:pt x="16" y="18"/>
                  </a:lnTo>
                  <a:lnTo>
                    <a:pt x="17" y="8"/>
                  </a:lnTo>
                  <a:lnTo>
                    <a:pt x="19" y="8"/>
                  </a:lnTo>
                  <a:lnTo>
                    <a:pt x="19" y="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75" name="Freeform 56"/>
            <p:cNvSpPr>
              <a:spLocks/>
            </p:cNvSpPr>
            <p:nvPr/>
          </p:nvSpPr>
          <p:spPr bwMode="auto">
            <a:xfrm>
              <a:off x="4863" y="1196"/>
              <a:ext cx="20" cy="19"/>
            </a:xfrm>
            <a:custGeom>
              <a:avLst/>
              <a:gdLst>
                <a:gd name="T0" fmla="*/ 19 w 20"/>
                <a:gd name="T1" fmla="*/ 0 h 19"/>
                <a:gd name="T2" fmla="*/ 18 w 20"/>
                <a:gd name="T3" fmla="*/ 0 h 19"/>
                <a:gd name="T4" fmla="*/ 14 w 20"/>
                <a:gd name="T5" fmla="*/ 0 h 19"/>
                <a:gd name="T6" fmla="*/ 12 w 20"/>
                <a:gd name="T7" fmla="*/ 0 h 19"/>
                <a:gd name="T8" fmla="*/ 10 w 20"/>
                <a:gd name="T9" fmla="*/ 0 h 19"/>
                <a:gd name="T10" fmla="*/ 8 w 20"/>
                <a:gd name="T11" fmla="*/ 0 h 19"/>
                <a:gd name="T12" fmla="*/ 4 w 20"/>
                <a:gd name="T13" fmla="*/ 18 h 19"/>
                <a:gd name="T14" fmla="*/ 2 w 20"/>
                <a:gd name="T15" fmla="*/ 18 h 19"/>
                <a:gd name="T16" fmla="*/ 0 w 20"/>
                <a:gd name="T17" fmla="*/ 18 h 19"/>
                <a:gd name="T18" fmla="*/ 2 w 20"/>
                <a:gd name="T19" fmla="*/ 18 h 19"/>
                <a:gd name="T20" fmla="*/ 4 w 20"/>
                <a:gd name="T21" fmla="*/ 18 h 19"/>
                <a:gd name="T22" fmla="*/ 8 w 20"/>
                <a:gd name="T23" fmla="*/ 18 h 19"/>
                <a:gd name="T24" fmla="*/ 10 w 20"/>
                <a:gd name="T25" fmla="*/ 18 h 19"/>
                <a:gd name="T26" fmla="*/ 12 w 20"/>
                <a:gd name="T27" fmla="*/ 18 h 19"/>
                <a:gd name="T28" fmla="*/ 14 w 20"/>
                <a:gd name="T29" fmla="*/ 18 h 19"/>
                <a:gd name="T30" fmla="*/ 18 w 20"/>
                <a:gd name="T31" fmla="*/ 18 h 19"/>
                <a:gd name="T32" fmla="*/ 19 w 20"/>
                <a:gd name="T33" fmla="*/ 18 h 19"/>
                <a:gd name="T34" fmla="*/ 19 w 20"/>
                <a:gd name="T35" fmla="*/ 0 h 1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0"/>
                <a:gd name="T55" fmla="*/ 0 h 19"/>
                <a:gd name="T56" fmla="*/ 20 w 20"/>
                <a:gd name="T57" fmla="*/ 19 h 1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0" h="19">
                  <a:moveTo>
                    <a:pt x="19" y="0"/>
                  </a:moveTo>
                  <a:lnTo>
                    <a:pt x="18" y="0"/>
                  </a:lnTo>
                  <a:lnTo>
                    <a:pt x="14" y="0"/>
                  </a:lnTo>
                  <a:lnTo>
                    <a:pt x="12" y="0"/>
                  </a:lnTo>
                  <a:lnTo>
                    <a:pt x="10" y="0"/>
                  </a:lnTo>
                  <a:lnTo>
                    <a:pt x="8" y="0"/>
                  </a:lnTo>
                  <a:lnTo>
                    <a:pt x="4" y="18"/>
                  </a:lnTo>
                  <a:lnTo>
                    <a:pt x="2" y="18"/>
                  </a:lnTo>
                  <a:lnTo>
                    <a:pt x="0" y="18"/>
                  </a:lnTo>
                  <a:lnTo>
                    <a:pt x="2" y="18"/>
                  </a:lnTo>
                  <a:lnTo>
                    <a:pt x="4" y="18"/>
                  </a:lnTo>
                  <a:lnTo>
                    <a:pt x="8" y="18"/>
                  </a:lnTo>
                  <a:lnTo>
                    <a:pt x="10" y="18"/>
                  </a:lnTo>
                  <a:lnTo>
                    <a:pt x="12" y="18"/>
                  </a:lnTo>
                  <a:lnTo>
                    <a:pt x="14" y="18"/>
                  </a:lnTo>
                  <a:lnTo>
                    <a:pt x="18" y="18"/>
                  </a:lnTo>
                  <a:lnTo>
                    <a:pt x="19" y="18"/>
                  </a:lnTo>
                  <a:lnTo>
                    <a:pt x="19" y="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76" name="Freeform 57"/>
            <p:cNvSpPr>
              <a:spLocks/>
            </p:cNvSpPr>
            <p:nvPr/>
          </p:nvSpPr>
          <p:spPr bwMode="auto">
            <a:xfrm>
              <a:off x="4861" y="1186"/>
              <a:ext cx="21" cy="19"/>
            </a:xfrm>
            <a:custGeom>
              <a:avLst/>
              <a:gdLst>
                <a:gd name="T0" fmla="*/ 20 w 21"/>
                <a:gd name="T1" fmla="*/ 18 h 19"/>
                <a:gd name="T2" fmla="*/ 20 w 21"/>
                <a:gd name="T3" fmla="*/ 0 h 19"/>
                <a:gd name="T4" fmla="*/ 16 w 21"/>
                <a:gd name="T5" fmla="*/ 0 h 19"/>
                <a:gd name="T6" fmla="*/ 14 w 21"/>
                <a:gd name="T7" fmla="*/ 0 h 19"/>
                <a:gd name="T8" fmla="*/ 12 w 21"/>
                <a:gd name="T9" fmla="*/ 0 h 19"/>
                <a:gd name="T10" fmla="*/ 10 w 21"/>
                <a:gd name="T11" fmla="*/ 0 h 19"/>
                <a:gd name="T12" fmla="*/ 6 w 21"/>
                <a:gd name="T13" fmla="*/ 0 h 19"/>
                <a:gd name="T14" fmla="*/ 4 w 21"/>
                <a:gd name="T15" fmla="*/ 0 h 19"/>
                <a:gd name="T16" fmla="*/ 2 w 21"/>
                <a:gd name="T17" fmla="*/ 0 h 19"/>
                <a:gd name="T18" fmla="*/ 0 w 21"/>
                <a:gd name="T19" fmla="*/ 0 h 19"/>
                <a:gd name="T20" fmla="*/ 2 w 21"/>
                <a:gd name="T21" fmla="*/ 18 h 19"/>
                <a:gd name="T22" fmla="*/ 4 w 21"/>
                <a:gd name="T23" fmla="*/ 18 h 19"/>
                <a:gd name="T24" fmla="*/ 6 w 21"/>
                <a:gd name="T25" fmla="*/ 18 h 19"/>
                <a:gd name="T26" fmla="*/ 10 w 21"/>
                <a:gd name="T27" fmla="*/ 18 h 19"/>
                <a:gd name="T28" fmla="*/ 12 w 21"/>
                <a:gd name="T29" fmla="*/ 18 h 19"/>
                <a:gd name="T30" fmla="*/ 14 w 21"/>
                <a:gd name="T31" fmla="*/ 18 h 19"/>
                <a:gd name="T32" fmla="*/ 16 w 21"/>
                <a:gd name="T33" fmla="*/ 18 h 19"/>
                <a:gd name="T34" fmla="*/ 20 w 21"/>
                <a:gd name="T35" fmla="*/ 18 h 1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1"/>
                <a:gd name="T55" fmla="*/ 0 h 19"/>
                <a:gd name="T56" fmla="*/ 21 w 21"/>
                <a:gd name="T57" fmla="*/ 19 h 1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1" h="19">
                  <a:moveTo>
                    <a:pt x="20" y="18"/>
                  </a:moveTo>
                  <a:lnTo>
                    <a:pt x="20" y="0"/>
                  </a:lnTo>
                  <a:lnTo>
                    <a:pt x="16" y="0"/>
                  </a:lnTo>
                  <a:lnTo>
                    <a:pt x="14" y="0"/>
                  </a:lnTo>
                  <a:lnTo>
                    <a:pt x="12" y="0"/>
                  </a:lnTo>
                  <a:lnTo>
                    <a:pt x="10" y="0"/>
                  </a:lnTo>
                  <a:lnTo>
                    <a:pt x="6" y="0"/>
                  </a:lnTo>
                  <a:lnTo>
                    <a:pt x="4" y="0"/>
                  </a:lnTo>
                  <a:lnTo>
                    <a:pt x="2" y="0"/>
                  </a:lnTo>
                  <a:lnTo>
                    <a:pt x="0" y="0"/>
                  </a:lnTo>
                  <a:lnTo>
                    <a:pt x="2" y="18"/>
                  </a:lnTo>
                  <a:lnTo>
                    <a:pt x="4" y="18"/>
                  </a:lnTo>
                  <a:lnTo>
                    <a:pt x="6" y="18"/>
                  </a:lnTo>
                  <a:lnTo>
                    <a:pt x="10" y="18"/>
                  </a:lnTo>
                  <a:lnTo>
                    <a:pt x="12" y="18"/>
                  </a:lnTo>
                  <a:lnTo>
                    <a:pt x="14" y="18"/>
                  </a:lnTo>
                  <a:lnTo>
                    <a:pt x="16" y="18"/>
                  </a:lnTo>
                  <a:lnTo>
                    <a:pt x="20" y="18"/>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77" name="Freeform 58"/>
            <p:cNvSpPr>
              <a:spLocks/>
            </p:cNvSpPr>
            <p:nvPr/>
          </p:nvSpPr>
          <p:spPr bwMode="auto">
            <a:xfrm>
              <a:off x="4863" y="1176"/>
              <a:ext cx="20" cy="21"/>
            </a:xfrm>
            <a:custGeom>
              <a:avLst/>
              <a:gdLst>
                <a:gd name="T0" fmla="*/ 19 w 20"/>
                <a:gd name="T1" fmla="*/ 20 h 21"/>
                <a:gd name="T2" fmla="*/ 19 w 20"/>
                <a:gd name="T3" fmla="*/ 0 h 21"/>
                <a:gd name="T4" fmla="*/ 18 w 20"/>
                <a:gd name="T5" fmla="*/ 0 h 21"/>
                <a:gd name="T6" fmla="*/ 14 w 20"/>
                <a:gd name="T7" fmla="*/ 0 h 21"/>
                <a:gd name="T8" fmla="*/ 12 w 20"/>
                <a:gd name="T9" fmla="*/ 0 h 21"/>
                <a:gd name="T10" fmla="*/ 10 w 20"/>
                <a:gd name="T11" fmla="*/ 0 h 21"/>
                <a:gd name="T12" fmla="*/ 8 w 20"/>
                <a:gd name="T13" fmla="*/ 0 h 21"/>
                <a:gd name="T14" fmla="*/ 4 w 20"/>
                <a:gd name="T15" fmla="*/ 0 h 21"/>
                <a:gd name="T16" fmla="*/ 2 w 20"/>
                <a:gd name="T17" fmla="*/ 0 h 21"/>
                <a:gd name="T18" fmla="*/ 0 w 20"/>
                <a:gd name="T19" fmla="*/ 0 h 21"/>
                <a:gd name="T20" fmla="*/ 2 w 20"/>
                <a:gd name="T21" fmla="*/ 0 h 21"/>
                <a:gd name="T22" fmla="*/ 4 w 20"/>
                <a:gd name="T23" fmla="*/ 0 h 21"/>
                <a:gd name="T24" fmla="*/ 8 w 20"/>
                <a:gd name="T25" fmla="*/ 20 h 21"/>
                <a:gd name="T26" fmla="*/ 10 w 20"/>
                <a:gd name="T27" fmla="*/ 20 h 21"/>
                <a:gd name="T28" fmla="*/ 12 w 20"/>
                <a:gd name="T29" fmla="*/ 20 h 21"/>
                <a:gd name="T30" fmla="*/ 14 w 20"/>
                <a:gd name="T31" fmla="*/ 20 h 21"/>
                <a:gd name="T32" fmla="*/ 18 w 20"/>
                <a:gd name="T33" fmla="*/ 20 h 21"/>
                <a:gd name="T34" fmla="*/ 19 w 20"/>
                <a:gd name="T35" fmla="*/ 20 h 2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0"/>
                <a:gd name="T55" fmla="*/ 0 h 21"/>
                <a:gd name="T56" fmla="*/ 20 w 20"/>
                <a:gd name="T57" fmla="*/ 21 h 2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0" h="21">
                  <a:moveTo>
                    <a:pt x="19" y="20"/>
                  </a:moveTo>
                  <a:lnTo>
                    <a:pt x="19" y="0"/>
                  </a:lnTo>
                  <a:lnTo>
                    <a:pt x="18" y="0"/>
                  </a:lnTo>
                  <a:lnTo>
                    <a:pt x="14" y="0"/>
                  </a:lnTo>
                  <a:lnTo>
                    <a:pt x="12" y="0"/>
                  </a:lnTo>
                  <a:lnTo>
                    <a:pt x="10" y="0"/>
                  </a:lnTo>
                  <a:lnTo>
                    <a:pt x="8" y="0"/>
                  </a:lnTo>
                  <a:lnTo>
                    <a:pt x="4" y="0"/>
                  </a:lnTo>
                  <a:lnTo>
                    <a:pt x="2" y="0"/>
                  </a:lnTo>
                  <a:lnTo>
                    <a:pt x="0" y="0"/>
                  </a:lnTo>
                  <a:lnTo>
                    <a:pt x="2" y="0"/>
                  </a:lnTo>
                  <a:lnTo>
                    <a:pt x="4" y="0"/>
                  </a:lnTo>
                  <a:lnTo>
                    <a:pt x="8" y="20"/>
                  </a:lnTo>
                  <a:lnTo>
                    <a:pt x="10" y="20"/>
                  </a:lnTo>
                  <a:lnTo>
                    <a:pt x="12" y="20"/>
                  </a:lnTo>
                  <a:lnTo>
                    <a:pt x="14" y="20"/>
                  </a:lnTo>
                  <a:lnTo>
                    <a:pt x="18" y="20"/>
                  </a:lnTo>
                  <a:lnTo>
                    <a:pt x="19" y="2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78" name="Freeform 59"/>
            <p:cNvSpPr>
              <a:spLocks/>
            </p:cNvSpPr>
            <p:nvPr/>
          </p:nvSpPr>
          <p:spPr bwMode="auto">
            <a:xfrm>
              <a:off x="4865" y="1160"/>
              <a:ext cx="20" cy="19"/>
            </a:xfrm>
            <a:custGeom>
              <a:avLst/>
              <a:gdLst>
                <a:gd name="T0" fmla="*/ 19 w 20"/>
                <a:gd name="T1" fmla="*/ 18 h 19"/>
                <a:gd name="T2" fmla="*/ 19 w 20"/>
                <a:gd name="T3" fmla="*/ 12 h 19"/>
                <a:gd name="T4" fmla="*/ 17 w 20"/>
                <a:gd name="T5" fmla="*/ 12 h 19"/>
                <a:gd name="T6" fmla="*/ 17 w 20"/>
                <a:gd name="T7" fmla="*/ 4 h 19"/>
                <a:gd name="T8" fmla="*/ 16 w 20"/>
                <a:gd name="T9" fmla="*/ 4 h 19"/>
                <a:gd name="T10" fmla="*/ 12 w 20"/>
                <a:gd name="T11" fmla="*/ 0 h 19"/>
                <a:gd name="T12" fmla="*/ 8 w 20"/>
                <a:gd name="T13" fmla="*/ 0 h 19"/>
                <a:gd name="T14" fmla="*/ 6 w 20"/>
                <a:gd name="T15" fmla="*/ 0 h 19"/>
                <a:gd name="T16" fmla="*/ 2 w 20"/>
                <a:gd name="T17" fmla="*/ 0 h 19"/>
                <a:gd name="T18" fmla="*/ 0 w 20"/>
                <a:gd name="T19" fmla="*/ 0 h 19"/>
                <a:gd name="T20" fmla="*/ 2 w 20"/>
                <a:gd name="T21" fmla="*/ 0 h 19"/>
                <a:gd name="T22" fmla="*/ 6 w 20"/>
                <a:gd name="T23" fmla="*/ 4 h 19"/>
                <a:gd name="T24" fmla="*/ 8 w 20"/>
                <a:gd name="T25" fmla="*/ 12 h 19"/>
                <a:gd name="T26" fmla="*/ 10 w 20"/>
                <a:gd name="T27" fmla="*/ 12 h 19"/>
                <a:gd name="T28" fmla="*/ 12 w 20"/>
                <a:gd name="T29" fmla="*/ 18 h 19"/>
                <a:gd name="T30" fmla="*/ 17 w 20"/>
                <a:gd name="T31" fmla="*/ 18 h 19"/>
                <a:gd name="T32" fmla="*/ 19 w 20"/>
                <a:gd name="T33" fmla="*/ 18 h 1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0"/>
                <a:gd name="T52" fmla="*/ 0 h 19"/>
                <a:gd name="T53" fmla="*/ 20 w 20"/>
                <a:gd name="T54" fmla="*/ 19 h 1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0" h="19">
                  <a:moveTo>
                    <a:pt x="19" y="18"/>
                  </a:moveTo>
                  <a:lnTo>
                    <a:pt x="19" y="12"/>
                  </a:lnTo>
                  <a:lnTo>
                    <a:pt x="17" y="12"/>
                  </a:lnTo>
                  <a:lnTo>
                    <a:pt x="17" y="4"/>
                  </a:lnTo>
                  <a:lnTo>
                    <a:pt x="16" y="4"/>
                  </a:lnTo>
                  <a:lnTo>
                    <a:pt x="12" y="0"/>
                  </a:lnTo>
                  <a:lnTo>
                    <a:pt x="8" y="0"/>
                  </a:lnTo>
                  <a:lnTo>
                    <a:pt x="6" y="0"/>
                  </a:lnTo>
                  <a:lnTo>
                    <a:pt x="2" y="0"/>
                  </a:lnTo>
                  <a:lnTo>
                    <a:pt x="0" y="0"/>
                  </a:lnTo>
                  <a:lnTo>
                    <a:pt x="2" y="0"/>
                  </a:lnTo>
                  <a:lnTo>
                    <a:pt x="6" y="4"/>
                  </a:lnTo>
                  <a:lnTo>
                    <a:pt x="8" y="12"/>
                  </a:lnTo>
                  <a:lnTo>
                    <a:pt x="10" y="12"/>
                  </a:lnTo>
                  <a:lnTo>
                    <a:pt x="12" y="18"/>
                  </a:lnTo>
                  <a:lnTo>
                    <a:pt x="17" y="18"/>
                  </a:lnTo>
                  <a:lnTo>
                    <a:pt x="19" y="18"/>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79" name="Freeform 60"/>
            <p:cNvSpPr>
              <a:spLocks/>
            </p:cNvSpPr>
            <p:nvPr/>
          </p:nvSpPr>
          <p:spPr bwMode="auto">
            <a:xfrm>
              <a:off x="4875" y="1146"/>
              <a:ext cx="18" cy="19"/>
            </a:xfrm>
            <a:custGeom>
              <a:avLst/>
              <a:gdLst>
                <a:gd name="T0" fmla="*/ 17 w 18"/>
                <a:gd name="T1" fmla="*/ 18 h 19"/>
                <a:gd name="T2" fmla="*/ 17 w 18"/>
                <a:gd name="T3" fmla="*/ 14 h 19"/>
                <a:gd name="T4" fmla="*/ 17 w 18"/>
                <a:gd name="T5" fmla="*/ 10 h 19"/>
                <a:gd name="T6" fmla="*/ 15 w 18"/>
                <a:gd name="T7" fmla="*/ 10 h 19"/>
                <a:gd name="T8" fmla="*/ 13 w 18"/>
                <a:gd name="T9" fmla="*/ 6 h 19"/>
                <a:gd name="T10" fmla="*/ 11 w 18"/>
                <a:gd name="T11" fmla="*/ 6 h 19"/>
                <a:gd name="T12" fmla="*/ 9 w 18"/>
                <a:gd name="T13" fmla="*/ 0 h 19"/>
                <a:gd name="T14" fmla="*/ 7 w 18"/>
                <a:gd name="T15" fmla="*/ 0 h 19"/>
                <a:gd name="T16" fmla="*/ 6 w 18"/>
                <a:gd name="T17" fmla="*/ 0 h 19"/>
                <a:gd name="T18" fmla="*/ 0 w 18"/>
                <a:gd name="T19" fmla="*/ 0 h 19"/>
                <a:gd name="T20" fmla="*/ 6 w 18"/>
                <a:gd name="T21" fmla="*/ 6 h 19"/>
                <a:gd name="T22" fmla="*/ 7 w 18"/>
                <a:gd name="T23" fmla="*/ 10 h 19"/>
                <a:gd name="T24" fmla="*/ 9 w 18"/>
                <a:gd name="T25" fmla="*/ 14 h 19"/>
                <a:gd name="T26" fmla="*/ 11 w 18"/>
                <a:gd name="T27" fmla="*/ 14 h 19"/>
                <a:gd name="T28" fmla="*/ 11 w 18"/>
                <a:gd name="T29" fmla="*/ 18 h 19"/>
                <a:gd name="T30" fmla="*/ 13 w 18"/>
                <a:gd name="T31" fmla="*/ 18 h 19"/>
                <a:gd name="T32" fmla="*/ 15 w 18"/>
                <a:gd name="T33" fmla="*/ 18 h 19"/>
                <a:gd name="T34" fmla="*/ 17 w 18"/>
                <a:gd name="T35" fmla="*/ 18 h 1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8"/>
                <a:gd name="T55" fmla="*/ 0 h 19"/>
                <a:gd name="T56" fmla="*/ 18 w 18"/>
                <a:gd name="T57" fmla="*/ 19 h 1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8" h="19">
                  <a:moveTo>
                    <a:pt x="17" y="18"/>
                  </a:moveTo>
                  <a:lnTo>
                    <a:pt x="17" y="14"/>
                  </a:lnTo>
                  <a:lnTo>
                    <a:pt x="17" y="10"/>
                  </a:lnTo>
                  <a:lnTo>
                    <a:pt x="15" y="10"/>
                  </a:lnTo>
                  <a:lnTo>
                    <a:pt x="13" y="6"/>
                  </a:lnTo>
                  <a:lnTo>
                    <a:pt x="11" y="6"/>
                  </a:lnTo>
                  <a:lnTo>
                    <a:pt x="9" y="0"/>
                  </a:lnTo>
                  <a:lnTo>
                    <a:pt x="7" y="0"/>
                  </a:lnTo>
                  <a:lnTo>
                    <a:pt x="6" y="0"/>
                  </a:lnTo>
                  <a:lnTo>
                    <a:pt x="0" y="0"/>
                  </a:lnTo>
                  <a:lnTo>
                    <a:pt x="6" y="6"/>
                  </a:lnTo>
                  <a:lnTo>
                    <a:pt x="7" y="10"/>
                  </a:lnTo>
                  <a:lnTo>
                    <a:pt x="9" y="14"/>
                  </a:lnTo>
                  <a:lnTo>
                    <a:pt x="11" y="14"/>
                  </a:lnTo>
                  <a:lnTo>
                    <a:pt x="11" y="18"/>
                  </a:lnTo>
                  <a:lnTo>
                    <a:pt x="13" y="18"/>
                  </a:lnTo>
                  <a:lnTo>
                    <a:pt x="15" y="18"/>
                  </a:lnTo>
                  <a:lnTo>
                    <a:pt x="17" y="18"/>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80" name="Freeform 61"/>
            <p:cNvSpPr>
              <a:spLocks/>
            </p:cNvSpPr>
            <p:nvPr/>
          </p:nvSpPr>
          <p:spPr bwMode="auto">
            <a:xfrm>
              <a:off x="4884" y="1134"/>
              <a:ext cx="19" cy="21"/>
            </a:xfrm>
            <a:custGeom>
              <a:avLst/>
              <a:gdLst>
                <a:gd name="T0" fmla="*/ 18 w 19"/>
                <a:gd name="T1" fmla="*/ 20 h 21"/>
                <a:gd name="T2" fmla="*/ 18 w 19"/>
                <a:gd name="T3" fmla="*/ 18 h 21"/>
                <a:gd name="T4" fmla="*/ 18 w 19"/>
                <a:gd name="T5" fmla="*/ 14 h 21"/>
                <a:gd name="T6" fmla="*/ 18 w 19"/>
                <a:gd name="T7" fmla="*/ 10 h 21"/>
                <a:gd name="T8" fmla="*/ 16 w 19"/>
                <a:gd name="T9" fmla="*/ 10 h 21"/>
                <a:gd name="T10" fmla="*/ 16 w 19"/>
                <a:gd name="T11" fmla="*/ 8 h 21"/>
                <a:gd name="T12" fmla="*/ 10 w 19"/>
                <a:gd name="T13" fmla="*/ 8 h 21"/>
                <a:gd name="T14" fmla="*/ 6 w 19"/>
                <a:gd name="T15" fmla="*/ 6 h 21"/>
                <a:gd name="T16" fmla="*/ 4 w 19"/>
                <a:gd name="T17" fmla="*/ 0 h 21"/>
                <a:gd name="T18" fmla="*/ 0 w 19"/>
                <a:gd name="T19" fmla="*/ 0 h 21"/>
                <a:gd name="T20" fmla="*/ 4 w 19"/>
                <a:gd name="T21" fmla="*/ 6 h 21"/>
                <a:gd name="T22" fmla="*/ 4 w 19"/>
                <a:gd name="T23" fmla="*/ 8 h 21"/>
                <a:gd name="T24" fmla="*/ 4 w 19"/>
                <a:gd name="T25" fmla="*/ 10 h 21"/>
                <a:gd name="T26" fmla="*/ 6 w 19"/>
                <a:gd name="T27" fmla="*/ 14 h 21"/>
                <a:gd name="T28" fmla="*/ 6 w 19"/>
                <a:gd name="T29" fmla="*/ 18 h 21"/>
                <a:gd name="T30" fmla="*/ 10 w 19"/>
                <a:gd name="T31" fmla="*/ 20 h 21"/>
                <a:gd name="T32" fmla="*/ 16 w 19"/>
                <a:gd name="T33" fmla="*/ 20 h 21"/>
                <a:gd name="T34" fmla="*/ 18 w 19"/>
                <a:gd name="T35" fmla="*/ 20 h 2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9"/>
                <a:gd name="T55" fmla="*/ 0 h 21"/>
                <a:gd name="T56" fmla="*/ 19 w 19"/>
                <a:gd name="T57" fmla="*/ 21 h 2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9" h="21">
                  <a:moveTo>
                    <a:pt x="18" y="20"/>
                  </a:moveTo>
                  <a:lnTo>
                    <a:pt x="18" y="18"/>
                  </a:lnTo>
                  <a:lnTo>
                    <a:pt x="18" y="14"/>
                  </a:lnTo>
                  <a:lnTo>
                    <a:pt x="18" y="10"/>
                  </a:lnTo>
                  <a:lnTo>
                    <a:pt x="16" y="10"/>
                  </a:lnTo>
                  <a:lnTo>
                    <a:pt x="16" y="8"/>
                  </a:lnTo>
                  <a:lnTo>
                    <a:pt x="10" y="8"/>
                  </a:lnTo>
                  <a:lnTo>
                    <a:pt x="6" y="6"/>
                  </a:lnTo>
                  <a:lnTo>
                    <a:pt x="4" y="0"/>
                  </a:lnTo>
                  <a:lnTo>
                    <a:pt x="0" y="0"/>
                  </a:lnTo>
                  <a:lnTo>
                    <a:pt x="4" y="6"/>
                  </a:lnTo>
                  <a:lnTo>
                    <a:pt x="4" y="8"/>
                  </a:lnTo>
                  <a:lnTo>
                    <a:pt x="4" y="10"/>
                  </a:lnTo>
                  <a:lnTo>
                    <a:pt x="6" y="14"/>
                  </a:lnTo>
                  <a:lnTo>
                    <a:pt x="6" y="18"/>
                  </a:lnTo>
                  <a:lnTo>
                    <a:pt x="10" y="20"/>
                  </a:lnTo>
                  <a:lnTo>
                    <a:pt x="16" y="20"/>
                  </a:lnTo>
                  <a:lnTo>
                    <a:pt x="18" y="2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81" name="Freeform 62"/>
            <p:cNvSpPr>
              <a:spLocks/>
            </p:cNvSpPr>
            <p:nvPr/>
          </p:nvSpPr>
          <p:spPr bwMode="auto">
            <a:xfrm>
              <a:off x="4890" y="1128"/>
              <a:ext cx="20" cy="19"/>
            </a:xfrm>
            <a:custGeom>
              <a:avLst/>
              <a:gdLst>
                <a:gd name="T0" fmla="*/ 13 w 20"/>
                <a:gd name="T1" fmla="*/ 18 h 19"/>
                <a:gd name="T2" fmla="*/ 19 w 20"/>
                <a:gd name="T3" fmla="*/ 18 h 19"/>
                <a:gd name="T4" fmla="*/ 19 w 20"/>
                <a:gd name="T5" fmla="*/ 16 h 19"/>
                <a:gd name="T6" fmla="*/ 19 w 20"/>
                <a:gd name="T7" fmla="*/ 14 h 19"/>
                <a:gd name="T8" fmla="*/ 19 w 20"/>
                <a:gd name="T9" fmla="*/ 12 h 19"/>
                <a:gd name="T10" fmla="*/ 13 w 20"/>
                <a:gd name="T11" fmla="*/ 8 h 19"/>
                <a:gd name="T12" fmla="*/ 10 w 20"/>
                <a:gd name="T13" fmla="*/ 6 h 19"/>
                <a:gd name="T14" fmla="*/ 4 w 20"/>
                <a:gd name="T15" fmla="*/ 4 h 19"/>
                <a:gd name="T16" fmla="*/ 4 w 20"/>
                <a:gd name="T17" fmla="*/ 2 h 19"/>
                <a:gd name="T18" fmla="*/ 0 w 20"/>
                <a:gd name="T19" fmla="*/ 2 h 19"/>
                <a:gd name="T20" fmla="*/ 0 w 20"/>
                <a:gd name="T21" fmla="*/ 0 h 19"/>
                <a:gd name="T22" fmla="*/ 0 w 20"/>
                <a:gd name="T23" fmla="*/ 2 h 19"/>
                <a:gd name="T24" fmla="*/ 0 w 20"/>
                <a:gd name="T25" fmla="*/ 4 h 19"/>
                <a:gd name="T26" fmla="*/ 0 w 20"/>
                <a:gd name="T27" fmla="*/ 6 h 19"/>
                <a:gd name="T28" fmla="*/ 4 w 20"/>
                <a:gd name="T29" fmla="*/ 8 h 19"/>
                <a:gd name="T30" fmla="*/ 4 w 20"/>
                <a:gd name="T31" fmla="*/ 12 h 19"/>
                <a:gd name="T32" fmla="*/ 4 w 20"/>
                <a:gd name="T33" fmla="*/ 14 h 19"/>
                <a:gd name="T34" fmla="*/ 4 w 20"/>
                <a:gd name="T35" fmla="*/ 16 h 19"/>
                <a:gd name="T36" fmla="*/ 10 w 20"/>
                <a:gd name="T37" fmla="*/ 18 h 19"/>
                <a:gd name="T38" fmla="*/ 13 w 20"/>
                <a:gd name="T39" fmla="*/ 18 h 1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0"/>
                <a:gd name="T61" fmla="*/ 0 h 19"/>
                <a:gd name="T62" fmla="*/ 20 w 20"/>
                <a:gd name="T63" fmla="*/ 19 h 1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0" h="19">
                  <a:moveTo>
                    <a:pt x="13" y="18"/>
                  </a:moveTo>
                  <a:lnTo>
                    <a:pt x="19" y="18"/>
                  </a:lnTo>
                  <a:lnTo>
                    <a:pt x="19" y="16"/>
                  </a:lnTo>
                  <a:lnTo>
                    <a:pt x="19" y="14"/>
                  </a:lnTo>
                  <a:lnTo>
                    <a:pt x="19" y="12"/>
                  </a:lnTo>
                  <a:lnTo>
                    <a:pt x="13" y="8"/>
                  </a:lnTo>
                  <a:lnTo>
                    <a:pt x="10" y="6"/>
                  </a:lnTo>
                  <a:lnTo>
                    <a:pt x="4" y="4"/>
                  </a:lnTo>
                  <a:lnTo>
                    <a:pt x="4" y="2"/>
                  </a:lnTo>
                  <a:lnTo>
                    <a:pt x="0" y="2"/>
                  </a:lnTo>
                  <a:lnTo>
                    <a:pt x="0" y="0"/>
                  </a:lnTo>
                  <a:lnTo>
                    <a:pt x="0" y="2"/>
                  </a:lnTo>
                  <a:lnTo>
                    <a:pt x="0" y="4"/>
                  </a:lnTo>
                  <a:lnTo>
                    <a:pt x="0" y="6"/>
                  </a:lnTo>
                  <a:lnTo>
                    <a:pt x="4" y="8"/>
                  </a:lnTo>
                  <a:lnTo>
                    <a:pt x="4" y="12"/>
                  </a:lnTo>
                  <a:lnTo>
                    <a:pt x="4" y="14"/>
                  </a:lnTo>
                  <a:lnTo>
                    <a:pt x="4" y="16"/>
                  </a:lnTo>
                  <a:lnTo>
                    <a:pt x="10" y="18"/>
                  </a:lnTo>
                  <a:lnTo>
                    <a:pt x="13" y="18"/>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82" name="Freeform 63"/>
            <p:cNvSpPr>
              <a:spLocks/>
            </p:cNvSpPr>
            <p:nvPr/>
          </p:nvSpPr>
          <p:spPr bwMode="auto">
            <a:xfrm>
              <a:off x="4911" y="1126"/>
              <a:ext cx="18" cy="19"/>
            </a:xfrm>
            <a:custGeom>
              <a:avLst/>
              <a:gdLst>
                <a:gd name="T0" fmla="*/ 17 w 18"/>
                <a:gd name="T1" fmla="*/ 18 h 19"/>
                <a:gd name="T2" fmla="*/ 17 w 18"/>
                <a:gd name="T3" fmla="*/ 16 h 19"/>
                <a:gd name="T4" fmla="*/ 17 w 18"/>
                <a:gd name="T5" fmla="*/ 14 h 19"/>
                <a:gd name="T6" fmla="*/ 17 w 18"/>
                <a:gd name="T7" fmla="*/ 10 h 19"/>
                <a:gd name="T8" fmla="*/ 17 w 18"/>
                <a:gd name="T9" fmla="*/ 6 h 19"/>
                <a:gd name="T10" fmla="*/ 17 w 18"/>
                <a:gd name="T11" fmla="*/ 4 h 19"/>
                <a:gd name="T12" fmla="*/ 0 w 18"/>
                <a:gd name="T13" fmla="*/ 4 h 19"/>
                <a:gd name="T14" fmla="*/ 0 w 18"/>
                <a:gd name="T15" fmla="*/ 2 h 19"/>
                <a:gd name="T16" fmla="*/ 0 w 18"/>
                <a:gd name="T17" fmla="*/ 0 h 19"/>
                <a:gd name="T18" fmla="*/ 0 w 18"/>
                <a:gd name="T19" fmla="*/ 2 h 19"/>
                <a:gd name="T20" fmla="*/ 0 w 18"/>
                <a:gd name="T21" fmla="*/ 4 h 19"/>
                <a:gd name="T22" fmla="*/ 0 w 18"/>
                <a:gd name="T23" fmla="*/ 6 h 19"/>
                <a:gd name="T24" fmla="*/ 0 w 18"/>
                <a:gd name="T25" fmla="*/ 10 h 19"/>
                <a:gd name="T26" fmla="*/ 0 w 18"/>
                <a:gd name="T27" fmla="*/ 14 h 19"/>
                <a:gd name="T28" fmla="*/ 0 w 18"/>
                <a:gd name="T29" fmla="*/ 16 h 19"/>
                <a:gd name="T30" fmla="*/ 0 w 18"/>
                <a:gd name="T31" fmla="*/ 18 h 19"/>
                <a:gd name="T32" fmla="*/ 17 w 18"/>
                <a:gd name="T33" fmla="*/ 18 h 1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8"/>
                <a:gd name="T52" fmla="*/ 0 h 19"/>
                <a:gd name="T53" fmla="*/ 18 w 18"/>
                <a:gd name="T54" fmla="*/ 19 h 1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8" h="19">
                  <a:moveTo>
                    <a:pt x="17" y="18"/>
                  </a:moveTo>
                  <a:lnTo>
                    <a:pt x="17" y="16"/>
                  </a:lnTo>
                  <a:lnTo>
                    <a:pt x="17" y="14"/>
                  </a:lnTo>
                  <a:lnTo>
                    <a:pt x="17" y="10"/>
                  </a:lnTo>
                  <a:lnTo>
                    <a:pt x="17" y="6"/>
                  </a:lnTo>
                  <a:lnTo>
                    <a:pt x="17" y="4"/>
                  </a:lnTo>
                  <a:lnTo>
                    <a:pt x="0" y="4"/>
                  </a:lnTo>
                  <a:lnTo>
                    <a:pt x="0" y="2"/>
                  </a:lnTo>
                  <a:lnTo>
                    <a:pt x="0" y="0"/>
                  </a:lnTo>
                  <a:lnTo>
                    <a:pt x="0" y="2"/>
                  </a:lnTo>
                  <a:lnTo>
                    <a:pt x="0" y="4"/>
                  </a:lnTo>
                  <a:lnTo>
                    <a:pt x="0" y="6"/>
                  </a:lnTo>
                  <a:lnTo>
                    <a:pt x="0" y="10"/>
                  </a:lnTo>
                  <a:lnTo>
                    <a:pt x="0" y="14"/>
                  </a:lnTo>
                  <a:lnTo>
                    <a:pt x="0" y="16"/>
                  </a:lnTo>
                  <a:lnTo>
                    <a:pt x="0" y="18"/>
                  </a:lnTo>
                  <a:lnTo>
                    <a:pt x="17" y="18"/>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83" name="Freeform 64"/>
            <p:cNvSpPr>
              <a:spLocks/>
            </p:cNvSpPr>
            <p:nvPr/>
          </p:nvSpPr>
          <p:spPr bwMode="auto">
            <a:xfrm>
              <a:off x="4913" y="1118"/>
              <a:ext cx="1" cy="19"/>
            </a:xfrm>
            <a:custGeom>
              <a:avLst/>
              <a:gdLst>
                <a:gd name="T0" fmla="*/ 0 w 1"/>
                <a:gd name="T1" fmla="*/ 18 h 19"/>
                <a:gd name="T2" fmla="*/ 0 w 1"/>
                <a:gd name="T3" fmla="*/ 16 h 19"/>
                <a:gd name="T4" fmla="*/ 0 w 1"/>
                <a:gd name="T5" fmla="*/ 14 h 19"/>
                <a:gd name="T6" fmla="*/ 0 w 1"/>
                <a:gd name="T7" fmla="*/ 12 h 19"/>
                <a:gd name="T8" fmla="*/ 0 w 1"/>
                <a:gd name="T9" fmla="*/ 10 h 19"/>
                <a:gd name="T10" fmla="*/ 0 w 1"/>
                <a:gd name="T11" fmla="*/ 8 h 19"/>
                <a:gd name="T12" fmla="*/ 0 w 1"/>
                <a:gd name="T13" fmla="*/ 6 h 19"/>
                <a:gd name="T14" fmla="*/ 0 w 1"/>
                <a:gd name="T15" fmla="*/ 4 h 19"/>
                <a:gd name="T16" fmla="*/ 0 w 1"/>
                <a:gd name="T17" fmla="*/ 0 h 19"/>
                <a:gd name="T18" fmla="*/ 0 w 1"/>
                <a:gd name="T19" fmla="*/ 4 h 19"/>
                <a:gd name="T20" fmla="*/ 0 w 1"/>
                <a:gd name="T21" fmla="*/ 6 h 19"/>
                <a:gd name="T22" fmla="*/ 0 w 1"/>
                <a:gd name="T23" fmla="*/ 8 h 19"/>
                <a:gd name="T24" fmla="*/ 0 w 1"/>
                <a:gd name="T25" fmla="*/ 10 h 19"/>
                <a:gd name="T26" fmla="*/ 0 w 1"/>
                <a:gd name="T27" fmla="*/ 12 h 19"/>
                <a:gd name="T28" fmla="*/ 0 w 1"/>
                <a:gd name="T29" fmla="*/ 14 h 19"/>
                <a:gd name="T30" fmla="*/ 0 w 1"/>
                <a:gd name="T31" fmla="*/ 16 h 19"/>
                <a:gd name="T32" fmla="*/ 0 w 1"/>
                <a:gd name="T33" fmla="*/ 18 h 1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
                <a:gd name="T52" fmla="*/ 0 h 19"/>
                <a:gd name="T53" fmla="*/ 1 w 1"/>
                <a:gd name="T54" fmla="*/ 19 h 1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 h="19">
                  <a:moveTo>
                    <a:pt x="0" y="18"/>
                  </a:moveTo>
                  <a:lnTo>
                    <a:pt x="0" y="16"/>
                  </a:lnTo>
                  <a:lnTo>
                    <a:pt x="0" y="14"/>
                  </a:lnTo>
                  <a:lnTo>
                    <a:pt x="0" y="12"/>
                  </a:lnTo>
                  <a:lnTo>
                    <a:pt x="0" y="10"/>
                  </a:lnTo>
                  <a:lnTo>
                    <a:pt x="0" y="8"/>
                  </a:lnTo>
                  <a:lnTo>
                    <a:pt x="0" y="6"/>
                  </a:lnTo>
                  <a:lnTo>
                    <a:pt x="0" y="4"/>
                  </a:lnTo>
                  <a:lnTo>
                    <a:pt x="0" y="0"/>
                  </a:lnTo>
                  <a:lnTo>
                    <a:pt x="0" y="4"/>
                  </a:lnTo>
                  <a:lnTo>
                    <a:pt x="0" y="6"/>
                  </a:lnTo>
                  <a:lnTo>
                    <a:pt x="0" y="8"/>
                  </a:lnTo>
                  <a:lnTo>
                    <a:pt x="0" y="10"/>
                  </a:lnTo>
                  <a:lnTo>
                    <a:pt x="0" y="12"/>
                  </a:lnTo>
                  <a:lnTo>
                    <a:pt x="0" y="14"/>
                  </a:lnTo>
                  <a:lnTo>
                    <a:pt x="0" y="16"/>
                  </a:lnTo>
                  <a:lnTo>
                    <a:pt x="0" y="18"/>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grpSp>
      <p:grpSp>
        <p:nvGrpSpPr>
          <p:cNvPr id="14543" name="Group 66"/>
          <p:cNvGrpSpPr>
            <a:grpSpLocks/>
          </p:cNvGrpSpPr>
          <p:nvPr/>
        </p:nvGrpSpPr>
        <p:grpSpPr bwMode="auto">
          <a:xfrm>
            <a:off x="6793756" y="1432765"/>
            <a:ext cx="633412" cy="357346"/>
            <a:chOff x="4091" y="1517"/>
            <a:chExt cx="410" cy="282"/>
          </a:xfrm>
        </p:grpSpPr>
        <p:sp>
          <p:nvSpPr>
            <p:cNvPr id="14545" name="Freeform 67"/>
            <p:cNvSpPr>
              <a:spLocks/>
            </p:cNvSpPr>
            <p:nvPr/>
          </p:nvSpPr>
          <p:spPr bwMode="auto">
            <a:xfrm>
              <a:off x="4091" y="1517"/>
              <a:ext cx="410" cy="282"/>
            </a:xfrm>
            <a:custGeom>
              <a:avLst/>
              <a:gdLst>
                <a:gd name="T0" fmla="*/ 0 w 410"/>
                <a:gd name="T1" fmla="*/ 0 h 282"/>
                <a:gd name="T2" fmla="*/ 409 w 410"/>
                <a:gd name="T3" fmla="*/ 0 h 282"/>
                <a:gd name="T4" fmla="*/ 409 w 410"/>
                <a:gd name="T5" fmla="*/ 281 h 282"/>
                <a:gd name="T6" fmla="*/ 0 w 410"/>
                <a:gd name="T7" fmla="*/ 279 h 282"/>
                <a:gd name="T8" fmla="*/ 0 w 410"/>
                <a:gd name="T9" fmla="*/ 0 h 282"/>
                <a:gd name="T10" fmla="*/ 0 60000 65536"/>
                <a:gd name="T11" fmla="*/ 0 60000 65536"/>
                <a:gd name="T12" fmla="*/ 0 60000 65536"/>
                <a:gd name="T13" fmla="*/ 0 60000 65536"/>
                <a:gd name="T14" fmla="*/ 0 60000 65536"/>
                <a:gd name="T15" fmla="*/ 0 w 410"/>
                <a:gd name="T16" fmla="*/ 0 h 282"/>
                <a:gd name="T17" fmla="*/ 410 w 410"/>
                <a:gd name="T18" fmla="*/ 282 h 282"/>
              </a:gdLst>
              <a:ahLst/>
              <a:cxnLst>
                <a:cxn ang="T10">
                  <a:pos x="T0" y="T1"/>
                </a:cxn>
                <a:cxn ang="T11">
                  <a:pos x="T2" y="T3"/>
                </a:cxn>
                <a:cxn ang="T12">
                  <a:pos x="T4" y="T5"/>
                </a:cxn>
                <a:cxn ang="T13">
                  <a:pos x="T6" y="T7"/>
                </a:cxn>
                <a:cxn ang="T14">
                  <a:pos x="T8" y="T9"/>
                </a:cxn>
              </a:cxnLst>
              <a:rect l="T15" t="T16" r="T17" b="T18"/>
              <a:pathLst>
                <a:path w="410" h="282">
                  <a:moveTo>
                    <a:pt x="0" y="0"/>
                  </a:moveTo>
                  <a:lnTo>
                    <a:pt x="409" y="0"/>
                  </a:lnTo>
                  <a:lnTo>
                    <a:pt x="409" y="281"/>
                  </a:lnTo>
                  <a:lnTo>
                    <a:pt x="0" y="279"/>
                  </a:lnTo>
                  <a:lnTo>
                    <a:pt x="0" y="0"/>
                  </a:lnTo>
                </a:path>
              </a:pathLst>
            </a:custGeom>
            <a:solidFill>
              <a:srgbClr val="FF00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46" name="Freeform 68"/>
            <p:cNvSpPr>
              <a:spLocks/>
            </p:cNvSpPr>
            <p:nvPr/>
          </p:nvSpPr>
          <p:spPr bwMode="auto">
            <a:xfrm>
              <a:off x="4191" y="1560"/>
              <a:ext cx="211" cy="195"/>
            </a:xfrm>
            <a:custGeom>
              <a:avLst/>
              <a:gdLst>
                <a:gd name="T0" fmla="*/ 74 w 211"/>
                <a:gd name="T1" fmla="*/ 0 h 195"/>
                <a:gd name="T2" fmla="*/ 134 w 211"/>
                <a:gd name="T3" fmla="*/ 0 h 195"/>
                <a:gd name="T4" fmla="*/ 134 w 211"/>
                <a:gd name="T5" fmla="*/ 72 h 195"/>
                <a:gd name="T6" fmla="*/ 210 w 211"/>
                <a:gd name="T7" fmla="*/ 72 h 195"/>
                <a:gd name="T8" fmla="*/ 210 w 211"/>
                <a:gd name="T9" fmla="*/ 126 h 195"/>
                <a:gd name="T10" fmla="*/ 134 w 211"/>
                <a:gd name="T11" fmla="*/ 126 h 195"/>
                <a:gd name="T12" fmla="*/ 134 w 211"/>
                <a:gd name="T13" fmla="*/ 194 h 195"/>
                <a:gd name="T14" fmla="*/ 74 w 211"/>
                <a:gd name="T15" fmla="*/ 194 h 195"/>
                <a:gd name="T16" fmla="*/ 74 w 211"/>
                <a:gd name="T17" fmla="*/ 126 h 195"/>
                <a:gd name="T18" fmla="*/ 0 w 211"/>
                <a:gd name="T19" fmla="*/ 126 h 195"/>
                <a:gd name="T20" fmla="*/ 0 w 211"/>
                <a:gd name="T21" fmla="*/ 72 h 195"/>
                <a:gd name="T22" fmla="*/ 74 w 211"/>
                <a:gd name="T23" fmla="*/ 72 h 195"/>
                <a:gd name="T24" fmla="*/ 74 w 211"/>
                <a:gd name="T25" fmla="*/ 0 h 19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11"/>
                <a:gd name="T40" fmla="*/ 0 h 195"/>
                <a:gd name="T41" fmla="*/ 211 w 211"/>
                <a:gd name="T42" fmla="*/ 195 h 19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11" h="195">
                  <a:moveTo>
                    <a:pt x="74" y="0"/>
                  </a:moveTo>
                  <a:lnTo>
                    <a:pt x="134" y="0"/>
                  </a:lnTo>
                  <a:lnTo>
                    <a:pt x="134" y="72"/>
                  </a:lnTo>
                  <a:lnTo>
                    <a:pt x="210" y="72"/>
                  </a:lnTo>
                  <a:lnTo>
                    <a:pt x="210" y="126"/>
                  </a:lnTo>
                  <a:lnTo>
                    <a:pt x="134" y="126"/>
                  </a:lnTo>
                  <a:lnTo>
                    <a:pt x="134" y="194"/>
                  </a:lnTo>
                  <a:lnTo>
                    <a:pt x="74" y="194"/>
                  </a:lnTo>
                  <a:lnTo>
                    <a:pt x="74" y="126"/>
                  </a:lnTo>
                  <a:lnTo>
                    <a:pt x="0" y="126"/>
                  </a:lnTo>
                  <a:lnTo>
                    <a:pt x="0" y="72"/>
                  </a:lnTo>
                  <a:lnTo>
                    <a:pt x="74" y="72"/>
                  </a:lnTo>
                  <a:lnTo>
                    <a:pt x="74" y="0"/>
                  </a:lnTo>
                </a:path>
              </a:pathLst>
            </a:custGeom>
            <a:solidFill>
              <a:srgbClr val="FFFFFF"/>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grpSp>
      <p:sp>
        <p:nvSpPr>
          <p:cNvPr id="14544" name="Rectangle 69"/>
          <p:cNvSpPr>
            <a:spLocks noChangeArrowheads="1"/>
          </p:cNvSpPr>
          <p:nvPr/>
        </p:nvSpPr>
        <p:spPr bwMode="auto">
          <a:xfrm>
            <a:off x="6635080" y="1759698"/>
            <a:ext cx="893706" cy="245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900" tIns="45450" rIns="90900" bIns="45450">
            <a:spAutoFit/>
          </a:bodyPr>
          <a:lstStyle>
            <a:lvl1pPr defTabSz="903288">
              <a:defRPr b="1">
                <a:solidFill>
                  <a:srgbClr val="FF0303"/>
                </a:solidFill>
                <a:latin typeface="Arial" panose="020B0604020202020204" pitchFamily="34" charset="0"/>
                <a:cs typeface="Arial" panose="020B0604020202020204" pitchFamily="34" charset="0"/>
              </a:defRPr>
            </a:lvl1pPr>
            <a:lvl2pPr marL="742950" indent="-285750" defTabSz="903288">
              <a:defRPr b="1">
                <a:solidFill>
                  <a:srgbClr val="FF0303"/>
                </a:solidFill>
                <a:latin typeface="Arial" panose="020B0604020202020204" pitchFamily="34" charset="0"/>
                <a:cs typeface="Arial" panose="020B0604020202020204" pitchFamily="34" charset="0"/>
              </a:defRPr>
            </a:lvl2pPr>
            <a:lvl3pPr marL="1143000" indent="-228600" defTabSz="903288">
              <a:defRPr b="1">
                <a:solidFill>
                  <a:srgbClr val="FF0303"/>
                </a:solidFill>
                <a:latin typeface="Arial" panose="020B0604020202020204" pitchFamily="34" charset="0"/>
                <a:cs typeface="Arial" panose="020B0604020202020204" pitchFamily="34" charset="0"/>
              </a:defRPr>
            </a:lvl3pPr>
            <a:lvl4pPr marL="1600200" indent="-228600" defTabSz="903288">
              <a:defRPr b="1">
                <a:solidFill>
                  <a:srgbClr val="FF0303"/>
                </a:solidFill>
                <a:latin typeface="Arial" panose="020B0604020202020204" pitchFamily="34" charset="0"/>
                <a:cs typeface="Arial" panose="020B0604020202020204" pitchFamily="34" charset="0"/>
              </a:defRPr>
            </a:lvl4pPr>
            <a:lvl5pPr marL="2057400" indent="-228600" defTabSz="903288">
              <a:defRPr b="1">
                <a:solidFill>
                  <a:srgbClr val="FF0303"/>
                </a:solidFill>
                <a:latin typeface="Arial" panose="020B0604020202020204" pitchFamily="34" charset="0"/>
                <a:cs typeface="Arial" panose="020B0604020202020204" pitchFamily="34" charset="0"/>
              </a:defRPr>
            </a:lvl5pPr>
            <a:lvl6pPr marL="25146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eaLnBrk="1" hangingPunct="1"/>
            <a:r>
              <a:rPr lang="en-US" altLang="en-US" sz="1000" dirty="0">
                <a:solidFill>
                  <a:schemeClr val="tx1"/>
                </a:solidFill>
              </a:rPr>
              <a:t>Switzerland</a:t>
            </a:r>
          </a:p>
        </p:txBody>
      </p:sp>
      <p:sp>
        <p:nvSpPr>
          <p:cNvPr id="14520" name="Rectangle 92"/>
          <p:cNvSpPr>
            <a:spLocks noChangeArrowheads="1"/>
          </p:cNvSpPr>
          <p:nvPr/>
        </p:nvSpPr>
        <p:spPr bwMode="auto">
          <a:xfrm>
            <a:off x="946448" y="4083010"/>
            <a:ext cx="651652" cy="245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900" tIns="45450" rIns="90900" bIns="45450">
            <a:spAutoFit/>
          </a:bodyPr>
          <a:lstStyle>
            <a:lvl1pPr defTabSz="903288">
              <a:defRPr b="1">
                <a:solidFill>
                  <a:srgbClr val="FF0303"/>
                </a:solidFill>
                <a:latin typeface="Arial" panose="020B0604020202020204" pitchFamily="34" charset="0"/>
                <a:cs typeface="Arial" panose="020B0604020202020204" pitchFamily="34" charset="0"/>
              </a:defRPr>
            </a:lvl1pPr>
            <a:lvl2pPr marL="742950" indent="-285750" defTabSz="903288">
              <a:defRPr b="1">
                <a:solidFill>
                  <a:srgbClr val="FF0303"/>
                </a:solidFill>
                <a:latin typeface="Arial" panose="020B0604020202020204" pitchFamily="34" charset="0"/>
                <a:cs typeface="Arial" panose="020B0604020202020204" pitchFamily="34" charset="0"/>
              </a:defRPr>
            </a:lvl2pPr>
            <a:lvl3pPr marL="1143000" indent="-228600" defTabSz="903288">
              <a:defRPr b="1">
                <a:solidFill>
                  <a:srgbClr val="FF0303"/>
                </a:solidFill>
                <a:latin typeface="Arial" panose="020B0604020202020204" pitchFamily="34" charset="0"/>
                <a:cs typeface="Arial" panose="020B0604020202020204" pitchFamily="34" charset="0"/>
              </a:defRPr>
            </a:lvl3pPr>
            <a:lvl4pPr marL="1600200" indent="-228600" defTabSz="903288">
              <a:defRPr b="1">
                <a:solidFill>
                  <a:srgbClr val="FF0303"/>
                </a:solidFill>
                <a:latin typeface="Arial" panose="020B0604020202020204" pitchFamily="34" charset="0"/>
                <a:cs typeface="Arial" panose="020B0604020202020204" pitchFamily="34" charset="0"/>
              </a:defRPr>
            </a:lvl4pPr>
            <a:lvl5pPr marL="2057400" indent="-228600" defTabSz="903288">
              <a:defRPr b="1">
                <a:solidFill>
                  <a:srgbClr val="FF0303"/>
                </a:solidFill>
                <a:latin typeface="Arial" panose="020B0604020202020204" pitchFamily="34" charset="0"/>
                <a:cs typeface="Arial" panose="020B0604020202020204" pitchFamily="34" charset="0"/>
              </a:defRPr>
            </a:lvl5pPr>
            <a:lvl6pPr marL="25146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eaLnBrk="1" hangingPunct="1"/>
            <a:r>
              <a:rPr lang="en-US" altLang="en-US" sz="1000" dirty="0">
                <a:solidFill>
                  <a:schemeClr val="tx2"/>
                </a:solidFill>
              </a:rPr>
              <a:t>Ukraine</a:t>
            </a:r>
          </a:p>
        </p:txBody>
      </p:sp>
      <p:sp>
        <p:nvSpPr>
          <p:cNvPr id="14521" name="Freeform 93"/>
          <p:cNvSpPr>
            <a:spLocks/>
          </p:cNvSpPr>
          <p:nvPr/>
        </p:nvSpPr>
        <p:spPr bwMode="auto">
          <a:xfrm>
            <a:off x="946448" y="3612505"/>
            <a:ext cx="606425" cy="182001"/>
          </a:xfrm>
          <a:custGeom>
            <a:avLst/>
            <a:gdLst>
              <a:gd name="T0" fmla="*/ 460 w 461"/>
              <a:gd name="T1" fmla="*/ 0 h 143"/>
              <a:gd name="T2" fmla="*/ 460 w 461"/>
              <a:gd name="T3" fmla="*/ 142 h 143"/>
              <a:gd name="T4" fmla="*/ 0 w 461"/>
              <a:gd name="T5" fmla="*/ 142 h 143"/>
              <a:gd name="T6" fmla="*/ 0 w 461"/>
              <a:gd name="T7" fmla="*/ 0 h 143"/>
              <a:gd name="T8" fmla="*/ 460 w 461"/>
              <a:gd name="T9" fmla="*/ 0 h 143"/>
              <a:gd name="T10" fmla="*/ 0 60000 65536"/>
              <a:gd name="T11" fmla="*/ 0 60000 65536"/>
              <a:gd name="T12" fmla="*/ 0 60000 65536"/>
              <a:gd name="T13" fmla="*/ 0 60000 65536"/>
              <a:gd name="T14" fmla="*/ 0 60000 65536"/>
              <a:gd name="T15" fmla="*/ 0 w 461"/>
              <a:gd name="T16" fmla="*/ 0 h 143"/>
              <a:gd name="T17" fmla="*/ 461 w 461"/>
              <a:gd name="T18" fmla="*/ 143 h 143"/>
            </a:gdLst>
            <a:ahLst/>
            <a:cxnLst>
              <a:cxn ang="T10">
                <a:pos x="T0" y="T1"/>
              </a:cxn>
              <a:cxn ang="T11">
                <a:pos x="T2" y="T3"/>
              </a:cxn>
              <a:cxn ang="T12">
                <a:pos x="T4" y="T5"/>
              </a:cxn>
              <a:cxn ang="T13">
                <a:pos x="T6" y="T7"/>
              </a:cxn>
              <a:cxn ang="T14">
                <a:pos x="T8" y="T9"/>
              </a:cxn>
            </a:cxnLst>
            <a:rect l="T15" t="T16" r="T17" b="T18"/>
            <a:pathLst>
              <a:path w="461" h="143">
                <a:moveTo>
                  <a:pt x="460" y="0"/>
                </a:moveTo>
                <a:lnTo>
                  <a:pt x="460" y="142"/>
                </a:lnTo>
                <a:lnTo>
                  <a:pt x="0" y="142"/>
                </a:lnTo>
                <a:lnTo>
                  <a:pt x="0" y="0"/>
                </a:lnTo>
                <a:lnTo>
                  <a:pt x="460" y="0"/>
                </a:lnTo>
              </a:path>
            </a:pathLst>
          </a:custGeom>
          <a:solidFill>
            <a:srgbClr val="A2C1FE"/>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22" name="Freeform 94"/>
          <p:cNvSpPr>
            <a:spLocks/>
          </p:cNvSpPr>
          <p:nvPr/>
        </p:nvSpPr>
        <p:spPr bwMode="auto">
          <a:xfrm>
            <a:off x="946448" y="3769242"/>
            <a:ext cx="606425" cy="191802"/>
          </a:xfrm>
          <a:custGeom>
            <a:avLst/>
            <a:gdLst>
              <a:gd name="T0" fmla="*/ 460 w 461"/>
              <a:gd name="T1" fmla="*/ 0 h 137"/>
              <a:gd name="T2" fmla="*/ 460 w 461"/>
              <a:gd name="T3" fmla="*/ 136 h 137"/>
              <a:gd name="T4" fmla="*/ 0 w 461"/>
              <a:gd name="T5" fmla="*/ 136 h 137"/>
              <a:gd name="T6" fmla="*/ 0 w 461"/>
              <a:gd name="T7" fmla="*/ 0 h 137"/>
              <a:gd name="T8" fmla="*/ 460 w 461"/>
              <a:gd name="T9" fmla="*/ 0 h 137"/>
              <a:gd name="T10" fmla="*/ 0 60000 65536"/>
              <a:gd name="T11" fmla="*/ 0 60000 65536"/>
              <a:gd name="T12" fmla="*/ 0 60000 65536"/>
              <a:gd name="T13" fmla="*/ 0 60000 65536"/>
              <a:gd name="T14" fmla="*/ 0 60000 65536"/>
              <a:gd name="T15" fmla="*/ 0 w 461"/>
              <a:gd name="T16" fmla="*/ 0 h 137"/>
              <a:gd name="T17" fmla="*/ 461 w 461"/>
              <a:gd name="T18" fmla="*/ 137 h 137"/>
            </a:gdLst>
            <a:ahLst/>
            <a:cxnLst>
              <a:cxn ang="T10">
                <a:pos x="T0" y="T1"/>
              </a:cxn>
              <a:cxn ang="T11">
                <a:pos x="T2" y="T3"/>
              </a:cxn>
              <a:cxn ang="T12">
                <a:pos x="T4" y="T5"/>
              </a:cxn>
              <a:cxn ang="T13">
                <a:pos x="T6" y="T7"/>
              </a:cxn>
              <a:cxn ang="T14">
                <a:pos x="T8" y="T9"/>
              </a:cxn>
            </a:cxnLst>
            <a:rect l="T15" t="T16" r="T17" b="T18"/>
            <a:pathLst>
              <a:path w="461" h="137">
                <a:moveTo>
                  <a:pt x="460" y="0"/>
                </a:moveTo>
                <a:lnTo>
                  <a:pt x="460" y="136"/>
                </a:lnTo>
                <a:lnTo>
                  <a:pt x="0" y="136"/>
                </a:lnTo>
                <a:lnTo>
                  <a:pt x="0" y="0"/>
                </a:lnTo>
                <a:lnTo>
                  <a:pt x="460" y="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10" name="Rectangle 96"/>
          <p:cNvSpPr>
            <a:spLocks noChangeArrowheads="1"/>
          </p:cNvSpPr>
          <p:nvPr/>
        </p:nvSpPr>
        <p:spPr bwMode="auto">
          <a:xfrm>
            <a:off x="1810544" y="3167146"/>
            <a:ext cx="829586" cy="245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900" tIns="45450" rIns="90900" bIns="45450">
            <a:spAutoFit/>
          </a:bodyPr>
          <a:lstStyle>
            <a:lvl1pPr defTabSz="903288">
              <a:defRPr b="1">
                <a:solidFill>
                  <a:srgbClr val="FF0303"/>
                </a:solidFill>
                <a:latin typeface="Arial" panose="020B0604020202020204" pitchFamily="34" charset="0"/>
                <a:cs typeface="Arial" panose="020B0604020202020204" pitchFamily="34" charset="0"/>
              </a:defRPr>
            </a:lvl1pPr>
            <a:lvl2pPr marL="742950" indent="-285750" defTabSz="903288">
              <a:defRPr b="1">
                <a:solidFill>
                  <a:srgbClr val="FF0303"/>
                </a:solidFill>
                <a:latin typeface="Arial" panose="020B0604020202020204" pitchFamily="34" charset="0"/>
                <a:cs typeface="Arial" panose="020B0604020202020204" pitchFamily="34" charset="0"/>
              </a:defRPr>
            </a:lvl2pPr>
            <a:lvl3pPr marL="1143000" indent="-228600" defTabSz="903288">
              <a:defRPr b="1">
                <a:solidFill>
                  <a:srgbClr val="FF0303"/>
                </a:solidFill>
                <a:latin typeface="Arial" panose="020B0604020202020204" pitchFamily="34" charset="0"/>
                <a:cs typeface="Arial" panose="020B0604020202020204" pitchFamily="34" charset="0"/>
              </a:defRPr>
            </a:lvl3pPr>
            <a:lvl4pPr marL="1600200" indent="-228600" defTabSz="903288">
              <a:defRPr b="1">
                <a:solidFill>
                  <a:srgbClr val="FF0303"/>
                </a:solidFill>
                <a:latin typeface="Arial" panose="020B0604020202020204" pitchFamily="34" charset="0"/>
                <a:cs typeface="Arial" panose="020B0604020202020204" pitchFamily="34" charset="0"/>
              </a:defRPr>
            </a:lvl4pPr>
            <a:lvl5pPr marL="2057400" indent="-228600" defTabSz="903288">
              <a:defRPr b="1">
                <a:solidFill>
                  <a:srgbClr val="FF0303"/>
                </a:solidFill>
                <a:latin typeface="Arial" panose="020B0604020202020204" pitchFamily="34" charset="0"/>
                <a:cs typeface="Arial" panose="020B0604020202020204" pitchFamily="34" charset="0"/>
              </a:defRPr>
            </a:lvl5pPr>
            <a:lvl6pPr marL="25146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eaLnBrk="1" hangingPunct="1"/>
            <a:r>
              <a:rPr lang="en-US" altLang="en-US" sz="1000" dirty="0">
                <a:solidFill>
                  <a:schemeClr val="hlink"/>
                </a:solidFill>
              </a:rPr>
              <a:t>Azerbaijan</a:t>
            </a:r>
          </a:p>
        </p:txBody>
      </p:sp>
      <p:grpSp>
        <p:nvGrpSpPr>
          <p:cNvPr id="14511" name="Group 97"/>
          <p:cNvGrpSpPr>
            <a:grpSpLocks/>
          </p:cNvGrpSpPr>
          <p:nvPr/>
        </p:nvGrpSpPr>
        <p:grpSpPr bwMode="auto">
          <a:xfrm>
            <a:off x="1810544" y="2833673"/>
            <a:ext cx="627062" cy="339837"/>
            <a:chOff x="1290" y="1072"/>
            <a:chExt cx="476" cy="267"/>
          </a:xfrm>
        </p:grpSpPr>
        <p:sp>
          <p:nvSpPr>
            <p:cNvPr id="14512" name="Freeform 98"/>
            <p:cNvSpPr>
              <a:spLocks/>
            </p:cNvSpPr>
            <p:nvPr/>
          </p:nvSpPr>
          <p:spPr bwMode="auto">
            <a:xfrm>
              <a:off x="1290" y="1206"/>
              <a:ext cx="476" cy="133"/>
            </a:xfrm>
            <a:custGeom>
              <a:avLst/>
              <a:gdLst>
                <a:gd name="T0" fmla="*/ 475 w 476"/>
                <a:gd name="T1" fmla="*/ 0 h 133"/>
                <a:gd name="T2" fmla="*/ 475 w 476"/>
                <a:gd name="T3" fmla="*/ 132 h 133"/>
                <a:gd name="T4" fmla="*/ 0 w 476"/>
                <a:gd name="T5" fmla="*/ 132 h 133"/>
                <a:gd name="T6" fmla="*/ 0 w 476"/>
                <a:gd name="T7" fmla="*/ 0 h 133"/>
                <a:gd name="T8" fmla="*/ 475 w 476"/>
                <a:gd name="T9" fmla="*/ 0 h 133"/>
                <a:gd name="T10" fmla="*/ 0 60000 65536"/>
                <a:gd name="T11" fmla="*/ 0 60000 65536"/>
                <a:gd name="T12" fmla="*/ 0 60000 65536"/>
                <a:gd name="T13" fmla="*/ 0 60000 65536"/>
                <a:gd name="T14" fmla="*/ 0 60000 65536"/>
                <a:gd name="T15" fmla="*/ 0 w 476"/>
                <a:gd name="T16" fmla="*/ 0 h 133"/>
                <a:gd name="T17" fmla="*/ 476 w 476"/>
                <a:gd name="T18" fmla="*/ 133 h 133"/>
              </a:gdLst>
              <a:ahLst/>
              <a:cxnLst>
                <a:cxn ang="T10">
                  <a:pos x="T0" y="T1"/>
                </a:cxn>
                <a:cxn ang="T11">
                  <a:pos x="T2" y="T3"/>
                </a:cxn>
                <a:cxn ang="T12">
                  <a:pos x="T4" y="T5"/>
                </a:cxn>
                <a:cxn ang="T13">
                  <a:pos x="T6" y="T7"/>
                </a:cxn>
                <a:cxn ang="T14">
                  <a:pos x="T8" y="T9"/>
                </a:cxn>
              </a:cxnLst>
              <a:rect l="T15" t="T16" r="T17" b="T18"/>
              <a:pathLst>
                <a:path w="476" h="133">
                  <a:moveTo>
                    <a:pt x="475" y="0"/>
                  </a:moveTo>
                  <a:lnTo>
                    <a:pt x="475" y="132"/>
                  </a:lnTo>
                  <a:lnTo>
                    <a:pt x="0" y="132"/>
                  </a:lnTo>
                  <a:lnTo>
                    <a:pt x="0" y="0"/>
                  </a:lnTo>
                  <a:lnTo>
                    <a:pt x="475" y="0"/>
                  </a:lnTo>
                </a:path>
              </a:pathLst>
            </a:custGeom>
            <a:solidFill>
              <a:srgbClr val="00FF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13" name="Freeform 99"/>
            <p:cNvSpPr>
              <a:spLocks/>
            </p:cNvSpPr>
            <p:nvPr/>
          </p:nvSpPr>
          <p:spPr bwMode="auto">
            <a:xfrm>
              <a:off x="1290" y="1072"/>
              <a:ext cx="476" cy="135"/>
            </a:xfrm>
            <a:custGeom>
              <a:avLst/>
              <a:gdLst>
                <a:gd name="T0" fmla="*/ 475 w 476"/>
                <a:gd name="T1" fmla="*/ 0 h 135"/>
                <a:gd name="T2" fmla="*/ 475 w 476"/>
                <a:gd name="T3" fmla="*/ 134 h 135"/>
                <a:gd name="T4" fmla="*/ 0 w 476"/>
                <a:gd name="T5" fmla="*/ 134 h 135"/>
                <a:gd name="T6" fmla="*/ 0 w 476"/>
                <a:gd name="T7" fmla="*/ 0 h 135"/>
                <a:gd name="T8" fmla="*/ 475 w 476"/>
                <a:gd name="T9" fmla="*/ 0 h 135"/>
                <a:gd name="T10" fmla="*/ 0 60000 65536"/>
                <a:gd name="T11" fmla="*/ 0 60000 65536"/>
                <a:gd name="T12" fmla="*/ 0 60000 65536"/>
                <a:gd name="T13" fmla="*/ 0 60000 65536"/>
                <a:gd name="T14" fmla="*/ 0 60000 65536"/>
                <a:gd name="T15" fmla="*/ 0 w 476"/>
                <a:gd name="T16" fmla="*/ 0 h 135"/>
                <a:gd name="T17" fmla="*/ 476 w 476"/>
                <a:gd name="T18" fmla="*/ 135 h 135"/>
              </a:gdLst>
              <a:ahLst/>
              <a:cxnLst>
                <a:cxn ang="T10">
                  <a:pos x="T0" y="T1"/>
                </a:cxn>
                <a:cxn ang="T11">
                  <a:pos x="T2" y="T3"/>
                </a:cxn>
                <a:cxn ang="T12">
                  <a:pos x="T4" y="T5"/>
                </a:cxn>
                <a:cxn ang="T13">
                  <a:pos x="T6" y="T7"/>
                </a:cxn>
                <a:cxn ang="T14">
                  <a:pos x="T8" y="T9"/>
                </a:cxn>
              </a:cxnLst>
              <a:rect l="T15" t="T16" r="T17" b="T18"/>
              <a:pathLst>
                <a:path w="476" h="135">
                  <a:moveTo>
                    <a:pt x="475" y="0"/>
                  </a:moveTo>
                  <a:lnTo>
                    <a:pt x="475" y="134"/>
                  </a:lnTo>
                  <a:lnTo>
                    <a:pt x="0" y="134"/>
                  </a:lnTo>
                  <a:lnTo>
                    <a:pt x="0" y="0"/>
                  </a:lnTo>
                  <a:lnTo>
                    <a:pt x="475" y="0"/>
                  </a:lnTo>
                </a:path>
              </a:pathLst>
            </a:custGeom>
            <a:solidFill>
              <a:srgbClr val="0070C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14" name="Freeform 100"/>
            <p:cNvSpPr>
              <a:spLocks/>
            </p:cNvSpPr>
            <p:nvPr/>
          </p:nvSpPr>
          <p:spPr bwMode="auto">
            <a:xfrm>
              <a:off x="1290" y="1161"/>
              <a:ext cx="476" cy="88"/>
            </a:xfrm>
            <a:custGeom>
              <a:avLst/>
              <a:gdLst>
                <a:gd name="T0" fmla="*/ 475 w 476"/>
                <a:gd name="T1" fmla="*/ 0 h 88"/>
                <a:gd name="T2" fmla="*/ 475 w 476"/>
                <a:gd name="T3" fmla="*/ 87 h 88"/>
                <a:gd name="T4" fmla="*/ 0 w 476"/>
                <a:gd name="T5" fmla="*/ 87 h 88"/>
                <a:gd name="T6" fmla="*/ 0 w 476"/>
                <a:gd name="T7" fmla="*/ 0 h 88"/>
                <a:gd name="T8" fmla="*/ 475 w 476"/>
                <a:gd name="T9" fmla="*/ 0 h 88"/>
                <a:gd name="T10" fmla="*/ 0 60000 65536"/>
                <a:gd name="T11" fmla="*/ 0 60000 65536"/>
                <a:gd name="T12" fmla="*/ 0 60000 65536"/>
                <a:gd name="T13" fmla="*/ 0 60000 65536"/>
                <a:gd name="T14" fmla="*/ 0 60000 65536"/>
                <a:gd name="T15" fmla="*/ 0 w 476"/>
                <a:gd name="T16" fmla="*/ 0 h 88"/>
                <a:gd name="T17" fmla="*/ 476 w 476"/>
                <a:gd name="T18" fmla="*/ 88 h 88"/>
              </a:gdLst>
              <a:ahLst/>
              <a:cxnLst>
                <a:cxn ang="T10">
                  <a:pos x="T0" y="T1"/>
                </a:cxn>
                <a:cxn ang="T11">
                  <a:pos x="T2" y="T3"/>
                </a:cxn>
                <a:cxn ang="T12">
                  <a:pos x="T4" y="T5"/>
                </a:cxn>
                <a:cxn ang="T13">
                  <a:pos x="T6" y="T7"/>
                </a:cxn>
                <a:cxn ang="T14">
                  <a:pos x="T8" y="T9"/>
                </a:cxn>
              </a:cxnLst>
              <a:rect l="T15" t="T16" r="T17" b="T18"/>
              <a:pathLst>
                <a:path w="476" h="88">
                  <a:moveTo>
                    <a:pt x="475" y="0"/>
                  </a:moveTo>
                  <a:lnTo>
                    <a:pt x="475" y="87"/>
                  </a:lnTo>
                  <a:lnTo>
                    <a:pt x="0" y="87"/>
                  </a:lnTo>
                  <a:lnTo>
                    <a:pt x="0" y="0"/>
                  </a:lnTo>
                  <a:lnTo>
                    <a:pt x="475" y="0"/>
                  </a:lnTo>
                </a:path>
              </a:pathLst>
            </a:custGeom>
            <a:solidFill>
              <a:srgbClr val="FE00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515" name="Oval 101"/>
            <p:cNvSpPr>
              <a:spLocks noChangeArrowheads="1"/>
            </p:cNvSpPr>
            <p:nvPr/>
          </p:nvSpPr>
          <p:spPr bwMode="auto">
            <a:xfrm>
              <a:off x="1491" y="1174"/>
              <a:ext cx="74" cy="64"/>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111111" tIns="55555" rIns="111111" bIns="55555">
              <a:spAutoFit/>
            </a:bodyPr>
            <a:lstStyle>
              <a:lvl1pPr>
                <a:defRPr b="1">
                  <a:solidFill>
                    <a:srgbClr val="FF0303"/>
                  </a:solidFill>
                  <a:latin typeface="Arial" panose="020B0604020202020204" pitchFamily="34" charset="0"/>
                  <a:cs typeface="Arial" panose="020B0604020202020204" pitchFamily="34" charset="0"/>
                </a:defRPr>
              </a:lvl1pPr>
              <a:lvl2pPr marL="742950" indent="-285750">
                <a:defRPr b="1">
                  <a:solidFill>
                    <a:srgbClr val="FF0303"/>
                  </a:solidFill>
                  <a:latin typeface="Arial" panose="020B0604020202020204" pitchFamily="34" charset="0"/>
                  <a:cs typeface="Arial" panose="020B0604020202020204" pitchFamily="34" charset="0"/>
                </a:defRPr>
              </a:lvl2pPr>
              <a:lvl3pPr marL="1143000" indent="-228600">
                <a:defRPr b="1">
                  <a:solidFill>
                    <a:srgbClr val="FF0303"/>
                  </a:solidFill>
                  <a:latin typeface="Arial" panose="020B0604020202020204" pitchFamily="34" charset="0"/>
                  <a:cs typeface="Arial" panose="020B0604020202020204" pitchFamily="34" charset="0"/>
                </a:defRPr>
              </a:lvl3pPr>
              <a:lvl4pPr marL="1600200" indent="-228600">
                <a:defRPr b="1">
                  <a:solidFill>
                    <a:srgbClr val="FF0303"/>
                  </a:solidFill>
                  <a:latin typeface="Arial" panose="020B0604020202020204" pitchFamily="34" charset="0"/>
                  <a:cs typeface="Arial" panose="020B0604020202020204" pitchFamily="34" charset="0"/>
                </a:defRPr>
              </a:lvl4pPr>
              <a:lvl5pPr marL="2057400" indent="-228600">
                <a:defRPr b="1">
                  <a:solidFill>
                    <a:srgbClr val="FF0303"/>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eaLnBrk="1" hangingPunct="1"/>
              <a:endParaRPr lang="en-GB" altLang="en-US"/>
            </a:p>
          </p:txBody>
        </p:sp>
        <p:sp>
          <p:nvSpPr>
            <p:cNvPr id="14516" name="Oval 102"/>
            <p:cNvSpPr>
              <a:spLocks noChangeArrowheads="1"/>
            </p:cNvSpPr>
            <p:nvPr/>
          </p:nvSpPr>
          <p:spPr bwMode="auto">
            <a:xfrm>
              <a:off x="1506" y="1181"/>
              <a:ext cx="64" cy="49"/>
            </a:xfrm>
            <a:prstGeom prst="ellipse">
              <a:avLst/>
            </a:prstGeom>
            <a:solidFill>
              <a:srgbClr val="DE0000"/>
            </a:solidFill>
            <a:ln>
              <a:noFill/>
            </a:ln>
            <a:extLst>
              <a:ext uri="{91240B29-F687-4F45-9708-019B960494DF}">
                <a14:hiddenLine xmlns:a14="http://schemas.microsoft.com/office/drawing/2010/main" w="9525">
                  <a:solidFill>
                    <a:srgbClr val="000000"/>
                  </a:solidFill>
                  <a:round/>
                  <a:headEnd/>
                  <a:tailEnd/>
                </a14:hiddenLine>
              </a:ext>
            </a:extLst>
          </p:spPr>
          <p:txBody>
            <a:bodyPr wrap="none" lIns="111111" tIns="55555" rIns="111111" bIns="55555">
              <a:spAutoFit/>
            </a:bodyPr>
            <a:lstStyle>
              <a:lvl1pPr>
                <a:defRPr b="1">
                  <a:solidFill>
                    <a:srgbClr val="FF0303"/>
                  </a:solidFill>
                  <a:latin typeface="Arial" panose="020B0604020202020204" pitchFamily="34" charset="0"/>
                  <a:cs typeface="Arial" panose="020B0604020202020204" pitchFamily="34" charset="0"/>
                </a:defRPr>
              </a:lvl1pPr>
              <a:lvl2pPr marL="742950" indent="-285750">
                <a:defRPr b="1">
                  <a:solidFill>
                    <a:srgbClr val="FF0303"/>
                  </a:solidFill>
                  <a:latin typeface="Arial" panose="020B0604020202020204" pitchFamily="34" charset="0"/>
                  <a:cs typeface="Arial" panose="020B0604020202020204" pitchFamily="34" charset="0"/>
                </a:defRPr>
              </a:lvl2pPr>
              <a:lvl3pPr marL="1143000" indent="-228600">
                <a:defRPr b="1">
                  <a:solidFill>
                    <a:srgbClr val="FF0303"/>
                  </a:solidFill>
                  <a:latin typeface="Arial" panose="020B0604020202020204" pitchFamily="34" charset="0"/>
                  <a:cs typeface="Arial" panose="020B0604020202020204" pitchFamily="34" charset="0"/>
                </a:defRPr>
              </a:lvl3pPr>
              <a:lvl4pPr marL="1600200" indent="-228600">
                <a:defRPr b="1">
                  <a:solidFill>
                    <a:srgbClr val="FF0303"/>
                  </a:solidFill>
                  <a:latin typeface="Arial" panose="020B0604020202020204" pitchFamily="34" charset="0"/>
                  <a:cs typeface="Arial" panose="020B0604020202020204" pitchFamily="34" charset="0"/>
                </a:defRPr>
              </a:lvl4pPr>
              <a:lvl5pPr marL="2057400" indent="-228600">
                <a:defRPr b="1">
                  <a:solidFill>
                    <a:srgbClr val="FF0303"/>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eaLnBrk="1" hangingPunct="1"/>
              <a:endParaRPr lang="en-GB" altLang="en-US"/>
            </a:p>
          </p:txBody>
        </p:sp>
        <p:grpSp>
          <p:nvGrpSpPr>
            <p:cNvPr id="14517" name="Group 103"/>
            <p:cNvGrpSpPr>
              <a:grpSpLocks/>
            </p:cNvGrpSpPr>
            <p:nvPr/>
          </p:nvGrpSpPr>
          <p:grpSpPr bwMode="auto">
            <a:xfrm>
              <a:off x="1537" y="1189"/>
              <a:ext cx="33" cy="33"/>
              <a:chOff x="1537" y="1189"/>
              <a:chExt cx="33" cy="33"/>
            </a:xfrm>
          </p:grpSpPr>
          <p:sp>
            <p:nvSpPr>
              <p:cNvPr id="14518" name="Rectangle 104"/>
              <p:cNvSpPr>
                <a:spLocks noChangeArrowheads="1"/>
              </p:cNvSpPr>
              <p:nvPr/>
            </p:nvSpPr>
            <p:spPr bwMode="auto">
              <a:xfrm rot="-1020000">
                <a:off x="1537" y="1194"/>
                <a:ext cx="33" cy="24"/>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11111" tIns="55555" rIns="111111" bIns="55555">
                <a:spAutoFit/>
              </a:bodyPr>
              <a:lstStyle>
                <a:lvl1pPr>
                  <a:defRPr b="1">
                    <a:solidFill>
                      <a:srgbClr val="FF0303"/>
                    </a:solidFill>
                    <a:latin typeface="Arial" panose="020B0604020202020204" pitchFamily="34" charset="0"/>
                    <a:cs typeface="Arial" panose="020B0604020202020204" pitchFamily="34" charset="0"/>
                  </a:defRPr>
                </a:lvl1pPr>
                <a:lvl2pPr marL="742950" indent="-285750">
                  <a:defRPr b="1">
                    <a:solidFill>
                      <a:srgbClr val="FF0303"/>
                    </a:solidFill>
                    <a:latin typeface="Arial" panose="020B0604020202020204" pitchFamily="34" charset="0"/>
                    <a:cs typeface="Arial" panose="020B0604020202020204" pitchFamily="34" charset="0"/>
                  </a:defRPr>
                </a:lvl2pPr>
                <a:lvl3pPr marL="1143000" indent="-228600">
                  <a:defRPr b="1">
                    <a:solidFill>
                      <a:srgbClr val="FF0303"/>
                    </a:solidFill>
                    <a:latin typeface="Arial" panose="020B0604020202020204" pitchFamily="34" charset="0"/>
                    <a:cs typeface="Arial" panose="020B0604020202020204" pitchFamily="34" charset="0"/>
                  </a:defRPr>
                </a:lvl3pPr>
                <a:lvl4pPr marL="1600200" indent="-228600">
                  <a:defRPr b="1">
                    <a:solidFill>
                      <a:srgbClr val="FF0303"/>
                    </a:solidFill>
                    <a:latin typeface="Arial" panose="020B0604020202020204" pitchFamily="34" charset="0"/>
                    <a:cs typeface="Arial" panose="020B0604020202020204" pitchFamily="34" charset="0"/>
                  </a:defRPr>
                </a:lvl4pPr>
                <a:lvl5pPr marL="2057400" indent="-228600">
                  <a:defRPr b="1">
                    <a:solidFill>
                      <a:srgbClr val="FF0303"/>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eaLnBrk="1" hangingPunct="1"/>
                <a:endParaRPr lang="en-GB" altLang="en-US"/>
              </a:p>
            </p:txBody>
          </p:sp>
          <p:sp>
            <p:nvSpPr>
              <p:cNvPr id="14519" name="Rectangle 105"/>
              <p:cNvSpPr>
                <a:spLocks noChangeArrowheads="1"/>
              </p:cNvSpPr>
              <p:nvPr/>
            </p:nvSpPr>
            <p:spPr bwMode="auto">
              <a:xfrm rot="-3780000">
                <a:off x="1537" y="1194"/>
                <a:ext cx="33" cy="24"/>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11111" tIns="55555" rIns="111111" bIns="55555">
                <a:spAutoFit/>
              </a:bodyPr>
              <a:lstStyle>
                <a:lvl1pPr>
                  <a:defRPr b="1">
                    <a:solidFill>
                      <a:srgbClr val="FF0303"/>
                    </a:solidFill>
                    <a:latin typeface="Arial" panose="020B0604020202020204" pitchFamily="34" charset="0"/>
                    <a:cs typeface="Arial" panose="020B0604020202020204" pitchFamily="34" charset="0"/>
                  </a:defRPr>
                </a:lvl1pPr>
                <a:lvl2pPr marL="742950" indent="-285750">
                  <a:defRPr b="1">
                    <a:solidFill>
                      <a:srgbClr val="FF0303"/>
                    </a:solidFill>
                    <a:latin typeface="Arial" panose="020B0604020202020204" pitchFamily="34" charset="0"/>
                    <a:cs typeface="Arial" panose="020B0604020202020204" pitchFamily="34" charset="0"/>
                  </a:defRPr>
                </a:lvl2pPr>
                <a:lvl3pPr marL="1143000" indent="-228600">
                  <a:defRPr b="1">
                    <a:solidFill>
                      <a:srgbClr val="FF0303"/>
                    </a:solidFill>
                    <a:latin typeface="Arial" panose="020B0604020202020204" pitchFamily="34" charset="0"/>
                    <a:cs typeface="Arial" panose="020B0604020202020204" pitchFamily="34" charset="0"/>
                  </a:defRPr>
                </a:lvl3pPr>
                <a:lvl4pPr marL="1600200" indent="-228600">
                  <a:defRPr b="1">
                    <a:solidFill>
                      <a:srgbClr val="FF0303"/>
                    </a:solidFill>
                    <a:latin typeface="Arial" panose="020B0604020202020204" pitchFamily="34" charset="0"/>
                    <a:cs typeface="Arial" panose="020B0604020202020204" pitchFamily="34" charset="0"/>
                  </a:defRPr>
                </a:lvl4pPr>
                <a:lvl5pPr marL="2057400" indent="-228600">
                  <a:defRPr b="1">
                    <a:solidFill>
                      <a:srgbClr val="FF0303"/>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eaLnBrk="1" hangingPunct="1"/>
                <a:endParaRPr lang="en-GB" altLang="en-US"/>
              </a:p>
            </p:txBody>
          </p:sp>
        </p:grpSp>
      </p:grpSp>
      <p:sp>
        <p:nvSpPr>
          <p:cNvPr id="14354" name="Text Box 186"/>
          <p:cNvSpPr txBox="1">
            <a:spLocks noChangeArrowheads="1"/>
          </p:cNvSpPr>
          <p:nvPr/>
        </p:nvSpPr>
        <p:spPr bwMode="auto">
          <a:xfrm>
            <a:off x="1646238" y="950913"/>
            <a:ext cx="4263291" cy="35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74807" tIns="37404" rIns="74807" bIns="37404">
            <a:spAutoFit/>
          </a:bodyPr>
          <a:lstStyle>
            <a:lvl1pPr defTabSz="623888">
              <a:defRPr b="1">
                <a:solidFill>
                  <a:srgbClr val="FF0303"/>
                </a:solidFill>
                <a:latin typeface="Arial" panose="020B0604020202020204" pitchFamily="34" charset="0"/>
                <a:cs typeface="Arial" panose="020B0604020202020204" pitchFamily="34" charset="0"/>
              </a:defRPr>
            </a:lvl1pPr>
            <a:lvl2pPr marL="742950" indent="-285750" defTabSz="623888">
              <a:defRPr b="1">
                <a:solidFill>
                  <a:srgbClr val="FF0303"/>
                </a:solidFill>
                <a:latin typeface="Arial" panose="020B0604020202020204" pitchFamily="34" charset="0"/>
                <a:cs typeface="Arial" panose="020B0604020202020204" pitchFamily="34" charset="0"/>
              </a:defRPr>
            </a:lvl2pPr>
            <a:lvl3pPr marL="1143000" indent="-228600" defTabSz="623888">
              <a:defRPr b="1">
                <a:solidFill>
                  <a:srgbClr val="FF0303"/>
                </a:solidFill>
                <a:latin typeface="Arial" panose="020B0604020202020204" pitchFamily="34" charset="0"/>
                <a:cs typeface="Arial" panose="020B0604020202020204" pitchFamily="34" charset="0"/>
              </a:defRPr>
            </a:lvl3pPr>
            <a:lvl4pPr marL="1600200" indent="-228600" defTabSz="623888">
              <a:defRPr b="1">
                <a:solidFill>
                  <a:srgbClr val="FF0303"/>
                </a:solidFill>
                <a:latin typeface="Arial" panose="020B0604020202020204" pitchFamily="34" charset="0"/>
                <a:cs typeface="Arial" panose="020B0604020202020204" pitchFamily="34" charset="0"/>
              </a:defRPr>
            </a:lvl4pPr>
            <a:lvl5pPr marL="2057400" indent="-228600" defTabSz="623888">
              <a:defRPr b="1">
                <a:solidFill>
                  <a:srgbClr val="FF0303"/>
                </a:solidFill>
                <a:latin typeface="Arial" panose="020B0604020202020204" pitchFamily="34" charset="0"/>
                <a:cs typeface="Arial" panose="020B0604020202020204" pitchFamily="34" charset="0"/>
              </a:defRPr>
            </a:lvl5pPr>
            <a:lvl6pPr marL="2514600" indent="-228600" defTabSz="6238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defTabSz="6238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defTabSz="6238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defTabSz="6238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eaLnBrk="1" hangingPunct="1"/>
            <a:r>
              <a:rPr lang="en-GB" altLang="en-US" i="1" u="sng" dirty="0">
                <a:solidFill>
                  <a:schemeClr val="tx1"/>
                </a:solidFill>
              </a:rPr>
              <a:t>Planning and Review Process (PARP)</a:t>
            </a:r>
          </a:p>
        </p:txBody>
      </p:sp>
      <p:sp>
        <p:nvSpPr>
          <p:cNvPr id="14433" name="Freeform 189"/>
          <p:cNvSpPr>
            <a:spLocks/>
          </p:cNvSpPr>
          <p:nvPr/>
        </p:nvSpPr>
        <p:spPr bwMode="auto">
          <a:xfrm>
            <a:off x="946448" y="1393825"/>
            <a:ext cx="631825" cy="338380"/>
          </a:xfrm>
          <a:custGeom>
            <a:avLst/>
            <a:gdLst>
              <a:gd name="T0" fmla="*/ 479 w 480"/>
              <a:gd name="T1" fmla="*/ 0 h 266"/>
              <a:gd name="T2" fmla="*/ 479 w 480"/>
              <a:gd name="T3" fmla="*/ 265 h 266"/>
              <a:gd name="T4" fmla="*/ 0 w 480"/>
              <a:gd name="T5" fmla="*/ 265 h 266"/>
              <a:gd name="T6" fmla="*/ 0 w 480"/>
              <a:gd name="T7" fmla="*/ 0 h 266"/>
              <a:gd name="T8" fmla="*/ 479 w 480"/>
              <a:gd name="T9" fmla="*/ 0 h 266"/>
              <a:gd name="T10" fmla="*/ 0 60000 65536"/>
              <a:gd name="T11" fmla="*/ 0 60000 65536"/>
              <a:gd name="T12" fmla="*/ 0 60000 65536"/>
              <a:gd name="T13" fmla="*/ 0 60000 65536"/>
              <a:gd name="T14" fmla="*/ 0 60000 65536"/>
              <a:gd name="T15" fmla="*/ 0 w 480"/>
              <a:gd name="T16" fmla="*/ 0 h 266"/>
              <a:gd name="T17" fmla="*/ 480 w 480"/>
              <a:gd name="T18" fmla="*/ 266 h 266"/>
            </a:gdLst>
            <a:ahLst/>
            <a:cxnLst>
              <a:cxn ang="T10">
                <a:pos x="T0" y="T1"/>
              </a:cxn>
              <a:cxn ang="T11">
                <a:pos x="T2" y="T3"/>
              </a:cxn>
              <a:cxn ang="T12">
                <a:pos x="T4" y="T5"/>
              </a:cxn>
              <a:cxn ang="T13">
                <a:pos x="T6" y="T7"/>
              </a:cxn>
              <a:cxn ang="T14">
                <a:pos x="T8" y="T9"/>
              </a:cxn>
            </a:cxnLst>
            <a:rect l="T15" t="T16" r="T17" b="T18"/>
            <a:pathLst>
              <a:path w="480" h="266">
                <a:moveTo>
                  <a:pt x="479" y="0"/>
                </a:moveTo>
                <a:lnTo>
                  <a:pt x="479" y="265"/>
                </a:lnTo>
                <a:lnTo>
                  <a:pt x="0" y="265"/>
                </a:lnTo>
                <a:lnTo>
                  <a:pt x="0" y="0"/>
                </a:lnTo>
                <a:lnTo>
                  <a:pt x="479" y="0"/>
                </a:lnTo>
              </a:path>
            </a:pathLst>
          </a:custGeom>
          <a:solidFill>
            <a:srgbClr val="FE00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434" name="Freeform 190"/>
          <p:cNvSpPr>
            <a:spLocks/>
          </p:cNvSpPr>
          <p:nvPr/>
        </p:nvSpPr>
        <p:spPr bwMode="auto">
          <a:xfrm>
            <a:off x="946448" y="1498138"/>
            <a:ext cx="631825" cy="128482"/>
          </a:xfrm>
          <a:custGeom>
            <a:avLst/>
            <a:gdLst>
              <a:gd name="T0" fmla="*/ 479 w 480"/>
              <a:gd name="T1" fmla="*/ 0 h 101"/>
              <a:gd name="T2" fmla="*/ 479 w 480"/>
              <a:gd name="T3" fmla="*/ 100 h 101"/>
              <a:gd name="T4" fmla="*/ 0 w 480"/>
              <a:gd name="T5" fmla="*/ 100 h 101"/>
              <a:gd name="T6" fmla="*/ 0 w 480"/>
              <a:gd name="T7" fmla="*/ 0 h 101"/>
              <a:gd name="T8" fmla="*/ 479 w 480"/>
              <a:gd name="T9" fmla="*/ 0 h 101"/>
              <a:gd name="T10" fmla="*/ 0 60000 65536"/>
              <a:gd name="T11" fmla="*/ 0 60000 65536"/>
              <a:gd name="T12" fmla="*/ 0 60000 65536"/>
              <a:gd name="T13" fmla="*/ 0 60000 65536"/>
              <a:gd name="T14" fmla="*/ 0 60000 65536"/>
              <a:gd name="T15" fmla="*/ 0 w 480"/>
              <a:gd name="T16" fmla="*/ 0 h 101"/>
              <a:gd name="T17" fmla="*/ 480 w 480"/>
              <a:gd name="T18" fmla="*/ 101 h 101"/>
            </a:gdLst>
            <a:ahLst/>
            <a:cxnLst>
              <a:cxn ang="T10">
                <a:pos x="T0" y="T1"/>
              </a:cxn>
              <a:cxn ang="T11">
                <a:pos x="T2" y="T3"/>
              </a:cxn>
              <a:cxn ang="T12">
                <a:pos x="T4" y="T5"/>
              </a:cxn>
              <a:cxn ang="T13">
                <a:pos x="T6" y="T7"/>
              </a:cxn>
              <a:cxn ang="T14">
                <a:pos x="T8" y="T9"/>
              </a:cxn>
            </a:cxnLst>
            <a:rect l="T15" t="T16" r="T17" b="T18"/>
            <a:pathLst>
              <a:path w="480" h="101">
                <a:moveTo>
                  <a:pt x="479" y="0"/>
                </a:moveTo>
                <a:lnTo>
                  <a:pt x="479" y="100"/>
                </a:lnTo>
                <a:lnTo>
                  <a:pt x="0" y="100"/>
                </a:lnTo>
                <a:lnTo>
                  <a:pt x="0" y="0"/>
                </a:lnTo>
                <a:lnTo>
                  <a:pt x="479" y="0"/>
                </a:lnTo>
              </a:path>
            </a:pathLst>
          </a:custGeom>
          <a:solidFill>
            <a:srgbClr val="FFFFFF"/>
          </a:solidFill>
          <a:ln>
            <a:noFill/>
          </a:ln>
          <a:extLst>
            <a:ext uri="{91240B29-F687-4F45-9708-019B960494DF}">
              <a14:hiddenLine xmlns:a14="http://schemas.microsoft.com/office/drawing/2010/main" w="9525" cap="rnd">
                <a:solidFill>
                  <a:srgbClr val="000000"/>
                </a:solidFill>
                <a:round/>
                <a:headEnd/>
                <a:tailEnd/>
              </a14:hiddenLine>
            </a:ext>
          </a:extLst>
        </p:spPr>
        <p:txBody>
          <a:bodyPr wrap="square" lIns="111111" tIns="55555" rIns="111111" bIns="55555">
            <a:spAutoFit/>
          </a:bodyPr>
          <a:lstStyle/>
          <a:p>
            <a:endParaRPr lang="en-US"/>
          </a:p>
        </p:txBody>
      </p:sp>
      <p:sp>
        <p:nvSpPr>
          <p:cNvPr id="14435" name="Rectangle 191"/>
          <p:cNvSpPr>
            <a:spLocks noChangeArrowheads="1"/>
          </p:cNvSpPr>
          <p:nvPr/>
        </p:nvSpPr>
        <p:spPr bwMode="auto">
          <a:xfrm>
            <a:off x="946448" y="1724572"/>
            <a:ext cx="624402" cy="245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900" tIns="45450" rIns="90900" bIns="45450">
            <a:spAutoFit/>
          </a:bodyPr>
          <a:lstStyle>
            <a:lvl1pPr defTabSz="903288">
              <a:defRPr b="1">
                <a:solidFill>
                  <a:srgbClr val="FF0303"/>
                </a:solidFill>
                <a:latin typeface="Arial" panose="020B0604020202020204" pitchFamily="34" charset="0"/>
                <a:cs typeface="Arial" panose="020B0604020202020204" pitchFamily="34" charset="0"/>
              </a:defRPr>
            </a:lvl1pPr>
            <a:lvl2pPr marL="742950" indent="-285750" defTabSz="903288">
              <a:defRPr b="1">
                <a:solidFill>
                  <a:srgbClr val="FF0303"/>
                </a:solidFill>
                <a:latin typeface="Arial" panose="020B0604020202020204" pitchFamily="34" charset="0"/>
                <a:cs typeface="Arial" panose="020B0604020202020204" pitchFamily="34" charset="0"/>
              </a:defRPr>
            </a:lvl2pPr>
            <a:lvl3pPr marL="1143000" indent="-228600" defTabSz="903288">
              <a:defRPr b="1">
                <a:solidFill>
                  <a:srgbClr val="FF0303"/>
                </a:solidFill>
                <a:latin typeface="Arial" panose="020B0604020202020204" pitchFamily="34" charset="0"/>
                <a:cs typeface="Arial" panose="020B0604020202020204" pitchFamily="34" charset="0"/>
              </a:defRPr>
            </a:lvl3pPr>
            <a:lvl4pPr marL="1600200" indent="-228600" defTabSz="903288">
              <a:defRPr b="1">
                <a:solidFill>
                  <a:srgbClr val="FF0303"/>
                </a:solidFill>
                <a:latin typeface="Arial" panose="020B0604020202020204" pitchFamily="34" charset="0"/>
                <a:cs typeface="Arial" panose="020B0604020202020204" pitchFamily="34" charset="0"/>
              </a:defRPr>
            </a:lvl4pPr>
            <a:lvl5pPr marL="2057400" indent="-228600" defTabSz="903288">
              <a:defRPr b="1">
                <a:solidFill>
                  <a:srgbClr val="FF0303"/>
                </a:solidFill>
                <a:latin typeface="Arial" panose="020B0604020202020204" pitchFamily="34" charset="0"/>
                <a:cs typeface="Arial" panose="020B0604020202020204" pitchFamily="34" charset="0"/>
              </a:defRPr>
            </a:lvl5pPr>
            <a:lvl6pPr marL="25146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eaLnBrk="1" hangingPunct="1"/>
            <a:r>
              <a:rPr lang="en-US" altLang="en-US" sz="1000" dirty="0">
                <a:solidFill>
                  <a:srgbClr val="00FFFF"/>
                </a:solidFill>
              </a:rPr>
              <a:t>Austria</a:t>
            </a:r>
          </a:p>
        </p:txBody>
      </p:sp>
      <p:grpSp>
        <p:nvGrpSpPr>
          <p:cNvPr id="14429" name="Group 193"/>
          <p:cNvGrpSpPr>
            <a:grpSpLocks/>
          </p:cNvGrpSpPr>
          <p:nvPr/>
        </p:nvGrpSpPr>
        <p:grpSpPr bwMode="auto">
          <a:xfrm>
            <a:off x="1810544" y="1393825"/>
            <a:ext cx="689801" cy="574353"/>
            <a:chOff x="1237" y="1526"/>
            <a:chExt cx="525" cy="454"/>
          </a:xfrm>
        </p:grpSpPr>
        <p:sp>
          <p:nvSpPr>
            <p:cNvPr id="14431" name="Rectangle 194"/>
            <p:cNvSpPr>
              <a:spLocks noChangeArrowheads="1"/>
            </p:cNvSpPr>
            <p:nvPr/>
          </p:nvSpPr>
          <p:spPr bwMode="auto">
            <a:xfrm>
              <a:off x="1237" y="1786"/>
              <a:ext cx="486"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900" tIns="45450" rIns="90900" bIns="45450">
              <a:spAutoFit/>
            </a:bodyPr>
            <a:lstStyle>
              <a:lvl1pPr defTabSz="903288">
                <a:defRPr b="1">
                  <a:solidFill>
                    <a:srgbClr val="FF0303"/>
                  </a:solidFill>
                  <a:latin typeface="Arial" panose="020B0604020202020204" pitchFamily="34" charset="0"/>
                  <a:cs typeface="Arial" panose="020B0604020202020204" pitchFamily="34" charset="0"/>
                </a:defRPr>
              </a:lvl1pPr>
              <a:lvl2pPr marL="742950" indent="-285750" defTabSz="903288">
                <a:defRPr b="1">
                  <a:solidFill>
                    <a:srgbClr val="FF0303"/>
                  </a:solidFill>
                  <a:latin typeface="Arial" panose="020B0604020202020204" pitchFamily="34" charset="0"/>
                  <a:cs typeface="Arial" panose="020B0604020202020204" pitchFamily="34" charset="0"/>
                </a:defRPr>
              </a:lvl2pPr>
              <a:lvl3pPr marL="1143000" indent="-228600" defTabSz="903288">
                <a:defRPr b="1">
                  <a:solidFill>
                    <a:srgbClr val="FF0303"/>
                  </a:solidFill>
                  <a:latin typeface="Arial" panose="020B0604020202020204" pitchFamily="34" charset="0"/>
                  <a:cs typeface="Arial" panose="020B0604020202020204" pitchFamily="34" charset="0"/>
                </a:defRPr>
              </a:lvl3pPr>
              <a:lvl4pPr marL="1600200" indent="-228600" defTabSz="903288">
                <a:defRPr b="1">
                  <a:solidFill>
                    <a:srgbClr val="FF0303"/>
                  </a:solidFill>
                  <a:latin typeface="Arial" panose="020B0604020202020204" pitchFamily="34" charset="0"/>
                  <a:cs typeface="Arial" panose="020B0604020202020204" pitchFamily="34" charset="0"/>
                </a:defRPr>
              </a:lvl4pPr>
              <a:lvl5pPr marL="2057400" indent="-228600" defTabSz="903288">
                <a:defRPr b="1">
                  <a:solidFill>
                    <a:srgbClr val="FF0303"/>
                  </a:solidFill>
                  <a:latin typeface="Arial" panose="020B0604020202020204" pitchFamily="34" charset="0"/>
                  <a:cs typeface="Arial" panose="020B0604020202020204" pitchFamily="34" charset="0"/>
                </a:defRPr>
              </a:lvl5pPr>
              <a:lvl6pPr marL="25146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eaLnBrk="1" hangingPunct="1"/>
              <a:r>
                <a:rPr lang="en-US" altLang="en-US" sz="1000" dirty="0">
                  <a:solidFill>
                    <a:srgbClr val="00FFFF"/>
                  </a:solidFill>
                </a:rPr>
                <a:t>Finland</a:t>
              </a:r>
            </a:p>
          </p:txBody>
        </p:sp>
        <p:sp>
          <p:nvSpPr>
            <p:cNvPr id="14432" name="Freeform 195"/>
            <p:cNvSpPr>
              <a:spLocks/>
            </p:cNvSpPr>
            <p:nvPr/>
          </p:nvSpPr>
          <p:spPr bwMode="auto">
            <a:xfrm>
              <a:off x="1292" y="1526"/>
              <a:ext cx="470" cy="265"/>
            </a:xfrm>
            <a:custGeom>
              <a:avLst/>
              <a:gdLst>
                <a:gd name="T0" fmla="*/ 0 w 470"/>
                <a:gd name="T1" fmla="*/ 0 h 265"/>
                <a:gd name="T2" fmla="*/ 469 w 470"/>
                <a:gd name="T3" fmla="*/ 0 h 265"/>
                <a:gd name="T4" fmla="*/ 469 w 470"/>
                <a:gd name="T5" fmla="*/ 264 h 265"/>
                <a:gd name="T6" fmla="*/ 0 w 470"/>
                <a:gd name="T7" fmla="*/ 264 h 265"/>
                <a:gd name="T8" fmla="*/ 0 w 470"/>
                <a:gd name="T9" fmla="*/ 0 h 265"/>
                <a:gd name="T10" fmla="*/ 0 60000 65536"/>
                <a:gd name="T11" fmla="*/ 0 60000 65536"/>
                <a:gd name="T12" fmla="*/ 0 60000 65536"/>
                <a:gd name="T13" fmla="*/ 0 60000 65536"/>
                <a:gd name="T14" fmla="*/ 0 60000 65536"/>
                <a:gd name="T15" fmla="*/ 0 w 470"/>
                <a:gd name="T16" fmla="*/ 0 h 265"/>
                <a:gd name="T17" fmla="*/ 470 w 470"/>
                <a:gd name="T18" fmla="*/ 265 h 265"/>
              </a:gdLst>
              <a:ahLst/>
              <a:cxnLst>
                <a:cxn ang="T10">
                  <a:pos x="T0" y="T1"/>
                </a:cxn>
                <a:cxn ang="T11">
                  <a:pos x="T2" y="T3"/>
                </a:cxn>
                <a:cxn ang="T12">
                  <a:pos x="T4" y="T5"/>
                </a:cxn>
                <a:cxn ang="T13">
                  <a:pos x="T6" y="T7"/>
                </a:cxn>
                <a:cxn ang="T14">
                  <a:pos x="T8" y="T9"/>
                </a:cxn>
              </a:cxnLst>
              <a:rect l="T15" t="T16" r="T17" b="T18"/>
              <a:pathLst>
                <a:path w="470" h="265">
                  <a:moveTo>
                    <a:pt x="0" y="0"/>
                  </a:moveTo>
                  <a:lnTo>
                    <a:pt x="469" y="0"/>
                  </a:lnTo>
                  <a:lnTo>
                    <a:pt x="469" y="264"/>
                  </a:lnTo>
                  <a:lnTo>
                    <a:pt x="0" y="264"/>
                  </a:lnTo>
                  <a:lnTo>
                    <a:pt x="0" y="0"/>
                  </a:lnTo>
                </a:path>
              </a:pathLst>
            </a:custGeom>
            <a:solidFill>
              <a:srgbClr val="FFFFFF"/>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grpSp>
      <p:sp>
        <p:nvSpPr>
          <p:cNvPr id="14430" name="Freeform 196"/>
          <p:cNvSpPr>
            <a:spLocks/>
          </p:cNvSpPr>
          <p:nvPr/>
        </p:nvSpPr>
        <p:spPr bwMode="auto">
          <a:xfrm>
            <a:off x="1885071" y="1390587"/>
            <a:ext cx="617537" cy="333985"/>
          </a:xfrm>
          <a:custGeom>
            <a:avLst/>
            <a:gdLst>
              <a:gd name="T0" fmla="*/ 124 w 470"/>
              <a:gd name="T1" fmla="*/ 0 h 264"/>
              <a:gd name="T2" fmla="*/ 124 w 470"/>
              <a:gd name="T3" fmla="*/ 102 h 264"/>
              <a:gd name="T4" fmla="*/ 0 w 470"/>
              <a:gd name="T5" fmla="*/ 102 h 264"/>
              <a:gd name="T6" fmla="*/ 0 w 470"/>
              <a:gd name="T7" fmla="*/ 160 h 264"/>
              <a:gd name="T8" fmla="*/ 124 w 470"/>
              <a:gd name="T9" fmla="*/ 160 h 264"/>
              <a:gd name="T10" fmla="*/ 124 w 470"/>
              <a:gd name="T11" fmla="*/ 263 h 264"/>
              <a:gd name="T12" fmla="*/ 198 w 470"/>
              <a:gd name="T13" fmla="*/ 263 h 264"/>
              <a:gd name="T14" fmla="*/ 198 w 470"/>
              <a:gd name="T15" fmla="*/ 160 h 264"/>
              <a:gd name="T16" fmla="*/ 469 w 470"/>
              <a:gd name="T17" fmla="*/ 160 h 264"/>
              <a:gd name="T18" fmla="*/ 469 w 470"/>
              <a:gd name="T19" fmla="*/ 102 h 264"/>
              <a:gd name="T20" fmla="*/ 198 w 470"/>
              <a:gd name="T21" fmla="*/ 102 h 264"/>
              <a:gd name="T22" fmla="*/ 198 w 470"/>
              <a:gd name="T23" fmla="*/ 0 h 264"/>
              <a:gd name="T24" fmla="*/ 124 w 470"/>
              <a:gd name="T25" fmla="*/ 0 h 26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70"/>
              <a:gd name="T40" fmla="*/ 0 h 264"/>
              <a:gd name="T41" fmla="*/ 470 w 470"/>
              <a:gd name="T42" fmla="*/ 264 h 26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70" h="264">
                <a:moveTo>
                  <a:pt x="124" y="0"/>
                </a:moveTo>
                <a:lnTo>
                  <a:pt x="124" y="102"/>
                </a:lnTo>
                <a:lnTo>
                  <a:pt x="0" y="102"/>
                </a:lnTo>
                <a:lnTo>
                  <a:pt x="0" y="160"/>
                </a:lnTo>
                <a:lnTo>
                  <a:pt x="124" y="160"/>
                </a:lnTo>
                <a:lnTo>
                  <a:pt x="124" y="263"/>
                </a:lnTo>
                <a:lnTo>
                  <a:pt x="198" y="263"/>
                </a:lnTo>
                <a:lnTo>
                  <a:pt x="198" y="160"/>
                </a:lnTo>
                <a:lnTo>
                  <a:pt x="469" y="160"/>
                </a:lnTo>
                <a:lnTo>
                  <a:pt x="469" y="102"/>
                </a:lnTo>
                <a:lnTo>
                  <a:pt x="198" y="102"/>
                </a:lnTo>
                <a:lnTo>
                  <a:pt x="198" y="0"/>
                </a:lnTo>
                <a:lnTo>
                  <a:pt x="124" y="0"/>
                </a:lnTo>
              </a:path>
            </a:pathLst>
          </a:custGeom>
          <a:solidFill>
            <a:srgbClr val="063DE8"/>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426" name="Freeform 198"/>
          <p:cNvSpPr>
            <a:spLocks/>
          </p:cNvSpPr>
          <p:nvPr/>
        </p:nvSpPr>
        <p:spPr bwMode="auto">
          <a:xfrm>
            <a:off x="3594982" y="1390587"/>
            <a:ext cx="633412" cy="377518"/>
          </a:xfrm>
          <a:custGeom>
            <a:avLst/>
            <a:gdLst>
              <a:gd name="T0" fmla="*/ 0 w 482"/>
              <a:gd name="T1" fmla="*/ 0 h 267"/>
              <a:gd name="T2" fmla="*/ 481 w 482"/>
              <a:gd name="T3" fmla="*/ 0 h 267"/>
              <a:gd name="T4" fmla="*/ 481 w 482"/>
              <a:gd name="T5" fmla="*/ 266 h 267"/>
              <a:gd name="T6" fmla="*/ 0 w 482"/>
              <a:gd name="T7" fmla="*/ 266 h 267"/>
              <a:gd name="T8" fmla="*/ 0 w 482"/>
              <a:gd name="T9" fmla="*/ 0 h 267"/>
              <a:gd name="T10" fmla="*/ 0 60000 65536"/>
              <a:gd name="T11" fmla="*/ 0 60000 65536"/>
              <a:gd name="T12" fmla="*/ 0 60000 65536"/>
              <a:gd name="T13" fmla="*/ 0 60000 65536"/>
              <a:gd name="T14" fmla="*/ 0 60000 65536"/>
              <a:gd name="T15" fmla="*/ 0 w 482"/>
              <a:gd name="T16" fmla="*/ 0 h 267"/>
              <a:gd name="T17" fmla="*/ 482 w 482"/>
              <a:gd name="T18" fmla="*/ 267 h 267"/>
            </a:gdLst>
            <a:ahLst/>
            <a:cxnLst>
              <a:cxn ang="T10">
                <a:pos x="T0" y="T1"/>
              </a:cxn>
              <a:cxn ang="T11">
                <a:pos x="T2" y="T3"/>
              </a:cxn>
              <a:cxn ang="T12">
                <a:pos x="T4" y="T5"/>
              </a:cxn>
              <a:cxn ang="T13">
                <a:pos x="T6" y="T7"/>
              </a:cxn>
              <a:cxn ang="T14">
                <a:pos x="T8" y="T9"/>
              </a:cxn>
            </a:cxnLst>
            <a:rect l="T15" t="T16" r="T17" b="T18"/>
            <a:pathLst>
              <a:path w="482" h="267">
                <a:moveTo>
                  <a:pt x="0" y="0"/>
                </a:moveTo>
                <a:lnTo>
                  <a:pt x="481" y="0"/>
                </a:lnTo>
                <a:lnTo>
                  <a:pt x="481" y="266"/>
                </a:lnTo>
                <a:lnTo>
                  <a:pt x="0" y="266"/>
                </a:lnTo>
                <a:lnTo>
                  <a:pt x="0" y="0"/>
                </a:lnTo>
              </a:path>
            </a:pathLst>
          </a:custGeom>
          <a:solidFill>
            <a:srgbClr val="0101FF"/>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427" name="Freeform 199"/>
          <p:cNvSpPr>
            <a:spLocks/>
          </p:cNvSpPr>
          <p:nvPr/>
        </p:nvSpPr>
        <p:spPr bwMode="auto">
          <a:xfrm>
            <a:off x="3594982" y="1390587"/>
            <a:ext cx="633412" cy="377518"/>
          </a:xfrm>
          <a:custGeom>
            <a:avLst/>
            <a:gdLst>
              <a:gd name="T0" fmla="*/ 113 w 482"/>
              <a:gd name="T1" fmla="*/ 0 h 267"/>
              <a:gd name="T2" fmla="*/ 113 w 482"/>
              <a:gd name="T3" fmla="*/ 102 h 267"/>
              <a:gd name="T4" fmla="*/ 0 w 482"/>
              <a:gd name="T5" fmla="*/ 102 h 267"/>
              <a:gd name="T6" fmla="*/ 0 w 482"/>
              <a:gd name="T7" fmla="*/ 162 h 267"/>
              <a:gd name="T8" fmla="*/ 113 w 482"/>
              <a:gd name="T9" fmla="*/ 162 h 267"/>
              <a:gd name="T10" fmla="*/ 113 w 482"/>
              <a:gd name="T11" fmla="*/ 266 h 267"/>
              <a:gd name="T12" fmla="*/ 193 w 482"/>
              <a:gd name="T13" fmla="*/ 266 h 267"/>
              <a:gd name="T14" fmla="*/ 193 w 482"/>
              <a:gd name="T15" fmla="*/ 162 h 267"/>
              <a:gd name="T16" fmla="*/ 481 w 482"/>
              <a:gd name="T17" fmla="*/ 162 h 267"/>
              <a:gd name="T18" fmla="*/ 481 w 482"/>
              <a:gd name="T19" fmla="*/ 102 h 267"/>
              <a:gd name="T20" fmla="*/ 193 w 482"/>
              <a:gd name="T21" fmla="*/ 102 h 267"/>
              <a:gd name="T22" fmla="*/ 193 w 482"/>
              <a:gd name="T23" fmla="*/ 0 h 267"/>
              <a:gd name="T24" fmla="*/ 113 w 482"/>
              <a:gd name="T25" fmla="*/ 0 h 26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82"/>
              <a:gd name="T40" fmla="*/ 0 h 267"/>
              <a:gd name="T41" fmla="*/ 482 w 482"/>
              <a:gd name="T42" fmla="*/ 267 h 26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82" h="267">
                <a:moveTo>
                  <a:pt x="113" y="0"/>
                </a:moveTo>
                <a:lnTo>
                  <a:pt x="113" y="102"/>
                </a:lnTo>
                <a:lnTo>
                  <a:pt x="0" y="102"/>
                </a:lnTo>
                <a:lnTo>
                  <a:pt x="0" y="162"/>
                </a:lnTo>
                <a:lnTo>
                  <a:pt x="113" y="162"/>
                </a:lnTo>
                <a:lnTo>
                  <a:pt x="113" y="266"/>
                </a:lnTo>
                <a:lnTo>
                  <a:pt x="193" y="266"/>
                </a:lnTo>
                <a:lnTo>
                  <a:pt x="193" y="162"/>
                </a:lnTo>
                <a:lnTo>
                  <a:pt x="481" y="162"/>
                </a:lnTo>
                <a:lnTo>
                  <a:pt x="481" y="102"/>
                </a:lnTo>
                <a:lnTo>
                  <a:pt x="193" y="102"/>
                </a:lnTo>
                <a:lnTo>
                  <a:pt x="193" y="0"/>
                </a:lnTo>
                <a:lnTo>
                  <a:pt x="113" y="0"/>
                </a:lnTo>
              </a:path>
            </a:pathLst>
          </a:custGeom>
          <a:solidFill>
            <a:srgbClr val="FAFD00"/>
          </a:solidFill>
          <a:ln>
            <a:noFill/>
          </a:ln>
          <a:extLst>
            <a:ext uri="{91240B29-F687-4F45-9708-019B960494DF}">
              <a14:hiddenLine xmlns:a14="http://schemas.microsoft.com/office/drawing/2010/main" w="9525" cap="rnd">
                <a:solidFill>
                  <a:srgbClr val="000000"/>
                </a:solidFill>
                <a:round/>
                <a:headEnd/>
                <a:tailEnd/>
              </a14:hiddenLine>
            </a:ext>
          </a:extLst>
        </p:spPr>
        <p:txBody>
          <a:bodyPr wrap="none" lIns="111111" tIns="55555" rIns="111111" bIns="55555">
            <a:spAutoFit/>
          </a:bodyPr>
          <a:lstStyle/>
          <a:p>
            <a:endParaRPr lang="en-US"/>
          </a:p>
        </p:txBody>
      </p:sp>
      <p:sp>
        <p:nvSpPr>
          <p:cNvPr id="14428" name="Rectangle 200"/>
          <p:cNvSpPr>
            <a:spLocks noChangeArrowheads="1"/>
          </p:cNvSpPr>
          <p:nvPr/>
        </p:nvSpPr>
        <p:spPr bwMode="auto">
          <a:xfrm>
            <a:off x="3505536" y="1766691"/>
            <a:ext cx="666080" cy="245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900" tIns="45450" rIns="90900" bIns="45450">
            <a:spAutoFit/>
          </a:bodyPr>
          <a:lstStyle>
            <a:lvl1pPr defTabSz="903288">
              <a:defRPr b="1">
                <a:solidFill>
                  <a:srgbClr val="FF0303"/>
                </a:solidFill>
                <a:latin typeface="Arial" panose="020B0604020202020204" pitchFamily="34" charset="0"/>
                <a:cs typeface="Arial" panose="020B0604020202020204" pitchFamily="34" charset="0"/>
              </a:defRPr>
            </a:lvl1pPr>
            <a:lvl2pPr marL="742950" indent="-285750" defTabSz="903288">
              <a:defRPr b="1">
                <a:solidFill>
                  <a:srgbClr val="FF0303"/>
                </a:solidFill>
                <a:latin typeface="Arial" panose="020B0604020202020204" pitchFamily="34" charset="0"/>
                <a:cs typeface="Arial" panose="020B0604020202020204" pitchFamily="34" charset="0"/>
              </a:defRPr>
            </a:lvl2pPr>
            <a:lvl3pPr marL="1143000" indent="-228600" defTabSz="903288">
              <a:defRPr b="1">
                <a:solidFill>
                  <a:srgbClr val="FF0303"/>
                </a:solidFill>
                <a:latin typeface="Arial" panose="020B0604020202020204" pitchFamily="34" charset="0"/>
                <a:cs typeface="Arial" panose="020B0604020202020204" pitchFamily="34" charset="0"/>
              </a:defRPr>
            </a:lvl3pPr>
            <a:lvl4pPr marL="1600200" indent="-228600" defTabSz="903288">
              <a:defRPr b="1">
                <a:solidFill>
                  <a:srgbClr val="FF0303"/>
                </a:solidFill>
                <a:latin typeface="Arial" panose="020B0604020202020204" pitchFamily="34" charset="0"/>
                <a:cs typeface="Arial" panose="020B0604020202020204" pitchFamily="34" charset="0"/>
              </a:defRPr>
            </a:lvl4pPr>
            <a:lvl5pPr marL="2057400" indent="-228600" defTabSz="903288">
              <a:defRPr b="1">
                <a:solidFill>
                  <a:srgbClr val="FF0303"/>
                </a:solidFill>
                <a:latin typeface="Arial" panose="020B0604020202020204" pitchFamily="34" charset="0"/>
                <a:cs typeface="Arial" panose="020B0604020202020204" pitchFamily="34" charset="0"/>
              </a:defRPr>
            </a:lvl5pPr>
            <a:lvl6pPr marL="25146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defTabSz="9032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eaLnBrk="1" hangingPunct="1"/>
            <a:r>
              <a:rPr lang="en-US" altLang="en-US" sz="1000" dirty="0">
                <a:solidFill>
                  <a:srgbClr val="00FFFF"/>
                </a:solidFill>
              </a:rPr>
              <a:t>Sweden</a:t>
            </a:r>
          </a:p>
        </p:txBody>
      </p:sp>
      <p:pic>
        <p:nvPicPr>
          <p:cNvPr id="14424" name="Picture 202" descr="Flag IRL"/>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6648" y="1393825"/>
            <a:ext cx="631825" cy="366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425" name="Text Box 203"/>
          <p:cNvSpPr txBox="1">
            <a:spLocks noChangeArrowheads="1"/>
          </p:cNvSpPr>
          <p:nvPr/>
        </p:nvSpPr>
        <p:spPr bwMode="auto">
          <a:xfrm>
            <a:off x="2746648" y="1747463"/>
            <a:ext cx="569441" cy="2294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74798" tIns="37399" rIns="74798" bIns="37399">
            <a:spAutoFit/>
          </a:bodyPr>
          <a:lstStyle>
            <a:lvl1pPr defTabSz="623888">
              <a:defRPr b="1">
                <a:solidFill>
                  <a:srgbClr val="FF0303"/>
                </a:solidFill>
                <a:latin typeface="Arial" panose="020B0604020202020204" pitchFamily="34" charset="0"/>
                <a:cs typeface="Arial" panose="020B0604020202020204" pitchFamily="34" charset="0"/>
              </a:defRPr>
            </a:lvl1pPr>
            <a:lvl2pPr marL="742950" indent="-285750" defTabSz="623888">
              <a:defRPr b="1">
                <a:solidFill>
                  <a:srgbClr val="FF0303"/>
                </a:solidFill>
                <a:latin typeface="Arial" panose="020B0604020202020204" pitchFamily="34" charset="0"/>
                <a:cs typeface="Arial" panose="020B0604020202020204" pitchFamily="34" charset="0"/>
              </a:defRPr>
            </a:lvl2pPr>
            <a:lvl3pPr marL="1143000" indent="-228600" defTabSz="623888">
              <a:defRPr b="1">
                <a:solidFill>
                  <a:srgbClr val="FF0303"/>
                </a:solidFill>
                <a:latin typeface="Arial" panose="020B0604020202020204" pitchFamily="34" charset="0"/>
                <a:cs typeface="Arial" panose="020B0604020202020204" pitchFamily="34" charset="0"/>
              </a:defRPr>
            </a:lvl3pPr>
            <a:lvl4pPr marL="1600200" indent="-228600" defTabSz="623888">
              <a:defRPr b="1">
                <a:solidFill>
                  <a:srgbClr val="FF0303"/>
                </a:solidFill>
                <a:latin typeface="Arial" panose="020B0604020202020204" pitchFamily="34" charset="0"/>
                <a:cs typeface="Arial" panose="020B0604020202020204" pitchFamily="34" charset="0"/>
              </a:defRPr>
            </a:lvl4pPr>
            <a:lvl5pPr marL="2057400" indent="-228600" defTabSz="623888">
              <a:defRPr b="1">
                <a:solidFill>
                  <a:srgbClr val="FF0303"/>
                </a:solidFill>
                <a:latin typeface="Arial" panose="020B0604020202020204" pitchFamily="34" charset="0"/>
                <a:cs typeface="Arial" panose="020B0604020202020204" pitchFamily="34" charset="0"/>
              </a:defRPr>
            </a:lvl5pPr>
            <a:lvl6pPr marL="2514600" indent="-228600" defTabSz="6238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defTabSz="6238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defTabSz="6238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defTabSz="6238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eaLnBrk="1" hangingPunct="1"/>
            <a:r>
              <a:rPr lang="en-US" altLang="en-US" sz="1000" dirty="0">
                <a:solidFill>
                  <a:srgbClr val="00FFFF"/>
                </a:solidFill>
              </a:rPr>
              <a:t>Ireland</a:t>
            </a:r>
            <a:endParaRPr lang="en-US" altLang="en-US" sz="1000" b="0" dirty="0">
              <a:solidFill>
                <a:srgbClr val="00FFFF"/>
              </a:solidFill>
            </a:endParaRPr>
          </a:p>
        </p:txBody>
      </p:sp>
      <p:sp>
        <p:nvSpPr>
          <p:cNvPr id="14359" name="Text Box 204"/>
          <p:cNvSpPr txBox="1">
            <a:spLocks noChangeArrowheads="1"/>
          </p:cNvSpPr>
          <p:nvPr/>
        </p:nvSpPr>
        <p:spPr bwMode="auto">
          <a:xfrm>
            <a:off x="242615" y="1376363"/>
            <a:ext cx="430212"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74807" tIns="37404" rIns="74807" bIns="37404">
            <a:spAutoFit/>
          </a:bodyPr>
          <a:lstStyle>
            <a:lvl1pPr defTabSz="623888">
              <a:defRPr b="1">
                <a:solidFill>
                  <a:srgbClr val="FF0303"/>
                </a:solidFill>
                <a:latin typeface="Arial" panose="020B0604020202020204" pitchFamily="34" charset="0"/>
                <a:cs typeface="Arial" panose="020B0604020202020204" pitchFamily="34" charset="0"/>
              </a:defRPr>
            </a:lvl1pPr>
            <a:lvl2pPr marL="742950" indent="-285750" defTabSz="623888">
              <a:defRPr b="1">
                <a:solidFill>
                  <a:srgbClr val="FF0303"/>
                </a:solidFill>
                <a:latin typeface="Arial" panose="020B0604020202020204" pitchFamily="34" charset="0"/>
                <a:cs typeface="Arial" panose="020B0604020202020204" pitchFamily="34" charset="0"/>
              </a:defRPr>
            </a:lvl2pPr>
            <a:lvl3pPr marL="1143000" indent="-228600" defTabSz="623888">
              <a:defRPr b="1">
                <a:solidFill>
                  <a:srgbClr val="FF0303"/>
                </a:solidFill>
                <a:latin typeface="Arial" panose="020B0604020202020204" pitchFamily="34" charset="0"/>
                <a:cs typeface="Arial" panose="020B0604020202020204" pitchFamily="34" charset="0"/>
              </a:defRPr>
            </a:lvl3pPr>
            <a:lvl4pPr marL="1600200" indent="-228600" defTabSz="623888">
              <a:defRPr b="1">
                <a:solidFill>
                  <a:srgbClr val="FF0303"/>
                </a:solidFill>
                <a:latin typeface="Arial" panose="020B0604020202020204" pitchFamily="34" charset="0"/>
                <a:cs typeface="Arial" panose="020B0604020202020204" pitchFamily="34" charset="0"/>
              </a:defRPr>
            </a:lvl4pPr>
            <a:lvl5pPr marL="2057400" indent="-228600" defTabSz="623888">
              <a:defRPr b="1">
                <a:solidFill>
                  <a:srgbClr val="FF0303"/>
                </a:solidFill>
                <a:latin typeface="Arial" panose="020B0604020202020204" pitchFamily="34" charset="0"/>
                <a:cs typeface="Arial" panose="020B0604020202020204" pitchFamily="34" charset="0"/>
              </a:defRPr>
            </a:lvl5pPr>
            <a:lvl6pPr marL="2514600" indent="-228600" defTabSz="6238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defTabSz="6238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defTabSz="6238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defTabSz="6238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eaLnBrk="1" hangingPunct="1"/>
            <a:r>
              <a:rPr lang="en-GB" altLang="en-US" sz="1600" u="sng" dirty="0">
                <a:solidFill>
                  <a:srgbClr val="00FFFF"/>
                </a:solidFill>
              </a:rPr>
              <a:t>EU</a:t>
            </a:r>
          </a:p>
        </p:txBody>
      </p:sp>
      <p:sp>
        <p:nvSpPr>
          <p:cNvPr id="14410" name="Text Box 220"/>
          <p:cNvSpPr txBox="1">
            <a:spLocks noChangeArrowheads="1"/>
          </p:cNvSpPr>
          <p:nvPr/>
        </p:nvSpPr>
        <p:spPr bwMode="auto">
          <a:xfrm>
            <a:off x="242615" y="2095128"/>
            <a:ext cx="600075"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74807" tIns="37404" rIns="74807" bIns="37404">
            <a:spAutoFit/>
          </a:bodyPr>
          <a:lstStyle>
            <a:lvl1pPr defTabSz="623888">
              <a:defRPr b="1">
                <a:solidFill>
                  <a:srgbClr val="FF0303"/>
                </a:solidFill>
                <a:latin typeface="Arial" panose="020B0604020202020204" pitchFamily="34" charset="0"/>
                <a:cs typeface="Arial" panose="020B0604020202020204" pitchFamily="34" charset="0"/>
              </a:defRPr>
            </a:lvl1pPr>
            <a:lvl2pPr marL="742950" indent="-285750" defTabSz="623888">
              <a:defRPr b="1">
                <a:solidFill>
                  <a:srgbClr val="FF0303"/>
                </a:solidFill>
                <a:latin typeface="Arial" panose="020B0604020202020204" pitchFamily="34" charset="0"/>
                <a:cs typeface="Arial" panose="020B0604020202020204" pitchFamily="34" charset="0"/>
              </a:defRPr>
            </a:lvl2pPr>
            <a:lvl3pPr marL="1143000" indent="-228600" defTabSz="623888">
              <a:defRPr b="1">
                <a:solidFill>
                  <a:srgbClr val="FF0303"/>
                </a:solidFill>
                <a:latin typeface="Arial" panose="020B0604020202020204" pitchFamily="34" charset="0"/>
                <a:cs typeface="Arial" panose="020B0604020202020204" pitchFamily="34" charset="0"/>
              </a:defRPr>
            </a:lvl3pPr>
            <a:lvl4pPr marL="1600200" indent="-228600" defTabSz="623888">
              <a:defRPr b="1">
                <a:solidFill>
                  <a:srgbClr val="FF0303"/>
                </a:solidFill>
                <a:latin typeface="Arial" panose="020B0604020202020204" pitchFamily="34" charset="0"/>
                <a:cs typeface="Arial" panose="020B0604020202020204" pitchFamily="34" charset="0"/>
              </a:defRPr>
            </a:lvl4pPr>
            <a:lvl5pPr marL="2057400" indent="-228600" defTabSz="623888">
              <a:defRPr b="1">
                <a:solidFill>
                  <a:srgbClr val="FF0303"/>
                </a:solidFill>
                <a:latin typeface="Arial" panose="020B0604020202020204" pitchFamily="34" charset="0"/>
                <a:cs typeface="Arial" panose="020B0604020202020204" pitchFamily="34" charset="0"/>
              </a:defRPr>
            </a:lvl5pPr>
            <a:lvl6pPr marL="2514600" indent="-228600" defTabSz="6238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defTabSz="6238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defTabSz="6238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defTabSz="623888"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eaLnBrk="1" hangingPunct="1"/>
            <a:r>
              <a:rPr lang="en-GB" altLang="en-US" sz="1600" u="sng" dirty="0">
                <a:solidFill>
                  <a:srgbClr val="FF99FF"/>
                </a:solidFill>
              </a:rPr>
              <a:t>MAP</a:t>
            </a:r>
          </a:p>
        </p:txBody>
      </p:sp>
      <p:sp>
        <p:nvSpPr>
          <p:cNvPr id="14364" name="Text Box 224"/>
          <p:cNvSpPr txBox="1">
            <a:spLocks noChangeArrowheads="1"/>
          </p:cNvSpPr>
          <p:nvPr/>
        </p:nvSpPr>
        <p:spPr bwMode="auto">
          <a:xfrm>
            <a:off x="946448" y="2427536"/>
            <a:ext cx="1264551" cy="243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lIns="18000" tIns="44450" rIns="18000" bIns="44450">
            <a:spAutoFit/>
          </a:bodyPr>
          <a:lstStyle>
            <a:lvl1pPr>
              <a:defRPr b="1">
                <a:solidFill>
                  <a:srgbClr val="FF0303"/>
                </a:solidFill>
                <a:latin typeface="Arial" panose="020B0604020202020204" pitchFamily="34" charset="0"/>
                <a:cs typeface="Arial" panose="020B0604020202020204" pitchFamily="34" charset="0"/>
              </a:defRPr>
            </a:lvl1pPr>
            <a:lvl2pPr marL="742950" indent="-285750">
              <a:defRPr b="1">
                <a:solidFill>
                  <a:srgbClr val="FF0303"/>
                </a:solidFill>
                <a:latin typeface="Arial" panose="020B0604020202020204" pitchFamily="34" charset="0"/>
                <a:cs typeface="Arial" panose="020B0604020202020204" pitchFamily="34" charset="0"/>
              </a:defRPr>
            </a:lvl2pPr>
            <a:lvl3pPr marL="1143000" indent="-228600">
              <a:defRPr b="1">
                <a:solidFill>
                  <a:srgbClr val="FF0303"/>
                </a:solidFill>
                <a:latin typeface="Arial" panose="020B0604020202020204" pitchFamily="34" charset="0"/>
                <a:cs typeface="Arial" panose="020B0604020202020204" pitchFamily="34" charset="0"/>
              </a:defRPr>
            </a:lvl3pPr>
            <a:lvl4pPr marL="1600200" indent="-228600">
              <a:defRPr b="1">
                <a:solidFill>
                  <a:srgbClr val="FF0303"/>
                </a:solidFill>
                <a:latin typeface="Arial" panose="020B0604020202020204" pitchFamily="34" charset="0"/>
                <a:cs typeface="Arial" panose="020B0604020202020204" pitchFamily="34" charset="0"/>
              </a:defRPr>
            </a:lvl4pPr>
            <a:lvl5pPr marL="2057400" indent="-228600">
              <a:defRPr b="1">
                <a:solidFill>
                  <a:srgbClr val="FF0303"/>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algn="ctr" eaLnBrk="1" hangingPunct="1">
              <a:spcBef>
                <a:spcPct val="50000"/>
              </a:spcBef>
            </a:pPr>
            <a:r>
              <a:rPr lang="en-GB" altLang="en-US" sz="1000" dirty="0">
                <a:solidFill>
                  <a:srgbClr val="FF99FF"/>
                </a:solidFill>
              </a:rPr>
              <a:t>Bosnia Herzegovina</a:t>
            </a:r>
          </a:p>
        </p:txBody>
      </p:sp>
      <p:sp>
        <p:nvSpPr>
          <p:cNvPr id="14408" name="Text Box 230"/>
          <p:cNvSpPr txBox="1">
            <a:spLocks noChangeArrowheads="1"/>
          </p:cNvSpPr>
          <p:nvPr/>
        </p:nvSpPr>
        <p:spPr bwMode="auto">
          <a:xfrm>
            <a:off x="1810544" y="3930501"/>
            <a:ext cx="111956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b="1">
                <a:solidFill>
                  <a:srgbClr val="FF0303"/>
                </a:solidFill>
                <a:latin typeface="Arial" panose="020B0604020202020204" pitchFamily="34" charset="0"/>
                <a:cs typeface="Arial" panose="020B0604020202020204" pitchFamily="34" charset="0"/>
              </a:defRPr>
            </a:lvl1pPr>
            <a:lvl2pPr marL="742950" indent="-285750">
              <a:defRPr b="1">
                <a:solidFill>
                  <a:srgbClr val="FF0303"/>
                </a:solidFill>
                <a:latin typeface="Arial" panose="020B0604020202020204" pitchFamily="34" charset="0"/>
                <a:cs typeface="Arial" panose="020B0604020202020204" pitchFamily="34" charset="0"/>
              </a:defRPr>
            </a:lvl2pPr>
            <a:lvl3pPr marL="1143000" indent="-228600">
              <a:defRPr b="1">
                <a:solidFill>
                  <a:srgbClr val="FF0303"/>
                </a:solidFill>
                <a:latin typeface="Arial" panose="020B0604020202020204" pitchFamily="34" charset="0"/>
                <a:cs typeface="Arial" panose="020B0604020202020204" pitchFamily="34" charset="0"/>
              </a:defRPr>
            </a:lvl3pPr>
            <a:lvl4pPr marL="1600200" indent="-228600">
              <a:defRPr b="1">
                <a:solidFill>
                  <a:srgbClr val="FF0303"/>
                </a:solidFill>
                <a:latin typeface="Arial" panose="020B0604020202020204" pitchFamily="34" charset="0"/>
                <a:cs typeface="Arial" panose="020B0604020202020204" pitchFamily="34" charset="0"/>
              </a:defRPr>
            </a:lvl4pPr>
            <a:lvl5pPr marL="2057400" indent="-228600">
              <a:defRPr b="1">
                <a:solidFill>
                  <a:srgbClr val="FF0303"/>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eaLnBrk="1" hangingPunct="1"/>
            <a:endParaRPr lang="en-US" altLang="en-US" sz="1000" dirty="0">
              <a:solidFill>
                <a:schemeClr val="tx1"/>
              </a:solidFill>
            </a:endParaRPr>
          </a:p>
          <a:p>
            <a:pPr eaLnBrk="1" hangingPunct="1"/>
            <a:r>
              <a:rPr lang="en-US" altLang="en-US" sz="1000" dirty="0">
                <a:solidFill>
                  <a:schemeClr val="tx2"/>
                </a:solidFill>
              </a:rPr>
              <a:t>Georgia</a:t>
            </a:r>
            <a:endParaRPr lang="en-US" altLang="en-US" sz="1000" b="0" dirty="0">
              <a:solidFill>
                <a:schemeClr val="tx2"/>
              </a:solidFill>
            </a:endParaRPr>
          </a:p>
        </p:txBody>
      </p:sp>
      <p:pic>
        <p:nvPicPr>
          <p:cNvPr id="14406" name="Picture 231" descr="georgian fla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810544" y="3628380"/>
            <a:ext cx="647700" cy="350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68" name="Text Box 232"/>
          <p:cNvSpPr txBox="1">
            <a:spLocks noChangeArrowheads="1"/>
          </p:cNvSpPr>
          <p:nvPr/>
        </p:nvSpPr>
        <p:spPr bwMode="auto">
          <a:xfrm>
            <a:off x="242615" y="2863443"/>
            <a:ext cx="65405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90488" tIns="44450" rIns="90488" bIns="44450">
            <a:spAutoFit/>
          </a:bodyPr>
          <a:lstStyle>
            <a:lvl1pPr>
              <a:defRPr b="1">
                <a:solidFill>
                  <a:srgbClr val="FF0303"/>
                </a:solidFill>
                <a:latin typeface="Arial" panose="020B0604020202020204" pitchFamily="34" charset="0"/>
                <a:cs typeface="Arial" panose="020B0604020202020204" pitchFamily="34" charset="0"/>
              </a:defRPr>
            </a:lvl1pPr>
            <a:lvl2pPr marL="742950" indent="-285750">
              <a:defRPr b="1">
                <a:solidFill>
                  <a:srgbClr val="FF0303"/>
                </a:solidFill>
                <a:latin typeface="Arial" panose="020B0604020202020204" pitchFamily="34" charset="0"/>
                <a:cs typeface="Arial" panose="020B0604020202020204" pitchFamily="34" charset="0"/>
              </a:defRPr>
            </a:lvl2pPr>
            <a:lvl3pPr marL="1143000" indent="-228600">
              <a:defRPr b="1">
                <a:solidFill>
                  <a:srgbClr val="FF0303"/>
                </a:solidFill>
                <a:latin typeface="Arial" panose="020B0604020202020204" pitchFamily="34" charset="0"/>
                <a:cs typeface="Arial" panose="020B0604020202020204" pitchFamily="34" charset="0"/>
              </a:defRPr>
            </a:lvl3pPr>
            <a:lvl4pPr marL="1600200" indent="-228600">
              <a:defRPr b="1">
                <a:solidFill>
                  <a:srgbClr val="FF0303"/>
                </a:solidFill>
                <a:latin typeface="Arial" panose="020B0604020202020204" pitchFamily="34" charset="0"/>
                <a:cs typeface="Arial" panose="020B0604020202020204" pitchFamily="34" charset="0"/>
              </a:defRPr>
            </a:lvl4pPr>
            <a:lvl5pPr marL="2057400" indent="-228600">
              <a:defRPr b="1">
                <a:solidFill>
                  <a:srgbClr val="FF0303"/>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eaLnBrk="1" hangingPunct="1"/>
            <a:r>
              <a:rPr lang="en-GB" altLang="en-US" sz="1600" u="sng" dirty="0"/>
              <a:t>IPAP</a:t>
            </a:r>
          </a:p>
        </p:txBody>
      </p:sp>
      <p:sp>
        <p:nvSpPr>
          <p:cNvPr id="14403" name="Rectangle 235"/>
          <p:cNvSpPr>
            <a:spLocks noChangeArrowheads="1"/>
          </p:cNvSpPr>
          <p:nvPr/>
        </p:nvSpPr>
        <p:spPr bwMode="auto">
          <a:xfrm>
            <a:off x="3538736" y="3202300"/>
            <a:ext cx="858953" cy="260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6057" tIns="53028" rIns="106057" bIns="53028">
            <a:spAutoFit/>
          </a:bodyPr>
          <a:lstStyle>
            <a:lvl1pPr defTabSz="1054100">
              <a:defRPr b="1">
                <a:solidFill>
                  <a:srgbClr val="FF0303"/>
                </a:solidFill>
                <a:latin typeface="Arial" panose="020B0604020202020204" pitchFamily="34" charset="0"/>
                <a:cs typeface="Arial" panose="020B0604020202020204" pitchFamily="34" charset="0"/>
              </a:defRPr>
            </a:lvl1pPr>
            <a:lvl2pPr marL="742950" indent="-285750" defTabSz="1054100">
              <a:defRPr b="1">
                <a:solidFill>
                  <a:srgbClr val="FF0303"/>
                </a:solidFill>
                <a:latin typeface="Arial" panose="020B0604020202020204" pitchFamily="34" charset="0"/>
                <a:cs typeface="Arial" panose="020B0604020202020204" pitchFamily="34" charset="0"/>
              </a:defRPr>
            </a:lvl2pPr>
            <a:lvl3pPr marL="1143000" indent="-228600" defTabSz="1054100">
              <a:defRPr b="1">
                <a:solidFill>
                  <a:srgbClr val="FF0303"/>
                </a:solidFill>
                <a:latin typeface="Arial" panose="020B0604020202020204" pitchFamily="34" charset="0"/>
                <a:cs typeface="Arial" panose="020B0604020202020204" pitchFamily="34" charset="0"/>
              </a:defRPr>
            </a:lvl3pPr>
            <a:lvl4pPr marL="1600200" indent="-228600" defTabSz="1054100">
              <a:defRPr b="1">
                <a:solidFill>
                  <a:srgbClr val="FF0303"/>
                </a:solidFill>
                <a:latin typeface="Arial" panose="020B0604020202020204" pitchFamily="34" charset="0"/>
                <a:cs typeface="Arial" panose="020B0604020202020204" pitchFamily="34" charset="0"/>
              </a:defRPr>
            </a:lvl4pPr>
            <a:lvl5pPr marL="2057400" indent="-228600" defTabSz="1054100">
              <a:defRPr b="1">
                <a:solidFill>
                  <a:srgbClr val="FF0303"/>
                </a:solidFill>
                <a:latin typeface="Arial" panose="020B0604020202020204" pitchFamily="34" charset="0"/>
                <a:cs typeface="Arial" panose="020B0604020202020204" pitchFamily="34" charset="0"/>
              </a:defRPr>
            </a:lvl5pPr>
            <a:lvl6pPr marL="2514600" indent="-228600" defTabSz="10541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defTabSz="10541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defTabSz="10541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defTabSz="10541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eaLnBrk="1" hangingPunct="1"/>
            <a:r>
              <a:rPr lang="en-US" altLang="en-US" sz="1000" dirty="0">
                <a:solidFill>
                  <a:schemeClr val="hlink"/>
                </a:solidFill>
              </a:rPr>
              <a:t>Moldova</a:t>
            </a:r>
          </a:p>
        </p:txBody>
      </p:sp>
      <p:pic>
        <p:nvPicPr>
          <p:cNvPr id="14404" name="Picture 236"/>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04081" y="2822560"/>
            <a:ext cx="647503" cy="4118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89" name="Text Box 255"/>
          <p:cNvSpPr txBox="1">
            <a:spLocks noChangeArrowheads="1"/>
          </p:cNvSpPr>
          <p:nvPr/>
        </p:nvSpPr>
        <p:spPr bwMode="auto">
          <a:xfrm>
            <a:off x="242615" y="3533502"/>
            <a:ext cx="631825"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90488" tIns="44450" rIns="90488" bIns="44450">
            <a:spAutoFit/>
          </a:bodyPr>
          <a:lstStyle>
            <a:lvl1pPr>
              <a:defRPr b="1">
                <a:solidFill>
                  <a:srgbClr val="FF0303"/>
                </a:solidFill>
                <a:latin typeface="Arial" panose="020B0604020202020204" pitchFamily="34" charset="0"/>
                <a:cs typeface="Arial" panose="020B0604020202020204" pitchFamily="34" charset="0"/>
              </a:defRPr>
            </a:lvl1pPr>
            <a:lvl2pPr marL="742950" indent="-285750">
              <a:defRPr b="1">
                <a:solidFill>
                  <a:srgbClr val="FF0303"/>
                </a:solidFill>
                <a:latin typeface="Arial" panose="020B0604020202020204" pitchFamily="34" charset="0"/>
                <a:cs typeface="Arial" panose="020B0604020202020204" pitchFamily="34" charset="0"/>
              </a:defRPr>
            </a:lvl2pPr>
            <a:lvl3pPr marL="1143000" indent="-228600">
              <a:defRPr b="1">
                <a:solidFill>
                  <a:srgbClr val="FF0303"/>
                </a:solidFill>
                <a:latin typeface="Arial" panose="020B0604020202020204" pitchFamily="34" charset="0"/>
                <a:cs typeface="Arial" panose="020B0604020202020204" pitchFamily="34" charset="0"/>
              </a:defRPr>
            </a:lvl3pPr>
            <a:lvl4pPr marL="1600200" indent="-228600">
              <a:defRPr b="1">
                <a:solidFill>
                  <a:srgbClr val="FF0303"/>
                </a:solidFill>
                <a:latin typeface="Arial" panose="020B0604020202020204" pitchFamily="34" charset="0"/>
                <a:cs typeface="Arial" panose="020B0604020202020204" pitchFamily="34" charset="0"/>
              </a:defRPr>
            </a:lvl4pPr>
            <a:lvl5pPr marL="2057400" indent="-228600">
              <a:defRPr b="1">
                <a:solidFill>
                  <a:srgbClr val="FF0303"/>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eaLnBrk="1" hangingPunct="1"/>
            <a:r>
              <a:rPr lang="en-GB" altLang="en-US" sz="1600" u="sng" dirty="0">
                <a:solidFill>
                  <a:schemeClr val="tx2"/>
                </a:solidFill>
              </a:rPr>
              <a:t>NUC</a:t>
            </a:r>
          </a:p>
          <a:p>
            <a:pPr eaLnBrk="1" hangingPunct="1"/>
            <a:r>
              <a:rPr lang="en-GB" altLang="en-US" sz="1600" u="sng" dirty="0">
                <a:solidFill>
                  <a:schemeClr val="tx2"/>
                </a:solidFill>
              </a:rPr>
              <a:t>NGC</a:t>
            </a:r>
          </a:p>
        </p:txBody>
      </p:sp>
      <p:pic>
        <p:nvPicPr>
          <p:cNvPr id="14390" name="Picture 246" descr="Jordan_fla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46448" y="4418162"/>
            <a:ext cx="516786"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91" name="Text Box 250"/>
          <p:cNvSpPr txBox="1">
            <a:spLocks noChangeArrowheads="1"/>
          </p:cNvSpPr>
          <p:nvPr/>
        </p:nvSpPr>
        <p:spPr bwMode="auto">
          <a:xfrm>
            <a:off x="946448" y="4924896"/>
            <a:ext cx="787400"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18000" tIns="44450" rIns="18000" bIns="44450">
            <a:spAutoFit/>
          </a:bodyPr>
          <a:lstStyle>
            <a:lvl1pPr>
              <a:defRPr b="1">
                <a:solidFill>
                  <a:srgbClr val="FF0303"/>
                </a:solidFill>
                <a:latin typeface="Arial" panose="020B0604020202020204" pitchFamily="34" charset="0"/>
                <a:cs typeface="Arial" panose="020B0604020202020204" pitchFamily="34" charset="0"/>
              </a:defRPr>
            </a:lvl1pPr>
            <a:lvl2pPr marL="742950" indent="-285750">
              <a:defRPr b="1">
                <a:solidFill>
                  <a:srgbClr val="FF0303"/>
                </a:solidFill>
                <a:latin typeface="Arial" panose="020B0604020202020204" pitchFamily="34" charset="0"/>
                <a:cs typeface="Arial" panose="020B0604020202020204" pitchFamily="34" charset="0"/>
              </a:defRPr>
            </a:lvl2pPr>
            <a:lvl3pPr marL="1143000" indent="-228600">
              <a:defRPr b="1">
                <a:solidFill>
                  <a:srgbClr val="FF0303"/>
                </a:solidFill>
                <a:latin typeface="Arial" panose="020B0604020202020204" pitchFamily="34" charset="0"/>
                <a:cs typeface="Arial" panose="020B0604020202020204" pitchFamily="34" charset="0"/>
              </a:defRPr>
            </a:lvl3pPr>
            <a:lvl4pPr marL="1600200" indent="-228600">
              <a:defRPr b="1">
                <a:solidFill>
                  <a:srgbClr val="FF0303"/>
                </a:solidFill>
                <a:latin typeface="Arial" panose="020B0604020202020204" pitchFamily="34" charset="0"/>
                <a:cs typeface="Arial" panose="020B0604020202020204" pitchFamily="34" charset="0"/>
              </a:defRPr>
            </a:lvl4pPr>
            <a:lvl5pPr marL="2057400" indent="-228600">
              <a:defRPr b="1">
                <a:solidFill>
                  <a:srgbClr val="FF0303"/>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algn="ctr" eaLnBrk="1" hangingPunct="1">
              <a:spcBef>
                <a:spcPct val="50000"/>
              </a:spcBef>
            </a:pPr>
            <a:r>
              <a:rPr lang="en-GB" altLang="en-US" sz="1000" dirty="0">
                <a:solidFill>
                  <a:schemeClr val="tx1"/>
                </a:solidFill>
              </a:rPr>
              <a:t>Jordan</a:t>
            </a:r>
          </a:p>
        </p:txBody>
      </p:sp>
      <p:sp>
        <p:nvSpPr>
          <p:cNvPr id="14392" name="Text Box 232"/>
          <p:cNvSpPr txBox="1">
            <a:spLocks noChangeArrowheads="1"/>
          </p:cNvSpPr>
          <p:nvPr/>
        </p:nvSpPr>
        <p:spPr bwMode="auto">
          <a:xfrm>
            <a:off x="242615" y="4471193"/>
            <a:ext cx="501650"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90488" tIns="44450" rIns="90488" bIns="44450">
            <a:spAutoFit/>
          </a:bodyPr>
          <a:lstStyle>
            <a:lvl1pPr>
              <a:defRPr b="1">
                <a:solidFill>
                  <a:srgbClr val="FF0303"/>
                </a:solidFill>
                <a:latin typeface="Arial" panose="020B0604020202020204" pitchFamily="34" charset="0"/>
                <a:cs typeface="Arial" panose="020B0604020202020204" pitchFamily="34" charset="0"/>
              </a:defRPr>
            </a:lvl1pPr>
            <a:lvl2pPr marL="742950" indent="-285750">
              <a:defRPr b="1">
                <a:solidFill>
                  <a:srgbClr val="FF0303"/>
                </a:solidFill>
                <a:latin typeface="Arial" panose="020B0604020202020204" pitchFamily="34" charset="0"/>
                <a:cs typeface="Arial" panose="020B0604020202020204" pitchFamily="34" charset="0"/>
              </a:defRPr>
            </a:lvl2pPr>
            <a:lvl3pPr marL="1143000" indent="-228600">
              <a:defRPr b="1">
                <a:solidFill>
                  <a:srgbClr val="FF0303"/>
                </a:solidFill>
                <a:latin typeface="Arial" panose="020B0604020202020204" pitchFamily="34" charset="0"/>
                <a:cs typeface="Arial" panose="020B0604020202020204" pitchFamily="34" charset="0"/>
              </a:defRPr>
            </a:lvl3pPr>
            <a:lvl4pPr marL="1600200" indent="-228600">
              <a:defRPr b="1">
                <a:solidFill>
                  <a:srgbClr val="FF0303"/>
                </a:solidFill>
                <a:latin typeface="Arial" panose="020B0604020202020204" pitchFamily="34" charset="0"/>
                <a:cs typeface="Arial" panose="020B0604020202020204" pitchFamily="34" charset="0"/>
              </a:defRPr>
            </a:lvl4pPr>
            <a:lvl5pPr marL="2057400" indent="-228600">
              <a:defRPr b="1">
                <a:solidFill>
                  <a:srgbClr val="FF0303"/>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eaLnBrk="1" hangingPunct="1"/>
            <a:r>
              <a:rPr lang="en-GB" altLang="en-US" sz="1600" u="sng" dirty="0">
                <a:solidFill>
                  <a:schemeClr val="tx1"/>
                </a:solidFill>
              </a:rPr>
              <a:t>MD</a:t>
            </a:r>
          </a:p>
        </p:txBody>
      </p:sp>
      <p:pic>
        <p:nvPicPr>
          <p:cNvPr id="14393" name="Picture 243" descr="Tunisia_fla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810544" y="4418162"/>
            <a:ext cx="550086"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94" name="Text Box 247"/>
          <p:cNvSpPr txBox="1">
            <a:spLocks noChangeArrowheads="1"/>
          </p:cNvSpPr>
          <p:nvPr/>
        </p:nvSpPr>
        <p:spPr bwMode="auto">
          <a:xfrm>
            <a:off x="1810544" y="4950172"/>
            <a:ext cx="787400"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18000" tIns="44450" rIns="18000" bIns="44450">
            <a:spAutoFit/>
          </a:bodyPr>
          <a:lstStyle>
            <a:lvl1pPr>
              <a:defRPr b="1">
                <a:solidFill>
                  <a:srgbClr val="FF0303"/>
                </a:solidFill>
                <a:latin typeface="Arial" panose="020B0604020202020204" pitchFamily="34" charset="0"/>
                <a:cs typeface="Arial" panose="020B0604020202020204" pitchFamily="34" charset="0"/>
              </a:defRPr>
            </a:lvl1pPr>
            <a:lvl2pPr marL="742950" indent="-285750">
              <a:defRPr b="1">
                <a:solidFill>
                  <a:srgbClr val="FF0303"/>
                </a:solidFill>
                <a:latin typeface="Arial" panose="020B0604020202020204" pitchFamily="34" charset="0"/>
                <a:cs typeface="Arial" panose="020B0604020202020204" pitchFamily="34" charset="0"/>
              </a:defRPr>
            </a:lvl2pPr>
            <a:lvl3pPr marL="1143000" indent="-228600">
              <a:defRPr b="1">
                <a:solidFill>
                  <a:srgbClr val="FF0303"/>
                </a:solidFill>
                <a:latin typeface="Arial" panose="020B0604020202020204" pitchFamily="34" charset="0"/>
                <a:cs typeface="Arial" panose="020B0604020202020204" pitchFamily="34" charset="0"/>
              </a:defRPr>
            </a:lvl3pPr>
            <a:lvl4pPr marL="1600200" indent="-228600">
              <a:defRPr b="1">
                <a:solidFill>
                  <a:srgbClr val="FF0303"/>
                </a:solidFill>
                <a:latin typeface="Arial" panose="020B0604020202020204" pitchFamily="34" charset="0"/>
                <a:cs typeface="Arial" panose="020B0604020202020204" pitchFamily="34" charset="0"/>
              </a:defRPr>
            </a:lvl4pPr>
            <a:lvl5pPr marL="2057400" indent="-228600">
              <a:defRPr b="1">
                <a:solidFill>
                  <a:srgbClr val="FF0303"/>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algn="ctr" eaLnBrk="1" hangingPunct="1">
              <a:spcBef>
                <a:spcPct val="50000"/>
              </a:spcBef>
            </a:pPr>
            <a:r>
              <a:rPr lang="en-GB" altLang="en-US" sz="1000" dirty="0">
                <a:solidFill>
                  <a:schemeClr val="tx1"/>
                </a:solidFill>
              </a:rPr>
              <a:t>Tunisia</a:t>
            </a:r>
          </a:p>
        </p:txBody>
      </p:sp>
      <p:cxnSp>
        <p:nvCxnSpPr>
          <p:cNvPr id="4" name="Straight Connector 3"/>
          <p:cNvCxnSpPr/>
          <p:nvPr/>
        </p:nvCxnSpPr>
        <p:spPr bwMode="auto">
          <a:xfrm>
            <a:off x="6203032" y="1151724"/>
            <a:ext cx="0" cy="3967740"/>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221" name="Rectangle 235"/>
          <p:cNvSpPr>
            <a:spLocks noChangeArrowheads="1"/>
          </p:cNvSpPr>
          <p:nvPr/>
        </p:nvSpPr>
        <p:spPr bwMode="auto">
          <a:xfrm>
            <a:off x="4330824" y="3177956"/>
            <a:ext cx="858953" cy="260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6057" tIns="53028" rIns="106057" bIns="53028">
            <a:spAutoFit/>
          </a:bodyPr>
          <a:lstStyle>
            <a:lvl1pPr defTabSz="1054100">
              <a:defRPr b="1">
                <a:solidFill>
                  <a:srgbClr val="FF0303"/>
                </a:solidFill>
                <a:latin typeface="Arial" panose="020B0604020202020204" pitchFamily="34" charset="0"/>
                <a:cs typeface="Arial" panose="020B0604020202020204" pitchFamily="34" charset="0"/>
              </a:defRPr>
            </a:lvl1pPr>
            <a:lvl2pPr marL="742950" indent="-285750" defTabSz="1054100">
              <a:defRPr b="1">
                <a:solidFill>
                  <a:srgbClr val="FF0303"/>
                </a:solidFill>
                <a:latin typeface="Arial" panose="020B0604020202020204" pitchFamily="34" charset="0"/>
                <a:cs typeface="Arial" panose="020B0604020202020204" pitchFamily="34" charset="0"/>
              </a:defRPr>
            </a:lvl2pPr>
            <a:lvl3pPr marL="1143000" indent="-228600" defTabSz="1054100">
              <a:defRPr b="1">
                <a:solidFill>
                  <a:srgbClr val="FF0303"/>
                </a:solidFill>
                <a:latin typeface="Arial" panose="020B0604020202020204" pitchFamily="34" charset="0"/>
                <a:cs typeface="Arial" panose="020B0604020202020204" pitchFamily="34" charset="0"/>
              </a:defRPr>
            </a:lvl3pPr>
            <a:lvl4pPr marL="1600200" indent="-228600" defTabSz="1054100">
              <a:defRPr b="1">
                <a:solidFill>
                  <a:srgbClr val="FF0303"/>
                </a:solidFill>
                <a:latin typeface="Arial" panose="020B0604020202020204" pitchFamily="34" charset="0"/>
                <a:cs typeface="Arial" panose="020B0604020202020204" pitchFamily="34" charset="0"/>
              </a:defRPr>
            </a:lvl4pPr>
            <a:lvl5pPr marL="2057400" indent="-228600" defTabSz="1054100">
              <a:defRPr b="1">
                <a:solidFill>
                  <a:srgbClr val="FF0303"/>
                </a:solidFill>
                <a:latin typeface="Arial" panose="020B0604020202020204" pitchFamily="34" charset="0"/>
                <a:cs typeface="Arial" panose="020B0604020202020204" pitchFamily="34" charset="0"/>
              </a:defRPr>
            </a:lvl5pPr>
            <a:lvl6pPr marL="2514600" indent="-228600" defTabSz="10541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6pPr>
            <a:lvl7pPr marL="2971800" indent="-228600" defTabSz="10541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7pPr>
            <a:lvl8pPr marL="3429000" indent="-228600" defTabSz="10541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8pPr>
            <a:lvl9pPr marL="3886200" indent="-228600" defTabSz="1054100" eaLnBrk="0" fontAlgn="base" hangingPunct="0">
              <a:spcBef>
                <a:spcPct val="0"/>
              </a:spcBef>
              <a:spcAft>
                <a:spcPct val="0"/>
              </a:spcAft>
              <a:defRPr b="1">
                <a:solidFill>
                  <a:srgbClr val="FF0303"/>
                </a:solidFill>
                <a:latin typeface="Arial" panose="020B0604020202020204" pitchFamily="34" charset="0"/>
                <a:cs typeface="Arial" panose="020B0604020202020204" pitchFamily="34" charset="0"/>
              </a:defRPr>
            </a:lvl9pPr>
          </a:lstStyle>
          <a:p>
            <a:pPr eaLnBrk="1" hangingPunct="1"/>
            <a:r>
              <a:rPr lang="en-US" altLang="en-US" sz="1000" dirty="0">
                <a:solidFill>
                  <a:schemeClr val="hlink"/>
                </a:solidFill>
              </a:rPr>
              <a:t>Serbia</a:t>
            </a:r>
          </a:p>
        </p:txBody>
      </p:sp>
      <p:pic>
        <p:nvPicPr>
          <p:cNvPr id="194" name="Picture 2" descr="NATO UNCLASSIFIED&#10;Releasable to PfP/MD/ICI/AUSTRALIA/COLOMBIA/IRAQ/JAPAN/MONGOLIA/NEW ZEALAND/PAKISTAN/REPUBLIC OF KOREA&#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8356" y="5047456"/>
            <a:ext cx="7992887" cy="4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619270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298450" y="1014413"/>
            <a:ext cx="7715250" cy="3028384"/>
          </a:xfrm>
          <a:prstGeom prst="rect">
            <a:avLst/>
          </a:prstGeom>
          <a:noFill/>
          <a:ln w="9525">
            <a:noFill/>
            <a:miter lim="800000"/>
            <a:headEnd/>
            <a:tailEnd/>
          </a:ln>
        </p:spPr>
        <p:txBody>
          <a:bodyPr lIns="69843" tIns="36508" rIns="69843" bIns="36508">
            <a:spAutoFit/>
          </a:bodyPr>
          <a:lstStyle/>
          <a:p>
            <a:pPr defTabSz="703263"/>
            <a:r>
              <a:rPr lang="en-GB" sz="2400" b="0" u="sng" dirty="0">
                <a:solidFill>
                  <a:schemeClr val="tx2"/>
                </a:solidFill>
              </a:rPr>
              <a:t>Objectives:</a:t>
            </a:r>
          </a:p>
          <a:p>
            <a:pPr defTabSz="703263"/>
            <a:endParaRPr lang="en-GB" sz="2400" b="0" u="sng" dirty="0">
              <a:solidFill>
                <a:schemeClr val="tx2"/>
              </a:solidFill>
            </a:endParaRPr>
          </a:p>
          <a:p>
            <a:pPr marL="342900" indent="-342900" defTabSz="703263">
              <a:buFont typeface="Arial" panose="020B0604020202020204" pitchFamily="34" charset="0"/>
              <a:buChar char="•"/>
            </a:pPr>
            <a:r>
              <a:rPr lang="en-GB" sz="2400" b="0" dirty="0">
                <a:solidFill>
                  <a:schemeClr val="tx1"/>
                </a:solidFill>
              </a:rPr>
              <a:t>Assist in establishing </a:t>
            </a:r>
            <a:r>
              <a:rPr lang="en-GB" sz="2400" b="0" dirty="0">
                <a:solidFill>
                  <a:srgbClr val="FFFF00"/>
                </a:solidFill>
              </a:rPr>
              <a:t>interoperability</a:t>
            </a:r>
            <a:r>
              <a:rPr lang="en-GB" sz="2400" b="0" dirty="0">
                <a:solidFill>
                  <a:schemeClr val="tx1"/>
                </a:solidFill>
              </a:rPr>
              <a:t> requirements;</a:t>
            </a:r>
          </a:p>
          <a:p>
            <a:pPr marL="342900" indent="-342900" defTabSz="703263">
              <a:buFont typeface="Arial" panose="020B0604020202020204" pitchFamily="34" charset="0"/>
              <a:buChar char="•"/>
            </a:pPr>
            <a:r>
              <a:rPr lang="en-GB" sz="2400" b="0" dirty="0">
                <a:solidFill>
                  <a:schemeClr val="tx1"/>
                </a:solidFill>
                <a:latin typeface="Arial" charset="0"/>
                <a:ea typeface="ＭＳ Ｐゴシック" pitchFamily="34" charset="-128"/>
                <a:cs typeface="+mj-cs"/>
              </a:rPr>
              <a:t>Developing</a:t>
            </a:r>
            <a:r>
              <a:rPr lang="en-GB" sz="2400" b="0" dirty="0">
                <a:solidFill>
                  <a:schemeClr val="tx1"/>
                </a:solidFill>
              </a:rPr>
              <a:t> forces that could be made available for multinational </a:t>
            </a:r>
            <a:r>
              <a:rPr lang="en-GB" sz="2400" b="0" dirty="0">
                <a:solidFill>
                  <a:srgbClr val="FFFF00"/>
                </a:solidFill>
              </a:rPr>
              <a:t>operations</a:t>
            </a:r>
            <a:r>
              <a:rPr lang="en-GB" sz="2400" b="0" dirty="0">
                <a:solidFill>
                  <a:schemeClr val="tx1"/>
                </a:solidFill>
              </a:rPr>
              <a:t> – NATO, EU and UN;  </a:t>
            </a:r>
          </a:p>
          <a:p>
            <a:pPr marL="342900" indent="-342900" defTabSz="703263">
              <a:buFont typeface="Arial" panose="020B0604020202020204" pitchFamily="34" charset="0"/>
              <a:buChar char="•"/>
            </a:pPr>
            <a:r>
              <a:rPr lang="en-GB" sz="2400" b="0" dirty="0">
                <a:solidFill>
                  <a:schemeClr val="tx1"/>
                </a:solidFill>
              </a:rPr>
              <a:t>Promote </a:t>
            </a:r>
            <a:r>
              <a:rPr lang="en-GB" sz="2400" b="0" dirty="0">
                <a:solidFill>
                  <a:srgbClr val="FFFF00"/>
                </a:solidFill>
              </a:rPr>
              <a:t>defence transformation </a:t>
            </a:r>
            <a:r>
              <a:rPr lang="en-GB" sz="2400" b="0" dirty="0">
                <a:solidFill>
                  <a:schemeClr val="tx1"/>
                </a:solidFill>
              </a:rPr>
              <a:t>and modernisation including in support of wider reform effort; and </a:t>
            </a:r>
          </a:p>
          <a:p>
            <a:pPr marL="342900" indent="-342900" defTabSz="703263">
              <a:buFont typeface="Arial" panose="020B0604020202020204" pitchFamily="34" charset="0"/>
              <a:buChar char="•"/>
            </a:pPr>
            <a:r>
              <a:rPr lang="en-GB" sz="2400" b="0" dirty="0">
                <a:solidFill>
                  <a:srgbClr val="FFFF00"/>
                </a:solidFill>
              </a:rPr>
              <a:t>Supporting</a:t>
            </a:r>
            <a:r>
              <a:rPr lang="en-GB" sz="2400" b="0" dirty="0">
                <a:solidFill>
                  <a:schemeClr val="tx1"/>
                </a:solidFill>
              </a:rPr>
              <a:t> those partners aspiring to join NATO.</a:t>
            </a:r>
          </a:p>
        </p:txBody>
      </p:sp>
      <p:sp>
        <p:nvSpPr>
          <p:cNvPr id="12291" name="Rectangle 3"/>
          <p:cNvSpPr>
            <a:spLocks noGrp="1" noChangeArrowheads="1"/>
          </p:cNvSpPr>
          <p:nvPr>
            <p:ph sz="quarter" idx="1"/>
          </p:nvPr>
        </p:nvSpPr>
        <p:spPr bwMode="auto">
          <a:xfrm>
            <a:off x="1268363" y="363240"/>
            <a:ext cx="5942781" cy="939800"/>
          </a:xfrm>
          <a:prstGeom prst="rect">
            <a:avLst/>
          </a:prstGeom>
          <a:noFill/>
          <a:ln>
            <a:miter lim="800000"/>
            <a:headEnd/>
            <a:tailEnd/>
          </a:ln>
        </p:spPr>
        <p:txBody>
          <a:bodyPr lIns="80953" tIns="39684" rIns="80953" bIns="39684">
            <a:normAutofit/>
          </a:bodyPr>
          <a:lstStyle/>
          <a:p>
            <a:pPr marL="0" indent="0" algn="ctr" defTabSz="914400">
              <a:buFontTx/>
              <a:buNone/>
            </a:pPr>
            <a:r>
              <a:rPr lang="en-US" sz="2800" b="1" dirty="0">
                <a:solidFill>
                  <a:schemeClr val="tx2"/>
                </a:solidFill>
                <a:ea typeface="ＭＳ Ｐゴシック" pitchFamily="34" charset="-128"/>
              </a:rPr>
              <a:t>PARP Objectives and Principles</a:t>
            </a:r>
          </a:p>
        </p:txBody>
      </p:sp>
      <p:sp>
        <p:nvSpPr>
          <p:cNvPr id="12292" name="TextBox 3"/>
          <p:cNvSpPr txBox="1">
            <a:spLocks noChangeArrowheads="1"/>
          </p:cNvSpPr>
          <p:nvPr/>
        </p:nvSpPr>
        <p:spPr bwMode="auto">
          <a:xfrm>
            <a:off x="298450" y="4441775"/>
            <a:ext cx="7416750" cy="461665"/>
          </a:xfrm>
          <a:prstGeom prst="rect">
            <a:avLst/>
          </a:prstGeom>
          <a:noFill/>
          <a:ln w="9525">
            <a:noFill/>
            <a:miter lim="800000"/>
            <a:headEnd/>
            <a:tailEnd/>
          </a:ln>
        </p:spPr>
        <p:txBody>
          <a:bodyPr wrap="square">
            <a:spAutoFit/>
          </a:bodyPr>
          <a:lstStyle/>
          <a:p>
            <a:pPr defTabSz="703263"/>
            <a:r>
              <a:rPr lang="en-GB" sz="2400" b="0" u="sng" dirty="0">
                <a:solidFill>
                  <a:schemeClr val="tx2"/>
                </a:solidFill>
              </a:rPr>
              <a:t>Principles</a:t>
            </a:r>
            <a:r>
              <a:rPr lang="en-GB" sz="2400" b="0" dirty="0">
                <a:solidFill>
                  <a:schemeClr val="tx2"/>
                </a:solidFill>
              </a:rPr>
              <a:t>:</a:t>
            </a:r>
            <a:r>
              <a:rPr lang="en-GB" sz="2400" b="0" dirty="0">
                <a:solidFill>
                  <a:schemeClr val="tx1"/>
                </a:solidFill>
              </a:rPr>
              <a:t>  </a:t>
            </a:r>
            <a:r>
              <a:rPr lang="en-GB" sz="2400" b="0" dirty="0" err="1">
                <a:solidFill>
                  <a:schemeClr val="tx1"/>
                </a:solidFill>
              </a:rPr>
              <a:t>Voluntarity</a:t>
            </a:r>
            <a:r>
              <a:rPr lang="en-GB" sz="2400" b="0" dirty="0">
                <a:solidFill>
                  <a:schemeClr val="tx1"/>
                </a:solidFill>
              </a:rPr>
              <a:t>, Specificity, Partnership</a:t>
            </a:r>
          </a:p>
        </p:txBody>
      </p:sp>
      <p:pic>
        <p:nvPicPr>
          <p:cNvPr id="6" name="Picture 2" descr="NATO UNCLASSIFIED&#10;Releasable to PfP/MD/ICI/AUSTRALIA/COLOMBIA/IRAQ/JAPAN/MONGOLIA/NEW ZEALAND/PAKISTAN/REPUBLIC OF KOREA&#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356" y="4952349"/>
            <a:ext cx="7992887" cy="4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51877897"/>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600200" y="228600"/>
            <a:ext cx="4387850" cy="547688"/>
          </a:xfrm>
          <a:noFill/>
        </p:spPr>
        <p:txBody>
          <a:bodyPr lIns="77557" tIns="38098" rIns="77557" bIns="38098"/>
          <a:lstStyle/>
          <a:p>
            <a:pPr defTabSz="914400"/>
            <a:r>
              <a:rPr lang="en-US" sz="3200" b="1" dirty="0">
                <a:ea typeface="ＭＳ Ｐゴシック" pitchFamily="34" charset="-128"/>
              </a:rPr>
              <a:t> The PARP Process</a:t>
            </a:r>
          </a:p>
        </p:txBody>
      </p:sp>
      <p:sp>
        <p:nvSpPr>
          <p:cNvPr id="19459" name="Rectangle 18"/>
          <p:cNvSpPr>
            <a:spLocks noChangeArrowheads="1"/>
          </p:cNvSpPr>
          <p:nvPr/>
        </p:nvSpPr>
        <p:spPr bwMode="auto">
          <a:xfrm>
            <a:off x="6059488" y="3895725"/>
            <a:ext cx="1871662" cy="698500"/>
          </a:xfrm>
          <a:prstGeom prst="rect">
            <a:avLst/>
          </a:prstGeom>
          <a:solidFill>
            <a:srgbClr val="0099CC"/>
          </a:solidFill>
          <a:ln w="12700">
            <a:solidFill>
              <a:schemeClr val="tx1"/>
            </a:solidFill>
            <a:miter lim="800000"/>
            <a:headEnd/>
            <a:tailEnd/>
          </a:ln>
        </p:spPr>
        <p:txBody>
          <a:bodyPr lIns="77557" tIns="38098" rIns="77557" bIns="38098">
            <a:spAutoFit/>
          </a:bodyPr>
          <a:lstStyle/>
          <a:p>
            <a:pPr algn="ctr" defTabSz="784225"/>
            <a:r>
              <a:rPr lang="en-US" sz="2000">
                <a:solidFill>
                  <a:schemeClr val="tx1"/>
                </a:solidFill>
              </a:rPr>
              <a:t>PARP</a:t>
            </a:r>
          </a:p>
          <a:p>
            <a:pPr algn="ctr" defTabSz="784225"/>
            <a:r>
              <a:rPr lang="en-US" sz="2000">
                <a:solidFill>
                  <a:schemeClr val="tx1"/>
                </a:solidFill>
              </a:rPr>
              <a:t>Assessments</a:t>
            </a:r>
          </a:p>
        </p:txBody>
      </p:sp>
      <p:sp>
        <p:nvSpPr>
          <p:cNvPr id="19461" name="AutoShape 39"/>
          <p:cNvSpPr>
            <a:spLocks noChangeArrowheads="1"/>
          </p:cNvSpPr>
          <p:nvPr/>
        </p:nvSpPr>
        <p:spPr bwMode="auto">
          <a:xfrm>
            <a:off x="1019175" y="1465337"/>
            <a:ext cx="976313" cy="485775"/>
          </a:xfrm>
          <a:prstGeom prst="rightArrow">
            <a:avLst>
              <a:gd name="adj1" fmla="val 50000"/>
              <a:gd name="adj2" fmla="val 50245"/>
            </a:avLst>
          </a:prstGeom>
          <a:solidFill>
            <a:schemeClr val="accent1"/>
          </a:solidFill>
          <a:ln w="12700">
            <a:solidFill>
              <a:schemeClr val="tx1"/>
            </a:solidFill>
            <a:miter lim="800000"/>
            <a:headEnd type="none" w="sm" len="sm"/>
            <a:tailEnd type="none" w="sm" len="sm"/>
          </a:ln>
        </p:spPr>
        <p:txBody>
          <a:bodyPr wrap="none" lIns="90488" tIns="44450" rIns="90488" bIns="44450" anchor="ctr"/>
          <a:lstStyle/>
          <a:p>
            <a:endParaRPr lang="en-GB"/>
          </a:p>
        </p:txBody>
      </p:sp>
      <p:sp>
        <p:nvSpPr>
          <p:cNvPr id="19462" name="Rectangle 13"/>
          <p:cNvSpPr>
            <a:spLocks noChangeArrowheads="1"/>
          </p:cNvSpPr>
          <p:nvPr/>
        </p:nvSpPr>
        <p:spPr bwMode="auto">
          <a:xfrm>
            <a:off x="2027238" y="1375048"/>
            <a:ext cx="1873250" cy="698500"/>
          </a:xfrm>
          <a:prstGeom prst="rect">
            <a:avLst/>
          </a:prstGeom>
          <a:solidFill>
            <a:srgbClr val="000099"/>
          </a:solidFill>
          <a:ln w="12700">
            <a:solidFill>
              <a:schemeClr val="tx1"/>
            </a:solidFill>
            <a:miter lim="800000"/>
            <a:headEnd/>
            <a:tailEnd/>
          </a:ln>
        </p:spPr>
        <p:txBody>
          <a:bodyPr lIns="77557" tIns="38098" rIns="77557" bIns="38098">
            <a:spAutoFit/>
          </a:bodyPr>
          <a:lstStyle/>
          <a:p>
            <a:pPr defTabSz="784225"/>
            <a:r>
              <a:rPr lang="en-US" sz="2000" dirty="0">
                <a:solidFill>
                  <a:schemeClr val="tx2"/>
                </a:solidFill>
              </a:rPr>
              <a:t>   Partnership </a:t>
            </a:r>
          </a:p>
          <a:p>
            <a:pPr defTabSz="784225"/>
            <a:r>
              <a:rPr lang="en-US" sz="2000" dirty="0">
                <a:solidFill>
                  <a:schemeClr val="tx2"/>
                </a:solidFill>
              </a:rPr>
              <a:t>       Goals</a:t>
            </a:r>
          </a:p>
        </p:txBody>
      </p:sp>
      <p:sp>
        <p:nvSpPr>
          <p:cNvPr id="19463" name="AutoShape 40"/>
          <p:cNvSpPr>
            <a:spLocks noChangeArrowheads="1"/>
          </p:cNvSpPr>
          <p:nvPr/>
        </p:nvSpPr>
        <p:spPr bwMode="auto">
          <a:xfrm>
            <a:off x="2170113" y="2671192"/>
            <a:ext cx="976312" cy="485775"/>
          </a:xfrm>
          <a:prstGeom prst="rightArrow">
            <a:avLst>
              <a:gd name="adj1" fmla="val 50000"/>
              <a:gd name="adj2" fmla="val 50245"/>
            </a:avLst>
          </a:prstGeom>
          <a:solidFill>
            <a:schemeClr val="accent1"/>
          </a:solidFill>
          <a:ln w="12700">
            <a:solidFill>
              <a:schemeClr val="tx1"/>
            </a:solidFill>
            <a:miter lim="800000"/>
            <a:headEnd type="none" w="sm" len="sm"/>
            <a:tailEnd type="none" w="sm" len="sm"/>
          </a:ln>
        </p:spPr>
        <p:txBody>
          <a:bodyPr wrap="none" lIns="90488" tIns="44450" rIns="90488" bIns="44450" anchor="ctr"/>
          <a:lstStyle/>
          <a:p>
            <a:endParaRPr lang="en-GB"/>
          </a:p>
        </p:txBody>
      </p:sp>
      <p:sp>
        <p:nvSpPr>
          <p:cNvPr id="19464" name="AutoShape 40"/>
          <p:cNvSpPr>
            <a:spLocks noChangeArrowheads="1"/>
          </p:cNvSpPr>
          <p:nvPr/>
        </p:nvSpPr>
        <p:spPr bwMode="auto">
          <a:xfrm>
            <a:off x="5051425" y="3967163"/>
            <a:ext cx="976313" cy="485775"/>
          </a:xfrm>
          <a:prstGeom prst="rightArrow">
            <a:avLst>
              <a:gd name="adj1" fmla="val 50000"/>
              <a:gd name="adj2" fmla="val 50245"/>
            </a:avLst>
          </a:prstGeom>
          <a:solidFill>
            <a:schemeClr val="accent1"/>
          </a:solidFill>
          <a:ln w="12700">
            <a:solidFill>
              <a:schemeClr val="tx1"/>
            </a:solidFill>
            <a:miter lim="800000"/>
            <a:headEnd type="none" w="sm" len="sm"/>
            <a:tailEnd type="none" w="sm" len="sm"/>
          </a:ln>
        </p:spPr>
        <p:txBody>
          <a:bodyPr wrap="none" lIns="90488" tIns="44450" rIns="90488" bIns="44450" anchor="ctr"/>
          <a:lstStyle/>
          <a:p>
            <a:endParaRPr lang="en-GB"/>
          </a:p>
        </p:txBody>
      </p:sp>
      <p:sp>
        <p:nvSpPr>
          <p:cNvPr id="19465" name="Rectangle 18"/>
          <p:cNvSpPr>
            <a:spLocks noChangeArrowheads="1"/>
          </p:cNvSpPr>
          <p:nvPr/>
        </p:nvSpPr>
        <p:spPr bwMode="auto">
          <a:xfrm>
            <a:off x="3251200" y="2599184"/>
            <a:ext cx="4691063" cy="638175"/>
          </a:xfrm>
          <a:prstGeom prst="rect">
            <a:avLst/>
          </a:prstGeom>
          <a:solidFill>
            <a:schemeClr val="hlink"/>
          </a:solidFill>
          <a:ln w="12700">
            <a:solidFill>
              <a:schemeClr val="tx1"/>
            </a:solidFill>
            <a:miter lim="800000"/>
            <a:headEnd/>
            <a:tailEnd/>
          </a:ln>
        </p:spPr>
        <p:txBody>
          <a:bodyPr lIns="77557" tIns="38098" rIns="77557" bIns="38098" anchor="ctr" anchorCtr="1">
            <a:spAutoFit/>
          </a:bodyPr>
          <a:lstStyle/>
          <a:p>
            <a:pPr algn="ctr" defTabSz="784225"/>
            <a:r>
              <a:rPr lang="en-US" dirty="0">
                <a:solidFill>
                  <a:schemeClr val="tx1"/>
                </a:solidFill>
              </a:rPr>
              <a:t>Implementation</a:t>
            </a:r>
          </a:p>
          <a:p>
            <a:pPr algn="ctr" defTabSz="784225"/>
            <a:endParaRPr lang="en-US" dirty="0">
              <a:solidFill>
                <a:schemeClr val="tx1"/>
              </a:solidFill>
            </a:endParaRPr>
          </a:p>
        </p:txBody>
      </p:sp>
      <p:sp>
        <p:nvSpPr>
          <p:cNvPr id="19466" name="Text Box 15"/>
          <p:cNvSpPr txBox="1">
            <a:spLocks noChangeArrowheads="1"/>
          </p:cNvSpPr>
          <p:nvPr/>
        </p:nvSpPr>
        <p:spPr bwMode="auto">
          <a:xfrm>
            <a:off x="2314575" y="4471392"/>
            <a:ext cx="3148013" cy="396875"/>
          </a:xfrm>
          <a:prstGeom prst="rect">
            <a:avLst/>
          </a:prstGeom>
          <a:noFill/>
          <a:ln w="9525">
            <a:noFill/>
            <a:miter lim="800000"/>
            <a:headEnd/>
            <a:tailEnd/>
          </a:ln>
        </p:spPr>
        <p:txBody>
          <a:bodyPr>
            <a:spAutoFit/>
          </a:bodyPr>
          <a:lstStyle/>
          <a:p>
            <a:pPr algn="ctr">
              <a:spcBef>
                <a:spcPct val="50000"/>
              </a:spcBef>
            </a:pPr>
            <a:r>
              <a:rPr lang="en-GB" sz="2000" dirty="0">
                <a:solidFill>
                  <a:srgbClr val="FFFF00"/>
                </a:solidFill>
              </a:rPr>
              <a:t>Two Year Cycle</a:t>
            </a:r>
          </a:p>
        </p:txBody>
      </p:sp>
      <p:pic>
        <p:nvPicPr>
          <p:cNvPr id="11" name="Picture 2" descr="NATO UNCLASSIFIED&#10;Releasable to PfP/MD/ICI/AUSTRALIA/COLOMBIA/IRAQ/JAPAN/MONGOLIA/NEW ZEALAND/PAKISTAN/REPUBLIC OF KOREA&#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356" y="4952349"/>
            <a:ext cx="7992887" cy="4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180578880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600200" y="228600"/>
            <a:ext cx="4387850" cy="547688"/>
          </a:xfrm>
          <a:noFill/>
        </p:spPr>
        <p:txBody>
          <a:bodyPr lIns="77557" tIns="38098" rIns="77557" bIns="38098"/>
          <a:lstStyle/>
          <a:p>
            <a:pPr defTabSz="914400"/>
            <a:r>
              <a:rPr lang="en-US" sz="3200" b="1" dirty="0">
                <a:ea typeface="ＭＳ Ｐゴシック" pitchFamily="34" charset="-128"/>
              </a:rPr>
              <a:t> PARP Milestones</a:t>
            </a:r>
          </a:p>
        </p:txBody>
      </p:sp>
      <p:sp>
        <p:nvSpPr>
          <p:cNvPr id="20483" name="Line 3"/>
          <p:cNvSpPr>
            <a:spLocks noChangeShapeType="1"/>
          </p:cNvSpPr>
          <p:nvPr/>
        </p:nvSpPr>
        <p:spPr bwMode="auto">
          <a:xfrm flipV="1">
            <a:off x="523875" y="1703388"/>
            <a:ext cx="7331075" cy="1587"/>
          </a:xfrm>
          <a:prstGeom prst="line">
            <a:avLst/>
          </a:prstGeom>
          <a:noFill/>
          <a:ln w="12700">
            <a:solidFill>
              <a:schemeClr val="tx1"/>
            </a:solidFill>
            <a:round/>
            <a:headEnd/>
            <a:tailEnd type="triangle" w="med" len="med"/>
          </a:ln>
        </p:spPr>
        <p:txBody>
          <a:bodyPr wrap="none" anchor="ctr"/>
          <a:lstStyle/>
          <a:p>
            <a:endParaRPr lang="en-GB"/>
          </a:p>
        </p:txBody>
      </p:sp>
      <p:sp>
        <p:nvSpPr>
          <p:cNvPr id="20484" name="Rectangle 4"/>
          <p:cNvSpPr>
            <a:spLocks noChangeArrowheads="1"/>
          </p:cNvSpPr>
          <p:nvPr/>
        </p:nvSpPr>
        <p:spPr bwMode="auto">
          <a:xfrm>
            <a:off x="442912" y="1087438"/>
            <a:ext cx="1439640" cy="723271"/>
          </a:xfrm>
          <a:prstGeom prst="rect">
            <a:avLst/>
          </a:prstGeom>
          <a:noFill/>
          <a:ln w="12700">
            <a:noFill/>
            <a:miter lim="800000"/>
            <a:headEnd/>
            <a:tailEnd/>
          </a:ln>
        </p:spPr>
        <p:txBody>
          <a:bodyPr wrap="square" lIns="77557" tIns="38098" rIns="77557" bIns="38098">
            <a:spAutoFit/>
          </a:bodyPr>
          <a:lstStyle/>
          <a:p>
            <a:pPr defTabSz="784225"/>
            <a:r>
              <a:rPr lang="en-US" sz="1400" dirty="0">
                <a:solidFill>
                  <a:schemeClr val="tx1"/>
                </a:solidFill>
              </a:rPr>
              <a:t>Autumn ’20 -Spring ’21</a:t>
            </a:r>
          </a:p>
          <a:p>
            <a:pPr defTabSz="784225"/>
            <a:r>
              <a:rPr lang="en-US" sz="1400" dirty="0">
                <a:solidFill>
                  <a:schemeClr val="tx1"/>
                </a:solidFill>
              </a:rPr>
              <a:t>            	</a:t>
            </a:r>
          </a:p>
        </p:txBody>
      </p:sp>
      <p:sp>
        <p:nvSpPr>
          <p:cNvPr id="20487" name="Rectangle 7"/>
          <p:cNvSpPr>
            <a:spLocks noChangeArrowheads="1"/>
          </p:cNvSpPr>
          <p:nvPr/>
        </p:nvSpPr>
        <p:spPr bwMode="auto">
          <a:xfrm>
            <a:off x="304800" y="2133600"/>
            <a:ext cx="1524000" cy="654050"/>
          </a:xfrm>
          <a:prstGeom prst="rect">
            <a:avLst/>
          </a:prstGeom>
          <a:solidFill>
            <a:srgbClr val="000099"/>
          </a:solidFill>
          <a:ln w="12700">
            <a:noFill/>
            <a:miter lim="800000"/>
            <a:headEnd/>
            <a:tailEnd/>
          </a:ln>
        </p:spPr>
        <p:txBody>
          <a:bodyPr lIns="77557" tIns="38098" rIns="77557" bIns="38098">
            <a:spAutoFit/>
          </a:bodyPr>
          <a:lstStyle/>
          <a:p>
            <a:pPr defTabSz="784225"/>
            <a:r>
              <a:rPr lang="en-US" sz="1900">
                <a:solidFill>
                  <a:schemeClr val="tx2"/>
                </a:solidFill>
              </a:rPr>
              <a:t>Partnership </a:t>
            </a:r>
          </a:p>
          <a:p>
            <a:pPr defTabSz="784225"/>
            <a:r>
              <a:rPr lang="en-US" sz="1900">
                <a:solidFill>
                  <a:schemeClr val="tx2"/>
                </a:solidFill>
              </a:rPr>
              <a:t>    Goals</a:t>
            </a:r>
          </a:p>
        </p:txBody>
      </p:sp>
      <p:sp>
        <p:nvSpPr>
          <p:cNvPr id="20489" name="Rectangle 9"/>
          <p:cNvSpPr>
            <a:spLocks noChangeArrowheads="1"/>
          </p:cNvSpPr>
          <p:nvPr/>
        </p:nvSpPr>
        <p:spPr bwMode="auto">
          <a:xfrm>
            <a:off x="2514600" y="3361928"/>
            <a:ext cx="1387475" cy="533400"/>
          </a:xfrm>
          <a:prstGeom prst="rect">
            <a:avLst/>
          </a:prstGeom>
          <a:solidFill>
            <a:srgbClr val="0099CC"/>
          </a:solidFill>
          <a:ln w="12700">
            <a:noFill/>
            <a:miter lim="800000"/>
            <a:headEnd/>
            <a:tailEnd/>
          </a:ln>
        </p:spPr>
        <p:txBody>
          <a:bodyPr wrap="none" lIns="77557" tIns="38098" rIns="77557" bIns="38098">
            <a:spAutoFit/>
          </a:bodyPr>
          <a:lstStyle/>
          <a:p>
            <a:pPr algn="ctr" defTabSz="784225"/>
            <a:r>
              <a:rPr lang="en-US" sz="1500">
                <a:solidFill>
                  <a:schemeClr val="tx1"/>
                </a:solidFill>
              </a:rPr>
              <a:t>PARP</a:t>
            </a:r>
          </a:p>
          <a:p>
            <a:pPr algn="ctr" defTabSz="784225"/>
            <a:r>
              <a:rPr lang="en-US" sz="1500" dirty="0">
                <a:solidFill>
                  <a:schemeClr val="tx1"/>
                </a:solidFill>
              </a:rPr>
              <a:t>Assessments</a:t>
            </a:r>
          </a:p>
        </p:txBody>
      </p:sp>
      <p:sp>
        <p:nvSpPr>
          <p:cNvPr id="20493" name="Rectangle 13"/>
          <p:cNvSpPr>
            <a:spLocks noChangeArrowheads="1"/>
          </p:cNvSpPr>
          <p:nvPr/>
        </p:nvSpPr>
        <p:spPr bwMode="auto">
          <a:xfrm>
            <a:off x="6491064" y="3361928"/>
            <a:ext cx="1387475" cy="533400"/>
          </a:xfrm>
          <a:prstGeom prst="rect">
            <a:avLst/>
          </a:prstGeom>
          <a:solidFill>
            <a:srgbClr val="0099CC"/>
          </a:solidFill>
          <a:ln w="12700">
            <a:noFill/>
            <a:miter lim="800000"/>
            <a:headEnd/>
            <a:tailEnd/>
          </a:ln>
        </p:spPr>
        <p:txBody>
          <a:bodyPr wrap="none" lIns="77557" tIns="38098" rIns="77557" bIns="38098">
            <a:spAutoFit/>
          </a:bodyPr>
          <a:lstStyle/>
          <a:p>
            <a:pPr algn="ctr" defTabSz="784225"/>
            <a:r>
              <a:rPr lang="en-US" sz="1500" dirty="0">
                <a:solidFill>
                  <a:schemeClr val="tx1"/>
                </a:solidFill>
              </a:rPr>
              <a:t>PARP</a:t>
            </a:r>
          </a:p>
          <a:p>
            <a:pPr algn="ctr" defTabSz="784225"/>
            <a:r>
              <a:rPr lang="en-US" sz="1500" dirty="0">
                <a:solidFill>
                  <a:schemeClr val="tx1"/>
                </a:solidFill>
              </a:rPr>
              <a:t>Assessments</a:t>
            </a:r>
          </a:p>
        </p:txBody>
      </p:sp>
      <p:sp>
        <p:nvSpPr>
          <p:cNvPr id="20495" name="Line 15"/>
          <p:cNvSpPr>
            <a:spLocks noChangeShapeType="1"/>
          </p:cNvSpPr>
          <p:nvPr/>
        </p:nvSpPr>
        <p:spPr bwMode="auto">
          <a:xfrm>
            <a:off x="1081088" y="1709738"/>
            <a:ext cx="0" cy="381000"/>
          </a:xfrm>
          <a:prstGeom prst="line">
            <a:avLst/>
          </a:prstGeom>
          <a:noFill/>
          <a:ln w="12700">
            <a:solidFill>
              <a:schemeClr val="tx1"/>
            </a:solidFill>
            <a:round/>
            <a:headEnd type="none" w="sm" len="sm"/>
            <a:tailEnd type="none" w="sm" len="sm"/>
          </a:ln>
        </p:spPr>
        <p:txBody>
          <a:bodyPr wrap="none" lIns="90488" tIns="44450" rIns="90488" bIns="44450" anchor="ctr"/>
          <a:lstStyle/>
          <a:p>
            <a:endParaRPr lang="en-GB"/>
          </a:p>
        </p:txBody>
      </p:sp>
      <p:sp>
        <p:nvSpPr>
          <p:cNvPr id="20496" name="Line 16"/>
          <p:cNvSpPr>
            <a:spLocks noChangeShapeType="1"/>
          </p:cNvSpPr>
          <p:nvPr/>
        </p:nvSpPr>
        <p:spPr bwMode="auto">
          <a:xfrm flipH="1">
            <a:off x="3194939" y="1752599"/>
            <a:ext cx="5461" cy="1420093"/>
          </a:xfrm>
          <a:prstGeom prst="line">
            <a:avLst/>
          </a:prstGeom>
          <a:noFill/>
          <a:ln w="12700">
            <a:solidFill>
              <a:schemeClr val="tx1"/>
            </a:solidFill>
            <a:round/>
            <a:headEnd type="none" w="sm" len="sm"/>
            <a:tailEnd type="none" w="sm" len="sm"/>
          </a:ln>
        </p:spPr>
        <p:txBody>
          <a:bodyPr wrap="none" lIns="90488" tIns="44450" rIns="90488" bIns="44450" anchor="ctr"/>
          <a:lstStyle/>
          <a:p>
            <a:endParaRPr lang="en-GB"/>
          </a:p>
        </p:txBody>
      </p:sp>
      <p:sp>
        <p:nvSpPr>
          <p:cNvPr id="20497" name="Line 17"/>
          <p:cNvSpPr>
            <a:spLocks noChangeShapeType="1"/>
          </p:cNvSpPr>
          <p:nvPr/>
        </p:nvSpPr>
        <p:spPr bwMode="auto">
          <a:xfrm>
            <a:off x="5334000" y="1752600"/>
            <a:ext cx="0" cy="381000"/>
          </a:xfrm>
          <a:prstGeom prst="line">
            <a:avLst/>
          </a:prstGeom>
          <a:noFill/>
          <a:ln w="12700">
            <a:solidFill>
              <a:schemeClr val="tx1"/>
            </a:solidFill>
            <a:round/>
            <a:headEnd type="none" w="sm" len="sm"/>
            <a:tailEnd type="none" w="sm" len="sm"/>
          </a:ln>
        </p:spPr>
        <p:txBody>
          <a:bodyPr wrap="none" lIns="90488" tIns="44450" rIns="90488" bIns="44450" anchor="ctr"/>
          <a:lstStyle/>
          <a:p>
            <a:endParaRPr lang="en-GB"/>
          </a:p>
        </p:txBody>
      </p:sp>
      <p:sp>
        <p:nvSpPr>
          <p:cNvPr id="20499" name="Rectangle 19"/>
          <p:cNvSpPr>
            <a:spLocks noChangeArrowheads="1"/>
          </p:cNvSpPr>
          <p:nvPr/>
        </p:nvSpPr>
        <p:spPr bwMode="auto">
          <a:xfrm>
            <a:off x="4572000" y="2209800"/>
            <a:ext cx="1524000" cy="654050"/>
          </a:xfrm>
          <a:prstGeom prst="rect">
            <a:avLst/>
          </a:prstGeom>
          <a:solidFill>
            <a:srgbClr val="000099"/>
          </a:solidFill>
          <a:ln w="12700">
            <a:noFill/>
            <a:miter lim="800000"/>
            <a:headEnd/>
            <a:tailEnd/>
          </a:ln>
        </p:spPr>
        <p:txBody>
          <a:bodyPr lIns="77557" tIns="38098" rIns="77557" bIns="38098">
            <a:spAutoFit/>
          </a:bodyPr>
          <a:lstStyle/>
          <a:p>
            <a:pPr defTabSz="784225"/>
            <a:r>
              <a:rPr lang="en-US" sz="1900">
                <a:solidFill>
                  <a:schemeClr val="tx2"/>
                </a:solidFill>
              </a:rPr>
              <a:t>Partnership </a:t>
            </a:r>
          </a:p>
          <a:p>
            <a:pPr defTabSz="784225"/>
            <a:r>
              <a:rPr lang="en-US" sz="1900">
                <a:solidFill>
                  <a:schemeClr val="tx2"/>
                </a:solidFill>
              </a:rPr>
              <a:t>    Goals</a:t>
            </a:r>
          </a:p>
        </p:txBody>
      </p:sp>
      <p:sp>
        <p:nvSpPr>
          <p:cNvPr id="22" name="Rectangle 4"/>
          <p:cNvSpPr>
            <a:spLocks noChangeArrowheads="1"/>
          </p:cNvSpPr>
          <p:nvPr/>
        </p:nvSpPr>
        <p:spPr bwMode="auto">
          <a:xfrm>
            <a:off x="2458616" y="1087016"/>
            <a:ext cx="1439640" cy="723271"/>
          </a:xfrm>
          <a:prstGeom prst="rect">
            <a:avLst/>
          </a:prstGeom>
          <a:noFill/>
          <a:ln w="12700">
            <a:noFill/>
            <a:miter lim="800000"/>
            <a:headEnd/>
            <a:tailEnd/>
          </a:ln>
        </p:spPr>
        <p:txBody>
          <a:bodyPr wrap="square" lIns="77557" tIns="38098" rIns="77557" bIns="38098">
            <a:spAutoFit/>
          </a:bodyPr>
          <a:lstStyle/>
          <a:p>
            <a:pPr defTabSz="784225"/>
            <a:r>
              <a:rPr lang="en-US" sz="1400" dirty="0">
                <a:solidFill>
                  <a:schemeClr val="tx1"/>
                </a:solidFill>
              </a:rPr>
              <a:t>Autumn ’21 -Spring ’22</a:t>
            </a:r>
          </a:p>
          <a:p>
            <a:pPr defTabSz="784225"/>
            <a:r>
              <a:rPr lang="en-US" sz="1400" dirty="0">
                <a:solidFill>
                  <a:schemeClr val="tx1"/>
                </a:solidFill>
              </a:rPr>
              <a:t>            	</a:t>
            </a:r>
          </a:p>
        </p:txBody>
      </p:sp>
      <p:sp>
        <p:nvSpPr>
          <p:cNvPr id="23" name="Rectangle 4"/>
          <p:cNvSpPr>
            <a:spLocks noChangeArrowheads="1"/>
          </p:cNvSpPr>
          <p:nvPr/>
        </p:nvSpPr>
        <p:spPr bwMode="auto">
          <a:xfrm>
            <a:off x="4619376" y="1087016"/>
            <a:ext cx="1439640" cy="723271"/>
          </a:xfrm>
          <a:prstGeom prst="rect">
            <a:avLst/>
          </a:prstGeom>
          <a:noFill/>
          <a:ln w="12700">
            <a:noFill/>
            <a:miter lim="800000"/>
            <a:headEnd/>
            <a:tailEnd/>
          </a:ln>
        </p:spPr>
        <p:txBody>
          <a:bodyPr wrap="square" lIns="77557" tIns="38098" rIns="77557" bIns="38098">
            <a:spAutoFit/>
          </a:bodyPr>
          <a:lstStyle/>
          <a:p>
            <a:pPr defTabSz="784225"/>
            <a:r>
              <a:rPr lang="en-US" sz="1400" dirty="0">
                <a:solidFill>
                  <a:schemeClr val="tx1"/>
                </a:solidFill>
              </a:rPr>
              <a:t>Autumn ’22 -Spring ’23</a:t>
            </a:r>
          </a:p>
          <a:p>
            <a:pPr defTabSz="784225"/>
            <a:r>
              <a:rPr lang="en-US" sz="1400" dirty="0">
                <a:solidFill>
                  <a:schemeClr val="tx1"/>
                </a:solidFill>
              </a:rPr>
              <a:t>            	</a:t>
            </a:r>
          </a:p>
        </p:txBody>
      </p:sp>
      <p:sp>
        <p:nvSpPr>
          <p:cNvPr id="24" name="Rectangle 4"/>
          <p:cNvSpPr>
            <a:spLocks noChangeArrowheads="1"/>
          </p:cNvSpPr>
          <p:nvPr/>
        </p:nvSpPr>
        <p:spPr bwMode="auto">
          <a:xfrm>
            <a:off x="6419056" y="1087016"/>
            <a:ext cx="1439640" cy="723271"/>
          </a:xfrm>
          <a:prstGeom prst="rect">
            <a:avLst/>
          </a:prstGeom>
          <a:noFill/>
          <a:ln w="12700">
            <a:noFill/>
            <a:miter lim="800000"/>
            <a:headEnd/>
            <a:tailEnd/>
          </a:ln>
        </p:spPr>
        <p:txBody>
          <a:bodyPr wrap="square" lIns="77557" tIns="38098" rIns="77557" bIns="38098">
            <a:spAutoFit/>
          </a:bodyPr>
          <a:lstStyle/>
          <a:p>
            <a:pPr defTabSz="784225"/>
            <a:r>
              <a:rPr lang="en-US" sz="1400" dirty="0">
                <a:solidFill>
                  <a:schemeClr val="tx1"/>
                </a:solidFill>
              </a:rPr>
              <a:t>Autumn ’23 -Spring ’24</a:t>
            </a:r>
          </a:p>
          <a:p>
            <a:pPr defTabSz="784225"/>
            <a:r>
              <a:rPr lang="en-US" sz="1400" dirty="0">
                <a:solidFill>
                  <a:schemeClr val="tx1"/>
                </a:solidFill>
              </a:rPr>
              <a:t>            	</a:t>
            </a:r>
          </a:p>
        </p:txBody>
      </p:sp>
      <p:sp>
        <p:nvSpPr>
          <p:cNvPr id="25" name="Line 16"/>
          <p:cNvSpPr>
            <a:spLocks noChangeShapeType="1"/>
          </p:cNvSpPr>
          <p:nvPr/>
        </p:nvSpPr>
        <p:spPr bwMode="auto">
          <a:xfrm flipH="1">
            <a:off x="7205683" y="1755155"/>
            <a:ext cx="5461" cy="1420093"/>
          </a:xfrm>
          <a:prstGeom prst="line">
            <a:avLst/>
          </a:prstGeom>
          <a:noFill/>
          <a:ln w="12700">
            <a:solidFill>
              <a:schemeClr val="tx1"/>
            </a:solidFill>
            <a:round/>
            <a:headEnd type="none" w="sm" len="sm"/>
            <a:tailEnd type="none" w="sm" len="sm"/>
          </a:ln>
        </p:spPr>
        <p:txBody>
          <a:bodyPr wrap="none" lIns="90488" tIns="44450" rIns="90488" bIns="44450" anchor="ctr"/>
          <a:lstStyle/>
          <a:p>
            <a:endParaRPr lang="en-GB"/>
          </a:p>
        </p:txBody>
      </p:sp>
      <p:pic>
        <p:nvPicPr>
          <p:cNvPr id="17" name="Picture 2" descr="NATO UNCLASSIFIED&#10;Releasable to PfP/MD/ICI/AUSTRALIA/COLOMBIA/IRAQ/JAPAN/MONGOLIA/NEW ZEALAND/PAKISTAN/REPUBLIC OF KOREA&#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356" y="4952349"/>
            <a:ext cx="7992887" cy="4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9685211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a:xfrm>
            <a:off x="1594520" y="244475"/>
            <a:ext cx="6092825" cy="547688"/>
          </a:xfrm>
        </p:spPr>
        <p:txBody>
          <a:bodyPr/>
          <a:lstStyle/>
          <a:p>
            <a:r>
              <a:rPr lang="en-GB" sz="3200" b="1" dirty="0">
                <a:ea typeface="ＭＳ Ｐゴシック" pitchFamily="34" charset="-128"/>
              </a:rPr>
              <a:t>Implementation</a:t>
            </a:r>
          </a:p>
        </p:txBody>
      </p:sp>
      <p:sp>
        <p:nvSpPr>
          <p:cNvPr id="24579" name="Rectangle 3"/>
          <p:cNvSpPr>
            <a:spLocks noGrp="1" noChangeArrowheads="1"/>
          </p:cNvSpPr>
          <p:nvPr>
            <p:ph type="body" idx="4294967295"/>
          </p:nvPr>
        </p:nvSpPr>
        <p:spPr bwMode="auto">
          <a:xfrm>
            <a:off x="0" y="1014413"/>
            <a:ext cx="8229600" cy="4176712"/>
          </a:xfrm>
          <a:prstGeom prst="rect">
            <a:avLst/>
          </a:prstGeom>
          <a:noFill/>
          <a:ln>
            <a:miter lim="800000"/>
            <a:headEnd/>
            <a:tailEnd/>
          </a:ln>
        </p:spPr>
        <p:txBody>
          <a:bodyPr/>
          <a:lstStyle/>
          <a:p>
            <a:pPr marL="480055" indent="-342900">
              <a:lnSpc>
                <a:spcPct val="80000"/>
              </a:lnSpc>
              <a:spcBef>
                <a:spcPts val="0"/>
              </a:spcBef>
            </a:pPr>
            <a:endParaRPr lang="en-GB" sz="2360" dirty="0">
              <a:latin typeface="Arial" charset="0"/>
              <a:ea typeface="ＭＳ Ｐゴシック" pitchFamily="34" charset="-128"/>
            </a:endParaRPr>
          </a:p>
          <a:p>
            <a:pPr marL="480055" indent="-342900">
              <a:lnSpc>
                <a:spcPct val="80000"/>
              </a:lnSpc>
              <a:spcBef>
                <a:spcPts val="0"/>
              </a:spcBef>
            </a:pPr>
            <a:r>
              <a:rPr lang="en-GB" sz="2360" dirty="0">
                <a:latin typeface="Arial" charset="0"/>
                <a:ea typeface="ＭＳ Ｐゴシック" pitchFamily="34" charset="-128"/>
              </a:rPr>
              <a:t>Partner</a:t>
            </a:r>
            <a:r>
              <a:rPr lang="en-GB" altLang="en-US" sz="2360" dirty="0">
                <a:latin typeface="Arial" charset="0"/>
                <a:ea typeface="ＭＳ Ｐゴシック" pitchFamily="34" charset="-128"/>
              </a:rPr>
              <a:t>’</a:t>
            </a:r>
            <a:r>
              <a:rPr lang="en-GB" sz="2360" dirty="0">
                <a:latin typeface="Arial" charset="0"/>
                <a:ea typeface="ＭＳ Ｐゴシック" pitchFamily="34" charset="-128"/>
              </a:rPr>
              <a:t>s responsibility to implement and, if applicable, to identify required assistance.</a:t>
            </a:r>
          </a:p>
          <a:p>
            <a:pPr marL="137155" indent="0">
              <a:lnSpc>
                <a:spcPct val="80000"/>
              </a:lnSpc>
              <a:spcBef>
                <a:spcPts val="0"/>
              </a:spcBef>
            </a:pPr>
            <a:endParaRPr lang="en-GB" sz="2360" dirty="0">
              <a:latin typeface="Arial" charset="0"/>
              <a:ea typeface="ＭＳ Ｐゴシック" pitchFamily="34" charset="-128"/>
            </a:endParaRPr>
          </a:p>
          <a:p>
            <a:pPr marL="480055" indent="-342900">
              <a:lnSpc>
                <a:spcPct val="80000"/>
              </a:lnSpc>
              <a:spcBef>
                <a:spcPts val="0"/>
              </a:spcBef>
            </a:pPr>
            <a:r>
              <a:rPr lang="en-GB" sz="2360" dirty="0">
                <a:latin typeface="Arial" charset="0"/>
                <a:ea typeface="ＭＳ Ｐゴシック" pitchFamily="34" charset="-128"/>
              </a:rPr>
              <a:t>Support from NATO and Allies.</a:t>
            </a:r>
          </a:p>
          <a:p>
            <a:pPr marL="137155" indent="0">
              <a:lnSpc>
                <a:spcPct val="80000"/>
              </a:lnSpc>
              <a:spcBef>
                <a:spcPts val="0"/>
              </a:spcBef>
            </a:pPr>
            <a:endParaRPr lang="en-GB" sz="2360" dirty="0">
              <a:latin typeface="Arial" charset="0"/>
              <a:ea typeface="ＭＳ Ｐゴシック" pitchFamily="34" charset="-128"/>
            </a:endParaRPr>
          </a:p>
          <a:p>
            <a:pPr marL="480055" indent="-342900">
              <a:lnSpc>
                <a:spcPct val="80000"/>
              </a:lnSpc>
              <a:spcBef>
                <a:spcPts val="0"/>
              </a:spcBef>
            </a:pPr>
            <a:r>
              <a:rPr lang="en-GB" sz="2360" dirty="0">
                <a:latin typeface="Arial" charset="0"/>
                <a:ea typeface="ＭＳ Ｐゴシック" pitchFamily="34" charset="-128"/>
              </a:rPr>
              <a:t>Bilateral programmes between Allies and Partners play a major role in assisting implementation.</a:t>
            </a:r>
          </a:p>
          <a:p>
            <a:pPr marL="137155" indent="0">
              <a:lnSpc>
                <a:spcPct val="80000"/>
              </a:lnSpc>
              <a:spcBef>
                <a:spcPts val="0"/>
              </a:spcBef>
            </a:pPr>
            <a:endParaRPr lang="en-GB" sz="2360" dirty="0">
              <a:latin typeface="Arial" charset="0"/>
              <a:ea typeface="ＭＳ Ｐゴシック" pitchFamily="34" charset="-128"/>
            </a:endParaRPr>
          </a:p>
          <a:p>
            <a:pPr marL="480055" indent="-342900">
              <a:lnSpc>
                <a:spcPct val="80000"/>
              </a:lnSpc>
              <a:spcBef>
                <a:spcPts val="0"/>
              </a:spcBef>
            </a:pPr>
            <a:r>
              <a:rPr lang="en-GB" sz="2360" dirty="0">
                <a:latin typeface="Arial" charset="0"/>
                <a:ea typeface="ＭＳ Ｐゴシック" pitchFamily="34" charset="-128"/>
              </a:rPr>
              <a:t>No specific NATO funding available; must be supported by existing NATO and national programmes and bilateral agreements.</a:t>
            </a:r>
          </a:p>
        </p:txBody>
      </p:sp>
      <p:pic>
        <p:nvPicPr>
          <p:cNvPr id="5" name="Picture 2" descr="NATO UNCLASSIFIED&#10;Releasable to PfP/MD/ICI/AUSTRALIA/COLOMBIA/IRAQ/JAPAN/MONGOLIA/NEW ZEALAND/PAKISTAN/REPUBLIC OF KOREA&#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356" y="4952349"/>
            <a:ext cx="7992887" cy="4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1014506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a:xfrm>
            <a:off x="1550367" y="244475"/>
            <a:ext cx="6092825" cy="547688"/>
          </a:xfrm>
        </p:spPr>
        <p:txBody>
          <a:bodyPr/>
          <a:lstStyle/>
          <a:p>
            <a:r>
              <a:rPr lang="en-GB" sz="3200" b="1" dirty="0">
                <a:ea typeface="ＭＳ Ｐゴシック" pitchFamily="34" charset="-128"/>
              </a:rPr>
              <a:t>Assessment: PARP Survey</a:t>
            </a:r>
          </a:p>
        </p:txBody>
      </p:sp>
      <p:sp>
        <p:nvSpPr>
          <p:cNvPr id="25603" name="Rectangle 3"/>
          <p:cNvSpPr>
            <a:spLocks noGrp="1" noChangeArrowheads="1"/>
          </p:cNvSpPr>
          <p:nvPr>
            <p:ph type="body" idx="4294967295"/>
          </p:nvPr>
        </p:nvSpPr>
        <p:spPr bwMode="auto">
          <a:xfrm>
            <a:off x="370384" y="1014413"/>
            <a:ext cx="7407275" cy="4105275"/>
          </a:xfrm>
          <a:prstGeom prst="rect">
            <a:avLst/>
          </a:prstGeom>
          <a:noFill/>
          <a:ln>
            <a:miter lim="800000"/>
            <a:headEnd/>
            <a:tailEnd/>
          </a:ln>
        </p:spPr>
        <p:txBody>
          <a:bodyPr>
            <a:normAutofit/>
          </a:bodyPr>
          <a:lstStyle/>
          <a:p>
            <a:pPr>
              <a:lnSpc>
                <a:spcPct val="90000"/>
              </a:lnSpc>
            </a:pPr>
            <a:r>
              <a:rPr lang="en-GB" sz="2400" dirty="0">
                <a:latin typeface="Arial" charset="0"/>
                <a:ea typeface="ＭＳ Ｐゴシック" pitchFamily="34" charset="-128"/>
              </a:rPr>
              <a:t>Seeks information on:</a:t>
            </a:r>
          </a:p>
          <a:p>
            <a:pPr marL="742950" lvl="1" indent="-285750">
              <a:lnSpc>
                <a:spcPct val="90000"/>
              </a:lnSpc>
            </a:pPr>
            <a:r>
              <a:rPr lang="en-GB" sz="2400" dirty="0">
                <a:latin typeface="Arial" charset="0"/>
                <a:ea typeface="ＭＳ Ｐゴシック" pitchFamily="34" charset="-128"/>
              </a:rPr>
              <a:t>Overall security and defence policy</a:t>
            </a:r>
          </a:p>
          <a:p>
            <a:pPr marL="742950" lvl="1" indent="-285750">
              <a:lnSpc>
                <a:spcPct val="90000"/>
              </a:lnSpc>
            </a:pPr>
            <a:r>
              <a:rPr lang="en-GB" sz="2400" dirty="0">
                <a:latin typeface="Arial" charset="0"/>
                <a:ea typeface="ＭＳ Ｐゴシック" pitchFamily="34" charset="-128"/>
              </a:rPr>
              <a:t>Defence and financial plans for the planning period</a:t>
            </a:r>
          </a:p>
          <a:p>
            <a:pPr marL="742950" lvl="1" indent="-285750">
              <a:lnSpc>
                <a:spcPct val="90000"/>
              </a:lnSpc>
            </a:pPr>
            <a:r>
              <a:rPr lang="en-GB" sz="2400" dirty="0">
                <a:latin typeface="Arial" charset="0"/>
                <a:ea typeface="ＭＳ Ｐゴシック" pitchFamily="34" charset="-128"/>
              </a:rPr>
              <a:t>National policy related to areas of cooperation</a:t>
            </a:r>
          </a:p>
          <a:p>
            <a:pPr marL="742950" lvl="1" indent="-285750">
              <a:lnSpc>
                <a:spcPct val="90000"/>
              </a:lnSpc>
            </a:pPr>
            <a:r>
              <a:rPr lang="en-GB" sz="2400" dirty="0">
                <a:latin typeface="Arial" charset="0"/>
                <a:ea typeface="ＭＳ Ｐゴシック" pitchFamily="34" charset="-128"/>
              </a:rPr>
              <a:t>Forces and capabilities made available for multinational, including NATO-led, operations</a:t>
            </a:r>
          </a:p>
          <a:p>
            <a:pPr marL="742950" lvl="1" indent="-285750">
              <a:lnSpc>
                <a:spcPct val="90000"/>
              </a:lnSpc>
            </a:pPr>
            <a:r>
              <a:rPr lang="en-GB" sz="2400" dirty="0">
                <a:latin typeface="Arial" charset="0"/>
                <a:ea typeface="ＭＳ Ｐゴシック" pitchFamily="34" charset="-128"/>
              </a:rPr>
              <a:t>Special questions related to NATO cooperation</a:t>
            </a:r>
          </a:p>
          <a:p>
            <a:pPr marL="742950" lvl="1" indent="-285750">
              <a:lnSpc>
                <a:spcPct val="90000"/>
              </a:lnSpc>
            </a:pPr>
            <a:r>
              <a:rPr lang="en-GB" sz="2400" dirty="0">
                <a:latin typeface="Arial" charset="0"/>
                <a:ea typeface="ＭＳ Ｐゴシック" pitchFamily="34" charset="-128"/>
              </a:rPr>
              <a:t>Progress in implementing Partnership Goals</a:t>
            </a:r>
          </a:p>
        </p:txBody>
      </p:sp>
      <p:pic>
        <p:nvPicPr>
          <p:cNvPr id="5" name="Picture 2" descr="NATO UNCLASSIFIED&#10;Releasable to PfP/MD/ICI/AUSTRALIA/COLOMBIA/IRAQ/JAPAN/MONGOLIA/NEW ZEALAND/PAKISTAN/REPUBLIC OF KOREA&#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356" y="4952349"/>
            <a:ext cx="7992887" cy="4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209093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a:xfrm>
            <a:off x="1766391" y="244475"/>
            <a:ext cx="6092825" cy="547688"/>
          </a:xfrm>
        </p:spPr>
        <p:txBody>
          <a:bodyPr/>
          <a:lstStyle/>
          <a:p>
            <a:r>
              <a:rPr lang="en-GB" sz="3200" b="1" dirty="0">
                <a:ea typeface="ＭＳ Ｐゴシック" pitchFamily="34" charset="-128"/>
              </a:rPr>
              <a:t>PARP Assessment</a:t>
            </a:r>
          </a:p>
        </p:txBody>
      </p:sp>
      <p:sp>
        <p:nvSpPr>
          <p:cNvPr id="26627" name="Rectangle 3"/>
          <p:cNvSpPr>
            <a:spLocks noGrp="1" noChangeArrowheads="1"/>
          </p:cNvSpPr>
          <p:nvPr>
            <p:ph type="body" idx="4294967295"/>
          </p:nvPr>
        </p:nvSpPr>
        <p:spPr bwMode="auto">
          <a:xfrm>
            <a:off x="227013" y="1014413"/>
            <a:ext cx="8002587" cy="4125912"/>
          </a:xfrm>
          <a:prstGeom prst="rect">
            <a:avLst/>
          </a:prstGeom>
          <a:noFill/>
          <a:ln>
            <a:miter lim="800000"/>
            <a:headEnd/>
            <a:tailEnd/>
          </a:ln>
        </p:spPr>
        <p:txBody>
          <a:bodyPr/>
          <a:lstStyle/>
          <a:p>
            <a:pPr>
              <a:lnSpc>
                <a:spcPct val="90000"/>
              </a:lnSpc>
            </a:pPr>
            <a:r>
              <a:rPr lang="en-GB" sz="2200" dirty="0">
                <a:latin typeface="Arial" charset="0"/>
                <a:ea typeface="ＭＳ Ｐゴシック" pitchFamily="34" charset="-128"/>
              </a:rPr>
              <a:t>Based on Survey data supplied by partners.</a:t>
            </a:r>
          </a:p>
          <a:p>
            <a:pPr>
              <a:lnSpc>
                <a:spcPct val="90000"/>
              </a:lnSpc>
            </a:pPr>
            <a:r>
              <a:rPr lang="en-GB" sz="2200" dirty="0">
                <a:latin typeface="Arial" charset="0"/>
                <a:ea typeface="ＭＳ Ｐゴシック" pitchFamily="34" charset="-128"/>
              </a:rPr>
              <a:t>Analyses: </a:t>
            </a:r>
          </a:p>
          <a:p>
            <a:pPr marL="742950" lvl="1" indent="-285750">
              <a:lnSpc>
                <a:spcPct val="90000"/>
              </a:lnSpc>
            </a:pPr>
            <a:r>
              <a:rPr lang="en-GB" sz="2200" dirty="0">
                <a:latin typeface="Arial" charset="0"/>
                <a:ea typeface="ＭＳ Ｐゴシック" pitchFamily="34" charset="-128"/>
              </a:rPr>
              <a:t>plans and policies with respect to cooperation in general</a:t>
            </a:r>
          </a:p>
          <a:p>
            <a:pPr marL="742950" lvl="1" indent="-285750">
              <a:lnSpc>
                <a:spcPct val="90000"/>
              </a:lnSpc>
            </a:pPr>
            <a:r>
              <a:rPr lang="en-GB" sz="2200" dirty="0">
                <a:latin typeface="Arial" charset="0"/>
                <a:ea typeface="ＭＳ Ｐゴシック" pitchFamily="34" charset="-128"/>
              </a:rPr>
              <a:t>Extend to which forces made available for multinational, including NATO-led operations can operate successfully with Allies</a:t>
            </a:r>
            <a:r>
              <a:rPr lang="en-GB" altLang="en-US" sz="2200" dirty="0">
                <a:latin typeface="Arial" charset="0"/>
                <a:ea typeface="ＭＳ Ｐゴシック" pitchFamily="34" charset="-128"/>
              </a:rPr>
              <a:t>’</a:t>
            </a:r>
            <a:r>
              <a:rPr lang="en-GB" sz="2200" dirty="0">
                <a:latin typeface="Arial" charset="0"/>
                <a:ea typeface="ＭＳ Ｐゴシック" pitchFamily="34" charset="-128"/>
              </a:rPr>
              <a:t> forces</a:t>
            </a:r>
          </a:p>
          <a:p>
            <a:pPr marL="742950" lvl="1" indent="-285750">
              <a:lnSpc>
                <a:spcPct val="90000"/>
              </a:lnSpc>
            </a:pPr>
            <a:r>
              <a:rPr lang="en-GB" sz="2200" dirty="0">
                <a:latin typeface="Arial" charset="0"/>
                <a:ea typeface="ＭＳ Ｐゴシック" pitchFamily="34" charset="-128"/>
              </a:rPr>
              <a:t>Progress in implementing the Partnership Goals</a:t>
            </a:r>
          </a:p>
          <a:p>
            <a:pPr>
              <a:lnSpc>
                <a:spcPct val="90000"/>
              </a:lnSpc>
            </a:pPr>
            <a:r>
              <a:rPr lang="en-GB" sz="2200" dirty="0">
                <a:latin typeface="Arial" charset="0"/>
                <a:ea typeface="ＭＳ Ｐゴシック" pitchFamily="34" charset="-128"/>
              </a:rPr>
              <a:t>Areas needing improvements &amp; recommendations</a:t>
            </a:r>
          </a:p>
          <a:p>
            <a:pPr>
              <a:lnSpc>
                <a:spcPct val="90000"/>
              </a:lnSpc>
            </a:pPr>
            <a:r>
              <a:rPr lang="en-GB" sz="2200" dirty="0">
                <a:latin typeface="Arial" charset="0"/>
                <a:ea typeface="ＭＳ Ｐゴシック" pitchFamily="34" charset="-128"/>
              </a:rPr>
              <a:t>Subject to bilateral consultations</a:t>
            </a:r>
          </a:p>
          <a:p>
            <a:pPr>
              <a:lnSpc>
                <a:spcPct val="90000"/>
              </a:lnSpc>
            </a:pPr>
            <a:r>
              <a:rPr lang="en-GB" sz="2200" dirty="0">
                <a:latin typeface="Arial" charset="0"/>
                <a:ea typeface="ＭＳ Ｐゴシック" pitchFamily="34" charset="-128"/>
              </a:rPr>
              <a:t>Considered by PCSC at 30 + 1 and approved by Permanent Representatives of Allies and concerned partner</a:t>
            </a:r>
          </a:p>
        </p:txBody>
      </p:sp>
      <p:pic>
        <p:nvPicPr>
          <p:cNvPr id="5" name="Picture 2" descr="NATO UNCLASSIFIED&#10;Releasable to PfP/MD/ICI/AUSTRALIA/COLOMBIA/IRAQ/JAPAN/MONGOLIA/NEW ZEALAND/PAKISTAN/REPUBLIC OF KOREA&#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356" y="5047456"/>
            <a:ext cx="7992887" cy="4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9275732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TIMING" val="|0.1|0.7|0.6"/>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
      <a:dk1>
        <a:srgbClr val="000000"/>
      </a:dk1>
      <a:lt1>
        <a:srgbClr val="CCECFF"/>
      </a:lt1>
      <a:dk2>
        <a:srgbClr val="000000"/>
      </a:dk2>
      <a:lt2>
        <a:srgbClr val="919191"/>
      </a:lt2>
      <a:accent1>
        <a:srgbClr val="618FFD"/>
      </a:accent1>
      <a:accent2>
        <a:srgbClr val="00AE00"/>
      </a:accent2>
      <a:accent3>
        <a:srgbClr val="E2F4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108085069</TotalTime>
  <Pages>40</Pages>
  <Words>3244</Words>
  <Application>Microsoft Office PowerPoint</Application>
  <PresentationFormat>Custom</PresentationFormat>
  <Paragraphs>435</Paragraphs>
  <Slides>27</Slides>
  <Notes>27</Notes>
  <HiddenSlides>3</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Century Gothic</vt:lpstr>
      <vt:lpstr>Courier New</vt:lpstr>
      <vt:lpstr>Times New Roman</vt:lpstr>
      <vt:lpstr>Wingdings 3</vt:lpstr>
      <vt:lpstr>Ion</vt:lpstr>
      <vt:lpstr>PowerPoint Presentation</vt:lpstr>
      <vt:lpstr>Overview</vt:lpstr>
      <vt:lpstr>15 PARP Countries </vt:lpstr>
      <vt:lpstr>PowerPoint Presentation</vt:lpstr>
      <vt:lpstr> The PARP Process</vt:lpstr>
      <vt:lpstr> PARP Milestones</vt:lpstr>
      <vt:lpstr>Implementation</vt:lpstr>
      <vt:lpstr>Assessment: PARP Survey</vt:lpstr>
      <vt:lpstr>PARP Assessment</vt:lpstr>
      <vt:lpstr>Elements of Commitment</vt:lpstr>
      <vt:lpstr>Elements of Commitment</vt:lpstr>
      <vt:lpstr>ITPP and/versus PARP </vt:lpstr>
      <vt:lpstr>Process for Joining PARP</vt:lpstr>
      <vt:lpstr>What does PARP provide?</vt:lpstr>
      <vt:lpstr>Potential PARP Partnership Goals</vt:lpstr>
      <vt:lpstr>Potential Partnership Goals</vt:lpstr>
      <vt:lpstr>Potential Partnership Goals</vt:lpstr>
      <vt:lpstr>Areas of Interest</vt:lpstr>
      <vt:lpstr>Operations/Deployments</vt:lpstr>
      <vt:lpstr>Operations/Deployments</vt:lpstr>
      <vt:lpstr>Logistics/Procurement</vt:lpstr>
      <vt:lpstr>Planning</vt:lpstr>
      <vt:lpstr>Potential other PARP PGs</vt:lpstr>
      <vt:lpstr>Potential other PARP PGs</vt:lpstr>
      <vt:lpstr>Potential Partnership Goals</vt:lpstr>
      <vt:lpstr>PowerPoint Presentation</vt:lpstr>
      <vt:lpstr>PowerPoint Presentation</vt:lpstr>
    </vt:vector>
  </TitlesOfParts>
  <Company>HQ NATO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PARP Brief</dc:title>
  <dc:creator>Roman Hofer</dc:creator>
  <cp:lastModifiedBy>Grech Stephen at Parlament-MT</cp:lastModifiedBy>
  <cp:revision>689</cp:revision>
  <cp:lastPrinted>2019-01-17T13:20:20Z</cp:lastPrinted>
  <dcterms:created xsi:type="dcterms:W3CDTF">1997-06-27T14:07:12Z</dcterms:created>
  <dcterms:modified xsi:type="dcterms:W3CDTF">2023-05-26T09:06:02Z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1db798ed-0ef9-439f-95d4-334e423a0966</vt:lpwstr>
  </property>
  <property fmtid="{D5CDD505-2E9C-101B-9397-08002B2CF9AE}" pid="3" name="TitusOriginalClassifier">
    <vt:lpwstr>wasinger.matthias</vt:lpwstr>
  </property>
  <property fmtid="{D5CDD505-2E9C-101B-9397-08002B2CF9AE}" pid="4" name="Ownership">
    <vt:lpwstr>NATO</vt:lpwstr>
  </property>
  <property fmtid="{D5CDD505-2E9C-101B-9397-08002B2CF9AE}" pid="5" name="Classification">
    <vt:lpwstr>UNCLASSIFIED</vt:lpwstr>
  </property>
  <property fmtid="{D5CDD505-2E9C-101B-9397-08002B2CF9AE}" pid="6" name="Releasability">
    <vt:lpwstr/>
  </property>
  <property fmtid="{D5CDD505-2E9C-101B-9397-08002B2CF9AE}" pid="7" name="Only">
    <vt:lpwstr/>
  </property>
  <property fmtid="{D5CDD505-2E9C-101B-9397-08002B2CF9AE}" pid="8" name="Limited">
    <vt:lpwstr>No</vt:lpwstr>
  </property>
  <property fmtid="{D5CDD505-2E9C-101B-9397-08002B2CF9AE}" pid="9" name="AdministrativeMarkings">
    <vt:lpwstr>None</vt:lpwstr>
  </property>
</Properties>
</file>