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6" r:id="rId5"/>
    <p:sldId id="261" r:id="rId6"/>
    <p:sldId id="284" r:id="rId7"/>
    <p:sldId id="262" r:id="rId8"/>
    <p:sldId id="287" r:id="rId9"/>
    <p:sldId id="286" r:id="rId10"/>
    <p:sldId id="259" r:id="rId1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6E4AC7C-4296-E511-75AD-6516DBE6072C}" name="Pace Maria Pia A at MEFL" initials="PMPAaM" userId="S::maria-pia.a.pace@gov.mt::e53b9b04-019a-4cb3-abea-7ade220737fe" providerId="AD"/>
  <p188:author id="{9FD4DB94-7D2A-40AC-ABC2-61DC8FFAE87F}" name="Cachia Debbie at MEFL" initials="CDaM" userId="S::debbie.cachia@gov.mt::0ebc97c2-d3e4-4ac3-9b4d-527ebc4b99e4" providerId="AD"/>
  <p188:author id="{3662E7E0-940F-30B5-68FA-8C593211DC8A}" name="Manicolo Natalie at MEFL" initials="MNaM" userId="S::natalie.manicolo@gov.mt::82f577eb-bf3a-4150-86d7-05c1121f5502" providerId="AD"/>
  <p188:author id="{EB5A45FB-F3F8-D05C-452F-877443F4B8E5}" name="Fenech Gonzi Rachel at MEFL" initials="FGRaM" userId="S::rachel.fenech-gonzi@gov.mt::627bb8b7-5aa6-469c-b178-9f037ad77a9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2024" autoAdjust="0"/>
  </p:normalViewPr>
  <p:slideViewPr>
    <p:cSldViewPr snapToGrid="0">
      <p:cViewPr varScale="1">
        <p:scale>
          <a:sx n="82" d="100"/>
          <a:sy n="82" d="100"/>
        </p:scale>
        <p:origin x="69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25C55FA-888A-460A-9CE7-CD96F3FE071B}" type="datetimeFigureOut">
              <a:rPr lang="en-GB" smtClean="0"/>
              <a:t>12/05/2026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831B922D-1F8E-4D87-95D7-46938A3B8726}" type="slidenum">
              <a:rPr lang="en-GB" smtClean="0"/>
              <a:t>‹#›</a:t>
            </a:fld>
            <a:endParaRPr lang="en-GB"/>
          </a:p>
        </p:txBody>
      </p:sp>
    </p:spTree>
    <p:extLst>
      <p:ext uri="{BB962C8B-B14F-4D97-AF65-F5344CB8AC3E}">
        <p14:creationId xmlns:p14="http://schemas.microsoft.com/office/powerpoint/2010/main" val="269576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31B922D-1F8E-4D87-95D7-46938A3B8726}" type="slidenum">
              <a:rPr lang="en-GB" smtClean="0"/>
              <a:t>1</a:t>
            </a:fld>
            <a:endParaRPr lang="en-GB"/>
          </a:p>
        </p:txBody>
      </p:sp>
    </p:spTree>
    <p:extLst>
      <p:ext uri="{BB962C8B-B14F-4D97-AF65-F5344CB8AC3E}">
        <p14:creationId xmlns:p14="http://schemas.microsoft.com/office/powerpoint/2010/main" val="1092319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just">
              <a:lnSpc>
                <a:spcPct val="100000"/>
              </a:lnSpc>
              <a:buFont typeface="Wingdings" panose="05000000000000000000" pitchFamily="2" charset="2"/>
              <a:buNone/>
            </a:pPr>
            <a:r>
              <a:rPr lang="en-GB" sz="1200" b="1" dirty="0">
                <a:latin typeface="+mn-lt"/>
              </a:rPr>
              <a:t>Notes: </a:t>
            </a:r>
          </a:p>
          <a:p>
            <a:pPr marL="0" indent="0" algn="just">
              <a:lnSpc>
                <a:spcPct val="100000"/>
              </a:lnSpc>
              <a:buFont typeface="Wingdings" panose="05000000000000000000" pitchFamily="2" charset="2"/>
              <a:buNone/>
            </a:pPr>
            <a:endParaRPr lang="en-GB" sz="1200" dirty="0">
              <a:latin typeface="+mn-lt"/>
            </a:endParaRPr>
          </a:p>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GB" sz="1200" dirty="0">
                <a:latin typeface="+mn-lt"/>
              </a:rPr>
              <a:t>Malta’s Recovery and Resilience Plan was adopted by the European Commission in September 2021.</a:t>
            </a:r>
          </a:p>
          <a:p>
            <a:pPr marL="0" indent="0" algn="just">
              <a:lnSpc>
                <a:spcPct val="100000"/>
              </a:lnSpc>
              <a:buFont typeface="Wingdings" panose="05000000000000000000" pitchFamily="2" charset="2"/>
              <a:buNone/>
            </a:pPr>
            <a:endParaRPr lang="en-GB" sz="1200" dirty="0">
              <a:latin typeface="+mn-lt"/>
            </a:endParaRPr>
          </a:p>
          <a:p>
            <a:pPr marL="171450" indent="-171450" algn="just">
              <a:lnSpc>
                <a:spcPct val="100000"/>
              </a:lnSpc>
              <a:buFont typeface="Wingdings" panose="05000000000000000000" pitchFamily="2" charset="2"/>
              <a:buChar char="Ø"/>
            </a:pPr>
            <a:r>
              <a:rPr lang="en-GB" sz="1200" dirty="0">
                <a:latin typeface="+mn-lt"/>
              </a:rPr>
              <a:t>Provides large-scale financial support to both public investments and reforms to mitigate the socio-economic impacts of COVID-19, particularly through green and digital transitions;</a:t>
            </a:r>
          </a:p>
          <a:p>
            <a:pPr marL="171450" indent="-171450" algn="just">
              <a:lnSpc>
                <a:spcPct val="100000"/>
              </a:lnSpc>
              <a:buFont typeface="Wingdings" panose="05000000000000000000" pitchFamily="2" charset="2"/>
              <a:buChar char="Ø"/>
            </a:pPr>
            <a:r>
              <a:rPr lang="en-GB" sz="1200" dirty="0">
                <a:latin typeface="+mn-lt"/>
              </a:rPr>
              <a:t>Addresses main challenges identified in the European Semester;</a:t>
            </a:r>
          </a:p>
          <a:p>
            <a:pPr marL="171450" indent="-171450" algn="just">
              <a:lnSpc>
                <a:spcPct val="100000"/>
              </a:lnSpc>
              <a:buFont typeface="Wingdings" panose="05000000000000000000" pitchFamily="2" charset="2"/>
              <a:buChar char="Ø"/>
            </a:pPr>
            <a:r>
              <a:rPr lang="en-GB" sz="1200" dirty="0">
                <a:latin typeface="+mn-lt"/>
              </a:rPr>
              <a:t>Enables Member States to receive grants that may be complemented with loans;</a:t>
            </a:r>
          </a:p>
          <a:p>
            <a:pPr marL="171450" indent="-171450" algn="just">
              <a:lnSpc>
                <a:spcPct val="100000"/>
              </a:lnSpc>
              <a:buFont typeface="Wingdings" panose="05000000000000000000" pitchFamily="2" charset="2"/>
              <a:buChar char="Ø"/>
            </a:pPr>
            <a:r>
              <a:rPr lang="en-GB" sz="1200" dirty="0">
                <a:latin typeface="+mn-lt"/>
              </a:rPr>
              <a:t>Requires the submission of National Recovery and Resilience Plans based on the Country Specific Recommendations.</a:t>
            </a:r>
          </a:p>
          <a:p>
            <a:pPr marL="342900" indent="-342900" algn="just">
              <a:lnSpc>
                <a:spcPct val="100000"/>
              </a:lnSpc>
              <a:buFont typeface="Wingdings" panose="05000000000000000000" pitchFamily="2" charset="2"/>
              <a:buChar char="Ø"/>
            </a:pPr>
            <a:endParaRPr lang="en-GB" sz="1200" dirty="0">
              <a:latin typeface="+mn-lt"/>
            </a:endParaRPr>
          </a:p>
          <a:p>
            <a:pPr marL="342900" indent="-342900" algn="just">
              <a:lnSpc>
                <a:spcPct val="100000"/>
              </a:lnSpc>
              <a:buFont typeface="Wingdings" panose="05000000000000000000" pitchFamily="2" charset="2"/>
              <a:buChar char="Ø"/>
            </a:pPr>
            <a:r>
              <a:rPr lang="en-GB" sz="1200" dirty="0">
                <a:latin typeface="+mn-lt"/>
              </a:rPr>
              <a:t>Malta’s adopted RRP targets the following six pillars:</a:t>
            </a:r>
          </a:p>
          <a:p>
            <a:pPr marL="1028700" lvl="1" indent="-342900" algn="just">
              <a:lnSpc>
                <a:spcPct val="100000"/>
              </a:lnSpc>
              <a:buFont typeface="Wingdings" panose="05000000000000000000" pitchFamily="2" charset="2"/>
              <a:buChar char="Ø"/>
            </a:pPr>
            <a:r>
              <a:rPr lang="en-GB" sz="1200" dirty="0">
                <a:latin typeface="+mn-lt"/>
              </a:rPr>
              <a:t>Green transition;</a:t>
            </a:r>
          </a:p>
          <a:p>
            <a:pPr marL="1028700" lvl="1" indent="-342900" algn="just">
              <a:lnSpc>
                <a:spcPct val="100000"/>
              </a:lnSpc>
              <a:buFont typeface="Wingdings" panose="05000000000000000000" pitchFamily="2" charset="2"/>
              <a:buChar char="Ø"/>
            </a:pPr>
            <a:r>
              <a:rPr lang="en-GB" sz="1200" dirty="0">
                <a:latin typeface="+mn-lt"/>
              </a:rPr>
              <a:t>Digital transformation;</a:t>
            </a:r>
          </a:p>
          <a:p>
            <a:pPr marL="1028700" lvl="1" indent="-342900" algn="just">
              <a:lnSpc>
                <a:spcPct val="100000"/>
              </a:lnSpc>
              <a:buFont typeface="Wingdings" panose="05000000000000000000" pitchFamily="2" charset="2"/>
              <a:buChar char="Ø"/>
            </a:pPr>
            <a:r>
              <a:rPr lang="en-GB" sz="1200" dirty="0">
                <a:latin typeface="+mn-lt"/>
              </a:rPr>
              <a:t>Smart, sustainable and inclusive growth, including economic cohesion, jobs, productivity, competitiveness, RDI, well functioning single market with strong SMEs;</a:t>
            </a:r>
          </a:p>
          <a:p>
            <a:pPr marL="1028700" lvl="1" indent="-342900" algn="just">
              <a:lnSpc>
                <a:spcPct val="100000"/>
              </a:lnSpc>
              <a:buFont typeface="Wingdings" panose="05000000000000000000" pitchFamily="2" charset="2"/>
              <a:buChar char="Ø"/>
            </a:pPr>
            <a:r>
              <a:rPr lang="en-GB" sz="1200" dirty="0">
                <a:latin typeface="+mn-lt"/>
              </a:rPr>
              <a:t>Social and territorial cohesion;</a:t>
            </a:r>
          </a:p>
          <a:p>
            <a:pPr marL="1028700" lvl="1" indent="-342900" algn="just">
              <a:lnSpc>
                <a:spcPct val="100000"/>
              </a:lnSpc>
              <a:buFont typeface="Wingdings" panose="05000000000000000000" pitchFamily="2" charset="2"/>
              <a:buChar char="Ø"/>
            </a:pPr>
            <a:r>
              <a:rPr lang="en-GB" sz="1200" dirty="0">
                <a:latin typeface="+mn-lt"/>
              </a:rPr>
              <a:t>Health, and economic, social and institutional resilience, including with a view of increasing crisis reaction and crisis preparedness; and</a:t>
            </a:r>
          </a:p>
          <a:p>
            <a:pPr marL="1028700" lvl="1" indent="-342900" algn="just">
              <a:lnSpc>
                <a:spcPct val="100000"/>
              </a:lnSpc>
              <a:buFont typeface="Wingdings" panose="05000000000000000000" pitchFamily="2" charset="2"/>
              <a:buChar char="Ø"/>
            </a:pPr>
            <a:r>
              <a:rPr lang="en-GB" sz="1200" dirty="0">
                <a:latin typeface="+mn-lt"/>
              </a:rPr>
              <a:t>Policies for the next generation, children and youth, including education and skills.</a:t>
            </a:r>
          </a:p>
          <a:p>
            <a:pPr lvl="1" indent="0" algn="just">
              <a:lnSpc>
                <a:spcPct val="100000"/>
              </a:lnSpc>
              <a:buNone/>
            </a:pPr>
            <a:endParaRPr lang="en-GB" sz="1200" dirty="0">
              <a:latin typeface="+mn-lt"/>
            </a:endParaRPr>
          </a:p>
          <a:p>
            <a:pPr marL="285750" lvl="1" indent="-285750" algn="just">
              <a:lnSpc>
                <a:spcPct val="100000"/>
              </a:lnSpc>
              <a:buFont typeface="Wingdings" panose="05000000000000000000" pitchFamily="2" charset="2"/>
              <a:buChar char="Ø"/>
            </a:pPr>
            <a:r>
              <a:rPr lang="en-GB" sz="1200" dirty="0">
                <a:latin typeface="+mn-lt"/>
              </a:rPr>
              <a:t>Malta’s original allocated budget for the Plan amounts to €316.4 million. In line with the latest EC’s communication, Malta’s maximum financial allocation has been reduced to €258.2million, excl. the </a:t>
            </a:r>
            <a:r>
              <a:rPr lang="en-GB" sz="1200" dirty="0" err="1">
                <a:latin typeface="+mn-lt"/>
              </a:rPr>
              <a:t>REPowerEU</a:t>
            </a:r>
            <a:r>
              <a:rPr lang="en-GB" sz="1200" dirty="0">
                <a:latin typeface="+mn-lt"/>
              </a:rPr>
              <a:t> allocation. </a:t>
            </a:r>
          </a:p>
          <a:p>
            <a:pPr marL="342900" indent="-342900" algn="just">
              <a:lnSpc>
                <a:spcPct val="100000"/>
              </a:lnSpc>
              <a:buFont typeface="Wingdings" panose="05000000000000000000" pitchFamily="2" charset="2"/>
              <a:buChar char="Ø"/>
            </a:pPr>
            <a:endParaRPr lang="en-GB" sz="1200" dirty="0">
              <a:latin typeface="+mn-lt"/>
            </a:endParaRPr>
          </a:p>
          <a:p>
            <a:pPr marL="0" indent="0" algn="just">
              <a:lnSpc>
                <a:spcPct val="100000"/>
              </a:lnSpc>
              <a:buFont typeface="Wingdings" panose="05000000000000000000" pitchFamily="2" charset="2"/>
              <a:buNone/>
            </a:pPr>
            <a:endParaRPr lang="en-GB" sz="1200" dirty="0">
              <a:latin typeface="+mn-lt"/>
            </a:endParaRPr>
          </a:p>
          <a:p>
            <a:pPr marL="0" indent="0" algn="just">
              <a:lnSpc>
                <a:spcPct val="100000"/>
              </a:lnSpc>
              <a:buFont typeface="Wingdings" panose="05000000000000000000" pitchFamily="2" charset="2"/>
              <a:buNone/>
            </a:pPr>
            <a:r>
              <a:rPr lang="en-GB" sz="1200" b="1">
                <a:latin typeface="+mn-lt"/>
              </a:rPr>
              <a:t>Note: Main </a:t>
            </a:r>
            <a:r>
              <a:rPr lang="en-GB" sz="1200" b="1" dirty="0">
                <a:latin typeface="+mn-lt"/>
              </a:rPr>
              <a:t>changes to Malta’s adopted RRP (budget of 344.9mn):</a:t>
            </a:r>
          </a:p>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GB" sz="1200" b="0" dirty="0">
                <a:latin typeface="+mn-lt"/>
              </a:rPr>
              <a:t>- C1 (</a:t>
            </a:r>
            <a:r>
              <a:rPr lang="en-GB" sz="1200" dirty="0">
                <a:latin typeface="+mn-lt"/>
                <a:cs typeface="Arial" panose="020B0604020202020204" pitchFamily="34" charset="0"/>
              </a:rPr>
              <a:t>Addressing climate neutrality through enhanced energy efficiency and a circular economy)</a:t>
            </a:r>
            <a:r>
              <a:rPr lang="en-GB" sz="1200" b="0" dirty="0">
                <a:latin typeface="+mn-lt"/>
              </a:rPr>
              <a:t>: In terms of the </a:t>
            </a:r>
            <a:r>
              <a:rPr lang="en-GB" sz="1200" b="0" i="1" dirty="0">
                <a:latin typeface="+mn-lt"/>
              </a:rPr>
              <a:t>Investment in the renovation and deep retrofitting of public hospitals </a:t>
            </a:r>
            <a:r>
              <a:rPr lang="en-GB" sz="1200" b="0" i="0" dirty="0">
                <a:latin typeface="+mn-lt"/>
              </a:rPr>
              <a:t>– </a:t>
            </a:r>
            <a:r>
              <a:rPr lang="en-GB" sz="1200" dirty="0">
                <a:latin typeface="+mn-lt"/>
                <a:cs typeface="Arial" panose="020B0604020202020204" pitchFamily="34" charset="0"/>
              </a:rPr>
              <a:t>39% reduction in budget: From €20 million to €12.2 million</a:t>
            </a:r>
          </a:p>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GB" sz="1200" b="0" dirty="0">
                <a:latin typeface="+mn-lt"/>
              </a:rPr>
              <a:t>- C2 (</a:t>
            </a:r>
            <a:r>
              <a:rPr lang="en-GB" sz="1200" dirty="0">
                <a:latin typeface="+mn-lt"/>
                <a:cs typeface="Arial" panose="020B0604020202020204" pitchFamily="34" charset="0"/>
              </a:rPr>
              <a:t>Addressing carbon-neutrality by decarbonising transport)</a:t>
            </a:r>
            <a:r>
              <a:rPr lang="en-GB" sz="1200" b="0" dirty="0">
                <a:latin typeface="+mn-lt"/>
              </a:rPr>
              <a:t>: In terms of </a:t>
            </a:r>
            <a:r>
              <a:rPr lang="en-GB" sz="1200" b="0" i="1" dirty="0">
                <a:latin typeface="+mn-lt"/>
              </a:rPr>
              <a:t>New </a:t>
            </a:r>
            <a:r>
              <a:rPr lang="en-GB" sz="1200" i="1" dirty="0">
                <a:latin typeface="+mn-lt"/>
                <a:cs typeface="Arial" panose="020B0604020202020204" pitchFamily="34" charset="0"/>
              </a:rPr>
              <a:t>ferry-landing place to promote alternative modes of transport at St Paul’s Bay/</a:t>
            </a:r>
            <a:r>
              <a:rPr lang="en-GB" sz="1200" i="1" dirty="0" err="1">
                <a:latin typeface="+mn-lt"/>
                <a:cs typeface="Arial" panose="020B0604020202020204" pitchFamily="34" charset="0"/>
              </a:rPr>
              <a:t>Buġibba</a:t>
            </a:r>
            <a:r>
              <a:rPr lang="en-GB" sz="1200" i="1" dirty="0">
                <a:latin typeface="+mn-lt"/>
                <a:cs typeface="Arial" panose="020B0604020202020204" pitchFamily="34" charset="0"/>
              </a:rPr>
              <a:t> </a:t>
            </a:r>
            <a:r>
              <a:rPr lang="en-GB" sz="1200" dirty="0">
                <a:latin typeface="+mn-lt"/>
                <a:cs typeface="Arial" panose="020B0604020202020204" pitchFamily="34" charset="0"/>
              </a:rPr>
              <a:t>- Removal of investment: From €16.1 million to €0</a:t>
            </a:r>
          </a:p>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GB" sz="1200" b="0" dirty="0">
                <a:latin typeface="+mn-lt"/>
              </a:rPr>
              <a:t>- C4 (</a:t>
            </a:r>
            <a:r>
              <a:rPr lang="en-GB" sz="1200" dirty="0">
                <a:latin typeface="+mn-lt"/>
                <a:cs typeface="Arial" panose="020B0604020202020204" pitchFamily="34" charset="0"/>
              </a:rPr>
              <a:t>Strengthening the resilience of the health system)</a:t>
            </a:r>
            <a:r>
              <a:rPr lang="en-GB" sz="1200" b="0" dirty="0">
                <a:latin typeface="+mn-lt"/>
              </a:rPr>
              <a:t>: In terms of</a:t>
            </a:r>
            <a:r>
              <a:rPr lang="en-GB" sz="1200" b="0" i="1" dirty="0">
                <a:latin typeface="+mn-lt"/>
              </a:rPr>
              <a:t> </a:t>
            </a:r>
            <a:r>
              <a:rPr lang="en-GB" sz="1200" i="1" dirty="0">
                <a:latin typeface="+mn-lt"/>
                <a:cs typeface="Arial" panose="020B0604020202020204" pitchFamily="34" charset="0"/>
              </a:rPr>
              <a:t>Enhancing the resilience of the health system through digitalisation and new technologies</a:t>
            </a:r>
            <a:r>
              <a:rPr lang="en-GB" sz="1200" b="0" i="1" dirty="0">
                <a:latin typeface="+mn-lt"/>
                <a:cs typeface="Arial" panose="020B0604020202020204" pitchFamily="34" charset="0"/>
              </a:rPr>
              <a:t> </a:t>
            </a:r>
            <a:r>
              <a:rPr lang="en-GB" sz="1200" b="0" dirty="0">
                <a:latin typeface="+mn-lt"/>
                <a:cs typeface="Arial" panose="020B0604020202020204" pitchFamily="34" charset="0"/>
              </a:rPr>
              <a:t>- </a:t>
            </a:r>
            <a:r>
              <a:rPr lang="en-GB" sz="1200" dirty="0">
                <a:latin typeface="+mn-lt"/>
                <a:cs typeface="Arial" panose="020B0604020202020204" pitchFamily="34" charset="0"/>
              </a:rPr>
              <a:t>53.4% reduction in budget: From €24.9 million to €11.6 million (removal of the ‘Out-patients digitalisation’ sub-measure)</a:t>
            </a:r>
          </a:p>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GB" sz="1200" dirty="0">
                <a:latin typeface="+mn-lt"/>
                <a:cs typeface="Arial" panose="020B0604020202020204" pitchFamily="34" charset="0"/>
              </a:rPr>
              <a:t>- C5 (Enhancing quality education and fostering socio-economic sustainability): In terms of </a:t>
            </a:r>
            <a:r>
              <a:rPr lang="en-GB" sz="1200" i="1" dirty="0">
                <a:latin typeface="+mn-lt"/>
                <a:cs typeface="Arial" panose="020B0604020202020204" pitchFamily="34" charset="0"/>
              </a:rPr>
              <a:t>Setting up a Centre of Vocational Education Excellence (ITS Campus) </a:t>
            </a:r>
            <a:r>
              <a:rPr lang="en-GB" sz="1200" dirty="0">
                <a:latin typeface="+mn-lt"/>
                <a:cs typeface="Arial" panose="020B0604020202020204" pitchFamily="34" charset="0"/>
              </a:rPr>
              <a:t>- Removal of investment: From €41.4 million to €0.</a:t>
            </a:r>
          </a:p>
        </p:txBody>
      </p:sp>
      <p:sp>
        <p:nvSpPr>
          <p:cNvPr id="4" name="Slide Number Placeholder 3"/>
          <p:cNvSpPr>
            <a:spLocks noGrp="1"/>
          </p:cNvSpPr>
          <p:nvPr>
            <p:ph type="sldNum" sz="quarter" idx="5"/>
          </p:nvPr>
        </p:nvSpPr>
        <p:spPr/>
        <p:txBody>
          <a:bodyPr/>
          <a:lstStyle/>
          <a:p>
            <a:fld id="{4D8702CE-5EB4-418E-8047-1C1FFE718D89}" type="slidenum">
              <a:rPr lang="en-GB" smtClean="0"/>
              <a:t>2</a:t>
            </a:fld>
            <a:endParaRPr lang="en-GB"/>
          </a:p>
        </p:txBody>
      </p:sp>
    </p:spTree>
    <p:extLst>
      <p:ext uri="{BB962C8B-B14F-4D97-AF65-F5344CB8AC3E}">
        <p14:creationId xmlns:p14="http://schemas.microsoft.com/office/powerpoint/2010/main" val="7552302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GB" b="1" dirty="0"/>
              <a:t>Defensive points regarding BAR transfer to </a:t>
            </a:r>
            <a:r>
              <a:rPr lang="en-GB" b="1" dirty="0" err="1"/>
              <a:t>REPowerEU</a:t>
            </a:r>
            <a:r>
              <a:rPr lang="en-GB" b="1" dirty="0"/>
              <a:t>:</a:t>
            </a:r>
          </a:p>
          <a:p>
            <a:pPr marL="171450" indent="-171450">
              <a:buFontTx/>
              <a:buChar char="-"/>
            </a:pPr>
            <a:r>
              <a:rPr lang="en-GB" dirty="0"/>
              <a:t>Within the context of the UK’s withdrawal from the EU, Malta suffered a considerable impact in several areas including, but not limited to, accessibility of different products on the market, accessibility of health services in the UK, and several other coordination issues. Such challenges were further aggravated with the advent of the COVID-19 crisis, but, even more so, by the threat to the Union’s energy security, that stemmed from the Russian invasion of Ukraine.</a:t>
            </a:r>
          </a:p>
          <a:p>
            <a:pPr marL="171450" indent="-171450">
              <a:buFontTx/>
              <a:buChar char="-"/>
            </a:pPr>
            <a:r>
              <a:rPr lang="en-GB" dirty="0"/>
              <a:t>In such a crisis situation, Government had to prioritise and make use of the funds available in the best way. Malta identified the need to further invest in improving the electrical distribution on a national level to register benefits to the industry but also for citizens in general as this underlying investment will underpin developments in digitalisation, decarbonisation etc. </a:t>
            </a:r>
          </a:p>
          <a:p>
            <a:pPr marL="171450" indent="-171450">
              <a:buFontTx/>
              <a:buChar char="-"/>
            </a:pPr>
            <a:r>
              <a:rPr lang="en-GB" dirty="0"/>
              <a:t>Since, the </a:t>
            </a:r>
            <a:r>
              <a:rPr lang="en-GB" dirty="0" err="1"/>
              <a:t>REPowerEU</a:t>
            </a:r>
            <a:r>
              <a:rPr lang="en-GB" dirty="0"/>
              <a:t> allocation was not enough to cover such an initiative, a significant part of the BAR allocation was transferred to </a:t>
            </a:r>
            <a:r>
              <a:rPr lang="en-GB" dirty="0" err="1"/>
              <a:t>REPowerEU</a:t>
            </a:r>
            <a:r>
              <a:rPr lang="en-GB" dirty="0"/>
              <a:t>-related initiatives. </a:t>
            </a:r>
          </a:p>
          <a:p>
            <a:pPr marL="171450" indent="-171450">
              <a:buFontTx/>
              <a:buChar char="-"/>
            </a:pPr>
            <a:endParaRPr lang="en-GB" dirty="0"/>
          </a:p>
          <a:p>
            <a:r>
              <a:rPr lang="en-GB" dirty="0"/>
              <a:t>RRF allocation, breakdown is as follows:</a:t>
            </a:r>
          </a:p>
          <a:p>
            <a:pPr marL="171450" indent="-171450">
              <a:buFontTx/>
              <a:buChar char="-"/>
            </a:pPr>
            <a:r>
              <a:rPr lang="en-GB" dirty="0"/>
              <a:t>RRF Allocation: €258.2mn;</a:t>
            </a:r>
          </a:p>
          <a:p>
            <a:pPr marL="171450" indent="-171450">
              <a:buFontTx/>
              <a:buChar char="-"/>
            </a:pPr>
            <a:r>
              <a:rPr lang="en-GB" dirty="0" err="1"/>
              <a:t>REPowerEU</a:t>
            </a:r>
            <a:r>
              <a:rPr lang="en-GB" dirty="0"/>
              <a:t> Support: €29.9mn;</a:t>
            </a:r>
          </a:p>
          <a:p>
            <a:pPr marL="171450" indent="-171450">
              <a:buFontTx/>
              <a:buChar char="-"/>
            </a:pPr>
            <a:r>
              <a:rPr lang="en-GB" dirty="0"/>
              <a:t>BAR adjustment transferred to </a:t>
            </a:r>
            <a:r>
              <a:rPr lang="en-GB" dirty="0" err="1"/>
              <a:t>REPowerEU</a:t>
            </a:r>
            <a:r>
              <a:rPr lang="en-GB" dirty="0"/>
              <a:t>: €40mn.</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dirty="0"/>
              <a:t>Total </a:t>
            </a:r>
            <a:r>
              <a:rPr lang="en-GB" dirty="0" err="1"/>
              <a:t>REPowerEU</a:t>
            </a:r>
            <a:r>
              <a:rPr lang="en-GB" dirty="0"/>
              <a:t> (incl. BAR): €69,955,027</a:t>
            </a:r>
          </a:p>
          <a:p>
            <a:pPr marL="171450" indent="-171450">
              <a:buFontTx/>
              <a:buChar char="-"/>
            </a:pPr>
            <a:endParaRPr lang="en-GB" dirty="0"/>
          </a:p>
          <a:p>
            <a:pPr marL="171450" indent="-171450">
              <a:buFontTx/>
              <a:buChar char="-"/>
            </a:pPr>
            <a:endParaRPr lang="en-GB" dirty="0"/>
          </a:p>
        </p:txBody>
      </p:sp>
      <p:sp>
        <p:nvSpPr>
          <p:cNvPr id="4" name="Slide Number Placeholder 3"/>
          <p:cNvSpPr>
            <a:spLocks noGrp="1"/>
          </p:cNvSpPr>
          <p:nvPr>
            <p:ph type="sldNum" sz="quarter" idx="5"/>
          </p:nvPr>
        </p:nvSpPr>
        <p:spPr/>
        <p:txBody>
          <a:bodyPr/>
          <a:lstStyle/>
          <a:p>
            <a:fld id="{4D8702CE-5EB4-418E-8047-1C1FFE718D89}" type="slidenum">
              <a:rPr lang="en-GB" smtClean="0"/>
              <a:t>3</a:t>
            </a:fld>
            <a:endParaRPr lang="en-GB"/>
          </a:p>
        </p:txBody>
      </p:sp>
    </p:spTree>
    <p:extLst>
      <p:ext uri="{BB962C8B-B14F-4D97-AF65-F5344CB8AC3E}">
        <p14:creationId xmlns:p14="http://schemas.microsoft.com/office/powerpoint/2010/main" val="30356123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Internal notes:</a:t>
            </a:r>
          </a:p>
          <a:p>
            <a:r>
              <a:rPr lang="en-GB"/>
              <a:t>- The REPowerEU objectives have been adapted from Article 21c of the adopted Regulation (EU) 2023/435 amending the RRP Regulation.</a:t>
            </a:r>
          </a:p>
        </p:txBody>
      </p:sp>
      <p:sp>
        <p:nvSpPr>
          <p:cNvPr id="4" name="Slide Number Placeholder 3"/>
          <p:cNvSpPr>
            <a:spLocks noGrp="1"/>
          </p:cNvSpPr>
          <p:nvPr>
            <p:ph type="sldNum" sz="quarter" idx="5"/>
          </p:nvPr>
        </p:nvSpPr>
        <p:spPr/>
        <p:txBody>
          <a:bodyPr/>
          <a:lstStyle/>
          <a:p>
            <a:fld id="{4D8702CE-5EB4-418E-8047-1C1FFE718D89}" type="slidenum">
              <a:rPr lang="en-GB" smtClean="0"/>
              <a:t>4</a:t>
            </a:fld>
            <a:endParaRPr lang="en-GB"/>
          </a:p>
        </p:txBody>
      </p:sp>
    </p:spTree>
    <p:extLst>
      <p:ext uri="{BB962C8B-B14F-4D97-AF65-F5344CB8AC3E}">
        <p14:creationId xmlns:p14="http://schemas.microsoft.com/office/powerpoint/2010/main" val="3069047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Internal note: </a:t>
            </a:r>
          </a:p>
          <a:p>
            <a:pPr marL="171450" indent="-171450">
              <a:buFontTx/>
              <a:buChar char="-"/>
            </a:pPr>
            <a:r>
              <a:rPr lang="en-GB" dirty="0"/>
              <a:t>With reference to the Reform, RRF complementarity pertains to: Renovation measures in public buildings including schools, hospitals and private buildings (Component 1). This together with the </a:t>
            </a:r>
            <a:r>
              <a:rPr lang="en-GB" dirty="0" err="1"/>
              <a:t>REPowerEU</a:t>
            </a:r>
            <a:r>
              <a:rPr lang="en-GB" dirty="0"/>
              <a:t> investment also complements decarbonisation measures targeting the transport sector under Component 2.</a:t>
            </a:r>
          </a:p>
          <a:p>
            <a:pPr marL="171450" indent="-171450">
              <a:buFontTx/>
              <a:buChar char="-"/>
            </a:pPr>
            <a:endParaRPr lang="en-GB" dirty="0"/>
          </a:p>
          <a:p>
            <a:pPr marL="0" indent="0">
              <a:buFontTx/>
              <a:buNone/>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In terms of complementary actions contributing towards </a:t>
            </a:r>
            <a:r>
              <a:rPr lang="en-GB" dirty="0" err="1"/>
              <a:t>REPowerEU</a:t>
            </a:r>
            <a:r>
              <a:rPr lang="en-GB" dirty="0"/>
              <a:t> objectives supporting amongst others reducing Malta’s dependency on fossil fuels, enhancing energy savings, renewable energy uptake, clean energy and clean transport, specific schemes target the private sector support under Component 1 and Component 2.</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indent="0">
              <a:buFontTx/>
              <a:buNone/>
            </a:pPr>
            <a:r>
              <a:rPr lang="en-GB" b="1" dirty="0"/>
              <a:t>Under Component 1</a:t>
            </a:r>
            <a:r>
              <a:rPr lang="en-GB" dirty="0"/>
              <a:t> which supports </a:t>
            </a:r>
            <a:r>
              <a:rPr lang="en-GB" sz="1200" dirty="0">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Malta’s transition towards climate</a:t>
            </a:r>
            <a:r>
              <a:rPr lang="en-GB" sz="1200" spc="5" dirty="0">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GB" sz="1200" dirty="0">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neutrality through</a:t>
            </a:r>
            <a:r>
              <a:rPr lang="en-GB" sz="1200" spc="5" dirty="0">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GB" sz="1200" dirty="0">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enhanced energy</a:t>
            </a:r>
            <a:r>
              <a:rPr lang="en-GB" sz="1200" spc="5" dirty="0">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GB" sz="1200" dirty="0">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efficiency and clean</a:t>
            </a:r>
            <a:r>
              <a:rPr lang="en-GB" sz="1200" spc="5" dirty="0">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GB" sz="1200" dirty="0">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energy amongst others, EUR 20 </a:t>
            </a:r>
            <a:r>
              <a:rPr lang="en-GB" sz="1200" dirty="0" err="1">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mn</a:t>
            </a:r>
            <a:r>
              <a:rPr lang="en-GB" sz="1200" dirty="0">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 out of the total EUR</a:t>
            </a:r>
            <a:r>
              <a:rPr lang="en-GB" sz="1200" spc="-25" dirty="0">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GB" sz="1200" dirty="0">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70</a:t>
            </a:r>
            <a:r>
              <a:rPr lang="en-GB" sz="1200" spc="-25" dirty="0">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GB" sz="1200" dirty="0">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m allocated to this component, specifically targets private sector support for </a:t>
            </a:r>
            <a:r>
              <a:rPr lang="en-GB" sz="1200" i="1" dirty="0">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investment</a:t>
            </a:r>
            <a:r>
              <a:rPr lang="en-GB" sz="1200" dirty="0">
                <a:solidFill>
                  <a:srgbClr val="32303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in</a:t>
            </a:r>
            <a:r>
              <a:rPr lang="en-GB" sz="1200" i="1" spc="-15"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the</a:t>
            </a:r>
            <a:r>
              <a:rPr lang="en-GB" sz="1200" i="1" spc="-15"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renovation</a:t>
            </a:r>
            <a:r>
              <a:rPr lang="en-GB" sz="1200" i="1" spc="-15"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and</a:t>
            </a:r>
            <a:r>
              <a:rPr lang="en-GB" sz="1200" i="1" spc="-10"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greening</a:t>
            </a:r>
            <a:r>
              <a:rPr lang="en-GB" sz="1200" i="1" spc="-15"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of</a:t>
            </a:r>
            <a:r>
              <a:rPr lang="en-GB" sz="1200" i="1" spc="-15"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private</a:t>
            </a:r>
            <a:r>
              <a:rPr lang="en-GB" sz="1200" i="1" spc="-10"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sector</a:t>
            </a:r>
            <a:r>
              <a:rPr lang="en-GB" sz="1200" i="1" spc="-15"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buildings,</a:t>
            </a:r>
            <a:r>
              <a:rPr lang="en-GB" sz="1200" i="1" spc="-15"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including</a:t>
            </a:r>
            <a:r>
              <a:rPr lang="en-GB" sz="1200" i="1" spc="-15"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deep </a:t>
            </a:r>
            <a:r>
              <a:rPr lang="en-GB" sz="1200" i="1" spc="-300"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retrofitting</a:t>
            </a:r>
            <a:r>
              <a:rPr lang="en-GB" sz="1200" i="1" spc="-65"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through</a:t>
            </a:r>
            <a:r>
              <a:rPr lang="en-GB" sz="1200" i="1" spc="-65"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energy</a:t>
            </a:r>
            <a:r>
              <a:rPr lang="en-GB" sz="1200" i="1" spc="-60"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and</a:t>
            </a:r>
            <a:r>
              <a:rPr lang="en-GB" sz="1200" i="1" spc="-65"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resource</a:t>
            </a:r>
            <a:r>
              <a:rPr lang="en-GB" sz="1200" i="1" spc="-60"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efficiency</a:t>
            </a:r>
            <a:r>
              <a:rPr lang="en-GB" sz="1200" i="1" spc="-65"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 </a:t>
            </a:r>
            <a:r>
              <a:rPr lang="en-GB" sz="1200" i="1"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measures. </a:t>
            </a:r>
            <a:r>
              <a:rPr lang="en-GB" sz="1200" i="0" dirty="0">
                <a:solidFill>
                  <a:srgbClr val="323031"/>
                </a:solidFill>
                <a:effectLst/>
                <a:latin typeface="Verdana" panose="020B0604030504040204" pitchFamily="34" charset="0"/>
                <a:ea typeface="Verdana" panose="020B0604030504040204" pitchFamily="34" charset="0"/>
                <a:cs typeface="Verdana" panose="020B0604030504040204" pitchFamily="34" charset="0"/>
              </a:rPr>
              <a:t>This investment provides </a:t>
            </a:r>
            <a:r>
              <a:rPr lang="en-GB" sz="1600" dirty="0">
                <a:effectLst/>
                <a:latin typeface="Arial" panose="020B0604020202020204" pitchFamily="34" charset="0"/>
                <a:ea typeface="Verdana" panose="020B0604030504040204" pitchFamily="34" charset="0"/>
                <a:cs typeface="Verdana" panose="020B0604030504040204" pitchFamily="34" charset="0"/>
              </a:rPr>
              <a:t>state aid support in the form of grants to address the high upfront costs of building renovation in the private sector, including commercial and other non-residential buildings.  </a:t>
            </a:r>
          </a:p>
          <a:p>
            <a:pPr marL="0" indent="0">
              <a:buFontTx/>
              <a:buNone/>
            </a:pPr>
            <a:endParaRPr lang="en-GB" sz="1600" dirty="0">
              <a:effectLst/>
              <a:latin typeface="Arial" panose="020B0604020202020204" pitchFamily="34" charset="0"/>
              <a:ea typeface="Verdana" panose="020B0604030504040204" pitchFamily="34" charset="0"/>
              <a:cs typeface="Verdana" panose="020B0604030504040204" pitchFamily="34" charset="0"/>
            </a:endParaRPr>
          </a:p>
          <a:p>
            <a:pPr marL="0" indent="0">
              <a:buFontTx/>
              <a:buNone/>
            </a:pPr>
            <a:r>
              <a:rPr lang="en-GB" b="1" dirty="0"/>
              <a:t>Component 2</a:t>
            </a:r>
            <a:r>
              <a:rPr lang="en-GB" dirty="0"/>
              <a:t> contributes to </a:t>
            </a:r>
            <a:r>
              <a:rPr lang="en-GB" dirty="0" err="1"/>
              <a:t>REPowerEU</a:t>
            </a:r>
            <a:r>
              <a:rPr lang="en-GB" dirty="0"/>
              <a:t> objectives and addresses carbon-neutrality by decarbonising transport.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With the aim of incentivising </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the uptake of new electric vehicles, </a:t>
            </a:r>
            <a:r>
              <a:rPr lang="en-GB" dirty="0"/>
              <a:t>circa 50.3mn are being targeted for private-sector support out of the 94mn allocated to this Component. In line with </a:t>
            </a:r>
            <a:r>
              <a:rPr lang="en-GB" dirty="0" err="1"/>
              <a:t>REPowerEU</a:t>
            </a:r>
            <a:r>
              <a:rPr lang="en-GB" dirty="0"/>
              <a:t> objectives, this investment aims to support the accelerated uptake of new electric vehicles (including motorcycles and </a:t>
            </a:r>
            <a:r>
              <a:rPr lang="en-GB" dirty="0" err="1"/>
              <a:t>pedelecs</a:t>
            </a:r>
            <a:r>
              <a:rPr lang="en-GB" dirty="0"/>
              <a:t>) in the private sector through grant schemes for individuals and businesses which </a:t>
            </a:r>
            <a:r>
              <a:rPr lang="en-GB" sz="1200" dirty="0">
                <a:effectLst/>
                <a:latin typeface="Times New Roman" panose="02020603050405020304" pitchFamily="18" charset="0"/>
                <a:ea typeface="Calibri" panose="020F0502020204030204" pitchFamily="34" charset="0"/>
              </a:rPr>
              <a:t>subsidies aim to better reflect the price differential of EVs when compared to conventionally fuelled cars.</a:t>
            </a:r>
            <a:endParaRPr lang="en-GB" dirty="0"/>
          </a:p>
          <a:p>
            <a:pPr marL="171450" indent="-171450">
              <a:buFontTx/>
              <a:buChar char="-"/>
            </a:pPr>
            <a:endParaRPr lang="en-GB" dirty="0"/>
          </a:p>
        </p:txBody>
      </p:sp>
      <p:sp>
        <p:nvSpPr>
          <p:cNvPr id="4" name="Slide Number Placeholder 3"/>
          <p:cNvSpPr>
            <a:spLocks noGrp="1"/>
          </p:cNvSpPr>
          <p:nvPr>
            <p:ph type="sldNum" sz="quarter" idx="5"/>
          </p:nvPr>
        </p:nvSpPr>
        <p:spPr/>
        <p:txBody>
          <a:bodyPr/>
          <a:lstStyle/>
          <a:p>
            <a:fld id="{4D8702CE-5EB4-418E-8047-1C1FFE718D89}" type="slidenum">
              <a:rPr lang="en-GB" smtClean="0"/>
              <a:t>5</a:t>
            </a:fld>
            <a:endParaRPr lang="en-GB"/>
          </a:p>
        </p:txBody>
      </p:sp>
    </p:spTree>
    <p:extLst>
      <p:ext uri="{BB962C8B-B14F-4D97-AF65-F5344CB8AC3E}">
        <p14:creationId xmlns:p14="http://schemas.microsoft.com/office/powerpoint/2010/main" val="66895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public consultation ends on 21 April 2023.</a:t>
            </a:r>
          </a:p>
        </p:txBody>
      </p:sp>
      <p:sp>
        <p:nvSpPr>
          <p:cNvPr id="4" name="Slide Number Placeholder 3"/>
          <p:cNvSpPr>
            <a:spLocks noGrp="1"/>
          </p:cNvSpPr>
          <p:nvPr>
            <p:ph type="sldNum" sz="quarter" idx="5"/>
          </p:nvPr>
        </p:nvSpPr>
        <p:spPr/>
        <p:txBody>
          <a:bodyPr/>
          <a:lstStyle/>
          <a:p>
            <a:fld id="{4D8702CE-5EB4-418E-8047-1C1FFE718D89}" type="slidenum">
              <a:rPr lang="en-GB" smtClean="0"/>
              <a:t>6</a:t>
            </a:fld>
            <a:endParaRPr lang="en-GB"/>
          </a:p>
        </p:txBody>
      </p:sp>
    </p:spTree>
    <p:extLst>
      <p:ext uri="{BB962C8B-B14F-4D97-AF65-F5344CB8AC3E}">
        <p14:creationId xmlns:p14="http://schemas.microsoft.com/office/powerpoint/2010/main" val="3294619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31B922D-1F8E-4D87-95D7-46938A3B8726}" type="slidenum">
              <a:rPr lang="en-GB" smtClean="0"/>
              <a:t>7</a:t>
            </a:fld>
            <a:endParaRPr lang="en-GB"/>
          </a:p>
        </p:txBody>
      </p:sp>
    </p:spTree>
    <p:extLst>
      <p:ext uri="{BB962C8B-B14F-4D97-AF65-F5344CB8AC3E}">
        <p14:creationId xmlns:p14="http://schemas.microsoft.com/office/powerpoint/2010/main" val="33283234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7418B-2174-4121-9196-22D87E9895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A3ECCD2-DB25-428C-BB19-403211CAA9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179CA51-9A89-4298-8795-34FACA4F1AB5}"/>
              </a:ext>
            </a:extLst>
          </p:cNvPr>
          <p:cNvSpPr>
            <a:spLocks noGrp="1"/>
          </p:cNvSpPr>
          <p:nvPr>
            <p:ph type="dt" sz="half" idx="10"/>
          </p:nvPr>
        </p:nvSpPr>
        <p:spPr/>
        <p:txBody>
          <a:bodyPr/>
          <a:lstStyle/>
          <a:p>
            <a:fld id="{AE407C92-2F46-48A5-9B7C-8DC4A4FC687D}" type="datetimeFigureOut">
              <a:rPr lang="en-GB" smtClean="0"/>
              <a:t>12/05/2026</a:t>
            </a:fld>
            <a:endParaRPr lang="en-GB"/>
          </a:p>
        </p:txBody>
      </p:sp>
      <p:sp>
        <p:nvSpPr>
          <p:cNvPr id="5" name="Footer Placeholder 4">
            <a:extLst>
              <a:ext uri="{FF2B5EF4-FFF2-40B4-BE49-F238E27FC236}">
                <a16:creationId xmlns:a16="http://schemas.microsoft.com/office/drawing/2014/main" id="{8FBBC0E8-F3BA-4A40-91D4-022537524C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3A6ACA-FE6E-4237-9B69-574B9BF6660D}"/>
              </a:ext>
            </a:extLst>
          </p:cNvPr>
          <p:cNvSpPr>
            <a:spLocks noGrp="1"/>
          </p:cNvSpPr>
          <p:nvPr>
            <p:ph type="sldNum" sz="quarter" idx="12"/>
          </p:nvPr>
        </p:nvSpPr>
        <p:spPr/>
        <p:txBody>
          <a:bodyPr/>
          <a:lstStyle/>
          <a:p>
            <a:fld id="{1049B566-6B4E-4AA6-90ED-FA5F5DD6392C}" type="slidenum">
              <a:rPr lang="en-GB" smtClean="0"/>
              <a:t>‹#›</a:t>
            </a:fld>
            <a:endParaRPr lang="en-GB"/>
          </a:p>
        </p:txBody>
      </p:sp>
    </p:spTree>
    <p:extLst>
      <p:ext uri="{BB962C8B-B14F-4D97-AF65-F5344CB8AC3E}">
        <p14:creationId xmlns:p14="http://schemas.microsoft.com/office/powerpoint/2010/main" val="4265787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2A603-0841-41A6-BBE7-F0C0000D73D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432BDCF-2206-40E7-A9B9-9981735EB5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F92A8C-1066-4712-976E-6D213433EFC7}"/>
              </a:ext>
            </a:extLst>
          </p:cNvPr>
          <p:cNvSpPr>
            <a:spLocks noGrp="1"/>
          </p:cNvSpPr>
          <p:nvPr>
            <p:ph type="dt" sz="half" idx="10"/>
          </p:nvPr>
        </p:nvSpPr>
        <p:spPr/>
        <p:txBody>
          <a:bodyPr/>
          <a:lstStyle/>
          <a:p>
            <a:fld id="{AE407C92-2F46-48A5-9B7C-8DC4A4FC687D}" type="datetimeFigureOut">
              <a:rPr lang="en-GB" smtClean="0"/>
              <a:t>12/05/2026</a:t>
            </a:fld>
            <a:endParaRPr lang="en-GB"/>
          </a:p>
        </p:txBody>
      </p:sp>
      <p:sp>
        <p:nvSpPr>
          <p:cNvPr id="5" name="Footer Placeholder 4">
            <a:extLst>
              <a:ext uri="{FF2B5EF4-FFF2-40B4-BE49-F238E27FC236}">
                <a16:creationId xmlns:a16="http://schemas.microsoft.com/office/drawing/2014/main" id="{4FC4BD9B-0164-455D-9BFC-EA97A6E4B6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05ECD4-DAD7-409F-92A3-28D5C04DAEAD}"/>
              </a:ext>
            </a:extLst>
          </p:cNvPr>
          <p:cNvSpPr>
            <a:spLocks noGrp="1"/>
          </p:cNvSpPr>
          <p:nvPr>
            <p:ph type="sldNum" sz="quarter" idx="12"/>
          </p:nvPr>
        </p:nvSpPr>
        <p:spPr/>
        <p:txBody>
          <a:bodyPr/>
          <a:lstStyle/>
          <a:p>
            <a:fld id="{1049B566-6B4E-4AA6-90ED-FA5F5DD6392C}" type="slidenum">
              <a:rPr lang="en-GB" smtClean="0"/>
              <a:t>‹#›</a:t>
            </a:fld>
            <a:endParaRPr lang="en-GB"/>
          </a:p>
        </p:txBody>
      </p:sp>
    </p:spTree>
    <p:extLst>
      <p:ext uri="{BB962C8B-B14F-4D97-AF65-F5344CB8AC3E}">
        <p14:creationId xmlns:p14="http://schemas.microsoft.com/office/powerpoint/2010/main" val="1498626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9DD8FD-BF77-4F14-A855-96CDF8FF706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8C0D4EE-9BC6-412A-B39E-05BDF9CB4F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B9EFE09-36DD-4C65-9412-06F96836EC3E}"/>
              </a:ext>
            </a:extLst>
          </p:cNvPr>
          <p:cNvSpPr>
            <a:spLocks noGrp="1"/>
          </p:cNvSpPr>
          <p:nvPr>
            <p:ph type="dt" sz="half" idx="10"/>
          </p:nvPr>
        </p:nvSpPr>
        <p:spPr/>
        <p:txBody>
          <a:bodyPr/>
          <a:lstStyle/>
          <a:p>
            <a:fld id="{AE407C92-2F46-48A5-9B7C-8DC4A4FC687D}" type="datetimeFigureOut">
              <a:rPr lang="en-GB" smtClean="0"/>
              <a:t>12/05/2026</a:t>
            </a:fld>
            <a:endParaRPr lang="en-GB"/>
          </a:p>
        </p:txBody>
      </p:sp>
      <p:sp>
        <p:nvSpPr>
          <p:cNvPr id="5" name="Footer Placeholder 4">
            <a:extLst>
              <a:ext uri="{FF2B5EF4-FFF2-40B4-BE49-F238E27FC236}">
                <a16:creationId xmlns:a16="http://schemas.microsoft.com/office/drawing/2014/main" id="{75949EBF-FBD1-4651-BFA5-28FC42E1103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B57FACA-0087-4504-BCD0-2833FA473712}"/>
              </a:ext>
            </a:extLst>
          </p:cNvPr>
          <p:cNvSpPr>
            <a:spLocks noGrp="1"/>
          </p:cNvSpPr>
          <p:nvPr>
            <p:ph type="sldNum" sz="quarter" idx="12"/>
          </p:nvPr>
        </p:nvSpPr>
        <p:spPr/>
        <p:txBody>
          <a:bodyPr/>
          <a:lstStyle/>
          <a:p>
            <a:fld id="{1049B566-6B4E-4AA6-90ED-FA5F5DD6392C}" type="slidenum">
              <a:rPr lang="en-GB" smtClean="0"/>
              <a:t>‹#›</a:t>
            </a:fld>
            <a:endParaRPr lang="en-GB"/>
          </a:p>
        </p:txBody>
      </p:sp>
    </p:spTree>
    <p:extLst>
      <p:ext uri="{BB962C8B-B14F-4D97-AF65-F5344CB8AC3E}">
        <p14:creationId xmlns:p14="http://schemas.microsoft.com/office/powerpoint/2010/main" val="3229219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58EC3-5A50-47EB-B6B5-EF472EA6469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DC805A4-8DD1-41AA-BA0A-97A1F034047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7E52F7-4097-4AF1-ACC8-BB45B3D19E72}"/>
              </a:ext>
            </a:extLst>
          </p:cNvPr>
          <p:cNvSpPr>
            <a:spLocks noGrp="1"/>
          </p:cNvSpPr>
          <p:nvPr>
            <p:ph type="dt" sz="half" idx="10"/>
          </p:nvPr>
        </p:nvSpPr>
        <p:spPr/>
        <p:txBody>
          <a:bodyPr/>
          <a:lstStyle/>
          <a:p>
            <a:fld id="{AE407C92-2F46-48A5-9B7C-8DC4A4FC687D}" type="datetimeFigureOut">
              <a:rPr lang="en-GB" smtClean="0"/>
              <a:t>12/05/2026</a:t>
            </a:fld>
            <a:endParaRPr lang="en-GB"/>
          </a:p>
        </p:txBody>
      </p:sp>
      <p:sp>
        <p:nvSpPr>
          <p:cNvPr id="5" name="Footer Placeholder 4">
            <a:extLst>
              <a:ext uri="{FF2B5EF4-FFF2-40B4-BE49-F238E27FC236}">
                <a16:creationId xmlns:a16="http://schemas.microsoft.com/office/drawing/2014/main" id="{D616DD9C-4F7F-4B78-84A5-A3FCA7D0BE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EF46DD-8C9E-458C-8856-C9CD9D404FF1}"/>
              </a:ext>
            </a:extLst>
          </p:cNvPr>
          <p:cNvSpPr>
            <a:spLocks noGrp="1"/>
          </p:cNvSpPr>
          <p:nvPr>
            <p:ph type="sldNum" sz="quarter" idx="12"/>
          </p:nvPr>
        </p:nvSpPr>
        <p:spPr/>
        <p:txBody>
          <a:bodyPr/>
          <a:lstStyle/>
          <a:p>
            <a:fld id="{1049B566-6B4E-4AA6-90ED-FA5F5DD6392C}" type="slidenum">
              <a:rPr lang="en-GB" smtClean="0"/>
              <a:t>‹#›</a:t>
            </a:fld>
            <a:endParaRPr lang="en-GB"/>
          </a:p>
        </p:txBody>
      </p:sp>
    </p:spTree>
    <p:extLst>
      <p:ext uri="{BB962C8B-B14F-4D97-AF65-F5344CB8AC3E}">
        <p14:creationId xmlns:p14="http://schemas.microsoft.com/office/powerpoint/2010/main" val="3834156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E9358-FA41-4279-A04B-446CA484DC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07009A3-EDA4-482E-A882-0A83E662A6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FD8EAC-92DD-4889-8517-988617EBA7AF}"/>
              </a:ext>
            </a:extLst>
          </p:cNvPr>
          <p:cNvSpPr>
            <a:spLocks noGrp="1"/>
          </p:cNvSpPr>
          <p:nvPr>
            <p:ph type="dt" sz="half" idx="10"/>
          </p:nvPr>
        </p:nvSpPr>
        <p:spPr/>
        <p:txBody>
          <a:bodyPr/>
          <a:lstStyle/>
          <a:p>
            <a:fld id="{AE407C92-2F46-48A5-9B7C-8DC4A4FC687D}" type="datetimeFigureOut">
              <a:rPr lang="en-GB" smtClean="0"/>
              <a:t>12/05/2026</a:t>
            </a:fld>
            <a:endParaRPr lang="en-GB"/>
          </a:p>
        </p:txBody>
      </p:sp>
      <p:sp>
        <p:nvSpPr>
          <p:cNvPr id="5" name="Footer Placeholder 4">
            <a:extLst>
              <a:ext uri="{FF2B5EF4-FFF2-40B4-BE49-F238E27FC236}">
                <a16:creationId xmlns:a16="http://schemas.microsoft.com/office/drawing/2014/main" id="{FE73FDEE-B3DC-47B0-86C7-4BC6D99261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5B1C87E-6F2A-4204-8F6A-DDDB6ACE8FDF}"/>
              </a:ext>
            </a:extLst>
          </p:cNvPr>
          <p:cNvSpPr>
            <a:spLocks noGrp="1"/>
          </p:cNvSpPr>
          <p:nvPr>
            <p:ph type="sldNum" sz="quarter" idx="12"/>
          </p:nvPr>
        </p:nvSpPr>
        <p:spPr/>
        <p:txBody>
          <a:bodyPr/>
          <a:lstStyle/>
          <a:p>
            <a:fld id="{1049B566-6B4E-4AA6-90ED-FA5F5DD6392C}" type="slidenum">
              <a:rPr lang="en-GB" smtClean="0"/>
              <a:t>‹#›</a:t>
            </a:fld>
            <a:endParaRPr lang="en-GB"/>
          </a:p>
        </p:txBody>
      </p:sp>
    </p:spTree>
    <p:extLst>
      <p:ext uri="{BB962C8B-B14F-4D97-AF65-F5344CB8AC3E}">
        <p14:creationId xmlns:p14="http://schemas.microsoft.com/office/powerpoint/2010/main" val="304650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35AB4-B680-4762-9702-641063D8404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DCF8F6E-9866-4057-9740-25C684C90C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913F233-C9A8-4DFC-A347-533C5F59695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52A6209-B141-46E4-8800-71C0323C227A}"/>
              </a:ext>
            </a:extLst>
          </p:cNvPr>
          <p:cNvSpPr>
            <a:spLocks noGrp="1"/>
          </p:cNvSpPr>
          <p:nvPr>
            <p:ph type="dt" sz="half" idx="10"/>
          </p:nvPr>
        </p:nvSpPr>
        <p:spPr/>
        <p:txBody>
          <a:bodyPr/>
          <a:lstStyle/>
          <a:p>
            <a:fld id="{AE407C92-2F46-48A5-9B7C-8DC4A4FC687D}" type="datetimeFigureOut">
              <a:rPr lang="en-GB" smtClean="0"/>
              <a:t>12/05/2026</a:t>
            </a:fld>
            <a:endParaRPr lang="en-GB"/>
          </a:p>
        </p:txBody>
      </p:sp>
      <p:sp>
        <p:nvSpPr>
          <p:cNvPr id="6" name="Footer Placeholder 5">
            <a:extLst>
              <a:ext uri="{FF2B5EF4-FFF2-40B4-BE49-F238E27FC236}">
                <a16:creationId xmlns:a16="http://schemas.microsoft.com/office/drawing/2014/main" id="{B6E397BA-AD7A-487A-851B-A70F134A6E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D4AC4EF-ADED-49D0-9388-39BAACB7CE11}"/>
              </a:ext>
            </a:extLst>
          </p:cNvPr>
          <p:cNvSpPr>
            <a:spLocks noGrp="1"/>
          </p:cNvSpPr>
          <p:nvPr>
            <p:ph type="sldNum" sz="quarter" idx="12"/>
          </p:nvPr>
        </p:nvSpPr>
        <p:spPr/>
        <p:txBody>
          <a:bodyPr/>
          <a:lstStyle/>
          <a:p>
            <a:fld id="{1049B566-6B4E-4AA6-90ED-FA5F5DD6392C}" type="slidenum">
              <a:rPr lang="en-GB" smtClean="0"/>
              <a:t>‹#›</a:t>
            </a:fld>
            <a:endParaRPr lang="en-GB"/>
          </a:p>
        </p:txBody>
      </p:sp>
    </p:spTree>
    <p:extLst>
      <p:ext uri="{BB962C8B-B14F-4D97-AF65-F5344CB8AC3E}">
        <p14:creationId xmlns:p14="http://schemas.microsoft.com/office/powerpoint/2010/main" val="2950930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B8E46-F579-4C0B-AEF3-1A8383FE368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686C711-8CA8-4A3E-A71C-135AA8EAB3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A11989-A31F-4A49-8E94-2A8B791451A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782129B-64A1-4232-BDC5-52F26232A8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B7D003-C8D3-4713-A8BA-ED9C8BB8278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469FE90-4266-4FE8-AF9D-A9DB4A4E23E6}"/>
              </a:ext>
            </a:extLst>
          </p:cNvPr>
          <p:cNvSpPr>
            <a:spLocks noGrp="1"/>
          </p:cNvSpPr>
          <p:nvPr>
            <p:ph type="dt" sz="half" idx="10"/>
          </p:nvPr>
        </p:nvSpPr>
        <p:spPr/>
        <p:txBody>
          <a:bodyPr/>
          <a:lstStyle/>
          <a:p>
            <a:fld id="{AE407C92-2F46-48A5-9B7C-8DC4A4FC687D}" type="datetimeFigureOut">
              <a:rPr lang="en-GB" smtClean="0"/>
              <a:t>12/05/2026</a:t>
            </a:fld>
            <a:endParaRPr lang="en-GB"/>
          </a:p>
        </p:txBody>
      </p:sp>
      <p:sp>
        <p:nvSpPr>
          <p:cNvPr id="8" name="Footer Placeholder 7">
            <a:extLst>
              <a:ext uri="{FF2B5EF4-FFF2-40B4-BE49-F238E27FC236}">
                <a16:creationId xmlns:a16="http://schemas.microsoft.com/office/drawing/2014/main" id="{CCE5E4A4-4811-4C2B-A0CA-5D175C9CD25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7CDAB8C-D1B6-456B-93EC-81C11FF403EE}"/>
              </a:ext>
            </a:extLst>
          </p:cNvPr>
          <p:cNvSpPr>
            <a:spLocks noGrp="1"/>
          </p:cNvSpPr>
          <p:nvPr>
            <p:ph type="sldNum" sz="quarter" idx="12"/>
          </p:nvPr>
        </p:nvSpPr>
        <p:spPr/>
        <p:txBody>
          <a:bodyPr/>
          <a:lstStyle/>
          <a:p>
            <a:fld id="{1049B566-6B4E-4AA6-90ED-FA5F5DD6392C}" type="slidenum">
              <a:rPr lang="en-GB" smtClean="0"/>
              <a:t>‹#›</a:t>
            </a:fld>
            <a:endParaRPr lang="en-GB"/>
          </a:p>
        </p:txBody>
      </p:sp>
    </p:spTree>
    <p:extLst>
      <p:ext uri="{BB962C8B-B14F-4D97-AF65-F5344CB8AC3E}">
        <p14:creationId xmlns:p14="http://schemas.microsoft.com/office/powerpoint/2010/main" val="4214206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74321-1FE1-45EA-8BDA-A2DA0AD3C3B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679E8EA-E970-46F4-8CB2-F8B2A6A63AB0}"/>
              </a:ext>
            </a:extLst>
          </p:cNvPr>
          <p:cNvSpPr>
            <a:spLocks noGrp="1"/>
          </p:cNvSpPr>
          <p:nvPr>
            <p:ph type="dt" sz="half" idx="10"/>
          </p:nvPr>
        </p:nvSpPr>
        <p:spPr/>
        <p:txBody>
          <a:bodyPr/>
          <a:lstStyle/>
          <a:p>
            <a:fld id="{AE407C92-2F46-48A5-9B7C-8DC4A4FC687D}" type="datetimeFigureOut">
              <a:rPr lang="en-GB" smtClean="0"/>
              <a:t>12/05/2026</a:t>
            </a:fld>
            <a:endParaRPr lang="en-GB"/>
          </a:p>
        </p:txBody>
      </p:sp>
      <p:sp>
        <p:nvSpPr>
          <p:cNvPr id="4" name="Footer Placeholder 3">
            <a:extLst>
              <a:ext uri="{FF2B5EF4-FFF2-40B4-BE49-F238E27FC236}">
                <a16:creationId xmlns:a16="http://schemas.microsoft.com/office/drawing/2014/main" id="{929380C9-5BD0-4DE2-9648-CFC75E8ABD9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18CFC1D-FB1B-4642-A831-A906CB55C2F7}"/>
              </a:ext>
            </a:extLst>
          </p:cNvPr>
          <p:cNvSpPr>
            <a:spLocks noGrp="1"/>
          </p:cNvSpPr>
          <p:nvPr>
            <p:ph type="sldNum" sz="quarter" idx="12"/>
          </p:nvPr>
        </p:nvSpPr>
        <p:spPr/>
        <p:txBody>
          <a:bodyPr/>
          <a:lstStyle/>
          <a:p>
            <a:fld id="{1049B566-6B4E-4AA6-90ED-FA5F5DD6392C}" type="slidenum">
              <a:rPr lang="en-GB" smtClean="0"/>
              <a:t>‹#›</a:t>
            </a:fld>
            <a:endParaRPr lang="en-GB"/>
          </a:p>
        </p:txBody>
      </p:sp>
    </p:spTree>
    <p:extLst>
      <p:ext uri="{BB962C8B-B14F-4D97-AF65-F5344CB8AC3E}">
        <p14:creationId xmlns:p14="http://schemas.microsoft.com/office/powerpoint/2010/main" val="2908023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6674F7-1525-4746-9764-F427E4675006}"/>
              </a:ext>
            </a:extLst>
          </p:cNvPr>
          <p:cNvSpPr>
            <a:spLocks noGrp="1"/>
          </p:cNvSpPr>
          <p:nvPr>
            <p:ph type="dt" sz="half" idx="10"/>
          </p:nvPr>
        </p:nvSpPr>
        <p:spPr/>
        <p:txBody>
          <a:bodyPr/>
          <a:lstStyle/>
          <a:p>
            <a:fld id="{AE407C92-2F46-48A5-9B7C-8DC4A4FC687D}" type="datetimeFigureOut">
              <a:rPr lang="en-GB" smtClean="0"/>
              <a:t>12/05/2026</a:t>
            </a:fld>
            <a:endParaRPr lang="en-GB"/>
          </a:p>
        </p:txBody>
      </p:sp>
      <p:sp>
        <p:nvSpPr>
          <p:cNvPr id="3" name="Footer Placeholder 2">
            <a:extLst>
              <a:ext uri="{FF2B5EF4-FFF2-40B4-BE49-F238E27FC236}">
                <a16:creationId xmlns:a16="http://schemas.microsoft.com/office/drawing/2014/main" id="{5AC382BC-1A9C-41AC-B972-DF308F21619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3F60179-CD8E-4340-A0ED-8259E03D7CF2}"/>
              </a:ext>
            </a:extLst>
          </p:cNvPr>
          <p:cNvSpPr>
            <a:spLocks noGrp="1"/>
          </p:cNvSpPr>
          <p:nvPr>
            <p:ph type="sldNum" sz="quarter" idx="12"/>
          </p:nvPr>
        </p:nvSpPr>
        <p:spPr/>
        <p:txBody>
          <a:bodyPr/>
          <a:lstStyle/>
          <a:p>
            <a:fld id="{1049B566-6B4E-4AA6-90ED-FA5F5DD6392C}" type="slidenum">
              <a:rPr lang="en-GB" smtClean="0"/>
              <a:t>‹#›</a:t>
            </a:fld>
            <a:endParaRPr lang="en-GB"/>
          </a:p>
        </p:txBody>
      </p:sp>
    </p:spTree>
    <p:extLst>
      <p:ext uri="{BB962C8B-B14F-4D97-AF65-F5344CB8AC3E}">
        <p14:creationId xmlns:p14="http://schemas.microsoft.com/office/powerpoint/2010/main" val="1815452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7E981-7699-43C5-B966-8D65C1917B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2BD3F6A-DCC0-401A-8655-649FBA5432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EB8BF1C-A72E-4928-ABDC-39B5761D72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2EA1B1-B13A-4DE7-B483-D29CE76572F5}"/>
              </a:ext>
            </a:extLst>
          </p:cNvPr>
          <p:cNvSpPr>
            <a:spLocks noGrp="1"/>
          </p:cNvSpPr>
          <p:nvPr>
            <p:ph type="dt" sz="half" idx="10"/>
          </p:nvPr>
        </p:nvSpPr>
        <p:spPr/>
        <p:txBody>
          <a:bodyPr/>
          <a:lstStyle/>
          <a:p>
            <a:fld id="{AE407C92-2F46-48A5-9B7C-8DC4A4FC687D}" type="datetimeFigureOut">
              <a:rPr lang="en-GB" smtClean="0"/>
              <a:t>12/05/2026</a:t>
            </a:fld>
            <a:endParaRPr lang="en-GB"/>
          </a:p>
        </p:txBody>
      </p:sp>
      <p:sp>
        <p:nvSpPr>
          <p:cNvPr id="6" name="Footer Placeholder 5">
            <a:extLst>
              <a:ext uri="{FF2B5EF4-FFF2-40B4-BE49-F238E27FC236}">
                <a16:creationId xmlns:a16="http://schemas.microsoft.com/office/drawing/2014/main" id="{325E0EE6-5635-4968-BFCE-6F0E6A1739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54B038-1B17-4405-9CC4-31275EB61DBD}"/>
              </a:ext>
            </a:extLst>
          </p:cNvPr>
          <p:cNvSpPr>
            <a:spLocks noGrp="1"/>
          </p:cNvSpPr>
          <p:nvPr>
            <p:ph type="sldNum" sz="quarter" idx="12"/>
          </p:nvPr>
        </p:nvSpPr>
        <p:spPr/>
        <p:txBody>
          <a:bodyPr/>
          <a:lstStyle/>
          <a:p>
            <a:fld id="{1049B566-6B4E-4AA6-90ED-FA5F5DD6392C}" type="slidenum">
              <a:rPr lang="en-GB" smtClean="0"/>
              <a:t>‹#›</a:t>
            </a:fld>
            <a:endParaRPr lang="en-GB"/>
          </a:p>
        </p:txBody>
      </p:sp>
    </p:spTree>
    <p:extLst>
      <p:ext uri="{BB962C8B-B14F-4D97-AF65-F5344CB8AC3E}">
        <p14:creationId xmlns:p14="http://schemas.microsoft.com/office/powerpoint/2010/main" val="926142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2A690-1D8F-46ED-9641-BB6D55AFB8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4CEE44-FC7B-46D9-9FFC-22880185D2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BBC0AB-DD80-4BE5-A0FB-D4483B26C4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39AC83-D9A0-43FE-9D04-38D808AEABED}"/>
              </a:ext>
            </a:extLst>
          </p:cNvPr>
          <p:cNvSpPr>
            <a:spLocks noGrp="1"/>
          </p:cNvSpPr>
          <p:nvPr>
            <p:ph type="dt" sz="half" idx="10"/>
          </p:nvPr>
        </p:nvSpPr>
        <p:spPr/>
        <p:txBody>
          <a:bodyPr/>
          <a:lstStyle/>
          <a:p>
            <a:fld id="{AE407C92-2F46-48A5-9B7C-8DC4A4FC687D}" type="datetimeFigureOut">
              <a:rPr lang="en-GB" smtClean="0"/>
              <a:t>12/05/2026</a:t>
            </a:fld>
            <a:endParaRPr lang="en-GB"/>
          </a:p>
        </p:txBody>
      </p:sp>
      <p:sp>
        <p:nvSpPr>
          <p:cNvPr id="6" name="Footer Placeholder 5">
            <a:extLst>
              <a:ext uri="{FF2B5EF4-FFF2-40B4-BE49-F238E27FC236}">
                <a16:creationId xmlns:a16="http://schemas.microsoft.com/office/drawing/2014/main" id="{29B126FC-4A6E-4BA8-83B7-AFDA2F35E0B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E3CE825-CE97-4679-94A3-FD8E7B9BCB7C}"/>
              </a:ext>
            </a:extLst>
          </p:cNvPr>
          <p:cNvSpPr>
            <a:spLocks noGrp="1"/>
          </p:cNvSpPr>
          <p:nvPr>
            <p:ph type="sldNum" sz="quarter" idx="12"/>
          </p:nvPr>
        </p:nvSpPr>
        <p:spPr/>
        <p:txBody>
          <a:bodyPr/>
          <a:lstStyle/>
          <a:p>
            <a:fld id="{1049B566-6B4E-4AA6-90ED-FA5F5DD6392C}" type="slidenum">
              <a:rPr lang="en-GB" smtClean="0"/>
              <a:t>‹#›</a:t>
            </a:fld>
            <a:endParaRPr lang="en-GB"/>
          </a:p>
        </p:txBody>
      </p:sp>
    </p:spTree>
    <p:extLst>
      <p:ext uri="{BB962C8B-B14F-4D97-AF65-F5344CB8AC3E}">
        <p14:creationId xmlns:p14="http://schemas.microsoft.com/office/powerpoint/2010/main" val="1649180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732970-9F23-4D88-B440-2955C78A7F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1110A25-2DDF-497B-A22B-231535070F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A48CB2A-C7DC-414E-96C3-A0964590CD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407C92-2F46-48A5-9B7C-8DC4A4FC687D}" type="datetimeFigureOut">
              <a:rPr lang="en-GB" smtClean="0"/>
              <a:t>12/05/2026</a:t>
            </a:fld>
            <a:endParaRPr lang="en-GB"/>
          </a:p>
        </p:txBody>
      </p:sp>
      <p:sp>
        <p:nvSpPr>
          <p:cNvPr id="5" name="Footer Placeholder 4">
            <a:extLst>
              <a:ext uri="{FF2B5EF4-FFF2-40B4-BE49-F238E27FC236}">
                <a16:creationId xmlns:a16="http://schemas.microsoft.com/office/drawing/2014/main" id="{5120A8A6-8A16-4F52-9F50-419A89E49E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10F2A11-DB99-4312-972E-24CE93D7EC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49B566-6B4E-4AA6-90ED-FA5F5DD6392C}" type="slidenum">
              <a:rPr lang="en-GB" smtClean="0"/>
              <a:t>‹#›</a:t>
            </a:fld>
            <a:endParaRPr lang="en-GB"/>
          </a:p>
        </p:txBody>
      </p:sp>
    </p:spTree>
    <p:extLst>
      <p:ext uri="{BB962C8B-B14F-4D97-AF65-F5344CB8AC3E}">
        <p14:creationId xmlns:p14="http://schemas.microsoft.com/office/powerpoint/2010/main" val="3614710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E9B6C6F-E0A7-4428-B3FC-E2B5DBA4CAE3}"/>
              </a:ext>
            </a:extLst>
          </p:cNvPr>
          <p:cNvPicPr>
            <a:picLocks noGrp="1" noRot="1" noChangeAspect="1" noMove="1" noResize="1" noEditPoints="1" noAdjustHandles="1" noChangeArrowheads="1" noChangeShapeType="1" noCrop="1"/>
          </p:cNvPicPr>
          <p:nvPr/>
        </p:nvPicPr>
        <p:blipFill>
          <a:blip r:embed="rId3"/>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33A2DEE0-2B27-4B86-A9FB-A5E8BC39248C}"/>
              </a:ext>
            </a:extLst>
          </p:cNvPr>
          <p:cNvSpPr txBox="1"/>
          <p:nvPr/>
        </p:nvSpPr>
        <p:spPr>
          <a:xfrm>
            <a:off x="2953688" y="2382559"/>
            <a:ext cx="6284623" cy="1246495"/>
          </a:xfrm>
          <a:prstGeom prst="rect">
            <a:avLst/>
          </a:prstGeom>
          <a:noFill/>
        </p:spPr>
        <p:txBody>
          <a:bodyPr wrap="square" lIns="91440" tIns="45720" rIns="91440" bIns="45720" rtlCol="0" anchor="t">
            <a:spAutoFit/>
          </a:bodyPr>
          <a:lstStyle/>
          <a:p>
            <a:pPr algn="ctr"/>
            <a:r>
              <a:rPr lang="en-GB" sz="3200" dirty="0"/>
              <a:t>Malta’s Recovery and Resilience Plan – </a:t>
            </a:r>
            <a:r>
              <a:rPr lang="en-GB" sz="3200" dirty="0" err="1"/>
              <a:t>REPowerEU</a:t>
            </a:r>
            <a:r>
              <a:rPr lang="en-GB" sz="3200" dirty="0"/>
              <a:t> Chapter</a:t>
            </a:r>
          </a:p>
          <a:p>
            <a:pPr algn="ctr"/>
            <a:endParaRPr lang="en-GB" sz="1100" dirty="0">
              <a:highlight>
                <a:srgbClr val="FFFF00"/>
              </a:highlight>
            </a:endParaRPr>
          </a:p>
        </p:txBody>
      </p:sp>
    </p:spTree>
    <p:extLst>
      <p:ext uri="{BB962C8B-B14F-4D97-AF65-F5344CB8AC3E}">
        <p14:creationId xmlns:p14="http://schemas.microsoft.com/office/powerpoint/2010/main" val="2494250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E98A178-8454-490B-9A98-BA69DB8BFBF2}"/>
              </a:ext>
            </a:extLst>
          </p:cNvPr>
          <p:cNvSpPr>
            <a:spLocks noGrp="1"/>
          </p:cNvSpPr>
          <p:nvPr>
            <p:ph type="title"/>
          </p:nvPr>
        </p:nvSpPr>
        <p:spPr>
          <a:xfrm>
            <a:off x="658966" y="389467"/>
            <a:ext cx="9594167" cy="1011574"/>
          </a:xfrm>
        </p:spPr>
        <p:txBody>
          <a:bodyPr>
            <a:normAutofit/>
          </a:bodyPr>
          <a:lstStyle/>
          <a:p>
            <a:r>
              <a:rPr lang="en-GB" sz="2400" b="1" err="1">
                <a:solidFill>
                  <a:srgbClr val="002060"/>
                </a:solidFill>
                <a:latin typeface="Arial" panose="020B0604020202020204" pitchFamily="34" charset="0"/>
                <a:cs typeface="Arial" panose="020B0604020202020204" pitchFamily="34" charset="0"/>
              </a:rPr>
              <a:t>REPowerEU</a:t>
            </a:r>
            <a:r>
              <a:rPr lang="en-GB" sz="2400" b="1">
                <a:solidFill>
                  <a:srgbClr val="002060"/>
                </a:solidFill>
                <a:latin typeface="Arial" panose="020B0604020202020204" pitchFamily="34" charset="0"/>
                <a:cs typeface="Arial" panose="020B0604020202020204" pitchFamily="34" charset="0"/>
              </a:rPr>
              <a:t> Initiatives</a:t>
            </a:r>
            <a:endParaRPr lang="en-MT" sz="2400" b="1">
              <a:solidFill>
                <a:srgbClr val="00206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762B70C2-860F-4E7F-A072-E5372630DFE4}"/>
              </a:ext>
            </a:extLst>
          </p:cNvPr>
          <p:cNvSpPr>
            <a:spLocks noGrp="1"/>
          </p:cNvSpPr>
          <p:nvPr>
            <p:ph type="sldNum" sz="quarter" idx="12"/>
          </p:nvPr>
        </p:nvSpPr>
        <p:spPr>
          <a:xfrm>
            <a:off x="8621365" y="6407231"/>
            <a:ext cx="2743200" cy="365125"/>
          </a:xfrm>
        </p:spPr>
        <p:txBody>
          <a:bodyPr/>
          <a:lstStyle/>
          <a:p>
            <a:fld id="{D4ECF6DC-E1D5-4E56-9FF6-2AE559E0AAEB}" type="slidenum">
              <a:rPr lang="en-GB" smtClean="0"/>
              <a:t>2</a:t>
            </a:fld>
            <a:endParaRPr lang="en-GB"/>
          </a:p>
        </p:txBody>
      </p:sp>
      <p:pic>
        <p:nvPicPr>
          <p:cNvPr id="7" name="Picture 6" descr="Logo, company name&#10;&#10;Description automatically generated">
            <a:extLst>
              <a:ext uri="{FF2B5EF4-FFF2-40B4-BE49-F238E27FC236}">
                <a16:creationId xmlns:a16="http://schemas.microsoft.com/office/drawing/2014/main" id="{119B7E5D-E35B-42E0-A3A1-25F03431FA12}"/>
              </a:ext>
            </a:extLst>
          </p:cNvPr>
          <p:cNvPicPr>
            <a:picLocks noChangeAspect="1"/>
          </p:cNvPicPr>
          <p:nvPr/>
        </p:nvPicPr>
        <p:blipFill>
          <a:blip r:embed="rId3"/>
          <a:stretch>
            <a:fillRect/>
          </a:stretch>
        </p:blipFill>
        <p:spPr>
          <a:xfrm>
            <a:off x="10149449" y="85644"/>
            <a:ext cx="1511450" cy="1290918"/>
          </a:xfrm>
          <a:prstGeom prst="rect">
            <a:avLst/>
          </a:prstGeom>
        </p:spPr>
      </p:pic>
      <p:sp>
        <p:nvSpPr>
          <p:cNvPr id="6" name="Content Placeholder 4">
            <a:extLst>
              <a:ext uri="{FF2B5EF4-FFF2-40B4-BE49-F238E27FC236}">
                <a16:creationId xmlns:a16="http://schemas.microsoft.com/office/drawing/2014/main" id="{2CAC6FD1-C78F-4509-BFE2-61A434F469F9}"/>
              </a:ext>
            </a:extLst>
          </p:cNvPr>
          <p:cNvSpPr txBox="1">
            <a:spLocks/>
          </p:cNvSpPr>
          <p:nvPr/>
        </p:nvSpPr>
        <p:spPr>
          <a:xfrm>
            <a:off x="801840" y="1680385"/>
            <a:ext cx="10699597" cy="4560670"/>
          </a:xfrm>
          <a:prstGeom prst="rect">
            <a:avLst/>
          </a:prstGeom>
        </p:spPr>
        <p:txBody>
          <a:bodyPr vert="horz" lIns="91440" tIns="45720" rIns="91440" bIns="45720" rtlCol="0">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lnSpc>
                <a:spcPct val="100000"/>
              </a:lnSpc>
              <a:buFont typeface="Wingdings" panose="05000000000000000000" pitchFamily="2" charset="2"/>
              <a:buChar char="Ø"/>
            </a:pPr>
            <a:r>
              <a:rPr lang="en-GB" sz="2000"/>
              <a:t>To address the challenges brought about by the current geo-political climate in light of the war in Ukraine, the increase in energy prices and threats to energy security of supply, the Commission published a </a:t>
            </a:r>
            <a:r>
              <a:rPr lang="en-GB" sz="2000" err="1"/>
              <a:t>REPowerEU</a:t>
            </a:r>
            <a:r>
              <a:rPr lang="en-GB" sz="2000"/>
              <a:t> Plan, which proposes a set of actions to save energy, diversify supplies and accelerate Europe’s clean energy transition. </a:t>
            </a:r>
          </a:p>
          <a:p>
            <a:pPr algn="just">
              <a:lnSpc>
                <a:spcPct val="100000"/>
              </a:lnSpc>
            </a:pPr>
            <a:endParaRPr lang="en-GB" sz="2000"/>
          </a:p>
          <a:p>
            <a:pPr marL="342900" indent="-342900" algn="just">
              <a:lnSpc>
                <a:spcPct val="100000"/>
              </a:lnSpc>
              <a:buFont typeface="Wingdings" panose="05000000000000000000" pitchFamily="2" charset="2"/>
              <a:buChar char="Ø"/>
            </a:pPr>
            <a:r>
              <a:rPr lang="en-GB" sz="2000"/>
              <a:t>The European Commission put forward a targeted proposal to amend the RRF Regulation to make the RRF framework better equipped to effectively address the objectives of the </a:t>
            </a:r>
            <a:r>
              <a:rPr lang="en-GB" sz="2000" err="1"/>
              <a:t>REPowerEU</a:t>
            </a:r>
            <a:r>
              <a:rPr lang="en-GB" sz="2000"/>
              <a:t> Plan. </a:t>
            </a:r>
          </a:p>
          <a:p>
            <a:pPr algn="just">
              <a:lnSpc>
                <a:spcPct val="100000"/>
              </a:lnSpc>
            </a:pPr>
            <a:endParaRPr lang="en-GB" sz="2000"/>
          </a:p>
          <a:p>
            <a:pPr marL="342900" indent="-342900" algn="just">
              <a:lnSpc>
                <a:spcPct val="100000"/>
              </a:lnSpc>
              <a:buFont typeface="Wingdings" panose="05000000000000000000" pitchFamily="2" charset="2"/>
              <a:buChar char="Ø"/>
            </a:pPr>
            <a:r>
              <a:rPr lang="en-GB" sz="2000"/>
              <a:t>Malta has been allocated </a:t>
            </a:r>
            <a:r>
              <a:rPr lang="en-GB" sz="2000" err="1"/>
              <a:t>Eur</a:t>
            </a:r>
            <a:r>
              <a:rPr lang="en-GB" sz="2000"/>
              <a:t> 29.9MN (</a:t>
            </a:r>
            <a:r>
              <a:rPr lang="en-GB" sz="2000" err="1"/>
              <a:t>REPowerEU</a:t>
            </a:r>
            <a:r>
              <a:rPr lang="en-GB" sz="2000"/>
              <a:t> support) under the updated regulation. </a:t>
            </a:r>
          </a:p>
          <a:p>
            <a:pPr algn="just">
              <a:lnSpc>
                <a:spcPct val="100000"/>
              </a:lnSpc>
            </a:pPr>
            <a:endParaRPr lang="en-GB" sz="2000"/>
          </a:p>
          <a:p>
            <a:pPr marL="342900" indent="-342900" algn="just">
              <a:lnSpc>
                <a:spcPct val="100000"/>
              </a:lnSpc>
              <a:buFont typeface="Wingdings" panose="05000000000000000000" pitchFamily="2" charset="2"/>
              <a:buChar char="Ø"/>
            </a:pPr>
            <a:r>
              <a:rPr lang="en-GB" sz="2000"/>
              <a:t>Consequently, Malta is updating its RRP to include </a:t>
            </a:r>
            <a:r>
              <a:rPr lang="en-GB" sz="2000" err="1"/>
              <a:t>REPowerEU</a:t>
            </a:r>
            <a:r>
              <a:rPr lang="en-GB" sz="2000"/>
              <a:t> related initiatives.</a:t>
            </a:r>
          </a:p>
          <a:p>
            <a:pPr marL="342900" indent="-342900" algn="just">
              <a:lnSpc>
                <a:spcPct val="100000"/>
              </a:lnSpc>
              <a:buFont typeface="Wingdings" panose="05000000000000000000" pitchFamily="2" charset="2"/>
              <a:buChar char="Ø"/>
            </a:pPr>
            <a:endParaRPr lang="en-GB" sz="1800"/>
          </a:p>
          <a:p>
            <a:pPr algn="just">
              <a:lnSpc>
                <a:spcPct val="100000"/>
              </a:lnSpc>
            </a:pPr>
            <a:endParaRPr lang="en-GB" sz="2000"/>
          </a:p>
        </p:txBody>
      </p:sp>
    </p:spTree>
    <p:extLst>
      <p:ext uri="{BB962C8B-B14F-4D97-AF65-F5344CB8AC3E}">
        <p14:creationId xmlns:p14="http://schemas.microsoft.com/office/powerpoint/2010/main" val="2463517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E98A178-8454-490B-9A98-BA69DB8BFBF2}"/>
              </a:ext>
            </a:extLst>
          </p:cNvPr>
          <p:cNvSpPr>
            <a:spLocks noGrp="1"/>
          </p:cNvSpPr>
          <p:nvPr>
            <p:ph type="title"/>
          </p:nvPr>
        </p:nvSpPr>
        <p:spPr>
          <a:xfrm>
            <a:off x="658966" y="389467"/>
            <a:ext cx="9594167" cy="1011574"/>
          </a:xfrm>
        </p:spPr>
        <p:txBody>
          <a:bodyPr>
            <a:normAutofit/>
          </a:bodyPr>
          <a:lstStyle/>
          <a:p>
            <a:r>
              <a:rPr lang="en-GB" sz="2400" b="1">
                <a:solidFill>
                  <a:srgbClr val="002060"/>
                </a:solidFill>
                <a:latin typeface="Arial" panose="020B0604020202020204" pitchFamily="34" charset="0"/>
                <a:cs typeface="Arial" panose="020B0604020202020204" pitchFamily="34" charset="0"/>
              </a:rPr>
              <a:t>REPowerEU Chapter in Malta’s RRP</a:t>
            </a:r>
            <a:endParaRPr lang="en-MT" sz="2400" b="1">
              <a:solidFill>
                <a:srgbClr val="00206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762B70C2-860F-4E7F-A072-E5372630DFE4}"/>
              </a:ext>
            </a:extLst>
          </p:cNvPr>
          <p:cNvSpPr>
            <a:spLocks noGrp="1"/>
          </p:cNvSpPr>
          <p:nvPr>
            <p:ph type="sldNum" sz="quarter" idx="12"/>
          </p:nvPr>
        </p:nvSpPr>
        <p:spPr>
          <a:xfrm>
            <a:off x="8621365" y="6407231"/>
            <a:ext cx="2743200" cy="365125"/>
          </a:xfrm>
        </p:spPr>
        <p:txBody>
          <a:bodyPr/>
          <a:lstStyle/>
          <a:p>
            <a:fld id="{D4ECF6DC-E1D5-4E56-9FF6-2AE559E0AAEB}" type="slidenum">
              <a:rPr lang="en-GB" smtClean="0"/>
              <a:t>3</a:t>
            </a:fld>
            <a:endParaRPr lang="en-GB"/>
          </a:p>
        </p:txBody>
      </p:sp>
      <p:pic>
        <p:nvPicPr>
          <p:cNvPr id="7" name="Picture 6" descr="Logo, company name&#10;&#10;Description automatically generated">
            <a:extLst>
              <a:ext uri="{FF2B5EF4-FFF2-40B4-BE49-F238E27FC236}">
                <a16:creationId xmlns:a16="http://schemas.microsoft.com/office/drawing/2014/main" id="{119B7E5D-E35B-42E0-A3A1-25F03431FA12}"/>
              </a:ext>
            </a:extLst>
          </p:cNvPr>
          <p:cNvPicPr>
            <a:picLocks noChangeAspect="1"/>
          </p:cNvPicPr>
          <p:nvPr/>
        </p:nvPicPr>
        <p:blipFill>
          <a:blip r:embed="rId3"/>
          <a:stretch>
            <a:fillRect/>
          </a:stretch>
        </p:blipFill>
        <p:spPr>
          <a:xfrm>
            <a:off x="10149449" y="85644"/>
            <a:ext cx="1511450" cy="1290918"/>
          </a:xfrm>
          <a:prstGeom prst="rect">
            <a:avLst/>
          </a:prstGeom>
        </p:spPr>
      </p:pic>
      <p:sp>
        <p:nvSpPr>
          <p:cNvPr id="6" name="Content Placeholder 4">
            <a:extLst>
              <a:ext uri="{FF2B5EF4-FFF2-40B4-BE49-F238E27FC236}">
                <a16:creationId xmlns:a16="http://schemas.microsoft.com/office/drawing/2014/main" id="{2CAC6FD1-C78F-4509-BFE2-61A434F469F9}"/>
              </a:ext>
            </a:extLst>
          </p:cNvPr>
          <p:cNvSpPr txBox="1">
            <a:spLocks/>
          </p:cNvSpPr>
          <p:nvPr/>
        </p:nvSpPr>
        <p:spPr>
          <a:xfrm>
            <a:off x="658965" y="1530695"/>
            <a:ext cx="11001933" cy="4692305"/>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lvl="1" indent="-285750" algn="just">
              <a:lnSpc>
                <a:spcPct val="100000"/>
              </a:lnSpc>
              <a:buFont typeface="Wingdings" panose="05000000000000000000" pitchFamily="2" charset="2"/>
              <a:buChar char="Ø"/>
            </a:pPr>
            <a:r>
              <a:rPr lang="en-GB" sz="2000"/>
              <a:t>1 Reform and 1 Investment</a:t>
            </a:r>
          </a:p>
          <a:p>
            <a:pPr marL="285750" lvl="1" indent="-285750" algn="just">
              <a:lnSpc>
                <a:spcPct val="100000"/>
              </a:lnSpc>
              <a:buFont typeface="Wingdings" panose="05000000000000000000" pitchFamily="2" charset="2"/>
              <a:buChar char="Ø"/>
            </a:pPr>
            <a:r>
              <a:rPr lang="en-GB" sz="2000"/>
              <a:t>REPowerEU allocation: €29,955,027 + BAR transfer €40,000,000</a:t>
            </a:r>
          </a:p>
          <a:p>
            <a:pPr marL="285750" lvl="1" indent="-285750" algn="just">
              <a:lnSpc>
                <a:spcPct val="100000"/>
              </a:lnSpc>
              <a:buFont typeface="Wingdings" panose="05000000000000000000" pitchFamily="2" charset="2"/>
              <a:buChar char="Ø"/>
            </a:pPr>
            <a:r>
              <a:rPr lang="en-GB" sz="2000"/>
              <a:t>Total allocation: €</a:t>
            </a:r>
            <a:r>
              <a:rPr lang="en-GB" sz="2000" b="1"/>
              <a:t>69,955,027</a:t>
            </a:r>
          </a:p>
          <a:p>
            <a:pPr marL="0" lvl="1" indent="0" algn="just">
              <a:lnSpc>
                <a:spcPct val="100000"/>
              </a:lnSpc>
              <a:buNone/>
            </a:pPr>
            <a:endParaRPr lang="en-GB" sz="2000" u="sng"/>
          </a:p>
          <a:p>
            <a:pPr marL="285750" lvl="1" indent="-285750" algn="just">
              <a:lnSpc>
                <a:spcPct val="100000"/>
              </a:lnSpc>
              <a:buFont typeface="Wingdings" panose="05000000000000000000" pitchFamily="2" charset="2"/>
              <a:buChar char="Ø"/>
            </a:pPr>
            <a:r>
              <a:rPr lang="en-GB" sz="2000"/>
              <a:t>The REPowerEU Chapter will aim to address the following Reform and Investment:</a:t>
            </a:r>
          </a:p>
          <a:p>
            <a:pPr marL="0" lvl="1" indent="0" algn="just">
              <a:lnSpc>
                <a:spcPct val="100000"/>
              </a:lnSpc>
              <a:buNone/>
            </a:pPr>
            <a:endParaRPr lang="en-GB" sz="1000" u="sng"/>
          </a:p>
          <a:p>
            <a:pPr marL="742950" lvl="2" indent="-285750" algn="just">
              <a:lnSpc>
                <a:spcPct val="100000"/>
              </a:lnSpc>
              <a:buFont typeface="Wingdings" panose="05000000000000000000" pitchFamily="2" charset="2"/>
              <a:buChar char="Ø"/>
            </a:pPr>
            <a:r>
              <a:rPr lang="en-GB" sz="2000" u="sng"/>
              <a:t>Reform</a:t>
            </a:r>
            <a:r>
              <a:rPr lang="en-GB" sz="2000"/>
              <a:t>: Review of existing permitting systems to streamline processes and accelerate permit-granting procedures for renewable energy projects</a:t>
            </a:r>
          </a:p>
          <a:p>
            <a:pPr marL="457200" lvl="2" indent="0" algn="just">
              <a:lnSpc>
                <a:spcPct val="100000"/>
              </a:lnSpc>
              <a:buNone/>
            </a:pPr>
            <a:endParaRPr lang="en-GB" sz="1000"/>
          </a:p>
          <a:p>
            <a:pPr marL="742950" lvl="2" indent="-285750" algn="just">
              <a:lnSpc>
                <a:spcPct val="100000"/>
              </a:lnSpc>
              <a:buFont typeface="Wingdings" panose="05000000000000000000" pitchFamily="2" charset="2"/>
              <a:buChar char="Ø"/>
            </a:pPr>
            <a:r>
              <a:rPr lang="en-GB" sz="2000" u="sng"/>
              <a:t>Investment</a:t>
            </a:r>
            <a:r>
              <a:rPr lang="en-GB" sz="2000"/>
              <a:t>: Strengthening and widening the electricity distribution network, through investments in the grid, distribution services and battery storage (Eur 69.9mn)</a:t>
            </a:r>
          </a:p>
          <a:p>
            <a:pPr marL="742950" lvl="2" indent="-285750" algn="just">
              <a:lnSpc>
                <a:spcPct val="100000"/>
              </a:lnSpc>
              <a:buFont typeface="Wingdings" panose="05000000000000000000" pitchFamily="2" charset="2"/>
              <a:buChar char="Ø"/>
            </a:pPr>
            <a:endParaRPr lang="en-GB" sz="2000"/>
          </a:p>
          <a:p>
            <a:pPr marL="0" lvl="1" indent="0" algn="just">
              <a:lnSpc>
                <a:spcPct val="100000"/>
              </a:lnSpc>
              <a:buNone/>
            </a:pPr>
            <a:r>
              <a:rPr lang="en-GB" sz="2000"/>
              <a:t>Holistic approach to address Malta’s needs and challenges with complementary interventions planned under other RRP Components and other EU funded Programmes, amongst others.</a:t>
            </a:r>
            <a:endParaRPr lang="en-GB" sz="1800" u="sng"/>
          </a:p>
          <a:p>
            <a:pPr marL="285750" lvl="1" indent="-285750" algn="just">
              <a:lnSpc>
                <a:spcPct val="100000"/>
              </a:lnSpc>
              <a:buFont typeface="Wingdings" panose="05000000000000000000" pitchFamily="2" charset="2"/>
              <a:buChar char="Ø"/>
            </a:pPr>
            <a:endParaRPr lang="en-GB" sz="1800" u="sng"/>
          </a:p>
          <a:p>
            <a:pPr algn="just">
              <a:lnSpc>
                <a:spcPct val="100000"/>
              </a:lnSpc>
            </a:pPr>
            <a:endParaRPr lang="en-GB" sz="2000"/>
          </a:p>
        </p:txBody>
      </p:sp>
    </p:spTree>
    <p:extLst>
      <p:ext uri="{BB962C8B-B14F-4D97-AF65-F5344CB8AC3E}">
        <p14:creationId xmlns:p14="http://schemas.microsoft.com/office/powerpoint/2010/main" val="2121534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E98A178-8454-490B-9A98-BA69DB8BFBF2}"/>
              </a:ext>
            </a:extLst>
          </p:cNvPr>
          <p:cNvSpPr>
            <a:spLocks noGrp="1"/>
          </p:cNvSpPr>
          <p:nvPr>
            <p:ph type="title"/>
          </p:nvPr>
        </p:nvSpPr>
        <p:spPr>
          <a:xfrm>
            <a:off x="658966" y="389467"/>
            <a:ext cx="9594167" cy="1011574"/>
          </a:xfrm>
        </p:spPr>
        <p:txBody>
          <a:bodyPr>
            <a:normAutofit/>
          </a:bodyPr>
          <a:lstStyle/>
          <a:p>
            <a:r>
              <a:rPr lang="en-GB" sz="2400" b="1">
                <a:solidFill>
                  <a:srgbClr val="002060"/>
                </a:solidFill>
                <a:latin typeface="Arial" panose="020B0604020202020204" pitchFamily="34" charset="0"/>
                <a:cs typeface="Arial" panose="020B0604020202020204" pitchFamily="34" charset="0"/>
              </a:rPr>
              <a:t>Overview of the REPowerEU Chapter</a:t>
            </a:r>
            <a:endParaRPr lang="en-MT" sz="2400" b="1">
              <a:solidFill>
                <a:srgbClr val="00206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762B70C2-860F-4E7F-A072-E5372630DFE4}"/>
              </a:ext>
            </a:extLst>
          </p:cNvPr>
          <p:cNvSpPr>
            <a:spLocks noGrp="1"/>
          </p:cNvSpPr>
          <p:nvPr>
            <p:ph type="sldNum" sz="quarter" idx="12"/>
          </p:nvPr>
        </p:nvSpPr>
        <p:spPr>
          <a:xfrm>
            <a:off x="8621365" y="6407231"/>
            <a:ext cx="2743200" cy="365125"/>
          </a:xfrm>
        </p:spPr>
        <p:txBody>
          <a:bodyPr/>
          <a:lstStyle/>
          <a:p>
            <a:fld id="{D4ECF6DC-E1D5-4E56-9FF6-2AE559E0AAEB}" type="slidenum">
              <a:rPr lang="en-GB" smtClean="0"/>
              <a:t>4</a:t>
            </a:fld>
            <a:endParaRPr lang="en-GB"/>
          </a:p>
        </p:txBody>
      </p:sp>
      <p:pic>
        <p:nvPicPr>
          <p:cNvPr id="7" name="Picture 6" descr="Logo, company name&#10;&#10;Description automatically generated">
            <a:extLst>
              <a:ext uri="{FF2B5EF4-FFF2-40B4-BE49-F238E27FC236}">
                <a16:creationId xmlns:a16="http://schemas.microsoft.com/office/drawing/2014/main" id="{119B7E5D-E35B-42E0-A3A1-25F03431FA12}"/>
              </a:ext>
            </a:extLst>
          </p:cNvPr>
          <p:cNvPicPr>
            <a:picLocks noChangeAspect="1"/>
          </p:cNvPicPr>
          <p:nvPr/>
        </p:nvPicPr>
        <p:blipFill>
          <a:blip r:embed="rId3"/>
          <a:stretch>
            <a:fillRect/>
          </a:stretch>
        </p:blipFill>
        <p:spPr>
          <a:xfrm>
            <a:off x="10149449" y="85644"/>
            <a:ext cx="1511450" cy="1290918"/>
          </a:xfrm>
          <a:prstGeom prst="rect">
            <a:avLst/>
          </a:prstGeom>
        </p:spPr>
      </p:pic>
      <p:sp>
        <p:nvSpPr>
          <p:cNvPr id="6" name="Content Placeholder 4">
            <a:extLst>
              <a:ext uri="{FF2B5EF4-FFF2-40B4-BE49-F238E27FC236}">
                <a16:creationId xmlns:a16="http://schemas.microsoft.com/office/drawing/2014/main" id="{2CAC6FD1-C78F-4509-BFE2-61A434F469F9}"/>
              </a:ext>
            </a:extLst>
          </p:cNvPr>
          <p:cNvSpPr txBox="1">
            <a:spLocks/>
          </p:cNvSpPr>
          <p:nvPr/>
        </p:nvSpPr>
        <p:spPr>
          <a:xfrm>
            <a:off x="658965" y="1704864"/>
            <a:ext cx="10705599" cy="4560670"/>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lnSpc>
                <a:spcPct val="100000"/>
              </a:lnSpc>
              <a:buFont typeface="Wingdings" panose="05000000000000000000" pitchFamily="2" charset="2"/>
              <a:buChar char="Ø"/>
            </a:pPr>
            <a:r>
              <a:rPr lang="en-GB" sz="2000"/>
              <a:t>The reform and investment in the </a:t>
            </a:r>
            <a:r>
              <a:rPr lang="en-GB" sz="2000" err="1"/>
              <a:t>REPowerEU</a:t>
            </a:r>
            <a:r>
              <a:rPr lang="en-GB" sz="2000"/>
              <a:t> Chapter contribute to the following </a:t>
            </a:r>
            <a:r>
              <a:rPr lang="en-GB" sz="2000" err="1"/>
              <a:t>REPowerEU</a:t>
            </a:r>
            <a:r>
              <a:rPr lang="en-GB" sz="2000"/>
              <a:t> objectives:</a:t>
            </a:r>
          </a:p>
          <a:p>
            <a:pPr algn="just">
              <a:lnSpc>
                <a:spcPct val="100000"/>
              </a:lnSpc>
            </a:pPr>
            <a:endParaRPr lang="en-GB" sz="2000"/>
          </a:p>
          <a:p>
            <a:pPr marL="1028700" lvl="1" indent="-342900" algn="just">
              <a:lnSpc>
                <a:spcPct val="100000"/>
              </a:lnSpc>
              <a:buFont typeface="Wingdings" panose="05000000000000000000" pitchFamily="2" charset="2"/>
              <a:buChar char="Ø"/>
            </a:pPr>
            <a:r>
              <a:rPr lang="en-GB" sz="2000"/>
              <a:t>Boosting energy efficiency in buildings and critical energy infrastructure, decarbonising industry, increasing the production and uptake of sustainable biomethane and of renewable or fossil-free hydrogen, and </a:t>
            </a:r>
            <a:r>
              <a:rPr lang="en-GB" sz="2000" b="1"/>
              <a:t>increasing the share and accelerating the deployment of renewable energy</a:t>
            </a:r>
            <a:r>
              <a:rPr lang="en-GB" sz="2000"/>
              <a:t> [Article 21c(3b)];</a:t>
            </a:r>
          </a:p>
          <a:p>
            <a:pPr lvl="1" indent="0" algn="just">
              <a:lnSpc>
                <a:spcPct val="100000"/>
              </a:lnSpc>
              <a:buNone/>
            </a:pPr>
            <a:endParaRPr lang="en-GB" sz="2000"/>
          </a:p>
          <a:p>
            <a:pPr marL="1028700" lvl="1" indent="-342900" algn="just">
              <a:lnSpc>
                <a:spcPct val="100000"/>
              </a:lnSpc>
              <a:buFont typeface="Wingdings" panose="05000000000000000000" pitchFamily="2" charset="2"/>
              <a:buChar char="Ø"/>
            </a:pPr>
            <a:r>
              <a:rPr lang="en-GB" sz="2000" b="1"/>
              <a:t>Addressing internal cross-border energy transmission and distribution bottlenecks, supporting electricity storage </a:t>
            </a:r>
            <a:r>
              <a:rPr lang="en-GB" sz="2000"/>
              <a:t>and accelerating the integration of renewable energy sources, and supporting zero-emission transport</a:t>
            </a:r>
            <a:r>
              <a:rPr lang="en-GB" sz="2000" b="1"/>
              <a:t> </a:t>
            </a:r>
            <a:r>
              <a:rPr lang="en-GB" sz="2000"/>
              <a:t>and its infrastructure [Article 21c(3e)].</a:t>
            </a:r>
          </a:p>
          <a:p>
            <a:pPr marL="1028700" lvl="1" indent="-342900" algn="just">
              <a:lnSpc>
                <a:spcPct val="100000"/>
              </a:lnSpc>
              <a:buFont typeface="Wingdings" panose="05000000000000000000" pitchFamily="2" charset="2"/>
              <a:buChar char="Ø"/>
            </a:pPr>
            <a:endParaRPr lang="en-GB" sz="2000"/>
          </a:p>
          <a:p>
            <a:pPr algn="just">
              <a:lnSpc>
                <a:spcPct val="100000"/>
              </a:lnSpc>
            </a:pPr>
            <a:endParaRPr lang="en-GB" sz="2000"/>
          </a:p>
        </p:txBody>
      </p:sp>
    </p:spTree>
    <p:extLst>
      <p:ext uri="{BB962C8B-B14F-4D97-AF65-F5344CB8AC3E}">
        <p14:creationId xmlns:p14="http://schemas.microsoft.com/office/powerpoint/2010/main" val="3627061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E98A178-8454-490B-9A98-BA69DB8BFBF2}"/>
              </a:ext>
            </a:extLst>
          </p:cNvPr>
          <p:cNvSpPr>
            <a:spLocks noGrp="1"/>
          </p:cNvSpPr>
          <p:nvPr>
            <p:ph type="title"/>
          </p:nvPr>
        </p:nvSpPr>
        <p:spPr>
          <a:xfrm>
            <a:off x="816864" y="389467"/>
            <a:ext cx="9436269" cy="1011574"/>
          </a:xfrm>
        </p:spPr>
        <p:txBody>
          <a:bodyPr>
            <a:normAutofit/>
          </a:bodyPr>
          <a:lstStyle/>
          <a:p>
            <a:r>
              <a:rPr lang="en-GB" sz="2400" b="1">
                <a:solidFill>
                  <a:srgbClr val="002060"/>
                </a:solidFill>
                <a:latin typeface="Arial" panose="020B0604020202020204" pitchFamily="34" charset="0"/>
                <a:cs typeface="Arial" panose="020B0604020202020204" pitchFamily="34" charset="0"/>
              </a:rPr>
              <a:t>Complementarity with other RRF Components</a:t>
            </a:r>
            <a:endParaRPr lang="en-MT" sz="2400" b="1">
              <a:solidFill>
                <a:srgbClr val="00206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762B70C2-860F-4E7F-A072-E5372630DFE4}"/>
              </a:ext>
            </a:extLst>
          </p:cNvPr>
          <p:cNvSpPr>
            <a:spLocks noGrp="1"/>
          </p:cNvSpPr>
          <p:nvPr>
            <p:ph type="sldNum" sz="quarter" idx="12"/>
          </p:nvPr>
        </p:nvSpPr>
        <p:spPr>
          <a:xfrm>
            <a:off x="8621365" y="6407231"/>
            <a:ext cx="2743200" cy="365125"/>
          </a:xfrm>
        </p:spPr>
        <p:txBody>
          <a:bodyPr/>
          <a:lstStyle/>
          <a:p>
            <a:fld id="{D4ECF6DC-E1D5-4E56-9FF6-2AE559E0AAEB}" type="slidenum">
              <a:rPr lang="en-GB" smtClean="0"/>
              <a:t>5</a:t>
            </a:fld>
            <a:endParaRPr lang="en-GB"/>
          </a:p>
        </p:txBody>
      </p:sp>
      <p:pic>
        <p:nvPicPr>
          <p:cNvPr id="7" name="Picture 6" descr="Logo, company name&#10;&#10;Description automatically generated">
            <a:extLst>
              <a:ext uri="{FF2B5EF4-FFF2-40B4-BE49-F238E27FC236}">
                <a16:creationId xmlns:a16="http://schemas.microsoft.com/office/drawing/2014/main" id="{119B7E5D-E35B-42E0-A3A1-25F03431FA12}"/>
              </a:ext>
            </a:extLst>
          </p:cNvPr>
          <p:cNvPicPr>
            <a:picLocks noChangeAspect="1"/>
          </p:cNvPicPr>
          <p:nvPr/>
        </p:nvPicPr>
        <p:blipFill>
          <a:blip r:embed="rId3"/>
          <a:stretch>
            <a:fillRect/>
          </a:stretch>
        </p:blipFill>
        <p:spPr>
          <a:xfrm>
            <a:off x="10149449" y="85644"/>
            <a:ext cx="1511450" cy="1290918"/>
          </a:xfrm>
          <a:prstGeom prst="rect">
            <a:avLst/>
          </a:prstGeom>
        </p:spPr>
      </p:pic>
      <p:sp>
        <p:nvSpPr>
          <p:cNvPr id="6" name="Content Placeholder 4">
            <a:extLst>
              <a:ext uri="{FF2B5EF4-FFF2-40B4-BE49-F238E27FC236}">
                <a16:creationId xmlns:a16="http://schemas.microsoft.com/office/drawing/2014/main" id="{2CAC6FD1-C78F-4509-BFE2-61A434F469F9}"/>
              </a:ext>
            </a:extLst>
          </p:cNvPr>
          <p:cNvSpPr txBox="1">
            <a:spLocks/>
          </p:cNvSpPr>
          <p:nvPr/>
        </p:nvSpPr>
        <p:spPr>
          <a:xfrm>
            <a:off x="658965" y="1704864"/>
            <a:ext cx="10705599" cy="4560670"/>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indent="0" algn="just">
              <a:lnSpc>
                <a:spcPct val="100000"/>
              </a:lnSpc>
              <a:buNone/>
            </a:pPr>
            <a:endParaRPr lang="en-GB" sz="2000"/>
          </a:p>
          <a:p>
            <a:pPr algn="just">
              <a:lnSpc>
                <a:spcPct val="100000"/>
              </a:lnSpc>
            </a:pPr>
            <a:endParaRPr lang="en-GB" sz="2000"/>
          </a:p>
        </p:txBody>
      </p:sp>
      <p:graphicFrame>
        <p:nvGraphicFramePr>
          <p:cNvPr id="2" name="Table 2">
            <a:extLst>
              <a:ext uri="{FF2B5EF4-FFF2-40B4-BE49-F238E27FC236}">
                <a16:creationId xmlns:a16="http://schemas.microsoft.com/office/drawing/2014/main" id="{ED1E524A-4363-7583-E701-F682F708DC69}"/>
              </a:ext>
            </a:extLst>
          </p:cNvPr>
          <p:cNvGraphicFramePr>
            <a:graphicFrameLocks noGrp="1"/>
          </p:cNvGraphicFramePr>
          <p:nvPr>
            <p:extLst>
              <p:ext uri="{D42A27DB-BD31-4B8C-83A1-F6EECF244321}">
                <p14:modId xmlns:p14="http://schemas.microsoft.com/office/powerpoint/2010/main" val="2343486331"/>
              </p:ext>
            </p:extLst>
          </p:nvPr>
        </p:nvGraphicFramePr>
        <p:xfrm>
          <a:off x="743200" y="1333814"/>
          <a:ext cx="10705600" cy="4913805"/>
        </p:xfrm>
        <a:graphic>
          <a:graphicData uri="http://schemas.openxmlformats.org/drawingml/2006/table">
            <a:tbl>
              <a:tblPr firstRow="1" bandRow="1">
                <a:tableStyleId>{5C22544A-7EE6-4342-B048-85BDC9FD1C3A}</a:tableStyleId>
              </a:tblPr>
              <a:tblGrid>
                <a:gridCol w="2469218">
                  <a:extLst>
                    <a:ext uri="{9D8B030D-6E8A-4147-A177-3AD203B41FA5}">
                      <a16:colId xmlns:a16="http://schemas.microsoft.com/office/drawing/2014/main" val="1640261991"/>
                    </a:ext>
                  </a:extLst>
                </a:gridCol>
                <a:gridCol w="8236382">
                  <a:extLst>
                    <a:ext uri="{9D8B030D-6E8A-4147-A177-3AD203B41FA5}">
                      <a16:colId xmlns:a16="http://schemas.microsoft.com/office/drawing/2014/main" val="1654651968"/>
                    </a:ext>
                  </a:extLst>
                </a:gridCol>
              </a:tblGrid>
              <a:tr h="677085">
                <a:tc>
                  <a:txBody>
                    <a:bodyPr/>
                    <a:lstStyle/>
                    <a:p>
                      <a:pPr algn="just"/>
                      <a:r>
                        <a:rPr lang="en-GB" sz="1800">
                          <a:latin typeface="Arial" panose="020B0604020202020204" pitchFamily="34" charset="0"/>
                          <a:cs typeface="Arial" panose="020B0604020202020204" pitchFamily="34" charset="0"/>
                        </a:rPr>
                        <a:t>REPowerEU Initiatives</a:t>
                      </a:r>
                    </a:p>
                  </a:txBody>
                  <a:tcPr anchor="ctr"/>
                </a:tc>
                <a:tc>
                  <a:txBody>
                    <a:bodyPr/>
                    <a:lstStyle/>
                    <a:p>
                      <a:pPr algn="just"/>
                      <a:r>
                        <a:rPr lang="en-GB" sz="1800">
                          <a:solidFill>
                            <a:schemeClr val="tx1"/>
                          </a:solidFill>
                          <a:latin typeface="Arial" panose="020B0604020202020204" pitchFamily="34" charset="0"/>
                          <a:cs typeface="Arial" panose="020B0604020202020204" pitchFamily="34" charset="0"/>
                        </a:rPr>
                        <a:t>RRF Measures contributing to energy/decarbonisation ambitions</a:t>
                      </a:r>
                    </a:p>
                  </a:txBody>
                  <a:tcPr anchor="ctr"/>
                </a:tc>
                <a:extLst>
                  <a:ext uri="{0D108BD9-81ED-4DB2-BD59-A6C34878D82A}">
                    <a16:rowId xmlns:a16="http://schemas.microsoft.com/office/drawing/2014/main" val="1622031587"/>
                  </a:ext>
                </a:extLst>
              </a:tr>
              <a:tr h="840000">
                <a:tc rowSpan="8">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600" i="1" u="none">
                          <a:latin typeface="Arial" panose="020B0604020202020204" pitchFamily="34" charset="0"/>
                          <a:cs typeface="Arial" panose="020B0604020202020204" pitchFamily="34" charset="0"/>
                        </a:rPr>
                        <a:t>Reform</a:t>
                      </a:r>
                      <a:r>
                        <a:rPr lang="en-GB" sz="1600">
                          <a:latin typeface="Arial" panose="020B0604020202020204" pitchFamily="34" charset="0"/>
                          <a:cs typeface="Arial" panose="020B0604020202020204" pitchFamily="34"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GB" sz="1600">
                          <a:latin typeface="Arial" panose="020B0604020202020204" pitchFamily="34" charset="0"/>
                          <a:cs typeface="Arial" panose="020B0604020202020204" pitchFamily="34" charset="0"/>
                        </a:rPr>
                        <a:t>Review of existing permitting systems to streamline processes and accelerate permit-granting procedures for renewable energy projects</a:t>
                      </a:r>
                    </a:p>
                    <a:p>
                      <a:pPr algn="just"/>
                      <a:endParaRPr lang="en-GB" sz="1600" i="1" u="none">
                        <a:latin typeface="Arial" panose="020B0604020202020204" pitchFamily="34" charset="0"/>
                        <a:cs typeface="Arial" panose="020B0604020202020204" pitchFamily="34" charset="0"/>
                      </a:endParaRPr>
                    </a:p>
                    <a:p>
                      <a:pPr algn="just"/>
                      <a:r>
                        <a:rPr lang="en-GB" sz="1600" i="1" u="none">
                          <a:latin typeface="Arial" panose="020B0604020202020204" pitchFamily="34" charset="0"/>
                          <a:cs typeface="Arial" panose="020B0604020202020204" pitchFamily="34" charset="0"/>
                        </a:rPr>
                        <a:t>Investment</a:t>
                      </a:r>
                      <a:r>
                        <a:rPr lang="en-GB" sz="1600">
                          <a:latin typeface="Arial" panose="020B0604020202020204" pitchFamily="34" charset="0"/>
                          <a:cs typeface="Arial" panose="020B0604020202020204" pitchFamily="34" charset="0"/>
                        </a:rPr>
                        <a:t>: Strengthening and widening the electricity distribution network, through investments in the grid, distribution services and battery storage </a:t>
                      </a:r>
                    </a:p>
                  </a:txBody>
                  <a:tcPr anchor="ctr"/>
                </a:tc>
                <a:tc>
                  <a:txBody>
                    <a:bodyPr/>
                    <a:lstStyle/>
                    <a:p>
                      <a:pPr algn="just">
                        <a:lnSpc>
                          <a:spcPct val="115000"/>
                        </a:lnSpc>
                        <a:spcAft>
                          <a:spcPts val="800"/>
                        </a:spcAft>
                      </a:pPr>
                      <a:r>
                        <a:rPr lang="en-GB" sz="1600">
                          <a:solidFill>
                            <a:schemeClr val="tx1"/>
                          </a:solidFill>
                          <a:effectLst/>
                          <a:latin typeface="Arial" panose="020B0604020202020204" pitchFamily="34" charset="0"/>
                          <a:ea typeface="Times New Roman" panose="02020603050405020304" pitchFamily="18" charset="0"/>
                          <a:cs typeface="Arial" panose="020B0604020202020204" pitchFamily="34" charset="0"/>
                        </a:rPr>
                        <a:t>1.1 Investment in the renovation and greening of public and private sector buildings, including deep retrofitting through energy and resource efficiency measures</a:t>
                      </a:r>
                      <a:endParaRPr lang="en-GB"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548298705"/>
                  </a:ext>
                </a:extLst>
              </a:tr>
              <a:tr h="407315">
                <a:tc v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600">
                        <a:latin typeface="Arial" panose="020B0604020202020204" pitchFamily="34" charset="0"/>
                        <a:cs typeface="Arial" panose="020B0604020202020204" pitchFamily="34" charset="0"/>
                      </a:endParaRPr>
                    </a:p>
                  </a:txBody>
                  <a:tcPr anchor="ctr"/>
                </a:tc>
                <a:tc>
                  <a:txBody>
                    <a:bodyPr/>
                    <a:lstStyle/>
                    <a:p>
                      <a:pPr algn="just">
                        <a:lnSpc>
                          <a:spcPct val="115000"/>
                        </a:lnSpc>
                        <a:spcAft>
                          <a:spcPts val="800"/>
                        </a:spcAft>
                      </a:pPr>
                      <a:r>
                        <a:rPr lang="en-GB" sz="1600">
                          <a:solidFill>
                            <a:schemeClr val="tx1"/>
                          </a:solidFill>
                          <a:effectLst/>
                          <a:latin typeface="Arial" panose="020B0604020202020204" pitchFamily="34" charset="0"/>
                          <a:ea typeface="Times New Roman" panose="02020603050405020304" pitchFamily="18" charset="0"/>
                          <a:cs typeface="Arial" panose="020B0604020202020204" pitchFamily="34" charset="0"/>
                        </a:rPr>
                        <a:t>1.2 Investment in the renovation and deep retrofitting of public hospitals</a:t>
                      </a:r>
                      <a:endParaRPr lang="en-GB"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450073223"/>
                  </a:ext>
                </a:extLst>
              </a:tr>
              <a:tr h="557782">
                <a:tc v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600">
                        <a:latin typeface="Arial" panose="020B0604020202020204" pitchFamily="34" charset="0"/>
                        <a:cs typeface="Arial" panose="020B0604020202020204" pitchFamily="34" charset="0"/>
                      </a:endParaRPr>
                    </a:p>
                  </a:txBody>
                  <a:tcPr anchor="ctr"/>
                </a:tc>
                <a:tc>
                  <a:txBody>
                    <a:bodyPr/>
                    <a:lstStyle/>
                    <a:p>
                      <a:pPr algn="just">
                        <a:lnSpc>
                          <a:spcPct val="115000"/>
                        </a:lnSpc>
                        <a:spcAft>
                          <a:spcPts val="800"/>
                        </a:spcAft>
                      </a:pPr>
                      <a:r>
                        <a:rPr lang="en-GB" sz="1600">
                          <a:solidFill>
                            <a:schemeClr val="tx1"/>
                          </a:solidFill>
                          <a:effectLst/>
                          <a:latin typeface="Arial" panose="020B0604020202020204" pitchFamily="34" charset="0"/>
                          <a:ea typeface="Times New Roman" panose="02020603050405020304" pitchFamily="18" charset="0"/>
                          <a:cs typeface="Arial" panose="020B0604020202020204" pitchFamily="34" charset="0"/>
                        </a:rPr>
                        <a:t>1.3 Investment in the renovation, deep retrofitting and renewable energy in public schools</a:t>
                      </a:r>
                      <a:endParaRPr lang="en-GB"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888469455"/>
                  </a:ext>
                </a:extLst>
              </a:tr>
              <a:tr h="518608">
                <a:tc v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600">
                        <a:latin typeface="Arial" panose="020B0604020202020204" pitchFamily="34" charset="0"/>
                        <a:cs typeface="Arial" panose="020B0604020202020204" pitchFamily="34" charset="0"/>
                      </a:endParaRPr>
                    </a:p>
                  </a:txBody>
                  <a:tcPr anchor="ctr"/>
                </a:tc>
                <a:tc>
                  <a:txBody>
                    <a:bodyPr/>
                    <a:lstStyle/>
                    <a:p>
                      <a:pPr algn="just">
                        <a:lnSpc>
                          <a:spcPct val="115000"/>
                        </a:lnSpc>
                        <a:spcAft>
                          <a:spcPts val="800"/>
                        </a:spcAft>
                      </a:pPr>
                      <a:r>
                        <a:rPr lang="en-GB" sz="1600">
                          <a:solidFill>
                            <a:schemeClr val="tx1"/>
                          </a:solidFill>
                          <a:effectLst/>
                          <a:latin typeface="Arial" panose="020B0604020202020204" pitchFamily="34" charset="0"/>
                          <a:ea typeface="Times New Roman" panose="02020603050405020304" pitchFamily="18" charset="0"/>
                          <a:cs typeface="Arial" panose="020B0604020202020204" pitchFamily="34" charset="0"/>
                        </a:rPr>
                        <a:t>1.4 Investment in the construction of pilot near-carbon-neutral school to serve as a model for the future and provide a future-proof learning experience to students</a:t>
                      </a:r>
                      <a:endParaRPr lang="en-GB"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720276826"/>
                  </a:ext>
                </a:extLst>
              </a:tr>
              <a:tr h="568072">
                <a:tc v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600">
                        <a:latin typeface="Arial" panose="020B0604020202020204" pitchFamily="34" charset="0"/>
                        <a:cs typeface="Arial" panose="020B0604020202020204" pitchFamily="34" charset="0"/>
                      </a:endParaRPr>
                    </a:p>
                  </a:txBody>
                  <a:tcPr anchor="ctr"/>
                </a:tc>
                <a:tc>
                  <a:txBody>
                    <a:bodyPr/>
                    <a:lstStyle/>
                    <a:p>
                      <a:pPr marL="0" marR="0" lvl="0" indent="0" algn="just" defTabSz="914400" rtl="0" eaLnBrk="1" fontAlgn="auto" latinLnBrk="0" hangingPunct="1">
                        <a:lnSpc>
                          <a:spcPct val="115000"/>
                        </a:lnSpc>
                        <a:spcBef>
                          <a:spcPts val="0"/>
                        </a:spcBef>
                        <a:spcAft>
                          <a:spcPts val="800"/>
                        </a:spcAft>
                        <a:buClrTx/>
                        <a:buSzTx/>
                        <a:buFontTx/>
                        <a:buNone/>
                        <a:tabLst/>
                        <a:defRPr/>
                      </a:pPr>
                      <a:r>
                        <a:rPr lang="en-GB" sz="1600">
                          <a:solidFill>
                            <a:schemeClr val="tx1"/>
                          </a:solidFill>
                          <a:effectLst/>
                          <a:latin typeface="Arial" panose="020B0604020202020204" pitchFamily="34" charset="0"/>
                          <a:ea typeface="Times New Roman" panose="02020603050405020304" pitchFamily="18" charset="0"/>
                          <a:cs typeface="Arial" panose="020B0604020202020204" pitchFamily="34" charset="0"/>
                        </a:rPr>
                        <a:t>1.5 Renewable energy investments in roads and public spaces</a:t>
                      </a:r>
                      <a:endParaRPr lang="en-GB"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717402777"/>
                  </a:ext>
                </a:extLst>
              </a:tr>
              <a:tr h="336884">
                <a:tc vMerge="1">
                  <a:txBody>
                    <a:bodyPr/>
                    <a:lstStyle/>
                    <a:p>
                      <a:pPr algn="just"/>
                      <a:endParaRPr lang="en-GB" sz="1600">
                        <a:latin typeface="Arial" panose="020B0604020202020204" pitchFamily="34" charset="0"/>
                        <a:cs typeface="Arial" panose="020B0604020202020204" pitchFamily="34" charset="0"/>
                      </a:endParaRPr>
                    </a:p>
                  </a:txBody>
                  <a:tcPr/>
                </a:tc>
                <a:tc>
                  <a:txBody>
                    <a:bodyPr/>
                    <a:lstStyle/>
                    <a:p>
                      <a:pPr algn="just">
                        <a:lnSpc>
                          <a:spcPct val="115000"/>
                        </a:lnSpc>
                        <a:spcAft>
                          <a:spcPts val="800"/>
                        </a:spcAft>
                      </a:pPr>
                      <a:r>
                        <a:rPr lang="en-GB" sz="1600" kern="1200">
                          <a:solidFill>
                            <a:schemeClr val="tx1"/>
                          </a:solidFill>
                          <a:effectLst/>
                          <a:latin typeface="Arial" panose="020B0604020202020204" pitchFamily="34" charset="0"/>
                          <a:ea typeface="+mn-ea"/>
                          <a:cs typeface="Arial" panose="020B0604020202020204" pitchFamily="34" charset="0"/>
                        </a:rPr>
                        <a:t>2.2 Enhancing the uptake of electric vehicles in the private sector</a:t>
                      </a:r>
                      <a:endParaRPr lang="en-GB"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328689891"/>
                  </a:ext>
                </a:extLst>
              </a:tr>
              <a:tr h="511300">
                <a:tc vMerge="1">
                  <a:txBody>
                    <a:bodyPr/>
                    <a:lstStyle/>
                    <a:p>
                      <a:endParaRPr lang="en-GB"/>
                    </a:p>
                  </a:txBody>
                  <a:tcPr/>
                </a:tc>
                <a:tc>
                  <a:txBody>
                    <a:bodyPr/>
                    <a:lstStyle/>
                    <a:p>
                      <a:pPr algn="just">
                        <a:lnSpc>
                          <a:spcPct val="115000"/>
                        </a:lnSpc>
                        <a:spcAft>
                          <a:spcPts val="800"/>
                        </a:spcAft>
                      </a:pPr>
                      <a:r>
                        <a:rPr lang="en-GB" sz="1600">
                          <a:solidFill>
                            <a:schemeClr val="tx1"/>
                          </a:solidFill>
                          <a:effectLst/>
                          <a:latin typeface="Arial" panose="020B0604020202020204" pitchFamily="34" charset="0"/>
                          <a:ea typeface="Times New Roman" panose="02020603050405020304" pitchFamily="18" charset="0"/>
                          <a:cs typeface="Arial" panose="020B0604020202020204" pitchFamily="34" charset="0"/>
                        </a:rPr>
                        <a:t>2.3 Decarbonising the public sector fleet</a:t>
                      </a:r>
                      <a:endParaRPr lang="en-GB"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899592407"/>
                  </a:ext>
                </a:extLst>
              </a:tr>
              <a:tr h="447036">
                <a:tc vMerge="1">
                  <a:txBody>
                    <a:bodyPr/>
                    <a:lstStyle/>
                    <a:p>
                      <a:endParaRPr lang="en-GB"/>
                    </a:p>
                  </a:txBody>
                  <a:tcPr/>
                </a:tc>
                <a:tc>
                  <a:txBody>
                    <a:bodyPr/>
                    <a:lstStyle/>
                    <a:p>
                      <a:pPr algn="just">
                        <a:lnSpc>
                          <a:spcPct val="115000"/>
                        </a:lnSpc>
                        <a:spcAft>
                          <a:spcPts val="800"/>
                        </a:spcAft>
                      </a:pPr>
                      <a:r>
                        <a:rPr lang="en-GB"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2.4 Part replacement of Public Transport Fleet</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618434480"/>
                  </a:ext>
                </a:extLst>
              </a:tr>
            </a:tbl>
          </a:graphicData>
        </a:graphic>
      </p:graphicFrame>
    </p:spTree>
    <p:extLst>
      <p:ext uri="{BB962C8B-B14F-4D97-AF65-F5344CB8AC3E}">
        <p14:creationId xmlns:p14="http://schemas.microsoft.com/office/powerpoint/2010/main" val="3972498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E98A178-8454-490B-9A98-BA69DB8BFBF2}"/>
              </a:ext>
            </a:extLst>
          </p:cNvPr>
          <p:cNvSpPr>
            <a:spLocks noGrp="1"/>
          </p:cNvSpPr>
          <p:nvPr>
            <p:ph type="title"/>
          </p:nvPr>
        </p:nvSpPr>
        <p:spPr>
          <a:xfrm>
            <a:off x="658966" y="389467"/>
            <a:ext cx="9594167" cy="1011574"/>
          </a:xfrm>
        </p:spPr>
        <p:txBody>
          <a:bodyPr>
            <a:normAutofit/>
          </a:bodyPr>
          <a:lstStyle/>
          <a:p>
            <a:r>
              <a:rPr lang="en-GB" sz="2400" b="1">
                <a:solidFill>
                  <a:srgbClr val="002060"/>
                </a:solidFill>
                <a:latin typeface="Arial" panose="020B0604020202020204" pitchFamily="34" charset="0"/>
                <a:cs typeface="Arial" panose="020B0604020202020204" pitchFamily="34" charset="0"/>
              </a:rPr>
              <a:t>Next Steps</a:t>
            </a:r>
            <a:endParaRPr lang="en-MT" sz="2400" b="1">
              <a:solidFill>
                <a:srgbClr val="00206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762B70C2-860F-4E7F-A072-E5372630DFE4}"/>
              </a:ext>
            </a:extLst>
          </p:cNvPr>
          <p:cNvSpPr>
            <a:spLocks noGrp="1"/>
          </p:cNvSpPr>
          <p:nvPr>
            <p:ph type="sldNum" sz="quarter" idx="12"/>
          </p:nvPr>
        </p:nvSpPr>
        <p:spPr>
          <a:xfrm>
            <a:off x="8621365" y="6407231"/>
            <a:ext cx="2743200" cy="365125"/>
          </a:xfrm>
        </p:spPr>
        <p:txBody>
          <a:bodyPr/>
          <a:lstStyle/>
          <a:p>
            <a:fld id="{D4ECF6DC-E1D5-4E56-9FF6-2AE559E0AAEB}" type="slidenum">
              <a:rPr lang="en-GB" smtClean="0"/>
              <a:t>6</a:t>
            </a:fld>
            <a:endParaRPr lang="en-GB"/>
          </a:p>
        </p:txBody>
      </p:sp>
      <p:pic>
        <p:nvPicPr>
          <p:cNvPr id="7" name="Picture 6" descr="Logo, company name&#10;&#10;Description automatically generated">
            <a:extLst>
              <a:ext uri="{FF2B5EF4-FFF2-40B4-BE49-F238E27FC236}">
                <a16:creationId xmlns:a16="http://schemas.microsoft.com/office/drawing/2014/main" id="{119B7E5D-E35B-42E0-A3A1-25F03431FA12}"/>
              </a:ext>
            </a:extLst>
          </p:cNvPr>
          <p:cNvPicPr>
            <a:picLocks noChangeAspect="1"/>
          </p:cNvPicPr>
          <p:nvPr/>
        </p:nvPicPr>
        <p:blipFill>
          <a:blip r:embed="rId3"/>
          <a:stretch>
            <a:fillRect/>
          </a:stretch>
        </p:blipFill>
        <p:spPr>
          <a:xfrm>
            <a:off x="10149449" y="85644"/>
            <a:ext cx="1511450" cy="1290918"/>
          </a:xfrm>
          <a:prstGeom prst="rect">
            <a:avLst/>
          </a:prstGeom>
        </p:spPr>
      </p:pic>
      <p:sp>
        <p:nvSpPr>
          <p:cNvPr id="6" name="Content Placeholder 4">
            <a:extLst>
              <a:ext uri="{FF2B5EF4-FFF2-40B4-BE49-F238E27FC236}">
                <a16:creationId xmlns:a16="http://schemas.microsoft.com/office/drawing/2014/main" id="{2CAC6FD1-C78F-4509-BFE2-61A434F469F9}"/>
              </a:ext>
            </a:extLst>
          </p:cNvPr>
          <p:cNvSpPr txBox="1">
            <a:spLocks/>
          </p:cNvSpPr>
          <p:nvPr/>
        </p:nvSpPr>
        <p:spPr>
          <a:xfrm>
            <a:off x="1182625" y="1704864"/>
            <a:ext cx="8966824" cy="4560670"/>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lvl="1" indent="-285750" algn="just">
              <a:lnSpc>
                <a:spcPct val="100000"/>
              </a:lnSpc>
              <a:buFont typeface="Wingdings" panose="05000000000000000000" pitchFamily="2" charset="2"/>
              <a:buChar char="Ø"/>
            </a:pPr>
            <a:endParaRPr lang="en-GB" sz="2000" dirty="0"/>
          </a:p>
          <a:p>
            <a:pPr marL="285750" lvl="1" indent="-285750" algn="just">
              <a:lnSpc>
                <a:spcPct val="100000"/>
              </a:lnSpc>
              <a:buFont typeface="Wingdings" panose="05000000000000000000" pitchFamily="2" charset="2"/>
              <a:buChar char="Ø"/>
            </a:pPr>
            <a:r>
              <a:rPr lang="en-GB" sz="2000" dirty="0"/>
              <a:t>Public Consultation (ongoing) and engagement with MCESD on the proposed </a:t>
            </a:r>
            <a:r>
              <a:rPr lang="en-GB" sz="2000" dirty="0" err="1"/>
              <a:t>REPowerEU</a:t>
            </a:r>
            <a:r>
              <a:rPr lang="en-GB" sz="2000" dirty="0"/>
              <a:t> actions.</a:t>
            </a:r>
          </a:p>
          <a:p>
            <a:pPr marL="285750" lvl="1" indent="-285750" algn="just">
              <a:lnSpc>
                <a:spcPct val="100000"/>
              </a:lnSpc>
              <a:buFont typeface="Wingdings" panose="05000000000000000000" pitchFamily="2" charset="2"/>
              <a:buChar char="Ø"/>
            </a:pPr>
            <a:endParaRPr lang="en-GB" sz="2000" dirty="0"/>
          </a:p>
          <a:p>
            <a:pPr marL="285750" lvl="1" indent="-285750" algn="just">
              <a:lnSpc>
                <a:spcPct val="100000"/>
              </a:lnSpc>
              <a:buFont typeface="Wingdings" panose="05000000000000000000" pitchFamily="2" charset="2"/>
              <a:buChar char="Ø"/>
            </a:pPr>
            <a:r>
              <a:rPr lang="en-GB" sz="2000" dirty="0"/>
              <a:t>Continued negotiations with the European Commission on Malta’s RRP with a view to the formal re-submission of the plan to the European Commission.</a:t>
            </a:r>
          </a:p>
          <a:p>
            <a:pPr marL="285750" lvl="1" indent="-285750" algn="just">
              <a:lnSpc>
                <a:spcPct val="100000"/>
              </a:lnSpc>
              <a:buFont typeface="Wingdings" panose="05000000000000000000" pitchFamily="2" charset="2"/>
              <a:buChar char="Ø"/>
            </a:pPr>
            <a:endParaRPr lang="en-GB" sz="2000" dirty="0"/>
          </a:p>
          <a:p>
            <a:pPr marL="285750" lvl="1" indent="-285750" algn="just">
              <a:lnSpc>
                <a:spcPct val="100000"/>
              </a:lnSpc>
              <a:buFont typeface="Wingdings" panose="05000000000000000000" pitchFamily="2" charset="2"/>
              <a:buChar char="Ø"/>
            </a:pPr>
            <a:r>
              <a:rPr lang="en-GB" sz="2000" dirty="0"/>
              <a:t>Continued implementation of the RRP reforms and investments. </a:t>
            </a:r>
          </a:p>
          <a:p>
            <a:pPr marL="285750" lvl="1" indent="-285750" algn="just">
              <a:lnSpc>
                <a:spcPct val="100000"/>
              </a:lnSpc>
              <a:buFont typeface="Wingdings" panose="05000000000000000000" pitchFamily="2" charset="2"/>
              <a:buChar char="Ø"/>
            </a:pPr>
            <a:endParaRPr lang="en-GB" sz="2000" dirty="0"/>
          </a:p>
          <a:p>
            <a:pPr marL="285750" lvl="1" indent="-285750" algn="just">
              <a:lnSpc>
                <a:spcPct val="100000"/>
              </a:lnSpc>
              <a:buFont typeface="Wingdings" panose="05000000000000000000" pitchFamily="2" charset="2"/>
              <a:buChar char="Ø"/>
            </a:pPr>
            <a:endParaRPr lang="en-GB" sz="2000" dirty="0"/>
          </a:p>
          <a:p>
            <a:pPr marL="285750" lvl="1" indent="-285750" algn="just">
              <a:lnSpc>
                <a:spcPct val="100000"/>
              </a:lnSpc>
              <a:buFont typeface="Wingdings" panose="05000000000000000000" pitchFamily="2" charset="2"/>
              <a:buChar char="Ø"/>
            </a:pPr>
            <a:endParaRPr lang="en-GB" sz="2000" u="sng" dirty="0"/>
          </a:p>
          <a:p>
            <a:pPr marL="285750" lvl="1" indent="-285750" algn="just">
              <a:lnSpc>
                <a:spcPct val="100000"/>
              </a:lnSpc>
              <a:buFont typeface="Wingdings" panose="05000000000000000000" pitchFamily="2" charset="2"/>
              <a:buChar char="Ø"/>
            </a:pPr>
            <a:endParaRPr lang="en-GB" sz="2000" u="sng" dirty="0"/>
          </a:p>
          <a:p>
            <a:pPr algn="just">
              <a:lnSpc>
                <a:spcPct val="100000"/>
              </a:lnSpc>
            </a:pPr>
            <a:endParaRPr lang="en-GB" sz="2000" dirty="0"/>
          </a:p>
        </p:txBody>
      </p:sp>
    </p:spTree>
    <p:extLst>
      <p:ext uri="{BB962C8B-B14F-4D97-AF65-F5344CB8AC3E}">
        <p14:creationId xmlns:p14="http://schemas.microsoft.com/office/powerpoint/2010/main" val="3239124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424AE-1065-4144-8058-A3DC89E41883}"/>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5D6F0FC5-78BE-437B-A31B-8E1813F25A64}"/>
              </a:ext>
            </a:extLst>
          </p:cNvPr>
          <p:cNvSpPr>
            <a:spLocks noGrp="1"/>
          </p:cNvSpPr>
          <p:nvPr>
            <p:ph idx="1"/>
          </p:nvPr>
        </p:nvSpPr>
        <p:spPr/>
        <p:txBody>
          <a:bodyPr/>
          <a:lstStyle/>
          <a:p>
            <a:endParaRPr lang="en-GB"/>
          </a:p>
        </p:txBody>
      </p:sp>
      <p:pic>
        <p:nvPicPr>
          <p:cNvPr id="4" name="Picture 3">
            <a:extLst>
              <a:ext uri="{FF2B5EF4-FFF2-40B4-BE49-F238E27FC236}">
                <a16:creationId xmlns:a16="http://schemas.microsoft.com/office/drawing/2014/main" id="{BA246BD9-CCA7-41B3-B9B3-5E0A2A5B25B5}"/>
              </a:ext>
            </a:extLst>
          </p:cNvPr>
          <p:cNvPicPr>
            <a:picLocks noGrp="1" noRot="1" noChangeAspect="1" noMove="1" noResize="1" noEditPoints="1" noAdjustHandles="1" noChangeArrowheads="1" noChangeShapeType="1" noCrop="1"/>
          </p:cNvPicPr>
          <p:nvPr/>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42068330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0bccc6c-ba37-4dbe-bec0-77fc7c55d4fd" xsi:nil="true"/>
    <lcf76f155ced4ddcb4097134ff3c332f xmlns="609f156b-a560-4ade-a269-1645780c89e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286C7FA7397CB419F6D295860106316" ma:contentTypeVersion="9" ma:contentTypeDescription="Create a new document." ma:contentTypeScope="" ma:versionID="4a1289829100bc5730b4dceee38ff327">
  <xsd:schema xmlns:xsd="http://www.w3.org/2001/XMLSchema" xmlns:xs="http://www.w3.org/2001/XMLSchema" xmlns:p="http://schemas.microsoft.com/office/2006/metadata/properties" xmlns:ns2="609f156b-a560-4ade-a269-1645780c89e2" xmlns:ns3="a0bccc6c-ba37-4dbe-bec0-77fc7c55d4fd" targetNamespace="http://schemas.microsoft.com/office/2006/metadata/properties" ma:root="true" ma:fieldsID="0d895b5c9afc4b698923f48a6231e5fa" ns2:_="" ns3:_="">
    <xsd:import namespace="609f156b-a560-4ade-a269-1645780c89e2"/>
    <xsd:import namespace="a0bccc6c-ba37-4dbe-bec0-77fc7c55d4fd"/>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9f156b-a560-4ade-a269-1645780c89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d858473a-97ee-428e-a817-eb9457ba0253"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bccc6c-ba37-4dbe-bec0-77fc7c55d4fd"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caed07c-f3d0-4d95-b02a-91879016c261}" ma:internalName="TaxCatchAll" ma:showField="CatchAllData" ma:web="a0bccc6c-ba37-4dbe-bec0-77fc7c55d4f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3A048D-546F-4252-A125-87A2D7FCC81E}">
  <ds:schemaRefs>
    <ds:schemaRef ds:uri="609f156b-a560-4ade-a269-1645780c89e2"/>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a0bccc6c-ba37-4dbe-bec0-77fc7c55d4fd"/>
    <ds:schemaRef ds:uri="http://purl.org/dc/elements/1.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E3FFC3F5-D312-401A-817B-2CC7D0E6E6D5}">
  <ds:schemaRefs>
    <ds:schemaRef ds:uri="609f156b-a560-4ade-a269-1645780c89e2"/>
    <ds:schemaRef ds:uri="a0bccc6c-ba37-4dbe-bec0-77fc7c55d4f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0/xmlns/"/>
    <ds:schemaRef ds:uri="http://www.w3.org/2001/XMLSchema"/>
  </ds:schemaRefs>
</ds:datastoreItem>
</file>

<file path=customXml/itemProps3.xml><?xml version="1.0" encoding="utf-8"?>
<ds:datastoreItem xmlns:ds="http://schemas.openxmlformats.org/officeDocument/2006/customXml" ds:itemID="{6DF75D3E-6869-4526-928F-9523C354FF7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TotalTime>
  <Words>1482</Words>
  <Application>Microsoft Office PowerPoint</Application>
  <PresentationFormat>Widescreen</PresentationFormat>
  <Paragraphs>112</Paragraphs>
  <Slides>7</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Calibri</vt:lpstr>
      <vt:lpstr>Calibri Light</vt:lpstr>
      <vt:lpstr>Times New Roman</vt:lpstr>
      <vt:lpstr>Trebuchet MS</vt:lpstr>
      <vt:lpstr>Verdana</vt:lpstr>
      <vt:lpstr>Wingdings</vt:lpstr>
      <vt:lpstr>Office Theme</vt:lpstr>
      <vt:lpstr>PowerPoint Presentation</vt:lpstr>
      <vt:lpstr>REPowerEU Initiatives</vt:lpstr>
      <vt:lpstr>REPowerEU Chapter in Malta’s RRP</vt:lpstr>
      <vt:lpstr>Overview of the REPowerEU Chapter</vt:lpstr>
      <vt:lpstr>Complementarity with other RRF Components</vt:lpstr>
      <vt:lpstr>Next Steps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Portelli Stephanie at MEFL</dc:creator>
  <cp:lastModifiedBy>Grech Stephen at Parlament-MT</cp:lastModifiedBy>
  <cp:revision>3</cp:revision>
  <cp:lastPrinted>2023-04-18T14:46:56Z</cp:lastPrinted>
  <dcterms:created xsi:type="dcterms:W3CDTF">2023-01-24T09:48:06Z</dcterms:created>
  <dcterms:modified xsi:type="dcterms:W3CDTF">2026-05-12T13:52:11Z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0x0101005286C7FA7397CB419F6D295860106316</vt:lpwstr>
  </property>
  <property fmtid="{D5CDD505-2E9C-101B-9397-08002B2CF9AE}" pid="3" name="MediaServiceImageTags">
    <vt:lpwstr/>
  </property>
</Properties>
</file>