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61" r:id="rId16"/>
  </p:sldIdLst>
  <p:sldSz cx="12192000" cy="6858000"/>
  <p:notesSz cx="7315200" cy="96012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A6"/>
    <a:srgbClr val="0089CF"/>
    <a:srgbClr val="FDB813"/>
    <a:srgbClr val="F5821F"/>
    <a:srgbClr val="00A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A9945-C53D-4675-B279-174F3FD449A1}" type="datetime1">
              <a:rPr lang="cs-CZ" smtClean="0"/>
              <a:t>11.10.2022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B548F-15CD-4A7A-94C7-7AD3A6A351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3734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889DC-FCD2-411D-8ADC-1C8F4B8AA99F}" type="datetime1">
              <a:rPr lang="cs-CZ" smtClean="0"/>
              <a:t>11.10.2022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E4F17-70F8-4F77-B10D-DB059F9181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1063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93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76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005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46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50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248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75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78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69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1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07.07.2022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01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07.07.2022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55221-BCB7-4A5E-A25B-3197CEAFE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419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30155" y="2774034"/>
            <a:ext cx="8029006" cy="2178966"/>
          </a:xfrm>
        </p:spPr>
        <p:txBody>
          <a:bodyPr>
            <a:noAutofit/>
          </a:bodyPr>
          <a:lstStyle/>
          <a:p>
            <a:pPr algn="l"/>
            <a:r>
              <a:rPr lang="cs-CZ" sz="5400" dirty="0">
                <a:latin typeface="Cy" panose="02000000000000000000" pitchFamily="50" charset="0"/>
              </a:rPr>
              <a:t>Czech </a:t>
            </a:r>
            <a:r>
              <a:rPr lang="cs-CZ" sz="5400" dirty="0" err="1">
                <a:latin typeface="Cy" panose="02000000000000000000" pitchFamily="50" charset="0"/>
              </a:rPr>
              <a:t>presidency</a:t>
            </a:r>
            <a:r>
              <a:rPr lang="cs-CZ" sz="5400" dirty="0">
                <a:latin typeface="Cy" panose="02000000000000000000" pitchFamily="50" charset="0"/>
              </a:rPr>
              <a:t> </a:t>
            </a:r>
            <a:r>
              <a:rPr lang="cs-CZ" sz="5400" dirty="0" err="1">
                <a:latin typeface="Cy" panose="02000000000000000000" pitchFamily="50" charset="0"/>
              </a:rPr>
              <a:t>of</a:t>
            </a:r>
            <a:r>
              <a:rPr lang="cs-CZ" sz="5400" dirty="0">
                <a:latin typeface="Cy" panose="02000000000000000000" pitchFamily="50" charset="0"/>
              </a:rPr>
              <a:t> </a:t>
            </a:r>
            <a:r>
              <a:rPr lang="cs-CZ" sz="5400" dirty="0" err="1">
                <a:latin typeface="Cy" panose="02000000000000000000" pitchFamily="50" charset="0"/>
              </a:rPr>
              <a:t>the</a:t>
            </a:r>
            <a:r>
              <a:rPr lang="cs-CZ" sz="5400" dirty="0">
                <a:latin typeface="Cy" panose="02000000000000000000" pitchFamily="50" charset="0"/>
              </a:rPr>
              <a:t> </a:t>
            </a:r>
            <a:r>
              <a:rPr lang="cs-CZ" sz="5400" dirty="0" err="1">
                <a:latin typeface="Cy" panose="02000000000000000000" pitchFamily="50" charset="0"/>
              </a:rPr>
              <a:t>Council</a:t>
            </a:r>
            <a:r>
              <a:rPr lang="cs-CZ" sz="5400" dirty="0">
                <a:latin typeface="Cy" panose="02000000000000000000" pitchFamily="50" charset="0"/>
              </a:rPr>
              <a:t> </a:t>
            </a:r>
            <a:r>
              <a:rPr lang="cs-CZ" sz="5400" dirty="0" err="1">
                <a:latin typeface="Cy" panose="02000000000000000000" pitchFamily="50" charset="0"/>
              </a:rPr>
              <a:t>of</a:t>
            </a:r>
            <a:r>
              <a:rPr lang="cs-CZ" sz="5400" dirty="0">
                <a:latin typeface="Cy" panose="02000000000000000000" pitchFamily="50" charset="0"/>
              </a:rPr>
              <a:t> </a:t>
            </a:r>
            <a:r>
              <a:rPr lang="cs-CZ" sz="5400" dirty="0" err="1">
                <a:latin typeface="Cy" panose="02000000000000000000" pitchFamily="50" charset="0"/>
              </a:rPr>
              <a:t>the</a:t>
            </a:r>
            <a:r>
              <a:rPr lang="cs-CZ" sz="5400" dirty="0">
                <a:latin typeface="Cy" panose="02000000000000000000" pitchFamily="50" charset="0"/>
              </a:rPr>
              <a:t> EU</a:t>
            </a:r>
            <a:endParaRPr lang="cs-CZ" sz="5400" dirty="0">
              <a:latin typeface="Cy" panose="02000000000000000000" pitchFamily="50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932" y="0"/>
            <a:ext cx="34340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947882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/>
              </a:rPr>
              <a:t>MFA sectoral priorities (area of external relations)</a:t>
            </a:r>
            <a:endParaRPr lang="cs-CZ" sz="3600" b="1" dirty="0">
              <a:latin typeface="Cy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30155" y="2095696"/>
            <a:ext cx="10515600" cy="3224449"/>
          </a:xfrm>
        </p:spPr>
        <p:txBody>
          <a:bodyPr>
            <a:noAutofit/>
          </a:bodyPr>
          <a:lstStyle/>
          <a:p>
            <a:pPr marL="342900" indent="-342900"/>
            <a:r>
              <a:rPr lang="en-US" b="1" dirty="0">
                <a:latin typeface="Open Sans Light"/>
              </a:rPr>
              <a:t>Development cooperation and humanitarian aid:</a:t>
            </a:r>
            <a:r>
              <a:rPr lang="en-US" dirty="0">
                <a:latin typeface="Open Sans Light"/>
              </a:rPr>
              <a:t> promoting the nexus of humanitarian, development and security activities, resilience building, disaster risk reduction and food security.</a:t>
            </a:r>
            <a:endParaRPr lang="cs-CZ" dirty="0">
              <a:latin typeface="Open Sans Light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603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/>
              </a:rPr>
              <a:t>CZ PRES – </a:t>
            </a:r>
            <a:r>
              <a:rPr lang="en-US" sz="3600" b="1" dirty="0" err="1">
                <a:latin typeface="Cy"/>
              </a:rPr>
              <a:t>organisation</a:t>
            </a:r>
            <a:r>
              <a:rPr lang="en-US" sz="3600" b="1" dirty="0">
                <a:latin typeface="Cy"/>
              </a:rPr>
              <a:t> and logistics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30155" y="1589671"/>
            <a:ext cx="10515600" cy="4351338"/>
          </a:xfrm>
        </p:spPr>
        <p:txBody>
          <a:bodyPr>
            <a:noAutofit/>
          </a:bodyPr>
          <a:lstStyle/>
          <a:p>
            <a:pPr marL="342900" indent="-342900"/>
            <a:r>
              <a:rPr lang="en-US" dirty="0">
                <a:latin typeface="Open Sans Light"/>
              </a:rPr>
              <a:t>Around </a:t>
            </a:r>
            <a:r>
              <a:rPr lang="cs-CZ" b="1" dirty="0">
                <a:latin typeface="Open Sans Light"/>
              </a:rPr>
              <a:t> 2 000 </a:t>
            </a:r>
            <a:r>
              <a:rPr lang="en-US" b="1" dirty="0">
                <a:latin typeface="Open Sans Light"/>
              </a:rPr>
              <a:t>working groups </a:t>
            </a:r>
            <a:r>
              <a:rPr lang="en-US" dirty="0">
                <a:latin typeface="Open Sans Light"/>
              </a:rPr>
              <a:t>and ambassadorial meetings are planned </a:t>
            </a:r>
            <a:r>
              <a:rPr lang="en-US" b="1" dirty="0">
                <a:latin typeface="Open Sans Light"/>
              </a:rPr>
              <a:t>in Brussels</a:t>
            </a:r>
            <a:r>
              <a:rPr lang="en-US" dirty="0">
                <a:latin typeface="Open Sans Light"/>
              </a:rPr>
              <a:t>. Czech </a:t>
            </a:r>
            <a:r>
              <a:rPr lang="en-US" b="1" dirty="0">
                <a:latin typeface="Open Sans Light"/>
              </a:rPr>
              <a:t>ministers</a:t>
            </a:r>
            <a:r>
              <a:rPr lang="en-US" dirty="0">
                <a:latin typeface="Open Sans Light"/>
              </a:rPr>
              <a:t> will chair </a:t>
            </a:r>
            <a:r>
              <a:rPr lang="cs-CZ" b="1" dirty="0">
                <a:latin typeface="Open Sans Light"/>
              </a:rPr>
              <a:t>50</a:t>
            </a:r>
            <a:r>
              <a:rPr lang="en-US" b="1" dirty="0">
                <a:latin typeface="Open Sans Light"/>
              </a:rPr>
              <a:t> meetings </a:t>
            </a:r>
            <a:r>
              <a:rPr lang="en-US" dirty="0">
                <a:latin typeface="Open Sans Light"/>
              </a:rPr>
              <a:t>with their counterparts from EU countries. More than </a:t>
            </a:r>
            <a:r>
              <a:rPr lang="en-US" b="1" dirty="0">
                <a:latin typeface="Open Sans Light"/>
              </a:rPr>
              <a:t>320 political events </a:t>
            </a:r>
            <a:r>
              <a:rPr lang="en-US" dirty="0" err="1">
                <a:latin typeface="Open Sans Light"/>
              </a:rPr>
              <a:t>tak</a:t>
            </a:r>
            <a:r>
              <a:rPr lang="cs-CZ" dirty="0" err="1">
                <a:latin typeface="Open Sans Light"/>
              </a:rPr>
              <a:t>ing</a:t>
            </a:r>
            <a:r>
              <a:rPr lang="en-US" dirty="0">
                <a:latin typeface="Open Sans Light"/>
              </a:rPr>
              <a:t> place </a:t>
            </a:r>
            <a:r>
              <a:rPr lang="en-US" b="1" dirty="0">
                <a:latin typeface="Open Sans Light"/>
              </a:rPr>
              <a:t>in Czechia</a:t>
            </a:r>
            <a:r>
              <a:rPr lang="en-US" dirty="0">
                <a:latin typeface="Open Sans Light"/>
              </a:rPr>
              <a:t>.</a:t>
            </a:r>
            <a:endParaRPr lang="cs-CZ" dirty="0">
              <a:latin typeface="Open Sans Light"/>
            </a:endParaRPr>
          </a:p>
          <a:p>
            <a:pPr marL="342900" indent="-342900"/>
            <a:r>
              <a:rPr lang="en-US" dirty="0">
                <a:latin typeface="Open Sans Light"/>
              </a:rPr>
              <a:t>Among the most important </a:t>
            </a:r>
            <a:r>
              <a:rPr lang="cs-CZ" dirty="0">
                <a:latin typeface="Open Sans Light"/>
              </a:rPr>
              <a:t>rank </a:t>
            </a:r>
            <a:r>
              <a:rPr lang="en-US" b="1" dirty="0">
                <a:latin typeface="Open Sans Light"/>
              </a:rPr>
              <a:t>14 informal ministerial Councils</a:t>
            </a:r>
            <a:r>
              <a:rPr lang="en-US" dirty="0">
                <a:latin typeface="Open Sans Light"/>
              </a:rPr>
              <a:t> and an </a:t>
            </a:r>
            <a:r>
              <a:rPr lang="en-US" b="1" dirty="0">
                <a:latin typeface="Open Sans Light"/>
              </a:rPr>
              <a:t>informal summit of Heads of States and Governments</a:t>
            </a:r>
            <a:r>
              <a:rPr lang="en-US" dirty="0">
                <a:latin typeface="Open Sans Light"/>
              </a:rPr>
              <a:t> in Prague. </a:t>
            </a:r>
          </a:p>
          <a:p>
            <a:pPr marL="342900" indent="-342900"/>
            <a:r>
              <a:rPr lang="en-US" b="1" dirty="0">
                <a:latin typeface="Open Sans Light"/>
              </a:rPr>
              <a:t>The </a:t>
            </a:r>
            <a:r>
              <a:rPr lang="en-US" b="1" dirty="0" err="1">
                <a:latin typeface="Open Sans Light"/>
              </a:rPr>
              <a:t>offical</a:t>
            </a:r>
            <a:r>
              <a:rPr lang="en-US" b="1" dirty="0">
                <a:latin typeface="Open Sans Light"/>
              </a:rPr>
              <a:t> communication channels</a:t>
            </a:r>
            <a:r>
              <a:rPr lang="en-US" dirty="0">
                <a:latin typeface="Open Sans Light"/>
              </a:rPr>
              <a:t>: Presidency website </a:t>
            </a:r>
            <a:r>
              <a:rPr lang="en-US" b="1" dirty="0">
                <a:latin typeface="Open Sans Light"/>
              </a:rPr>
              <a:t>www.eu2022.cz</a:t>
            </a:r>
            <a:r>
              <a:rPr lang="en-US" dirty="0">
                <a:latin typeface="Open Sans Light"/>
              </a:rPr>
              <a:t>, Facebook, Twitter, Instagram, Flickr and </a:t>
            </a:r>
            <a:r>
              <a:rPr lang="en-US" dirty="0" err="1">
                <a:latin typeface="Open Sans Light"/>
              </a:rPr>
              <a:t>Youtube</a:t>
            </a:r>
            <a:r>
              <a:rPr lang="en-US" dirty="0">
                <a:latin typeface="Open Sans Light"/>
              </a:rPr>
              <a:t> </a:t>
            </a:r>
            <a:r>
              <a:rPr lang="cs-CZ" dirty="0" err="1">
                <a:latin typeface="Open Sans Light"/>
              </a:rPr>
              <a:t>accounts</a:t>
            </a:r>
            <a:r>
              <a:rPr lang="cs-CZ" dirty="0">
                <a:latin typeface="Open Sans Light"/>
              </a:rPr>
              <a:t> </a:t>
            </a:r>
            <a:r>
              <a:rPr lang="en-US" dirty="0">
                <a:latin typeface="Open Sans Light"/>
              </a:rPr>
              <a:t>were launched on 15 June 2022.</a:t>
            </a:r>
          </a:p>
          <a:p>
            <a:pPr marL="342900" indent="-342900"/>
            <a:endParaRPr lang="cs-CZ" dirty="0">
              <a:latin typeface="Open Sans Light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3420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76629" y="1543051"/>
            <a:ext cx="10252904" cy="3729038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>
                <a:latin typeface="Open Sans Light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138214522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State of play: Preparations of CZ PRES 2022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99626" y="1441389"/>
            <a:ext cx="10154174" cy="4102039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</a:pP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2nd Czech EU Presidency (first in 2009 before the Lisbon Treaty)</a:t>
            </a:r>
          </a:p>
          <a:p>
            <a:pPr marL="342900" indent="-342900">
              <a:lnSpc>
                <a:spcPct val="100000"/>
              </a:lnSpc>
            </a:pP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Preparations started in 2018; </a:t>
            </a:r>
            <a:r>
              <a:rPr lang="en-U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Three different levels </a:t>
            </a: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 preparations:</a:t>
            </a:r>
          </a:p>
          <a:p>
            <a:pPr marL="800100" lvl="1" indent="-342900">
              <a:lnSpc>
                <a:spcPct val="100000"/>
              </a:lnSpc>
            </a:pP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Content </a:t>
            </a:r>
          </a:p>
          <a:p>
            <a:pPr marL="800100" lvl="1" indent="-342900">
              <a:lnSpc>
                <a:spcPct val="100000"/>
              </a:lnSpc>
            </a:pP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Organization &amp; logistics</a:t>
            </a:r>
          </a:p>
          <a:p>
            <a:pPr marL="800100" lvl="1" indent="-342900">
              <a:lnSpc>
                <a:spcPct val="100000"/>
              </a:lnSpc>
            </a:pPr>
            <a:r>
              <a:rPr lang="en-U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Communication &amp; culture</a:t>
            </a:r>
          </a:p>
          <a:p>
            <a:r>
              <a:rPr lang="en-US" sz="2000" dirty="0">
                <a:latin typeface="Open Sans Light" panose="020B0306030504020204"/>
              </a:rPr>
              <a:t>The Trio </a:t>
            </a:r>
            <a:r>
              <a:rPr lang="en-GB" sz="2000" dirty="0">
                <a:latin typeface="Open Sans Light" panose="020B0306030504020204"/>
              </a:rPr>
              <a:t>programme</a:t>
            </a:r>
            <a:r>
              <a:rPr lang="en-US" sz="2000" dirty="0">
                <a:latin typeface="Open Sans Light" panose="020B0306030504020204"/>
              </a:rPr>
              <a:t> (FR+CZ+SE) defining the framework for 18 - month presidency was </a:t>
            </a:r>
            <a:r>
              <a:rPr lang="en-US" sz="2000" b="1" dirty="0">
                <a:latin typeface="Open Sans Light" panose="020B0306030504020204"/>
              </a:rPr>
              <a:t>approved on December 14th, 2021 </a:t>
            </a:r>
            <a:r>
              <a:rPr lang="en-US" sz="2000" dirty="0">
                <a:latin typeface="Open Sans Light" panose="020B0306030504020204"/>
              </a:rPr>
              <a:t>by all EU member states and made public</a:t>
            </a:r>
          </a:p>
          <a:p>
            <a:r>
              <a:rPr lang="en-US" sz="2000" dirty="0">
                <a:latin typeface="Open Sans Light" panose="020B0306030504020204"/>
              </a:rPr>
              <a:t>Czech Presidency priorities had to reflect a deeply changed geopolitical situation after the invasion of Russia in Ukraine. The final wording was approved and </a:t>
            </a:r>
            <a:r>
              <a:rPr lang="en-US" sz="2000" b="1" dirty="0">
                <a:latin typeface="Open Sans Light" panose="020B0306030504020204"/>
              </a:rPr>
              <a:t>presented to public on 15 June 2022</a:t>
            </a:r>
          </a:p>
          <a:p>
            <a:r>
              <a:rPr lang="en-US" sz="2000" dirty="0">
                <a:latin typeface="Open Sans Light" panose="020B0306030504020204"/>
              </a:rPr>
              <a:t>Full </a:t>
            </a:r>
            <a:r>
              <a:rPr lang="en-GB" sz="2000" dirty="0">
                <a:latin typeface="Open Sans Light" panose="020B0306030504020204"/>
              </a:rPr>
              <a:t>programme</a:t>
            </a:r>
            <a:r>
              <a:rPr lang="en-US" sz="2000" dirty="0">
                <a:latin typeface="Open Sans Light" panose="020B0306030504020204"/>
              </a:rPr>
              <a:t> (including sectoral agendas) was published on 30 June.</a:t>
            </a:r>
          </a:p>
          <a:p>
            <a:endParaRPr lang="en-US" sz="2000" b="1" dirty="0">
              <a:latin typeface="Open Sans Light" panose="020B0306030504020204"/>
            </a:endParaRPr>
          </a:p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858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rPr>
              <a:t>CZ PRES Priorities: Five flagship areas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/>
            <a:r>
              <a:rPr lang="en-US" sz="3000" dirty="0">
                <a:latin typeface="Open Sans Light" panose="020B0306030504020204"/>
              </a:rPr>
              <a:t>1) Managing refuge</a:t>
            </a:r>
            <a:r>
              <a:rPr lang="cs-CZ" sz="3000" dirty="0">
                <a:latin typeface="Open Sans Light" panose="020B0306030504020204"/>
              </a:rPr>
              <a:t>e</a:t>
            </a:r>
            <a:r>
              <a:rPr lang="en-US" sz="3000" dirty="0">
                <a:latin typeface="Open Sans Light" panose="020B0306030504020204"/>
              </a:rPr>
              <a:t> crisis and post-war recovery</a:t>
            </a:r>
            <a:r>
              <a:rPr lang="cs-CZ" sz="3000" dirty="0">
                <a:latin typeface="Open Sans Light" panose="020B0306030504020204"/>
              </a:rPr>
              <a:t> </a:t>
            </a:r>
            <a:r>
              <a:rPr lang="cs-CZ" sz="3000" dirty="0" err="1">
                <a:latin typeface="Open Sans Light" panose="020B0306030504020204"/>
              </a:rPr>
              <a:t>of</a:t>
            </a:r>
            <a:r>
              <a:rPr lang="cs-CZ" sz="3000" dirty="0">
                <a:latin typeface="Open Sans Light" panose="020B0306030504020204"/>
              </a:rPr>
              <a:t> </a:t>
            </a:r>
            <a:r>
              <a:rPr lang="cs-CZ" sz="3000" dirty="0" err="1">
                <a:latin typeface="Open Sans Light" panose="020B0306030504020204"/>
              </a:rPr>
              <a:t>Ukraine</a:t>
            </a:r>
            <a:endParaRPr lang="cs-CZ" sz="3000" dirty="0"/>
          </a:p>
          <a:p>
            <a:pPr marL="342900" indent="-342900"/>
            <a:r>
              <a:rPr lang="en-US" sz="3000" dirty="0">
                <a:latin typeface="Open Sans Light" panose="020B0306030504020204"/>
              </a:rPr>
              <a:t>2) Energy</a:t>
            </a:r>
            <a:r>
              <a:rPr lang="cs-CZ" sz="3000" dirty="0"/>
              <a:t> </a:t>
            </a:r>
            <a:r>
              <a:rPr lang="en-US" sz="3000" dirty="0">
                <a:latin typeface="Open Sans Light" panose="020B0306030504020204"/>
              </a:rPr>
              <a:t>security </a:t>
            </a:r>
            <a:endParaRPr lang="cs-CZ" sz="3000" dirty="0"/>
          </a:p>
          <a:p>
            <a:pPr marL="342900" indent="-342900"/>
            <a:r>
              <a:rPr lang="en-US" sz="3000" dirty="0">
                <a:latin typeface="Open Sans Light" panose="020B0306030504020204"/>
              </a:rPr>
              <a:t>3) European defense capacities and cyber security </a:t>
            </a:r>
            <a:endParaRPr lang="cs-CZ" sz="3000" dirty="0"/>
          </a:p>
          <a:p>
            <a:pPr marL="342900" indent="-342900"/>
            <a:r>
              <a:rPr lang="en-US" sz="3000" dirty="0">
                <a:latin typeface="Open Sans Light" panose="020B0306030504020204"/>
              </a:rPr>
              <a:t>4) Strategic resilience of the European economy </a:t>
            </a:r>
            <a:endParaRPr lang="cs-CZ" sz="3000" dirty="0"/>
          </a:p>
          <a:p>
            <a:pPr marL="342900" indent="-342900"/>
            <a:r>
              <a:rPr lang="en-US" sz="3000" dirty="0">
                <a:latin typeface="Open Sans Light" panose="020B0306030504020204"/>
              </a:rPr>
              <a:t>5) Resilience of democratic institutions</a:t>
            </a:r>
            <a:endParaRPr lang="cs-CZ" sz="3000" dirty="0">
              <a:latin typeface="Open San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81471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Managing refugee crisis and post-war recovery of Ukraine</a:t>
            </a:r>
            <a:endParaRPr lang="en-US" sz="36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/>
            <a:r>
              <a:rPr lang="en-US" sz="2400" dirty="0">
                <a:latin typeface="Open Sans Light" panose="020B0306030504020204"/>
              </a:rPr>
              <a:t>Focus on most vulnerable </a:t>
            </a:r>
            <a:r>
              <a:rPr lang="cs-CZ" sz="2400" dirty="0">
                <a:latin typeface="Open Sans Light" panose="020B0306030504020204"/>
              </a:rPr>
              <a:t>and on </a:t>
            </a:r>
            <a:r>
              <a:rPr lang="en-US" sz="2400" dirty="0">
                <a:latin typeface="Open Sans Light" panose="020B0306030504020204"/>
              </a:rPr>
              <a:t>most affected countries, while respecting the </a:t>
            </a:r>
            <a:r>
              <a:rPr lang="en-US" sz="2400" b="1" dirty="0">
                <a:latin typeface="Open Sans Light" panose="020B0306030504020204"/>
              </a:rPr>
              <a:t>principles of</a:t>
            </a:r>
            <a:r>
              <a:rPr lang="cs-CZ" sz="2400" b="1" dirty="0">
                <a:latin typeface="Open Sans Light" panose="020B0306030504020204"/>
              </a:rPr>
              <a:t> </a:t>
            </a:r>
            <a:r>
              <a:rPr lang="en-US" sz="2400" b="1" dirty="0">
                <a:latin typeface="Open Sans Light" panose="020B0306030504020204"/>
              </a:rPr>
              <a:t>solidarity, efficiency and flexibility</a:t>
            </a:r>
            <a:r>
              <a:rPr lang="cs-CZ" sz="2400" b="1" dirty="0">
                <a:latin typeface="Open Sans Light" panose="020B0306030504020204"/>
              </a:rPr>
              <a:t> and </a:t>
            </a:r>
            <a:r>
              <a:rPr lang="en-US" sz="2400" b="1" dirty="0">
                <a:latin typeface="Open Sans Light" panose="020B0306030504020204"/>
              </a:rPr>
              <a:t>supporting the allocation of adequate EU financial resources</a:t>
            </a:r>
            <a:endParaRPr lang="en-US" sz="2400" b="1" dirty="0"/>
          </a:p>
          <a:p>
            <a:pPr marL="342900" indent="-342900"/>
            <a:r>
              <a:rPr lang="en-US" sz="2400" b="1" dirty="0">
                <a:latin typeface="Open Sans Light" panose="020B0306030504020204"/>
              </a:rPr>
              <a:t>Post-war reconstruction of Ukraine </a:t>
            </a:r>
            <a:r>
              <a:rPr lang="en-US" sz="2400" dirty="0">
                <a:latin typeface="Open Sans Light" panose="020B0306030504020204"/>
              </a:rPr>
              <a:t>– once rendered possible, reconstruction of critical infrastructure, provision of basic services, strengthening resilience and economic recovery and stability of Ukraine.</a:t>
            </a:r>
            <a:endParaRPr lang="en-US" sz="2400" dirty="0"/>
          </a:p>
          <a:p>
            <a:pPr marL="342900" indent="-342900"/>
            <a:r>
              <a:rPr lang="en-US" sz="2400" dirty="0">
                <a:latin typeface="Open Sans Light" panose="020B0306030504020204"/>
              </a:rPr>
              <a:t>Potential </a:t>
            </a:r>
            <a:r>
              <a:rPr lang="en-US" sz="2400" b="1" dirty="0">
                <a:latin typeface="Open Sans Light" panose="020B0306030504020204"/>
              </a:rPr>
              <a:t>donor conference </a:t>
            </a:r>
            <a:r>
              <a:rPr lang="en-US" sz="2400" dirty="0">
                <a:latin typeface="Open Sans Light" panose="020B0306030504020204"/>
              </a:rPr>
              <a:t>and a </a:t>
            </a:r>
            <a:r>
              <a:rPr lang="en-US" sz="2400" b="1" dirty="0">
                <a:latin typeface="Open Sans Light" panose="020B0306030504020204"/>
              </a:rPr>
              <a:t>“Marshall plan for Ukraine”</a:t>
            </a:r>
            <a:endParaRPr lang="cs-CZ" sz="2400" b="1" dirty="0">
              <a:latin typeface="Open San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88374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Energy security</a:t>
            </a:r>
            <a:endParaRPr lang="en-US" sz="36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/>
            <a:r>
              <a:rPr lang="en-GB" b="1" dirty="0">
                <a:latin typeface="Open Sans Light" panose="020B0306030504020204"/>
              </a:rPr>
              <a:t>Reducing energy dependency on Russia</a:t>
            </a:r>
            <a:r>
              <a:rPr lang="en-GB" dirty="0">
                <a:latin typeface="Open Sans Light" panose="020B0306030504020204"/>
              </a:rPr>
              <a:t>, so that the EU is not vitally dependent on countries that directly threaten its security</a:t>
            </a:r>
            <a:endParaRPr lang="en-GB" dirty="0"/>
          </a:p>
          <a:p>
            <a:pPr marL="342900" indent="-342900"/>
            <a:r>
              <a:rPr lang="en-GB" dirty="0">
                <a:latin typeface="Open Sans Light" panose="020B0306030504020204"/>
              </a:rPr>
              <a:t>The transition to </a:t>
            </a:r>
            <a:r>
              <a:rPr lang="en-GB" b="1" dirty="0">
                <a:latin typeface="Open Sans Light" panose="020B0306030504020204"/>
              </a:rPr>
              <a:t>renewable energy </a:t>
            </a:r>
            <a:r>
              <a:rPr lang="en-GB" dirty="0">
                <a:latin typeface="Open Sans Light" panose="020B0306030504020204"/>
              </a:rPr>
              <a:t>and </a:t>
            </a:r>
            <a:r>
              <a:rPr lang="en-GB" b="1" dirty="0">
                <a:latin typeface="Open Sans Light" panose="020B0306030504020204"/>
              </a:rPr>
              <a:t>decarbonisation</a:t>
            </a:r>
            <a:r>
              <a:rPr lang="en-GB" dirty="0">
                <a:latin typeface="Open Sans Light" panose="020B0306030504020204"/>
              </a:rPr>
              <a:t> (implementation of </a:t>
            </a:r>
            <a:r>
              <a:rPr lang="en-GB" dirty="0" err="1">
                <a:latin typeface="Open Sans Light" panose="020B0306030504020204"/>
              </a:rPr>
              <a:t>REPowerEU</a:t>
            </a:r>
            <a:r>
              <a:rPr lang="en-GB" dirty="0">
                <a:latin typeface="Open Sans Light" panose="020B0306030504020204"/>
              </a:rPr>
              <a:t> and Fit for 55) </a:t>
            </a:r>
            <a:endParaRPr lang="en-GB" dirty="0"/>
          </a:p>
          <a:p>
            <a:pPr marL="342900" indent="-342900"/>
            <a:r>
              <a:rPr lang="en-GB" dirty="0">
                <a:latin typeface="Open Sans Light" panose="020B0306030504020204"/>
              </a:rPr>
              <a:t>Implementation of an appropriate combination of instruments that will reduce the </a:t>
            </a:r>
            <a:r>
              <a:rPr lang="en-GB" b="1" dirty="0">
                <a:latin typeface="Open Sans Light" panose="020B0306030504020204"/>
              </a:rPr>
              <a:t>negative social and economic impacts </a:t>
            </a:r>
            <a:r>
              <a:rPr lang="en-GB" dirty="0">
                <a:latin typeface="Open Sans Light" panose="020B0306030504020204"/>
              </a:rPr>
              <a:t>of increasing energy prices and of the risk of energy poverty</a:t>
            </a:r>
            <a:endParaRPr lang="en-GB" b="1" dirty="0">
              <a:latin typeface="Open San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30025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rPr>
              <a:t>European defense capacities</a:t>
            </a:r>
            <a:endParaRPr lang="en-US" sz="36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/>
            <a:r>
              <a:rPr lang="en-GB" sz="2200" dirty="0">
                <a:latin typeface="Open Sans Light" panose="020B0306030504020204"/>
              </a:rPr>
              <a:t>Implementation of the </a:t>
            </a:r>
            <a:r>
              <a:rPr lang="en-GB" sz="2200" b="1" dirty="0">
                <a:latin typeface="Open Sans Light" panose="020B0306030504020204"/>
              </a:rPr>
              <a:t>Strategic compass</a:t>
            </a:r>
            <a:r>
              <a:rPr lang="en-GB" sz="2200" dirty="0">
                <a:latin typeface="Open Sans Light" panose="020B0306030504020204"/>
              </a:rPr>
              <a:t> under CZ PRES as </a:t>
            </a:r>
            <a:r>
              <a:rPr lang="en-GB" sz="2200" dirty="0" err="1">
                <a:latin typeface="Open Sans Light" panose="020B0306030504020204"/>
              </a:rPr>
              <a:t>forseen</a:t>
            </a:r>
            <a:r>
              <a:rPr lang="en-GB" sz="2200" dirty="0">
                <a:latin typeface="Open Sans Light" panose="020B0306030504020204"/>
              </a:rPr>
              <a:t>, in particular in the areas of hybrid threats, disinformation or cyber security</a:t>
            </a:r>
            <a:r>
              <a:rPr lang="en-GB" sz="2200" dirty="0"/>
              <a:t> </a:t>
            </a:r>
          </a:p>
          <a:p>
            <a:pPr marL="342900" indent="-342900"/>
            <a:r>
              <a:rPr lang="en-GB" sz="2200" dirty="0">
                <a:latin typeface="Open Sans Light" panose="020B0306030504020204"/>
              </a:rPr>
              <a:t>The development of long-term cooperation </a:t>
            </a:r>
            <a:r>
              <a:rPr lang="en-GB" sz="2200" b="1" dirty="0">
                <a:latin typeface="Open Sans Light" panose="020B0306030504020204"/>
              </a:rPr>
              <a:t>on strategic military systems </a:t>
            </a:r>
            <a:r>
              <a:rPr lang="en-GB" sz="2200" dirty="0">
                <a:latin typeface="Open Sans Light" panose="020B0306030504020204"/>
              </a:rPr>
              <a:t>and ensuring the necessary</a:t>
            </a:r>
            <a:r>
              <a:rPr lang="en-GB" sz="2200" b="1" dirty="0">
                <a:latin typeface="Open Sans Light" panose="020B0306030504020204"/>
              </a:rPr>
              <a:t> military capacities</a:t>
            </a:r>
            <a:r>
              <a:rPr lang="en-GB" sz="2200" dirty="0">
                <a:latin typeface="Open Sans Light" panose="020B0306030504020204"/>
              </a:rPr>
              <a:t> especially in partnership with NATO</a:t>
            </a:r>
            <a:endParaRPr lang="en-GB" sz="2200" dirty="0"/>
          </a:p>
          <a:p>
            <a:pPr marL="342900" indent="-342900"/>
            <a:r>
              <a:rPr lang="en-GB" sz="2200" dirty="0">
                <a:latin typeface="Open Sans Light" panose="020B0306030504020204"/>
              </a:rPr>
              <a:t>Exploring areas of EU‘s value added, such as common purchases of weapons or mapping gaps and the </a:t>
            </a:r>
            <a:r>
              <a:rPr lang="en-GB" sz="2200" b="1" dirty="0">
                <a:latin typeface="Open Sans Light" panose="020B0306030504020204"/>
              </a:rPr>
              <a:t>long-term cooperation of Member States</a:t>
            </a:r>
            <a:endParaRPr lang="en-GB" sz="2200" b="1" dirty="0"/>
          </a:p>
          <a:p>
            <a:pPr marL="342900" indent="-342900"/>
            <a:r>
              <a:rPr lang="en-GB" sz="2200" dirty="0">
                <a:latin typeface="Open Sans Light" panose="020B0306030504020204"/>
              </a:rPr>
              <a:t>Decreasing </a:t>
            </a:r>
            <a:r>
              <a:rPr lang="en-GB" sz="2200" b="1" dirty="0">
                <a:latin typeface="Open Sans Light" panose="020B0306030504020204"/>
              </a:rPr>
              <a:t>technological dependency </a:t>
            </a:r>
            <a:r>
              <a:rPr lang="en-GB" sz="2200" dirty="0">
                <a:latin typeface="Open Sans Light" panose="020B0306030504020204"/>
              </a:rPr>
              <a:t>and increasing defence industry capacities in the EU </a:t>
            </a:r>
            <a:endParaRPr lang="en-GB" sz="2200" b="1" dirty="0">
              <a:latin typeface="Open San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7756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/>
              </a:rPr>
              <a:t>Strategic resilience of EU economy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64703" y="1441389"/>
            <a:ext cx="10515600" cy="4351338"/>
          </a:xfrm>
        </p:spPr>
        <p:txBody>
          <a:bodyPr>
            <a:noAutofit/>
          </a:bodyPr>
          <a:lstStyle/>
          <a:p>
            <a:pPr marL="342900" indent="-342900"/>
            <a:r>
              <a:rPr lang="en-GB" dirty="0">
                <a:latin typeface="Open Sans Light" panose="020B0306030504020204"/>
              </a:rPr>
              <a:t>Focusing on the </a:t>
            </a:r>
            <a:r>
              <a:rPr lang="en-GB" b="1" dirty="0">
                <a:latin typeface="Open Sans Light" panose="020B0306030504020204"/>
              </a:rPr>
              <a:t>fragility of global</a:t>
            </a:r>
            <a:r>
              <a:rPr lang="en-GB" b="1" dirty="0">
                <a:latin typeface="Cy"/>
              </a:rPr>
              <a:t> </a:t>
            </a:r>
            <a:r>
              <a:rPr lang="en-GB" b="1" dirty="0">
                <a:latin typeface="Open Sans Light" panose="020B0306030504020204"/>
              </a:rPr>
              <a:t>supply chains</a:t>
            </a:r>
            <a:r>
              <a:rPr lang="en-GB" dirty="0">
                <a:latin typeface="Open Sans Light" panose="020B0306030504020204"/>
              </a:rPr>
              <a:t> and </a:t>
            </a:r>
            <a:r>
              <a:rPr lang="en-GB" b="1" dirty="0">
                <a:latin typeface="Open Sans Light" panose="020B0306030504020204"/>
              </a:rPr>
              <a:t>disruption of commodity markets</a:t>
            </a:r>
            <a:endParaRPr lang="en-GB" b="1" dirty="0">
              <a:latin typeface="Cy"/>
            </a:endParaRPr>
          </a:p>
          <a:p>
            <a:pPr marL="342900" indent="-342900"/>
            <a:r>
              <a:rPr lang="en-GB" dirty="0">
                <a:latin typeface="Open Sans Light" panose="020B0306030504020204"/>
              </a:rPr>
              <a:t>Deepening of the </a:t>
            </a:r>
            <a:r>
              <a:rPr lang="en-GB" b="1" dirty="0">
                <a:latin typeface="Open Sans Light" panose="020B0306030504020204"/>
              </a:rPr>
              <a:t>internal market</a:t>
            </a:r>
            <a:r>
              <a:rPr lang="en-GB" dirty="0">
                <a:latin typeface="Open Sans Light" panose="020B0306030504020204"/>
              </a:rPr>
              <a:t>, especially in the area of digital services and digital economy </a:t>
            </a:r>
            <a:endParaRPr lang="en-GB" dirty="0">
              <a:latin typeface="Cy"/>
            </a:endParaRPr>
          </a:p>
          <a:p>
            <a:pPr marL="342900" indent="-342900"/>
            <a:r>
              <a:rPr lang="en-GB" dirty="0">
                <a:latin typeface="Open Sans Light" panose="020B0306030504020204"/>
              </a:rPr>
              <a:t>Concluding </a:t>
            </a:r>
            <a:r>
              <a:rPr lang="en-GB" b="1" dirty="0">
                <a:latin typeface="Open Sans Light" panose="020B0306030504020204"/>
              </a:rPr>
              <a:t>trade and investment agreements </a:t>
            </a:r>
            <a:r>
              <a:rPr lang="en-GB" dirty="0">
                <a:latin typeface="Open Sans Light" panose="020B0306030504020204"/>
              </a:rPr>
              <a:t>with reliable partners in order to strengthen supply chains and </a:t>
            </a:r>
            <a:r>
              <a:rPr lang="en-GB" b="1" dirty="0">
                <a:latin typeface="Open Sans Light" panose="020B0306030504020204"/>
              </a:rPr>
              <a:t>reduce the dependency </a:t>
            </a:r>
            <a:r>
              <a:rPr lang="en-GB" dirty="0">
                <a:latin typeface="Open Sans Light" panose="020B0306030504020204"/>
              </a:rPr>
              <a:t>on hostile or unstable regimes </a:t>
            </a:r>
            <a:endParaRPr lang="en-GB" dirty="0">
              <a:latin typeface="Cy"/>
            </a:endParaRPr>
          </a:p>
          <a:p>
            <a:pPr marL="342900" indent="-342900"/>
            <a:r>
              <a:rPr lang="en-GB" dirty="0">
                <a:latin typeface="Open Sans Light" panose="020B0306030504020204"/>
              </a:rPr>
              <a:t>Strengthening strategic resilience through targeted support for </a:t>
            </a:r>
            <a:r>
              <a:rPr lang="en-GB" b="1" dirty="0">
                <a:latin typeface="Open Sans Light" panose="020B0306030504020204"/>
              </a:rPr>
              <a:t>technological competitiveness </a:t>
            </a:r>
            <a:r>
              <a:rPr lang="en-GB" dirty="0">
                <a:latin typeface="Open Sans Light" panose="020B0306030504020204"/>
              </a:rPr>
              <a:t>based on in-house </a:t>
            </a:r>
            <a:r>
              <a:rPr lang="en-US" dirty="0">
                <a:latin typeface="Open Sans Light" panose="020B0306030504020204"/>
              </a:rPr>
              <a:t>production capacities </a:t>
            </a:r>
            <a:endParaRPr lang="cs-CZ" b="1" dirty="0">
              <a:latin typeface="Cy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30424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/>
              </a:rPr>
              <a:t>Resilience of democratic institutions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22758" y="1557177"/>
            <a:ext cx="10515600" cy="4351338"/>
          </a:xfrm>
        </p:spPr>
        <p:txBody>
          <a:bodyPr>
            <a:noAutofit/>
          </a:bodyPr>
          <a:lstStyle/>
          <a:p>
            <a:pPr marL="342900" indent="-342900"/>
            <a:r>
              <a:rPr lang="en-US" dirty="0">
                <a:latin typeface="Open Sans Light"/>
              </a:rPr>
              <a:t>Strengthening the resilience of democratic institutions that have crucial impact on safeguarding the values of </a:t>
            </a:r>
            <a:r>
              <a:rPr lang="en-US" b="1" dirty="0">
                <a:latin typeface="Open Sans Light"/>
              </a:rPr>
              <a:t>democracy and</a:t>
            </a:r>
            <a:r>
              <a:rPr lang="cs-CZ" b="1" dirty="0">
                <a:latin typeface="Open Sans Light"/>
              </a:rPr>
              <a:t> </a:t>
            </a:r>
            <a:r>
              <a:rPr lang="cs-CZ" b="1" dirty="0" err="1">
                <a:latin typeface="Open Sans Light"/>
              </a:rPr>
              <a:t>the</a:t>
            </a:r>
            <a:r>
              <a:rPr lang="en-US" b="1" dirty="0">
                <a:latin typeface="Open Sans Light"/>
              </a:rPr>
              <a:t> rule of law</a:t>
            </a:r>
            <a:endParaRPr lang="cs-CZ" b="1" dirty="0">
              <a:latin typeface="Open Sans Light"/>
            </a:endParaRPr>
          </a:p>
          <a:p>
            <a:pPr marL="342900" indent="-342900"/>
            <a:r>
              <a:rPr lang="en-US" dirty="0">
                <a:latin typeface="Open Sans Light"/>
              </a:rPr>
              <a:t>Focus on transparency of </a:t>
            </a:r>
            <a:r>
              <a:rPr lang="en-US" b="1" dirty="0">
                <a:latin typeface="Open Sans Light"/>
              </a:rPr>
              <a:t>financing of political parties</a:t>
            </a:r>
            <a:r>
              <a:rPr lang="en-US" dirty="0">
                <a:latin typeface="Open Sans Light"/>
              </a:rPr>
              <a:t> and </a:t>
            </a:r>
            <a:r>
              <a:rPr lang="cs-CZ" dirty="0">
                <a:latin typeface="Open Sans Light"/>
              </a:rPr>
              <a:t>on </a:t>
            </a:r>
            <a:r>
              <a:rPr lang="en-US" dirty="0">
                <a:latin typeface="Open Sans Light"/>
              </a:rPr>
              <a:t>the independence of mass media incl.</a:t>
            </a:r>
            <a:r>
              <a:rPr lang="cs-CZ" dirty="0">
                <a:latin typeface="Open Sans Light"/>
              </a:rPr>
              <a:t> </a:t>
            </a:r>
            <a:r>
              <a:rPr lang="en-US" dirty="0">
                <a:latin typeface="Open Sans Light"/>
              </a:rPr>
              <a:t>strengthening </a:t>
            </a:r>
            <a:r>
              <a:rPr lang="en-US" b="1" dirty="0">
                <a:latin typeface="Open Sans Light"/>
              </a:rPr>
              <a:t>media freedom and pluralism </a:t>
            </a:r>
            <a:r>
              <a:rPr lang="en-US" dirty="0">
                <a:latin typeface="Open Sans Light"/>
              </a:rPr>
              <a:t>in the media market </a:t>
            </a:r>
            <a:endParaRPr lang="cs-CZ" dirty="0">
              <a:latin typeface="Open Sans Light"/>
            </a:endParaRPr>
          </a:p>
          <a:p>
            <a:pPr marL="342900" indent="-342900"/>
            <a:r>
              <a:rPr lang="en-US" dirty="0">
                <a:latin typeface="Open Sans Light"/>
              </a:rPr>
              <a:t>Advocating</a:t>
            </a:r>
            <a:r>
              <a:rPr lang="cs-CZ" dirty="0">
                <a:latin typeface="Open Sans Light"/>
              </a:rPr>
              <a:t>,</a:t>
            </a:r>
            <a:r>
              <a:rPr lang="en-US" dirty="0">
                <a:latin typeface="Open Sans Light"/>
              </a:rPr>
              <a:t> respecting and strengthening freedoms, human rights and European values in the offline and online environment</a:t>
            </a:r>
            <a:r>
              <a:rPr lang="cs-CZ" dirty="0">
                <a:latin typeface="Open Sans Light"/>
              </a:rPr>
              <a:t>s</a:t>
            </a:r>
            <a:endParaRPr lang="cs-CZ" b="1" dirty="0">
              <a:latin typeface="Open Sans Light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9315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y"/>
              </a:rPr>
              <a:t>MFA sectoral priorities (area of external relations)</a:t>
            </a:r>
            <a:endParaRPr lang="cs-CZ" sz="3600" b="1" dirty="0">
              <a:latin typeface="Cy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50628" y="1690688"/>
            <a:ext cx="10003172" cy="4063447"/>
          </a:xfrm>
        </p:spPr>
        <p:txBody>
          <a:bodyPr>
            <a:noAutofit/>
          </a:bodyPr>
          <a:lstStyle/>
          <a:p>
            <a:pPr marL="342900" indent="-342900"/>
            <a:r>
              <a:rPr lang="en-GB" sz="2400" dirty="0">
                <a:latin typeface="Open Sans Light"/>
              </a:rPr>
              <a:t>Promoting a </a:t>
            </a:r>
            <a:r>
              <a:rPr lang="en-GB" sz="2400" b="1" dirty="0">
                <a:latin typeface="Open Sans Light"/>
              </a:rPr>
              <a:t>united and effective EU </a:t>
            </a:r>
            <a:r>
              <a:rPr lang="en-GB" sz="2400" dirty="0">
                <a:latin typeface="Open Sans Light"/>
              </a:rPr>
              <a:t>in external relations, building consensus among Member States.</a:t>
            </a:r>
          </a:p>
          <a:p>
            <a:pPr marL="342900" indent="-342900"/>
            <a:r>
              <a:rPr lang="en-GB" sz="2400" b="1" dirty="0">
                <a:latin typeface="Open Sans Light"/>
              </a:rPr>
              <a:t>Geographical focus</a:t>
            </a:r>
            <a:r>
              <a:rPr lang="en-GB" sz="2400" dirty="0">
                <a:latin typeface="Open Sans Light"/>
              </a:rPr>
              <a:t>: the transatlantic partnership and relations with other like-minded countries, Ukraine and Eastern Europe, Western Balkans, Indo-Pacific and the Sahel. </a:t>
            </a:r>
          </a:p>
          <a:p>
            <a:pPr marL="342900" indent="-342900"/>
            <a:r>
              <a:rPr lang="en-GB" sz="2400" b="1" dirty="0">
                <a:latin typeface="Open Sans Light"/>
              </a:rPr>
              <a:t>EU enlargement</a:t>
            </a:r>
            <a:r>
              <a:rPr lang="en-GB" sz="2400" dirty="0">
                <a:latin typeface="Open Sans Light"/>
              </a:rPr>
              <a:t>: a priority to achieving concrete results for CC and those aspiring to this status. Balanced and fair approach with respect to both Western Balkans countries and </a:t>
            </a:r>
            <a:r>
              <a:rPr lang="en-GB" sz="2400" dirty="0" err="1">
                <a:latin typeface="Open Sans Light"/>
              </a:rPr>
              <a:t>Eeastern</a:t>
            </a:r>
            <a:r>
              <a:rPr lang="en-GB" sz="2400" dirty="0">
                <a:latin typeface="Open Sans Light"/>
              </a:rPr>
              <a:t> European countries.  Motivate to further progress. </a:t>
            </a:r>
          </a:p>
          <a:p>
            <a:pPr marL="342900" indent="-342900"/>
            <a:r>
              <a:rPr lang="en-GB" sz="2400" b="1" dirty="0">
                <a:latin typeface="Open Sans Light"/>
              </a:rPr>
              <a:t>Continuing activities under the Wider Europe agenda </a:t>
            </a:r>
            <a:r>
              <a:rPr lang="en-GB" sz="2400" dirty="0">
                <a:latin typeface="Open Sans Light"/>
              </a:rPr>
              <a:t>as mandated by the last EC 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4" y="5543428"/>
            <a:ext cx="707051" cy="90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5099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97D0E443AE5743ACB6C5DD2A182C1A" ma:contentTypeVersion="10" ma:contentTypeDescription="Vytvoří nový dokument" ma:contentTypeScope="" ma:versionID="9cc6c51cc67d3e3a3f18617404b7b5bd">
  <xsd:schema xmlns:xsd="http://www.w3.org/2001/XMLSchema" xmlns:xs="http://www.w3.org/2001/XMLSchema" xmlns:p="http://schemas.microsoft.com/office/2006/metadata/properties" xmlns:ns2="e28afefe-e8ea-42a7-97a6-9b0a9cec71a5" xmlns:ns3="febbf18c-0139-47d6-b102-97191c658564" targetNamespace="http://schemas.microsoft.com/office/2006/metadata/properties" ma:root="true" ma:fieldsID="6b932462cdd061a2725b6e116d853f16" ns2:_="" ns3:_="">
    <xsd:import namespace="e28afefe-e8ea-42a7-97a6-9b0a9cec71a5"/>
    <xsd:import namespace="febbf18c-0139-47d6-b102-97191c6585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afefe-e8ea-42a7-97a6-9b0a9cec71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Značky obrázků" ma:readOnly="false" ma:fieldId="{5cf76f15-5ced-4ddc-b409-7134ff3c332f}" ma:taxonomyMulti="true" ma:sspId="878b1145-2734-4df0-b252-269a63a620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bf18c-0139-47d6-b102-97191c65856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bc2b303-16ad-4b0b-afaf-e3bc42fc28bc}" ma:internalName="TaxCatchAll" ma:showField="CatchAllData" ma:web="febbf18c-0139-47d6-b102-97191c6585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8afefe-e8ea-42a7-97a6-9b0a9cec71a5">
      <Terms xmlns="http://schemas.microsoft.com/office/infopath/2007/PartnerControls"/>
    </lcf76f155ced4ddcb4097134ff3c332f>
    <TaxCatchAll xmlns="febbf18c-0139-47d6-b102-97191c658564" xsi:nil="true"/>
  </documentManagement>
</p:properties>
</file>

<file path=customXml/itemProps1.xml><?xml version="1.0" encoding="utf-8"?>
<ds:datastoreItem xmlns:ds="http://schemas.openxmlformats.org/officeDocument/2006/customXml" ds:itemID="{8F2B1367-A862-48CD-AF1E-8ADDFF256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8afefe-e8ea-42a7-97a6-9b0a9cec71a5"/>
    <ds:schemaRef ds:uri="febbf18c-0139-47d6-b102-97191c658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8BC29D-DB23-4FBE-8361-96CF1D5BDA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61AB11-8177-4353-8496-B10207293233}">
  <ds:schemaRefs>
    <ds:schemaRef ds:uri="http://purl.org/dc/terms/"/>
    <ds:schemaRef ds:uri="http://www.w3.org/XML/1998/namespace"/>
    <ds:schemaRef ds:uri="http://schemas.microsoft.com/office/infopath/2007/PartnerControls"/>
    <ds:schemaRef ds:uri="febbf18c-0139-47d6-b102-97191c658564"/>
    <ds:schemaRef ds:uri="http://schemas.microsoft.com/office/2006/documentManagement/types"/>
    <ds:schemaRef ds:uri="http://schemas.microsoft.com/office/2006/metadata/properties"/>
    <ds:schemaRef ds:uri="e28afefe-e8ea-42a7-97a6-9b0a9cec71a5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Cy</vt:lpstr>
      <vt:lpstr>Open Sans</vt:lpstr>
      <vt:lpstr>Open Sans Light</vt:lpstr>
      <vt:lpstr>Motiv Office</vt:lpstr>
      <vt:lpstr>PowerPoint Presentation</vt:lpstr>
      <vt:lpstr>State of play: Preparations of CZ PRES 2022</vt:lpstr>
      <vt:lpstr>CZ PRES Priorities: Five flagship areas</vt:lpstr>
      <vt:lpstr>Managing refugee crisis and post-war recovery of Ukraine</vt:lpstr>
      <vt:lpstr>Energy security</vt:lpstr>
      <vt:lpstr>European defense capacities</vt:lpstr>
      <vt:lpstr>Strategic resilience of EU economy</vt:lpstr>
      <vt:lpstr>Resilience of democratic institutions</vt:lpstr>
      <vt:lpstr>MFA sectoral priorities (area of external relations)</vt:lpstr>
      <vt:lpstr>MFA sectoral priorities (area of external relations)</vt:lpstr>
      <vt:lpstr>CZ PRES – organisation and logistics</vt:lpstr>
      <vt:lpstr>Thank you for your attention!</vt:lpstr>
    </vt:vector>
  </TitlesOfParts>
  <Company>Úřad vlády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Sklenářová Barbora</dc:creator>
  <cp:lastModifiedBy>Grech Stephen at Parlament-MT</cp:lastModifiedBy>
  <cp:revision>65</cp:revision>
  <cp:lastPrinted>2022-10-05T08:10:35Z</cp:lastPrinted>
  <dcterms:created xsi:type="dcterms:W3CDTF">2022-03-24T14:31:58Z</dcterms:created>
  <dcterms:modified xsi:type="dcterms:W3CDTF">2022-10-11T09:03:01Z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0x010100BB97D0E443AE5743ACB6C5DD2A182C1A</vt:lpwstr>
  </property>
</Properties>
</file>