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3" r:id="rId4"/>
  </p:sldMasterIdLst>
  <p:notesMasterIdLst>
    <p:notesMasterId r:id="rId22"/>
  </p:notesMasterIdLst>
  <p:handoutMasterIdLst>
    <p:handoutMasterId r:id="rId23"/>
  </p:handoutMasterIdLst>
  <p:sldIdLst>
    <p:sldId id="309" r:id="rId5"/>
    <p:sldId id="310" r:id="rId6"/>
    <p:sldId id="332" r:id="rId7"/>
    <p:sldId id="325" r:id="rId8"/>
    <p:sldId id="326" r:id="rId9"/>
    <p:sldId id="260" r:id="rId10"/>
    <p:sldId id="261" r:id="rId11"/>
    <p:sldId id="336" r:id="rId12"/>
    <p:sldId id="335" r:id="rId13"/>
    <p:sldId id="315" r:id="rId14"/>
    <p:sldId id="337" r:id="rId15"/>
    <p:sldId id="266" r:id="rId16"/>
    <p:sldId id="333" r:id="rId17"/>
    <p:sldId id="338" r:id="rId18"/>
    <p:sldId id="302" r:id="rId19"/>
    <p:sldId id="334" r:id="rId20"/>
    <p:sldId id="340" r:id="rId2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sueto James at MFE" initials="MJaM" lastIdx="4" clrIdx="0">
    <p:extLst>
      <p:ext uri="{19B8F6BF-5375-455C-9EA6-DF929625EA0E}">
        <p15:presenceInfo xmlns:p15="http://schemas.microsoft.com/office/powerpoint/2012/main" userId="S::james.mansueto@gov.mt::a69c900a-86ec-4abd-9d28-3a222e05225d" providerId="AD"/>
      </p:ext>
    </p:extLst>
  </p:cmAuthor>
  <p:cmAuthor id="2" name="Pace Jessica 3 at MFE" initials="PJ3aM" lastIdx="3" clrIdx="1">
    <p:extLst>
      <p:ext uri="{19B8F6BF-5375-455C-9EA6-DF929625EA0E}">
        <p15:presenceInfo xmlns:p15="http://schemas.microsoft.com/office/powerpoint/2012/main" userId="S::jessica.pace.3@gov.mt::cd882df5-650b-4f05-859f-d14f7fb3e7dc" providerId="AD"/>
      </p:ext>
    </p:extLst>
  </p:cmAuthor>
  <p:cmAuthor id="3" name="Camilleri Alfred at MFE" initials="CAaM" lastIdx="5" clrIdx="2">
    <p:extLst>
      <p:ext uri="{19B8F6BF-5375-455C-9EA6-DF929625EA0E}">
        <p15:presenceInfo xmlns:p15="http://schemas.microsoft.com/office/powerpoint/2012/main" userId="S::alfred.camilleri@gov.mt::0213f1dc-bb85-46de-9572-2cc6eb6a79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E63"/>
    <a:srgbClr val="C2D2EC"/>
    <a:srgbClr val="246EA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99" autoAdjust="0"/>
    <p:restoredTop sz="67260" autoAdjust="0"/>
  </p:normalViewPr>
  <p:slideViewPr>
    <p:cSldViewPr snapToGrid="0" snapToObjects="1">
      <p:cViewPr varScale="1">
        <p:scale>
          <a:sx n="55" d="100"/>
          <a:sy n="55" d="100"/>
        </p:scale>
        <p:origin x="141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 dirty="0">
                <a:solidFill>
                  <a:srgbClr val="294983"/>
                </a:solidFill>
              </a:rPr>
              <a:t>Real GDP Growth, 2023</a:t>
            </a:r>
            <a:br>
              <a:rPr lang="en-US" sz="2000" b="1" dirty="0">
                <a:solidFill>
                  <a:srgbClr val="294983"/>
                </a:solidFill>
              </a:rPr>
            </a:br>
            <a:r>
              <a:rPr lang="en-US" sz="1600" b="1" dirty="0">
                <a:solidFill>
                  <a:srgbClr val="294983"/>
                </a:solidFill>
              </a:rPr>
              <a:t>(%,</a:t>
            </a:r>
            <a:r>
              <a:rPr lang="en-US" sz="1600" b="1" baseline="0" dirty="0">
                <a:solidFill>
                  <a:srgbClr val="294983"/>
                </a:solidFill>
              </a:rPr>
              <a:t> annual change)</a:t>
            </a:r>
            <a:endParaRPr lang="en-US" sz="1600" b="1" dirty="0">
              <a:solidFill>
                <a:srgbClr val="294983"/>
              </a:solidFill>
            </a:endParaRPr>
          </a:p>
        </c:rich>
      </c:tx>
      <c:layout>
        <c:manualLayout>
          <c:xMode val="edge"/>
          <c:yMode val="edge"/>
          <c:x val="1.1514637274768504E-4"/>
          <c:y val="1.1061846866574389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5504353323428504E-2"/>
          <c:y val="0.10964328564913431"/>
          <c:w val="0.93717961362067348"/>
          <c:h val="0.713638037115043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'Sheet 1'!$B$9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270-49BB-90AF-C960CC20630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270-49BB-90AF-C960CC20630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270-49BB-90AF-C960CC20630C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270-49BB-90AF-C960CC20630C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270-49BB-90AF-C960CC20630C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270-49BB-90AF-C960CC20630C}"/>
              </c:ext>
            </c:extLst>
          </c:dPt>
          <c:dPt>
            <c:idx val="2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270-49BB-90AF-C960CC20630C}"/>
              </c:ext>
            </c:extLst>
          </c:dPt>
          <c:cat>
            <c:strRef>
              <c:f>'Sheet 1'!$A$10:$A$38</c:f>
              <c:strCache>
                <c:ptCount val="29"/>
                <c:pt idx="0">
                  <c:v>MT</c:v>
                </c:pt>
                <c:pt idx="1">
                  <c:v>HR</c:v>
                </c:pt>
                <c:pt idx="2">
                  <c:v>ES</c:v>
                </c:pt>
                <c:pt idx="3">
                  <c:v>CY</c:v>
                </c:pt>
                <c:pt idx="4">
                  <c:v>DK</c:v>
                </c:pt>
                <c:pt idx="5">
                  <c:v>PT</c:v>
                </c:pt>
                <c:pt idx="6">
                  <c:v>RO</c:v>
                </c:pt>
                <c:pt idx="7">
                  <c:v>EL</c:v>
                </c:pt>
                <c:pt idx="8">
                  <c:v>SI</c:v>
                </c:pt>
                <c:pt idx="9">
                  <c:v>BG</c:v>
                </c:pt>
                <c:pt idx="10">
                  <c:v>LV</c:v>
                </c:pt>
                <c:pt idx="11">
                  <c:v>SK</c:v>
                </c:pt>
                <c:pt idx="12">
                  <c:v>BE</c:v>
                </c:pt>
                <c:pt idx="13">
                  <c:v>FR</c:v>
                </c:pt>
                <c:pt idx="14">
                  <c:v>IT</c:v>
                </c:pt>
                <c:pt idx="15">
                  <c:v>EU27</c:v>
                </c:pt>
                <c:pt idx="16">
                  <c:v>EA</c:v>
                </c:pt>
                <c:pt idx="17">
                  <c:v>LT</c:v>
                </c:pt>
                <c:pt idx="18">
                  <c:v>NL</c:v>
                </c:pt>
                <c:pt idx="19">
                  <c:v>PL</c:v>
                </c:pt>
                <c:pt idx="20">
                  <c:v>CZ</c:v>
                </c:pt>
                <c:pt idx="21">
                  <c:v>DE</c:v>
                </c:pt>
                <c:pt idx="22">
                  <c:v>SE </c:v>
                </c:pt>
                <c:pt idx="23">
                  <c:v>HU</c:v>
                </c:pt>
                <c:pt idx="24">
                  <c:v>AT</c:v>
                </c:pt>
                <c:pt idx="25">
                  <c:v>LU</c:v>
                </c:pt>
                <c:pt idx="26">
                  <c:v>FI</c:v>
                </c:pt>
                <c:pt idx="27">
                  <c:v>EE</c:v>
                </c:pt>
                <c:pt idx="28">
                  <c:v>IE</c:v>
                </c:pt>
              </c:strCache>
            </c:strRef>
          </c:cat>
          <c:val>
            <c:numRef>
              <c:f>'Sheet 1'!$B$10:$B$38</c:f>
              <c:numCache>
                <c:formatCode>#,##0.##########</c:formatCode>
                <c:ptCount val="29"/>
                <c:pt idx="0">
                  <c:v>7.5</c:v>
                </c:pt>
                <c:pt idx="1">
                  <c:v>3.3</c:v>
                </c:pt>
                <c:pt idx="2">
                  <c:v>2.7</c:v>
                </c:pt>
                <c:pt idx="3">
                  <c:v>2.6</c:v>
                </c:pt>
                <c:pt idx="4">
                  <c:v>2.5</c:v>
                </c:pt>
                <c:pt idx="5">
                  <c:v>2.5</c:v>
                </c:pt>
                <c:pt idx="6">
                  <c:v>2.4</c:v>
                </c:pt>
                <c:pt idx="7">
                  <c:v>2.2999999999999998</c:v>
                </c:pt>
                <c:pt idx="8">
                  <c:v>2.1</c:v>
                </c:pt>
                <c:pt idx="9">
                  <c:v>1.9</c:v>
                </c:pt>
                <c:pt idx="10">
                  <c:v>1.7</c:v>
                </c:pt>
                <c:pt idx="11">
                  <c:v>1.4</c:v>
                </c:pt>
                <c:pt idx="12">
                  <c:v>1.3</c:v>
                </c:pt>
                <c:pt idx="13">
                  <c:v>0.9</c:v>
                </c:pt>
                <c:pt idx="14">
                  <c:v>0.7</c:v>
                </c:pt>
                <c:pt idx="15">
                  <c:v>0.4</c:v>
                </c:pt>
                <c:pt idx="16">
                  <c:v>0.4</c:v>
                </c:pt>
                <c:pt idx="17">
                  <c:v>0.3</c:v>
                </c:pt>
                <c:pt idx="18">
                  <c:v>0.1</c:v>
                </c:pt>
                <c:pt idx="19">
                  <c:v>0.1</c:v>
                </c:pt>
                <c:pt idx="20">
                  <c:v>-0.1</c:v>
                </c:pt>
                <c:pt idx="21">
                  <c:v>-0.3</c:v>
                </c:pt>
                <c:pt idx="22">
                  <c:v>-0.3</c:v>
                </c:pt>
                <c:pt idx="23">
                  <c:v>-0.9</c:v>
                </c:pt>
                <c:pt idx="24" formatCode="#,##0.0">
                  <c:v>-1</c:v>
                </c:pt>
                <c:pt idx="25">
                  <c:v>-1.1000000000000001</c:v>
                </c:pt>
                <c:pt idx="26">
                  <c:v>-1.2</c:v>
                </c:pt>
                <c:pt idx="27" formatCode="#,##0.0">
                  <c:v>-3</c:v>
                </c:pt>
                <c:pt idx="28">
                  <c:v>-5.5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270-49BB-90AF-C960CC2063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4393343"/>
        <c:axId val="1304405343"/>
      </c:barChart>
      <c:catAx>
        <c:axId val="130439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3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04405343"/>
        <c:crosses val="autoZero"/>
        <c:auto val="1"/>
        <c:lblAlgn val="ctr"/>
        <c:lblOffset val="100"/>
        <c:noMultiLvlLbl val="0"/>
      </c:catAx>
      <c:valAx>
        <c:axId val="1304405343"/>
        <c:scaling>
          <c:orientation val="minMax"/>
          <c:max val="8"/>
          <c:min val="-6"/>
        </c:scaling>
        <c:delete val="0"/>
        <c:axPos val="l"/>
        <c:majorGridlines>
          <c:spPr>
            <a:ln w="12700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04393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0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 i="0" u="none" strike="noStrike" kern="1200" spc="0" baseline="0" dirty="0">
                <a:solidFill>
                  <a:srgbClr val="294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 area government debt</a:t>
            </a:r>
            <a:br>
              <a:rPr lang="en-US" sz="2000" b="1" i="0" u="none" strike="noStrike" kern="1200" spc="0" baseline="0" dirty="0">
                <a:solidFill>
                  <a:srgbClr val="294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i="0" u="none" strike="noStrike" kern="1200" spc="0" baseline="0" dirty="0">
                <a:solidFill>
                  <a:srgbClr val="294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(% of GDP)</a:t>
            </a:r>
          </a:p>
        </c:rich>
      </c:tx>
      <c:layout>
        <c:manualLayout>
          <c:xMode val="edge"/>
          <c:yMode val="edge"/>
          <c:x val="1.7902322508579678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0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626855779794938E-2"/>
          <c:y val="0.12544520914329679"/>
          <c:w val="0.9092426693613106"/>
          <c:h val="0.7523872108829526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Sheet1!$A$12</c:f>
              <c:strCache>
                <c:ptCount val="1"/>
              </c:strCache>
            </c:strRef>
          </c:tx>
          <c:spPr>
            <a:solidFill>
              <a:srgbClr val="C2D2EC"/>
            </a:solidFill>
            <a:ln>
              <a:noFill/>
            </a:ln>
            <a:effectLst/>
          </c:spPr>
          <c:invertIfNegative val="0"/>
          <c:cat>
            <c:strRef>
              <c:f>Sheet1!$B$10:$O$10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Sheet1!$B$12:$O$12</c:f>
              <c:numCache>
                <c:formatCode>General</c:formatCode>
                <c:ptCount val="14"/>
                <c:pt idx="0">
                  <c:v>500</c:v>
                </c:pt>
                <c:pt idx="1">
                  <c:v>500</c:v>
                </c:pt>
                <c:pt idx="2">
                  <c:v>500</c:v>
                </c:pt>
                <c:pt idx="3">
                  <c:v>500</c:v>
                </c:pt>
                <c:pt idx="10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85-4CF0-B7E0-98B1814C16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434462223"/>
        <c:axId val="1434463663"/>
      </c:barChart>
      <c:lineChart>
        <c:grouping val="standard"/>
        <c:varyColors val="0"/>
        <c:ser>
          <c:idx val="0"/>
          <c:order val="0"/>
          <c:tx>
            <c:strRef>
              <c:f>Sheet1!$A$11</c:f>
              <c:strCache>
                <c:ptCount val="1"/>
                <c:pt idx="0">
                  <c:v>Euro area – 20 countries (from 2023)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Sheet1!$B$10:$O$10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Sheet1!$B$11:$O$11</c:f>
              <c:numCache>
                <c:formatCode>#,##0.##########</c:formatCode>
                <c:ptCount val="14"/>
                <c:pt idx="0">
                  <c:v>85.4</c:v>
                </c:pt>
                <c:pt idx="1">
                  <c:v>87.2</c:v>
                </c:pt>
                <c:pt idx="2">
                  <c:v>90.8</c:v>
                </c:pt>
                <c:pt idx="3">
                  <c:v>92.7</c:v>
                </c:pt>
                <c:pt idx="4">
                  <c:v>92.9</c:v>
                </c:pt>
                <c:pt idx="5" formatCode="#,##0.0">
                  <c:v>91</c:v>
                </c:pt>
                <c:pt idx="6">
                  <c:v>89.9</c:v>
                </c:pt>
                <c:pt idx="7">
                  <c:v>87.5</c:v>
                </c:pt>
                <c:pt idx="8">
                  <c:v>85.5</c:v>
                </c:pt>
                <c:pt idx="9">
                  <c:v>83.6</c:v>
                </c:pt>
                <c:pt idx="10">
                  <c:v>96.5</c:v>
                </c:pt>
                <c:pt idx="11">
                  <c:v>93.8</c:v>
                </c:pt>
                <c:pt idx="12">
                  <c:v>89.5</c:v>
                </c:pt>
                <c:pt idx="13">
                  <c:v>87.4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85-4CF0-B7E0-98B1814C16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4462223"/>
        <c:axId val="1434463663"/>
      </c:lineChart>
      <c:catAx>
        <c:axId val="1434462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3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34463663"/>
        <c:crosses val="autoZero"/>
        <c:auto val="1"/>
        <c:lblAlgn val="ctr"/>
        <c:lblOffset val="100"/>
        <c:noMultiLvlLbl val="0"/>
      </c:catAx>
      <c:valAx>
        <c:axId val="1434463663"/>
        <c:scaling>
          <c:orientation val="minMax"/>
          <c:max val="100"/>
          <c:min val="7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34462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 i="0" u="none" strike="noStrike" kern="1200" spc="0" baseline="0" dirty="0">
                <a:solidFill>
                  <a:srgbClr val="294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Assistance provided by EFSF and ESM</a:t>
            </a:r>
          </a:p>
          <a:p>
            <a:pPr algn="l">
              <a:defRPr/>
            </a:pPr>
            <a:r>
              <a:rPr lang="en-US" sz="1600" b="1" i="0" u="none" strike="noStrike" kern="1200" spc="0" baseline="0" dirty="0">
                <a:solidFill>
                  <a:srgbClr val="294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(€ billions)</a:t>
            </a:r>
          </a:p>
        </c:rich>
      </c:tx>
      <c:layout>
        <c:manualLayout>
          <c:xMode val="edge"/>
          <c:yMode val="edge"/>
          <c:x val="2.2222514739726638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9247680241021606E-2"/>
          <c:y val="0.1797966190855903"/>
          <c:w val="0.89019685039370078"/>
          <c:h val="0.69439735721965046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Sheet2!$K$2</c:f>
              <c:strCache>
                <c:ptCount val="1"/>
                <c:pt idx="0">
                  <c:v>Re-paid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Sheet2!$I$3:$I$7</c:f>
              <c:strCache>
                <c:ptCount val="5"/>
                <c:pt idx="0">
                  <c:v>Greece</c:v>
                </c:pt>
                <c:pt idx="1">
                  <c:v>Spain</c:v>
                </c:pt>
                <c:pt idx="2">
                  <c:v>Portugal</c:v>
                </c:pt>
                <c:pt idx="3">
                  <c:v>Ireland</c:v>
                </c:pt>
                <c:pt idx="4">
                  <c:v>Cyprus</c:v>
                </c:pt>
              </c:strCache>
            </c:strRef>
          </c:cat>
          <c:val>
            <c:numRef>
              <c:f>Sheet2!$K$3:$K$7</c:f>
              <c:numCache>
                <c:formatCode>General</c:formatCode>
                <c:ptCount val="5"/>
                <c:pt idx="0">
                  <c:v>3.8000000000000016</c:v>
                </c:pt>
                <c:pt idx="1">
                  <c:v>24.9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83-4F00-93B3-E13CED71E576}"/>
            </c:ext>
          </c:extLst>
        </c:ser>
        <c:ser>
          <c:idx val="2"/>
          <c:order val="2"/>
          <c:tx>
            <c:strRef>
              <c:f>Sheet2!$L$2</c:f>
              <c:strCache>
                <c:ptCount val="1"/>
                <c:pt idx="0">
                  <c:v>Outstanding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Sheet2!$I$3:$I$7</c:f>
              <c:strCache>
                <c:ptCount val="5"/>
                <c:pt idx="0">
                  <c:v>Greece</c:v>
                </c:pt>
                <c:pt idx="1">
                  <c:v>Spain</c:v>
                </c:pt>
                <c:pt idx="2">
                  <c:v>Portugal</c:v>
                </c:pt>
                <c:pt idx="3">
                  <c:v>Ireland</c:v>
                </c:pt>
                <c:pt idx="4">
                  <c:v>Cyprus</c:v>
                </c:pt>
              </c:strCache>
            </c:strRef>
          </c:cat>
          <c:val>
            <c:numRef>
              <c:f>Sheet2!$L$3:$L$7</c:f>
              <c:numCache>
                <c:formatCode>General</c:formatCode>
                <c:ptCount val="5"/>
                <c:pt idx="0">
                  <c:v>199.90000000000003</c:v>
                </c:pt>
                <c:pt idx="1">
                  <c:v>16.399999999999999</c:v>
                </c:pt>
                <c:pt idx="2">
                  <c:v>24</c:v>
                </c:pt>
                <c:pt idx="3">
                  <c:v>17.7</c:v>
                </c:pt>
                <c:pt idx="4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83-4F00-93B3-E13CED71E576}"/>
            </c:ext>
          </c:extLst>
        </c:ser>
        <c:ser>
          <c:idx val="3"/>
          <c:order val="3"/>
          <c:tx>
            <c:strRef>
              <c:f>Sheet2!$M$2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9485E8E-A59F-4AFA-8AB2-58792C56E95B}" type="VALUE">
                      <a:rPr lang="en-U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383-4F00-93B3-E13CED71E57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Sheet2!$I$3:$I$7</c:f>
              <c:strCache>
                <c:ptCount val="5"/>
                <c:pt idx="0">
                  <c:v>Greece</c:v>
                </c:pt>
                <c:pt idx="1">
                  <c:v>Spain</c:v>
                </c:pt>
                <c:pt idx="2">
                  <c:v>Portugal</c:v>
                </c:pt>
                <c:pt idx="3">
                  <c:v>Ireland</c:v>
                </c:pt>
                <c:pt idx="4">
                  <c:v>Cyprus</c:v>
                </c:pt>
              </c:strCache>
            </c:strRef>
          </c:cat>
          <c:val>
            <c:numRef>
              <c:f>Sheet2!$M$3:$M$7</c:f>
              <c:numCache>
                <c:formatCode>General</c:formatCode>
                <c:ptCount val="5"/>
                <c:pt idx="0">
                  <c:v>203.70000000000002</c:v>
                </c:pt>
                <c:pt idx="1">
                  <c:v>41.3</c:v>
                </c:pt>
                <c:pt idx="2">
                  <c:v>26</c:v>
                </c:pt>
                <c:pt idx="3">
                  <c:v>17.7</c:v>
                </c:pt>
                <c:pt idx="4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83-4F00-93B3-E13CED71E5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67413375"/>
        <c:axId val="1367413855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Sheet2!$J$2</c15:sqref>
                        </c15:formulaRef>
                      </c:ext>
                    </c:extLst>
                    <c:strCache>
                      <c:ptCount val="1"/>
                      <c:pt idx="0">
                        <c:v>Total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Sheet2!$I$3:$I$7</c15:sqref>
                        </c15:formulaRef>
                      </c:ext>
                    </c:extLst>
                    <c:strCache>
                      <c:ptCount val="5"/>
                      <c:pt idx="0">
                        <c:v>Greece</c:v>
                      </c:pt>
                      <c:pt idx="1">
                        <c:v>Spain</c:v>
                      </c:pt>
                      <c:pt idx="2">
                        <c:v>Portugal</c:v>
                      </c:pt>
                      <c:pt idx="3">
                        <c:v>Ireland</c:v>
                      </c:pt>
                      <c:pt idx="4">
                        <c:v>Cyprus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Sheet2!$J$3:$J$7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203.70000000000002</c:v>
                      </c:pt>
                      <c:pt idx="1">
                        <c:v>41.3</c:v>
                      </c:pt>
                      <c:pt idx="2">
                        <c:v>26</c:v>
                      </c:pt>
                      <c:pt idx="3">
                        <c:v>17.7</c:v>
                      </c:pt>
                      <c:pt idx="4">
                        <c:v>6.3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0383-4F00-93B3-E13CED71E576}"/>
                  </c:ext>
                </c:extLst>
              </c15:ser>
            </c15:filteredBarSeries>
          </c:ext>
        </c:extLst>
      </c:barChart>
      <c:catAx>
        <c:axId val="1367413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67413855"/>
        <c:crosses val="autoZero"/>
        <c:auto val="1"/>
        <c:lblAlgn val="ctr"/>
        <c:lblOffset val="100"/>
        <c:noMultiLvlLbl val="0"/>
      </c:catAx>
      <c:valAx>
        <c:axId val="1367413855"/>
        <c:scaling>
          <c:orientation val="minMax"/>
          <c:max val="2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67413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688250363007471"/>
          <c:y val="0.92875797611522548"/>
          <c:w val="0.46365380301974995"/>
          <c:h val="7.05316196228692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0.92514</cdr:y>
    </cdr:from>
    <cdr:to>
      <cdr:x>0.81246</cdr:x>
      <cdr:y>0.97903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9C1C24B-CAC2-C953-8187-11FE7E9D613D}"/>
            </a:ext>
          </a:extLst>
        </cdr:cNvPr>
        <cdr:cNvSpPr txBox="1"/>
      </cdr:nvSpPr>
      <cdr:spPr>
        <a:xfrm xmlns:a="http://schemas.openxmlformats.org/drawingml/2006/main">
          <a:off x="0" y="5578487"/>
          <a:ext cx="5164933" cy="324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marL="0" indent="0"/>
          <a:r>
            <a:rPr lang="en-GB" sz="1300" dirty="0">
              <a:solidFill>
                <a:srgbClr val="52525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Note: ESM/EFSF former programme countries in yellow</a:t>
          </a:r>
        </a:p>
      </cdr:txBody>
    </cdr:sp>
  </cdr:relSizeAnchor>
  <cdr:relSizeAnchor xmlns:cdr="http://schemas.openxmlformats.org/drawingml/2006/chartDrawing">
    <cdr:from>
      <cdr:x>0</cdr:x>
      <cdr:y>0.95856</cdr:y>
    </cdr:from>
    <cdr:to>
      <cdr:x>0.52943</cdr:x>
      <cdr:y>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CAB9A546-ACEE-FC02-7EFB-D0B2ED03494E}"/>
            </a:ext>
          </a:extLst>
        </cdr:cNvPr>
        <cdr:cNvSpPr txBox="1"/>
      </cdr:nvSpPr>
      <cdr:spPr>
        <a:xfrm xmlns:a="http://schemas.openxmlformats.org/drawingml/2006/main">
          <a:off x="0" y="4010018"/>
          <a:ext cx="3495675" cy="1733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300" dirty="0">
              <a:solidFill>
                <a:srgbClr val="52525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Source: Eurostat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0.966</cdr:y>
    </cdr:from>
    <cdr:to>
      <cdr:x>0.64549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80172EE-6540-E03B-4633-35187976B74F}"/>
            </a:ext>
          </a:extLst>
        </cdr:cNvPr>
        <cdr:cNvSpPr txBox="1"/>
      </cdr:nvSpPr>
      <cdr:spPr>
        <a:xfrm xmlns:a="http://schemas.openxmlformats.org/drawingml/2006/main">
          <a:off x="0" y="6003482"/>
          <a:ext cx="3905249" cy="2113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300" dirty="0">
              <a:solidFill>
                <a:srgbClr val="52525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Source: Eurostat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63C225-BF34-3895-8BAE-56419A6131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A09273-D966-D170-429B-BE4D8D2076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8F54C-41B5-44CB-A126-5795B6E27187}" type="datetimeFigureOut">
              <a:rPr lang="en-GB" smtClean="0"/>
              <a:t>07/04/2026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C6B90-5AF4-179B-5497-43F6FF4C4E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586CFB-8F0B-9689-BCC5-929005A80E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83F05-0CFA-4CBF-9917-85845959C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9536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10B3C-7926-A443-8FEA-46038C5EE555}" type="datetimeFigureOut">
              <a:rPr lang="en-MT" smtClean="0"/>
              <a:t>04/07/2026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5F6C0-A141-6C4A-A5AC-D47B0C446DAB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4019375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5F6C0-A141-6C4A-A5AC-D47B0C446DAB}" type="slidenum">
              <a:rPr lang="en-MT" smtClean="0"/>
              <a:t>1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27560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5F6C0-A141-6C4A-A5AC-D47B0C446DAB}" type="slidenum">
              <a:rPr lang="en-MT" smtClean="0"/>
              <a:t>10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82558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5F6C0-A141-6C4A-A5AC-D47B0C446DAB}" type="slidenum">
              <a:rPr lang="en-MT" smtClean="0"/>
              <a:t>11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615471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just" defTabSz="914400" rtl="0" eaLnBrk="1" latinLnBrk="0" hangingPunct="1">
              <a:buFontTx/>
              <a:buNone/>
            </a:pPr>
            <a:endParaRPr lang="en-US" sz="1800" b="0" u="none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5F6C0-A141-6C4A-A5AC-D47B0C446DAB}" type="slidenum">
              <a:rPr lang="en-MT" smtClean="0"/>
              <a:t>12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936244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5F6C0-A141-6C4A-A5AC-D47B0C446DAB}" type="slidenum">
              <a:rPr lang="en-MT" smtClean="0"/>
              <a:t>13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717831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5F6C0-A141-6C4A-A5AC-D47B0C446DAB}" type="slidenum">
              <a:rPr lang="en-MT" smtClean="0"/>
              <a:t>14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996816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buFontTx/>
              <a:buChar char="-"/>
            </a:pPr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5F6C0-A141-6C4A-A5AC-D47B0C446DAB}" type="slidenum">
              <a:rPr lang="en-MT" smtClean="0"/>
              <a:t>15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023775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5F6C0-A141-6C4A-A5AC-D47B0C446DAB}" type="slidenum">
              <a:rPr lang="en-MT" smtClean="0"/>
              <a:t>16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407544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5F6C0-A141-6C4A-A5AC-D47B0C446DAB}" type="slidenum">
              <a:rPr lang="en-MT" smtClean="0"/>
              <a:t>17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715331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5F6C0-A141-6C4A-A5AC-D47B0C446DAB}" type="slidenum">
              <a:rPr lang="en-MT" smtClean="0"/>
              <a:t>2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895286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5F6C0-A141-6C4A-A5AC-D47B0C446DAB}" type="slidenum">
              <a:rPr lang="en-MT" smtClean="0"/>
              <a:t>3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42593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5F6C0-A141-6C4A-A5AC-D47B0C446DAB}" type="slidenum">
              <a:rPr lang="en-MT" smtClean="0"/>
              <a:t>4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306318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5F6C0-A141-6C4A-A5AC-D47B0C446DAB}" type="slidenum">
              <a:rPr lang="en-MT" smtClean="0"/>
              <a:t>5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963497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5F6C0-A141-6C4A-A5AC-D47B0C446DAB}" type="slidenum">
              <a:rPr lang="en-MT" smtClean="0"/>
              <a:t>6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4056640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5F6C0-A141-6C4A-A5AC-D47B0C446DAB}" type="slidenum">
              <a:rPr lang="en-MT" smtClean="0"/>
              <a:t>7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347161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5F6C0-A141-6C4A-A5AC-D47B0C446DAB}" type="slidenum">
              <a:rPr lang="en-MT" smtClean="0"/>
              <a:t>8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629045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5F6C0-A141-6C4A-A5AC-D47B0C446DAB}" type="slidenum">
              <a:rPr lang="en-MT" smtClean="0"/>
              <a:t>9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699189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1F8A3-CEEF-4A2B-A1C9-CB519E3244C2}" type="datetime1">
              <a:rPr lang="en-US" smtClean="0"/>
              <a:t>4/7/2026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36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F15D-6AAC-4F7C-B954-B990ABF4A0B2}" type="datetime1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6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E365-B4F5-4E20-BC33-249F4AFB8E2E}" type="datetime1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5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66-9A50-43E6-9F35-1F25753D1577}" type="datetime1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81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3DD9B-D6FD-4B22-8DF5-CB8F793FA23D}" type="datetime1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51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DB35-5541-478C-8242-2C901DFEA574}" type="datetime1">
              <a:rPr lang="en-US" smtClean="0"/>
              <a:t>4/7/2026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EE21-4925-4780-A068-FB51BAD149C8}" type="datetime1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042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73087-2458-4296-9740-036459D23FE2}" type="datetime1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03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A0C1-1D15-4171-A19D-CFE7BC776998}" type="datetime1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21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A5EF4-00F1-457A-86AA-B57041C96ECF}" type="datetime1">
              <a:rPr lang="en-US" smtClean="0"/>
              <a:t>4/7/2026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9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AF5B61BF-F2C7-42BB-BACE-C966E9A37C7C}" type="datetime1">
              <a:rPr lang="en-US" smtClean="0"/>
              <a:t>4/7/2026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6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D93EE21-4925-4780-A068-FB51BAD149C8}" type="datetime1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265" y="623453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06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AF931C5-41C0-448B-8240-9E3E63127CD4}"/>
              </a:ext>
            </a:extLst>
          </p:cNvPr>
          <p:cNvSpPr txBox="1"/>
          <p:nvPr/>
        </p:nvSpPr>
        <p:spPr>
          <a:xfrm>
            <a:off x="518051" y="2471432"/>
            <a:ext cx="3035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Abadi" panose="020B0604020104020204" pitchFamily="34" charset="0"/>
              </a:rPr>
              <a:t>November 2024</a:t>
            </a:r>
            <a:endParaRPr lang="en-MT" sz="1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9FC5B8-68F4-AD37-49C8-11B93D1CDD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051" y="2077413"/>
            <a:ext cx="6801612" cy="578685"/>
          </a:xfrm>
        </p:spPr>
        <p:txBody>
          <a:bodyPr>
            <a:normAutofit/>
          </a:bodyPr>
          <a:lstStyle/>
          <a:p>
            <a:pPr algn="l"/>
            <a:r>
              <a:rPr lang="en-GB" b="1" cap="all" spc="200" dirty="0">
                <a:solidFill>
                  <a:srgbClr val="262626"/>
                </a:solidFill>
                <a:latin typeface="Abadi" panose="020B0604020104020204" pitchFamily="34" charset="0"/>
                <a:ea typeface="+mj-ea"/>
                <a:cs typeface="+mj-cs"/>
              </a:rPr>
              <a:t>Ministry For Finance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893F66-9EB0-2820-C315-314EF9329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C71FF7-F67A-439F-8067-DF5D9841ABB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71155" y="592872"/>
            <a:ext cx="10374086" cy="16989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latin typeface="Abadi" panose="020B0604020104020204" pitchFamily="34" charset="0"/>
              </a:rPr>
              <a:t>European Stability Mechanism</a:t>
            </a:r>
            <a:br>
              <a:rPr lang="en-US" sz="4800" b="1" dirty="0">
                <a:latin typeface="Abadi" panose="020B0604020104020204" pitchFamily="34" charset="0"/>
              </a:rPr>
            </a:br>
            <a:r>
              <a:rPr lang="en-US" sz="4800" b="1" dirty="0">
                <a:latin typeface="Abadi" panose="020B0604020104020204" pitchFamily="34" charset="0"/>
              </a:rPr>
              <a:t>Annual Report 2023</a:t>
            </a:r>
          </a:p>
        </p:txBody>
      </p:sp>
    </p:spTree>
    <p:extLst>
      <p:ext uri="{BB962C8B-B14F-4D97-AF65-F5344CB8AC3E}">
        <p14:creationId xmlns:p14="http://schemas.microsoft.com/office/powerpoint/2010/main" val="2738258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801CB0F-4FA7-49CD-9826-E041CDA4EEB2}"/>
              </a:ext>
            </a:extLst>
          </p:cNvPr>
          <p:cNvSpPr txBox="1">
            <a:spLocks/>
          </p:cNvSpPr>
          <p:nvPr/>
        </p:nvSpPr>
        <p:spPr>
          <a:xfrm>
            <a:off x="7181850" y="598194"/>
            <a:ext cx="4345686" cy="53606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817931-BB6F-F75F-00A8-5CEE96839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9F16166-0EC8-9AE1-C440-B2C9EABC32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8232262"/>
              </p:ext>
            </p:extLst>
          </p:nvPr>
        </p:nvGraphicFramePr>
        <p:xfrm>
          <a:off x="408619" y="374169"/>
          <a:ext cx="6050053" cy="6214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BC2E2C-AF85-1792-7B6C-3B1E598BD55A}"/>
              </a:ext>
            </a:extLst>
          </p:cNvPr>
          <p:cNvSpPr txBox="1">
            <a:spLocks/>
          </p:cNvSpPr>
          <p:nvPr/>
        </p:nvSpPr>
        <p:spPr>
          <a:xfrm>
            <a:off x="7181850" y="1416613"/>
            <a:ext cx="4742928" cy="48735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2023, the EU started to transition towards a redesigned fiscal framework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fiscal deficit declined slightly in 2023, to 3.6% of GDP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Euro area debt-to-GDP ratio continued to decline on the back of still-high inflation.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euro area financial sector proved robust, with NPLs remaining at historical lows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0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Money and passport">
            <a:extLst>
              <a:ext uri="{FF2B5EF4-FFF2-40B4-BE49-F238E27FC236}">
                <a16:creationId xmlns:a16="http://schemas.microsoft.com/office/drawing/2014/main" id="{4778ADFA-7933-4E95-6B75-A30D9A6B22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l="2667" r="2666"/>
          <a:stretch/>
        </p:blipFill>
        <p:spPr>
          <a:xfrm>
            <a:off x="20" y="4"/>
            <a:ext cx="12191980" cy="685799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53467B3-E709-525E-F0B2-FFFBDD677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noFill/>
          <a:ln w="38100" cap="sq">
            <a:noFill/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l"/>
            <a:r>
              <a:rPr lang="en-US" sz="3200" b="1" dirty="0" err="1">
                <a:solidFill>
                  <a:schemeClr val="tx1"/>
                </a:solidFill>
                <a:latin typeface="Abadi" panose="020B0604020104020204" pitchFamily="34" charset="0"/>
              </a:rPr>
              <a:t>Programme</a:t>
            </a:r>
            <a:r>
              <a:rPr lang="en-US" sz="3200" b="1" dirty="0">
                <a:solidFill>
                  <a:schemeClr val="tx1"/>
                </a:solidFill>
                <a:latin typeface="Abadi" panose="020B0604020104020204" pitchFamily="34" charset="0"/>
              </a:rPr>
              <a:t> Country Experiences</a:t>
            </a:r>
            <a:endParaRPr lang="en-GB" sz="32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F5309F-1074-2424-563D-854AC0622130}"/>
              </a:ext>
            </a:extLst>
          </p:cNvPr>
          <p:cNvSpPr txBox="1">
            <a:spLocks/>
          </p:cNvSpPr>
          <p:nvPr/>
        </p:nvSpPr>
        <p:spPr>
          <a:xfrm>
            <a:off x="11594847" y="6174068"/>
            <a:ext cx="339728" cy="36512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780229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C941C71-129B-6844-AB2F-CB1771491428}"/>
              </a:ext>
            </a:extLst>
          </p:cNvPr>
          <p:cNvSpPr txBox="1"/>
          <p:nvPr/>
        </p:nvSpPr>
        <p:spPr>
          <a:xfrm>
            <a:off x="5000534" y="501369"/>
            <a:ext cx="2199600" cy="565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M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M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Real GDP growth: 2.7%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Unemployment: 12.2%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Headline inflation: 3.4%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General Govt. primary balance: -1.6%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Debt to GDP: 105.1%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----------------------------------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Main risks under the Early Warning System: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High debt level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Rising costs of ageing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Weak productivity growth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Climate risks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Investment gaps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T" sz="1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56B86B-4675-A042-A544-C725974A0218}"/>
              </a:ext>
            </a:extLst>
          </p:cNvPr>
          <p:cNvSpPr txBox="1"/>
          <p:nvPr/>
        </p:nvSpPr>
        <p:spPr>
          <a:xfrm>
            <a:off x="2691338" y="501369"/>
            <a:ext cx="2199600" cy="565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Real GDP growth: 2.3%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Unemployment: 11.1%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Headline inflation: 4.2%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General Govt. primary balance: 1.7%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Debt to GDP: 163.9%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----------------------------------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Main risks under the Early Warning System: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High level of public and external debt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Legacy of unstructured NPLs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Wide external deficits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Weak productivity growth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Banking sector vulnerabilities</a:t>
            </a:r>
            <a:endParaRPr lang="en-GB" sz="17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ACC34C-CC14-D846-95A0-D49D40D11DC7}"/>
              </a:ext>
            </a:extLst>
          </p:cNvPr>
          <p:cNvSpPr txBox="1"/>
          <p:nvPr/>
        </p:nvSpPr>
        <p:spPr>
          <a:xfrm>
            <a:off x="9639016" y="501369"/>
            <a:ext cx="2199600" cy="565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Real GDP growth: 2.5%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Unemployment: 6.5%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Headline inflation: 5.3%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General Govt. primary balance: 2.7%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Debt to GDP: 97.9%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----------------------------------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Main risks under the Early Warning System: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Low long-term growth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costs of ageing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GB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GB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GB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GB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GB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MT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BE232C-A21C-D040-BFA2-90BAF153CE63}"/>
              </a:ext>
            </a:extLst>
          </p:cNvPr>
          <p:cNvSpPr txBox="1"/>
          <p:nvPr/>
        </p:nvSpPr>
        <p:spPr>
          <a:xfrm>
            <a:off x="7328368" y="501369"/>
            <a:ext cx="2199600" cy="565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Real GDP growth: 2.6%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Unemployment: 5.8%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Headline inflation: 3.9%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General Govt. primary balance: 1.7%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Debt to GDP: 73.6%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----------------------------------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Main risks under the Early Warning System: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Geopolitical developments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Tight financial conditions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700" dirty="0"/>
          </a:p>
          <a:p>
            <a:endParaRPr lang="en-GB" sz="1700" dirty="0"/>
          </a:p>
        </p:txBody>
      </p:sp>
      <p:pic>
        <p:nvPicPr>
          <p:cNvPr id="13" name="Picture 12" descr="Portugal flag icon - Country flags">
            <a:extLst>
              <a:ext uri="{FF2B5EF4-FFF2-40B4-BE49-F238E27FC236}">
                <a16:creationId xmlns:a16="http://schemas.microsoft.com/office/drawing/2014/main" id="{772312A6-D713-6B41-8D6F-B8C0D6C78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244" y="285750"/>
            <a:ext cx="654935" cy="62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yprus icon in Color Style">
            <a:extLst>
              <a:ext uri="{FF2B5EF4-FFF2-40B4-BE49-F238E27FC236}">
                <a16:creationId xmlns:a16="http://schemas.microsoft.com/office/drawing/2014/main" id="{E81C8FA9-84DF-AB4F-A4C7-4BACE1E78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552" y="224747"/>
            <a:ext cx="720000" cy="71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pain Flag PNG Circle Image Free Download | Pnggrid">
            <a:extLst>
              <a:ext uri="{FF2B5EF4-FFF2-40B4-BE49-F238E27FC236}">
                <a16:creationId xmlns:a16="http://schemas.microsoft.com/office/drawing/2014/main" id="{54C5A477-B535-0640-A7E7-1DDABE1368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3778" l="9778" r="99111">
                        <a14:foregroundMark x1="46667" y1="87111" x2="48444" y2="93778"/>
                        <a14:foregroundMark x1="40444" y1="8889" x2="64444" y2="7111"/>
                        <a14:foregroundMark x1="86667" y1="26222" x2="95111" y2="64444"/>
                        <a14:foregroundMark x1="12444" y1="31556" x2="12444" y2="74667"/>
                        <a14:foregroundMark x1="64444" y1="7111" x2="80889" y2="19111"/>
                        <a14:foregroundMark x1="95111" y1="38222" x2="99111" y2="48889"/>
                        <a14:foregroundMark x1="12444" y1="34667" x2="18222" y2="7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052" y="224749"/>
            <a:ext cx="720000" cy="68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Greece flag icon - Country flags">
            <a:extLst>
              <a:ext uri="{FF2B5EF4-FFF2-40B4-BE49-F238E27FC236}">
                <a16:creationId xmlns:a16="http://schemas.microsoft.com/office/drawing/2014/main" id="{8C0F3524-B7A5-CE42-B2B8-1DC24B9E8C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61" y="244509"/>
            <a:ext cx="620871" cy="62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D743C9-7045-E14B-B78D-A414D702AC83}"/>
              </a:ext>
            </a:extLst>
          </p:cNvPr>
          <p:cNvSpPr txBox="1"/>
          <p:nvPr/>
        </p:nvSpPr>
        <p:spPr>
          <a:xfrm>
            <a:off x="288792" y="501369"/>
            <a:ext cx="2199600" cy="565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Real GDP growth: </a:t>
            </a:r>
            <a:r>
              <a:rPr lang="en-GB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-5.5%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Unemployment: 4.3%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Headline inflation: 5.2%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General Govt. primary balance: 1.7% 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Debt to GDP: 43.3%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----------------------------------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Main risks under the Early Warning System: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Banking risks from commercial real estates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Large interest rate increases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Highly leveraged property funds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Rising costs of ageing</a:t>
            </a:r>
          </a:p>
          <a:p>
            <a:pPr marL="285750" indent="-285750">
              <a:buFontTx/>
              <a:buChar char="-"/>
            </a:pPr>
            <a:endParaRPr lang="en-GB" sz="17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A6F54E-D90C-458F-B333-B742AC80C4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331" t="225" r="40240" b="83307"/>
          <a:stretch/>
        </p:blipFill>
        <p:spPr>
          <a:xfrm flipH="1">
            <a:off x="2197414" y="98240"/>
            <a:ext cx="257329" cy="845152"/>
          </a:xfrm>
          <a:prstGeom prst="rect">
            <a:avLst/>
          </a:prstGeom>
        </p:spPr>
      </p:pic>
      <p:pic>
        <p:nvPicPr>
          <p:cNvPr id="18" name="Picture 17" descr="Country, europe, flag, ireland, round, color, nation icon - Download on  Iconfinder">
            <a:extLst>
              <a:ext uri="{FF2B5EF4-FFF2-40B4-BE49-F238E27FC236}">
                <a16:creationId xmlns:a16="http://schemas.microsoft.com/office/drawing/2014/main" id="{108AE0AD-355C-5446-B01D-B0929DFF4E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0222" l="9778" r="90222">
                        <a14:foregroundMark x1="21333" y1="22667" x2="21333" y2="22667"/>
                        <a14:foregroundMark x1="23556" y1="24444" x2="32444" y2="26667"/>
                        <a14:foregroundMark x1="37333" y1="12444" x2="889" y2="79111"/>
                        <a14:foregroundMark x1="48198" y1="84995" x2="90222" y2="90222"/>
                        <a14:foregroundMark x1="889" y1="79111" x2="47606" y2="84922"/>
                        <a14:foregroundMark x1="90222" y1="90222" x2="57778" y2="18667"/>
                        <a14:foregroundMark x1="57778" y1="18667" x2="41778" y2="14222"/>
                        <a14:backgroundMark x1="46222" y1="22667" x2="55111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078" y="137379"/>
            <a:ext cx="720000" cy="76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D1C1B82-5584-4C97-D08E-5F012D142E9A}"/>
              </a:ext>
            </a:extLst>
          </p:cNvPr>
          <p:cNvSpPr txBox="1">
            <a:spLocks/>
          </p:cNvSpPr>
          <p:nvPr/>
        </p:nvSpPr>
        <p:spPr>
          <a:xfrm>
            <a:off x="11594847" y="6174068"/>
            <a:ext cx="339728" cy="36512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799266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3A49BAC-DC78-F184-AB79-04E3B9C963CE}"/>
              </a:ext>
            </a:extLst>
          </p:cNvPr>
          <p:cNvSpPr txBox="1">
            <a:spLocks/>
          </p:cNvSpPr>
          <p:nvPr/>
        </p:nvSpPr>
        <p:spPr>
          <a:xfrm>
            <a:off x="6096000" y="256032"/>
            <a:ext cx="5877879" cy="62474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algn="just">
              <a:lnSpc>
                <a:spcPct val="90000"/>
              </a:lnSpc>
            </a:pPr>
            <a:endParaRPr lang="en-GB" sz="213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>
              <a:lnSpc>
                <a:spcPct val="90000"/>
              </a:lnSpc>
            </a:pPr>
            <a:endParaRPr lang="en-GB" sz="213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>
              <a:lnSpc>
                <a:spcPct val="90000"/>
              </a:lnSpc>
            </a:pPr>
            <a:endParaRPr lang="en-GB" sz="213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>
              <a:lnSpc>
                <a:spcPct val="90000"/>
              </a:lnSpc>
            </a:pPr>
            <a:endParaRPr lang="en-GB" sz="213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>
              <a:lnSpc>
                <a:spcPct val="90000"/>
              </a:lnSpc>
            </a:pPr>
            <a:endParaRPr lang="en-US" sz="21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82F29C2-59DD-69F1-652E-A2ACA1F781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8720706"/>
              </p:ext>
            </p:extLst>
          </p:nvPr>
        </p:nvGraphicFramePr>
        <p:xfrm>
          <a:off x="550272" y="374740"/>
          <a:ext cx="5545727" cy="6128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1590A862-96A0-56D2-D7F5-7E20C81A8963}"/>
              </a:ext>
            </a:extLst>
          </p:cNvPr>
          <p:cNvSpPr txBox="1">
            <a:spLocks/>
          </p:cNvSpPr>
          <p:nvPr/>
        </p:nvSpPr>
        <p:spPr>
          <a:xfrm>
            <a:off x="5948208" y="1235947"/>
            <a:ext cx="6173462" cy="45970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2023, the EFSF received its first 2 scheduled repayments from Greece of €1.7bn. Outstanding nominal amount of loans granted to Greece is €59.8bn under the ESM and €140.1bn under EFSF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ESM and EFSF agreed on 27 November to waive the prepayment triggered by Greece’s planned early repayment of €5.3bn to the Greek Loan Facility.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On 11 December, Spain repaid €3.6bn to the ESM, its second scheduled repayment.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Scheduled repayments are expected to start in the coming years for Portugal (2025 to 2050)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4518786-5C7E-D886-3CA4-1B69CE63D806}"/>
              </a:ext>
            </a:extLst>
          </p:cNvPr>
          <p:cNvSpPr txBox="1">
            <a:spLocks/>
          </p:cNvSpPr>
          <p:nvPr/>
        </p:nvSpPr>
        <p:spPr>
          <a:xfrm>
            <a:off x="11594847" y="6174068"/>
            <a:ext cx="339728" cy="36512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95139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Hand and five stars">
            <a:extLst>
              <a:ext uri="{FF2B5EF4-FFF2-40B4-BE49-F238E27FC236}">
                <a16:creationId xmlns:a16="http://schemas.microsoft.com/office/drawing/2014/main" id="{4778ADFA-7933-4E95-6B75-A30D9A6B22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rcRect t="7809" b="7809"/>
          <a:stretch/>
        </p:blipFill>
        <p:spPr>
          <a:xfrm>
            <a:off x="20" y="4"/>
            <a:ext cx="12191980" cy="685799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53467B3-E709-525E-F0B2-FFFBDD677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 w="38100" cap="sq">
            <a:noFill/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l"/>
            <a:r>
              <a:rPr lang="en-US" sz="3200" b="1" dirty="0">
                <a:solidFill>
                  <a:schemeClr val="tx1"/>
                </a:solidFill>
                <a:latin typeface="Abadi" panose="020B0604020104020204" pitchFamily="34" charset="0"/>
              </a:rPr>
              <a:t>ESM  Rating</a:t>
            </a:r>
            <a:endParaRPr lang="en-GB" sz="32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491003-C26F-F4A0-D290-D5E06170667A}"/>
              </a:ext>
            </a:extLst>
          </p:cNvPr>
          <p:cNvSpPr txBox="1">
            <a:spLocks/>
          </p:cNvSpPr>
          <p:nvPr/>
        </p:nvSpPr>
        <p:spPr>
          <a:xfrm>
            <a:off x="11594847" y="6174068"/>
            <a:ext cx="339728" cy="36512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335400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2CDAC-73A6-4812-8539-FFA0AE1B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ESM Credit Ratings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6054F3-123C-D41F-DC36-4131F9A4D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2798911"/>
            <a:ext cx="3363974" cy="3415622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The overall credit rating outlook remained stable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solidFill>
                  <a:schemeClr val="bg1"/>
                </a:solidFill>
                <a:latin typeface="Abadi" panose="020B0604020104020204" pitchFamily="34" charset="0"/>
              </a:rPr>
              <a:t>The combined funding programme reached €28bn in 2023, split into €20bn for the EFSF and €8bn for the ESM.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solidFill>
                  <a:schemeClr val="bg1"/>
                </a:solidFill>
                <a:latin typeface="Abadi" panose="020B0604020104020204" pitchFamily="34" charset="0"/>
              </a:rPr>
              <a:t>Credit rating agencies issued positive outlooks and ratings across most of the issuers and derivate counterparties. </a:t>
            </a:r>
            <a:endParaRPr lang="en-US" sz="20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B2789F-0ADC-8E42-67F0-44FF5BD35767}"/>
              </a:ext>
            </a:extLst>
          </p:cNvPr>
          <p:cNvSpPr txBox="1"/>
          <p:nvPr/>
        </p:nvSpPr>
        <p:spPr>
          <a:xfrm>
            <a:off x="4819451" y="4845350"/>
            <a:ext cx="2553095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00" dirty="0">
                <a:solidFill>
                  <a:srgbClr val="52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ESM Annual report 2023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D026499-EF59-EFD7-DA33-5CEB0896C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392093"/>
              </p:ext>
            </p:extLst>
          </p:nvPr>
        </p:nvGraphicFramePr>
        <p:xfrm>
          <a:off x="4907283" y="1843979"/>
          <a:ext cx="7031729" cy="2945734"/>
        </p:xfrm>
        <a:graphic>
          <a:graphicData uri="http://schemas.openxmlformats.org/drawingml/2006/table">
            <a:tbl>
              <a:tblPr firstRow="1" bandRow="1"/>
              <a:tblGrid>
                <a:gridCol w="1722250">
                  <a:extLst>
                    <a:ext uri="{9D8B030D-6E8A-4147-A177-3AD203B41FA5}">
                      <a16:colId xmlns:a16="http://schemas.microsoft.com/office/drawing/2014/main" val="3216995365"/>
                    </a:ext>
                  </a:extLst>
                </a:gridCol>
                <a:gridCol w="1722250">
                  <a:extLst>
                    <a:ext uri="{9D8B030D-6E8A-4147-A177-3AD203B41FA5}">
                      <a16:colId xmlns:a16="http://schemas.microsoft.com/office/drawing/2014/main" val="2743936305"/>
                    </a:ext>
                  </a:extLst>
                </a:gridCol>
                <a:gridCol w="1722250">
                  <a:extLst>
                    <a:ext uri="{9D8B030D-6E8A-4147-A177-3AD203B41FA5}">
                      <a16:colId xmlns:a16="http://schemas.microsoft.com/office/drawing/2014/main" val="100207441"/>
                    </a:ext>
                  </a:extLst>
                </a:gridCol>
                <a:gridCol w="1864979">
                  <a:extLst>
                    <a:ext uri="{9D8B030D-6E8A-4147-A177-3AD203B41FA5}">
                      <a16:colId xmlns:a16="http://schemas.microsoft.com/office/drawing/2014/main" val="308461629"/>
                    </a:ext>
                  </a:extLst>
                </a:gridCol>
              </a:tblGrid>
              <a:tr h="8013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5324" marR="6277" marT="6277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100" b="1" i="0" u="none" strike="noStrike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</a:rPr>
                        <a:t>Long-term rating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100" b="1" i="0" u="none" strike="noStrike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</a:rPr>
                        <a:t>Short-term rating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100" b="1" i="0" u="none" strike="noStrike">
                          <a:solidFill>
                            <a:srgbClr val="FFFFFF"/>
                          </a:solidFill>
                          <a:effectLst/>
                          <a:latin typeface="Abadi" panose="020B0604020104020204" pitchFamily="34" charset="0"/>
                        </a:rPr>
                        <a:t>Rating Outlook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593496"/>
                  </a:ext>
                </a:extLst>
              </a:tr>
              <a:tr h="311639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S&amp;P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AAA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A-1+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Stable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974731"/>
                  </a:ext>
                </a:extLst>
              </a:tr>
              <a:tr h="608439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Fitch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AAA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F1+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Stable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500419"/>
                  </a:ext>
                </a:extLst>
              </a:tr>
              <a:tr h="608439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Moody's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Aaa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P-1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Stable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191755"/>
                  </a:ext>
                </a:extLst>
              </a:tr>
              <a:tr h="304219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DBRS Morning Star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AAA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R-1 (high)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Stable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660982"/>
                  </a:ext>
                </a:extLst>
              </a:tr>
              <a:tr h="311639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Scope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AAA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S-1+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Stable</a:t>
                      </a:r>
                    </a:p>
                  </a:txBody>
                  <a:tcPr marL="6277" marR="6277" marT="6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936611"/>
                  </a:ext>
                </a:extLst>
              </a:tr>
            </a:tbl>
          </a:graphicData>
        </a:graphic>
      </p:graphicFrame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3D8A098-EC5E-391D-8C4B-FEF7D15133DF}"/>
              </a:ext>
            </a:extLst>
          </p:cNvPr>
          <p:cNvSpPr txBox="1">
            <a:spLocks/>
          </p:cNvSpPr>
          <p:nvPr/>
        </p:nvSpPr>
        <p:spPr>
          <a:xfrm>
            <a:off x="11594847" y="6174068"/>
            <a:ext cx="339728" cy="36512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419010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74F9146-97E5-165B-0EEF-AC75075AEE42}"/>
              </a:ext>
            </a:extLst>
          </p:cNvPr>
          <p:cNvSpPr/>
          <p:nvPr/>
        </p:nvSpPr>
        <p:spPr>
          <a:xfrm>
            <a:off x="1" y="227030"/>
            <a:ext cx="12192000" cy="1188720"/>
          </a:xfrm>
          <a:prstGeom prst="rect">
            <a:avLst/>
          </a:prstGeom>
          <a:solidFill>
            <a:srgbClr val="3F4E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4F6841-4966-B9F9-A881-8AC463D79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1206"/>
            <a:ext cx="7729728" cy="118872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badi" panose="020B0604020104020204" pitchFamily="34" charset="0"/>
              </a:rPr>
              <a:t>Applying the lessons learned to unknown challenges ahead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C1962-B3F1-99D7-2E40-3E87A0E78EA2}"/>
              </a:ext>
            </a:extLst>
          </p:cNvPr>
          <p:cNvSpPr txBox="1"/>
          <p:nvPr/>
        </p:nvSpPr>
        <p:spPr>
          <a:xfrm>
            <a:off x="218295" y="2222155"/>
            <a:ext cx="2712497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b="1"/>
            </a:pPr>
            <a:r>
              <a:rPr lang="en-GB" b="1" dirty="0"/>
              <a:t>Lesson 1: </a:t>
            </a:r>
          </a:p>
          <a:p>
            <a:pPr lvl="0" algn="ctr">
              <a:defRPr b="1"/>
            </a:pPr>
            <a:r>
              <a:rPr lang="en-GB" sz="1500" b="1" dirty="0"/>
              <a:t>Coordinated action works</a:t>
            </a:r>
          </a:p>
          <a:p>
            <a:pPr lvl="0" algn="ctr">
              <a:defRPr b="1"/>
            </a:pPr>
            <a:endParaRPr lang="en-GB" sz="1500" b="1" dirty="0"/>
          </a:p>
          <a:p>
            <a:pPr lvl="0" algn="ctr"/>
            <a:r>
              <a:rPr lang="en-GB" sz="1600" dirty="0">
                <a:latin typeface="Abadi" panose="020B0604020104020204" pitchFamily="34" charset="0"/>
              </a:rPr>
              <a:t>ESM, European Commission, European Investment Bank each introduced coordinated financial support schemes</a:t>
            </a:r>
          </a:p>
          <a:p>
            <a:pPr lvl="0" algn="ctr"/>
            <a:endParaRPr lang="en-GB" sz="1600" dirty="0">
              <a:latin typeface="Abadi" panose="020B0604020104020204" pitchFamily="34" charset="0"/>
            </a:endParaRPr>
          </a:p>
          <a:p>
            <a:pPr lvl="0" algn="ctr"/>
            <a:r>
              <a:rPr lang="en-GB" sz="1600" dirty="0">
                <a:latin typeface="Abadi" panose="020B0604020104020204" pitchFamily="34" charset="0"/>
              </a:rPr>
              <a:t>Expanded its toolkit</a:t>
            </a:r>
            <a:endParaRPr lang="en-US" sz="1600" dirty="0">
              <a:latin typeface="Abadi" panose="020B0604020104020204" pitchFamily="34" charset="0"/>
            </a:endParaRPr>
          </a:p>
          <a:p>
            <a:pPr lvl="0" algn="ctr"/>
            <a:r>
              <a:rPr lang="en-GB" sz="1600" dirty="0">
                <a:latin typeface="Abadi" panose="020B0604020104020204" pitchFamily="34" charset="0"/>
              </a:rPr>
              <a:t>This helped the euro area to withstand large exogenous shocks (pandemic and war in Ukraine)</a:t>
            </a:r>
            <a:endParaRPr lang="en-US" sz="1600" dirty="0">
              <a:latin typeface="Abadi" panose="020B0604020104020204" pitchFamily="34" charset="0"/>
            </a:endParaRPr>
          </a:p>
          <a:p>
            <a:pPr lvl="0" algn="ctr">
              <a:defRPr b="1"/>
            </a:pPr>
            <a:endParaRPr lang="en-US" sz="1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57F7ED-27A5-FE3D-1029-2DDAD55B807F}"/>
              </a:ext>
            </a:extLst>
          </p:cNvPr>
          <p:cNvSpPr txBox="1"/>
          <p:nvPr/>
        </p:nvSpPr>
        <p:spPr>
          <a:xfrm>
            <a:off x="3232599" y="2222155"/>
            <a:ext cx="27124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b="1"/>
            </a:pPr>
            <a:r>
              <a:rPr lang="en-GB" b="1" dirty="0"/>
              <a:t>Lesson 2: </a:t>
            </a:r>
          </a:p>
          <a:p>
            <a:pPr lvl="0" algn="ctr">
              <a:defRPr b="1"/>
            </a:pPr>
            <a:r>
              <a:rPr lang="en-GB" b="1" dirty="0"/>
              <a:t>A reassuring presence</a:t>
            </a:r>
          </a:p>
          <a:p>
            <a:pPr lvl="0" algn="ctr">
              <a:defRPr b="1"/>
            </a:pPr>
            <a:endParaRPr lang="en-GB" sz="1500" b="1" dirty="0"/>
          </a:p>
          <a:p>
            <a:pPr lvl="0" algn="ctr">
              <a:lnSpc>
                <a:spcPct val="100000"/>
              </a:lnSpc>
            </a:pPr>
            <a:r>
              <a:rPr lang="en-GB" sz="1600" dirty="0">
                <a:latin typeface="Abadi" panose="020B0604020104020204" pitchFamily="34" charset="0"/>
              </a:rPr>
              <a:t>ESM diminishes the risk of losing access to financial markets</a:t>
            </a:r>
          </a:p>
          <a:p>
            <a:pPr lvl="0" algn="ctr">
              <a:lnSpc>
                <a:spcPct val="100000"/>
              </a:lnSpc>
            </a:pPr>
            <a:endParaRPr lang="en-GB" sz="1600" dirty="0">
              <a:latin typeface="Abadi" panose="020B0604020104020204" pitchFamily="34" charset="0"/>
            </a:endParaRPr>
          </a:p>
          <a:p>
            <a:pPr lvl="0" algn="ctr">
              <a:lnSpc>
                <a:spcPct val="100000"/>
              </a:lnSpc>
            </a:pPr>
            <a:endParaRPr lang="en-US" sz="1600" dirty="0">
              <a:latin typeface="Abadi" panose="020B060402010402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GB" sz="1600" dirty="0">
                <a:latin typeface="Abadi" panose="020B0604020104020204" pitchFamily="34" charset="0"/>
              </a:rPr>
              <a:t>This knowledge reassures investors, regardless of financial stress at the moment</a:t>
            </a:r>
            <a:endParaRPr lang="en-US" sz="1600" dirty="0">
              <a:latin typeface="Abadi" panose="020B0604020104020204" pitchFamily="34" charset="0"/>
            </a:endParaRPr>
          </a:p>
          <a:p>
            <a:pPr lvl="0" algn="ctr">
              <a:defRPr b="1"/>
            </a:pPr>
            <a:endParaRPr lang="en-US" sz="15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D3913E-6459-F91D-C5F5-10458ACA6401}"/>
              </a:ext>
            </a:extLst>
          </p:cNvPr>
          <p:cNvSpPr txBox="1"/>
          <p:nvPr/>
        </p:nvSpPr>
        <p:spPr>
          <a:xfrm>
            <a:off x="6096000" y="2222155"/>
            <a:ext cx="27124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b="1"/>
            </a:pPr>
            <a:r>
              <a:rPr lang="en-GB" b="1" dirty="0"/>
              <a:t>Lesson 3: </a:t>
            </a:r>
          </a:p>
          <a:p>
            <a:pPr lvl="0" algn="ctr">
              <a:defRPr b="1"/>
            </a:pPr>
            <a:r>
              <a:rPr lang="en-GB" b="1" dirty="0"/>
              <a:t>Prevention pays </a:t>
            </a:r>
          </a:p>
          <a:p>
            <a:pPr lvl="0" algn="ctr">
              <a:defRPr b="1"/>
            </a:pPr>
            <a:endParaRPr lang="en-GB" sz="1500" b="1" dirty="0"/>
          </a:p>
          <a:p>
            <a:pPr lvl="0" algn="ctr">
              <a:lnSpc>
                <a:spcPct val="100000"/>
              </a:lnSpc>
            </a:pPr>
            <a:r>
              <a:rPr lang="en-GB" sz="1600" dirty="0">
                <a:latin typeface="Abadi" panose="020B0604020104020204" pitchFamily="34" charset="0"/>
              </a:rPr>
              <a:t>Crisis prevention is less costly than crisis resolution</a:t>
            </a:r>
          </a:p>
          <a:p>
            <a:pPr lvl="0" algn="ctr">
              <a:lnSpc>
                <a:spcPct val="100000"/>
              </a:lnSpc>
            </a:pPr>
            <a:endParaRPr lang="en-GB" sz="1600" dirty="0">
              <a:latin typeface="Abadi" panose="020B0604020104020204" pitchFamily="34" charset="0"/>
            </a:endParaRPr>
          </a:p>
          <a:p>
            <a:pPr lvl="0" algn="ctr">
              <a:lnSpc>
                <a:spcPct val="100000"/>
              </a:lnSpc>
            </a:pPr>
            <a:endParaRPr lang="en-GB" sz="1600" dirty="0">
              <a:latin typeface="Abadi" panose="020B0604020104020204" pitchFamily="34" charset="0"/>
            </a:endParaRPr>
          </a:p>
          <a:p>
            <a:pPr lvl="0" algn="ctr">
              <a:lnSpc>
                <a:spcPct val="100000"/>
              </a:lnSpc>
            </a:pPr>
            <a:endParaRPr lang="en-US" sz="1600" dirty="0">
              <a:latin typeface="Abadi" panose="020B060402010402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GB" sz="1600" dirty="0">
                <a:latin typeface="Abadi" panose="020B0604020104020204" pitchFamily="34" charset="0"/>
              </a:rPr>
              <a:t>Therefore, ESM is increasing its attention to early detection of risks to financial stability </a:t>
            </a:r>
            <a:endParaRPr lang="en-US" sz="1600" dirty="0">
              <a:latin typeface="Abadi" panose="020B0604020104020204" pitchFamily="34" charset="0"/>
            </a:endParaRPr>
          </a:p>
          <a:p>
            <a:pPr lvl="0" algn="ctr">
              <a:defRPr b="1"/>
            </a:pPr>
            <a:endParaRPr lang="en-US" sz="1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6AE5EF-6A60-2F5E-B7AA-A083A2328BFC}"/>
              </a:ext>
            </a:extLst>
          </p:cNvPr>
          <p:cNvSpPr txBox="1"/>
          <p:nvPr/>
        </p:nvSpPr>
        <p:spPr>
          <a:xfrm>
            <a:off x="9110304" y="2222155"/>
            <a:ext cx="297943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b="1"/>
            </a:pPr>
            <a:r>
              <a:rPr lang="en-GB" b="1" dirty="0"/>
              <a:t>Lesson 4: </a:t>
            </a:r>
          </a:p>
          <a:p>
            <a:pPr lvl="0" algn="ctr">
              <a:lnSpc>
                <a:spcPct val="100000"/>
              </a:lnSpc>
              <a:defRPr b="1"/>
            </a:pPr>
            <a:r>
              <a:rPr lang="en-GB" b="1" dirty="0"/>
              <a:t>Future proofing the ESM</a:t>
            </a:r>
            <a:endParaRPr lang="en-US" dirty="0"/>
          </a:p>
          <a:p>
            <a:pPr lvl="0" algn="ctr">
              <a:defRPr b="1"/>
            </a:pPr>
            <a:endParaRPr lang="en-GB" sz="1500" b="1" dirty="0"/>
          </a:p>
          <a:p>
            <a:pPr lvl="0" algn="ctr">
              <a:lnSpc>
                <a:spcPct val="100000"/>
              </a:lnSpc>
            </a:pPr>
            <a:r>
              <a:rPr lang="en-GB" sz="16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badi" panose="020B0604020104020204" pitchFamily="34" charset="0"/>
                <a:ea typeface="+mn-ea"/>
                <a:cs typeface="+mn-cs"/>
              </a:rPr>
              <a:t>Coping</a:t>
            </a:r>
            <a:r>
              <a:rPr lang="en-GB" sz="1600" kern="1200" dirty="0">
                <a:latin typeface="Abadi" panose="020B0604020104020204" pitchFamily="34" charset="0"/>
              </a:rPr>
              <a:t> with uncertainty requires </a:t>
            </a:r>
            <a:r>
              <a:rPr lang="en-GB" sz="16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badi" panose="020B0604020104020204" pitchFamily="34" charset="0"/>
                <a:ea typeface="+mn-ea"/>
                <a:cs typeface="+mn-cs"/>
              </a:rPr>
              <a:t>alertness</a:t>
            </a:r>
            <a:r>
              <a:rPr lang="en-GB" sz="1600" kern="1200" dirty="0">
                <a:latin typeface="Abadi" panose="020B0604020104020204" pitchFamily="34" charset="0"/>
              </a:rPr>
              <a:t>, agility and preparedness</a:t>
            </a:r>
          </a:p>
          <a:p>
            <a:pPr lvl="0" algn="ctr">
              <a:lnSpc>
                <a:spcPct val="100000"/>
              </a:lnSpc>
            </a:pPr>
            <a:endParaRPr lang="en-GB" sz="1600" kern="1200" dirty="0">
              <a:latin typeface="Abadi" panose="020B0604020104020204" pitchFamily="34" charset="0"/>
            </a:endParaRPr>
          </a:p>
          <a:p>
            <a:pPr lvl="0" algn="ctr">
              <a:lnSpc>
                <a:spcPct val="100000"/>
              </a:lnSpc>
            </a:pPr>
            <a:endParaRPr lang="en-US" sz="1600" kern="1200" dirty="0">
              <a:latin typeface="Abadi" panose="020B060402010402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GB" sz="1600" kern="1200" dirty="0">
                <a:latin typeface="Abadi" panose="020B0604020104020204" pitchFamily="34" charset="0"/>
              </a:rPr>
              <a:t>ESM stands ready to provide a backstop to the Single Resolution Fund</a:t>
            </a:r>
            <a:endParaRPr lang="en-US" sz="1600" kern="1200" dirty="0">
              <a:latin typeface="Abadi" panose="020B0604020104020204" pitchFamily="34" charset="0"/>
            </a:endParaRPr>
          </a:p>
          <a:p>
            <a:pPr lvl="0" algn="ctr">
              <a:defRPr b="1"/>
            </a:pPr>
            <a:endParaRPr lang="en-US" sz="1500" dirty="0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E663CE13-F79B-8A34-0642-3306FBD38281}"/>
              </a:ext>
            </a:extLst>
          </p:cNvPr>
          <p:cNvSpPr txBox="1">
            <a:spLocks/>
          </p:cNvSpPr>
          <p:nvPr/>
        </p:nvSpPr>
        <p:spPr>
          <a:xfrm>
            <a:off x="11594847" y="6174068"/>
            <a:ext cx="339728" cy="36512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118037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1" descr="Country road along the side of mountains">
            <a:extLst>
              <a:ext uri="{FF2B5EF4-FFF2-40B4-BE49-F238E27FC236}">
                <a16:creationId xmlns:a16="http://schemas.microsoft.com/office/drawing/2014/main" id="{3A2365D1-CDC8-B536-309C-4AF606D040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t="7802" b="78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740F213-DCFE-F537-F251-787715BB9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53593"/>
            <a:ext cx="7576893" cy="4880937"/>
          </a:xfrm>
          <a:noFill/>
          <a:ln w="38100" cap="sq">
            <a:noFill/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l"/>
            <a:r>
              <a:rPr lang="en-GB" sz="1800" b="1" dirty="0">
                <a:solidFill>
                  <a:schemeClr val="bg1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“Going forward, it is imperative to remain vigilant, adaptable, and cooperative in pursuit of a more robust and prosperous future. The ESM, which is based on the principle of solidarity, is ready to do its part.” </a:t>
            </a:r>
            <a:r>
              <a:rPr lang="en-GB" sz="1100" b="1" dirty="0">
                <a:solidFill>
                  <a:schemeClr val="bg1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- Pierre </a:t>
            </a:r>
            <a:r>
              <a:rPr lang="en-GB" sz="1100" b="1" dirty="0" err="1">
                <a:solidFill>
                  <a:schemeClr val="bg1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Gramegna</a:t>
            </a:r>
            <a:r>
              <a:rPr lang="en-GB" sz="1100" b="1" dirty="0">
                <a:solidFill>
                  <a:schemeClr val="bg1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, </a:t>
            </a:r>
            <a:r>
              <a:rPr lang="en-GB" sz="1100" b="1" dirty="0">
                <a:solidFill>
                  <a:schemeClr val="bg1"/>
                </a:solidFill>
                <a:latin typeface="Abadi" panose="020B0604020104020204" pitchFamily="34" charset="0"/>
              </a:rPr>
              <a:t>ESM Managing Director</a:t>
            </a:r>
            <a:br>
              <a:rPr lang="en-GB" sz="1100" dirty="0">
                <a:solidFill>
                  <a:schemeClr val="bg1"/>
                </a:solidFill>
                <a:latin typeface="Abadi" panose="020B0604020104020204" pitchFamily="34" charset="0"/>
              </a:rPr>
            </a:br>
            <a:br>
              <a:rPr lang="en-GB" sz="1800" dirty="0">
                <a:solidFill>
                  <a:schemeClr val="bg1"/>
                </a:solidFill>
                <a:latin typeface="Abadi" panose="020B0604020104020204" pitchFamily="34" charset="0"/>
                <a:cs typeface="Arial" panose="020B0604020202020204" pitchFamily="34" charset="0"/>
              </a:rPr>
            </a:br>
            <a:endParaRPr lang="en-GB" sz="18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D15AC2A7-61AF-1A9C-C51A-9F8BA34D2388}"/>
              </a:ext>
            </a:extLst>
          </p:cNvPr>
          <p:cNvSpPr txBox="1">
            <a:spLocks/>
          </p:cNvSpPr>
          <p:nvPr/>
        </p:nvSpPr>
        <p:spPr bwMode="black">
          <a:xfrm>
            <a:off x="-361742" y="-402859"/>
            <a:ext cx="3668485" cy="1645920"/>
          </a:xfrm>
          <a:prstGeom prst="rect">
            <a:avLst/>
          </a:prstGeom>
          <a:noFill/>
          <a:ln w="38100" cap="sq">
            <a:noFill/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bg1"/>
                </a:solidFill>
                <a:latin typeface="Abadi" panose="020B0604020104020204" pitchFamily="34" charset="0"/>
              </a:rPr>
              <a:t>Conclusion</a:t>
            </a:r>
            <a:endParaRPr lang="en-GB" sz="3200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5DA5BD8-88DD-CF1A-EEF3-E5D262BF1153}"/>
              </a:ext>
            </a:extLst>
          </p:cNvPr>
          <p:cNvSpPr txBox="1">
            <a:spLocks/>
          </p:cNvSpPr>
          <p:nvPr/>
        </p:nvSpPr>
        <p:spPr>
          <a:xfrm>
            <a:off x="11594847" y="6174068"/>
            <a:ext cx="339728" cy="36512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86191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8CDD3D-3251-4295-A95B-4B0F369D6D44}"/>
              </a:ext>
            </a:extLst>
          </p:cNvPr>
          <p:cNvSpPr txBox="1"/>
          <p:nvPr/>
        </p:nvSpPr>
        <p:spPr>
          <a:xfrm>
            <a:off x="804672" y="978776"/>
            <a:ext cx="5925310" cy="1174991"/>
          </a:xfrm>
          <a:prstGeom prst="rect">
            <a:avLst/>
          </a:prstGeom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cap="all" spc="200" dirty="0">
                <a:solidFill>
                  <a:srgbClr val="262626"/>
                </a:solidFill>
                <a:latin typeface="Abadi" panose="020B0604020104020204" pitchFamily="34" charset="0"/>
                <a:ea typeface="+mj-ea"/>
                <a:cs typeface="+mj-cs"/>
              </a:rPr>
              <a:t>Presentation 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79E1A4-D4D5-4E0A-9E92-CB007C81A756}"/>
              </a:ext>
            </a:extLst>
          </p:cNvPr>
          <p:cNvSpPr txBox="1">
            <a:spLocks/>
          </p:cNvSpPr>
          <p:nvPr/>
        </p:nvSpPr>
        <p:spPr>
          <a:xfrm>
            <a:off x="804672" y="2640692"/>
            <a:ext cx="5925310" cy="3255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Abadi" panose="020B0604020104020204" pitchFamily="34" charset="0"/>
              </a:rPr>
              <a:t>ESM Governance &amp; Financial Reports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Abadi" panose="020B0604020104020204" pitchFamily="34" charset="0"/>
              </a:rPr>
              <a:t>Macroeconomic Environment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Abadi" panose="020B0604020104020204" pitchFamily="34" charset="0"/>
              </a:rPr>
              <a:t>Programme Country Experiences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Abadi" panose="020B0604020104020204" pitchFamily="34" charset="0"/>
              </a:rPr>
              <a:t>ESM Rating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Abadi" panose="020B0604020104020204" pitchFamily="34" charset="0"/>
              </a:rPr>
              <a:t>Lessons learned from crises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Abadi" panose="020B0604020104020204" pitchFamily="34" charset="0"/>
              </a:rPr>
              <a:t>Conclusions</a:t>
            </a:r>
          </a:p>
        </p:txBody>
      </p:sp>
      <p:pic>
        <p:nvPicPr>
          <p:cNvPr id="2" name="Picture 1" descr="Skyscrapers shown from view looking up">
            <a:extLst>
              <a:ext uri="{FF2B5EF4-FFF2-40B4-BE49-F238E27FC236}">
                <a16:creationId xmlns:a16="http://schemas.microsoft.com/office/drawing/2014/main" id="{8886F9A3-FAF0-4D4A-A2C0-EDAE7A806A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08" b="-1"/>
          <a:stretch/>
        </p:blipFill>
        <p:spPr>
          <a:xfrm rot="16200000">
            <a:off x="6434326" y="1100327"/>
            <a:ext cx="6858000" cy="46573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5B39F0-9C43-9783-BF46-99D3F840D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2693" y="6217920"/>
            <a:ext cx="36576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2DC25EE-239B-4C5F-AAD1-255A7D5F1EE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27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Graphs and charts">
            <a:extLst>
              <a:ext uri="{FF2B5EF4-FFF2-40B4-BE49-F238E27FC236}">
                <a16:creationId xmlns:a16="http://schemas.microsoft.com/office/drawing/2014/main" id="{4778ADFA-7933-4E95-6B75-A30D9A6B22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l="6222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53467B3-E709-525E-F0B2-FFFBDD677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457" y="2409885"/>
            <a:ext cx="10755086" cy="164592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tx1"/>
                </a:solidFill>
                <a:latin typeface="Abadi" panose="020B0604020104020204" pitchFamily="34" charset="0"/>
              </a:rPr>
              <a:t>ESM Governance &amp;  Financial Reports 2023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44EE5-7726-CCCC-DBC3-96B9041C6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2DC25EE-239B-4C5F-AAD1-255A7D5F1EE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73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A7A16-4183-4132-80F0-3D197D731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269047"/>
            <a:ext cx="9875520" cy="1356360"/>
          </a:xfrm>
          <a:noFill/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sz="2400" b="1" dirty="0">
                <a:latin typeface="Abadi" panose="020B0604020104020204" pitchFamily="34" charset="0"/>
              </a:rPr>
              <a:t>Institutional Framework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891B1F-551B-47B7-A160-EF6A5F406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88725" y="1405705"/>
            <a:ext cx="5014549" cy="482882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D3B127-5FEF-90E4-D2BB-4C7176B58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</a:t>
            </a:fld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809F016-B177-C176-D221-4DC84FF2CF02}"/>
              </a:ext>
            </a:extLst>
          </p:cNvPr>
          <p:cNvSpPr/>
          <p:nvPr/>
        </p:nvSpPr>
        <p:spPr>
          <a:xfrm rot="21196927">
            <a:off x="3030724" y="2200991"/>
            <a:ext cx="1116000" cy="1440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96DD751-43E1-9CE2-22DD-00D4BC146976}"/>
              </a:ext>
            </a:extLst>
          </p:cNvPr>
          <p:cNvSpPr/>
          <p:nvPr/>
        </p:nvSpPr>
        <p:spPr>
          <a:xfrm rot="10541089">
            <a:off x="7336623" y="2935415"/>
            <a:ext cx="1512000" cy="14400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27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8A996-5758-AEA8-EFD1-901C46DC0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508" y="1922339"/>
            <a:ext cx="10094984" cy="461129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463E62C-C6BF-4182-B870-D63138289160}"/>
              </a:ext>
            </a:extLst>
          </p:cNvPr>
          <p:cNvCxnSpPr>
            <a:cxnSpLocks/>
          </p:cNvCxnSpPr>
          <p:nvPr/>
        </p:nvCxnSpPr>
        <p:spPr>
          <a:xfrm>
            <a:off x="710902" y="6053834"/>
            <a:ext cx="86419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256F00F-FC67-4784-BD41-DBEA57A15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7" y="496606"/>
            <a:ext cx="8567057" cy="118872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dirty="0">
                <a:latin typeface="Abadi" panose="020B0604020104020204" pitchFamily="34" charset="0"/>
              </a:rPr>
              <a:t>ESM shareholders &amp; contribution key</a:t>
            </a:r>
            <a:br>
              <a:rPr lang="en-GB" dirty="0">
                <a:latin typeface="Abadi" panose="020B0604020104020204" pitchFamily="34" charset="0"/>
              </a:rPr>
            </a:br>
            <a:r>
              <a:rPr lang="en-GB" dirty="0">
                <a:latin typeface="Abadi" panose="020B0604020104020204" pitchFamily="34" charset="0"/>
              </a:rPr>
              <a:t>(%)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00BB77-265E-5433-80C6-96823C8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4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E11F-E61C-A44E-A3FC-FED787482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MT">
                <a:solidFill>
                  <a:schemeClr val="bg1"/>
                </a:solidFill>
                <a:latin typeface="Abadi" panose="020B0604020104020204" pitchFamily="34" charset="0"/>
              </a:rPr>
              <a:t>ESM Financial Report 202</a:t>
            </a:r>
            <a:r>
              <a:rPr lang="en-US">
                <a:solidFill>
                  <a:schemeClr val="bg1"/>
                </a:solidFill>
                <a:latin typeface="Abadi" panose="020B0604020104020204" pitchFamily="34" charset="0"/>
              </a:rPr>
              <a:t>3</a:t>
            </a:r>
            <a:endParaRPr lang="en-MT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DB79C2-EFBC-A2A3-A6A3-464B4E24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532" y="6075874"/>
            <a:ext cx="36576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2DC25EE-239B-4C5F-AAD1-255A7D5F1EE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290B957-9070-A24A-A429-6612AD1E01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2621316"/>
              </p:ext>
            </p:extLst>
          </p:nvPr>
        </p:nvGraphicFramePr>
        <p:xfrm>
          <a:off x="4867171" y="1211287"/>
          <a:ext cx="7111952" cy="4023223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186394">
                  <a:extLst>
                    <a:ext uri="{9D8B030D-6E8A-4147-A177-3AD203B41FA5}">
                      <a16:colId xmlns:a16="http://schemas.microsoft.com/office/drawing/2014/main" val="1292748650"/>
                    </a:ext>
                  </a:extLst>
                </a:gridCol>
                <a:gridCol w="1462779">
                  <a:extLst>
                    <a:ext uri="{9D8B030D-6E8A-4147-A177-3AD203B41FA5}">
                      <a16:colId xmlns:a16="http://schemas.microsoft.com/office/drawing/2014/main" val="533854014"/>
                    </a:ext>
                  </a:extLst>
                </a:gridCol>
                <a:gridCol w="1462779">
                  <a:extLst>
                    <a:ext uri="{9D8B030D-6E8A-4147-A177-3AD203B41FA5}">
                      <a16:colId xmlns:a16="http://schemas.microsoft.com/office/drawing/2014/main" val="4141529281"/>
                    </a:ext>
                  </a:extLst>
                </a:gridCol>
              </a:tblGrid>
              <a:tr h="63486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MT" sz="2500" dirty="0">
                          <a:latin typeface="Abadi" panose="020B0604020104020204" pitchFamily="34" charset="0"/>
                        </a:rPr>
                        <a:t>Item</a:t>
                      </a:r>
                      <a:endParaRPr lang="en-MT" sz="2500" dirty="0">
                        <a:latin typeface="Abadi" panose="020B060402010402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MT" sz="2500" dirty="0">
                          <a:latin typeface="Abadi" panose="020B0604020104020204" pitchFamily="34" charset="0"/>
                        </a:rPr>
                        <a:t>202</a:t>
                      </a:r>
                      <a:r>
                        <a:rPr lang="en-US" sz="2500" dirty="0">
                          <a:latin typeface="Abadi" panose="020B0604020104020204" pitchFamily="34" charset="0"/>
                        </a:rPr>
                        <a:t>3</a:t>
                      </a:r>
                      <a:endParaRPr lang="en-MT" sz="2500" dirty="0">
                        <a:latin typeface="Abadi" panose="020B060402010402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MT" sz="2500">
                          <a:latin typeface="Abadi" panose="020B0604020104020204" pitchFamily="34" charset="0"/>
                        </a:rPr>
                        <a:t>202</a:t>
                      </a:r>
                      <a:r>
                        <a:rPr lang="en-US" sz="2500">
                          <a:latin typeface="Abadi" panose="020B0604020104020204" pitchFamily="34" charset="0"/>
                        </a:rPr>
                        <a:t>2</a:t>
                      </a:r>
                      <a:endParaRPr lang="en-MT" sz="2500">
                        <a:latin typeface="Abadi" panose="020B060402010402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extLst>
                  <a:ext uri="{0D108BD9-81ED-4DB2-BD59-A6C34878D82A}">
                    <a16:rowId xmlns:a16="http://schemas.microsoft.com/office/drawing/2014/main" val="3428414444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MT" sz="1900" dirty="0">
                          <a:latin typeface="Abadi" panose="020B0604020104020204" pitchFamily="34" charset="0"/>
                        </a:rPr>
                        <a:t>Paid</a:t>
                      </a:r>
                      <a:r>
                        <a:rPr lang="en-US" sz="1900" dirty="0">
                          <a:latin typeface="Abadi" panose="020B0604020104020204" pitchFamily="34" charset="0"/>
                        </a:rPr>
                        <a:t>-in</a:t>
                      </a:r>
                      <a:r>
                        <a:rPr lang="en-MT" sz="1900" dirty="0">
                          <a:latin typeface="Abadi" panose="020B0604020104020204" pitchFamily="34" charset="0"/>
                        </a:rPr>
                        <a:t> Capital</a:t>
                      </a:r>
                      <a:endParaRPr lang="en-MT" sz="1900" dirty="0">
                        <a:latin typeface="Abadi" panose="020B060402010402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€80.97bn</a:t>
                      </a:r>
                      <a:endParaRPr lang="en-GB" sz="1900" kern="1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€80.97bn</a:t>
                      </a:r>
                      <a:endParaRPr lang="en-GB" sz="1900" kern="1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extLst>
                  <a:ext uri="{0D108BD9-81ED-4DB2-BD59-A6C34878D82A}">
                    <a16:rowId xmlns:a16="http://schemas.microsoft.com/office/drawing/2014/main" val="1725439150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MT" sz="1900" dirty="0">
                          <a:latin typeface="Abadi" panose="020B0604020104020204" pitchFamily="34" charset="0"/>
                        </a:rPr>
                        <a:t>Total Balance Sheet</a:t>
                      </a:r>
                      <a:endParaRPr lang="en-MT" sz="1900" dirty="0">
                        <a:latin typeface="Abadi" panose="020B060402010402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€808.36bn</a:t>
                      </a:r>
                      <a:endParaRPr lang="en-GB" sz="1900" kern="1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€812.74bn</a:t>
                      </a:r>
                      <a:endParaRPr lang="en-GB" sz="19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extLst>
                  <a:ext uri="{0D108BD9-81ED-4DB2-BD59-A6C34878D82A}">
                    <a16:rowId xmlns:a16="http://schemas.microsoft.com/office/drawing/2014/main" val="2538383371"/>
                  </a:ext>
                </a:extLst>
              </a:tr>
              <a:tr h="5008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MT" sz="1900" dirty="0">
                          <a:latin typeface="Abadi" panose="020B0604020104020204" pitchFamily="34" charset="0"/>
                        </a:rPr>
                        <a:t>    Total Share Holders’ Equity</a:t>
                      </a:r>
                      <a:endParaRPr lang="en-MT" sz="1900" dirty="0">
                        <a:latin typeface="Abadi" panose="020B060402010402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€711.22bn</a:t>
                      </a:r>
                      <a:endParaRPr lang="en-GB" sz="1900" kern="1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€704.89bn</a:t>
                      </a:r>
                      <a:endParaRPr lang="en-GB" sz="1900" kern="1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extLst>
                  <a:ext uri="{0D108BD9-81ED-4DB2-BD59-A6C34878D82A}">
                    <a16:rowId xmlns:a16="http://schemas.microsoft.com/office/drawing/2014/main" val="1850532424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MT" sz="1900" dirty="0">
                          <a:latin typeface="Abadi" panose="020B0604020104020204" pitchFamily="34" charset="0"/>
                        </a:rPr>
                        <a:t>    Total Cash Position</a:t>
                      </a:r>
                      <a:endParaRPr lang="en-MT" sz="1900" dirty="0">
                        <a:latin typeface="Abadi" panose="020B060402010402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€17.11bn</a:t>
                      </a:r>
                      <a:endParaRPr lang="en-GB" sz="19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€55.57bn</a:t>
                      </a:r>
                      <a:endParaRPr lang="en-GB" sz="1900" kern="1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extLst>
                  <a:ext uri="{0D108BD9-81ED-4DB2-BD59-A6C34878D82A}">
                    <a16:rowId xmlns:a16="http://schemas.microsoft.com/office/drawing/2014/main" val="3138977210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MT" sz="1900">
                          <a:latin typeface="Abadi" panose="020B0604020104020204" pitchFamily="34" charset="0"/>
                        </a:rPr>
                        <a:t>Profit</a:t>
                      </a:r>
                      <a:endParaRPr lang="en-MT" sz="1900">
                        <a:latin typeface="Abadi" panose="020B060402010402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€0.32bn</a:t>
                      </a:r>
                      <a:endParaRPr lang="en-GB" sz="19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- (€0.06bn)</a:t>
                      </a:r>
                      <a:endParaRPr lang="en-GB" sz="1900" kern="1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extLst>
                  <a:ext uri="{0D108BD9-81ED-4DB2-BD59-A6C34878D82A}">
                    <a16:rowId xmlns:a16="http://schemas.microsoft.com/office/drawing/2014/main" val="3660420235"/>
                  </a:ext>
                </a:extLst>
              </a:tr>
              <a:tr h="8491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MT" sz="1700" dirty="0">
                          <a:latin typeface="Abadi" panose="020B0604020104020204" pitchFamily="34" charset="0"/>
                        </a:rPr>
                        <a:t>    </a:t>
                      </a:r>
                      <a:r>
                        <a:rPr lang="en-GB" sz="1900" kern="1200" dirty="0">
                          <a:solidFill>
                            <a:schemeClr val="dk1"/>
                          </a:solidFill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General administrative expenses</a:t>
                      </a:r>
                      <a:endParaRPr lang="en-MT" sz="1900" kern="1200" dirty="0">
                        <a:solidFill>
                          <a:schemeClr val="dk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5349" marR="95349" marT="47674" marB="476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€0.094bn</a:t>
                      </a:r>
                      <a:endParaRPr lang="en-GB" sz="19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€0.087bn</a:t>
                      </a:r>
                      <a:endParaRPr lang="en-GB" sz="1900" kern="1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349" marR="95349" marT="47674" marB="47674" anchor="ctr"/>
                </a:tc>
                <a:extLst>
                  <a:ext uri="{0D108BD9-81ED-4DB2-BD59-A6C34878D82A}">
                    <a16:rowId xmlns:a16="http://schemas.microsoft.com/office/drawing/2014/main" val="3011305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2443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E11F-E61C-A44E-A3FC-FED787482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MT" dirty="0">
                <a:solidFill>
                  <a:schemeClr val="bg1"/>
                </a:solidFill>
                <a:latin typeface="Abadi" panose="020B0604020104020204" pitchFamily="34" charset="0"/>
              </a:rPr>
              <a:t>EFSF Financial Report 202</a:t>
            </a:r>
            <a:r>
              <a:rPr lang="en-GB" dirty="0">
                <a:solidFill>
                  <a:schemeClr val="bg1"/>
                </a:solidFill>
                <a:latin typeface="Abadi" panose="020B0604020104020204" pitchFamily="34" charset="0"/>
              </a:rPr>
              <a:t>3</a:t>
            </a:r>
            <a:endParaRPr lang="en-MT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1577F8-C095-1127-20E3-18763094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4908" y="6141720"/>
            <a:ext cx="36576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2DC25EE-239B-4C5F-AAD1-255A7D5F1EE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290B957-9070-A24A-A429-6612AD1E01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821074"/>
              </p:ext>
            </p:extLst>
          </p:nvPr>
        </p:nvGraphicFramePr>
        <p:xfrm>
          <a:off x="4993309" y="1544756"/>
          <a:ext cx="6859676" cy="355980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644202">
                  <a:extLst>
                    <a:ext uri="{9D8B030D-6E8A-4147-A177-3AD203B41FA5}">
                      <a16:colId xmlns:a16="http://schemas.microsoft.com/office/drawing/2014/main" val="1292748650"/>
                    </a:ext>
                  </a:extLst>
                </a:gridCol>
                <a:gridCol w="1607737">
                  <a:extLst>
                    <a:ext uri="{9D8B030D-6E8A-4147-A177-3AD203B41FA5}">
                      <a16:colId xmlns:a16="http://schemas.microsoft.com/office/drawing/2014/main" val="533854014"/>
                    </a:ext>
                  </a:extLst>
                </a:gridCol>
                <a:gridCol w="1607737">
                  <a:extLst>
                    <a:ext uri="{9D8B030D-6E8A-4147-A177-3AD203B41FA5}">
                      <a16:colId xmlns:a16="http://schemas.microsoft.com/office/drawing/2014/main" val="4141529281"/>
                    </a:ext>
                  </a:extLst>
                </a:gridCol>
              </a:tblGrid>
              <a:tr h="528103">
                <a:tc>
                  <a:txBody>
                    <a:bodyPr/>
                    <a:lstStyle/>
                    <a:p>
                      <a:pPr algn="l"/>
                      <a:r>
                        <a:rPr lang="en-MT" sz="2500" dirty="0">
                          <a:latin typeface="Abadi" panose="020B0604020104020204" pitchFamily="34" charset="0"/>
                        </a:rPr>
                        <a:t>Item</a:t>
                      </a:r>
                      <a:endParaRPr lang="en-MT" sz="2500" dirty="0">
                        <a:latin typeface="Abadi" panose="020B0604020104020204" pitchFamily="34" charset="0"/>
                        <a:cs typeface="Arial" panose="020B0604020202020204" pitchFamily="34" charset="0"/>
                      </a:endParaRPr>
                    </a:p>
                  </a:txBody>
                  <a:tcPr marL="95800" marR="95800" marT="47900" marB="479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T" sz="2500" dirty="0">
                          <a:latin typeface="Abadi" panose="020B0604020104020204" pitchFamily="34" charset="0"/>
                        </a:rPr>
                        <a:t>202</a:t>
                      </a:r>
                      <a:r>
                        <a:rPr lang="en-US" sz="2500" dirty="0">
                          <a:latin typeface="Abadi" panose="020B0604020104020204" pitchFamily="34" charset="0"/>
                        </a:rPr>
                        <a:t>3</a:t>
                      </a:r>
                      <a:endParaRPr lang="en-MT" sz="2500" dirty="0">
                        <a:latin typeface="Abadi" panose="020B0604020104020204" pitchFamily="34" charset="0"/>
                        <a:cs typeface="Arial" panose="020B0604020202020204" pitchFamily="34" charset="0"/>
                      </a:endParaRPr>
                    </a:p>
                  </a:txBody>
                  <a:tcPr marL="95800" marR="95800" marT="47900" marB="479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T" sz="2500">
                          <a:latin typeface="Abadi" panose="020B0604020104020204" pitchFamily="34" charset="0"/>
                        </a:rPr>
                        <a:t>202</a:t>
                      </a:r>
                      <a:r>
                        <a:rPr lang="en-US" sz="2500">
                          <a:latin typeface="Abadi" panose="020B0604020104020204" pitchFamily="34" charset="0"/>
                        </a:rPr>
                        <a:t>2</a:t>
                      </a:r>
                      <a:endParaRPr lang="en-MT" sz="2500">
                        <a:latin typeface="Abadi" panose="020B0604020104020204" pitchFamily="34" charset="0"/>
                        <a:cs typeface="Arial" panose="020B0604020202020204" pitchFamily="34" charset="0"/>
                      </a:endParaRPr>
                    </a:p>
                  </a:txBody>
                  <a:tcPr marL="95800" marR="95800" marT="47900" marB="47900" anchor="ctr"/>
                </a:tc>
                <a:extLst>
                  <a:ext uri="{0D108BD9-81ED-4DB2-BD59-A6C34878D82A}">
                    <a16:rowId xmlns:a16="http://schemas.microsoft.com/office/drawing/2014/main" val="3428414444"/>
                  </a:ext>
                </a:extLst>
              </a:tr>
              <a:tr h="430307">
                <a:tc>
                  <a:txBody>
                    <a:bodyPr/>
                    <a:lstStyle/>
                    <a:p>
                      <a:pPr algn="l"/>
                      <a:r>
                        <a:rPr lang="en-MT" sz="1900">
                          <a:latin typeface="Abadi" panose="020B0604020104020204" pitchFamily="34" charset="0"/>
                        </a:rPr>
                        <a:t>Total Balance Sheet</a:t>
                      </a:r>
                      <a:endParaRPr lang="en-MT" sz="1900">
                        <a:latin typeface="Abadi" panose="020B0604020104020204" pitchFamily="34" charset="0"/>
                        <a:cs typeface="Arial" panose="020B0604020202020204" pitchFamily="34" charset="0"/>
                      </a:endParaRPr>
                    </a:p>
                  </a:txBody>
                  <a:tcPr marL="95800" marR="95800" marT="47900" marB="479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€191.90bn</a:t>
                      </a:r>
                      <a:endParaRPr lang="en-GB" sz="1900" kern="1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800" marR="95800" marT="47900" marB="479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€193.04bn</a:t>
                      </a:r>
                      <a:endParaRPr lang="en-GB" sz="19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800" marR="95800" marT="47900" marB="47900" anchor="ctr"/>
                </a:tc>
                <a:extLst>
                  <a:ext uri="{0D108BD9-81ED-4DB2-BD59-A6C34878D82A}">
                    <a16:rowId xmlns:a16="http://schemas.microsoft.com/office/drawing/2014/main" val="2538383371"/>
                  </a:ext>
                </a:extLst>
              </a:tr>
              <a:tr h="723697">
                <a:tc>
                  <a:txBody>
                    <a:bodyPr/>
                    <a:lstStyle/>
                    <a:p>
                      <a:pPr lvl="0" algn="l"/>
                      <a:r>
                        <a:rPr lang="en-MT" sz="1900" dirty="0">
                          <a:latin typeface="Abadi" panose="020B0604020104020204" pitchFamily="34" charset="0"/>
                        </a:rPr>
                        <a:t>    Total Share Holders’ Equity</a:t>
                      </a:r>
                      <a:endParaRPr lang="en-MT" sz="1900" dirty="0">
                        <a:latin typeface="Abadi" panose="020B0604020104020204" pitchFamily="34" charset="0"/>
                        <a:cs typeface="Arial" panose="020B0604020202020204" pitchFamily="34" charset="0"/>
                      </a:endParaRPr>
                    </a:p>
                  </a:txBody>
                  <a:tcPr marL="95800" marR="95800" marT="47900" marB="479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€0.88bn</a:t>
                      </a:r>
                      <a:endParaRPr lang="en-GB" sz="1900" kern="1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800" marR="95800" marT="47900" marB="479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€0.74bn</a:t>
                      </a:r>
                      <a:endParaRPr lang="en-GB" sz="1900" kern="1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800" marR="95800" marT="47900" marB="47900" anchor="ctr"/>
                </a:tc>
                <a:extLst>
                  <a:ext uri="{0D108BD9-81ED-4DB2-BD59-A6C34878D82A}">
                    <a16:rowId xmlns:a16="http://schemas.microsoft.com/office/drawing/2014/main" val="1850532424"/>
                  </a:ext>
                </a:extLst>
              </a:tr>
              <a:tr h="430307">
                <a:tc>
                  <a:txBody>
                    <a:bodyPr/>
                    <a:lstStyle/>
                    <a:p>
                      <a:pPr algn="l"/>
                      <a:r>
                        <a:rPr lang="en-MT" sz="1900">
                          <a:latin typeface="Abadi" panose="020B0604020104020204" pitchFamily="34" charset="0"/>
                        </a:rPr>
                        <a:t>    Total Cash Position</a:t>
                      </a:r>
                      <a:endParaRPr lang="en-MT" sz="1900">
                        <a:latin typeface="Abadi" panose="020B0604020104020204" pitchFamily="34" charset="0"/>
                        <a:cs typeface="Arial" panose="020B0604020202020204" pitchFamily="34" charset="0"/>
                      </a:endParaRPr>
                    </a:p>
                  </a:txBody>
                  <a:tcPr marL="95800" marR="95800" marT="47900" marB="479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€4.29bn</a:t>
                      </a:r>
                      <a:endParaRPr lang="en-GB" sz="19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800" marR="95800" marT="47900" marB="479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€5.52bn</a:t>
                      </a:r>
                      <a:endParaRPr lang="en-GB" sz="19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800" marR="95800" marT="47900" marB="47900" anchor="ctr"/>
                </a:tc>
                <a:extLst>
                  <a:ext uri="{0D108BD9-81ED-4DB2-BD59-A6C34878D82A}">
                    <a16:rowId xmlns:a16="http://schemas.microsoft.com/office/drawing/2014/main" val="3138977210"/>
                  </a:ext>
                </a:extLst>
              </a:tr>
              <a:tr h="723697">
                <a:tc>
                  <a:txBody>
                    <a:bodyPr/>
                    <a:lstStyle/>
                    <a:p>
                      <a:pPr algn="l"/>
                      <a:r>
                        <a:rPr lang="en-MT" sz="1900" kern="1200">
                          <a:solidFill>
                            <a:schemeClr val="dk1"/>
                          </a:solidFill>
                          <a:latin typeface="Abadi" panose="020B0604020104020204" pitchFamily="34" charset="0"/>
                        </a:rPr>
                        <a:t>Total Comprehensive Income</a:t>
                      </a:r>
                      <a:endParaRPr lang="en-MT" sz="1900" kern="1200">
                        <a:solidFill>
                          <a:schemeClr val="dk1"/>
                        </a:solidFill>
                        <a:latin typeface="Abadi" panose="020B0604020104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800" marR="95800" marT="47900" marB="479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€0.129bn</a:t>
                      </a:r>
                      <a:endParaRPr lang="en-GB" sz="19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800" marR="95800" marT="47900" marB="479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-(€0.030bn)</a:t>
                      </a:r>
                      <a:endParaRPr lang="en-GB" sz="1900" kern="1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800" marR="95800" marT="47900" marB="47900" anchor="ctr"/>
                </a:tc>
                <a:extLst>
                  <a:ext uri="{0D108BD9-81ED-4DB2-BD59-A6C34878D82A}">
                    <a16:rowId xmlns:a16="http://schemas.microsoft.com/office/drawing/2014/main" val="3660420235"/>
                  </a:ext>
                </a:extLst>
              </a:tr>
              <a:tr h="723697">
                <a:tc>
                  <a:txBody>
                    <a:bodyPr/>
                    <a:lstStyle/>
                    <a:p>
                      <a:pPr lvl="1" algn="l"/>
                      <a:r>
                        <a:rPr lang="en-GB" sz="1900" dirty="0">
                          <a:latin typeface="Abadi" panose="020B0604020104020204" pitchFamily="34" charset="0"/>
                        </a:rPr>
                        <a:t>Administrative expenditures</a:t>
                      </a:r>
                      <a:endParaRPr lang="en-MT" sz="1900" dirty="0">
                        <a:latin typeface="Abadi" panose="020B0604020104020204" pitchFamily="34" charset="0"/>
                        <a:cs typeface="Arial" panose="020B0604020202020204" pitchFamily="34" charset="0"/>
                      </a:endParaRPr>
                    </a:p>
                  </a:txBody>
                  <a:tcPr marL="95800" marR="95800" marT="47900" marB="479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€0.034bn</a:t>
                      </a:r>
                      <a:endParaRPr lang="en-GB" sz="19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800" marR="95800" marT="47900" marB="479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solidFill>
                            <a:srgbClr val="000000"/>
                          </a:solidFill>
                          <a:effectLst/>
                          <a:latin typeface="Abadi" panose="020B0604020104020204" pitchFamily="34" charset="0"/>
                        </a:rPr>
                        <a:t>€0.034bn</a:t>
                      </a:r>
                      <a:endParaRPr lang="en-GB" sz="1900" kern="1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800" marR="95800" marT="47900" marB="47900" anchor="ctr"/>
                </a:tc>
                <a:extLst>
                  <a:ext uri="{0D108BD9-81ED-4DB2-BD59-A6C34878D82A}">
                    <a16:rowId xmlns:a16="http://schemas.microsoft.com/office/drawing/2014/main" val="3011305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4571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stock chart with orange graphs and numbers">
            <a:extLst>
              <a:ext uri="{FF2B5EF4-FFF2-40B4-BE49-F238E27FC236}">
                <a16:creationId xmlns:a16="http://schemas.microsoft.com/office/drawing/2014/main" id="{4778ADFA-7933-4E95-6B75-A30D9A6B22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t="7812" b="7812"/>
          <a:stretch/>
        </p:blipFill>
        <p:spPr>
          <a:xfrm>
            <a:off x="20" y="4"/>
            <a:ext cx="12191980" cy="685799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53467B3-E709-525E-F0B2-FFFBDD677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457" y="2409885"/>
            <a:ext cx="10755086" cy="164592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tx1"/>
                </a:solidFill>
                <a:latin typeface="Abadi" panose="020B0604020104020204" pitchFamily="34" charset="0"/>
              </a:rPr>
              <a:t>Macroeconomic and Financial Environment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44EE5-7726-CCCC-DBC3-96B9041C6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2DC25EE-239B-4C5F-AAD1-255A7D5F1EE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51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817931-BB6F-F75F-00A8-5CEE96839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67DD391-8ABE-A0A5-A588-79155DC937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509559"/>
              </p:ext>
            </p:extLst>
          </p:nvPr>
        </p:nvGraphicFramePr>
        <p:xfrm>
          <a:off x="414064" y="277792"/>
          <a:ext cx="6357126" cy="6192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6FA34D5B-598F-B5E2-C69C-94CC77A183F6}"/>
              </a:ext>
            </a:extLst>
          </p:cNvPr>
          <p:cNvSpPr txBox="1">
            <a:spLocks/>
          </p:cNvSpPr>
          <p:nvPr/>
        </p:nvSpPr>
        <p:spPr>
          <a:xfrm>
            <a:off x="7288175" y="1085335"/>
            <a:ext cx="4596086" cy="3629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External environment was challenging in 2023; geopolitical tensions, tight monetary policy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Euro area largely stagnated in 2023, growing only by 0.4%. 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Economic growth in most former ESM/EFSF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countries surpassed euro area average in 2023.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Amongst these countries, Ireland experienced a contraction following a period of strong economic growth.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45642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323C8CA6D1824AA071541276AD66A3" ma:contentTypeVersion="11" ma:contentTypeDescription="Create a new document." ma:contentTypeScope="" ma:versionID="5f8d58d2b3e40be37531999e53571b19">
  <xsd:schema xmlns:xsd="http://www.w3.org/2001/XMLSchema" xmlns:xs="http://www.w3.org/2001/XMLSchema" xmlns:p="http://schemas.microsoft.com/office/2006/metadata/properties" xmlns:ns3="5f2a5168-051c-4fd2-a42a-7137088c3976" xmlns:ns4="dbfcde44-daf0-42fc-8d5e-e0d44d6de5ff" targetNamespace="http://schemas.microsoft.com/office/2006/metadata/properties" ma:root="true" ma:fieldsID="73b0faf677ae0239ab1ccf4e6e8c7f2a" ns3:_="" ns4:_="">
    <xsd:import namespace="5f2a5168-051c-4fd2-a42a-7137088c3976"/>
    <xsd:import namespace="dbfcde44-daf0-42fc-8d5e-e0d44d6de5f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2a5168-051c-4fd2-a42a-7137088c397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fcde44-daf0-42fc-8d5e-e0d44d6de5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EF1DF4-1990-4435-9B52-05486B6CD8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2a5168-051c-4fd2-a42a-7137088c3976"/>
    <ds:schemaRef ds:uri="dbfcde44-daf0-42fc-8d5e-e0d44d6de5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34B696-68CA-49D5-A386-DE2C2B277D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4AC51E-1D12-4851-87F4-D6A5C04C06E1}">
  <ds:schemaRefs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dbfcde44-daf0-42fc-8d5e-e0d44d6de5ff"/>
    <ds:schemaRef ds:uri="http://schemas.microsoft.com/office/2006/documentManagement/types"/>
    <ds:schemaRef ds:uri="http://purl.org/dc/elements/1.1/"/>
    <ds:schemaRef ds:uri="5f2a5168-051c-4fd2-a42a-7137088c3976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14091</TotalTime>
  <Words>989</Words>
  <Application>Microsoft Office PowerPoint</Application>
  <PresentationFormat>Widescreen</PresentationFormat>
  <Paragraphs>257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Abadi</vt:lpstr>
      <vt:lpstr>Arial</vt:lpstr>
      <vt:lpstr>Calibri</vt:lpstr>
      <vt:lpstr>Gill Sans MT</vt:lpstr>
      <vt:lpstr>Times New Roman</vt:lpstr>
      <vt:lpstr>Parcel</vt:lpstr>
      <vt:lpstr>European Stability Mechanism Annual Report 2023</vt:lpstr>
      <vt:lpstr>PowerPoint Presentation</vt:lpstr>
      <vt:lpstr>ESM Governance &amp;  Financial Reports 2023</vt:lpstr>
      <vt:lpstr>Institutional Framework</vt:lpstr>
      <vt:lpstr>ESM shareholders &amp; contribution key (%)</vt:lpstr>
      <vt:lpstr>ESM Financial Report 2023</vt:lpstr>
      <vt:lpstr>EFSF Financial Report 2023</vt:lpstr>
      <vt:lpstr>Macroeconomic and Financial Environment</vt:lpstr>
      <vt:lpstr>PowerPoint Presentation</vt:lpstr>
      <vt:lpstr>PowerPoint Presentation</vt:lpstr>
      <vt:lpstr>Programme Country Experiences</vt:lpstr>
      <vt:lpstr>PowerPoint Presentation</vt:lpstr>
      <vt:lpstr>PowerPoint Presentation</vt:lpstr>
      <vt:lpstr>ESM  Rating</vt:lpstr>
      <vt:lpstr>ESM Credit Ratings</vt:lpstr>
      <vt:lpstr>Applying the lessons learned to unknown challenges ahead</vt:lpstr>
      <vt:lpstr>“Going forward, it is imperative to remain vigilant, adaptable, and cooperative in pursuit of a more robust and prosperous future. The ESM, which is based on the principle of solidarity, is ready to do its part.” - Pierre Gramegna, ESM Managing Director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Stability Mechanism Annual Report 2020</dc:title>
  <dc:creator>Mansueto James at MFE</dc:creator>
  <cp:lastModifiedBy>Grech Stephen at Parlament-MT</cp:lastModifiedBy>
  <cp:revision>70</cp:revision>
  <cp:lastPrinted>2022-09-28T12:12:48Z</cp:lastPrinted>
  <dcterms:created xsi:type="dcterms:W3CDTF">2021-08-24T10:38:51Z</dcterms:created>
  <dcterms:modified xsi:type="dcterms:W3CDTF">2026-04-07T07:17:20Z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0x010100F1323C8CA6D1824AA071541276AD66A3</vt:lpwstr>
  </property>
</Properties>
</file>