
<file path=[Content_Types].xml><?xml version="1.0" encoding="utf-8"?>
<Types xmlns="http://schemas.openxmlformats.org/package/2006/content-types">
  <Default Extension="emf" ContentType="image/x-emf"/>
  <Default Extension="fntdata" ContentType="application/x-fontdata"/>
  <Default Extension="jpg" ContentType="image/jpeg"/>
  <Default Extension="png" ContentType="image/png"/>
  <Default Extension="rels" ContentType="application/vnd.openxmlformats-package.relationships+xml"/>
  <Default Extension="svg" ContentType="image/svg+xml"/>
  <Default Extension="TIF" ContentType="image/tiff"/>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embedTrueTypeFonts="1">
  <p:sldMasterIdLst>
    <p:sldMasterId id="2147483648" r:id="rId4"/>
  </p:sldMasterIdLst>
  <p:notesMasterIdLst>
    <p:notesMasterId r:id="rId35"/>
  </p:notesMasterIdLst>
  <p:handoutMasterIdLst>
    <p:handoutMasterId r:id="rId36"/>
  </p:handoutMasterIdLst>
  <p:sldIdLst>
    <p:sldId id="1890" r:id="rId5"/>
    <p:sldId id="1891" r:id="rId6"/>
    <p:sldId id="259" r:id="rId7"/>
    <p:sldId id="678" r:id="rId8"/>
    <p:sldId id="1893" r:id="rId9"/>
    <p:sldId id="1894" r:id="rId10"/>
    <p:sldId id="1895" r:id="rId11"/>
    <p:sldId id="1888" r:id="rId12"/>
    <p:sldId id="1896" r:id="rId13"/>
    <p:sldId id="297" r:id="rId14"/>
    <p:sldId id="670" r:id="rId15"/>
    <p:sldId id="299" r:id="rId16"/>
    <p:sldId id="675" r:id="rId17"/>
    <p:sldId id="269" r:id="rId18"/>
    <p:sldId id="267" r:id="rId19"/>
    <p:sldId id="274" r:id="rId20"/>
    <p:sldId id="1889" r:id="rId21"/>
    <p:sldId id="825" r:id="rId22"/>
    <p:sldId id="660" r:id="rId23"/>
    <p:sldId id="830" r:id="rId24"/>
    <p:sldId id="828" r:id="rId25"/>
    <p:sldId id="668" r:id="rId26"/>
    <p:sldId id="664" r:id="rId27"/>
    <p:sldId id="826" r:id="rId28"/>
    <p:sldId id="1897" r:id="rId29"/>
    <p:sldId id="429" r:id="rId30"/>
    <p:sldId id="422" r:id="rId31"/>
    <p:sldId id="1899" r:id="rId32"/>
    <p:sldId id="1901" r:id="rId33"/>
    <p:sldId id="676" r:id="rId34"/>
  </p:sldIdLst>
  <p:sldSz cx="12192000" cy="6858000"/>
  <p:notesSz cx="7010400" cy="9296400"/>
  <p:embeddedFontLst>
    <p:embeddedFont>
      <p:font typeface="Futura" panose="02020800000000000000" charset="0"/>
      <p:bold r:id="rId37"/>
    </p:embeddedFont>
    <p:embeddedFont>
      <p:font typeface="Montserrat" panose="020F0502020204030204" pitchFamily="2" charset="0"/>
      <p:regular r:id="rId38"/>
      <p:bold r:id="rId39"/>
      <p:italic r:id="rId40"/>
      <p:boldItalic r:id="rId41"/>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guide id="3" pos="302" userDrawn="1">
          <p15:clr>
            <a:srgbClr val="A4A3A4"/>
          </p15:clr>
        </p15:guide>
        <p15:guide id="4" pos="7378" userDrawn="1">
          <p15:clr>
            <a:srgbClr val="A4A3A4"/>
          </p15:clr>
        </p15:guide>
        <p15:guide id="6" orient="horz" pos="4269" userDrawn="1">
          <p15:clr>
            <a:srgbClr val="A4A3A4"/>
          </p15:clr>
        </p15:guide>
        <p15:guide id="7" orient="horz" pos="323" userDrawn="1">
          <p15:clr>
            <a:srgbClr val="A4A3A4"/>
          </p15:clr>
        </p15:guide>
        <p15:guide id="8" orient="horz" pos="4133"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33152"/>
    <a:srgbClr val="F1EFE1"/>
    <a:srgbClr val="D7D1C1"/>
    <a:srgbClr val="F6F6F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AE566AF4-ECA8-4ADE-AA1F-1302BE79DA01}" v="4" dt="2023-06-30T05:16:31.464"/>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5277" autoAdjust="0"/>
    <p:restoredTop sz="80096" autoAdjust="0"/>
  </p:normalViewPr>
  <p:slideViewPr>
    <p:cSldViewPr snapToGrid="0">
      <p:cViewPr varScale="1">
        <p:scale>
          <a:sx n="66" d="100"/>
          <a:sy n="66" d="100"/>
        </p:scale>
        <p:origin x="1752" y="48"/>
      </p:cViewPr>
      <p:guideLst>
        <p:guide orient="horz" pos="2160"/>
        <p:guide pos="3840"/>
        <p:guide pos="302"/>
        <p:guide pos="7378"/>
        <p:guide orient="horz" pos="4269"/>
        <p:guide orient="horz" pos="323"/>
        <p:guide orient="horz" pos="4133"/>
      </p:guideLst>
    </p:cSldViewPr>
  </p:slideViewPr>
  <p:outlineViewPr>
    <p:cViewPr>
      <p:scale>
        <a:sx n="33" d="100"/>
        <a:sy n="33" d="100"/>
      </p:scale>
      <p:origin x="0" y="-216"/>
    </p:cViewPr>
  </p:outlineViewPr>
  <p:notesTextViewPr>
    <p:cViewPr>
      <p:scale>
        <a:sx n="3" d="2"/>
        <a:sy n="3" d="2"/>
      </p:scale>
      <p:origin x="0" y="0"/>
    </p:cViewPr>
  </p:notesTextViewPr>
  <p:sorterViewPr>
    <p:cViewPr varScale="1">
      <p:scale>
        <a:sx n="100" d="100"/>
        <a:sy n="100" d="100"/>
      </p:scale>
      <p:origin x="0" y="-2707"/>
    </p:cViewPr>
  </p:sorterViewPr>
  <p:notesViewPr>
    <p:cSldViewPr snapToGrid="0">
      <p:cViewPr varScale="1">
        <p:scale>
          <a:sx n="69" d="100"/>
          <a:sy n="69" d="100"/>
        </p:scale>
        <p:origin x="2976" y="62"/>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font" Target="fonts/font3.fntdata"/><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presProps" Target="presProps.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font" Target="fonts/font1.fntdata"/><Relationship Id="rId40" Type="http://schemas.openxmlformats.org/officeDocument/2006/relationships/font" Target="fonts/font4.fntdata"/><Relationship Id="rId45"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handoutMaster" Target="handoutMasters/handoutMaster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notesMaster" Target="notesMasters/notesMaster1.xml"/><Relationship Id="rId43" Type="http://schemas.openxmlformats.org/officeDocument/2006/relationships/viewProps" Target="viewProps.xml"/><Relationship Id="rId8" Type="http://schemas.openxmlformats.org/officeDocument/2006/relationships/slide" Target="slides/slide4.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font" Target="fonts/font2.fntdata"/><Relationship Id="rId46" Type="http://schemas.microsoft.com/office/2015/10/relationships/revisionInfo" Target="revisionInfo.xml"/><Relationship Id="rId20" Type="http://schemas.openxmlformats.org/officeDocument/2006/relationships/slide" Target="slides/slide16.xml"/><Relationship Id="rId41" Type="http://schemas.openxmlformats.org/officeDocument/2006/relationships/font" Target="fonts/font5.fntdata"/></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04835E4-ED21-40C6-BBA2-E477E4E6CD77}" type="doc">
      <dgm:prSet loTypeId="urn:microsoft.com/office/officeart/2005/8/layout/lProcess2" loCatId="list" qsTypeId="urn:microsoft.com/office/officeart/2005/8/quickstyle/simple1" qsCatId="simple" csTypeId="urn:microsoft.com/office/officeart/2005/8/colors/accent1_2" csCatId="accent1" phldr="1"/>
      <dgm:spPr/>
      <dgm:t>
        <a:bodyPr/>
        <a:lstStyle/>
        <a:p>
          <a:endParaRPr lang="en-MT"/>
        </a:p>
      </dgm:t>
    </dgm:pt>
    <dgm:pt modelId="{1957DD06-90FF-4363-AC2E-77672AC347EE}">
      <dgm:prSet phldrT="[Text]" custT="1">
        <dgm:style>
          <a:lnRef idx="0">
            <a:schemeClr val="accent1"/>
          </a:lnRef>
          <a:fillRef idx="3">
            <a:schemeClr val="accent1"/>
          </a:fillRef>
          <a:effectRef idx="3">
            <a:schemeClr val="accent1"/>
          </a:effectRef>
          <a:fontRef idx="minor">
            <a:schemeClr val="lt1"/>
          </a:fontRef>
        </dgm:style>
      </dgm:prSet>
      <dgm:spPr/>
      <dgm:t>
        <a:bodyPr/>
        <a:lstStyle/>
        <a:p>
          <a:pPr>
            <a:buFont typeface="Arial" panose="020B0604020202020204" pitchFamily="34" charset="0"/>
            <a:buNone/>
          </a:pPr>
          <a:r>
            <a:rPr lang="en-US" sz="1800" b="1" dirty="0">
              <a:solidFill>
                <a:schemeClr val="bg1"/>
              </a:solidFill>
              <a:effectLst/>
              <a:latin typeface="Arial" panose="020B0604020202020204" pitchFamily="34" charset="0"/>
              <a:cs typeface="Arial" panose="020B0604020202020204" pitchFamily="34" charset="0"/>
            </a:rPr>
            <a:t>Issues were idiosyncratic in nature</a:t>
          </a:r>
          <a:endParaRPr lang="en-MT" sz="1800" b="1" dirty="0">
            <a:solidFill>
              <a:schemeClr val="bg1"/>
            </a:solidFill>
            <a:effectLst/>
            <a:latin typeface="Arial" panose="020B0604020202020204" pitchFamily="34" charset="0"/>
            <a:cs typeface="Arial" panose="020B0604020202020204" pitchFamily="34" charset="0"/>
          </a:endParaRPr>
        </a:p>
      </dgm:t>
    </dgm:pt>
    <dgm:pt modelId="{7D091971-DF6A-4938-8213-D30CF2034CBB}" type="parTrans" cxnId="{0FA0BBE4-F9A9-42E7-9926-DFB4E9B7F017}">
      <dgm:prSet/>
      <dgm:spPr/>
      <dgm:t>
        <a:bodyPr/>
        <a:lstStyle/>
        <a:p>
          <a:endParaRPr lang="en-MT">
            <a:latin typeface="Arial" panose="020B0604020202020204" pitchFamily="34" charset="0"/>
            <a:cs typeface="Arial" panose="020B0604020202020204" pitchFamily="34" charset="0"/>
          </a:endParaRPr>
        </a:p>
      </dgm:t>
    </dgm:pt>
    <dgm:pt modelId="{3010A227-6538-4412-ADA8-CEACCD595EF6}" type="sibTrans" cxnId="{0FA0BBE4-F9A9-42E7-9926-DFB4E9B7F017}">
      <dgm:prSet/>
      <dgm:spPr/>
      <dgm:t>
        <a:bodyPr/>
        <a:lstStyle/>
        <a:p>
          <a:endParaRPr lang="en-MT">
            <a:latin typeface="Arial" panose="020B0604020202020204" pitchFamily="34" charset="0"/>
            <a:cs typeface="Arial" panose="020B0604020202020204" pitchFamily="34" charset="0"/>
          </a:endParaRPr>
        </a:p>
      </dgm:t>
    </dgm:pt>
    <dgm:pt modelId="{B38B7E50-4601-4A3B-B276-ABFA2AFAEB02}">
      <dgm:prSet phldrT="[Text]" custT="1">
        <dgm:style>
          <a:lnRef idx="0">
            <a:schemeClr val="accent1"/>
          </a:lnRef>
          <a:fillRef idx="3">
            <a:schemeClr val="accent1"/>
          </a:fillRef>
          <a:effectRef idx="3">
            <a:schemeClr val="accent1"/>
          </a:effectRef>
          <a:fontRef idx="minor">
            <a:schemeClr val="lt1"/>
          </a:fontRef>
        </dgm:style>
      </dgm:prSet>
      <dgm:spPr/>
      <dgm:t>
        <a:bodyPr/>
        <a:lstStyle/>
        <a:p>
          <a:r>
            <a:rPr lang="en-US" sz="1800" b="1" dirty="0">
              <a:solidFill>
                <a:schemeClr val="bg1"/>
              </a:solidFill>
              <a:effectLst/>
              <a:latin typeface="Arial" panose="020B0604020202020204" pitchFamily="34" charset="0"/>
              <a:cs typeface="Arial" panose="020B0604020202020204" pitchFamily="34" charset="0"/>
            </a:rPr>
            <a:t>Outside EU – subject to different regulatory system</a:t>
          </a:r>
          <a:endParaRPr lang="en-MT" sz="1800" b="1" dirty="0">
            <a:solidFill>
              <a:schemeClr val="bg1"/>
            </a:solidFill>
            <a:effectLst/>
            <a:latin typeface="Arial" panose="020B0604020202020204" pitchFamily="34" charset="0"/>
            <a:cs typeface="Arial" panose="020B0604020202020204" pitchFamily="34" charset="0"/>
          </a:endParaRPr>
        </a:p>
      </dgm:t>
    </dgm:pt>
    <dgm:pt modelId="{A1A83466-8D00-45F2-A3A4-2ABEE1FA5AAA}" type="parTrans" cxnId="{CB70DC23-DF10-4F3C-BFC2-F2A57EB6C534}">
      <dgm:prSet/>
      <dgm:spPr/>
      <dgm:t>
        <a:bodyPr/>
        <a:lstStyle/>
        <a:p>
          <a:endParaRPr lang="en-MT">
            <a:latin typeface="Arial" panose="020B0604020202020204" pitchFamily="34" charset="0"/>
            <a:cs typeface="Arial" panose="020B0604020202020204" pitchFamily="34" charset="0"/>
          </a:endParaRPr>
        </a:p>
      </dgm:t>
    </dgm:pt>
    <dgm:pt modelId="{61533A46-5A3D-48A3-9956-30D09E4131A9}" type="sibTrans" cxnId="{CB70DC23-DF10-4F3C-BFC2-F2A57EB6C534}">
      <dgm:prSet/>
      <dgm:spPr/>
      <dgm:t>
        <a:bodyPr/>
        <a:lstStyle/>
        <a:p>
          <a:endParaRPr lang="en-MT">
            <a:latin typeface="Arial" panose="020B0604020202020204" pitchFamily="34" charset="0"/>
            <a:cs typeface="Arial" panose="020B0604020202020204" pitchFamily="34" charset="0"/>
          </a:endParaRPr>
        </a:p>
      </dgm:t>
    </dgm:pt>
    <dgm:pt modelId="{C2528DCB-450A-442B-AFED-2903B9C1BB81}">
      <dgm:prSet phldrT="[Text]">
        <dgm:style>
          <a:lnRef idx="2">
            <a:schemeClr val="accent1"/>
          </a:lnRef>
          <a:fillRef idx="1">
            <a:schemeClr val="lt1"/>
          </a:fillRef>
          <a:effectRef idx="0">
            <a:schemeClr val="accent1"/>
          </a:effectRef>
          <a:fontRef idx="minor">
            <a:schemeClr val="dk1"/>
          </a:fontRef>
        </dgm:style>
      </dgm:prSet>
      <dgm:spPr>
        <a:ln w="28575">
          <a:solidFill>
            <a:srgbClr val="233152"/>
          </a:solidFill>
        </a:ln>
      </dgm:spPr>
      <dgm:t>
        <a:bodyPr/>
        <a:lstStyle/>
        <a:p>
          <a:r>
            <a:rPr lang="en-US" b="1" dirty="0">
              <a:solidFill>
                <a:schemeClr val="tx1"/>
              </a:solidFill>
              <a:latin typeface="Arial" panose="020B0604020202020204" pitchFamily="34" charset="0"/>
              <a:cs typeface="Arial" panose="020B0604020202020204" pitchFamily="34" charset="0"/>
            </a:rPr>
            <a:t>No direct impact on domestic banks arising from the collapse of  SVB, SIG and CS:</a:t>
          </a:r>
          <a:endParaRPr lang="en-MT" b="1" dirty="0">
            <a:solidFill>
              <a:schemeClr val="tx1"/>
            </a:solidFill>
            <a:latin typeface="Arial" panose="020B0604020202020204" pitchFamily="34" charset="0"/>
            <a:cs typeface="Arial" panose="020B0604020202020204" pitchFamily="34" charset="0"/>
          </a:endParaRPr>
        </a:p>
      </dgm:t>
    </dgm:pt>
    <dgm:pt modelId="{1E7914B4-1867-44DC-9E48-42357A3B26FD}" type="sibTrans" cxnId="{68076D76-09F1-43F9-B77B-BAE4E543465A}">
      <dgm:prSet/>
      <dgm:spPr/>
      <dgm:t>
        <a:bodyPr/>
        <a:lstStyle/>
        <a:p>
          <a:endParaRPr lang="en-MT">
            <a:latin typeface="Arial" panose="020B0604020202020204" pitchFamily="34" charset="0"/>
            <a:cs typeface="Arial" panose="020B0604020202020204" pitchFamily="34" charset="0"/>
          </a:endParaRPr>
        </a:p>
      </dgm:t>
    </dgm:pt>
    <dgm:pt modelId="{B159200D-BFC9-4DA9-9A3D-8FEC157A0A62}" type="parTrans" cxnId="{68076D76-09F1-43F9-B77B-BAE4E543465A}">
      <dgm:prSet/>
      <dgm:spPr/>
      <dgm:t>
        <a:bodyPr/>
        <a:lstStyle/>
        <a:p>
          <a:endParaRPr lang="en-MT">
            <a:latin typeface="Arial" panose="020B0604020202020204" pitchFamily="34" charset="0"/>
            <a:cs typeface="Arial" panose="020B0604020202020204" pitchFamily="34" charset="0"/>
          </a:endParaRPr>
        </a:p>
      </dgm:t>
    </dgm:pt>
    <dgm:pt modelId="{F620BD0E-8932-4953-B7E5-2102FDDB1AEF}" type="pres">
      <dgm:prSet presAssocID="{504835E4-ED21-40C6-BBA2-E477E4E6CD77}" presName="theList" presStyleCnt="0">
        <dgm:presLayoutVars>
          <dgm:dir/>
          <dgm:animLvl val="lvl"/>
          <dgm:resizeHandles val="exact"/>
        </dgm:presLayoutVars>
      </dgm:prSet>
      <dgm:spPr/>
    </dgm:pt>
    <dgm:pt modelId="{F2B8313C-457A-4B1C-B8DA-74F23233DCE3}" type="pres">
      <dgm:prSet presAssocID="{C2528DCB-450A-442B-AFED-2903B9C1BB81}" presName="compNode" presStyleCnt="0"/>
      <dgm:spPr/>
    </dgm:pt>
    <dgm:pt modelId="{5D7E7843-7039-42EF-A4CB-D69366238187}" type="pres">
      <dgm:prSet presAssocID="{C2528DCB-450A-442B-AFED-2903B9C1BB81}" presName="aNode" presStyleLbl="bgShp" presStyleIdx="0" presStyleCnt="1" custLinFactNeighborX="0" custLinFactNeighborY="-2414"/>
      <dgm:spPr/>
    </dgm:pt>
    <dgm:pt modelId="{FE2C4595-BDCB-4918-886A-CEB001811D14}" type="pres">
      <dgm:prSet presAssocID="{C2528DCB-450A-442B-AFED-2903B9C1BB81}" presName="textNode" presStyleLbl="bgShp" presStyleIdx="0" presStyleCnt="1"/>
      <dgm:spPr/>
    </dgm:pt>
    <dgm:pt modelId="{9B310676-24A8-4B7D-BD82-1778BE6E4F84}" type="pres">
      <dgm:prSet presAssocID="{C2528DCB-450A-442B-AFED-2903B9C1BB81}" presName="compChildNode" presStyleCnt="0"/>
      <dgm:spPr/>
    </dgm:pt>
    <dgm:pt modelId="{80CDADEB-B294-46B5-AD74-FA732131280F}" type="pres">
      <dgm:prSet presAssocID="{C2528DCB-450A-442B-AFED-2903B9C1BB81}" presName="theInnerList" presStyleCnt="0"/>
      <dgm:spPr/>
    </dgm:pt>
    <dgm:pt modelId="{0786D4E8-8001-4DB6-AF6F-F45D4A619C06}" type="pres">
      <dgm:prSet presAssocID="{1957DD06-90FF-4363-AC2E-77672AC347EE}" presName="childNode" presStyleLbl="node1" presStyleIdx="0" presStyleCnt="2">
        <dgm:presLayoutVars>
          <dgm:bulletEnabled val="1"/>
        </dgm:presLayoutVars>
      </dgm:prSet>
      <dgm:spPr/>
    </dgm:pt>
    <dgm:pt modelId="{7C53C444-1793-4B7E-849D-C130FB788F38}" type="pres">
      <dgm:prSet presAssocID="{1957DD06-90FF-4363-AC2E-77672AC347EE}" presName="aSpace2" presStyleCnt="0"/>
      <dgm:spPr/>
    </dgm:pt>
    <dgm:pt modelId="{6DF19624-1474-4F9B-98F4-C5A923CA7B83}" type="pres">
      <dgm:prSet presAssocID="{B38B7E50-4601-4A3B-B276-ABFA2AFAEB02}" presName="childNode" presStyleLbl="node1" presStyleIdx="1" presStyleCnt="2">
        <dgm:presLayoutVars>
          <dgm:bulletEnabled val="1"/>
        </dgm:presLayoutVars>
      </dgm:prSet>
      <dgm:spPr/>
    </dgm:pt>
  </dgm:ptLst>
  <dgm:cxnLst>
    <dgm:cxn modelId="{CB70DC23-DF10-4F3C-BFC2-F2A57EB6C534}" srcId="{C2528DCB-450A-442B-AFED-2903B9C1BB81}" destId="{B38B7E50-4601-4A3B-B276-ABFA2AFAEB02}" srcOrd="1" destOrd="0" parTransId="{A1A83466-8D00-45F2-A3A4-2ABEE1FA5AAA}" sibTransId="{61533A46-5A3D-48A3-9956-30D09E4131A9}"/>
    <dgm:cxn modelId="{39544E51-C8B5-4D79-A8B8-82A7253AB2C0}" type="presOf" srcId="{C2528DCB-450A-442B-AFED-2903B9C1BB81}" destId="{FE2C4595-BDCB-4918-886A-CEB001811D14}" srcOrd="1" destOrd="0" presId="urn:microsoft.com/office/officeart/2005/8/layout/lProcess2"/>
    <dgm:cxn modelId="{68076D76-09F1-43F9-B77B-BAE4E543465A}" srcId="{504835E4-ED21-40C6-BBA2-E477E4E6CD77}" destId="{C2528DCB-450A-442B-AFED-2903B9C1BB81}" srcOrd="0" destOrd="0" parTransId="{B159200D-BFC9-4DA9-9A3D-8FEC157A0A62}" sibTransId="{1E7914B4-1867-44DC-9E48-42357A3B26FD}"/>
    <dgm:cxn modelId="{D4D3979E-00A9-4C6F-BC41-CC90B8321DD5}" type="presOf" srcId="{504835E4-ED21-40C6-BBA2-E477E4E6CD77}" destId="{F620BD0E-8932-4953-B7E5-2102FDDB1AEF}" srcOrd="0" destOrd="0" presId="urn:microsoft.com/office/officeart/2005/8/layout/lProcess2"/>
    <dgm:cxn modelId="{1B46B6D8-09A4-4817-B3EA-222B823707F3}" type="presOf" srcId="{B38B7E50-4601-4A3B-B276-ABFA2AFAEB02}" destId="{6DF19624-1474-4F9B-98F4-C5A923CA7B83}" srcOrd="0" destOrd="0" presId="urn:microsoft.com/office/officeart/2005/8/layout/lProcess2"/>
    <dgm:cxn modelId="{0FA0BBE4-F9A9-42E7-9926-DFB4E9B7F017}" srcId="{C2528DCB-450A-442B-AFED-2903B9C1BB81}" destId="{1957DD06-90FF-4363-AC2E-77672AC347EE}" srcOrd="0" destOrd="0" parTransId="{7D091971-DF6A-4938-8213-D30CF2034CBB}" sibTransId="{3010A227-6538-4412-ADA8-CEACCD595EF6}"/>
    <dgm:cxn modelId="{2C368AEE-D6A8-454E-B90F-12B4DFE393C7}" type="presOf" srcId="{1957DD06-90FF-4363-AC2E-77672AC347EE}" destId="{0786D4E8-8001-4DB6-AF6F-F45D4A619C06}" srcOrd="0" destOrd="0" presId="urn:microsoft.com/office/officeart/2005/8/layout/lProcess2"/>
    <dgm:cxn modelId="{AA3C2AF1-05D6-42AE-8DE8-51ED4F6B19CD}" type="presOf" srcId="{C2528DCB-450A-442B-AFED-2903B9C1BB81}" destId="{5D7E7843-7039-42EF-A4CB-D69366238187}" srcOrd="0" destOrd="0" presId="urn:microsoft.com/office/officeart/2005/8/layout/lProcess2"/>
    <dgm:cxn modelId="{8E70D212-5C36-4A1B-9CCB-72875AAFDC1E}" type="presParOf" srcId="{F620BD0E-8932-4953-B7E5-2102FDDB1AEF}" destId="{F2B8313C-457A-4B1C-B8DA-74F23233DCE3}" srcOrd="0" destOrd="0" presId="urn:microsoft.com/office/officeart/2005/8/layout/lProcess2"/>
    <dgm:cxn modelId="{C369ABCA-87F7-4712-92A2-86DF034323DB}" type="presParOf" srcId="{F2B8313C-457A-4B1C-B8DA-74F23233DCE3}" destId="{5D7E7843-7039-42EF-A4CB-D69366238187}" srcOrd="0" destOrd="0" presId="urn:microsoft.com/office/officeart/2005/8/layout/lProcess2"/>
    <dgm:cxn modelId="{C70DA20D-24FB-4129-B112-7889268BCE2A}" type="presParOf" srcId="{F2B8313C-457A-4B1C-B8DA-74F23233DCE3}" destId="{FE2C4595-BDCB-4918-886A-CEB001811D14}" srcOrd="1" destOrd="0" presId="urn:microsoft.com/office/officeart/2005/8/layout/lProcess2"/>
    <dgm:cxn modelId="{950619EE-B0FA-46C2-8BE0-D2207D80AA5E}" type="presParOf" srcId="{F2B8313C-457A-4B1C-B8DA-74F23233DCE3}" destId="{9B310676-24A8-4B7D-BD82-1778BE6E4F84}" srcOrd="2" destOrd="0" presId="urn:microsoft.com/office/officeart/2005/8/layout/lProcess2"/>
    <dgm:cxn modelId="{BB0D068B-A8C6-45B4-B6AA-DF0799CA92F9}" type="presParOf" srcId="{9B310676-24A8-4B7D-BD82-1778BE6E4F84}" destId="{80CDADEB-B294-46B5-AD74-FA732131280F}" srcOrd="0" destOrd="0" presId="urn:microsoft.com/office/officeart/2005/8/layout/lProcess2"/>
    <dgm:cxn modelId="{149F2C82-8143-4091-B074-D1B4D9613167}" type="presParOf" srcId="{80CDADEB-B294-46B5-AD74-FA732131280F}" destId="{0786D4E8-8001-4DB6-AF6F-F45D4A619C06}" srcOrd="0" destOrd="0" presId="urn:microsoft.com/office/officeart/2005/8/layout/lProcess2"/>
    <dgm:cxn modelId="{AE7D81C7-DD0F-4C7E-8862-A88E94B464BF}" type="presParOf" srcId="{80CDADEB-B294-46B5-AD74-FA732131280F}" destId="{7C53C444-1793-4B7E-849D-C130FB788F38}" srcOrd="1" destOrd="0" presId="urn:microsoft.com/office/officeart/2005/8/layout/lProcess2"/>
    <dgm:cxn modelId="{67D5A882-7F8F-49A5-835D-6930730EBE61}" type="presParOf" srcId="{80CDADEB-B294-46B5-AD74-FA732131280F}" destId="{6DF19624-1474-4F9B-98F4-C5A923CA7B83}" srcOrd="2" destOrd="0" presId="urn:microsoft.com/office/officeart/2005/8/layout/lProcess2"/>
  </dgm:cxnLst>
  <dgm:bg/>
  <dgm:whole>
    <a:ln w="28575"/>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D7E7843-7039-42EF-A4CB-D69366238187}">
      <dsp:nvSpPr>
        <dsp:cNvPr id="0" name=""/>
        <dsp:cNvSpPr/>
      </dsp:nvSpPr>
      <dsp:spPr>
        <a:xfrm>
          <a:off x="0" y="0"/>
          <a:ext cx="3035910" cy="4776028"/>
        </a:xfrm>
        <a:prstGeom prst="roundRect">
          <a:avLst>
            <a:gd name="adj" fmla="val 10000"/>
          </a:avLst>
        </a:prstGeom>
        <a:solidFill>
          <a:schemeClr val="lt1"/>
        </a:solidFill>
        <a:ln w="28575" cap="flat" cmpd="sng" algn="ctr">
          <a:solidFill>
            <a:srgbClr val="233152"/>
          </a:solidFill>
          <a:prstDash val="solid"/>
          <a:miter lim="800000"/>
        </a:ln>
        <a:effectLst/>
      </dsp:spPr>
      <dsp:style>
        <a:lnRef idx="2">
          <a:schemeClr val="accent1"/>
        </a:lnRef>
        <a:fillRef idx="1">
          <a:schemeClr val="lt1"/>
        </a:fillRef>
        <a:effectRef idx="0">
          <a:schemeClr val="accent1"/>
        </a:effectRef>
        <a:fontRef idx="minor">
          <a:schemeClr val="dk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b="1" kern="1200" dirty="0">
              <a:solidFill>
                <a:schemeClr val="tx1"/>
              </a:solidFill>
              <a:latin typeface="Arial" panose="020B0604020202020204" pitchFamily="34" charset="0"/>
              <a:cs typeface="Arial" panose="020B0604020202020204" pitchFamily="34" charset="0"/>
            </a:rPr>
            <a:t>No direct impact on domestic banks arising from the collapse of  SVB, SIG and CS:</a:t>
          </a:r>
          <a:endParaRPr lang="en-MT" sz="2000" b="1" kern="1200" dirty="0">
            <a:solidFill>
              <a:schemeClr val="tx1"/>
            </a:solidFill>
            <a:latin typeface="Arial" panose="020B0604020202020204" pitchFamily="34" charset="0"/>
            <a:cs typeface="Arial" panose="020B0604020202020204" pitchFamily="34" charset="0"/>
          </a:endParaRPr>
        </a:p>
      </dsp:txBody>
      <dsp:txXfrm>
        <a:off x="0" y="0"/>
        <a:ext cx="3035910" cy="1432808"/>
      </dsp:txXfrm>
    </dsp:sp>
    <dsp:sp modelId="{0786D4E8-8001-4DB6-AF6F-F45D4A619C06}">
      <dsp:nvSpPr>
        <dsp:cNvPr id="0" name=""/>
        <dsp:cNvSpPr/>
      </dsp:nvSpPr>
      <dsp:spPr>
        <a:xfrm>
          <a:off x="303591" y="1434207"/>
          <a:ext cx="2428728" cy="1440037"/>
        </a:xfrm>
        <a:prstGeom prst="roundRect">
          <a:avLst>
            <a:gd name="adj" fmla="val 10000"/>
          </a:avLst>
        </a:prstGeom>
        <a:gradFill rotWithShape="1">
          <a:gsLst>
            <a:gs pos="0">
              <a:schemeClr val="accent1">
                <a:satMod val="103000"/>
                <a:lumMod val="102000"/>
                <a:tint val="94000"/>
              </a:schemeClr>
            </a:gs>
            <a:gs pos="50000">
              <a:schemeClr val="accent1">
                <a:satMod val="110000"/>
                <a:lumMod val="100000"/>
                <a:shade val="100000"/>
              </a:schemeClr>
            </a:gs>
            <a:gs pos="100000">
              <a:schemeClr val="accent1">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hemeClr val="accent1"/>
        </a:lnRef>
        <a:fillRef idx="3">
          <a:schemeClr val="accent1"/>
        </a:fillRef>
        <a:effectRef idx="3">
          <a:schemeClr val="accent1"/>
        </a:effectRef>
        <a:fontRef idx="minor">
          <a:schemeClr val="lt1"/>
        </a:fontRef>
      </dsp:style>
      <dsp:txBody>
        <a:bodyPr spcFirstLastPara="0" vert="horz" wrap="square" lIns="45720" tIns="34290" rIns="45720" bIns="34290" numCol="1" spcCol="1270" anchor="ctr" anchorCtr="0">
          <a:noAutofit/>
        </a:bodyPr>
        <a:lstStyle/>
        <a:p>
          <a:pPr marL="0" lvl="0" indent="0" algn="ctr" defTabSz="800100">
            <a:lnSpc>
              <a:spcPct val="90000"/>
            </a:lnSpc>
            <a:spcBef>
              <a:spcPct val="0"/>
            </a:spcBef>
            <a:spcAft>
              <a:spcPct val="35000"/>
            </a:spcAft>
            <a:buFont typeface="Arial" panose="020B0604020202020204" pitchFamily="34" charset="0"/>
            <a:buNone/>
          </a:pPr>
          <a:r>
            <a:rPr lang="en-US" sz="1800" b="1" kern="1200" dirty="0">
              <a:solidFill>
                <a:schemeClr val="bg1"/>
              </a:solidFill>
              <a:effectLst/>
              <a:latin typeface="Arial" panose="020B0604020202020204" pitchFamily="34" charset="0"/>
              <a:cs typeface="Arial" panose="020B0604020202020204" pitchFamily="34" charset="0"/>
            </a:rPr>
            <a:t>Issues were idiosyncratic in nature</a:t>
          </a:r>
          <a:endParaRPr lang="en-MT" sz="1800" b="1" kern="1200" dirty="0">
            <a:solidFill>
              <a:schemeClr val="bg1"/>
            </a:solidFill>
            <a:effectLst/>
            <a:latin typeface="Arial" panose="020B0604020202020204" pitchFamily="34" charset="0"/>
            <a:cs typeface="Arial" panose="020B0604020202020204" pitchFamily="34" charset="0"/>
          </a:endParaRPr>
        </a:p>
      </dsp:txBody>
      <dsp:txXfrm>
        <a:off x="345768" y="1476384"/>
        <a:ext cx="2344374" cy="1355683"/>
      </dsp:txXfrm>
    </dsp:sp>
    <dsp:sp modelId="{6DF19624-1474-4F9B-98F4-C5A923CA7B83}">
      <dsp:nvSpPr>
        <dsp:cNvPr id="0" name=""/>
        <dsp:cNvSpPr/>
      </dsp:nvSpPr>
      <dsp:spPr>
        <a:xfrm>
          <a:off x="303591" y="3095789"/>
          <a:ext cx="2428728" cy="1440037"/>
        </a:xfrm>
        <a:prstGeom prst="roundRect">
          <a:avLst>
            <a:gd name="adj" fmla="val 10000"/>
          </a:avLst>
        </a:prstGeom>
        <a:gradFill rotWithShape="1">
          <a:gsLst>
            <a:gs pos="0">
              <a:schemeClr val="accent1">
                <a:satMod val="103000"/>
                <a:lumMod val="102000"/>
                <a:tint val="94000"/>
              </a:schemeClr>
            </a:gs>
            <a:gs pos="50000">
              <a:schemeClr val="accent1">
                <a:satMod val="110000"/>
                <a:lumMod val="100000"/>
                <a:shade val="100000"/>
              </a:schemeClr>
            </a:gs>
            <a:gs pos="100000">
              <a:schemeClr val="accent1">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hemeClr val="accent1"/>
        </a:lnRef>
        <a:fillRef idx="3">
          <a:schemeClr val="accent1"/>
        </a:fillRef>
        <a:effectRef idx="3">
          <a:schemeClr val="accent1"/>
        </a:effectRef>
        <a:fontRef idx="minor">
          <a:schemeClr val="lt1"/>
        </a:fontRef>
      </dsp:style>
      <dsp:txBody>
        <a:bodyPr spcFirstLastPara="0" vert="horz" wrap="square" lIns="45720" tIns="34290" rIns="45720" bIns="34290" numCol="1" spcCol="1270" anchor="ctr" anchorCtr="0">
          <a:noAutofit/>
        </a:bodyPr>
        <a:lstStyle/>
        <a:p>
          <a:pPr marL="0" lvl="0" indent="0" algn="ctr" defTabSz="800100">
            <a:lnSpc>
              <a:spcPct val="90000"/>
            </a:lnSpc>
            <a:spcBef>
              <a:spcPct val="0"/>
            </a:spcBef>
            <a:spcAft>
              <a:spcPct val="35000"/>
            </a:spcAft>
            <a:buNone/>
          </a:pPr>
          <a:r>
            <a:rPr lang="en-US" sz="1800" b="1" kern="1200" dirty="0">
              <a:solidFill>
                <a:schemeClr val="bg1"/>
              </a:solidFill>
              <a:effectLst/>
              <a:latin typeface="Arial" panose="020B0604020202020204" pitchFamily="34" charset="0"/>
              <a:cs typeface="Arial" panose="020B0604020202020204" pitchFamily="34" charset="0"/>
            </a:rPr>
            <a:t>Outside EU – subject to different regulatory system</a:t>
          </a:r>
          <a:endParaRPr lang="en-MT" sz="1800" b="1" kern="1200" dirty="0">
            <a:solidFill>
              <a:schemeClr val="bg1"/>
            </a:solidFill>
            <a:effectLst/>
            <a:latin typeface="Arial" panose="020B0604020202020204" pitchFamily="34" charset="0"/>
            <a:cs typeface="Arial" panose="020B0604020202020204" pitchFamily="34" charset="0"/>
          </a:endParaRPr>
        </a:p>
      </dsp:txBody>
      <dsp:txXfrm>
        <a:off x="345768" y="3137966"/>
        <a:ext cx="2344374" cy="1355683"/>
      </dsp:txXfrm>
    </dsp:sp>
  </dsp:spTree>
</dsp:drawing>
</file>

<file path=ppt/diagrams/layout1.xml><?xml version="1.0" encoding="utf-8"?>
<dgm:layoutDef xmlns:dgm="http://schemas.openxmlformats.org/drawingml/2006/diagram" xmlns:a="http://schemas.openxmlformats.org/drawingml/2006/main" uniqueId="urn:microsoft.com/office/officeart/2005/8/layout/lProcess2">
  <dgm:title val=""/>
  <dgm:desc val=""/>
  <dgm:catLst>
    <dgm:cat type="list" pri="10000"/>
    <dgm:cat type="relationship" pri="13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useDef="1">
    <dgm:dataModel>
      <dgm:ptLst/>
      <dgm:bg/>
      <dgm:whole/>
    </dgm:dataModel>
  </dgm:styleData>
  <dgm:clrData useDef="1">
    <dgm:dataModel>
      <dgm:ptLst/>
      <dgm:bg/>
      <dgm:whole/>
    </dgm:dataModel>
  </dgm:clrData>
  <dgm:layoutNode name="theList">
    <dgm:varLst>
      <dgm:dir/>
      <dgm:animLvl val="lvl"/>
      <dgm:resizeHandles val="exact"/>
    </dgm:varLst>
    <dgm:choose name="Name0">
      <dgm:if name="Name1" func="var" arg="dir" op="equ" val="norm">
        <dgm:alg type="lin"/>
      </dgm:if>
      <dgm:else name="Name2">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forName="aSpace" refType="w" fact="0.075"/>
      <dgm:constr type="h" for="des" forName="aSpace2" refType="h" fact="0.1"/>
      <dgm:constr type="primFontSz" for="des" forName="textNode" op="equ"/>
      <dgm:constr type="primFontSz" for="des" forName="childNode" op="equ"/>
    </dgm:constrLst>
    <dgm:ruleLst/>
    <dgm:forEach name="aNodeForEach" axis="ch" ptType="node">
      <dgm:layoutNode name="compNode">
        <dgm:alg type="composite"/>
        <dgm:shape xmlns:r="http://schemas.openxmlformats.org/officeDocument/2006/relationships" r:blip="">
          <dgm:adjLst/>
        </dgm:shape>
        <dgm:presOf/>
        <dgm:constrLst>
          <dgm:constr type="w" for="ch" forName="aNode" refType="w"/>
          <dgm:constr type="h" for="ch" forName="aNode" refType="h"/>
          <dgm:constr type="w" for="ch" forName="textNode" refType="w"/>
          <dgm:constr type="h" for="ch" forName="textNode" refType="h" fact="0.3"/>
          <dgm:constr type="ctrX" for="ch" forName="textNode" refType="w" fact="0.5"/>
          <dgm:constr type="w" for="ch" forName="compChildNode" refType="w" fact="0.8"/>
          <dgm:constr type="h" for="ch" forName="compChildNode" refType="h" fact="0.65"/>
          <dgm:constr type="t" for="ch" forName="compChildNode" refType="h" fact="0.3"/>
          <dgm:constr type="ctrX" for="ch" forName="compChildNode" refType="w" fact="0.5"/>
        </dgm:constrLst>
        <dgm:ruleLst/>
        <dgm:layoutNode name="aNode" styleLbl="bgShp">
          <dgm:alg type="sp"/>
          <dgm:shape xmlns:r="http://schemas.openxmlformats.org/officeDocument/2006/relationships" type="roundRect" r:blip="">
            <dgm:adjLst>
              <dgm:adj idx="1" val="0.1"/>
            </dgm:adjLst>
          </dgm:shape>
          <dgm:presOf axis="self"/>
          <dgm:constrLst/>
          <dgm:ruleLst/>
        </dgm:layoutNode>
        <dgm:layoutNode name="textNode" styleLbl="bgShp">
          <dgm:alg type="tx"/>
          <dgm:shape xmlns:r="http://schemas.openxmlformats.org/officeDocument/2006/relationships" type="rect" r:blip="" hideGeom="1">
            <dgm:adjLst>
              <dgm:adj idx="1" val="0.1"/>
            </dgm:adjLst>
          </dgm:shape>
          <dgm:presOf axis="self"/>
          <dgm:constrLst>
            <dgm:constr type="primFontSz" val="65"/>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compChildNode">
          <dgm:alg type="composite"/>
          <dgm:shape xmlns:r="http://schemas.openxmlformats.org/officeDocument/2006/relationships" r:blip="">
            <dgm:adjLst/>
          </dgm:shape>
          <dgm:presOf/>
          <dgm:constrLst>
            <dgm:constr type="w" for="des" forName="childNode" refType="w"/>
            <dgm:constr type="h" for="des" forName="childNode" refType="h"/>
          </dgm:constrLst>
          <dgm:ruleLst/>
          <dgm:layoutNode name="theInnerList">
            <dgm:alg type="lin">
              <dgm:param type="linDir" val="fromT"/>
            </dgm:alg>
            <dgm:shape xmlns:r="http://schemas.openxmlformats.org/officeDocument/2006/relationships" r:blip="">
              <dgm:adjLst/>
            </dgm:shape>
            <dgm:presOf/>
            <dgm:constrLst/>
            <dgm:ruleLst/>
            <dgm:forEach name="childNodeForEach" axis="ch" ptType="node">
              <dgm:layoutNode name="child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tMarg" refType="primFontSz" fact="0.15"/>
                  <dgm:constr type="bMarg" refType="primFontSz" fact="0.15"/>
                  <dgm:constr type="lMarg" refType="primFontSz" fact="0.2"/>
                  <dgm:constr type="rMarg" refType="primFontSz" fact="0.2"/>
                </dgm:constrLst>
                <dgm:ruleLst>
                  <dgm:rule type="primFontSz" val="5" fact="NaN" max="NaN"/>
                </dgm:ruleLst>
              </dgm:layoutNode>
              <dgm:choose name="Name3">
                <dgm:if name="Name4" axis="self" ptType="node" func="revPos" op="equ" val="1"/>
                <dgm:else name="Name5">
                  <dgm:layoutNode name="aSpace2">
                    <dgm:alg type="sp"/>
                    <dgm:shape xmlns:r="http://schemas.openxmlformats.org/officeDocument/2006/relationships" r:blip="">
                      <dgm:adjLst/>
                    </dgm:shape>
                    <dgm:presOf/>
                    <dgm:constrLst/>
                    <dgm:ruleLst/>
                  </dgm:layoutNode>
                </dgm:else>
              </dgm:choose>
            </dgm:forEach>
          </dgm:layoutNode>
        </dgm:layoutNode>
      </dgm:layoutNode>
      <dgm:choose name="Name6">
        <dgm:if name="Name7" axis="self" ptType="node" func="revPos" op="equ" val="1"/>
        <dgm:else name="Name8">
          <dgm:layoutNode name="aSpace">
            <dgm:alg type="sp"/>
            <dgm:shape xmlns:r="http://schemas.openxmlformats.org/officeDocument/2006/relationships" r:blip="">
              <dgm:adjLst/>
            </dgm:shape>
            <dgm:presOf/>
            <dgm:constrLst/>
            <dgm:ruleLst/>
          </dgm:layoutNod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GB"/>
          </a:p>
        </p:txBody>
      </p:sp>
      <p:sp>
        <p:nvSpPr>
          <p:cNvPr id="3" name="Date Placeholder 2"/>
          <p:cNvSpPr>
            <a:spLocks noGrp="1"/>
          </p:cNvSpPr>
          <p:nvPr>
            <p:ph type="dt" sz="quarter" idx="1"/>
          </p:nvPr>
        </p:nvSpPr>
        <p:spPr>
          <a:xfrm>
            <a:off x="3970938" y="0"/>
            <a:ext cx="3037840" cy="466434"/>
          </a:xfrm>
          <a:prstGeom prst="rect">
            <a:avLst/>
          </a:prstGeom>
        </p:spPr>
        <p:txBody>
          <a:bodyPr vert="horz" lIns="93177" tIns="46589" rIns="93177" bIns="46589" rtlCol="0"/>
          <a:lstStyle>
            <a:lvl1pPr algn="r">
              <a:defRPr sz="1200"/>
            </a:lvl1pPr>
          </a:lstStyle>
          <a:p>
            <a:fld id="{E1ECA465-5A49-4929-9C6D-B6F24F9DB789}" type="datetimeFigureOut">
              <a:rPr lang="en-GB" smtClean="0"/>
              <a:t>11/05/2026</a:t>
            </a:fld>
            <a:endParaRPr lang="en-GB"/>
          </a:p>
        </p:txBody>
      </p:sp>
      <p:sp>
        <p:nvSpPr>
          <p:cNvPr id="4" name="Footer Placeholder 3"/>
          <p:cNvSpPr>
            <a:spLocks noGrp="1"/>
          </p:cNvSpPr>
          <p:nvPr>
            <p:ph type="ftr" sz="quarter" idx="2"/>
          </p:nvPr>
        </p:nvSpPr>
        <p:spPr>
          <a:xfrm>
            <a:off x="0" y="8829967"/>
            <a:ext cx="3037840" cy="466433"/>
          </a:xfrm>
          <a:prstGeom prst="rect">
            <a:avLst/>
          </a:prstGeom>
        </p:spPr>
        <p:txBody>
          <a:bodyPr vert="horz" lIns="93177" tIns="46589" rIns="93177" bIns="46589" rtlCol="0" anchor="b"/>
          <a:lstStyle>
            <a:lvl1pPr algn="l">
              <a:defRPr sz="1200"/>
            </a:lvl1pPr>
          </a:lstStyle>
          <a:p>
            <a:endParaRPr lang="en-GB"/>
          </a:p>
        </p:txBody>
      </p:sp>
      <p:sp>
        <p:nvSpPr>
          <p:cNvPr id="5" name="Slide Number Placeholder 4"/>
          <p:cNvSpPr>
            <a:spLocks noGrp="1"/>
          </p:cNvSpPr>
          <p:nvPr>
            <p:ph type="sldNum" sz="quarter" idx="3"/>
          </p:nvPr>
        </p:nvSpPr>
        <p:spPr>
          <a:xfrm>
            <a:off x="3970938" y="8829967"/>
            <a:ext cx="3037840" cy="466433"/>
          </a:xfrm>
          <a:prstGeom prst="rect">
            <a:avLst/>
          </a:prstGeom>
        </p:spPr>
        <p:txBody>
          <a:bodyPr vert="horz" lIns="93177" tIns="46589" rIns="93177" bIns="46589" rtlCol="0" anchor="b"/>
          <a:lstStyle>
            <a:lvl1pPr algn="r">
              <a:defRPr sz="1200"/>
            </a:lvl1pPr>
          </a:lstStyle>
          <a:p>
            <a:fld id="{A9DA6145-E362-4118-8148-DB091C61146C}" type="slidenum">
              <a:rPr lang="en-GB" smtClean="0"/>
              <a:t>‹#›</a:t>
            </a:fld>
            <a:endParaRPr lang="en-GB"/>
          </a:p>
        </p:txBody>
      </p:sp>
    </p:spTree>
    <p:extLst>
      <p:ext uri="{BB962C8B-B14F-4D97-AF65-F5344CB8AC3E}">
        <p14:creationId xmlns:p14="http://schemas.microsoft.com/office/powerpoint/2010/main" val="387196584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GB"/>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8C5964E7-3836-436C-876B-3E204B545BEB}" type="datetimeFigureOut">
              <a:rPr lang="en-GB" smtClean="0"/>
              <a:t>11/05/2026</a:t>
            </a:fld>
            <a:endParaRPr lang="en-GB"/>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77" tIns="46589" rIns="93177" bIns="46589" rtlCol="0" anchor="ctr"/>
          <a:lstStyle/>
          <a:p>
            <a:endParaRPr lang="en-GB"/>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GB"/>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E07E1C4C-45B3-42E0-AC12-E52BF33FA86A}" type="slidenum">
              <a:rPr lang="en-GB" smtClean="0"/>
              <a:t>‹#›</a:t>
            </a:fld>
            <a:endParaRPr lang="en-GB"/>
          </a:p>
        </p:txBody>
      </p:sp>
    </p:spTree>
    <p:extLst>
      <p:ext uri="{BB962C8B-B14F-4D97-AF65-F5344CB8AC3E}">
        <p14:creationId xmlns:p14="http://schemas.microsoft.com/office/powerpoint/2010/main" val="218787033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E07E1C4C-45B3-42E0-AC12-E52BF33FA86A}" type="slidenum">
              <a:rPr lang="en-GB" smtClean="0"/>
              <a:t>1</a:t>
            </a:fld>
            <a:endParaRPr lang="en-GB"/>
          </a:p>
        </p:txBody>
      </p:sp>
    </p:spTree>
    <p:extLst>
      <p:ext uri="{BB962C8B-B14F-4D97-AF65-F5344CB8AC3E}">
        <p14:creationId xmlns:p14="http://schemas.microsoft.com/office/powerpoint/2010/main" val="63643358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044575" y="290513"/>
            <a:ext cx="4767263" cy="2682875"/>
          </a:xfrm>
        </p:spPr>
      </p:sp>
      <p:sp>
        <p:nvSpPr>
          <p:cNvPr id="3" name="Notes Placeholder 2"/>
          <p:cNvSpPr>
            <a:spLocks noGrp="1"/>
          </p:cNvSpPr>
          <p:nvPr>
            <p:ph type="body" idx="1"/>
          </p:nvPr>
        </p:nvSpPr>
        <p:spPr>
          <a:xfrm>
            <a:off x="504824" y="3239380"/>
            <a:ext cx="5848351" cy="4723519"/>
          </a:xfrm>
        </p:spPr>
        <p:txBody>
          <a:bodyPr/>
          <a:lstStyle/>
          <a:p>
            <a:pPr algn="just" defTabSz="889000">
              <a:defRPr/>
            </a:pPr>
            <a:r>
              <a:rPr lang="en-US" dirty="0"/>
              <a:t>During 2022 Malta’s GDP rose by around 7%. While this was below the rise seen in the previous year, the pace of economic expansion remained well above that in the euro area. </a:t>
            </a:r>
          </a:p>
          <a:p>
            <a:pPr algn="just" defTabSz="889000">
              <a:defRPr/>
            </a:pPr>
            <a:endParaRPr lang="en-US" dirty="0"/>
          </a:p>
          <a:p>
            <a:pPr algn="just" defTabSz="889000">
              <a:defRPr/>
            </a:pPr>
            <a:r>
              <a:rPr lang="en-US" dirty="0"/>
              <a:t>Economic growth in the euro area in fact was about half that observed in Malta. While due to its greater degree of reliance on contact-related services, the Maltese economy had been harder hit by the pandemic, contrary to expectations, GDP had already recovered from the pandemic shock, a year earlier than in the euro area. </a:t>
            </a:r>
          </a:p>
          <a:p>
            <a:pPr algn="just" defTabSz="889000">
              <a:defRPr/>
            </a:pPr>
            <a:endParaRPr lang="en-US" dirty="0"/>
          </a:p>
          <a:p>
            <a:pPr algn="just" defTabSz="889000">
              <a:defRPr/>
            </a:pPr>
            <a:r>
              <a:rPr lang="en-US" dirty="0"/>
              <a:t>Furthermore, by the end of last year, the Maltese economy was almost a tenth larger than it had been in 2019, while the euro are economy was just 2% larger. This attests to the great flexibility of the Maltese economy and the resilience of Maltese households and firms to large external shocks. </a:t>
            </a:r>
          </a:p>
          <a:p>
            <a:pPr algn="just" defTabSz="889000">
              <a:defRPr/>
            </a:pPr>
            <a:endParaRPr lang="en-US" dirty="0"/>
          </a:p>
          <a:p>
            <a:pPr algn="just" defTabSz="889000">
              <a:defRPr/>
            </a:pPr>
            <a:r>
              <a:rPr lang="en-US" dirty="0"/>
              <a:t>That said, an important element behind this resilience and the following rapid recovery was the stimulus provided by Government during this period. This helped sustain domestic demand and protected the economy’s productive capacity.</a:t>
            </a:r>
          </a:p>
          <a:p>
            <a:pPr algn="just" defTabSz="889000">
              <a:defRPr/>
            </a:pPr>
            <a:endParaRPr lang="en-US" dirty="0"/>
          </a:p>
          <a:p>
            <a:pPr algn="just" defTabSz="889000">
              <a:defRPr/>
            </a:pPr>
            <a:r>
              <a:rPr lang="en-US" dirty="0"/>
              <a:t>In the first quarter of 2023, annual real GDP growth decelerated to 3.1% (5.2% in Q4 2022).</a:t>
            </a:r>
          </a:p>
          <a:p>
            <a:pPr algn="just" defTabSz="889000">
              <a:defRPr/>
            </a:pPr>
            <a:endParaRPr lang="en-US" dirty="0"/>
          </a:p>
          <a:p>
            <a:pPr algn="just" defTabSz="889000">
              <a:defRPr/>
            </a:pPr>
            <a:endParaRPr lang="en-US" dirty="0"/>
          </a:p>
          <a:p>
            <a:pPr algn="just" defTabSz="889000">
              <a:defRPr/>
            </a:pPr>
            <a:endParaRPr lang="en-GB" dirty="0"/>
          </a:p>
          <a:p>
            <a:pPr algn="just" defTabSz="889000">
              <a:defRPr/>
            </a:pPr>
            <a:endParaRPr lang="en-GB" dirty="0"/>
          </a:p>
          <a:p>
            <a:pPr algn="just" defTabSz="889000">
              <a:defRPr/>
            </a:pPr>
            <a:endParaRPr lang="en-GB" dirty="0"/>
          </a:p>
          <a:p>
            <a:pPr algn="just" defTabSz="889000">
              <a:defRPr/>
            </a:pPr>
            <a:endParaRPr lang="en-GB" dirty="0"/>
          </a:p>
          <a:p>
            <a:pPr algn="just" defTabSz="889000">
              <a:defRPr/>
            </a:pPr>
            <a:endParaRPr lang="en-US" dirty="0"/>
          </a:p>
          <a:p>
            <a:pPr algn="just" defTabSz="889000">
              <a:defRPr/>
            </a:pPr>
            <a:endParaRPr lang="en-US" sz="1100" dirty="0">
              <a:latin typeface="Arial" panose="020B0604020202020204" pitchFamily="34" charset="0"/>
              <a:ea typeface="SimSun" panose="02010600030101010101" pitchFamily="2" charset="-122"/>
              <a:cs typeface="Arial" panose="020B0604020202020204" pitchFamily="34" charset="0"/>
            </a:endParaRPr>
          </a:p>
        </p:txBody>
      </p:sp>
      <p:sp>
        <p:nvSpPr>
          <p:cNvPr id="4" name="Slide Number Placeholder 3"/>
          <p:cNvSpPr>
            <a:spLocks noGrp="1"/>
          </p:cNvSpPr>
          <p:nvPr>
            <p:ph type="sldNum" sz="quarter" idx="5"/>
          </p:nvPr>
        </p:nvSpPr>
        <p:spPr/>
        <p:txBody>
          <a:bodyPr/>
          <a:lstStyle/>
          <a:p>
            <a:fld id="{E07E1C4C-45B3-42E0-AC12-E52BF33FA86A}" type="slidenum">
              <a:rPr lang="en-GB" smtClean="0"/>
              <a:t>10</a:t>
            </a:fld>
            <a:endParaRPr lang="en-GB"/>
          </a:p>
        </p:txBody>
      </p:sp>
    </p:spTree>
    <p:extLst>
      <p:ext uri="{BB962C8B-B14F-4D97-AF65-F5344CB8AC3E}">
        <p14:creationId xmlns:p14="http://schemas.microsoft.com/office/powerpoint/2010/main" val="228386812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87463" y="120650"/>
            <a:ext cx="4281487" cy="2408238"/>
          </a:xfrm>
        </p:spPr>
      </p:sp>
      <p:sp>
        <p:nvSpPr>
          <p:cNvPr id="3" name="Notes Placeholder 2"/>
          <p:cNvSpPr>
            <a:spLocks noGrp="1"/>
          </p:cNvSpPr>
          <p:nvPr>
            <p:ph type="body" idx="1"/>
          </p:nvPr>
        </p:nvSpPr>
        <p:spPr>
          <a:xfrm>
            <a:off x="163136" y="2721286"/>
            <a:ext cx="6530139" cy="6032190"/>
          </a:xfrm>
        </p:spPr>
        <p:txBody>
          <a:bodyPr/>
          <a:lstStyle/>
          <a:p>
            <a:pPr algn="just">
              <a:defRPr/>
            </a:pPr>
            <a:r>
              <a:rPr lang="en-US" dirty="0"/>
              <a:t>When one looks at headline figures, it would appear that last year’s growth was solely driven by domestic demand as net exports fell. However, this reflects a large rise in imports of machinery, particularly aircraft, which then appears as a surge in investment. </a:t>
            </a:r>
          </a:p>
          <a:p>
            <a:pPr algn="just">
              <a:defRPr/>
            </a:pPr>
            <a:endParaRPr lang="en-US" dirty="0"/>
          </a:p>
          <a:p>
            <a:pPr algn="just">
              <a:defRPr/>
            </a:pPr>
            <a:r>
              <a:rPr lang="en-US" dirty="0"/>
              <a:t>If one removes this import content, the contribution of investment to growth is more moderate, while that of external trade becomes much more apparent    When adjusting for imports, external trade was in fact the main driver behind the GDP expansion last year, followed by private consumption.</a:t>
            </a:r>
          </a:p>
          <a:p>
            <a:pPr algn="just">
              <a:defRPr/>
            </a:pPr>
            <a:endParaRPr lang="en-US" dirty="0"/>
          </a:p>
          <a:p>
            <a:pPr algn="just">
              <a:defRPr/>
            </a:pPr>
            <a:r>
              <a:rPr lang="en-US" dirty="0"/>
              <a:t>From a sectoral perspective, growth remained driven by services. About half of the growth observed in the services sector reflected the recovery of retail, hotels, restaurants and transport. The rest of the expansion in services was due to the export-oriented services sectors such as professional services, financial services, information and communication, and remote gaming. </a:t>
            </a:r>
          </a:p>
          <a:p>
            <a:pPr algn="just">
              <a:defRPr/>
            </a:pPr>
            <a:endParaRPr lang="en-US" dirty="0"/>
          </a:p>
          <a:p>
            <a:pPr algn="just">
              <a:defRPr/>
            </a:pPr>
            <a:r>
              <a:rPr lang="en-US" dirty="0"/>
              <a:t>Manufacturing also contributed positively, while the contribution to growth of public administration and health declined compared to the previous year. Construction activity also declined somewhat.</a:t>
            </a:r>
          </a:p>
          <a:p>
            <a:pPr algn="just">
              <a:defRPr/>
            </a:pPr>
            <a:endParaRPr lang="en-US" dirty="0"/>
          </a:p>
          <a:p>
            <a:pPr algn="just">
              <a:defRPr/>
            </a:pPr>
            <a:r>
              <a:rPr lang="en-US" dirty="0"/>
              <a:t>In the first quarter of 2023,  the contribution from domestic demand was negative. Furthermore, in contrast with previous four quarters, net exports contributed positively to growth, in part reflecting a correction in import-intensive investment in the aviation sector from recent extraordinary levels. </a:t>
            </a:r>
          </a:p>
          <a:p>
            <a:pPr algn="just">
              <a:defRPr/>
            </a:pPr>
            <a:endParaRPr lang="en-US" dirty="0"/>
          </a:p>
          <a:p>
            <a:pPr algn="just">
              <a:defRPr/>
            </a:pPr>
            <a:r>
              <a:rPr lang="en-US" dirty="0"/>
              <a:t>After adjusting for imports, the contribution of domestic demand falls but remains positive. The main driver behind the growth in domestic demand is private consumption, while GFCF retains a negative contribution once adjusted for imports. </a:t>
            </a:r>
          </a:p>
          <a:p>
            <a:pPr algn="just">
              <a:defRPr/>
            </a:pPr>
            <a:endParaRPr lang="en-US" dirty="0"/>
          </a:p>
          <a:p>
            <a:pPr algn="just">
              <a:defRPr/>
            </a:pPr>
            <a:r>
              <a:rPr lang="en-US" dirty="0"/>
              <a:t>Furthermore, the services sector remained the main driver behind the rise in economic activity, with most of the increase stemming from the sector comprising professional, scientific, administrative and related activities. This was followed by the sector comprising wholesale and retail trade, transportation, accommodation and related activities. </a:t>
            </a:r>
          </a:p>
          <a:p>
            <a:pPr algn="just">
              <a:defRPr/>
            </a:pPr>
            <a:endParaRPr lang="en-US" dirty="0"/>
          </a:p>
          <a:p>
            <a:pPr algn="just">
              <a:defRPr/>
            </a:pPr>
            <a:endParaRPr lang="en-US" dirty="0"/>
          </a:p>
          <a:p>
            <a:pPr algn="just">
              <a:defRPr/>
            </a:pPr>
            <a:endParaRPr lang="en-US" dirty="0"/>
          </a:p>
          <a:p>
            <a:pPr algn="just">
              <a:defRPr/>
            </a:pPr>
            <a:endParaRPr lang="en-US" dirty="0"/>
          </a:p>
          <a:p>
            <a:pPr algn="just">
              <a:defRPr/>
            </a:pPr>
            <a:endParaRPr lang="en-US" dirty="0"/>
          </a:p>
          <a:p>
            <a:pPr marR="0" lvl="0" algn="just" defTabSz="914400">
              <a:spcBef>
                <a:spcPct val="30000"/>
              </a:spcBef>
              <a:spcAft>
                <a:spcPct val="0"/>
              </a:spcAft>
              <a:buClrTx/>
              <a:buSzTx/>
              <a:tabLst/>
              <a:defRPr/>
            </a:pPr>
            <a:endParaRPr lang="en-US" sz="1050" b="1" dirty="0">
              <a:latin typeface="Arial" panose="020B0604020202020204" pitchFamily="34" charset="0"/>
              <a:ea typeface="SimSun"/>
              <a:cs typeface="Arial" panose="020B0604020202020204" pitchFamily="34" charset="0"/>
            </a:endParaRPr>
          </a:p>
        </p:txBody>
      </p:sp>
      <p:sp>
        <p:nvSpPr>
          <p:cNvPr id="4" name="Slide Number Placeholder 3"/>
          <p:cNvSpPr>
            <a:spLocks noGrp="1"/>
          </p:cNvSpPr>
          <p:nvPr>
            <p:ph type="sldNum" sz="quarter" idx="5"/>
          </p:nvPr>
        </p:nvSpPr>
        <p:spPr/>
        <p:txBody>
          <a:bodyPr/>
          <a:lstStyle/>
          <a:p>
            <a:fld id="{E07E1C4C-45B3-42E0-AC12-E52BF33FA86A}" type="slidenum">
              <a:rPr lang="en-GB" smtClean="0"/>
              <a:t>11</a:t>
            </a:fld>
            <a:endParaRPr lang="en-GB" dirty="0"/>
          </a:p>
        </p:txBody>
      </p:sp>
    </p:spTree>
    <p:extLst>
      <p:ext uri="{BB962C8B-B14F-4D97-AF65-F5344CB8AC3E}">
        <p14:creationId xmlns:p14="http://schemas.microsoft.com/office/powerpoint/2010/main" val="8226087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43013" y="311150"/>
            <a:ext cx="4371975" cy="2460625"/>
          </a:xfrm>
        </p:spPr>
      </p:sp>
      <p:sp>
        <p:nvSpPr>
          <p:cNvPr id="3" name="Notes Placeholder 2"/>
          <p:cNvSpPr>
            <a:spLocks noGrp="1"/>
          </p:cNvSpPr>
          <p:nvPr>
            <p:ph type="body" idx="1"/>
          </p:nvPr>
        </p:nvSpPr>
        <p:spPr>
          <a:xfrm>
            <a:off x="303151" y="2916820"/>
            <a:ext cx="6251697" cy="5516597"/>
          </a:xfrm>
        </p:spPr>
        <p:txBody>
          <a:bodyPr/>
          <a:lstStyle/>
          <a:p>
            <a:pPr algn="just" defTabSz="889000">
              <a:defRPr/>
            </a:pPr>
            <a:r>
              <a:rPr lang="en-US" dirty="0"/>
              <a:t>In 2022, employment continued to expand sharply, at a rate which though below that seen before the pandemic, was about one and a half times the historical average. </a:t>
            </a:r>
          </a:p>
          <a:p>
            <a:pPr algn="just" defTabSz="889000">
              <a:defRPr/>
            </a:pPr>
            <a:endParaRPr lang="en-US" dirty="0"/>
          </a:p>
          <a:p>
            <a:pPr algn="just" defTabSz="889000">
              <a:defRPr/>
            </a:pPr>
            <a:r>
              <a:rPr lang="en-US" dirty="0"/>
              <a:t>The labour participation rate in fact exceeded the 80% mark, when just five years before it hovered around 70%. Consequently, Malta’s employment rate is now far higher than that in the euro area. </a:t>
            </a:r>
          </a:p>
          <a:p>
            <a:pPr algn="just" defTabSz="889000">
              <a:defRPr/>
            </a:pPr>
            <a:endParaRPr lang="en-US" dirty="0"/>
          </a:p>
          <a:p>
            <a:pPr algn="just" defTabSz="889000">
              <a:defRPr/>
            </a:pPr>
            <a:r>
              <a:rPr lang="en-US" dirty="0"/>
              <a:t>During 2022, net inflows of foreign workers recovered further from the sharp drop in the pandemic, and exceeded 2019 levels. Furthermore, these flows differed from those in earlier years as they are now increasingly driven by third country nationals.  In fact these now account for a larger share of the total stock of foreign workers.</a:t>
            </a:r>
          </a:p>
          <a:p>
            <a:pPr algn="just" defTabSz="889000">
              <a:defRPr/>
            </a:pPr>
            <a:endParaRPr lang="en-US" dirty="0"/>
          </a:p>
          <a:p>
            <a:pPr algn="just" defTabSz="889000">
              <a:defRPr/>
            </a:pPr>
            <a:endParaRPr lang="en-US" dirty="0"/>
          </a:p>
          <a:p>
            <a:pPr algn="just" defTabSz="889000">
              <a:defRPr/>
            </a:pPr>
            <a:endParaRPr lang="en-US" dirty="0"/>
          </a:p>
          <a:p>
            <a:pPr algn="just" defTabSz="889000">
              <a:defRPr/>
            </a:pPr>
            <a:endParaRPr lang="en-US" dirty="0"/>
          </a:p>
          <a:p>
            <a:pPr algn="just" defTabSz="889000">
              <a:defRPr/>
            </a:pPr>
            <a:endParaRPr lang="en-US" dirty="0"/>
          </a:p>
          <a:p>
            <a:pPr algn="just" defTabSz="889000">
              <a:defRPr/>
            </a:pPr>
            <a:endParaRPr lang="en-US" dirty="0"/>
          </a:p>
          <a:p>
            <a:pPr algn="just" defTabSz="889000">
              <a:lnSpc>
                <a:spcPct val="110000"/>
              </a:lnSpc>
              <a:defRPr/>
            </a:pPr>
            <a:endParaRPr lang="en-US" sz="1050" b="1"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fld id="{E07E1C4C-45B3-42E0-AC12-E52BF33FA86A}" type="slidenum">
              <a:rPr lang="en-GB" smtClean="0"/>
              <a:t>12</a:t>
            </a:fld>
            <a:endParaRPr lang="en-GB"/>
          </a:p>
        </p:txBody>
      </p:sp>
    </p:spTree>
    <p:extLst>
      <p:ext uri="{BB962C8B-B14F-4D97-AF65-F5344CB8AC3E}">
        <p14:creationId xmlns:p14="http://schemas.microsoft.com/office/powerpoint/2010/main" val="383850136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43013" y="311150"/>
            <a:ext cx="4371975" cy="2460625"/>
          </a:xfrm>
        </p:spPr>
      </p:sp>
      <p:sp>
        <p:nvSpPr>
          <p:cNvPr id="3" name="Notes Placeholder 2"/>
          <p:cNvSpPr>
            <a:spLocks noGrp="1"/>
          </p:cNvSpPr>
          <p:nvPr>
            <p:ph type="body" idx="1"/>
          </p:nvPr>
        </p:nvSpPr>
        <p:spPr>
          <a:xfrm>
            <a:off x="306546" y="3024691"/>
            <a:ext cx="6244907" cy="5660522"/>
          </a:xfrm>
        </p:spPr>
        <p:txBody>
          <a:bodyPr/>
          <a:lstStyle/>
          <a:p>
            <a:pPr algn="just" defTabSz="889000">
              <a:defRPr/>
            </a:pPr>
            <a:r>
              <a:rPr lang="en-US" dirty="0"/>
              <a:t>Despite the large rise in </a:t>
            </a:r>
            <a:r>
              <a:rPr lang="en-US" dirty="0" err="1"/>
              <a:t>labour</a:t>
            </a:r>
            <a:r>
              <a:rPr lang="en-US" dirty="0"/>
              <a:t> participation and the increase in net inflows of foreign workers, the unemployment rate continued to fall. Labour supply growth continued to be lower than the rise in labour demand. </a:t>
            </a:r>
          </a:p>
          <a:p>
            <a:pPr algn="just" defTabSz="889000">
              <a:defRPr/>
            </a:pPr>
            <a:endParaRPr lang="en-US" dirty="0"/>
          </a:p>
          <a:p>
            <a:pPr algn="just" defTabSz="889000">
              <a:defRPr/>
            </a:pPr>
            <a:r>
              <a:rPr lang="en-US" dirty="0"/>
              <a:t>Consequently, Malta’s unemployment rate fell to historical lows, going below 3% in 2022 for the first time ever. This rate was well below half the euro area average. While the number of jobless persons fell below its pre-pandemic level, the amount of job vacancies exceeded those in 2019. </a:t>
            </a:r>
          </a:p>
          <a:p>
            <a:pPr algn="just" defTabSz="889000">
              <a:defRPr/>
            </a:pPr>
            <a:endParaRPr lang="en-US" dirty="0"/>
          </a:p>
          <a:p>
            <a:pPr algn="just" defTabSz="889000">
              <a:defRPr/>
            </a:pPr>
            <a:r>
              <a:rPr lang="en-US" dirty="0"/>
              <a:t>This implies that the tightness of the labour market now exceeds that observed before the pandemic, with the vacancy rate for the first time in history nearly </a:t>
            </a:r>
            <a:r>
              <a:rPr lang="en-US" dirty="0" err="1"/>
              <a:t>equalling</a:t>
            </a:r>
            <a:r>
              <a:rPr lang="en-US" dirty="0"/>
              <a:t> the unemployment rate.</a:t>
            </a:r>
          </a:p>
          <a:p>
            <a:pPr algn="just" defTabSz="889000">
              <a:defRPr/>
            </a:pPr>
            <a:endParaRPr lang="en-US" dirty="0"/>
          </a:p>
          <a:p>
            <a:pPr algn="just" defTabSz="889000">
              <a:defRPr/>
            </a:pPr>
            <a:endParaRPr lang="en-US" dirty="0"/>
          </a:p>
          <a:p>
            <a:pPr algn="just" defTabSz="889000">
              <a:defRPr/>
            </a:pPr>
            <a:endParaRPr lang="en-US" dirty="0"/>
          </a:p>
          <a:p>
            <a:pPr algn="just" defTabSz="889000">
              <a:defRPr/>
            </a:pPr>
            <a:endParaRPr lang="en-US" dirty="0"/>
          </a:p>
          <a:p>
            <a:pPr algn="just" defTabSz="889000">
              <a:defRPr/>
            </a:pPr>
            <a:endParaRPr lang="en-US" dirty="0"/>
          </a:p>
          <a:p>
            <a:pPr algn="just" defTabSz="889000">
              <a:defRPr/>
            </a:pPr>
            <a:endParaRPr lang="en-US" dirty="0"/>
          </a:p>
          <a:p>
            <a:pPr algn="just" defTabSz="889000">
              <a:lnSpc>
                <a:spcPct val="110000"/>
              </a:lnSpc>
              <a:defRPr/>
            </a:pPr>
            <a:endParaRPr lang="en-US" sz="1050" b="1"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fld id="{E07E1C4C-45B3-42E0-AC12-E52BF33FA86A}" type="slidenum">
              <a:rPr lang="en-GB" smtClean="0"/>
              <a:t>13</a:t>
            </a:fld>
            <a:endParaRPr lang="en-GB"/>
          </a:p>
        </p:txBody>
      </p:sp>
    </p:spTree>
    <p:extLst>
      <p:ext uri="{BB962C8B-B14F-4D97-AF65-F5344CB8AC3E}">
        <p14:creationId xmlns:p14="http://schemas.microsoft.com/office/powerpoint/2010/main" val="73040856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44613" y="201613"/>
            <a:ext cx="4168775" cy="2344737"/>
          </a:xfrm>
        </p:spPr>
      </p:sp>
      <p:sp>
        <p:nvSpPr>
          <p:cNvPr id="3" name="Notes Placeholder 2"/>
          <p:cNvSpPr>
            <a:spLocks noGrp="1"/>
          </p:cNvSpPr>
          <p:nvPr>
            <p:ph type="body" idx="1"/>
          </p:nvPr>
        </p:nvSpPr>
        <p:spPr>
          <a:xfrm>
            <a:off x="161789" y="2667000"/>
            <a:ext cx="6534421" cy="6162967"/>
          </a:xfrm>
        </p:spPr>
        <p:txBody>
          <a:bodyPr/>
          <a:lstStyle/>
          <a:p>
            <a:pPr algn="just"/>
            <a:r>
              <a:rPr lang="en-US" dirty="0"/>
              <a:t>HICP inflation in Malta averaged 6.1% in 2022, up from 0.7% a year earlier.  The RPI also increased.</a:t>
            </a:r>
          </a:p>
          <a:p>
            <a:pPr algn="just"/>
            <a:endParaRPr lang="en-US" dirty="0"/>
          </a:p>
          <a:p>
            <a:pPr algn="just"/>
            <a:r>
              <a:rPr lang="en-GB" dirty="0">
                <a:effectLst/>
                <a:ea typeface="Arial" panose="020B0604020202020204" pitchFamily="34" charset="0"/>
                <a:cs typeface="Times New Roman" panose="02020603050405020304" pitchFamily="18" charset="0"/>
              </a:rPr>
              <a:t>The rise in inflation occurred in an environment of elevated international price pressures, amid lingering supply bottlenecks and renewed trade disruptions following the outbreak of the war in Ukraine. Indeed, inflation has continued on its upward path evident since May 2021. HICP inflation rose from 4.1% in January, to a peak of 7.4% in September and October 2022, before falling marginally to 7.2% in November and 7.3% in December. </a:t>
            </a:r>
          </a:p>
          <a:p>
            <a:pPr algn="just"/>
            <a:endParaRPr lang="en-US" dirty="0"/>
          </a:p>
          <a:p>
            <a:pPr algn="just"/>
            <a:r>
              <a:rPr lang="en-US" dirty="0"/>
              <a:t>Food and consumer goods inflation were quite substantial, though they remained lower than the euro area average. On the other hand, services inflation was much more pronounced here in Malta, driven in part by the tightness of the labour market. </a:t>
            </a:r>
          </a:p>
          <a:p>
            <a:pPr algn="just"/>
            <a:endParaRPr lang="en-US" dirty="0"/>
          </a:p>
          <a:p>
            <a:pPr algn="just"/>
            <a:r>
              <a:rPr lang="en-US" dirty="0"/>
              <a:t>Another factor was the rise in restaurant and hotel prices, which reflected both the strong recovery in foreign tourism as well as buoyant domestic demand. Yet even though services inflation was much more pronounced than in the rest of Europe, Malta’s inflation rate was far below the euro area average. </a:t>
            </a:r>
          </a:p>
          <a:p>
            <a:pPr algn="just"/>
            <a:endParaRPr lang="en-US" dirty="0"/>
          </a:p>
          <a:p>
            <a:pPr algn="just"/>
            <a:r>
              <a:rPr lang="en-US" dirty="0"/>
              <a:t>This was due to the Government’s policy of freezing energy prices, which meant that these had no contribution to inflation in Malta, which contrast with the situation in Europe where energy accounted for just under half of overall inflation. </a:t>
            </a:r>
          </a:p>
          <a:p>
            <a:pPr algn="just"/>
            <a:endParaRPr lang="en-US" dirty="0"/>
          </a:p>
          <a:p>
            <a:pPr algn="just"/>
            <a:r>
              <a:rPr lang="en-GB" dirty="0">
                <a:ea typeface="Times New Roman" panose="02020603050405020304" pitchFamily="18" charset="0"/>
                <a:cs typeface="Times New Roman" panose="02020603050405020304" pitchFamily="18" charset="0"/>
              </a:rPr>
              <a:t>Inflation moderated somewhat in the first months of 2023, standing at 6.4% in April and 6.3% in May.  (Charts include data up to April, as May components and May RPI are not available yet). </a:t>
            </a:r>
            <a:endParaRPr lang="en-MT" dirty="0">
              <a:ea typeface="Times New Roman" panose="02020603050405020304" pitchFamily="18" charset="0"/>
            </a:endParaRPr>
          </a:p>
          <a:p>
            <a:pPr algn="just"/>
            <a:endParaRPr lang="en-US" dirty="0"/>
          </a:p>
          <a:p>
            <a:pPr algn="just"/>
            <a:endParaRPr lang="en-US" dirty="0"/>
          </a:p>
          <a:p>
            <a:pPr algn="just"/>
            <a:endParaRPr lang="en-US" dirty="0"/>
          </a:p>
          <a:p>
            <a:pPr algn="just"/>
            <a:endParaRPr lang="en-US" dirty="0"/>
          </a:p>
          <a:p>
            <a:pPr algn="just"/>
            <a:endParaRPr lang="en-US" dirty="0"/>
          </a:p>
          <a:p>
            <a:pPr algn="just">
              <a:lnSpc>
                <a:spcPct val="120000"/>
              </a:lnSpc>
              <a:spcBef>
                <a:spcPts val="500"/>
              </a:spcBef>
            </a:pPr>
            <a:endParaRPr lang="en-US" sz="1050" b="1"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fld id="{E07E1C4C-45B3-42E0-AC12-E52BF33FA86A}" type="slidenum">
              <a:rPr lang="en-GB" smtClean="0"/>
              <a:t>14</a:t>
            </a:fld>
            <a:endParaRPr lang="en-GB" dirty="0"/>
          </a:p>
        </p:txBody>
      </p:sp>
    </p:spTree>
    <p:extLst>
      <p:ext uri="{BB962C8B-B14F-4D97-AF65-F5344CB8AC3E}">
        <p14:creationId xmlns:p14="http://schemas.microsoft.com/office/powerpoint/2010/main" val="68247994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016000" y="458788"/>
            <a:ext cx="4826000" cy="2714625"/>
          </a:xfrm>
        </p:spPr>
      </p:sp>
      <p:sp>
        <p:nvSpPr>
          <p:cNvPr id="3" name="Notes Placeholder 2"/>
          <p:cNvSpPr>
            <a:spLocks noGrp="1"/>
          </p:cNvSpPr>
          <p:nvPr>
            <p:ph type="body" idx="1"/>
          </p:nvPr>
        </p:nvSpPr>
        <p:spPr>
          <a:xfrm>
            <a:off x="245806" y="3541714"/>
            <a:ext cx="6331975" cy="3930802"/>
          </a:xfrm>
        </p:spPr>
        <p:txBody>
          <a:bodyPr/>
          <a:lstStyle/>
          <a:p>
            <a:pPr algn="just"/>
            <a:r>
              <a:rPr lang="en-US" dirty="0"/>
              <a:t>The policy of keeping energy prices constant had a significant impact on Government finances. Malta’s fiscal deficit, though declining in 2022, remained elevated as falling pandemic-related spending was partly offset by rising support to the energy provider and to fuel importers. The fiscal position, which prior to the pandemic had been amongst the best in Europe, is now </a:t>
            </a:r>
            <a:r>
              <a:rPr lang="en-US" dirty="0" err="1"/>
              <a:t>characterised</a:t>
            </a:r>
            <a:r>
              <a:rPr lang="en-US" dirty="0"/>
              <a:t> by a deficit that is nearly over one-and-a-half times the euro area average (MT: -5.8%, EA: -3.6%). </a:t>
            </a:r>
          </a:p>
          <a:p>
            <a:pPr algn="just"/>
            <a:endParaRPr lang="en-US" dirty="0"/>
          </a:p>
          <a:p>
            <a:pPr algn="just"/>
            <a:endParaRPr lang="en-US" dirty="0"/>
          </a:p>
          <a:p>
            <a:pPr algn="just"/>
            <a:endParaRPr lang="en-US" dirty="0"/>
          </a:p>
          <a:p>
            <a:pPr algn="just"/>
            <a:r>
              <a:rPr lang="en-US" dirty="0"/>
              <a:t>However, the significant economic expansion is dampening the rise in the debt burden. The latter remained well below the 60% Maastricht treaty reference value. At around 53% of GDP, Malta’s debt ratio also compares very well with the c.92% euro area average.</a:t>
            </a:r>
          </a:p>
          <a:p>
            <a:pPr algn="just">
              <a:lnSpc>
                <a:spcPct val="120000"/>
              </a:lnSpc>
              <a:spcAft>
                <a:spcPts val="1000"/>
              </a:spcAft>
            </a:pPr>
            <a:endParaRPr lang="en-US" dirty="0">
              <a:latin typeface="Arial"/>
              <a:cs typeface="Arial"/>
            </a:endParaRPr>
          </a:p>
          <a:p>
            <a:pPr algn="just">
              <a:lnSpc>
                <a:spcPct val="120000"/>
              </a:lnSpc>
              <a:spcAft>
                <a:spcPts val="1000"/>
              </a:spcAft>
            </a:pPr>
            <a:endParaRPr lang="en-US" dirty="0">
              <a:latin typeface="Arial"/>
              <a:cs typeface="Arial"/>
            </a:endParaRPr>
          </a:p>
          <a:p>
            <a:pPr algn="just">
              <a:lnSpc>
                <a:spcPct val="120000"/>
              </a:lnSpc>
              <a:spcAft>
                <a:spcPts val="1000"/>
              </a:spcAft>
            </a:pPr>
            <a:endParaRPr lang="en-US" dirty="0">
              <a:latin typeface="Arial"/>
              <a:cs typeface="Arial"/>
            </a:endParaRPr>
          </a:p>
          <a:p>
            <a:pPr algn="just">
              <a:lnSpc>
                <a:spcPct val="120000"/>
              </a:lnSpc>
              <a:spcAft>
                <a:spcPts val="1000"/>
              </a:spcAft>
            </a:pPr>
            <a:endParaRPr lang="en-US" dirty="0">
              <a:latin typeface="Arial"/>
              <a:cs typeface="Arial"/>
            </a:endParaRPr>
          </a:p>
          <a:p>
            <a:pPr algn="just">
              <a:lnSpc>
                <a:spcPct val="120000"/>
              </a:lnSpc>
              <a:spcAft>
                <a:spcPts val="1000"/>
              </a:spcAft>
            </a:pPr>
            <a:endParaRPr lang="en-US" dirty="0">
              <a:latin typeface="Arial"/>
              <a:cs typeface="Arial"/>
            </a:endParaRPr>
          </a:p>
          <a:p>
            <a:pPr algn="just">
              <a:lnSpc>
                <a:spcPct val="120000"/>
              </a:lnSpc>
              <a:spcAft>
                <a:spcPts val="1000"/>
              </a:spcAft>
            </a:pPr>
            <a:endParaRPr lang="en-US" dirty="0">
              <a:latin typeface="Arial"/>
              <a:cs typeface="Arial"/>
            </a:endParaRPr>
          </a:p>
        </p:txBody>
      </p:sp>
      <p:sp>
        <p:nvSpPr>
          <p:cNvPr id="4" name="Slide Number Placeholder 3"/>
          <p:cNvSpPr>
            <a:spLocks noGrp="1"/>
          </p:cNvSpPr>
          <p:nvPr>
            <p:ph type="sldNum" sz="quarter" idx="5"/>
          </p:nvPr>
        </p:nvSpPr>
        <p:spPr/>
        <p:txBody>
          <a:bodyPr/>
          <a:lstStyle/>
          <a:p>
            <a:fld id="{E07E1C4C-45B3-42E0-AC12-E52BF33FA86A}" type="slidenum">
              <a:rPr lang="en-GB" smtClean="0"/>
              <a:t>15</a:t>
            </a:fld>
            <a:endParaRPr lang="en-GB"/>
          </a:p>
        </p:txBody>
      </p:sp>
    </p:spTree>
    <p:extLst>
      <p:ext uri="{BB962C8B-B14F-4D97-AF65-F5344CB8AC3E}">
        <p14:creationId xmlns:p14="http://schemas.microsoft.com/office/powerpoint/2010/main" val="322909903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46200" y="296863"/>
            <a:ext cx="4164013" cy="2341562"/>
          </a:xfrm>
        </p:spPr>
      </p:sp>
      <p:sp>
        <p:nvSpPr>
          <p:cNvPr id="3" name="Notes Placeholder 2"/>
          <p:cNvSpPr>
            <a:spLocks noGrp="1"/>
          </p:cNvSpPr>
          <p:nvPr>
            <p:ph type="body" idx="1"/>
          </p:nvPr>
        </p:nvSpPr>
        <p:spPr>
          <a:xfrm>
            <a:off x="263525" y="2800350"/>
            <a:ext cx="6329362" cy="6114256"/>
          </a:xfrm>
        </p:spPr>
        <p:txBody>
          <a:bodyPr/>
          <a:lstStyle/>
          <a:p>
            <a:pPr algn="just"/>
            <a:r>
              <a:rPr lang="en-US" dirty="0"/>
              <a:t>Looking forward, the Central Bank expects the Maltese economy to continue to outperform the euro area over the coming years. While GDP growth will moderate from last year’s figures it will remain quite substantial at close to or over 3.5%, which is slightly above what we believe constitutes Malta’s potential growth rate. We expect this to happen mostly as domestic demand should continue to grow at above-average rates due to two factors. </a:t>
            </a:r>
          </a:p>
          <a:p>
            <a:pPr algn="just"/>
            <a:endParaRPr lang="en-US" dirty="0"/>
          </a:p>
          <a:p>
            <a:pPr algn="just"/>
            <a:r>
              <a:rPr lang="en-US" dirty="0"/>
              <a:t>Firstly households and firms have accumulated huge amounts of savings during the pandemic, which they are now gradually running down. Secondly they have been shielded from the large shocks that have affected households and firms in </a:t>
            </a:r>
            <a:r>
              <a:rPr lang="en-US" dirty="0" err="1"/>
              <a:t>neighbouring</a:t>
            </a:r>
            <a:r>
              <a:rPr lang="en-US" dirty="0"/>
              <a:t> economies, leaving them more able to conduct discretionary spending. At a time when foreign demand is expected to decline somewhat, this </a:t>
            </a:r>
            <a:r>
              <a:rPr lang="en-US" dirty="0" err="1"/>
              <a:t>bouyant</a:t>
            </a:r>
            <a:r>
              <a:rPr lang="en-US" dirty="0"/>
              <a:t> domestic demand will remain the main driver of growth. The Bank expects investment to also remain strong, while employment growth should moderate gradually without any significant impacts on unemployment. Inflation is set to decline but remain above the 2% target till the end of the projection horizon. Moreover in coming months, Malta’s inflation will be higher than that in the euro area, as the latter has started to benefit from a reduction in energy prices which will push the euro area’s headline inflation rate lower. The drop in foreign energy inflation will however benefit the Maltese Government finances, as the cost of energy subsidies should gradually recede while rising economic activity will continue to push upwards tax revenues. </a:t>
            </a:r>
          </a:p>
          <a:p>
            <a:pPr algn="just"/>
            <a:endParaRPr lang="en-US" dirty="0"/>
          </a:p>
          <a:p>
            <a:pPr algn="just"/>
            <a:r>
              <a:rPr lang="en-US" dirty="0"/>
              <a:t>Turning to risks to these projections. We believe that this year the balance of risks is slightly to the downside as stronger than envisaged weakness in the international economic environment, which could lead to lower exports.. These would impact negatively economic growth, inflation and the fiscal position. The impact of monetary policy on economic activity abroad could also be higher than expected. On the other hand </a:t>
            </a:r>
            <a:r>
              <a:rPr lang="en-US" dirty="0" err="1"/>
              <a:t>labour</a:t>
            </a:r>
            <a:r>
              <a:rPr lang="en-US" dirty="0"/>
              <a:t> market tightness could lead to higher than expected wage growth, which could boost domestic demand further though at the cost of higher inflation.</a:t>
            </a:r>
          </a:p>
          <a:p>
            <a:pPr algn="just"/>
            <a:endParaRPr lang="en-US" dirty="0"/>
          </a:p>
          <a:p>
            <a:pPr algn="just"/>
            <a:endParaRPr lang="en-US" dirty="0"/>
          </a:p>
          <a:p>
            <a:pPr algn="just"/>
            <a:endParaRPr lang="en-US" dirty="0"/>
          </a:p>
          <a:p>
            <a:pPr algn="just"/>
            <a:r>
              <a:rPr lang="en-US" dirty="0"/>
              <a:t>   </a:t>
            </a:r>
          </a:p>
          <a:p>
            <a:pPr algn="just">
              <a:lnSpc>
                <a:spcPct val="120000"/>
              </a:lnSpc>
            </a:pPr>
            <a:endParaRPr lang="en-US" sz="900"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fld id="{E07E1C4C-45B3-42E0-AC12-E52BF33FA86A}" type="slidenum">
              <a:rPr lang="en-GB" smtClean="0"/>
              <a:t>16</a:t>
            </a:fld>
            <a:endParaRPr lang="en-GB"/>
          </a:p>
        </p:txBody>
      </p:sp>
    </p:spTree>
    <p:extLst>
      <p:ext uri="{BB962C8B-B14F-4D97-AF65-F5344CB8AC3E}">
        <p14:creationId xmlns:p14="http://schemas.microsoft.com/office/powerpoint/2010/main" val="53511108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a:lnSpc>
                <a:spcPct val="107000"/>
              </a:lnSpc>
              <a:spcAft>
                <a:spcPts val="800"/>
              </a:spcAft>
            </a:pPr>
            <a:r>
              <a:rPr lang="en-GB" sz="1200" b="1" dirty="0">
                <a:effectLst/>
                <a:latin typeface="Calibri" panose="020F0502020204030204" pitchFamily="34" charset="0"/>
                <a:ea typeface="Calibri" panose="020F0502020204030204" pitchFamily="34" charset="0"/>
                <a:cs typeface="Times New Roman" panose="02020603050405020304" pitchFamily="18" charset="0"/>
              </a:rPr>
              <a:t>Good morning</a:t>
            </a:r>
          </a:p>
          <a:p>
            <a:pPr algn="just">
              <a:lnSpc>
                <a:spcPct val="107000"/>
              </a:lnSpc>
              <a:spcAft>
                <a:spcPts val="800"/>
              </a:spcAft>
            </a:pPr>
            <a:endParaRPr lang="en-GB" sz="1200" b="1"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en-GB" sz="1200" b="1" dirty="0">
                <a:effectLst/>
                <a:latin typeface="Calibri" panose="020F0502020204030204" pitchFamily="34" charset="0"/>
                <a:ea typeface="Calibri" panose="020F0502020204030204" pitchFamily="34" charset="0"/>
                <a:cs typeface="Times New Roman" panose="02020603050405020304" pitchFamily="18" charset="0"/>
              </a:rPr>
              <a:t>Today I will be giving you a brief overview of the developments in the banking sector for 2022 focusing on the core domestic banks given their strong links with the Maltese economy. </a:t>
            </a:r>
          </a:p>
          <a:p>
            <a:pPr algn="just">
              <a:lnSpc>
                <a:spcPct val="107000"/>
              </a:lnSpc>
              <a:spcAft>
                <a:spcPts val="800"/>
              </a:spcAft>
            </a:pPr>
            <a:endParaRPr lang="en-GB" sz="1200" b="1"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en-GB" sz="1200" b="1" dirty="0">
                <a:effectLst/>
                <a:latin typeface="Calibri" panose="020F0502020204030204" pitchFamily="34" charset="0"/>
                <a:ea typeface="Calibri" panose="020F0502020204030204" pitchFamily="34" charset="0"/>
                <a:cs typeface="Times New Roman" panose="02020603050405020304" pitchFamily="18" charset="0"/>
              </a:rPr>
              <a:t>At the outset, I would like to stress, that our banking sector is resilient, with strong capital and liquidity positions. The resilience of the sector has been tested during the great financial crisis and more recently, in the pandemic.  So far, our banks have emerged relatively unscathed even during the most recent episodes of banking turmoil. Indeed, since the great financial crisis significant steps have been taken to strengthen the European Union’s institutional and regulatory framework. This has, in turn, strengthened the European banking system to better withstand crisis situations.  </a:t>
            </a:r>
          </a:p>
          <a:p>
            <a:pPr algn="just">
              <a:lnSpc>
                <a:spcPct val="107000"/>
              </a:lnSpc>
              <a:spcAft>
                <a:spcPts val="800"/>
              </a:spcAft>
            </a:pPr>
            <a:endParaRPr lang="en-GB" sz="1200" b="1"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endParaRPr lang="en-GB" sz="1200" b="1"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endParaRPr lang="en-GB" sz="1200" b="1"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endParaRPr lang="en-GB" sz="1200" b="1"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E07E1C4C-45B3-42E0-AC12-E52BF33FA86A}" type="slidenum">
              <a:rPr lang="en-GB" smtClean="0"/>
              <a:t>17</a:t>
            </a:fld>
            <a:endParaRPr lang="en-GB"/>
          </a:p>
        </p:txBody>
      </p:sp>
    </p:spTree>
    <p:extLst>
      <p:ext uri="{BB962C8B-B14F-4D97-AF65-F5344CB8AC3E}">
        <p14:creationId xmlns:p14="http://schemas.microsoft.com/office/powerpoint/2010/main" val="196356393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93700" y="539750"/>
            <a:ext cx="6161088" cy="3467100"/>
          </a:xfrm>
        </p:spPr>
      </p:sp>
      <p:sp>
        <p:nvSpPr>
          <p:cNvPr id="3" name="Notes Placeholder 2"/>
          <p:cNvSpPr>
            <a:spLocks noGrp="1"/>
          </p:cNvSpPr>
          <p:nvPr>
            <p:ph type="body" idx="1"/>
          </p:nvPr>
        </p:nvSpPr>
        <p:spPr>
          <a:xfrm>
            <a:off x="198998" y="4139226"/>
            <a:ext cx="6612404" cy="4558364"/>
          </a:xfrm>
        </p:spPr>
        <p:txBody>
          <a:bodyPr/>
          <a:lstStyle/>
          <a:p>
            <a:pPr marL="0" marR="0" lvl="0" indent="0" algn="just" defTabSz="914400" rtl="0" eaLnBrk="1" fontAlgn="auto" latinLnBrk="0" hangingPunct="1">
              <a:lnSpc>
                <a:spcPct val="107000"/>
              </a:lnSpc>
              <a:spcBef>
                <a:spcPts val="0"/>
              </a:spcBef>
              <a:spcAft>
                <a:spcPts val="800"/>
              </a:spcAft>
              <a:buClrTx/>
              <a:buSzTx/>
              <a:buFontTx/>
              <a:buNone/>
              <a:tabLst/>
              <a:defRPr/>
            </a:pPr>
            <a:r>
              <a:rPr lang="en-GB" b="0" dirty="0">
                <a:effectLst/>
                <a:ea typeface="Calibri" panose="020F0502020204030204" pitchFamily="34" charset="0"/>
                <a:cs typeface="Calibri"/>
              </a:rPr>
              <a:t>S2 LHS - Profitability continued to recover:</a:t>
            </a:r>
          </a:p>
          <a:p>
            <a:pPr marL="0" marR="0" lvl="0" indent="0" algn="just" defTabSz="914400" rtl="0" eaLnBrk="1" fontAlgn="auto" latinLnBrk="0" hangingPunct="1">
              <a:lnSpc>
                <a:spcPct val="107000"/>
              </a:lnSpc>
              <a:spcBef>
                <a:spcPts val="0"/>
              </a:spcBef>
              <a:spcAft>
                <a:spcPts val="800"/>
              </a:spcAft>
              <a:buClrTx/>
              <a:buSzTx/>
              <a:buFontTx/>
              <a:buNone/>
              <a:tabLst/>
              <a:defRPr/>
            </a:pPr>
            <a:endParaRPr lang="en-US" dirty="0"/>
          </a:p>
          <a:p>
            <a:pPr algn="just">
              <a:lnSpc>
                <a:spcPct val="107000"/>
              </a:lnSpc>
              <a:spcAft>
                <a:spcPts val="800"/>
              </a:spcAft>
            </a:pPr>
            <a:r>
              <a:rPr lang="en-GB" b="1" dirty="0">
                <a:effectLst/>
                <a:ea typeface="Calibri" panose="020F0502020204030204" pitchFamily="34" charset="0"/>
                <a:cs typeface="Calibri"/>
              </a:rPr>
              <a:t>Profitability continued to recover following the declines experienced during the pandemic where banks had cautiously stepped up their impairment charges which were then released in the following year. The left-hand chart shows that on average in the last three years </a:t>
            </a:r>
            <a:r>
              <a:rPr lang="en-GB" b="1" dirty="0">
                <a:ea typeface="Calibri" panose="020F0502020204030204" pitchFamily="34" charset="0"/>
                <a:cs typeface="Calibri"/>
              </a:rPr>
              <a:t>(</a:t>
            </a:r>
            <a:r>
              <a:rPr lang="en-GB" b="1" dirty="0">
                <a:effectLst/>
                <a:ea typeface="Calibri" panose="020F0502020204030204" pitchFamily="34" charset="0"/>
                <a:cs typeface="Calibri"/>
              </a:rPr>
              <a:t>since 2020), the Return on Assets of the Core Banks was below that of EU banks. It should be noted that during the pandemic, local banks, apart from loss of profits from subdued business, were very prudent and provided for any foreseen potential losses on their lending portfolios.</a:t>
            </a:r>
            <a:r>
              <a:rPr lang="en-GB" b="1" dirty="0">
                <a:ea typeface="Calibri" panose="020F0502020204030204" pitchFamily="34" charset="0"/>
                <a:cs typeface="Calibri"/>
              </a:rPr>
              <a:t>  </a:t>
            </a:r>
            <a:r>
              <a:rPr lang="en-GB" b="1" dirty="0">
                <a:effectLst/>
                <a:ea typeface="Calibri" panose="020F0502020204030204" pitchFamily="34" charset="0"/>
                <a:cs typeface="Calibri"/>
              </a:rPr>
              <a:t> While in 2021, the ratio remained below that of the EU, the recovery was stronger for the Maltese banks than in Europe, turning a loss into a profit.</a:t>
            </a:r>
            <a:r>
              <a:rPr lang="en-GB" b="1" dirty="0">
                <a:ea typeface="Calibri" panose="020F0502020204030204" pitchFamily="34" charset="0"/>
                <a:cs typeface="Calibri"/>
              </a:rPr>
              <a:t> </a:t>
            </a:r>
            <a:r>
              <a:rPr lang="en-GB" b="1" dirty="0">
                <a:effectLst/>
                <a:ea typeface="Calibri" panose="020F0502020204030204" pitchFamily="34" charset="0"/>
                <a:cs typeface="Calibri"/>
              </a:rPr>
              <a:t> In 2022 these banks reported an increase of about 28% in pre-tax profits, but, profitability was affected by one-off events, which if excluded, the return on assets (ROA) would be more in line, and even surpass, that of EU banks.</a:t>
            </a:r>
            <a:r>
              <a:rPr lang="en-GB" b="1" dirty="0">
                <a:ea typeface="Calibri" panose="020F0502020204030204" pitchFamily="34" charset="0"/>
                <a:cs typeface="Calibri"/>
              </a:rPr>
              <a:t> </a:t>
            </a:r>
            <a:r>
              <a:rPr lang="en-GB" b="1" dirty="0">
                <a:effectLst/>
                <a:ea typeface="Calibri" panose="020F0502020204030204" pitchFamily="34" charset="0"/>
                <a:cs typeface="Calibri"/>
              </a:rPr>
              <a:t> The recovery persisted in the first quarter of 2023 (with figures showing a 4 quarter moving sum ratio)</a:t>
            </a:r>
            <a:endParaRPr lang="en-GB" dirty="0"/>
          </a:p>
          <a:p>
            <a:pPr algn="just">
              <a:lnSpc>
                <a:spcPct val="107000"/>
              </a:lnSpc>
              <a:spcAft>
                <a:spcPts val="800"/>
              </a:spcAft>
            </a:pPr>
            <a:r>
              <a:rPr lang="en-GB" b="1" dirty="0">
                <a:effectLst/>
                <a:ea typeface="Calibri" panose="020F0502020204030204" pitchFamily="34" charset="0"/>
                <a:cs typeface="Calibri"/>
              </a:rPr>
              <a:t> </a:t>
            </a:r>
            <a:endParaRPr lang="en-GB" dirty="0">
              <a:cs typeface="Calibri"/>
            </a:endParaRPr>
          </a:p>
          <a:p>
            <a:pPr algn="just">
              <a:lnSpc>
                <a:spcPct val="107000"/>
              </a:lnSpc>
              <a:spcAft>
                <a:spcPts val="800"/>
              </a:spcAft>
            </a:pPr>
            <a:r>
              <a:rPr lang="en-GB" b="0" dirty="0">
                <a:effectLst/>
                <a:ea typeface="Calibri" panose="020F0502020204030204" pitchFamily="34" charset="0"/>
                <a:cs typeface="Calibri"/>
              </a:rPr>
              <a:t>RS2 RHS - Capital ratios are healthy:</a:t>
            </a:r>
            <a:endParaRPr lang="en-GB" dirty="0">
              <a:cs typeface="Calibri"/>
            </a:endParaRPr>
          </a:p>
          <a:p>
            <a:pPr algn="just">
              <a:lnSpc>
                <a:spcPct val="107000"/>
              </a:lnSpc>
              <a:spcAft>
                <a:spcPts val="800"/>
              </a:spcAft>
            </a:pPr>
            <a:r>
              <a:rPr lang="en-GB" b="1" dirty="0">
                <a:effectLst/>
                <a:ea typeface="Calibri" panose="020F0502020204030204" pitchFamily="34" charset="0"/>
                <a:cs typeface="Calibri"/>
              </a:rPr>
              <a:t>As seen in the right-hand panel, overall capital levels remained strong. The Total Capital Ratio and Common Equity Tier 1 capital of the core banks stood at around 23% and 19% respectively (valid for both 2022 and Q1 2023), which are well-above the EU averages. This shows that our banks follow rigorously regulatory and prudential requirements while taking into consideration the expansion of their business activities.  </a:t>
            </a:r>
            <a:endParaRPr lang="en-GB" dirty="0">
              <a:cs typeface="Calibri"/>
            </a:endParaRPr>
          </a:p>
          <a:p>
            <a:pPr algn="just">
              <a:lnSpc>
                <a:spcPct val="107000"/>
              </a:lnSpc>
              <a:spcAft>
                <a:spcPts val="800"/>
              </a:spcAft>
            </a:pPr>
            <a:endParaRPr lang="en-GB" dirty="0"/>
          </a:p>
        </p:txBody>
      </p:sp>
      <p:sp>
        <p:nvSpPr>
          <p:cNvPr id="4" name="Slide Number Placeholder 3"/>
          <p:cNvSpPr>
            <a:spLocks noGrp="1"/>
          </p:cNvSpPr>
          <p:nvPr>
            <p:ph type="sldNum" sz="quarter" idx="5"/>
          </p:nvPr>
        </p:nvSpPr>
        <p:spPr/>
        <p:txBody>
          <a:bodyPr/>
          <a:lstStyle/>
          <a:p>
            <a:fld id="{E07E1C4C-45B3-42E0-AC12-E52BF33FA86A}" type="slidenum">
              <a:rPr lang="en-GB" smtClean="0"/>
              <a:t>18</a:t>
            </a:fld>
            <a:endParaRPr lang="en-GB"/>
          </a:p>
        </p:txBody>
      </p:sp>
    </p:spTree>
    <p:extLst>
      <p:ext uri="{BB962C8B-B14F-4D97-AF65-F5344CB8AC3E}">
        <p14:creationId xmlns:p14="http://schemas.microsoft.com/office/powerpoint/2010/main" val="315064761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93700" y="539750"/>
            <a:ext cx="6161088" cy="3467100"/>
          </a:xfrm>
        </p:spPr>
      </p:sp>
      <p:sp>
        <p:nvSpPr>
          <p:cNvPr id="3" name="Notes Placeholder 2"/>
          <p:cNvSpPr>
            <a:spLocks noGrp="1"/>
          </p:cNvSpPr>
          <p:nvPr>
            <p:ph type="body" idx="1"/>
          </p:nvPr>
        </p:nvSpPr>
        <p:spPr>
          <a:xfrm>
            <a:off x="215759" y="4429174"/>
            <a:ext cx="6612404" cy="4558364"/>
          </a:xfrm>
        </p:spPr>
        <p:txBody>
          <a:bodyPr/>
          <a:lstStyle/>
          <a:p>
            <a:pPr algn="just">
              <a:lnSpc>
                <a:spcPct val="107000"/>
              </a:lnSpc>
              <a:spcAft>
                <a:spcPts val="800"/>
              </a:spcAft>
            </a:pPr>
            <a:r>
              <a:rPr lang="en-GB" sz="1800" b="0" dirty="0">
                <a:effectLst/>
                <a:latin typeface="Calibri" panose="020F0502020204030204" pitchFamily="34" charset="0"/>
                <a:ea typeface="Calibri" panose="020F0502020204030204" pitchFamily="34" charset="0"/>
                <a:cs typeface="Times New Roman" panose="02020603050405020304" pitchFamily="18" charset="0"/>
              </a:rPr>
              <a:t>LHS – Liquidity Coverage ratio</a:t>
            </a:r>
          </a:p>
          <a:p>
            <a:pPr algn="just">
              <a:lnSpc>
                <a:spcPct val="107000"/>
              </a:lnSpc>
              <a:spcAft>
                <a:spcPts val="800"/>
              </a:spcAft>
            </a:pPr>
            <a:endParaRPr lang="en-GB" sz="1800" b="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en-GB" sz="1800" b="1" dirty="0">
                <a:effectLst/>
                <a:latin typeface="Calibri" panose="020F0502020204030204" pitchFamily="34" charset="0"/>
                <a:ea typeface="Calibri" panose="020F0502020204030204" pitchFamily="34" charset="0"/>
                <a:cs typeface="Times New Roman" panose="02020603050405020304" pitchFamily="18" charset="0"/>
              </a:rPr>
              <a:t>The strong liquidity of the banks is shown by the overall high Liquidity Coverage ratio which stood at around 390% in March 2023, significantly exceeding the minimum requirement of 100% as well as the average </a:t>
            </a:r>
            <a:r>
              <a:rPr lang="en-GB" sz="1800" dirty="0">
                <a:effectLst/>
                <a:latin typeface="Calibri" panose="020F0502020204030204" pitchFamily="34" charset="0"/>
                <a:ea typeface="Calibri" panose="020F0502020204030204" pitchFamily="34" charset="0"/>
                <a:cs typeface="Times New Roman" panose="02020603050405020304" pitchFamily="18" charset="0"/>
              </a:rPr>
              <a:t>(165%) </a:t>
            </a:r>
            <a:r>
              <a:rPr lang="en-GB" sz="1800" b="1" dirty="0">
                <a:effectLst/>
                <a:latin typeface="Calibri" panose="020F0502020204030204" pitchFamily="34" charset="0"/>
                <a:ea typeface="Calibri" panose="020F0502020204030204" pitchFamily="34" charset="0"/>
                <a:cs typeface="Times New Roman" panose="02020603050405020304" pitchFamily="18" charset="0"/>
              </a:rPr>
              <a:t>for the EU banks. </a:t>
            </a:r>
          </a:p>
          <a:p>
            <a:pPr algn="just">
              <a:lnSpc>
                <a:spcPct val="107000"/>
              </a:lnSpc>
              <a:spcAft>
                <a:spcPts val="800"/>
              </a:spcAft>
            </a:pPr>
            <a:r>
              <a:rPr lang="en-GB" sz="1800" b="1" dirty="0">
                <a:effectLst/>
                <a:latin typeface="Calibri" panose="020F0502020204030204" pitchFamily="34" charset="0"/>
                <a:ea typeface="Calibri" panose="020F0502020204030204" pitchFamily="34" charset="0"/>
                <a:cs typeface="Times New Roman" panose="02020603050405020304" pitchFamily="18" charset="0"/>
              </a:rPr>
              <a:t> </a:t>
            </a:r>
          </a:p>
          <a:p>
            <a:pPr algn="just">
              <a:lnSpc>
                <a:spcPct val="107000"/>
              </a:lnSpc>
              <a:spcAft>
                <a:spcPts val="800"/>
              </a:spcAft>
            </a:pPr>
            <a:r>
              <a:rPr lang="en-GB" sz="1800" b="0" dirty="0">
                <a:effectLst/>
                <a:latin typeface="Calibri" panose="020F0502020204030204" pitchFamily="34" charset="0"/>
                <a:ea typeface="Calibri" panose="020F0502020204030204" pitchFamily="34" charset="0"/>
                <a:cs typeface="Times New Roman" panose="02020603050405020304" pitchFamily="18" charset="0"/>
              </a:rPr>
              <a:t>LHS – Loan to Deposit Ratio</a:t>
            </a:r>
          </a:p>
          <a:p>
            <a:pPr algn="just">
              <a:lnSpc>
                <a:spcPct val="107000"/>
              </a:lnSpc>
              <a:spcAft>
                <a:spcPts val="800"/>
              </a:spcAft>
            </a:pPr>
            <a:endParaRPr lang="en-GB" sz="1800" b="1"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en-GB" sz="1800" b="1" dirty="0">
                <a:effectLst/>
                <a:latin typeface="Calibri" panose="020F0502020204030204" pitchFamily="34" charset="0"/>
                <a:ea typeface="Calibri" panose="020F0502020204030204" pitchFamily="34" charset="0"/>
                <a:cs typeface="Times New Roman" panose="02020603050405020304" pitchFamily="18" charset="0"/>
              </a:rPr>
              <a:t>At around 57% in April 2023, the Loan-to-deposit-ratio is by far below the 108% of EU Banks (Dec-23), also indicating  ample liquidity in the system.</a:t>
            </a:r>
          </a:p>
        </p:txBody>
      </p:sp>
      <p:sp>
        <p:nvSpPr>
          <p:cNvPr id="4" name="Slide Number Placeholder 3"/>
          <p:cNvSpPr>
            <a:spLocks noGrp="1"/>
          </p:cNvSpPr>
          <p:nvPr>
            <p:ph type="sldNum" sz="quarter" idx="5"/>
          </p:nvPr>
        </p:nvSpPr>
        <p:spPr/>
        <p:txBody>
          <a:bodyPr/>
          <a:lstStyle/>
          <a:p>
            <a:fld id="{E07E1C4C-45B3-42E0-AC12-E52BF33FA86A}" type="slidenum">
              <a:rPr lang="en-GB" smtClean="0"/>
              <a:t>19</a:t>
            </a:fld>
            <a:endParaRPr lang="en-GB"/>
          </a:p>
        </p:txBody>
      </p:sp>
    </p:spTree>
    <p:extLst>
      <p:ext uri="{BB962C8B-B14F-4D97-AF65-F5344CB8AC3E}">
        <p14:creationId xmlns:p14="http://schemas.microsoft.com/office/powerpoint/2010/main" val="419297142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E07E1C4C-45B3-42E0-AC12-E52BF33FA86A}" type="slidenum">
              <a:rPr lang="en-GB" smtClean="0"/>
              <a:t>2</a:t>
            </a:fld>
            <a:endParaRPr lang="en-GB"/>
          </a:p>
        </p:txBody>
      </p:sp>
    </p:spTree>
    <p:extLst>
      <p:ext uri="{BB962C8B-B14F-4D97-AF65-F5344CB8AC3E}">
        <p14:creationId xmlns:p14="http://schemas.microsoft.com/office/powerpoint/2010/main" val="5719665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7550" y="493713"/>
            <a:ext cx="5575300" cy="3136900"/>
          </a:xfrm>
        </p:spPr>
      </p:sp>
      <p:sp>
        <p:nvSpPr>
          <p:cNvPr id="3" name="Notes Placeholder 2"/>
          <p:cNvSpPr>
            <a:spLocks noGrp="1"/>
          </p:cNvSpPr>
          <p:nvPr>
            <p:ph type="body" idx="1"/>
          </p:nvPr>
        </p:nvSpPr>
        <p:spPr>
          <a:xfrm>
            <a:off x="154259" y="3757961"/>
            <a:ext cx="6701882" cy="5419493"/>
          </a:xfrm>
        </p:spPr>
        <p:txBody>
          <a:bodyPr/>
          <a:lstStyle/>
          <a:p>
            <a:pPr algn="just">
              <a:lnSpc>
                <a:spcPct val="107000"/>
              </a:lnSpc>
              <a:spcAft>
                <a:spcPts val="800"/>
              </a:spcAft>
            </a:pPr>
            <a:r>
              <a:rPr lang="en-US" b="0" dirty="0">
                <a:effectLst/>
                <a:latin typeface="Calibri" panose="020F0502020204030204" pitchFamily="34" charset="0"/>
                <a:ea typeface="Calibri" panose="020F0502020204030204" pitchFamily="34" charset="0"/>
                <a:cs typeface="Times New Roman" panose="02020603050405020304" pitchFamily="18" charset="0"/>
              </a:rPr>
              <a:t>SL  4 - Amidst the current financial turmoil...  Maltese banks remain resilient  </a:t>
            </a:r>
          </a:p>
          <a:p>
            <a:pPr algn="just">
              <a:lnSpc>
                <a:spcPct val="107000"/>
              </a:lnSpc>
              <a:spcAft>
                <a:spcPts val="800"/>
              </a:spcAft>
            </a:pPr>
            <a:r>
              <a:rPr lang="en-GB" b="1" dirty="0">
                <a:effectLst/>
                <a:latin typeface="Calibri" panose="020F0502020204030204" pitchFamily="34" charset="0"/>
                <a:ea typeface="Calibri" panose="020F0502020204030204" pitchFamily="34" charset="0"/>
                <a:cs typeface="Times New Roman" panose="02020603050405020304" pitchFamily="18" charset="0"/>
              </a:rPr>
              <a:t>As mentioned in my introduction, Maltese banks remained resilient.</a:t>
            </a:r>
          </a:p>
          <a:p>
            <a:pPr algn="just">
              <a:lnSpc>
                <a:spcPct val="107000"/>
              </a:lnSpc>
              <a:spcAft>
                <a:spcPts val="800"/>
              </a:spcAft>
            </a:pPr>
            <a:r>
              <a:rPr lang="en-GB" b="1" dirty="0">
                <a:effectLst/>
                <a:latin typeface="Calibri" panose="020F0502020204030204" pitchFamily="34" charset="0"/>
                <a:ea typeface="Calibri" panose="020F0502020204030204" pitchFamily="34" charset="0"/>
                <a:cs typeface="Times New Roman" panose="02020603050405020304" pitchFamily="18" charset="0"/>
              </a:rPr>
              <a:t>The issues related to SVB, Signature Bank and Credit Suisse were rather idiosyncratic in nature and occurred outside the Euro Area where different regulations apply. Of course, the collapse of Credit Suisse could have had a ripple effect across the Eurozone. But, its quick sale to UBS, has helped stem the potential threat for contagion, though indirectly, global banks’ equity and debt were strongly affected on financial markets.</a:t>
            </a:r>
          </a:p>
          <a:p>
            <a:pPr algn="just">
              <a:lnSpc>
                <a:spcPct val="107000"/>
              </a:lnSpc>
              <a:spcAft>
                <a:spcPts val="800"/>
              </a:spcAft>
            </a:pPr>
            <a:r>
              <a:rPr lang="en-GB" b="1" dirty="0">
                <a:effectLst/>
                <a:latin typeface="Calibri" panose="020F0502020204030204" pitchFamily="34" charset="0"/>
                <a:ea typeface="Calibri" panose="020F0502020204030204" pitchFamily="34" charset="0"/>
                <a:cs typeface="Times New Roman" panose="02020603050405020304" pitchFamily="18" charset="0"/>
              </a:rPr>
              <a:t>The Central bank’s stress tests reveal that the local banks can withstand a certain degree of deposit outflows given that they are highly liquid, even when subject to severe shocks assessed under various adverse scenarios. Furthermore, they hold ample Eurosystem-eligible assets which they can pledge to obtain funding from the Central Bank. </a:t>
            </a:r>
          </a:p>
          <a:p>
            <a:pPr algn="just">
              <a:lnSpc>
                <a:spcPct val="107000"/>
              </a:lnSpc>
              <a:spcAft>
                <a:spcPts val="800"/>
              </a:spcAft>
            </a:pPr>
            <a:r>
              <a:rPr lang="en-GB" b="1" dirty="0">
                <a:effectLst/>
                <a:latin typeface="Calibri" panose="020F0502020204030204" pitchFamily="34" charset="0"/>
                <a:ea typeface="Calibri" panose="020F0502020204030204" pitchFamily="34" charset="0"/>
                <a:cs typeface="Times New Roman" panose="02020603050405020304" pitchFamily="18" charset="0"/>
              </a:rPr>
              <a:t>Bond holdings are also assessed in isolation and tested against a deterioration in credit quality namely an increased risk of default, and price changes. Results show that all banks remain well-capitalised and exceed their regulatory requirements. </a:t>
            </a:r>
          </a:p>
          <a:p>
            <a:pPr algn="just">
              <a:lnSpc>
                <a:spcPct val="107000"/>
              </a:lnSpc>
              <a:spcAft>
                <a:spcPts val="800"/>
              </a:spcAft>
            </a:pPr>
            <a:r>
              <a:rPr lang="en-GB" b="1" dirty="0">
                <a:effectLst/>
                <a:latin typeface="Calibri" panose="020F0502020204030204" pitchFamily="34" charset="0"/>
                <a:ea typeface="Calibri" panose="020F0502020204030204" pitchFamily="34" charset="0"/>
                <a:cs typeface="Times New Roman" panose="02020603050405020304" pitchFamily="18" charset="0"/>
              </a:rPr>
              <a:t>Furthermore, the Central Bank carries out scenarios of Interest Rate Risk in the Banking Book (IRRBB) to assess the impact of changes in interest rates on the banks’ interest-bearing assets and liabilities.  In the hypothetical scenarios which feature increases in interest rates,  bond prices drop as yields increase and banks need to take into account unrealised losses. However, results show that increases in interest rates lead to a larger increase in  interest income than in interest expense and revaluation losses, given the composition of their balance sheets.  This results in a net positive impact on profitability and ultimately capital.</a:t>
            </a:r>
            <a:endParaRPr lang="en-GB" dirty="0"/>
          </a:p>
        </p:txBody>
      </p:sp>
      <p:sp>
        <p:nvSpPr>
          <p:cNvPr id="4" name="Slide Number Placeholder 3"/>
          <p:cNvSpPr>
            <a:spLocks noGrp="1"/>
          </p:cNvSpPr>
          <p:nvPr>
            <p:ph type="sldNum" sz="quarter" idx="5"/>
          </p:nvPr>
        </p:nvSpPr>
        <p:spPr/>
        <p:txBody>
          <a:bodyPr/>
          <a:lstStyle/>
          <a:p>
            <a:pPr marL="0" marR="0" lvl="0" indent="0" algn="r" defTabSz="881390" rtl="0" eaLnBrk="1" fontAlgn="auto" latinLnBrk="0" hangingPunct="1">
              <a:lnSpc>
                <a:spcPct val="100000"/>
              </a:lnSpc>
              <a:spcBef>
                <a:spcPts val="0"/>
              </a:spcBef>
              <a:spcAft>
                <a:spcPts val="0"/>
              </a:spcAft>
              <a:buClrTx/>
              <a:buSzTx/>
              <a:buFontTx/>
              <a:buNone/>
              <a:tabLst/>
              <a:defRPr/>
            </a:pPr>
            <a:fld id="{72D089E1-E03B-47EE-BFAC-0B7C95D1D387}" type="slidenum">
              <a:rPr kumimoji="0" lang="en-GB" sz="12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r" defTabSz="881390" rtl="0" eaLnBrk="1" fontAlgn="auto" latinLnBrk="0" hangingPunct="1">
                <a:lnSpc>
                  <a:spcPct val="100000"/>
                </a:lnSpc>
                <a:spcBef>
                  <a:spcPts val="0"/>
                </a:spcBef>
                <a:spcAft>
                  <a:spcPts val="0"/>
                </a:spcAft>
                <a:buClrTx/>
                <a:buSzTx/>
                <a:buFontTx/>
                <a:buNone/>
                <a:tabLst/>
                <a:defRPr/>
              </a:pPr>
              <a:t>20</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71695985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93700" y="539750"/>
            <a:ext cx="6161088" cy="3467100"/>
          </a:xfrm>
        </p:spPr>
      </p:sp>
      <p:sp>
        <p:nvSpPr>
          <p:cNvPr id="3" name="Notes Placeholder 2"/>
          <p:cNvSpPr>
            <a:spLocks noGrp="1"/>
          </p:cNvSpPr>
          <p:nvPr>
            <p:ph type="body" idx="1"/>
          </p:nvPr>
        </p:nvSpPr>
        <p:spPr>
          <a:xfrm>
            <a:off x="198998" y="4139226"/>
            <a:ext cx="6612404" cy="4558364"/>
          </a:xfrm>
        </p:spPr>
        <p:txBody>
          <a:bodyPr/>
          <a:lstStyle/>
          <a:p>
            <a:pPr algn="just">
              <a:lnSpc>
                <a:spcPct val="107000"/>
              </a:lnSpc>
              <a:spcAft>
                <a:spcPts val="800"/>
              </a:spcAft>
            </a:pPr>
            <a:r>
              <a:rPr lang="en-GB" b="0" dirty="0">
                <a:effectLst/>
                <a:latin typeface="Calibri" panose="020F0502020204030204" pitchFamily="34" charset="0"/>
                <a:ea typeface="Calibri" panose="020F0502020204030204" pitchFamily="34" charset="0"/>
                <a:cs typeface="Times New Roman" panose="02020603050405020304" pitchFamily="18" charset="0"/>
              </a:rPr>
              <a:t>SL 5 - Quality of loan books improved</a:t>
            </a:r>
          </a:p>
          <a:p>
            <a:pPr algn="just">
              <a:lnSpc>
                <a:spcPct val="107000"/>
              </a:lnSpc>
              <a:spcAft>
                <a:spcPts val="800"/>
              </a:spcAft>
            </a:pPr>
            <a:r>
              <a:rPr lang="en-GB" b="0" dirty="0">
                <a:effectLst/>
                <a:latin typeface="Calibri" panose="020F0502020204030204" pitchFamily="34" charset="0"/>
                <a:ea typeface="Calibri" panose="020F0502020204030204" pitchFamily="34" charset="0"/>
                <a:cs typeface="Times New Roman" panose="02020603050405020304" pitchFamily="18" charset="0"/>
              </a:rPr>
              <a:t>LHS - NPL Ratios:</a:t>
            </a:r>
          </a:p>
          <a:p>
            <a:pPr algn="just">
              <a:lnSpc>
                <a:spcPct val="107000"/>
              </a:lnSpc>
              <a:spcAft>
                <a:spcPts val="800"/>
              </a:spcAft>
            </a:pPr>
            <a:r>
              <a:rPr lang="en-GB" b="1" dirty="0">
                <a:effectLst/>
                <a:latin typeface="Calibri" panose="020F0502020204030204" pitchFamily="34" charset="0"/>
                <a:ea typeface="Calibri" panose="020F0502020204030204" pitchFamily="34" charset="0"/>
                <a:cs typeface="Times New Roman" panose="02020603050405020304" pitchFamily="18" charset="0"/>
              </a:rPr>
              <a:t>The quality of the loan books improved, and the balance sheets of the core banks are not showing any significant signs of weakness with an overall Non-Performing Loan ratio standing at around 2.7% in 2022 down from 3.5% a year earlier. The total coverage ratio also improved, and taking into consideration the collateral underlying such exposures, non-performing loans will be more than fully covered. To note however, that a slight increase in the NPL ratio was reported in the first quarter of 2023, but at 2.9% this remains significantly below the 2021 level.</a:t>
            </a:r>
          </a:p>
          <a:p>
            <a:pPr algn="just">
              <a:lnSpc>
                <a:spcPct val="107000"/>
              </a:lnSpc>
              <a:spcAft>
                <a:spcPts val="800"/>
              </a:spcAft>
            </a:pPr>
            <a:endParaRPr lang="en-GB"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en-GB" b="0" dirty="0">
                <a:effectLst/>
                <a:latin typeface="Calibri" panose="020F0502020204030204" pitchFamily="34" charset="0"/>
                <a:ea typeface="Calibri" panose="020F0502020204030204" pitchFamily="34" charset="0"/>
                <a:cs typeface="Times New Roman" panose="02020603050405020304" pitchFamily="18" charset="0"/>
              </a:rPr>
              <a:t>RHS - Total provisions and Forborne Loans – Core Domestic Banks</a:t>
            </a:r>
          </a:p>
          <a:p>
            <a:pPr algn="just">
              <a:lnSpc>
                <a:spcPct val="107000"/>
              </a:lnSpc>
              <a:spcAft>
                <a:spcPts val="800"/>
              </a:spcAft>
            </a:pPr>
            <a:r>
              <a:rPr lang="en-GB" b="1" dirty="0">
                <a:effectLst/>
                <a:latin typeface="Calibri" panose="020F0502020204030204" pitchFamily="34" charset="0"/>
                <a:ea typeface="Calibri" panose="020F0502020204030204" pitchFamily="34" charset="0"/>
                <a:cs typeface="Times New Roman" panose="02020603050405020304" pitchFamily="18" charset="0"/>
              </a:rPr>
              <a:t>As we can see on the right-hand side, last year overall provisions declined by 22% mainly due to larger drops in provisions for loans classified as IFRS Stage 3 </a:t>
            </a:r>
            <a:r>
              <a:rPr lang="en-GB" b="0" dirty="0">
                <a:effectLst/>
                <a:latin typeface="Calibri" panose="020F0502020204030204" pitchFamily="34" charset="0"/>
                <a:ea typeface="Calibri" panose="020F0502020204030204" pitchFamily="34" charset="0"/>
                <a:cs typeface="Times New Roman" panose="02020603050405020304" pitchFamily="18" charset="0"/>
              </a:rPr>
              <a:t>(-22.7%) </a:t>
            </a:r>
            <a:r>
              <a:rPr lang="en-GB" b="1" dirty="0">
                <a:effectLst/>
                <a:latin typeface="Calibri" panose="020F0502020204030204" pitchFamily="34" charset="0"/>
                <a:ea typeface="Calibri" panose="020F0502020204030204" pitchFamily="34" charset="0"/>
                <a:cs typeface="Times New Roman" panose="02020603050405020304" pitchFamily="18" charset="0"/>
              </a:rPr>
              <a:t>and Stage 1 </a:t>
            </a:r>
            <a:r>
              <a:rPr lang="en-GB" b="0" dirty="0">
                <a:effectLst/>
                <a:latin typeface="Calibri" panose="020F0502020204030204" pitchFamily="34" charset="0"/>
                <a:ea typeface="Calibri" panose="020F0502020204030204" pitchFamily="34" charset="0"/>
                <a:cs typeface="Times New Roman" panose="02020603050405020304" pitchFamily="18" charset="0"/>
              </a:rPr>
              <a:t>(-26.9%). </a:t>
            </a:r>
            <a:r>
              <a:rPr lang="en-GB" b="1" dirty="0">
                <a:effectLst/>
                <a:latin typeface="Calibri" panose="020F0502020204030204" pitchFamily="34" charset="0"/>
                <a:ea typeface="Calibri" panose="020F0502020204030204" pitchFamily="34" charset="0"/>
                <a:cs typeface="Times New Roman" panose="02020603050405020304" pitchFamily="18" charset="0"/>
              </a:rPr>
              <a:t>Meanwhile in the first quarter of 2023, provisions increased slightly, up by 1.5%, driven by Stage 3 and Stage 1 provisions)</a:t>
            </a:r>
          </a:p>
          <a:p>
            <a:pPr algn="just">
              <a:lnSpc>
                <a:spcPct val="107000"/>
              </a:lnSpc>
              <a:spcAft>
                <a:spcPts val="800"/>
              </a:spcAft>
            </a:pPr>
            <a:r>
              <a:rPr lang="en-GB" b="1" dirty="0">
                <a:effectLst/>
                <a:latin typeface="Calibri" panose="020F0502020204030204" pitchFamily="34" charset="0"/>
                <a:ea typeface="Calibri" panose="020F0502020204030204" pitchFamily="34" charset="0"/>
                <a:cs typeface="Times New Roman" panose="02020603050405020304" pitchFamily="18" charset="0"/>
              </a:rPr>
              <a:t>Forborne loans also declined over the previous year, down by about 25% </a:t>
            </a:r>
            <a:r>
              <a:rPr lang="en-GB" b="0" dirty="0">
                <a:effectLst/>
                <a:latin typeface="Calibri" panose="020F0502020204030204" pitchFamily="34" charset="0"/>
                <a:ea typeface="Calibri" panose="020F0502020204030204" pitchFamily="34" charset="0"/>
                <a:cs typeface="Times New Roman" panose="02020603050405020304" pitchFamily="18" charset="0"/>
              </a:rPr>
              <a:t>(24.8%), </a:t>
            </a:r>
            <a:r>
              <a:rPr lang="en-GB" b="1" dirty="0">
                <a:effectLst/>
                <a:latin typeface="Calibri" panose="020F0502020204030204" pitchFamily="34" charset="0"/>
                <a:ea typeface="Calibri" panose="020F0502020204030204" pitchFamily="34" charset="0"/>
                <a:cs typeface="Times New Roman" panose="02020603050405020304" pitchFamily="18" charset="0"/>
              </a:rPr>
              <a:t>and dropped by a further 2.3% in Q1 2023</a:t>
            </a:r>
            <a:r>
              <a:rPr lang="en-GB" b="0" dirty="0">
                <a:effectLst/>
                <a:latin typeface="Calibri" panose="020F0502020204030204" pitchFamily="34" charset="0"/>
                <a:ea typeface="Calibri" panose="020F0502020204030204" pitchFamily="34" charset="0"/>
                <a:cs typeface="Times New Roman" panose="02020603050405020304" pitchFamily="18" charset="0"/>
              </a:rPr>
              <a:t>. </a:t>
            </a:r>
            <a:r>
              <a:rPr lang="en-GB" b="1" dirty="0">
                <a:effectLst/>
                <a:latin typeface="Calibri" panose="020F0502020204030204" pitchFamily="34" charset="0"/>
                <a:ea typeface="Calibri" panose="020F0502020204030204" pitchFamily="34" charset="0"/>
                <a:cs typeface="Times New Roman" panose="02020603050405020304" pitchFamily="18" charset="0"/>
              </a:rPr>
              <a:t>This mainly reflects the strong economic recovery from the pandemic shock.  However, challenges remain, as inflationary pressures and the monetary policy response could affect borrowers’ repayment capabilities, resulting in a deterioration in asset quality. </a:t>
            </a:r>
          </a:p>
        </p:txBody>
      </p:sp>
      <p:sp>
        <p:nvSpPr>
          <p:cNvPr id="4" name="Slide Number Placeholder 3"/>
          <p:cNvSpPr>
            <a:spLocks noGrp="1"/>
          </p:cNvSpPr>
          <p:nvPr>
            <p:ph type="sldNum" sz="quarter" idx="5"/>
          </p:nvPr>
        </p:nvSpPr>
        <p:spPr/>
        <p:txBody>
          <a:bodyPr/>
          <a:lstStyle/>
          <a:p>
            <a:fld id="{E07E1C4C-45B3-42E0-AC12-E52BF33FA86A}" type="slidenum">
              <a:rPr lang="en-GB" smtClean="0"/>
              <a:t>21</a:t>
            </a:fld>
            <a:endParaRPr lang="en-GB"/>
          </a:p>
        </p:txBody>
      </p:sp>
    </p:spTree>
    <p:extLst>
      <p:ext uri="{BB962C8B-B14F-4D97-AF65-F5344CB8AC3E}">
        <p14:creationId xmlns:p14="http://schemas.microsoft.com/office/powerpoint/2010/main" val="199790611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74700" y="641350"/>
            <a:ext cx="5575300" cy="3136900"/>
          </a:xfrm>
        </p:spPr>
      </p:sp>
      <p:sp>
        <p:nvSpPr>
          <p:cNvPr id="3" name="Notes Placeholder 2"/>
          <p:cNvSpPr>
            <a:spLocks noGrp="1"/>
          </p:cNvSpPr>
          <p:nvPr>
            <p:ph type="body" idx="1"/>
          </p:nvPr>
        </p:nvSpPr>
        <p:spPr>
          <a:xfrm>
            <a:off x="334537" y="4473892"/>
            <a:ext cx="6456556" cy="3660458"/>
          </a:xfrm>
        </p:spPr>
        <p:txBody>
          <a:bodyPr/>
          <a:lstStyle/>
          <a:p>
            <a:pPr algn="just">
              <a:lnSpc>
                <a:spcPct val="107000"/>
              </a:lnSpc>
              <a:spcAft>
                <a:spcPts val="800"/>
              </a:spcAft>
            </a:pPr>
            <a:endParaRPr lang="en-US"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en-GB" b="0" dirty="0">
                <a:effectLst/>
                <a:latin typeface="Calibri" panose="020F0502020204030204" pitchFamily="34" charset="0"/>
                <a:ea typeface="Calibri" panose="020F0502020204030204" pitchFamily="34" charset="0"/>
                <a:cs typeface="Times New Roman" panose="02020603050405020304" pitchFamily="18" charset="0"/>
              </a:rPr>
              <a:t>S6 - Growth in mortgages remained strong and NFC loans are recovering </a:t>
            </a:r>
          </a:p>
          <a:p>
            <a:pPr algn="just">
              <a:lnSpc>
                <a:spcPct val="107000"/>
              </a:lnSpc>
              <a:spcAft>
                <a:spcPts val="800"/>
              </a:spcAft>
            </a:pPr>
            <a:endParaRPr lang="en-GB" b="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en-GB" b="0" dirty="0">
                <a:effectLst/>
                <a:latin typeface="Calibri" panose="020F0502020204030204" pitchFamily="34" charset="0"/>
                <a:ea typeface="Calibri" panose="020F0502020204030204" pitchFamily="34" charset="0"/>
                <a:cs typeface="Times New Roman" panose="02020603050405020304" pitchFamily="18" charset="0"/>
              </a:rPr>
              <a:t>LHS Annual Growth in Resident Loans – Core Domestic Banks:</a:t>
            </a:r>
          </a:p>
          <a:p>
            <a:pPr algn="just">
              <a:lnSpc>
                <a:spcPct val="107000"/>
              </a:lnSpc>
              <a:spcAft>
                <a:spcPts val="800"/>
              </a:spcAft>
            </a:pPr>
            <a:endParaRPr lang="en-US" b="1"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en-US" b="1" dirty="0">
                <a:effectLst/>
                <a:latin typeface="Calibri" panose="020F0502020204030204" pitchFamily="34" charset="0"/>
                <a:ea typeface="Calibri" panose="020F0502020204030204" pitchFamily="34" charset="0"/>
                <a:cs typeface="Times New Roman" panose="02020603050405020304" pitchFamily="18" charset="0"/>
              </a:rPr>
              <a:t>Turning to credit dynamics. As can be seen in the left-hand panel, growth in resident lending by core domestic banks continued to trend upwards driven by strong, although decelerating, growth in mortgage lending. Such strong concentration in mortgage lending is clearly visible in the right-hand side where the share has risen to about 55% from 26% going back to the earliest comparable data of 2004. </a:t>
            </a:r>
          </a:p>
          <a:p>
            <a:pPr algn="just">
              <a:lnSpc>
                <a:spcPct val="107000"/>
              </a:lnSpc>
              <a:spcAft>
                <a:spcPts val="800"/>
              </a:spcAft>
            </a:pPr>
            <a:endParaRPr lang="en-GB" b="1" dirty="0">
              <a:effectLst/>
              <a:latin typeface="Calibri" panose="020F0502020204030204" pitchFamily="34" charset="0"/>
              <a:ea typeface="Calibri" panose="020F0502020204030204" pitchFamily="34" charset="0"/>
              <a:cs typeface="Times New Roman" panose="02020603050405020304" pitchFamily="18" charset="0"/>
            </a:endParaRPr>
          </a:p>
          <a:p>
            <a:r>
              <a:rPr lang="en-US" b="1" dirty="0">
                <a:effectLst/>
                <a:latin typeface="Calibri" panose="020F0502020204030204" pitchFamily="34" charset="0"/>
                <a:ea typeface="Calibri" panose="020F0502020204030204" pitchFamily="34" charset="0"/>
                <a:cs typeface="Times New Roman" panose="02020603050405020304" pitchFamily="18" charset="0"/>
              </a:rPr>
              <a:t>Loans to corporates </a:t>
            </a:r>
            <a:r>
              <a:rPr lang="en-GB" b="1" dirty="0">
                <a:effectLst/>
                <a:latin typeface="Calibri" panose="020F0502020204030204" pitchFamily="34" charset="0"/>
                <a:ea typeface="Calibri" panose="020F0502020204030204" pitchFamily="34" charset="0"/>
                <a:cs typeface="Times New Roman" panose="02020603050405020304" pitchFamily="18" charset="0"/>
              </a:rPr>
              <a:t>picked up momentum, growing by 7.4% in April 2023, mainly driven by the real estate sector, as projects are coming on stream due to pent-up demand following the pandemic. </a:t>
            </a:r>
            <a:endParaRPr lang="en-GB" dirty="0">
              <a:effectLst/>
              <a:latin typeface="Times New Roman" panose="02020603050405020304" pitchFamily="18" charset="0"/>
              <a:ea typeface="Calibri" panose="020F0502020204030204" pitchFamily="34" charset="0"/>
            </a:endParaRPr>
          </a:p>
          <a:p>
            <a:endParaRPr lang="en-GB" dirty="0">
              <a:effectLst/>
              <a:latin typeface="Times New Roman" panose="02020603050405020304" pitchFamily="18" charset="0"/>
            </a:endParaRPr>
          </a:p>
          <a:p>
            <a:endParaRPr lang="en-GB" dirty="0">
              <a:effectLst/>
              <a:latin typeface="Times New Roman" panose="02020603050405020304" pitchFamily="18" charset="0"/>
            </a:endParaRPr>
          </a:p>
          <a:p>
            <a:endParaRPr lang="en-GB" dirty="0">
              <a:effectLst/>
              <a:latin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E07E1C4C-45B3-42E0-AC12-E52BF33FA86A}" type="slidenum">
              <a:rPr lang="en-GB" smtClean="0"/>
              <a:t>22</a:t>
            </a:fld>
            <a:endParaRPr lang="en-GB"/>
          </a:p>
        </p:txBody>
      </p:sp>
    </p:spTree>
    <p:extLst>
      <p:ext uri="{BB962C8B-B14F-4D97-AF65-F5344CB8AC3E}">
        <p14:creationId xmlns:p14="http://schemas.microsoft.com/office/powerpoint/2010/main" val="192323549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817563" y="738188"/>
            <a:ext cx="5575300" cy="3136900"/>
          </a:xfrm>
        </p:spPr>
      </p:sp>
      <p:sp>
        <p:nvSpPr>
          <p:cNvPr id="3" name="Notes Placeholder 2"/>
          <p:cNvSpPr>
            <a:spLocks noGrp="1"/>
          </p:cNvSpPr>
          <p:nvPr>
            <p:ph type="body" idx="1"/>
          </p:nvPr>
        </p:nvSpPr>
        <p:spPr>
          <a:xfrm>
            <a:off x="198864" y="4128204"/>
            <a:ext cx="6612672" cy="3660458"/>
          </a:xfrm>
        </p:spPr>
        <p:txBody>
          <a:bodyPr/>
          <a:lstStyle/>
          <a:p>
            <a:pPr algn="just">
              <a:lnSpc>
                <a:spcPct val="107000"/>
              </a:lnSpc>
              <a:spcAft>
                <a:spcPts val="800"/>
              </a:spcAft>
            </a:pPr>
            <a:r>
              <a:rPr lang="en-US" sz="1400" b="0" dirty="0">
                <a:effectLst/>
                <a:latin typeface="Calibri" panose="020F0502020204030204" pitchFamily="34" charset="0"/>
                <a:ea typeface="Calibri" panose="020F0502020204030204" pitchFamily="34" charset="0"/>
                <a:cs typeface="Times New Roman" panose="02020603050405020304" pitchFamily="18" charset="0"/>
              </a:rPr>
              <a:t>SL 7 - Households’ leverage still rising…</a:t>
            </a:r>
            <a:endParaRPr lang="en-GB" sz="1400" b="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endParaRPr lang="en-GB" sz="14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en-GB" sz="1400" b="1" dirty="0">
                <a:effectLst/>
                <a:latin typeface="Calibri" panose="020F0502020204030204" pitchFamily="34" charset="0"/>
                <a:ea typeface="Calibri" panose="020F0502020204030204" pitchFamily="34" charset="0"/>
                <a:cs typeface="Times New Roman" panose="02020603050405020304" pitchFamily="18" charset="0"/>
              </a:rPr>
              <a:t>Households’ leverage is rising, and this has been growing since 2017. While households’ financial wealth remains strong, household debt has been growing at a faster pace than their financial assets and disposable income, leading to rising debt servicing costs. This must be also seen in the context of a rising interest rate environment.</a:t>
            </a:r>
          </a:p>
          <a:p>
            <a:pPr algn="just">
              <a:lnSpc>
                <a:spcPct val="107000"/>
              </a:lnSpc>
              <a:spcAft>
                <a:spcPts val="800"/>
              </a:spcAft>
            </a:pPr>
            <a:endParaRPr lang="en-GB" sz="1400" b="1" dirty="0">
              <a:effectLst/>
              <a:latin typeface="Calibri" panose="020F0502020204030204" pitchFamily="34" charset="0"/>
              <a:ea typeface="Calibri" panose="020F0502020204030204" pitchFamily="34" charset="0"/>
              <a:cs typeface="Times New Roman" panose="02020603050405020304" pitchFamily="18" charset="0"/>
            </a:endParaRPr>
          </a:p>
          <a:p>
            <a:r>
              <a:rPr lang="en-GB" sz="1400" b="1" dirty="0">
                <a:effectLst/>
                <a:latin typeface="Calibri" panose="020F0502020204030204" pitchFamily="34" charset="0"/>
                <a:ea typeface="Calibri" panose="020F0502020204030204" pitchFamily="34" charset="0"/>
                <a:cs typeface="Times New Roman" panose="02020603050405020304" pitchFamily="18" charset="0"/>
              </a:rPr>
              <a:t>Indeed, household debt-to-disposable income increased by 0.7 percentage points to 83.1% in December 2022, while household debt-to-financial assets rose by 1.1 percentage points to around 24%. </a:t>
            </a:r>
            <a:endParaRPr lang="en-GB" sz="1400" dirty="0">
              <a:effectLst/>
              <a:latin typeface="Times New Roman" panose="02020603050405020304" pitchFamily="18" charset="0"/>
              <a:ea typeface="Calibri" panose="020F0502020204030204" pitchFamily="34" charset="0"/>
            </a:endParaRPr>
          </a:p>
          <a:p>
            <a:endParaRPr lang="en-GB" sz="1400" dirty="0">
              <a:effectLst/>
              <a:latin typeface="Times New Roman" panose="02020603050405020304" pitchFamily="18" charset="0"/>
            </a:endParaRPr>
          </a:p>
          <a:p>
            <a:endParaRPr lang="en-GB" sz="1400" dirty="0">
              <a:effectLst/>
              <a:latin typeface="Times New Roman" panose="02020603050405020304" pitchFamily="18" charset="0"/>
            </a:endParaRPr>
          </a:p>
          <a:p>
            <a:endParaRPr lang="en-GB" sz="1400" dirty="0">
              <a:effectLst/>
              <a:latin typeface="Times New Roman" panose="02020603050405020304" pitchFamily="18" charset="0"/>
            </a:endParaRPr>
          </a:p>
          <a:p>
            <a:endParaRPr lang="en-GB" sz="1400" dirty="0">
              <a:effectLst/>
              <a:latin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D8B73BD3-28D7-460A-BBF4-5BC45096C211}" type="slidenum">
              <a:rPr lang="en-GB" smtClean="0"/>
              <a:t>23</a:t>
            </a:fld>
            <a:endParaRPr lang="en-GB"/>
          </a:p>
        </p:txBody>
      </p:sp>
    </p:spTree>
    <p:extLst>
      <p:ext uri="{BB962C8B-B14F-4D97-AF65-F5344CB8AC3E}">
        <p14:creationId xmlns:p14="http://schemas.microsoft.com/office/powerpoint/2010/main" val="212123466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156117" y="4473891"/>
            <a:ext cx="6646127" cy="4356075"/>
          </a:xfrm>
        </p:spPr>
        <p:txBody>
          <a:bodyPr/>
          <a:lstStyle/>
          <a:p>
            <a:pPr algn="just">
              <a:lnSpc>
                <a:spcPct val="107000"/>
              </a:lnSpc>
              <a:spcAft>
                <a:spcPts val="800"/>
              </a:spcAft>
            </a:pPr>
            <a:r>
              <a:rPr lang="en-GB" sz="1400" b="0" dirty="0">
                <a:effectLst/>
                <a:latin typeface="Calibri" panose="020F0502020204030204" pitchFamily="34" charset="0"/>
                <a:ea typeface="Calibri" panose="020F0502020204030204" pitchFamily="34" charset="0"/>
                <a:cs typeface="Times New Roman" panose="02020603050405020304" pitchFamily="18" charset="0"/>
              </a:rPr>
              <a:t>SL 8 - Implementation of an sSyRB in Malta – (to integrate in another slide)</a:t>
            </a:r>
          </a:p>
          <a:p>
            <a:pPr algn="just">
              <a:lnSpc>
                <a:spcPct val="107000"/>
              </a:lnSpc>
              <a:spcAft>
                <a:spcPts val="800"/>
              </a:spcAft>
            </a:pPr>
            <a:endParaRPr lang="en-GB" sz="1400" b="1"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en-GB" sz="1400" b="1" dirty="0">
                <a:effectLst/>
                <a:latin typeface="Calibri" panose="020F0502020204030204" pitchFamily="34" charset="0"/>
                <a:ea typeface="Calibri" panose="020F0502020204030204" pitchFamily="34" charset="0"/>
                <a:cs typeface="Times New Roman" panose="02020603050405020304" pitchFamily="18" charset="0"/>
              </a:rPr>
              <a:t>To address the rising cyclical risk and the increased concentration in banks’ loan books, the Central Bank together with the MFSA, agreed to implement a sectoral systemic risk buffer. This buffer is applicable to Maltese Banks involved in mortgage lending and is set at 1.5% of risk-weighted assets on mortgages with the first phase-in applicable in September of this year. The rate will rise to the full 1.5% in March 2024. With the implementation of this measure, the authorities are locking-in existing management buffers. Thus, banks are not expected to raise more capital to meet this buffer requirement.  The measure will be reviewed at least every two years also taking into consideration market developments.  </a:t>
            </a:r>
          </a:p>
          <a:p>
            <a:pPr marL="0" indent="0" algn="just">
              <a:lnSpc>
                <a:spcPct val="150000"/>
              </a:lnSpc>
              <a:buFont typeface="Wingdings" panose="05000000000000000000" pitchFamily="2" charset="2"/>
              <a:buNone/>
            </a:pPr>
            <a:endParaRPr lang="en-GB" sz="1400" b="0" i="0" dirty="0">
              <a:solidFill>
                <a:srgbClr val="000000"/>
              </a:solidFill>
              <a:effectLst/>
              <a:latin typeface="Times New Roman" panose="02020603050405020304" pitchFamily="18" charset="0"/>
            </a:endParaRPr>
          </a:p>
          <a:p>
            <a:r>
              <a:rPr lang="en-GB" sz="1400" b="1" i="0" dirty="0">
                <a:solidFill>
                  <a:srgbClr val="FF0000"/>
                </a:solidFill>
                <a:effectLst/>
                <a:latin typeface="Times New Roman"/>
                <a:cs typeface="Times New Roman"/>
              </a:rPr>
              <a:t>TO CONCLUDE, </a:t>
            </a:r>
            <a:r>
              <a:rPr lang="en-GB" sz="1400" b="1" i="0" dirty="0">
                <a:solidFill>
                  <a:srgbClr val="000000"/>
                </a:solidFill>
                <a:effectLst/>
                <a:latin typeface="Times New Roman"/>
                <a:cs typeface="Times New Roman"/>
              </a:rPr>
              <a:t>t</a:t>
            </a:r>
            <a:r>
              <a:rPr lang="en-GB" sz="1400" b="1" dirty="0">
                <a:effectLst/>
                <a:latin typeface="Calibri"/>
                <a:ea typeface="Calibri" panose="020F0502020204030204" pitchFamily="34" charset="0"/>
                <a:cs typeface="Calibri"/>
              </a:rPr>
              <a:t>he sector remained resilient on the back of a recovery in profits, </a:t>
            </a:r>
            <a:r>
              <a:rPr lang="en-GB" sz="1400" b="1" dirty="0">
                <a:latin typeface="Calibri"/>
                <a:ea typeface="Calibri" panose="020F0502020204030204" pitchFamily="34" charset="0"/>
                <a:cs typeface="Calibri"/>
              </a:rPr>
              <a:t>improved asset quality, ample</a:t>
            </a:r>
            <a:r>
              <a:rPr lang="en-GB" sz="1400" b="1" dirty="0">
                <a:effectLst/>
                <a:latin typeface="Calibri"/>
                <a:ea typeface="Calibri" panose="020F0502020204030204" pitchFamily="34" charset="0"/>
                <a:cs typeface="Calibri"/>
              </a:rPr>
              <a:t> liquidity as deposits </a:t>
            </a:r>
            <a:r>
              <a:rPr lang="en-GB" sz="1400" b="1" dirty="0">
                <a:latin typeface="Calibri"/>
                <a:cs typeface="Calibri"/>
              </a:rPr>
              <a:t>continued</a:t>
            </a:r>
            <a:r>
              <a:rPr lang="en-GB" sz="1400" b="1" dirty="0">
                <a:effectLst/>
                <a:latin typeface="Calibri"/>
                <a:ea typeface="Calibri" panose="020F0502020204030204" pitchFamily="34" charset="0"/>
                <a:cs typeface="Calibri"/>
              </a:rPr>
              <a:t> to increase, and strong capital positions. This is also evidenced by the results of our stress tests which feature in our Financial Stability Report.</a:t>
            </a:r>
            <a:r>
              <a:rPr lang="en-GB" sz="1400" b="1" dirty="0">
                <a:latin typeface="Calibri"/>
                <a:ea typeface="Calibri" panose="020F0502020204030204" pitchFamily="34" charset="0"/>
                <a:cs typeface="Calibri"/>
              </a:rPr>
              <a:t> </a:t>
            </a:r>
            <a:r>
              <a:rPr lang="en-GB" sz="1400" b="1" dirty="0">
                <a:effectLst/>
                <a:latin typeface="Calibri"/>
                <a:ea typeface="Calibri" panose="020F0502020204030204" pitchFamily="34" charset="0"/>
                <a:cs typeface="Calibri"/>
              </a:rPr>
              <a:t> Thank you for your attention.</a:t>
            </a:r>
            <a:r>
              <a:rPr lang="en-GB" sz="1400" b="1" dirty="0">
                <a:latin typeface="Calibri"/>
                <a:ea typeface="Calibri" panose="020F0502020204030204" pitchFamily="34" charset="0"/>
                <a:cs typeface="Calibri"/>
              </a:rPr>
              <a:t> </a:t>
            </a:r>
            <a:endParaRPr lang="en-GB" sz="1400" b="1" i="0" dirty="0">
              <a:solidFill>
                <a:srgbClr val="000000"/>
              </a:solidFill>
              <a:effectLst/>
              <a:latin typeface="Times New Roman" panose="02020603050405020304" pitchFamily="18" charset="0"/>
              <a:cs typeface="Times New Roman"/>
            </a:endParaRPr>
          </a:p>
        </p:txBody>
      </p:sp>
      <p:sp>
        <p:nvSpPr>
          <p:cNvPr id="4" name="Slide Number Placeholder 3"/>
          <p:cNvSpPr>
            <a:spLocks noGrp="1"/>
          </p:cNvSpPr>
          <p:nvPr>
            <p:ph type="sldNum" sz="quarter" idx="5"/>
          </p:nvPr>
        </p:nvSpPr>
        <p:spPr/>
        <p:txBody>
          <a:bodyPr/>
          <a:lstStyle/>
          <a:p>
            <a:fld id="{D8B73BD3-28D7-460A-BBF4-5BC45096C211}" type="slidenum">
              <a:rPr lang="en-GB" smtClean="0"/>
              <a:t>24</a:t>
            </a:fld>
            <a:endParaRPr lang="en-GB"/>
          </a:p>
        </p:txBody>
      </p:sp>
    </p:spTree>
    <p:extLst>
      <p:ext uri="{BB962C8B-B14F-4D97-AF65-F5344CB8AC3E}">
        <p14:creationId xmlns:p14="http://schemas.microsoft.com/office/powerpoint/2010/main" val="56367686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E07E1C4C-45B3-42E0-AC12-E52BF33FA86A}" type="slidenum">
              <a:rPr lang="en-GB" smtClean="0"/>
              <a:t>25</a:t>
            </a:fld>
            <a:endParaRPr lang="en-GB"/>
          </a:p>
        </p:txBody>
      </p:sp>
    </p:spTree>
    <p:extLst>
      <p:ext uri="{BB962C8B-B14F-4D97-AF65-F5344CB8AC3E}">
        <p14:creationId xmlns:p14="http://schemas.microsoft.com/office/powerpoint/2010/main" val="239868895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19125" y="671513"/>
            <a:ext cx="5575300" cy="3136900"/>
          </a:xfrm>
        </p:spPr>
      </p:sp>
      <p:sp>
        <p:nvSpPr>
          <p:cNvPr id="3" name="Notes Placeholder 2"/>
          <p:cNvSpPr>
            <a:spLocks noGrp="1"/>
          </p:cNvSpPr>
          <p:nvPr>
            <p:ph type="body" idx="1"/>
          </p:nvPr>
        </p:nvSpPr>
        <p:spPr>
          <a:xfrm>
            <a:off x="122664" y="3902927"/>
            <a:ext cx="6568068" cy="5084956"/>
          </a:xfrm>
        </p:spPr>
        <p:txBody>
          <a:bodyPr/>
          <a:lstStyle/>
          <a:p>
            <a:pPr marL="342900" lvl="0" indent="-342900" algn="just">
              <a:lnSpc>
                <a:spcPct val="107000"/>
              </a:lnSpc>
              <a:buFont typeface="Symbol" panose="05050102010706020507" pitchFamily="18" charset="2"/>
              <a:buChar char=""/>
            </a:pPr>
            <a:r>
              <a:rPr lang="en-GB" kern="100" dirty="0">
                <a:effectLst/>
                <a:ea typeface="Calibri" panose="020F0502020204030204" pitchFamily="34" charset="0"/>
                <a:cs typeface="Times New Roman" panose="02020603050405020304" pitchFamily="18" charset="0"/>
              </a:rPr>
              <a:t>As the Governor mentioned earlier on, the primary objective of Eurosystem central banks is that of achieving price stability. In 2022, the monetary policy stance of the Eurosystem and that of other central banks of advanced economies shifted rapidly, resulting in a rapid and steep rise in interest rates.</a:t>
            </a:r>
          </a:p>
          <a:p>
            <a:pPr marL="180340" algn="just">
              <a:lnSpc>
                <a:spcPct val="107000"/>
              </a:lnSpc>
            </a:pPr>
            <a:r>
              <a:rPr lang="en-GB" kern="100" dirty="0">
                <a:effectLst/>
                <a:ea typeface="Calibri" panose="020F0502020204030204" pitchFamily="34" charset="0"/>
                <a:cs typeface="Times New Roman" panose="02020603050405020304" pitchFamily="18" charset="0"/>
              </a:rPr>
              <a:t> </a:t>
            </a:r>
          </a:p>
          <a:p>
            <a:pPr marL="342900" lvl="0" indent="-342900" algn="just">
              <a:lnSpc>
                <a:spcPct val="107000"/>
              </a:lnSpc>
              <a:buFont typeface="Symbol" panose="05050102010706020507" pitchFamily="18" charset="2"/>
              <a:buChar char=""/>
            </a:pPr>
            <a:r>
              <a:rPr lang="en-GB" kern="100" dirty="0">
                <a:effectLst/>
                <a:ea typeface="Calibri" panose="020F0502020204030204" pitchFamily="34" charset="0"/>
                <a:cs typeface="Times New Roman" panose="02020603050405020304" pitchFamily="18" charset="0"/>
              </a:rPr>
              <a:t>This shift in the monetary policy stance had an impact on the financial results of central banks, including that of Malta, which led to a contraction of €1.9bn in its balance sheet, largely driven by the response of credit institutions in making early repayments of TLTRO III borrowing, financed from deposits held with the Bank, after the favourable funding conditions ended late in the year.</a:t>
            </a:r>
          </a:p>
          <a:p>
            <a:pPr marL="457200">
              <a:lnSpc>
                <a:spcPct val="107000"/>
              </a:lnSpc>
            </a:pPr>
            <a:r>
              <a:rPr lang="en-GB" kern="100" dirty="0">
                <a:effectLst/>
                <a:ea typeface="Calibri" panose="020F0502020204030204" pitchFamily="34" charset="0"/>
                <a:cs typeface="Times New Roman" panose="02020603050405020304" pitchFamily="18" charset="0"/>
              </a:rPr>
              <a:t> </a:t>
            </a:r>
          </a:p>
          <a:p>
            <a:pPr marL="342900" lvl="0" indent="-342900" algn="just">
              <a:lnSpc>
                <a:spcPct val="107000"/>
              </a:lnSpc>
              <a:buFont typeface="Symbol" panose="05050102010706020507" pitchFamily="18" charset="2"/>
              <a:buChar char=""/>
            </a:pPr>
            <a:r>
              <a:rPr lang="en-GB" kern="100" dirty="0">
                <a:effectLst/>
                <a:ea typeface="Calibri" panose="020F0502020204030204" pitchFamily="34" charset="0"/>
                <a:cs typeface="Times New Roman" panose="02020603050405020304" pitchFamily="18" charset="0"/>
              </a:rPr>
              <a:t>Additionally, deposits of credit institutions with the Central Bank were also reduced partly to finance a one-off expense incurred during that year, as well as to purchase bonds after the rise in yields. </a:t>
            </a:r>
          </a:p>
          <a:p>
            <a:pPr marL="457200">
              <a:lnSpc>
                <a:spcPct val="107000"/>
              </a:lnSpc>
            </a:pPr>
            <a:r>
              <a:rPr lang="en-GB" kern="100" dirty="0">
                <a:effectLst/>
                <a:ea typeface="Calibri" panose="020F0502020204030204" pitchFamily="34" charset="0"/>
                <a:cs typeface="Times New Roman" panose="02020603050405020304" pitchFamily="18" charset="0"/>
              </a:rPr>
              <a:t> </a:t>
            </a:r>
          </a:p>
          <a:p>
            <a:pPr marL="342900" lvl="0" indent="-342900" algn="just">
              <a:lnSpc>
                <a:spcPct val="107000"/>
              </a:lnSpc>
              <a:buFont typeface="Symbol" panose="05050102010706020507" pitchFamily="18" charset="2"/>
              <a:buChar char=""/>
            </a:pPr>
            <a:r>
              <a:rPr lang="en-GB" kern="100" dirty="0">
                <a:effectLst/>
                <a:ea typeface="Calibri" panose="020F0502020204030204" pitchFamily="34" charset="0"/>
                <a:cs typeface="Times New Roman" panose="02020603050405020304" pitchFamily="18" charset="0"/>
              </a:rPr>
              <a:t>Government deposits with the Central Bank also decreased as the opportunity cost of holding liquidity increased as government bond yields rose rapidly in response to monetary policy tightening through the hike in interest rates.</a:t>
            </a:r>
          </a:p>
          <a:p>
            <a:pPr marL="457200">
              <a:lnSpc>
                <a:spcPct val="107000"/>
              </a:lnSpc>
            </a:pPr>
            <a:r>
              <a:rPr lang="en-GB" kern="100" dirty="0">
                <a:effectLst/>
                <a:ea typeface="Calibri" panose="020F0502020204030204" pitchFamily="34" charset="0"/>
                <a:cs typeface="Times New Roman" panose="02020603050405020304" pitchFamily="18" charset="0"/>
              </a:rPr>
              <a:t> </a:t>
            </a:r>
          </a:p>
          <a:p>
            <a:pPr marL="342900" lvl="0" indent="-342900" algn="just">
              <a:lnSpc>
                <a:spcPct val="107000"/>
              </a:lnSpc>
              <a:buFont typeface="Symbol" panose="05050102010706020507" pitchFamily="18" charset="2"/>
              <a:buChar char=""/>
            </a:pPr>
            <a:r>
              <a:rPr lang="en-GB" kern="100" dirty="0">
                <a:effectLst/>
                <a:ea typeface="Calibri" panose="020F0502020204030204" pitchFamily="34" charset="0"/>
                <a:cs typeface="Times New Roman" panose="02020603050405020304" pitchFamily="18" charset="0"/>
              </a:rPr>
              <a:t>These movements in the Central Bank balance sheet were partly offset by an 8% rise in demand for banknotes, reflecting the strong growth of the Maltese economy during that year, as was highlighted earlier by the Chief Economist.</a:t>
            </a:r>
          </a:p>
          <a:p>
            <a:pPr marL="342900" lvl="0" indent="-342900" algn="just">
              <a:lnSpc>
                <a:spcPct val="107000"/>
              </a:lnSpc>
              <a:buFont typeface="Symbol" panose="05050102010706020507" pitchFamily="18" charset="2"/>
              <a:buChar char=""/>
            </a:pPr>
            <a:endParaRPr lang="en-GB" kern="100" dirty="0">
              <a:effectLst/>
              <a:ea typeface="Calibri" panose="020F0502020204030204" pitchFamily="34" charset="0"/>
              <a:cs typeface="Times New Roman" panose="02020603050405020304" pitchFamily="18" charset="0"/>
            </a:endParaRPr>
          </a:p>
          <a:p>
            <a:pPr marL="342900" lvl="0" indent="-342900" algn="just">
              <a:lnSpc>
                <a:spcPct val="107000"/>
              </a:lnSpc>
              <a:buFont typeface="Symbol" panose="05050102010706020507" pitchFamily="18" charset="2"/>
              <a:buChar char=""/>
            </a:pPr>
            <a:r>
              <a:rPr lang="en-GB" dirty="0">
                <a:effectLst/>
                <a:ea typeface="Calibri" panose="020F0502020204030204" pitchFamily="34" charset="0"/>
              </a:rPr>
              <a:t>As a result, the Bank’s TARGET 2 balance in the Eurosystem decreased to €5.5bn at the end of 2022.</a:t>
            </a:r>
          </a:p>
          <a:p>
            <a:endParaRPr lang="en-GB" dirty="0">
              <a:effectLst/>
            </a:endParaRPr>
          </a:p>
          <a:p>
            <a:endParaRPr lang="en-GB" dirty="0">
              <a:effectLst/>
            </a:endParaRPr>
          </a:p>
          <a:p>
            <a:endParaRPr lang="en-GB" dirty="0">
              <a:effectLst/>
            </a:endParaRPr>
          </a:p>
          <a:p>
            <a:endParaRPr lang="en-GB" dirty="0">
              <a:effectLst/>
            </a:endParaRPr>
          </a:p>
          <a:p>
            <a:endParaRPr lang="en-GB" dirty="0">
              <a:effectLst/>
            </a:endParaRPr>
          </a:p>
          <a:p>
            <a:endParaRPr lang="en-GB" dirty="0">
              <a:effectLst/>
            </a:endParaRPr>
          </a:p>
          <a:p>
            <a:endParaRPr lang="en-GB" dirty="0">
              <a:effectLst/>
            </a:endParaRPr>
          </a:p>
          <a:p>
            <a:endParaRPr lang="en-GB" dirty="0"/>
          </a:p>
        </p:txBody>
      </p:sp>
      <p:sp>
        <p:nvSpPr>
          <p:cNvPr id="4" name="Slide Number Placeholder 3"/>
          <p:cNvSpPr>
            <a:spLocks noGrp="1"/>
          </p:cNvSpPr>
          <p:nvPr>
            <p:ph type="sldNum" sz="quarter" idx="5"/>
          </p:nvPr>
        </p:nvSpPr>
        <p:spPr/>
        <p:txBody>
          <a:bodyPr/>
          <a:lstStyle/>
          <a:p>
            <a:fld id="{E07E1C4C-45B3-42E0-AC12-E52BF33FA86A}" type="slidenum">
              <a:rPr lang="en-GB" smtClean="0"/>
              <a:t>26</a:t>
            </a:fld>
            <a:endParaRPr lang="en-GB"/>
          </a:p>
        </p:txBody>
      </p:sp>
    </p:spTree>
    <p:extLst>
      <p:ext uri="{BB962C8B-B14F-4D97-AF65-F5344CB8AC3E}">
        <p14:creationId xmlns:p14="http://schemas.microsoft.com/office/powerpoint/2010/main" val="2725954956"/>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33425" y="314325"/>
            <a:ext cx="5575300" cy="3136900"/>
          </a:xfrm>
        </p:spPr>
      </p:sp>
      <p:sp>
        <p:nvSpPr>
          <p:cNvPr id="3" name="Notes Placeholder 2"/>
          <p:cNvSpPr>
            <a:spLocks noGrp="1"/>
          </p:cNvSpPr>
          <p:nvPr>
            <p:ph type="body" idx="1"/>
          </p:nvPr>
        </p:nvSpPr>
        <p:spPr>
          <a:xfrm>
            <a:off x="89210" y="3592945"/>
            <a:ext cx="6768790" cy="3660458"/>
          </a:xfrm>
        </p:spPr>
        <p:txBody>
          <a:bodyPr/>
          <a:lstStyle/>
          <a:p>
            <a:pPr marL="342900" lvl="0" indent="-342900" algn="just">
              <a:lnSpc>
                <a:spcPct val="107000"/>
              </a:lnSpc>
              <a:buFont typeface="Symbol" panose="05050102010706020507" pitchFamily="18" charset="2"/>
              <a:buChar char=""/>
            </a:pPr>
            <a:r>
              <a:rPr lang="en-GB" kern="100" dirty="0">
                <a:effectLst/>
                <a:latin typeface="Times New Roman" panose="02020603050405020304" pitchFamily="18" charset="0"/>
                <a:ea typeface="Calibri" panose="020F0502020204030204" pitchFamily="34" charset="0"/>
                <a:cs typeface="Times New Roman" panose="02020603050405020304" pitchFamily="18" charset="0"/>
              </a:rPr>
              <a:t>The shift in the monetary policy stance also impacted the Bank’s income and expenditure account for the year ending December 2022, recording a financial result of zero.</a:t>
            </a:r>
            <a:endParaRPr lang="en-GB" kern="100" dirty="0">
              <a:effectLst/>
              <a:latin typeface="Calibri" panose="020F0502020204030204" pitchFamily="34" charset="0"/>
              <a:ea typeface="Calibri" panose="020F0502020204030204" pitchFamily="34" charset="0"/>
              <a:cs typeface="Times New Roman" panose="02020603050405020304" pitchFamily="18" charset="0"/>
            </a:endParaRPr>
          </a:p>
          <a:p>
            <a:pPr marL="180340" algn="just">
              <a:lnSpc>
                <a:spcPct val="107000"/>
              </a:lnSpc>
            </a:pPr>
            <a:r>
              <a:rPr lang="en-GB" kern="100" dirty="0">
                <a:effectLst/>
                <a:latin typeface="Times New Roman" panose="02020603050405020304" pitchFamily="18" charset="0"/>
                <a:ea typeface="Calibri" panose="020F0502020204030204" pitchFamily="34" charset="0"/>
                <a:cs typeface="Times New Roman" panose="02020603050405020304" pitchFamily="18" charset="0"/>
              </a:rPr>
              <a:t> </a:t>
            </a:r>
            <a:endParaRPr lang="en-GB" kern="1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07000"/>
              </a:lnSpc>
              <a:buFont typeface="Symbol" panose="05050102010706020507" pitchFamily="18" charset="2"/>
              <a:buChar char=""/>
            </a:pPr>
            <a:r>
              <a:rPr lang="en-GB" kern="100" dirty="0">
                <a:effectLst/>
                <a:latin typeface="Times New Roman" panose="02020603050405020304" pitchFamily="18" charset="0"/>
                <a:ea typeface="Calibri" panose="020F0502020204030204" pitchFamily="34" charset="0"/>
                <a:cs typeface="Times New Roman" panose="02020603050405020304" pitchFamily="18" charset="0"/>
              </a:rPr>
              <a:t>While financial assets of the Bank, acquired in recent years at a time when yields were low or even negative, continue to be held on the Bank’s books with the same coupon, remuneration on deposits held at the Central Bank responds instantaneously to the Monetary Policy tightening by the Eurosystem, with remuneration rates on deposits at the Central Bank switching from a negative to a positive rate by the end of summer. Currently the DFR stands at 3%.</a:t>
            </a:r>
            <a:endParaRPr lang="en-GB" kern="100" dirty="0">
              <a:effectLst/>
              <a:latin typeface="Calibri" panose="020F0502020204030204" pitchFamily="34" charset="0"/>
              <a:ea typeface="Calibri" panose="020F0502020204030204" pitchFamily="34" charset="0"/>
              <a:cs typeface="Times New Roman" panose="02020603050405020304" pitchFamily="18" charset="0"/>
            </a:endParaRPr>
          </a:p>
          <a:p>
            <a:pPr marL="457200">
              <a:lnSpc>
                <a:spcPct val="107000"/>
              </a:lnSpc>
            </a:pPr>
            <a:r>
              <a:rPr lang="en-GB" kern="100" dirty="0">
                <a:effectLst/>
                <a:latin typeface="Times New Roman" panose="02020603050405020304" pitchFamily="18" charset="0"/>
                <a:ea typeface="Calibri" panose="020F0502020204030204" pitchFamily="34" charset="0"/>
                <a:cs typeface="Times New Roman" panose="02020603050405020304" pitchFamily="18" charset="0"/>
              </a:rPr>
              <a:t> </a:t>
            </a:r>
            <a:endParaRPr lang="en-GB" kern="1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07000"/>
              </a:lnSpc>
              <a:buFont typeface="Symbol" panose="05050102010706020507" pitchFamily="18" charset="2"/>
              <a:buChar char=""/>
            </a:pPr>
            <a:r>
              <a:rPr lang="en-GB" kern="100" dirty="0">
                <a:effectLst/>
                <a:latin typeface="Times New Roman" panose="02020603050405020304" pitchFamily="18" charset="0"/>
                <a:ea typeface="Calibri" panose="020F0502020204030204" pitchFamily="34" charset="0"/>
                <a:cs typeface="Times New Roman" panose="02020603050405020304" pitchFamily="18" charset="0"/>
              </a:rPr>
              <a:t>This development was reflected across the Euro area, such that monetary income pooled for the whole </a:t>
            </a:r>
            <a:r>
              <a:rPr lang="en-GB" kern="100" dirty="0" err="1">
                <a:effectLst/>
                <a:latin typeface="Times New Roman" panose="02020603050405020304" pitchFamily="18" charset="0"/>
                <a:ea typeface="Calibri" panose="020F0502020204030204" pitchFamily="34" charset="0"/>
                <a:cs typeface="Times New Roman" panose="02020603050405020304" pitchFamily="18" charset="0"/>
              </a:rPr>
              <a:t>Eurosytem</a:t>
            </a:r>
            <a:r>
              <a:rPr lang="en-GB" kern="100" dirty="0">
                <a:effectLst/>
                <a:latin typeface="Times New Roman" panose="02020603050405020304" pitchFamily="18" charset="0"/>
                <a:ea typeface="Calibri" panose="020F0502020204030204" pitchFamily="34" charset="0"/>
                <a:cs typeface="Times New Roman" panose="02020603050405020304" pitchFamily="18" charset="0"/>
              </a:rPr>
              <a:t> took a hit, which for the Central Bank of Malta meant a more adverse impact of €9.4m on monetary income compared to the previous year.</a:t>
            </a:r>
            <a:endParaRPr lang="en-GB" kern="100" dirty="0">
              <a:effectLst/>
              <a:latin typeface="Calibri" panose="020F0502020204030204" pitchFamily="34" charset="0"/>
              <a:ea typeface="Calibri" panose="020F0502020204030204" pitchFamily="34" charset="0"/>
              <a:cs typeface="Times New Roman" panose="02020603050405020304" pitchFamily="18" charset="0"/>
            </a:endParaRPr>
          </a:p>
          <a:p>
            <a:pPr marL="457200">
              <a:lnSpc>
                <a:spcPct val="107000"/>
              </a:lnSpc>
            </a:pPr>
            <a:r>
              <a:rPr lang="en-GB" kern="100" dirty="0">
                <a:effectLst/>
                <a:latin typeface="Times New Roman" panose="02020603050405020304" pitchFamily="18" charset="0"/>
                <a:ea typeface="Calibri" panose="020F0502020204030204" pitchFamily="34" charset="0"/>
                <a:cs typeface="Times New Roman" panose="02020603050405020304" pitchFamily="18" charset="0"/>
              </a:rPr>
              <a:t> </a:t>
            </a:r>
            <a:endParaRPr lang="en-GB" kern="1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07000"/>
              </a:lnSpc>
              <a:buFont typeface="Symbol" panose="05050102010706020507" pitchFamily="18" charset="2"/>
              <a:buChar char=""/>
            </a:pPr>
            <a:r>
              <a:rPr lang="en-GB" kern="100" dirty="0">
                <a:effectLst/>
                <a:latin typeface="Times New Roman" panose="02020603050405020304" pitchFamily="18" charset="0"/>
                <a:ea typeface="Calibri" panose="020F0502020204030204" pitchFamily="34" charset="0"/>
                <a:cs typeface="Times New Roman" panose="02020603050405020304" pitchFamily="18" charset="0"/>
              </a:rPr>
              <a:t>Furthermore, the rapid unwinding of the accommodative monetary policy stance in 2022 resulted in a sharp fall in bond prices globally, which led to write-downs in the value of such assets, impacting negatively the CBM financial result by €32.9m.</a:t>
            </a:r>
            <a:endParaRPr lang="en-GB" kern="100" dirty="0">
              <a:effectLst/>
              <a:latin typeface="Calibri" panose="020F0502020204030204" pitchFamily="34" charset="0"/>
              <a:ea typeface="Calibri" panose="020F0502020204030204" pitchFamily="34" charset="0"/>
              <a:cs typeface="Times New Roman" panose="02020603050405020304" pitchFamily="18" charset="0"/>
            </a:endParaRPr>
          </a:p>
          <a:p>
            <a:pPr marL="457200">
              <a:lnSpc>
                <a:spcPct val="107000"/>
              </a:lnSpc>
            </a:pPr>
            <a:r>
              <a:rPr lang="en-GB" kern="100" dirty="0">
                <a:effectLst/>
                <a:latin typeface="Times New Roman" panose="02020603050405020304" pitchFamily="18" charset="0"/>
                <a:ea typeface="Calibri" panose="020F0502020204030204" pitchFamily="34" charset="0"/>
                <a:cs typeface="Times New Roman" panose="02020603050405020304" pitchFamily="18" charset="0"/>
              </a:rPr>
              <a:t> </a:t>
            </a:r>
            <a:endParaRPr lang="en-GB" kern="1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07000"/>
              </a:lnSpc>
              <a:buFont typeface="Symbol" panose="05050102010706020507" pitchFamily="18" charset="2"/>
              <a:buChar char=""/>
            </a:pPr>
            <a:r>
              <a:rPr lang="en-GB" kern="100" dirty="0">
                <a:effectLst/>
                <a:latin typeface="Times New Roman" panose="02020603050405020304" pitchFamily="18" charset="0"/>
                <a:ea typeface="Calibri" panose="020F0502020204030204" pitchFamily="34" charset="0"/>
                <a:cs typeface="Times New Roman" panose="02020603050405020304" pitchFamily="18" charset="0"/>
              </a:rPr>
              <a:t>Meanwhile, the Bank’s operational costs increased by €1.4m or 5.8%, but less than the rate of inflation. Most of the increase in expenditure was attributable to higher IT-related costs from the Bank’s investment in modernising its operating infrastructure in recent years, including the introduction of a dedicated Treasury Management System towards the end of 2022. On the other hand, increases in staff costs remained contained at just 2.3%.</a:t>
            </a:r>
            <a:endParaRPr lang="en-GB" kern="100" dirty="0">
              <a:effectLst/>
              <a:latin typeface="Calibri" panose="020F0502020204030204" pitchFamily="34" charset="0"/>
              <a:ea typeface="Calibri" panose="020F0502020204030204" pitchFamily="34" charset="0"/>
              <a:cs typeface="Times New Roman" panose="02020603050405020304" pitchFamily="18" charset="0"/>
            </a:endParaRPr>
          </a:p>
          <a:p>
            <a:pPr marL="457200">
              <a:lnSpc>
                <a:spcPct val="107000"/>
              </a:lnSpc>
            </a:pPr>
            <a:r>
              <a:rPr lang="en-GB" kern="100" dirty="0">
                <a:effectLst/>
                <a:latin typeface="Times New Roman" panose="02020603050405020304" pitchFamily="18" charset="0"/>
                <a:ea typeface="Calibri" panose="020F0502020204030204" pitchFamily="34" charset="0"/>
                <a:cs typeface="Times New Roman" panose="02020603050405020304" pitchFamily="18" charset="0"/>
              </a:rPr>
              <a:t> </a:t>
            </a:r>
            <a:endParaRPr lang="en-GB" kern="1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07000"/>
              </a:lnSpc>
              <a:spcAft>
                <a:spcPts val="800"/>
              </a:spcAft>
              <a:buFont typeface="Symbol" panose="05050102010706020507" pitchFamily="18" charset="2"/>
              <a:buChar char=""/>
            </a:pPr>
            <a:r>
              <a:rPr lang="en-GB" kern="100" dirty="0">
                <a:effectLst/>
                <a:latin typeface="Times New Roman" panose="02020603050405020304" pitchFamily="18" charset="0"/>
                <a:ea typeface="Calibri" panose="020F0502020204030204" pitchFamily="34" charset="0"/>
                <a:cs typeface="Times New Roman" panose="02020603050405020304" pitchFamily="18" charset="0"/>
              </a:rPr>
              <a:t>As a result of these developments, the Bank released €20.9m from its provision for financial risks, which it had accumulated from profits set aside during the previous ten years, building a cushion of €128.8m to deploy in circumstances as those experienced last year, where the adverse effects of the interest income mismatch arising from the assets and liabilities held on the Bank’s balance sheet are expected to continue to persist for some time.   </a:t>
            </a:r>
            <a:endParaRPr lang="en-GB" kern="100" dirty="0">
              <a:effectLst/>
              <a:latin typeface="Calibri" panose="020F0502020204030204" pitchFamily="34" charset="0"/>
              <a:ea typeface="Calibri" panose="020F0502020204030204" pitchFamily="34" charset="0"/>
              <a:cs typeface="Times New Roman" panose="02020603050405020304" pitchFamily="18" charset="0"/>
            </a:endParaRPr>
          </a:p>
          <a:p>
            <a:endParaRPr lang="en-GB" dirty="0"/>
          </a:p>
          <a:p>
            <a:endParaRPr lang="en-GB" dirty="0"/>
          </a:p>
          <a:p>
            <a:endParaRPr lang="en-GB" dirty="0"/>
          </a:p>
          <a:p>
            <a:endParaRPr lang="en-GB" dirty="0"/>
          </a:p>
          <a:p>
            <a:endParaRPr lang="en-GB" dirty="0"/>
          </a:p>
          <a:p>
            <a:endParaRPr lang="en-GB" dirty="0"/>
          </a:p>
        </p:txBody>
      </p:sp>
      <p:sp>
        <p:nvSpPr>
          <p:cNvPr id="4" name="Slide Number Placeholder 3"/>
          <p:cNvSpPr>
            <a:spLocks noGrp="1"/>
          </p:cNvSpPr>
          <p:nvPr>
            <p:ph type="sldNum" sz="quarter" idx="5"/>
          </p:nvPr>
        </p:nvSpPr>
        <p:spPr/>
        <p:txBody>
          <a:bodyPr/>
          <a:lstStyle/>
          <a:p>
            <a:fld id="{E07E1C4C-45B3-42E0-AC12-E52BF33FA86A}" type="slidenum">
              <a:rPr lang="en-GB" smtClean="0"/>
              <a:t>27</a:t>
            </a:fld>
            <a:endParaRPr lang="en-GB" dirty="0"/>
          </a:p>
        </p:txBody>
      </p:sp>
    </p:spTree>
    <p:extLst>
      <p:ext uri="{BB962C8B-B14F-4D97-AF65-F5344CB8AC3E}">
        <p14:creationId xmlns:p14="http://schemas.microsoft.com/office/powerpoint/2010/main" val="82546046"/>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E07E1C4C-45B3-42E0-AC12-E52BF33FA86A}" type="slidenum">
              <a:rPr lang="en-GB" smtClean="0"/>
              <a:t>28</a:t>
            </a:fld>
            <a:endParaRPr lang="en-GB"/>
          </a:p>
        </p:txBody>
      </p:sp>
    </p:spTree>
    <p:extLst>
      <p:ext uri="{BB962C8B-B14F-4D97-AF65-F5344CB8AC3E}">
        <p14:creationId xmlns:p14="http://schemas.microsoft.com/office/powerpoint/2010/main" val="4199959309"/>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E07E1C4C-45B3-42E0-AC12-E52BF33FA86A}" type="slidenum">
              <a:rPr lang="en-GB" smtClean="0"/>
              <a:t>29</a:t>
            </a:fld>
            <a:endParaRPr lang="en-GB"/>
          </a:p>
        </p:txBody>
      </p:sp>
    </p:spTree>
    <p:extLst>
      <p:ext uri="{BB962C8B-B14F-4D97-AF65-F5344CB8AC3E}">
        <p14:creationId xmlns:p14="http://schemas.microsoft.com/office/powerpoint/2010/main" val="177437614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77875" y="430213"/>
            <a:ext cx="5768975" cy="3244850"/>
          </a:xfrm>
        </p:spPr>
      </p:sp>
      <p:sp>
        <p:nvSpPr>
          <p:cNvPr id="3" name="Notes Placeholder 2"/>
          <p:cNvSpPr>
            <a:spLocks noGrp="1"/>
          </p:cNvSpPr>
          <p:nvPr>
            <p:ph type="body" idx="1"/>
          </p:nvPr>
        </p:nvSpPr>
        <p:spPr>
          <a:xfrm>
            <a:off x="73153" y="3675522"/>
            <a:ext cx="6773696" cy="5154445"/>
          </a:xfrm>
        </p:spPr>
        <p:txBody>
          <a:bodyPr/>
          <a:lstStyle/>
          <a:p>
            <a:pPr>
              <a:lnSpc>
                <a:spcPct val="107000"/>
              </a:lnSpc>
              <a:spcAft>
                <a:spcPts val="800"/>
              </a:spcAft>
            </a:pPr>
            <a:r>
              <a:rPr lang="en-GB" b="1" kern="100" dirty="0">
                <a:effectLst/>
                <a:latin typeface="Calibri Light" panose="020F0302020204030204" pitchFamily="34" charset="0"/>
                <a:ea typeface="Calibri" panose="020F0502020204030204" pitchFamily="34" charset="0"/>
                <a:cs typeface="Times New Roman" panose="02020603050405020304" pitchFamily="18" charset="0"/>
              </a:rPr>
              <a:t>SLIDE 1: </a:t>
            </a:r>
            <a:r>
              <a:rPr lang="en-GB" b="1" i="1" kern="100" dirty="0">
                <a:effectLst/>
                <a:latin typeface="Calibri Light" panose="020F0302020204030204" pitchFamily="34" charset="0"/>
                <a:ea typeface="Calibri" panose="020F0502020204030204" pitchFamily="34" charset="0"/>
                <a:cs typeface="Times New Roman" panose="02020603050405020304" pitchFamily="18" charset="0"/>
              </a:rPr>
              <a:t>ECB begins to raise interest rates to fight high inflation</a:t>
            </a:r>
            <a:endParaRPr lang="en-GB" kern="100" dirty="0">
              <a:effectLst/>
              <a:latin typeface="Calibri" panose="020F0502020204030204" pitchFamily="34" charset="0"/>
              <a:ea typeface="Calibri" panose="020F0502020204030204" pitchFamily="34" charset="0"/>
              <a:cs typeface="Times New Roman" panose="02020603050405020304" pitchFamily="18" charset="0"/>
            </a:endParaRPr>
          </a:p>
          <a:p>
            <a:pPr lvl="0" algn="just" fontAlgn="base">
              <a:lnSpc>
                <a:spcPct val="107000"/>
              </a:lnSpc>
              <a:spcAft>
                <a:spcPts val="800"/>
              </a:spcAft>
            </a:pPr>
            <a:r>
              <a:rPr lang="en-US" u="none" strike="noStrike" kern="0" spc="0" dirty="0">
                <a:ln>
                  <a:noFill/>
                </a:ln>
                <a:solidFill>
                  <a:srgbClr val="000000"/>
                </a:solidFill>
                <a:effectLst/>
                <a:uFill>
                  <a:solidFill>
                    <a:srgbClr val="000000"/>
                  </a:solidFill>
                </a:uFill>
                <a:latin typeface="Calibri Light" panose="020F0302020204030204" pitchFamily="34" charset="0"/>
                <a:ea typeface="Arial" panose="020B0604020202020204" pitchFamily="34" charset="0"/>
                <a:cs typeface="Arial Unicode MS"/>
              </a:rPr>
              <a:t>In 2022, the ECB’s Governing Council began to raise interest rates in the context of heightened inflationary pressures.  </a:t>
            </a:r>
            <a:endParaRPr lang="en-US" u="none" strike="noStrike" kern="0" spc="0" dirty="0">
              <a:ln>
                <a:noFill/>
              </a:ln>
              <a:effectLst/>
              <a:uFill>
                <a:solidFill>
                  <a:srgbClr val="000000"/>
                </a:solidFill>
              </a:uFill>
              <a:latin typeface="Calibri Light" panose="020F0302020204030204" pitchFamily="34" charset="0"/>
              <a:ea typeface="Arial" panose="020B0604020202020204" pitchFamily="34" charset="0"/>
              <a:cs typeface="Arial Unicode MS"/>
            </a:endParaRPr>
          </a:p>
          <a:p>
            <a:pPr lvl="0" algn="just" fontAlgn="base">
              <a:lnSpc>
                <a:spcPct val="107000"/>
              </a:lnSpc>
              <a:spcAft>
                <a:spcPts val="800"/>
              </a:spcAft>
            </a:pPr>
            <a:r>
              <a:rPr lang="en-US" u="none" strike="noStrike" kern="0" spc="0" dirty="0">
                <a:ln>
                  <a:noFill/>
                </a:ln>
                <a:effectLst/>
                <a:uFill>
                  <a:solidFill>
                    <a:srgbClr val="000000"/>
                  </a:solidFill>
                </a:uFill>
                <a:latin typeface="Calibri Light" panose="020F0302020204030204" pitchFamily="34" charset="0"/>
                <a:ea typeface="Arial" panose="020B0604020202020204" pitchFamily="34" charset="0"/>
                <a:cs typeface="Arial Unicode MS"/>
              </a:rPr>
              <a:t>Indeed, overall inflation in the euro area rose from just above 5% in January 2022 to a peak of 10.6% in October last year, before retreating to 6.1% in May 2023, which is still high from a historical perspective and well above the 2% policy aim.</a:t>
            </a:r>
          </a:p>
          <a:p>
            <a:pPr lvl="0" algn="just" fontAlgn="base">
              <a:lnSpc>
                <a:spcPct val="107000"/>
              </a:lnSpc>
              <a:spcAft>
                <a:spcPts val="800"/>
              </a:spcAft>
            </a:pPr>
            <a:r>
              <a:rPr lang="en-US" u="none" strike="noStrike" kern="0" spc="0" dirty="0">
                <a:ln>
                  <a:noFill/>
                </a:ln>
                <a:effectLst/>
                <a:uFill>
                  <a:solidFill>
                    <a:srgbClr val="000000"/>
                  </a:solidFill>
                </a:uFill>
                <a:latin typeface="Calibri Light" panose="020F0302020204030204" pitchFamily="34" charset="0"/>
                <a:ea typeface="Arial" panose="020B0604020202020204" pitchFamily="34" charset="0"/>
                <a:cs typeface="Arial Unicode MS"/>
              </a:rPr>
              <a:t>While in part this reflected higher energy costs and rising food commodity prices, HICP excluding energy and food also increased. The latter was still fairly moderate in January 2022, when it stood at 2.3%, but rose to 5.2% by December.   It rose further to 5.7% in </a:t>
            </a:r>
            <a:r>
              <a:rPr lang="en-US" kern="0" dirty="0">
                <a:uFill>
                  <a:solidFill>
                    <a:srgbClr val="000000"/>
                  </a:solidFill>
                </a:uFill>
                <a:latin typeface="Calibri Light" panose="020F0302020204030204" pitchFamily="34" charset="0"/>
                <a:ea typeface="Arial" panose="020B0604020202020204" pitchFamily="34" charset="0"/>
                <a:cs typeface="Arial Unicode MS"/>
              </a:rPr>
              <a:t>March 2023, and since then has moderated somewhat to 5.3% in May. </a:t>
            </a:r>
            <a:r>
              <a:rPr lang="en-US" u="none" strike="noStrike" kern="0" spc="0" dirty="0">
                <a:ln>
                  <a:noFill/>
                </a:ln>
                <a:effectLst/>
                <a:uFill>
                  <a:solidFill>
                    <a:srgbClr val="000000"/>
                  </a:solidFill>
                </a:uFill>
                <a:latin typeface="Calibri Light" panose="020F0302020204030204" pitchFamily="34" charset="0"/>
                <a:ea typeface="Arial" panose="020B0604020202020204" pitchFamily="34" charset="0"/>
                <a:cs typeface="Arial Unicode MS"/>
              </a:rPr>
              <a:t>Underlying inflation could be reaching a turning </a:t>
            </a:r>
            <a:r>
              <a:rPr lang="en-US" u="none" strike="noStrike" kern="0" spc="0" dirty="0">
                <a:ln>
                  <a:noFill/>
                </a:ln>
                <a:solidFill>
                  <a:srgbClr val="000000"/>
                </a:solidFill>
                <a:effectLst/>
                <a:uFill>
                  <a:solidFill>
                    <a:srgbClr val="000000"/>
                  </a:solidFill>
                </a:uFill>
                <a:latin typeface="Calibri Light" panose="020F0302020204030204" pitchFamily="34" charset="0"/>
                <a:ea typeface="Arial" panose="020B0604020202020204" pitchFamily="34" charset="0"/>
                <a:cs typeface="Arial Unicode MS"/>
              </a:rPr>
              <a:t>point, but signs of a turning point are less clear than for overall inflation (a similar picture globally).</a:t>
            </a:r>
          </a:p>
          <a:p>
            <a:pPr lvl="0" algn="just" fontAlgn="base">
              <a:lnSpc>
                <a:spcPct val="107000"/>
              </a:lnSpc>
              <a:spcAft>
                <a:spcPts val="800"/>
              </a:spcAft>
            </a:pPr>
            <a:r>
              <a:rPr lang="en-US" u="none" strike="noStrike" kern="0" spc="0" dirty="0">
                <a:ln>
                  <a:noFill/>
                </a:ln>
                <a:solidFill>
                  <a:srgbClr val="000000"/>
                </a:solidFill>
                <a:effectLst/>
                <a:uFill>
                  <a:solidFill>
                    <a:srgbClr val="000000"/>
                  </a:solidFill>
                </a:uFill>
                <a:latin typeface="Calibri Light" panose="020F0302020204030204" pitchFamily="34" charset="0"/>
                <a:ea typeface="Arial" panose="020B0604020202020204" pitchFamily="34" charset="0"/>
                <a:cs typeface="Arial Unicode MS"/>
              </a:rPr>
              <a:t>The Governing Council took firm decisions to achieve its inflation objective of 2% over the medium term.  The interest rates on the deposit facility, the main refinancing operations and the marginal lending facility were raised by a total of 250 basis points during the second half of 2022, ending the year at 2.00%, 2.50% and 2.75%, respectively.  </a:t>
            </a:r>
          </a:p>
          <a:p>
            <a:pPr lvl="0" algn="just" fontAlgn="base">
              <a:lnSpc>
                <a:spcPct val="107000"/>
              </a:lnSpc>
              <a:spcAft>
                <a:spcPts val="800"/>
              </a:spcAft>
            </a:pPr>
            <a:r>
              <a:rPr lang="en-US" u="none" strike="noStrike" kern="0" spc="0" dirty="0">
                <a:ln>
                  <a:noFill/>
                </a:ln>
                <a:effectLst/>
                <a:uFill>
                  <a:solidFill>
                    <a:srgbClr val="000000"/>
                  </a:solidFill>
                </a:uFill>
                <a:latin typeface="Calibri Light" panose="020F0302020204030204" pitchFamily="34" charset="0"/>
                <a:ea typeface="Arial" panose="020B0604020202020204" pitchFamily="34" charset="0"/>
                <a:cs typeface="Arial Unicode MS"/>
              </a:rPr>
              <a:t>Further increases were announced in February, March, April, May and June 2023, bringing the key policy rates to 3.50%, 4.00% and 4.25% respectively.  (Chart does not include June increase as it shows monthly averages up to May</a:t>
            </a:r>
            <a:r>
              <a:rPr lang="en-US" u="none" strike="noStrike" kern="0" spc="0" dirty="0">
                <a:ln>
                  <a:noFill/>
                </a:ln>
                <a:solidFill>
                  <a:srgbClr val="000000"/>
                </a:solidFill>
                <a:effectLst/>
                <a:uFill>
                  <a:solidFill>
                    <a:srgbClr val="000000"/>
                  </a:solidFill>
                </a:uFill>
                <a:latin typeface="Calibri Light" panose="020F0302020204030204" pitchFamily="34" charset="0"/>
                <a:ea typeface="Arial" panose="020B0604020202020204" pitchFamily="34" charset="0"/>
                <a:cs typeface="Arial Unicode MS"/>
              </a:rPr>
              <a:t>).</a:t>
            </a:r>
          </a:p>
          <a:p>
            <a:pPr lvl="0" algn="just" fontAlgn="base">
              <a:lnSpc>
                <a:spcPct val="107000"/>
              </a:lnSpc>
              <a:spcAft>
                <a:spcPts val="800"/>
              </a:spcAft>
            </a:pPr>
            <a:r>
              <a:rPr lang="en-US" u="none" strike="noStrike" kern="0" spc="0" dirty="0">
                <a:ln>
                  <a:noFill/>
                </a:ln>
                <a:solidFill>
                  <a:srgbClr val="000000"/>
                </a:solidFill>
                <a:effectLst/>
                <a:uFill>
                  <a:solidFill>
                    <a:srgbClr val="000000"/>
                  </a:solidFill>
                </a:uFill>
                <a:latin typeface="Calibri Light" panose="020F0302020204030204" pitchFamily="34" charset="0"/>
                <a:ea typeface="Arial" panose="020B0604020202020204" pitchFamily="34" charset="0"/>
                <a:cs typeface="Arial Unicode MS"/>
              </a:rPr>
              <a:t>These rate hikes were implemented as inflation remained elevated and broad-based, while incoming information suggested that overall inflation would remain above the policy aim for some time.   </a:t>
            </a:r>
          </a:p>
          <a:p>
            <a:pPr lvl="0" algn="just" fontAlgn="base">
              <a:lnSpc>
                <a:spcPct val="107000"/>
              </a:lnSpc>
              <a:spcAft>
                <a:spcPts val="800"/>
              </a:spcAft>
            </a:pPr>
            <a:r>
              <a:rPr lang="en-US" u="none" strike="noStrike" kern="0" spc="0" dirty="0">
                <a:ln>
                  <a:noFill/>
                </a:ln>
                <a:solidFill>
                  <a:srgbClr val="000000"/>
                </a:solidFill>
                <a:effectLst/>
                <a:uFill>
                  <a:solidFill>
                    <a:srgbClr val="000000"/>
                  </a:solidFill>
                </a:uFill>
                <a:latin typeface="Calibri Light" panose="020F0302020204030204" pitchFamily="34" charset="0"/>
                <a:ea typeface="Arial" panose="020B0604020202020204" pitchFamily="34" charset="0"/>
                <a:cs typeface="Arial Unicode MS"/>
              </a:rPr>
              <a:t>At the same time, pipeline pressures from earlier cost increases remained strong in the context of a very tight </a:t>
            </a:r>
            <a:r>
              <a:rPr lang="en-US" u="none" strike="noStrike" kern="0" spc="0" dirty="0" err="1">
                <a:ln>
                  <a:noFill/>
                </a:ln>
                <a:solidFill>
                  <a:srgbClr val="000000"/>
                </a:solidFill>
                <a:effectLst/>
                <a:uFill>
                  <a:solidFill>
                    <a:srgbClr val="000000"/>
                  </a:solidFill>
                </a:uFill>
                <a:latin typeface="Calibri Light" panose="020F0302020204030204" pitchFamily="34" charset="0"/>
                <a:ea typeface="Arial" panose="020B0604020202020204" pitchFamily="34" charset="0"/>
                <a:cs typeface="Arial Unicode MS"/>
              </a:rPr>
              <a:t>labour</a:t>
            </a:r>
            <a:r>
              <a:rPr lang="en-US" u="none" strike="noStrike" kern="0" spc="0" dirty="0">
                <a:ln>
                  <a:noFill/>
                </a:ln>
                <a:solidFill>
                  <a:srgbClr val="000000"/>
                </a:solidFill>
                <a:effectLst/>
                <a:uFill>
                  <a:solidFill>
                    <a:srgbClr val="000000"/>
                  </a:solidFill>
                </a:uFill>
                <a:latin typeface="Calibri Light" panose="020F0302020204030204" pitchFamily="34" charset="0"/>
                <a:ea typeface="Arial" panose="020B0604020202020204" pitchFamily="34" charset="0"/>
                <a:cs typeface="Arial Unicode MS"/>
              </a:rPr>
              <a:t> market.  </a:t>
            </a:r>
            <a:endParaRPr lang="en-US" dirty="0">
              <a:latin typeface="Arial" panose="020B0604020202020204" pitchFamily="34" charset="0"/>
              <a:cs typeface="Arial" panose="020B0604020202020204" pitchFamily="34" charset="0"/>
            </a:endParaRPr>
          </a:p>
          <a:p>
            <a:endParaRPr lang="en-US" dirty="0">
              <a:latin typeface="Arial" panose="020B0604020202020204" pitchFamily="34" charset="0"/>
              <a:cs typeface="Arial" panose="020B0604020202020204" pitchFamily="34" charset="0"/>
            </a:endParaRPr>
          </a:p>
          <a:p>
            <a:endParaRPr lang="en-US" dirty="0">
              <a:latin typeface="Arial" panose="020B0604020202020204" pitchFamily="34" charset="0"/>
              <a:cs typeface="Arial" panose="020B0604020202020204" pitchFamily="34" charset="0"/>
            </a:endParaRPr>
          </a:p>
          <a:p>
            <a:endParaRPr lang="en-US" dirty="0">
              <a:latin typeface="Arial" panose="020B0604020202020204" pitchFamily="34" charset="0"/>
              <a:cs typeface="Arial" panose="020B0604020202020204" pitchFamily="34" charset="0"/>
            </a:endParaRPr>
          </a:p>
          <a:p>
            <a:endParaRPr lang="en-US"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fld id="{E07E1C4C-45B3-42E0-AC12-E52BF33FA86A}" type="slidenum">
              <a:rPr lang="en-GB" smtClean="0"/>
              <a:t>3</a:t>
            </a:fld>
            <a:endParaRPr lang="en-GB" dirty="0"/>
          </a:p>
        </p:txBody>
      </p:sp>
    </p:spTree>
    <p:extLst>
      <p:ext uri="{BB962C8B-B14F-4D97-AF65-F5344CB8AC3E}">
        <p14:creationId xmlns:p14="http://schemas.microsoft.com/office/powerpoint/2010/main" val="1124319158"/>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85888" y="379413"/>
            <a:ext cx="4238625" cy="2384425"/>
          </a:xfrm>
        </p:spPr>
      </p:sp>
      <p:sp>
        <p:nvSpPr>
          <p:cNvPr id="3" name="Notes Placeholder 2"/>
          <p:cNvSpPr>
            <a:spLocks noGrp="1"/>
          </p:cNvSpPr>
          <p:nvPr>
            <p:ph type="body" idx="1"/>
          </p:nvPr>
        </p:nvSpPr>
        <p:spPr>
          <a:xfrm>
            <a:off x="350451" y="2951929"/>
            <a:ext cx="6309498" cy="5878037"/>
          </a:xfrm>
        </p:spPr>
        <p:txBody>
          <a:bodyPr/>
          <a:lstStyle/>
          <a:p>
            <a:pPr marL="174708" indent="-174708" algn="just">
              <a:lnSpc>
                <a:spcPct val="120000"/>
              </a:lnSpc>
              <a:spcBef>
                <a:spcPts val="510"/>
              </a:spcBef>
              <a:buFont typeface="Arial" panose="020B0604020202020204" pitchFamily="34" charset="0"/>
              <a:buChar char="•"/>
            </a:pPr>
            <a:r>
              <a:rPr lang="en-US" altLang="en-US" sz="1100" dirty="0">
                <a:latin typeface="Arial" panose="020B0604020202020204" pitchFamily="34" charset="0"/>
                <a:cs typeface="Arial" panose="020B0604020202020204" pitchFamily="34" charset="0"/>
              </a:rPr>
              <a:t>The chart above shows a distribution of price changes whereby subcomponents of HICP are categorised into four classes of inflation rates: </a:t>
            </a:r>
            <a:r>
              <a:rPr lang="en-US" altLang="en-US" sz="1100" dirty="0" err="1">
                <a:latin typeface="Arial" panose="020B0604020202020204" pitchFamily="34" charset="0"/>
                <a:cs typeface="Arial" panose="020B0604020202020204" pitchFamily="34" charset="0"/>
              </a:rPr>
              <a:t>i</a:t>
            </a:r>
            <a:r>
              <a:rPr lang="en-US" altLang="en-US" sz="1100" dirty="0">
                <a:latin typeface="Arial" panose="020B0604020202020204" pitchFamily="34" charset="0"/>
                <a:cs typeface="Arial" panose="020B0604020202020204" pitchFamily="34" charset="0"/>
              </a:rPr>
              <a:t>) annual rates below or equal to 0%; ii) between 0 and 2%; iii) between 2% and 5% and iv) over 5%.  This disaggregation indicates whether the recent surge in inflation is broad-based across HICP items or if it is driven only by selected components of the consumption basket.</a:t>
            </a:r>
          </a:p>
          <a:p>
            <a:pPr marL="174708" indent="-174708" algn="just">
              <a:lnSpc>
                <a:spcPct val="120000"/>
              </a:lnSpc>
              <a:spcBef>
                <a:spcPts val="510"/>
              </a:spcBef>
              <a:buFont typeface="Arial" panose="020B0604020202020204" pitchFamily="34" charset="0"/>
              <a:buChar char="•"/>
            </a:pPr>
            <a:endParaRPr lang="en-US" sz="1100" dirty="0">
              <a:latin typeface="Arial" panose="020B0604020202020204" pitchFamily="34" charset="0"/>
              <a:cs typeface="Arial" panose="020B0604020202020204" pitchFamily="34" charset="0"/>
            </a:endParaRPr>
          </a:p>
          <a:p>
            <a:pPr marL="174708" indent="-174708" algn="just">
              <a:lnSpc>
                <a:spcPct val="120000"/>
              </a:lnSpc>
              <a:spcBef>
                <a:spcPts val="510"/>
              </a:spcBef>
              <a:buFont typeface="Arial" panose="020B0604020202020204" pitchFamily="34" charset="0"/>
              <a:buChar char="•"/>
            </a:pPr>
            <a:r>
              <a:rPr lang="en-US" sz="1100" dirty="0">
                <a:latin typeface="Arial" panose="020B0604020202020204" pitchFamily="34" charset="0"/>
                <a:cs typeface="Arial" panose="020B0604020202020204" pitchFamily="34" charset="0"/>
              </a:rPr>
              <a:t>In recent months, the share of subcomponents registering inflation rates in the lowest two inflation bands has declined in both Malta and the euro area. As a result, there has been a substantial rise in the share of subcomponents with year-on-year price increases of more than 5%. </a:t>
            </a:r>
          </a:p>
          <a:p>
            <a:pPr marL="174708" indent="-174708" algn="just">
              <a:lnSpc>
                <a:spcPct val="120000"/>
              </a:lnSpc>
              <a:spcBef>
                <a:spcPts val="510"/>
              </a:spcBef>
              <a:buFont typeface="Arial" panose="020B0604020202020204" pitchFamily="34" charset="0"/>
              <a:buChar char="•"/>
            </a:pPr>
            <a:endParaRPr lang="en-US" sz="1100" dirty="0">
              <a:latin typeface="Arial" panose="020B0604020202020204" pitchFamily="34" charset="0"/>
              <a:cs typeface="Arial" panose="020B0604020202020204" pitchFamily="34" charset="0"/>
            </a:endParaRPr>
          </a:p>
          <a:p>
            <a:pPr marL="174708" indent="-174708" algn="just">
              <a:lnSpc>
                <a:spcPct val="120000"/>
              </a:lnSpc>
              <a:spcBef>
                <a:spcPts val="510"/>
              </a:spcBef>
              <a:buFont typeface="Arial" panose="020B0604020202020204" pitchFamily="34" charset="0"/>
              <a:buChar char="•"/>
            </a:pPr>
            <a:r>
              <a:rPr lang="en-US" sz="1100" dirty="0">
                <a:latin typeface="Arial" panose="020B0604020202020204" pitchFamily="34" charset="0"/>
                <a:cs typeface="Arial" panose="020B0604020202020204" pitchFamily="34" charset="0"/>
              </a:rPr>
              <a:t>Indeed in 2022, the share of items with inflation rates of more than 5% stood at 49.0% and 45.4% in Malta and the euro area respectively, up from 15.6% and 8.5% in 2021. Similarly, the share of items with inflation rates between 2% and 5% in the euro area has increased from 26.3% to 32.0%. On the other hand, the share of this interval for Malta decreased from 22.7% to 20.3% in 2022. </a:t>
            </a:r>
          </a:p>
          <a:p>
            <a:pPr marL="174708" indent="-174708" algn="just">
              <a:lnSpc>
                <a:spcPct val="120000"/>
              </a:lnSpc>
              <a:spcBef>
                <a:spcPts val="510"/>
              </a:spcBef>
              <a:buFont typeface="Arial" panose="020B0604020202020204" pitchFamily="34" charset="0"/>
              <a:buChar char="•"/>
            </a:pPr>
            <a:endParaRPr lang="en-US" sz="1100" dirty="0">
              <a:latin typeface="Arial" panose="020B0604020202020204" pitchFamily="34" charset="0"/>
              <a:cs typeface="Arial" panose="020B0604020202020204" pitchFamily="34" charset="0"/>
            </a:endParaRPr>
          </a:p>
          <a:p>
            <a:pPr marL="174708" indent="-174708" algn="just">
              <a:lnSpc>
                <a:spcPct val="120000"/>
              </a:lnSpc>
              <a:spcBef>
                <a:spcPts val="510"/>
              </a:spcBef>
              <a:buFont typeface="Arial" panose="020B0604020202020204" pitchFamily="34" charset="0"/>
              <a:buChar char="•"/>
            </a:pPr>
            <a:r>
              <a:rPr lang="en-US" sz="1100" dirty="0">
                <a:latin typeface="Arial" panose="020B0604020202020204" pitchFamily="34" charset="0"/>
                <a:cs typeface="Arial" panose="020B0604020202020204" pitchFamily="34" charset="0"/>
              </a:rPr>
              <a:t>Furthermore, Malta’s inflation rate was below that of the euro area, in part due to certain subcomponents that are of an administrative nature, i.e., where prices are determined or partially determined by government. This is reflected in the share of items with stable or falling prices, shown by the teal shaded area.</a:t>
            </a:r>
          </a:p>
          <a:p>
            <a:pPr marL="174708" indent="-174708" algn="just">
              <a:lnSpc>
                <a:spcPct val="120000"/>
              </a:lnSpc>
              <a:spcBef>
                <a:spcPts val="510"/>
              </a:spcBef>
              <a:buFont typeface="Arial" panose="020B0604020202020204" pitchFamily="34" charset="0"/>
              <a:buChar char="•"/>
            </a:pPr>
            <a:endParaRPr lang="en-US" sz="1100" dirty="0">
              <a:latin typeface="Arial" panose="020B0604020202020204" pitchFamily="34" charset="0"/>
              <a:cs typeface="Arial" panose="020B0604020202020204" pitchFamily="34" charset="0"/>
            </a:endParaRPr>
          </a:p>
          <a:p>
            <a:pPr marL="174708" indent="-174708" algn="just">
              <a:lnSpc>
                <a:spcPct val="120000"/>
              </a:lnSpc>
              <a:spcBef>
                <a:spcPts val="510"/>
              </a:spcBef>
              <a:buFont typeface="Arial" panose="020B0604020202020204" pitchFamily="34" charset="0"/>
              <a:buChar char="•"/>
            </a:pPr>
            <a:r>
              <a:rPr lang="en-US" sz="1100" dirty="0">
                <a:latin typeface="Arial" panose="020B0604020202020204" pitchFamily="34" charset="0"/>
                <a:cs typeface="Arial" panose="020B0604020202020204" pitchFamily="34" charset="0"/>
              </a:rPr>
              <a:t>The share of such items in Malta exceeds that of the euro area. Indeed, this stood at 18.0% for Malta, while it was 6.3% in the euro area. Apart from energy, the items falling in this interval include post-secondary and tertiary education as well as passenger transport by bus. </a:t>
            </a:r>
          </a:p>
          <a:p>
            <a:pPr marL="186032" indent="-186032">
              <a:spcBef>
                <a:spcPts val="510"/>
              </a:spcBef>
              <a:buFont typeface="Arial" panose="020B0604020202020204" pitchFamily="34" charset="0"/>
              <a:buChar char="•"/>
            </a:pPr>
            <a:endParaRPr lang="en-GB" sz="1100" dirty="0">
              <a:latin typeface="Arial" panose="020B0604020202020204" pitchFamily="34" charset="0"/>
              <a:cs typeface="Arial" panose="020B0604020202020204" pitchFamily="34" charset="0"/>
            </a:endParaRPr>
          </a:p>
          <a:p>
            <a:pPr marL="186032" indent="-186032">
              <a:spcBef>
                <a:spcPts val="510"/>
              </a:spcBef>
            </a:pPr>
            <a:endParaRPr lang="en-GB" sz="1100"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fld id="{E07E1C4C-45B3-42E0-AC12-E52BF33FA86A}" type="slidenum">
              <a:rPr lang="en-GB" smtClean="0"/>
              <a:t>30</a:t>
            </a:fld>
            <a:endParaRPr lang="en-GB" dirty="0"/>
          </a:p>
        </p:txBody>
      </p:sp>
    </p:spTree>
    <p:extLst>
      <p:ext uri="{BB962C8B-B14F-4D97-AF65-F5344CB8AC3E}">
        <p14:creationId xmlns:p14="http://schemas.microsoft.com/office/powerpoint/2010/main" val="308416448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68400" y="430213"/>
            <a:ext cx="4987925" cy="2805112"/>
          </a:xfrm>
        </p:spPr>
      </p:sp>
      <p:sp>
        <p:nvSpPr>
          <p:cNvPr id="3" name="Notes Placeholder 2"/>
          <p:cNvSpPr>
            <a:spLocks noGrp="1"/>
          </p:cNvSpPr>
          <p:nvPr>
            <p:ph type="body" idx="1"/>
          </p:nvPr>
        </p:nvSpPr>
        <p:spPr>
          <a:xfrm>
            <a:off x="146509" y="3360262"/>
            <a:ext cx="6754163" cy="5766492"/>
          </a:xfrm>
        </p:spPr>
        <p:txBody>
          <a:bodyPr/>
          <a:lstStyle/>
          <a:p>
            <a:pPr>
              <a:lnSpc>
                <a:spcPct val="107000"/>
              </a:lnSpc>
              <a:spcAft>
                <a:spcPts val="400"/>
              </a:spcAft>
            </a:pPr>
            <a:r>
              <a:rPr lang="en-US" sz="1300" b="1" kern="100" dirty="0">
                <a:ln>
                  <a:noFill/>
                </a:ln>
                <a:solidFill>
                  <a:srgbClr val="000000"/>
                </a:solidFill>
                <a:effectLst/>
                <a:uFill>
                  <a:solidFill>
                    <a:srgbClr val="000000"/>
                  </a:solidFill>
                </a:uFill>
                <a:latin typeface="Carlito"/>
                <a:ea typeface="Arial Unicode MS"/>
                <a:cs typeface="Arial Unicode MS"/>
              </a:rPr>
              <a:t>SLIDE 2</a:t>
            </a:r>
            <a:endParaRPr lang="en-GB" sz="1300" kern="100" dirty="0">
              <a:ln>
                <a:noFill/>
              </a:ln>
              <a:solidFill>
                <a:srgbClr val="000000"/>
              </a:solidFill>
              <a:effectLst/>
              <a:uFill>
                <a:solidFill>
                  <a:srgbClr val="000000"/>
                </a:solidFill>
              </a:uFill>
              <a:latin typeface="Calibri" panose="020F0502020204030204" pitchFamily="34" charset="0"/>
              <a:ea typeface="Arial Unicode MS"/>
              <a:cs typeface="Arial Unicode MS"/>
            </a:endParaRPr>
          </a:p>
          <a:p>
            <a:pPr marL="342900" lvl="0" indent="-342900" algn="just" fontAlgn="base">
              <a:lnSpc>
                <a:spcPct val="107000"/>
              </a:lnSpc>
              <a:spcAft>
                <a:spcPts val="400"/>
              </a:spcAft>
              <a:buFont typeface="Arial" panose="020B0604020202020204" pitchFamily="34" charset="0"/>
              <a:buChar char="•"/>
            </a:pPr>
            <a:r>
              <a:rPr lang="en-US" sz="1300" u="none" strike="noStrike" kern="0" spc="0" dirty="0">
                <a:ln>
                  <a:noFill/>
                </a:ln>
                <a:solidFill>
                  <a:srgbClr val="000000"/>
                </a:solidFill>
                <a:effectLst/>
                <a:uFill>
                  <a:solidFill>
                    <a:srgbClr val="000000"/>
                  </a:solidFill>
                </a:uFill>
                <a:latin typeface="Calibri Light" panose="020F0302020204030204" pitchFamily="34" charset="0"/>
                <a:ea typeface="Arial" panose="020B0604020202020204" pitchFamily="34" charset="0"/>
                <a:cs typeface="Arial Unicode MS"/>
              </a:rPr>
              <a:t>Policy rate increases were complemented by a reduction in the size of the Eurosystem balance sheet.  Net asset purchases ended, and banks began to repay some of their targeted long-term </a:t>
            </a:r>
            <a:r>
              <a:rPr lang="en-US" sz="1300" u="none" strike="noStrike" kern="0" spc="0" dirty="0">
                <a:ln>
                  <a:noFill/>
                </a:ln>
                <a:effectLst/>
                <a:uFill>
                  <a:solidFill>
                    <a:srgbClr val="000000"/>
                  </a:solidFill>
                </a:uFill>
                <a:latin typeface="Calibri Light" panose="020F0302020204030204" pitchFamily="34" charset="0"/>
                <a:ea typeface="Arial" panose="020B0604020202020204" pitchFamily="34" charset="0"/>
                <a:cs typeface="Arial Unicode MS"/>
              </a:rPr>
              <a:t>refinancing operations (TLTROs).</a:t>
            </a:r>
          </a:p>
          <a:p>
            <a:pPr marL="342900" lvl="0" indent="-342900" algn="just" fontAlgn="base">
              <a:lnSpc>
                <a:spcPct val="107000"/>
              </a:lnSpc>
              <a:spcAft>
                <a:spcPts val="400"/>
              </a:spcAft>
              <a:buFont typeface="Arial" panose="020B0604020202020204" pitchFamily="34" charset="0"/>
              <a:buChar char="•"/>
            </a:pPr>
            <a:endParaRPr lang="en-GB" sz="1300" u="none" strike="noStrike" kern="0" spc="0" dirty="0">
              <a:ln>
                <a:noFill/>
              </a:ln>
              <a:effectLst/>
              <a:uFill>
                <a:solidFill>
                  <a:srgbClr val="000000"/>
                </a:solidFill>
              </a:uFill>
              <a:latin typeface="Arial" panose="020B0604020202020204" pitchFamily="34" charset="0"/>
              <a:ea typeface="Arial" panose="020B0604020202020204" pitchFamily="34" charset="0"/>
              <a:cs typeface="Arial" panose="020B0604020202020204" pitchFamily="34" charset="0"/>
            </a:endParaRPr>
          </a:p>
          <a:p>
            <a:pPr marL="342900" lvl="0" indent="-342900" algn="just" fontAlgn="base">
              <a:lnSpc>
                <a:spcPct val="107000"/>
              </a:lnSpc>
              <a:spcAft>
                <a:spcPts val="400"/>
              </a:spcAft>
              <a:buFont typeface="Arial" panose="020B0604020202020204" pitchFamily="34" charset="0"/>
              <a:buChar char="•"/>
            </a:pPr>
            <a:r>
              <a:rPr lang="en-US" sz="1300" u="none" strike="noStrike" kern="0" spc="0" dirty="0">
                <a:ln>
                  <a:noFill/>
                </a:ln>
                <a:effectLst/>
                <a:uFill>
                  <a:solidFill>
                    <a:srgbClr val="000000"/>
                  </a:solidFill>
                </a:uFill>
                <a:latin typeface="Calibri Light" panose="020F0302020204030204" pitchFamily="34" charset="0"/>
                <a:ea typeface="Arial" panose="020B0604020202020204" pitchFamily="34" charset="0"/>
                <a:cs typeface="Arial Unicode MS"/>
              </a:rPr>
              <a:t>As the light blue area in the chart shows, net asset purchases under the pandemic emergency purchase </a:t>
            </a:r>
            <a:r>
              <a:rPr lang="en-US" sz="1300" u="none" strike="noStrike" kern="0" spc="0" dirty="0" err="1">
                <a:ln>
                  <a:noFill/>
                </a:ln>
                <a:effectLst/>
                <a:uFill>
                  <a:solidFill>
                    <a:srgbClr val="000000"/>
                  </a:solidFill>
                </a:uFill>
                <a:latin typeface="Calibri Light" panose="020F0302020204030204" pitchFamily="34" charset="0"/>
                <a:ea typeface="Arial" panose="020B0604020202020204" pitchFamily="34" charset="0"/>
                <a:cs typeface="Arial Unicode MS"/>
              </a:rPr>
              <a:t>programme</a:t>
            </a:r>
            <a:r>
              <a:rPr lang="en-US" sz="1300" u="none" strike="noStrike" kern="0" spc="0" dirty="0">
                <a:ln>
                  <a:noFill/>
                </a:ln>
                <a:effectLst/>
                <a:uFill>
                  <a:solidFill>
                    <a:srgbClr val="000000"/>
                  </a:solidFill>
                </a:uFill>
                <a:latin typeface="Calibri Light" panose="020F0302020204030204" pitchFamily="34" charset="0"/>
                <a:ea typeface="Arial" panose="020B0604020202020204" pitchFamily="34" charset="0"/>
                <a:cs typeface="Arial Unicode MS"/>
              </a:rPr>
              <a:t> (PEPP) ended at the end of March 2022, while those under the asset purchase </a:t>
            </a:r>
            <a:r>
              <a:rPr lang="en-US" sz="1300" u="none" strike="noStrike" kern="0" spc="0" dirty="0" err="1">
                <a:ln>
                  <a:noFill/>
                </a:ln>
                <a:effectLst/>
                <a:uFill>
                  <a:solidFill>
                    <a:srgbClr val="000000"/>
                  </a:solidFill>
                </a:uFill>
                <a:latin typeface="Calibri Light" panose="020F0302020204030204" pitchFamily="34" charset="0"/>
                <a:ea typeface="Arial" panose="020B0604020202020204" pitchFamily="34" charset="0"/>
                <a:cs typeface="Arial Unicode MS"/>
              </a:rPr>
              <a:t>programme</a:t>
            </a:r>
            <a:r>
              <a:rPr lang="en-US" sz="1300" u="none" strike="noStrike" kern="0" spc="0" dirty="0">
                <a:ln>
                  <a:noFill/>
                </a:ln>
                <a:effectLst/>
                <a:uFill>
                  <a:solidFill>
                    <a:srgbClr val="000000"/>
                  </a:solidFill>
                </a:uFill>
                <a:latin typeface="Calibri Light" panose="020F0302020204030204" pitchFamily="34" charset="0"/>
                <a:ea typeface="Arial" panose="020B0604020202020204" pitchFamily="34" charset="0"/>
                <a:cs typeface="Arial Unicode MS"/>
              </a:rPr>
              <a:t> (APP) ended as of 1 July.  </a:t>
            </a:r>
          </a:p>
          <a:p>
            <a:pPr marL="342900" lvl="0" indent="-342900" algn="just" fontAlgn="base">
              <a:lnSpc>
                <a:spcPct val="107000"/>
              </a:lnSpc>
              <a:spcAft>
                <a:spcPts val="400"/>
              </a:spcAft>
              <a:buFont typeface="Arial" panose="020B0604020202020204" pitchFamily="34" charset="0"/>
              <a:buChar char="•"/>
            </a:pPr>
            <a:endParaRPr lang="en-GB" sz="1300" u="none" strike="noStrike" kern="0" spc="0" dirty="0">
              <a:ln>
                <a:noFill/>
              </a:ln>
              <a:effectLst/>
              <a:uFill>
                <a:solidFill>
                  <a:srgbClr val="000000"/>
                </a:solidFill>
              </a:uFill>
              <a:latin typeface="Arial" panose="020B0604020202020204" pitchFamily="34" charset="0"/>
              <a:ea typeface="Arial" panose="020B0604020202020204" pitchFamily="34" charset="0"/>
              <a:cs typeface="Arial" panose="020B0604020202020204" pitchFamily="34" charset="0"/>
            </a:endParaRPr>
          </a:p>
          <a:p>
            <a:pPr marL="342900" lvl="0" indent="-342900" algn="just" fontAlgn="base">
              <a:lnSpc>
                <a:spcPct val="107000"/>
              </a:lnSpc>
              <a:spcAft>
                <a:spcPts val="400"/>
              </a:spcAft>
              <a:buFont typeface="Arial" panose="020B0604020202020204" pitchFamily="34" charset="0"/>
              <a:buChar char="•"/>
            </a:pPr>
            <a:r>
              <a:rPr lang="en-US" sz="1300" u="none" strike="noStrike" kern="0" spc="0" dirty="0">
                <a:ln>
                  <a:noFill/>
                </a:ln>
                <a:effectLst/>
                <a:uFill>
                  <a:solidFill>
                    <a:srgbClr val="000000"/>
                  </a:solidFill>
                </a:uFill>
                <a:latin typeface="Calibri Light" panose="020F0302020204030204" pitchFamily="34" charset="0"/>
                <a:ea typeface="Arial" panose="020B0604020202020204" pitchFamily="34" charset="0"/>
                <a:cs typeface="Arial Unicode MS"/>
              </a:rPr>
              <a:t>Full APP reinvestments ceased at the end of February 2023. From March 2023, the APP portfolio has been falling by €15 billion per month and is expected to do so until the end of June 2023.  Thereafter it is expected to decline </a:t>
            </a:r>
            <a:r>
              <a:rPr lang="en-US" sz="1300" kern="0" dirty="0">
                <a:uFill>
                  <a:solidFill>
                    <a:srgbClr val="000000"/>
                  </a:solidFill>
                </a:uFill>
                <a:latin typeface="Calibri Light" panose="020F0302020204030204" pitchFamily="34" charset="0"/>
                <a:ea typeface="Arial" panose="020B0604020202020204" pitchFamily="34" charset="0"/>
                <a:cs typeface="Arial Unicode MS"/>
              </a:rPr>
              <a:t>with redemptions, as on 15 June the </a:t>
            </a:r>
            <a:r>
              <a:rPr lang="en-US" sz="1300" kern="0" dirty="0" err="1">
                <a:uFill>
                  <a:solidFill>
                    <a:srgbClr val="000000"/>
                  </a:solidFill>
                </a:uFill>
                <a:latin typeface="Calibri Light" panose="020F0302020204030204" pitchFamily="34" charset="0"/>
                <a:ea typeface="Arial" panose="020B0604020202020204" pitchFamily="34" charset="0"/>
                <a:cs typeface="Arial Unicode MS"/>
              </a:rPr>
              <a:t>GovC</a:t>
            </a:r>
            <a:r>
              <a:rPr lang="en-US" sz="1300" kern="0" dirty="0">
                <a:uFill>
                  <a:solidFill>
                    <a:srgbClr val="000000"/>
                  </a:solidFill>
                </a:uFill>
                <a:latin typeface="Calibri Light" panose="020F0302020204030204" pitchFamily="34" charset="0"/>
                <a:ea typeface="Arial" panose="020B0604020202020204" pitchFamily="34" charset="0"/>
                <a:cs typeface="Arial Unicode MS"/>
              </a:rPr>
              <a:t> confirmed  an earlier announcement that APP reinvestments will end as from July.</a:t>
            </a:r>
            <a:endParaRPr lang="en-US" sz="1300" u="none" strike="noStrike" kern="0" spc="0" dirty="0">
              <a:ln>
                <a:noFill/>
              </a:ln>
              <a:effectLst/>
              <a:uFill>
                <a:solidFill>
                  <a:srgbClr val="000000"/>
                </a:solidFill>
              </a:uFill>
              <a:latin typeface="Calibri Light" panose="020F0302020204030204" pitchFamily="34" charset="0"/>
              <a:ea typeface="Arial" panose="020B0604020202020204" pitchFamily="34" charset="0"/>
              <a:cs typeface="Arial Unicode MS"/>
            </a:endParaRPr>
          </a:p>
          <a:p>
            <a:pPr marL="342900" lvl="0" indent="-342900" algn="just" fontAlgn="base">
              <a:lnSpc>
                <a:spcPct val="107000"/>
              </a:lnSpc>
              <a:spcAft>
                <a:spcPts val="400"/>
              </a:spcAft>
              <a:buFont typeface="Arial" panose="020B0604020202020204" pitchFamily="34" charset="0"/>
              <a:buChar char="•"/>
            </a:pPr>
            <a:endParaRPr lang="en-GB" sz="1300" u="none" strike="noStrike" kern="0" spc="0" dirty="0">
              <a:ln>
                <a:noFill/>
              </a:ln>
              <a:solidFill>
                <a:srgbClr val="000000"/>
              </a:solidFill>
              <a:effectLst/>
              <a:uFill>
                <a:solidFill>
                  <a:srgbClr val="000000"/>
                </a:solidFill>
              </a:uFill>
              <a:latin typeface="Arial" panose="020B0604020202020204" pitchFamily="34" charset="0"/>
              <a:ea typeface="Arial" panose="020B0604020202020204" pitchFamily="34" charset="0"/>
              <a:cs typeface="Arial" panose="020B0604020202020204" pitchFamily="34" charset="0"/>
            </a:endParaRPr>
          </a:p>
          <a:p>
            <a:pPr marL="342900" lvl="0" indent="-342900" algn="just" fontAlgn="base">
              <a:lnSpc>
                <a:spcPct val="107000"/>
              </a:lnSpc>
              <a:spcAft>
                <a:spcPts val="400"/>
              </a:spcAft>
              <a:buFont typeface="Arial" panose="020B0604020202020204" pitchFamily="34" charset="0"/>
              <a:buChar char="•"/>
            </a:pPr>
            <a:r>
              <a:rPr lang="en-US" sz="1300" u="none" strike="noStrike" kern="0" spc="0" dirty="0">
                <a:ln>
                  <a:noFill/>
                </a:ln>
                <a:solidFill>
                  <a:srgbClr val="000000"/>
                </a:solidFill>
                <a:effectLst/>
                <a:uFill>
                  <a:solidFill>
                    <a:srgbClr val="000000"/>
                  </a:solidFill>
                </a:uFill>
                <a:latin typeface="Calibri Light" panose="020F0302020204030204" pitchFamily="34" charset="0"/>
                <a:ea typeface="Arial" panose="020B0604020202020204" pitchFamily="34" charset="0"/>
                <a:cs typeface="Arial Unicode MS"/>
              </a:rPr>
              <a:t>In the case of PEPP, reinvestments are expected to continue until at least the end of 2024. </a:t>
            </a:r>
          </a:p>
          <a:p>
            <a:pPr marL="342900" lvl="0" indent="-342900" algn="just" fontAlgn="base">
              <a:lnSpc>
                <a:spcPct val="107000"/>
              </a:lnSpc>
              <a:spcAft>
                <a:spcPts val="400"/>
              </a:spcAft>
              <a:buFont typeface="Arial" panose="020B0604020202020204" pitchFamily="34" charset="0"/>
              <a:buChar char="•"/>
            </a:pPr>
            <a:endParaRPr lang="en-GB" sz="1300" u="none" strike="noStrike" kern="0" spc="0" dirty="0">
              <a:ln>
                <a:noFill/>
              </a:ln>
              <a:solidFill>
                <a:srgbClr val="000000"/>
              </a:solidFill>
              <a:effectLst/>
              <a:uFill>
                <a:solidFill>
                  <a:srgbClr val="000000"/>
                </a:solidFill>
              </a:uFill>
              <a:latin typeface="Arial" panose="020B0604020202020204" pitchFamily="34" charset="0"/>
              <a:ea typeface="Arial" panose="020B0604020202020204" pitchFamily="34" charset="0"/>
              <a:cs typeface="Arial" panose="020B0604020202020204" pitchFamily="34" charset="0"/>
            </a:endParaRPr>
          </a:p>
          <a:p>
            <a:pPr marL="1143000" lvl="2" indent="-228600" algn="just" fontAlgn="base">
              <a:lnSpc>
                <a:spcPct val="107000"/>
              </a:lnSpc>
              <a:spcAft>
                <a:spcPts val="400"/>
              </a:spcAft>
              <a:buFont typeface="Arial" panose="020B0604020202020204" pitchFamily="34" charset="0"/>
              <a:buChar char="•"/>
            </a:pPr>
            <a:r>
              <a:rPr lang="en-US" sz="1300" u="none" strike="noStrike" kern="0" spc="0" dirty="0">
                <a:ln>
                  <a:noFill/>
                </a:ln>
                <a:solidFill>
                  <a:srgbClr val="000000"/>
                </a:solidFill>
                <a:effectLst/>
                <a:uFill>
                  <a:solidFill>
                    <a:srgbClr val="000000"/>
                  </a:solidFill>
                </a:uFill>
                <a:latin typeface="Calibri Light" panose="020F0302020204030204" pitchFamily="34" charset="0"/>
                <a:ea typeface="Arial" panose="020B0604020202020204" pitchFamily="34" charset="0"/>
                <a:cs typeface="Arial Unicode MS"/>
              </a:rPr>
              <a:t>Measures were also taken to reduce TLTRO-III balances (yellow area), by adjusting the applicable interest rates and offering additional voluntary early repayment dates.</a:t>
            </a:r>
          </a:p>
          <a:p>
            <a:pPr marL="1143000" lvl="2" indent="-228600" algn="just" fontAlgn="base">
              <a:lnSpc>
                <a:spcPct val="107000"/>
              </a:lnSpc>
              <a:spcAft>
                <a:spcPts val="400"/>
              </a:spcAft>
              <a:buFont typeface="Arial" panose="020B0604020202020204" pitchFamily="34" charset="0"/>
              <a:buChar char="•"/>
            </a:pPr>
            <a:endParaRPr lang="en-US" sz="1300" u="none" strike="noStrike" kern="0" spc="0" dirty="0">
              <a:ln>
                <a:noFill/>
              </a:ln>
              <a:solidFill>
                <a:srgbClr val="000000"/>
              </a:solidFill>
              <a:effectLst/>
              <a:uFill>
                <a:solidFill>
                  <a:srgbClr val="000000"/>
                </a:solidFill>
              </a:uFill>
              <a:latin typeface="Calibri Light" panose="020F0302020204030204" pitchFamily="34" charset="0"/>
              <a:ea typeface="Arial" panose="020B0604020202020204" pitchFamily="34" charset="0"/>
              <a:cs typeface="Arial Unicode MS"/>
            </a:endParaRPr>
          </a:p>
          <a:p>
            <a:pPr marL="342900" lvl="0" indent="-342900" algn="just" fontAlgn="base">
              <a:lnSpc>
                <a:spcPct val="107000"/>
              </a:lnSpc>
              <a:spcAft>
                <a:spcPts val="400"/>
              </a:spcAft>
              <a:buFont typeface="Arial" panose="020B0604020202020204" pitchFamily="34" charset="0"/>
              <a:buChar char="•"/>
            </a:pPr>
            <a:r>
              <a:rPr lang="en-US" sz="1300" u="none" strike="noStrike" kern="0" spc="0" dirty="0">
                <a:ln>
                  <a:noFill/>
                </a:ln>
                <a:solidFill>
                  <a:srgbClr val="000000"/>
                </a:solidFill>
                <a:effectLst/>
                <a:uFill>
                  <a:solidFill>
                    <a:srgbClr val="000000"/>
                  </a:solidFill>
                </a:uFill>
                <a:latin typeface="Calibri Light" panose="020F0302020204030204" pitchFamily="34" charset="0"/>
                <a:ea typeface="Arial" panose="020B0604020202020204" pitchFamily="34" charset="0"/>
                <a:cs typeface="Arial Unicode MS"/>
              </a:rPr>
              <a:t>Consequently, outstanding TLTRO-III balances have fallen from around €2.2 trillion at end 2021, to €1.3 trillion at end 2022 and have declined slightly further during the first half of 2023.  These balances are expected to fall further as these operations mature</a:t>
            </a:r>
            <a:r>
              <a:rPr lang="en-US" sz="1300" kern="0" dirty="0">
                <a:solidFill>
                  <a:srgbClr val="000000"/>
                </a:solidFill>
                <a:uFill>
                  <a:solidFill>
                    <a:srgbClr val="000000"/>
                  </a:solidFill>
                </a:uFill>
                <a:latin typeface="Calibri Light" panose="020F0302020204030204" pitchFamily="34" charset="0"/>
                <a:ea typeface="Arial" panose="020B0604020202020204" pitchFamily="34" charset="0"/>
                <a:cs typeface="Arial Unicode MS"/>
              </a:rPr>
              <a:t> and in fact account for most of the decrease in the Eurosystem balance sheet since end 2022.</a:t>
            </a:r>
            <a:endParaRPr lang="en-GB" sz="1300" kern="1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07000"/>
              </a:lnSpc>
              <a:spcAft>
                <a:spcPts val="800"/>
              </a:spcAft>
              <a:buFont typeface="Arial" panose="020B0604020202020204" pitchFamily="34" charset="0"/>
              <a:buChar char="•"/>
              <a:tabLst>
                <a:tab pos="457200" algn="l"/>
              </a:tabLst>
            </a:pPr>
            <a:endParaRPr lang="en-GB" kern="1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07000"/>
              </a:lnSpc>
              <a:spcAft>
                <a:spcPts val="800"/>
              </a:spcAft>
              <a:buFont typeface="Arial" panose="020B0604020202020204" pitchFamily="34" charset="0"/>
              <a:buChar char="•"/>
              <a:tabLst>
                <a:tab pos="457200" algn="l"/>
              </a:tabLst>
            </a:pPr>
            <a:endParaRPr lang="en-GB" kern="1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07000"/>
              </a:lnSpc>
              <a:spcAft>
                <a:spcPts val="800"/>
              </a:spcAft>
              <a:buFont typeface="Arial" panose="020B0604020202020204" pitchFamily="34" charset="0"/>
              <a:buChar char="•"/>
              <a:tabLst>
                <a:tab pos="457200" algn="l"/>
              </a:tabLst>
            </a:pPr>
            <a:endParaRPr lang="en-GB" kern="1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07000"/>
              </a:lnSpc>
              <a:spcAft>
                <a:spcPts val="800"/>
              </a:spcAft>
              <a:buFont typeface="Arial" panose="020B0604020202020204" pitchFamily="34" charset="0"/>
              <a:buChar char="•"/>
              <a:tabLst>
                <a:tab pos="457200" algn="l"/>
              </a:tabLst>
            </a:pPr>
            <a:endParaRPr lang="en-GB" kern="1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07000"/>
              </a:lnSpc>
              <a:spcAft>
                <a:spcPts val="800"/>
              </a:spcAft>
              <a:buFont typeface="Arial" panose="020B0604020202020204" pitchFamily="34" charset="0"/>
              <a:buChar char="•"/>
              <a:tabLst>
                <a:tab pos="457200" algn="l"/>
              </a:tabLst>
            </a:pPr>
            <a:endParaRPr lang="en-GB" kern="1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07000"/>
              </a:lnSpc>
              <a:spcAft>
                <a:spcPts val="800"/>
              </a:spcAft>
              <a:buFont typeface="Arial" panose="020B0604020202020204" pitchFamily="34" charset="0"/>
              <a:buChar char="•"/>
              <a:tabLst>
                <a:tab pos="457200" algn="l"/>
              </a:tabLst>
            </a:pPr>
            <a:endParaRPr lang="en-GB" kern="1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07000"/>
              </a:lnSpc>
              <a:spcAft>
                <a:spcPts val="800"/>
              </a:spcAft>
              <a:buFont typeface="Arial" panose="020B0604020202020204" pitchFamily="34" charset="0"/>
              <a:buChar char="•"/>
              <a:tabLst>
                <a:tab pos="457200" algn="l"/>
              </a:tabLst>
            </a:pPr>
            <a:endParaRPr lang="en-GB" kern="1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E07E1C4C-45B3-42E0-AC12-E52BF33FA86A}" type="slidenum">
              <a:rPr lang="en-GB" smtClean="0"/>
              <a:t>4</a:t>
            </a:fld>
            <a:endParaRPr lang="en-GB" dirty="0"/>
          </a:p>
        </p:txBody>
      </p:sp>
    </p:spTree>
    <p:extLst>
      <p:ext uri="{BB962C8B-B14F-4D97-AF65-F5344CB8AC3E}">
        <p14:creationId xmlns:p14="http://schemas.microsoft.com/office/powerpoint/2010/main" val="428081349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68400" y="430213"/>
            <a:ext cx="4987925" cy="2805112"/>
          </a:xfrm>
        </p:spPr>
      </p:sp>
      <p:sp>
        <p:nvSpPr>
          <p:cNvPr id="3" name="Notes Placeholder 2"/>
          <p:cNvSpPr>
            <a:spLocks noGrp="1"/>
          </p:cNvSpPr>
          <p:nvPr>
            <p:ph type="body" idx="1"/>
          </p:nvPr>
        </p:nvSpPr>
        <p:spPr>
          <a:xfrm>
            <a:off x="146509" y="3360262"/>
            <a:ext cx="6754163" cy="5766492"/>
          </a:xfrm>
        </p:spPr>
        <p:txBody>
          <a:bodyPr/>
          <a:lstStyle/>
          <a:p>
            <a:pPr>
              <a:lnSpc>
                <a:spcPct val="107000"/>
              </a:lnSpc>
              <a:spcAft>
                <a:spcPts val="800"/>
              </a:spcAft>
            </a:pPr>
            <a:r>
              <a:rPr lang="en-US" sz="1400" b="1" kern="100" dirty="0">
                <a:ln>
                  <a:noFill/>
                </a:ln>
                <a:solidFill>
                  <a:srgbClr val="000000"/>
                </a:solidFill>
                <a:effectLst/>
                <a:uFill>
                  <a:solidFill>
                    <a:srgbClr val="000000"/>
                  </a:solidFill>
                </a:uFill>
                <a:latin typeface="Carlito"/>
                <a:ea typeface="Arial Unicode MS"/>
                <a:cs typeface="Arial Unicode MS"/>
              </a:rPr>
              <a:t>SLIDE 3: </a:t>
            </a:r>
            <a:r>
              <a:rPr lang="en-US" sz="1400" b="1" i="1" kern="100" dirty="0">
                <a:ln>
                  <a:noFill/>
                </a:ln>
                <a:solidFill>
                  <a:srgbClr val="000000"/>
                </a:solidFill>
                <a:effectLst/>
                <a:uFill>
                  <a:solidFill>
                    <a:srgbClr val="000000"/>
                  </a:solidFill>
                </a:uFill>
                <a:latin typeface="Carlito"/>
                <a:ea typeface="Arial Unicode MS"/>
                <a:cs typeface="Arial Unicode MS"/>
              </a:rPr>
              <a:t>ECB interest rate hikes have transmitted to money market rates and sovereign yields</a:t>
            </a:r>
            <a:endParaRPr lang="en-US" sz="1400" u="none" strike="noStrike" kern="0" spc="0" dirty="0">
              <a:ln>
                <a:noFill/>
              </a:ln>
              <a:solidFill>
                <a:srgbClr val="000000"/>
              </a:solidFill>
              <a:effectLst/>
              <a:uFill>
                <a:solidFill>
                  <a:srgbClr val="000000"/>
                </a:solidFill>
              </a:uFill>
              <a:latin typeface="Calibri Light" panose="020F0302020204030204" pitchFamily="34" charset="0"/>
              <a:ea typeface="Arial" panose="020B0604020202020204" pitchFamily="34" charset="0"/>
              <a:cs typeface="Arial Unicode MS"/>
            </a:endParaRPr>
          </a:p>
          <a:p>
            <a:pPr marL="285750" lvl="0" indent="-285750" algn="just" fontAlgn="base">
              <a:lnSpc>
                <a:spcPct val="107000"/>
              </a:lnSpc>
              <a:spcAft>
                <a:spcPts val="800"/>
              </a:spcAft>
              <a:buFont typeface="Arial" panose="020B0604020202020204" pitchFamily="34" charset="0"/>
              <a:buChar char="•"/>
            </a:pPr>
            <a:r>
              <a:rPr lang="en-US" sz="1400" u="none" strike="noStrike" kern="0" spc="0" dirty="0">
                <a:ln>
                  <a:noFill/>
                </a:ln>
                <a:solidFill>
                  <a:srgbClr val="000000"/>
                </a:solidFill>
                <a:effectLst/>
                <a:uFill>
                  <a:solidFill>
                    <a:srgbClr val="000000"/>
                  </a:solidFill>
                </a:uFill>
                <a:latin typeface="Calibri Light" panose="020F0302020204030204" pitchFamily="34" charset="0"/>
                <a:ea typeface="Arial" panose="020B0604020202020204" pitchFamily="34" charset="0"/>
                <a:cs typeface="Arial Unicode MS"/>
              </a:rPr>
              <a:t>Increases in ECB rates have broadly transmitted to sovereign yields in the euro area.</a:t>
            </a:r>
          </a:p>
          <a:p>
            <a:pPr marL="285750" lvl="0" indent="-285750" algn="just" fontAlgn="base">
              <a:lnSpc>
                <a:spcPct val="107000"/>
              </a:lnSpc>
              <a:spcAft>
                <a:spcPts val="800"/>
              </a:spcAft>
              <a:buFont typeface="Arial" panose="020B0604020202020204" pitchFamily="34" charset="0"/>
              <a:buChar char="•"/>
            </a:pPr>
            <a:r>
              <a:rPr lang="en-US" sz="1400" u="none" strike="noStrike" kern="0" spc="0" dirty="0">
                <a:ln>
                  <a:noFill/>
                </a:ln>
                <a:solidFill>
                  <a:srgbClr val="000000"/>
                </a:solidFill>
                <a:effectLst/>
                <a:uFill>
                  <a:solidFill>
                    <a:srgbClr val="000000"/>
                  </a:solidFill>
                </a:uFill>
                <a:latin typeface="Calibri Light" panose="020F0302020204030204" pitchFamily="34" charset="0"/>
                <a:ea typeface="Arial" panose="020B0604020202020204" pitchFamily="34" charset="0"/>
                <a:cs typeface="Arial Unicode MS"/>
              </a:rPr>
              <a:t>The benchmark ten-year yield for the euro area as a whole has broadly increased by 293 basis points between January 2022 and May 2023. </a:t>
            </a:r>
          </a:p>
          <a:p>
            <a:pPr marL="285750" lvl="0" indent="-285750" algn="just" fontAlgn="base">
              <a:lnSpc>
                <a:spcPct val="107000"/>
              </a:lnSpc>
              <a:spcAft>
                <a:spcPts val="800"/>
              </a:spcAft>
              <a:buFont typeface="Arial" panose="020B0604020202020204" pitchFamily="34" charset="0"/>
              <a:buChar char="•"/>
            </a:pPr>
            <a:r>
              <a:rPr lang="en-US" sz="1400" u="none" strike="noStrike" kern="0" spc="0" dirty="0">
                <a:ln>
                  <a:noFill/>
                </a:ln>
                <a:solidFill>
                  <a:srgbClr val="000000"/>
                </a:solidFill>
                <a:effectLst/>
                <a:uFill>
                  <a:solidFill>
                    <a:srgbClr val="000000"/>
                  </a:solidFill>
                </a:uFill>
                <a:latin typeface="Calibri Light" panose="020F0302020204030204" pitchFamily="34" charset="0"/>
                <a:ea typeface="Arial" panose="020B0604020202020204" pitchFamily="34" charset="0"/>
                <a:cs typeface="Arial Unicode MS"/>
              </a:rPr>
              <a:t>Similar increases can be seen at country level.  Although there were some differences across countries, spreads generally remained contained.</a:t>
            </a:r>
          </a:p>
          <a:p>
            <a:pPr marL="285750" lvl="0" indent="-285750" algn="just" fontAlgn="base">
              <a:lnSpc>
                <a:spcPct val="107000"/>
              </a:lnSpc>
              <a:spcAft>
                <a:spcPts val="800"/>
              </a:spcAft>
              <a:buFont typeface="Arial" panose="020B0604020202020204" pitchFamily="34" charset="0"/>
              <a:buChar char="•"/>
            </a:pPr>
            <a:r>
              <a:rPr lang="en-US" sz="1400" u="none" strike="noStrike" kern="0" spc="0" dirty="0">
                <a:ln>
                  <a:noFill/>
                </a:ln>
                <a:solidFill>
                  <a:srgbClr val="000000"/>
                </a:solidFill>
                <a:effectLst/>
                <a:uFill>
                  <a:solidFill>
                    <a:srgbClr val="000000"/>
                  </a:solidFill>
                </a:uFill>
                <a:latin typeface="Calibri Light" panose="020F0302020204030204" pitchFamily="34" charset="0"/>
                <a:ea typeface="Arial" panose="020B0604020202020204" pitchFamily="34" charset="0"/>
                <a:cs typeface="Arial Unicode MS"/>
              </a:rPr>
              <a:t>In part this was due to the Governing Council’s decision to announce the Transmission Protection Instrument in July 2022.  This tool is designed to enhance the resilience of the euro area to shocks by preventing disorderly market dynamics that pose a serious threat to the transmission of monetary policy. The tool can be activated in jurisdictions experiencing a deterioration in financing conditions that is not warranted by country-specific fundamentals.</a:t>
            </a:r>
          </a:p>
          <a:p>
            <a:pPr marL="285750" lvl="0" indent="-285750" algn="just" fontAlgn="base">
              <a:lnSpc>
                <a:spcPct val="107000"/>
              </a:lnSpc>
              <a:spcAft>
                <a:spcPts val="800"/>
              </a:spcAft>
              <a:buFont typeface="Arial" panose="020B0604020202020204" pitchFamily="34" charset="0"/>
              <a:buChar char="•"/>
            </a:pPr>
            <a:r>
              <a:rPr lang="en-US" sz="1400" kern="0" dirty="0">
                <a:solidFill>
                  <a:srgbClr val="000000"/>
                </a:solidFill>
                <a:uFill>
                  <a:solidFill>
                    <a:srgbClr val="000000"/>
                  </a:solidFill>
                </a:uFill>
                <a:latin typeface="Calibri Light" panose="020F0302020204030204" pitchFamily="34" charset="0"/>
              </a:rPr>
              <a:t>Sovereign bond have been more stable recently and have broadly been following risk free (10-year OIS) rates.  They have also been resilient amid recent banking sector turbulences in the US. The recent stabilization in rates may reflect the expectation of more moderate inflation rates over the medium term (yield curve inversion).  Furthermore, the 10-year yield has been falling in Greece in recent months amid expectations that the country would soon restore its investment grade status.</a:t>
            </a:r>
            <a:endParaRPr lang="en-US" sz="1400" kern="100" dirty="0">
              <a:effectLst/>
              <a:latin typeface="Calibri Light" panose="020F0302020204030204" pitchFamily="34" charset="0"/>
              <a:ea typeface="Calibri" panose="020F0502020204030204" pitchFamily="34" charset="0"/>
              <a:cs typeface="Times New Roman" panose="02020603050405020304" pitchFamily="18" charset="0"/>
            </a:endParaRPr>
          </a:p>
          <a:p>
            <a:pPr marL="285750" lvl="0" indent="-285750" algn="just">
              <a:lnSpc>
                <a:spcPct val="107000"/>
              </a:lnSpc>
              <a:spcAft>
                <a:spcPts val="800"/>
              </a:spcAft>
              <a:buFont typeface="Arial" panose="020B0604020202020204" pitchFamily="34" charset="0"/>
              <a:buChar char="•"/>
              <a:tabLst>
                <a:tab pos="588645" algn="l"/>
              </a:tabLst>
            </a:pPr>
            <a:endParaRPr lang="en-US" sz="1400" kern="100" dirty="0">
              <a:effectLst/>
              <a:latin typeface="Calibri Light" panose="020F0302020204030204" pitchFamily="34" charset="0"/>
              <a:ea typeface="Calibri" panose="020F0502020204030204" pitchFamily="34" charset="0"/>
              <a:cs typeface="Times New Roman" panose="02020603050405020304" pitchFamily="18" charset="0"/>
            </a:endParaRPr>
          </a:p>
          <a:p>
            <a:pPr marL="285750" lvl="0" indent="-285750" algn="just">
              <a:lnSpc>
                <a:spcPct val="107000"/>
              </a:lnSpc>
              <a:spcAft>
                <a:spcPts val="800"/>
              </a:spcAft>
              <a:buFont typeface="Arial" panose="020B0604020202020204" pitchFamily="34" charset="0"/>
              <a:buChar char="•"/>
              <a:tabLst>
                <a:tab pos="588645" algn="l"/>
              </a:tabLst>
            </a:pPr>
            <a:endParaRPr lang="en-US" sz="1400" kern="100" dirty="0">
              <a:effectLst/>
              <a:latin typeface="Calibri Light" panose="020F0302020204030204" pitchFamily="34" charset="0"/>
              <a:ea typeface="Calibri" panose="020F0502020204030204" pitchFamily="34" charset="0"/>
              <a:cs typeface="Times New Roman" panose="02020603050405020304" pitchFamily="18" charset="0"/>
            </a:endParaRPr>
          </a:p>
          <a:p>
            <a:pPr marL="285750" lvl="0" indent="-285750" algn="just">
              <a:lnSpc>
                <a:spcPct val="107000"/>
              </a:lnSpc>
              <a:spcAft>
                <a:spcPts val="800"/>
              </a:spcAft>
              <a:buFont typeface="Arial" panose="020B0604020202020204" pitchFamily="34" charset="0"/>
              <a:buChar char="•"/>
              <a:tabLst>
                <a:tab pos="588645" algn="l"/>
              </a:tabLst>
            </a:pPr>
            <a:endParaRPr lang="en-US" sz="1400" kern="100" dirty="0">
              <a:effectLst/>
              <a:latin typeface="Calibri Light" panose="020F0302020204030204" pitchFamily="34" charset="0"/>
              <a:ea typeface="Calibri" panose="020F0502020204030204" pitchFamily="34" charset="0"/>
              <a:cs typeface="Times New Roman" panose="02020603050405020304" pitchFamily="18" charset="0"/>
            </a:endParaRPr>
          </a:p>
          <a:p>
            <a:pPr marL="285750" lvl="0" indent="-285750" algn="just">
              <a:lnSpc>
                <a:spcPct val="107000"/>
              </a:lnSpc>
              <a:spcAft>
                <a:spcPts val="800"/>
              </a:spcAft>
              <a:buFont typeface="Arial" panose="020B0604020202020204" pitchFamily="34" charset="0"/>
              <a:buChar char="•"/>
              <a:tabLst>
                <a:tab pos="588645" algn="l"/>
              </a:tabLst>
            </a:pPr>
            <a:endParaRPr lang="en-US" sz="1400" kern="100" dirty="0">
              <a:effectLst/>
              <a:latin typeface="Calibri Light" panose="020F0302020204030204" pitchFamily="34" charset="0"/>
              <a:ea typeface="Calibri" panose="020F0502020204030204" pitchFamily="34" charset="0"/>
              <a:cs typeface="Times New Roman" panose="02020603050405020304" pitchFamily="18" charset="0"/>
            </a:endParaRPr>
          </a:p>
          <a:p>
            <a:pPr marL="285750" lvl="0" indent="-285750" algn="just">
              <a:lnSpc>
                <a:spcPct val="107000"/>
              </a:lnSpc>
              <a:spcAft>
                <a:spcPts val="800"/>
              </a:spcAft>
              <a:buFont typeface="Arial" panose="020B0604020202020204" pitchFamily="34" charset="0"/>
              <a:buChar char="•"/>
              <a:tabLst>
                <a:tab pos="588645" algn="l"/>
              </a:tabLst>
            </a:pPr>
            <a:endParaRPr lang="en-US" sz="1400" kern="100" dirty="0">
              <a:effectLst/>
              <a:latin typeface="Calibri Light" panose="020F0302020204030204" pitchFamily="34" charset="0"/>
              <a:ea typeface="Calibri" panose="020F0502020204030204" pitchFamily="34" charset="0"/>
              <a:cs typeface="Times New Roman" panose="02020603050405020304" pitchFamily="18" charset="0"/>
            </a:endParaRPr>
          </a:p>
          <a:p>
            <a:pPr marL="285750" lvl="0" indent="-285750" algn="just">
              <a:lnSpc>
                <a:spcPct val="107000"/>
              </a:lnSpc>
              <a:spcAft>
                <a:spcPts val="800"/>
              </a:spcAft>
              <a:buFont typeface="Arial" panose="020B0604020202020204" pitchFamily="34" charset="0"/>
              <a:buChar char="•"/>
              <a:tabLst>
                <a:tab pos="588645" algn="l"/>
              </a:tabLst>
            </a:pPr>
            <a:endParaRPr lang="en-US" sz="1400" kern="100" dirty="0">
              <a:effectLst/>
              <a:latin typeface="Calibri Light" panose="020F0302020204030204" pitchFamily="34" charset="0"/>
              <a:ea typeface="Calibri" panose="020F0502020204030204" pitchFamily="34" charset="0"/>
              <a:cs typeface="Times New Roman" panose="02020603050405020304" pitchFamily="18" charset="0"/>
            </a:endParaRPr>
          </a:p>
          <a:p>
            <a:pPr marL="285750" lvl="0" indent="-285750" algn="just">
              <a:lnSpc>
                <a:spcPct val="107000"/>
              </a:lnSpc>
              <a:spcAft>
                <a:spcPts val="800"/>
              </a:spcAft>
              <a:buFont typeface="Arial" panose="020B0604020202020204" pitchFamily="34" charset="0"/>
              <a:buChar char="•"/>
              <a:tabLst>
                <a:tab pos="588645" algn="l"/>
              </a:tabLst>
            </a:pPr>
            <a:endParaRPr lang="en-US" sz="1400" kern="100" dirty="0">
              <a:effectLst/>
              <a:latin typeface="Calibri Light" panose="020F0302020204030204" pitchFamily="34" charset="0"/>
              <a:ea typeface="Calibri" panose="020F0502020204030204" pitchFamily="34" charset="0"/>
              <a:cs typeface="Times New Roman" panose="02020603050405020304" pitchFamily="18" charset="0"/>
            </a:endParaRPr>
          </a:p>
          <a:p>
            <a:pPr marL="285750" lvl="0" indent="-285750" algn="just">
              <a:lnSpc>
                <a:spcPct val="107000"/>
              </a:lnSpc>
              <a:spcAft>
                <a:spcPts val="800"/>
              </a:spcAft>
              <a:buFont typeface="Arial" panose="020B0604020202020204" pitchFamily="34" charset="0"/>
              <a:buChar char="•"/>
              <a:tabLst>
                <a:tab pos="588645" algn="l"/>
              </a:tabLst>
            </a:pPr>
            <a:endParaRPr lang="en-US" sz="1400" kern="100" dirty="0">
              <a:effectLst/>
              <a:latin typeface="Calibri Light" panose="020F0302020204030204" pitchFamily="34" charset="0"/>
              <a:ea typeface="Calibri" panose="020F0502020204030204" pitchFamily="34" charset="0"/>
              <a:cs typeface="Times New Roman" panose="02020603050405020304" pitchFamily="18" charset="0"/>
            </a:endParaRPr>
          </a:p>
          <a:p>
            <a:pPr marL="285750" lvl="0" indent="-285750" algn="just">
              <a:lnSpc>
                <a:spcPct val="107000"/>
              </a:lnSpc>
              <a:spcAft>
                <a:spcPts val="800"/>
              </a:spcAft>
              <a:buFont typeface="Arial" panose="020B0604020202020204" pitchFamily="34" charset="0"/>
              <a:buChar char="•"/>
              <a:tabLst>
                <a:tab pos="588645" algn="l"/>
              </a:tabLst>
            </a:pPr>
            <a:endParaRPr lang="en-US" sz="1400" kern="100" dirty="0">
              <a:effectLst/>
              <a:latin typeface="Calibri Light" panose="020F0302020204030204" pitchFamily="34" charset="0"/>
              <a:ea typeface="Calibri" panose="020F0502020204030204" pitchFamily="34" charset="0"/>
              <a:cs typeface="Times New Roman" panose="02020603050405020304" pitchFamily="18" charset="0"/>
            </a:endParaRPr>
          </a:p>
          <a:p>
            <a:pPr marL="285750" lvl="0" indent="-285750" algn="just">
              <a:lnSpc>
                <a:spcPct val="107000"/>
              </a:lnSpc>
              <a:spcAft>
                <a:spcPts val="800"/>
              </a:spcAft>
              <a:buFont typeface="Arial" panose="020B0604020202020204" pitchFamily="34" charset="0"/>
              <a:buChar char="•"/>
              <a:tabLst>
                <a:tab pos="588645" algn="l"/>
              </a:tabLst>
            </a:pPr>
            <a:endParaRPr lang="en-US" sz="1400" kern="100" dirty="0">
              <a:effectLst/>
              <a:latin typeface="Calibri Light" panose="020F0302020204030204" pitchFamily="34" charset="0"/>
              <a:ea typeface="Calibri" panose="020F0502020204030204" pitchFamily="34" charset="0"/>
              <a:cs typeface="Times New Roman" panose="02020603050405020304" pitchFamily="18" charset="0"/>
            </a:endParaRPr>
          </a:p>
          <a:p>
            <a:pPr marL="285750" lvl="0" indent="-285750" algn="just">
              <a:lnSpc>
                <a:spcPct val="107000"/>
              </a:lnSpc>
              <a:spcAft>
                <a:spcPts val="800"/>
              </a:spcAft>
              <a:buFont typeface="Arial" panose="020B0604020202020204" pitchFamily="34" charset="0"/>
              <a:buChar char="•"/>
              <a:tabLst>
                <a:tab pos="588645" algn="l"/>
              </a:tabLst>
            </a:pPr>
            <a:endParaRPr lang="en-US" sz="1400" kern="100" dirty="0">
              <a:effectLst/>
              <a:latin typeface="Calibri Light" panose="020F0302020204030204" pitchFamily="34" charset="0"/>
              <a:ea typeface="Calibri" panose="020F0502020204030204" pitchFamily="34" charset="0"/>
              <a:cs typeface="Times New Roman" panose="02020603050405020304" pitchFamily="18" charset="0"/>
            </a:endParaRPr>
          </a:p>
          <a:p>
            <a:pPr marL="285750" lvl="0" indent="-285750" algn="just">
              <a:lnSpc>
                <a:spcPct val="107000"/>
              </a:lnSpc>
              <a:spcAft>
                <a:spcPts val="800"/>
              </a:spcAft>
              <a:buFont typeface="Arial" panose="020B0604020202020204" pitchFamily="34" charset="0"/>
              <a:buChar char="•"/>
              <a:tabLst>
                <a:tab pos="588645" algn="l"/>
              </a:tabLst>
            </a:pPr>
            <a:endParaRPr lang="en-US" sz="1400" kern="100" dirty="0">
              <a:effectLst/>
              <a:latin typeface="Calibri Light" panose="020F0302020204030204" pitchFamily="34" charset="0"/>
              <a:ea typeface="Calibri" panose="020F0502020204030204" pitchFamily="34" charset="0"/>
              <a:cs typeface="Times New Roman" panose="02020603050405020304" pitchFamily="18" charset="0"/>
            </a:endParaRPr>
          </a:p>
          <a:p>
            <a:pPr marL="285750" lvl="0" indent="-285750" algn="just">
              <a:lnSpc>
                <a:spcPct val="107000"/>
              </a:lnSpc>
              <a:spcAft>
                <a:spcPts val="800"/>
              </a:spcAft>
              <a:buFont typeface="Arial" panose="020B0604020202020204" pitchFamily="34" charset="0"/>
              <a:buChar char="•"/>
              <a:tabLst>
                <a:tab pos="588645" algn="l"/>
              </a:tabLst>
            </a:pPr>
            <a:endParaRPr lang="en-GB" sz="1400" kern="1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E07E1C4C-45B3-42E0-AC12-E52BF33FA86A}" type="slidenum">
              <a:rPr lang="en-GB" smtClean="0"/>
              <a:t>5</a:t>
            </a:fld>
            <a:endParaRPr lang="en-GB" dirty="0"/>
          </a:p>
        </p:txBody>
      </p:sp>
    </p:spTree>
    <p:extLst>
      <p:ext uri="{BB962C8B-B14F-4D97-AF65-F5344CB8AC3E}">
        <p14:creationId xmlns:p14="http://schemas.microsoft.com/office/powerpoint/2010/main" val="320239359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77875" y="430213"/>
            <a:ext cx="5768975" cy="3244850"/>
          </a:xfrm>
        </p:spPr>
      </p:sp>
      <p:sp>
        <p:nvSpPr>
          <p:cNvPr id="3" name="Notes Placeholder 2"/>
          <p:cNvSpPr>
            <a:spLocks noGrp="1"/>
          </p:cNvSpPr>
          <p:nvPr>
            <p:ph type="body" idx="1"/>
          </p:nvPr>
        </p:nvSpPr>
        <p:spPr>
          <a:xfrm>
            <a:off x="73153" y="3675522"/>
            <a:ext cx="6815327" cy="5519278"/>
          </a:xfrm>
        </p:spPr>
        <p:txBody>
          <a:bodyPr/>
          <a:lstStyle/>
          <a:p>
            <a:pPr algn="just">
              <a:lnSpc>
                <a:spcPct val="107000"/>
              </a:lnSpc>
              <a:spcAft>
                <a:spcPts val="800"/>
              </a:spcAft>
            </a:pPr>
            <a:r>
              <a:rPr lang="en-US" sz="1600" b="1" kern="100" dirty="0">
                <a:ln>
                  <a:noFill/>
                </a:ln>
                <a:solidFill>
                  <a:srgbClr val="000000"/>
                </a:solidFill>
                <a:effectLst/>
                <a:uFill>
                  <a:solidFill>
                    <a:srgbClr val="000000"/>
                  </a:solidFill>
                </a:uFill>
                <a:latin typeface="Carlito"/>
                <a:ea typeface="Arial Unicode MS"/>
                <a:cs typeface="Arial Unicode MS"/>
              </a:rPr>
              <a:t>SLIDE 4: </a:t>
            </a:r>
            <a:r>
              <a:rPr lang="en-US" sz="1600" b="1" i="1" u="sng" kern="100" dirty="0">
                <a:ln>
                  <a:noFill/>
                </a:ln>
                <a:solidFill>
                  <a:srgbClr val="000000"/>
                </a:solidFill>
                <a:effectLst/>
                <a:uFill>
                  <a:solidFill>
                    <a:srgbClr val="000000"/>
                  </a:solidFill>
                </a:uFill>
                <a:latin typeface="Carlito"/>
                <a:ea typeface="Arial Unicode MS"/>
                <a:cs typeface="Arial Unicode MS"/>
              </a:rPr>
              <a:t>Households’</a:t>
            </a:r>
            <a:r>
              <a:rPr lang="en-US" sz="1600" b="1" i="1" kern="100" dirty="0">
                <a:ln>
                  <a:noFill/>
                </a:ln>
                <a:solidFill>
                  <a:srgbClr val="000000"/>
                </a:solidFill>
                <a:effectLst/>
                <a:uFill>
                  <a:solidFill>
                    <a:srgbClr val="000000"/>
                  </a:solidFill>
                </a:uFill>
                <a:latin typeface="Carlito"/>
                <a:ea typeface="Arial Unicode MS"/>
                <a:cs typeface="Arial Unicode MS"/>
              </a:rPr>
              <a:t> rates are being affected to different degrees…</a:t>
            </a:r>
            <a:endParaRPr lang="en-GB" sz="1100" kern="100" dirty="0">
              <a:ln>
                <a:noFill/>
              </a:ln>
              <a:solidFill>
                <a:srgbClr val="000000"/>
              </a:solidFill>
              <a:effectLst/>
              <a:uFill>
                <a:solidFill>
                  <a:srgbClr val="000000"/>
                </a:solidFill>
              </a:uFill>
              <a:latin typeface="Calibri" panose="020F0502020204030204" pitchFamily="34" charset="0"/>
              <a:ea typeface="Arial Unicode MS"/>
              <a:cs typeface="Arial Unicode MS"/>
            </a:endParaRPr>
          </a:p>
          <a:p>
            <a:pPr marL="285750" lvl="0" indent="-285750" algn="just" fontAlgn="base">
              <a:lnSpc>
                <a:spcPct val="107000"/>
              </a:lnSpc>
              <a:spcAft>
                <a:spcPts val="800"/>
              </a:spcAft>
              <a:buFont typeface="Arial" panose="020B0604020202020204" pitchFamily="34" charset="0"/>
              <a:buChar char="•"/>
            </a:pPr>
            <a:r>
              <a:rPr lang="en-US" sz="1600" u="none" strike="noStrike" kern="0" spc="0" dirty="0">
                <a:ln>
                  <a:noFill/>
                </a:ln>
                <a:solidFill>
                  <a:srgbClr val="000000"/>
                </a:solidFill>
                <a:effectLst/>
                <a:uFill>
                  <a:solidFill>
                    <a:srgbClr val="000000"/>
                  </a:solidFill>
                </a:uFill>
                <a:latin typeface="Calibri Light" panose="020F0302020204030204" pitchFamily="34" charset="0"/>
                <a:ea typeface="Arial" panose="020B0604020202020204" pitchFamily="34" charset="0"/>
                <a:cs typeface="Arial Unicode MS"/>
              </a:rPr>
              <a:t>As sovereign yields often serve as a benchmark for pricing other financing instruments, these costs eventually affect yields on bank bonds and banks’ wholesale funding costs.  But, if monetary policy is to have an impact on inflation, it must be transmitted to broader interest rates in the economy.  In this slide, I will look at bank deposit rates and lending rates for households.</a:t>
            </a:r>
          </a:p>
          <a:p>
            <a:pPr marL="285750" lvl="0" indent="-285750" algn="just" fontAlgn="base">
              <a:lnSpc>
                <a:spcPct val="107000"/>
              </a:lnSpc>
              <a:spcAft>
                <a:spcPts val="800"/>
              </a:spcAft>
              <a:buFont typeface="Arial" panose="020B0604020202020204" pitchFamily="34" charset="0"/>
              <a:buChar char="•"/>
            </a:pPr>
            <a:r>
              <a:rPr lang="en-US" sz="1600" u="none" strike="noStrike" kern="0" spc="0" dirty="0">
                <a:ln>
                  <a:noFill/>
                </a:ln>
                <a:solidFill>
                  <a:srgbClr val="000000"/>
                </a:solidFill>
                <a:effectLst/>
                <a:uFill>
                  <a:solidFill>
                    <a:srgbClr val="000000"/>
                  </a:solidFill>
                </a:uFill>
                <a:latin typeface="Calibri Light" panose="020F0302020204030204" pitchFamily="34" charset="0"/>
                <a:ea typeface="Arial" panose="020B0604020202020204" pitchFamily="34" charset="0"/>
                <a:cs typeface="Arial Unicode MS"/>
              </a:rPr>
              <a:t>The passthrough is not necessarily immediate as it depends on starting levels of rates and contractual terms (e.g. whether loan contracts are set at fixed or variable interest rates).  </a:t>
            </a:r>
          </a:p>
          <a:p>
            <a:pPr marL="285750" lvl="0" indent="-285750" algn="just" fontAlgn="base">
              <a:lnSpc>
                <a:spcPct val="107000"/>
              </a:lnSpc>
              <a:spcAft>
                <a:spcPts val="800"/>
              </a:spcAft>
              <a:buFont typeface="Arial" panose="020B0604020202020204" pitchFamily="34" charset="0"/>
              <a:buChar char="•"/>
            </a:pPr>
            <a:r>
              <a:rPr lang="en-US" sz="1600" u="none" strike="noStrike" kern="0" spc="0" dirty="0">
                <a:ln>
                  <a:noFill/>
                </a:ln>
                <a:solidFill>
                  <a:srgbClr val="000000"/>
                </a:solidFill>
                <a:effectLst/>
                <a:uFill>
                  <a:solidFill>
                    <a:srgbClr val="000000"/>
                  </a:solidFill>
                </a:uFill>
                <a:latin typeface="Calibri Light" panose="020F0302020204030204" pitchFamily="34" charset="0"/>
                <a:ea typeface="Arial" panose="020B0604020202020204" pitchFamily="34" charset="0"/>
                <a:cs typeface="Arial Unicode MS"/>
              </a:rPr>
              <a:t>Banks’ funding preferences (e.g. deposits vs wholesale funding) and assessment of credit risk across different classes of borrowers also play a role.</a:t>
            </a:r>
          </a:p>
          <a:p>
            <a:pPr marL="285750" lvl="0" indent="-285750" algn="just" fontAlgn="base">
              <a:lnSpc>
                <a:spcPct val="107000"/>
              </a:lnSpc>
              <a:spcAft>
                <a:spcPts val="800"/>
              </a:spcAft>
              <a:buFont typeface="Arial" panose="020B0604020202020204" pitchFamily="34" charset="0"/>
              <a:buChar char="•"/>
            </a:pPr>
            <a:r>
              <a:rPr lang="en-US" sz="1600" u="none" strike="noStrike" kern="0" spc="0" dirty="0">
                <a:ln>
                  <a:noFill/>
                </a:ln>
                <a:solidFill>
                  <a:srgbClr val="000000"/>
                </a:solidFill>
                <a:effectLst/>
                <a:uFill>
                  <a:solidFill>
                    <a:srgbClr val="000000"/>
                  </a:solidFill>
                </a:uFill>
                <a:latin typeface="Calibri Light" panose="020F0302020204030204" pitchFamily="34" charset="0"/>
                <a:ea typeface="Arial" panose="020B0604020202020204" pitchFamily="34" charset="0"/>
                <a:cs typeface="Arial Unicode MS"/>
              </a:rPr>
              <a:t>In general, household lending and deposit rates in the euro area have moved up following the latest ECB rate hikes.  We are also seeing this in Malta, but the response has been slower.</a:t>
            </a:r>
            <a:endParaRPr lang="en-US" sz="1600" dirty="0">
              <a:effectLst/>
              <a:latin typeface="Calibri Light" panose="020F0302020204030204" pitchFamily="34" charset="0"/>
              <a:ea typeface="Arial Unicode MS"/>
              <a:cs typeface="Times New Roman" panose="02020603050405020304" pitchFamily="18" charset="0"/>
            </a:endParaRPr>
          </a:p>
          <a:p>
            <a:r>
              <a:rPr lang="en-US" sz="1600" dirty="0">
                <a:effectLst/>
                <a:latin typeface="Calibri Light" panose="020F0302020204030204" pitchFamily="34" charset="0"/>
                <a:ea typeface="Arial Unicode MS"/>
                <a:cs typeface="Times New Roman" panose="02020603050405020304" pitchFamily="18" charset="0"/>
              </a:rPr>
              <a:t>This partly reflects the fact that banks in Malta are highly liquid and have no immediate need to attract more deposits.  Moreover, starting levels were also higher than those in the euro area. </a:t>
            </a:r>
          </a:p>
          <a:p>
            <a:endParaRPr lang="en-US" sz="1600" kern="100" dirty="0">
              <a:effectLst/>
              <a:latin typeface="Calibri Light" panose="020F0302020204030204" pitchFamily="34" charset="0"/>
              <a:ea typeface="Calibri" panose="020F0502020204030204" pitchFamily="34" charset="0"/>
              <a:cs typeface="Times New Roman" panose="02020603050405020304" pitchFamily="18" charset="0"/>
            </a:endParaRPr>
          </a:p>
          <a:p>
            <a:endParaRPr lang="en-US" sz="1600" kern="100" dirty="0">
              <a:effectLst/>
              <a:latin typeface="Calibri Light" panose="020F0302020204030204" pitchFamily="34" charset="0"/>
              <a:ea typeface="Calibri" panose="020F0502020204030204" pitchFamily="34" charset="0"/>
              <a:cs typeface="Times New Roman" panose="02020603050405020304" pitchFamily="18" charset="0"/>
            </a:endParaRPr>
          </a:p>
          <a:p>
            <a:endParaRPr lang="en-US" sz="1600" kern="100" dirty="0">
              <a:effectLst/>
              <a:latin typeface="Calibri Light" panose="020F0302020204030204" pitchFamily="34" charset="0"/>
              <a:ea typeface="Calibri" panose="020F0502020204030204" pitchFamily="34" charset="0"/>
              <a:cs typeface="Times New Roman" panose="02020603050405020304" pitchFamily="18" charset="0"/>
            </a:endParaRPr>
          </a:p>
          <a:p>
            <a:endParaRPr lang="en-US" sz="1600" kern="100" dirty="0">
              <a:effectLst/>
              <a:latin typeface="Calibri Light" panose="020F0302020204030204" pitchFamily="34" charset="0"/>
              <a:ea typeface="Calibri" panose="020F0502020204030204" pitchFamily="34" charset="0"/>
              <a:cs typeface="Times New Roman" panose="02020603050405020304" pitchFamily="18" charset="0"/>
            </a:endParaRPr>
          </a:p>
          <a:p>
            <a:endParaRPr lang="en-US" sz="1600" kern="100" dirty="0">
              <a:effectLst/>
              <a:latin typeface="Calibri Light" panose="020F0302020204030204" pitchFamily="34" charset="0"/>
              <a:ea typeface="Calibri" panose="020F0502020204030204" pitchFamily="34" charset="0"/>
              <a:cs typeface="Times New Roman" panose="02020603050405020304" pitchFamily="18" charset="0"/>
            </a:endParaRPr>
          </a:p>
          <a:p>
            <a:endParaRPr lang="en-US" sz="1600" kern="100" dirty="0">
              <a:effectLst/>
              <a:latin typeface="Calibri Light" panose="020F0302020204030204" pitchFamily="34" charset="0"/>
              <a:ea typeface="Calibri" panose="020F0502020204030204" pitchFamily="34" charset="0"/>
              <a:cs typeface="Times New Roman" panose="02020603050405020304" pitchFamily="18" charset="0"/>
            </a:endParaRPr>
          </a:p>
          <a:p>
            <a:endParaRPr lang="en-US" sz="1600" kern="100" dirty="0">
              <a:effectLst/>
              <a:latin typeface="Calibri Light" panose="020F0302020204030204" pitchFamily="34" charset="0"/>
              <a:ea typeface="Calibri" panose="020F0502020204030204" pitchFamily="34" charset="0"/>
              <a:cs typeface="Times New Roman" panose="02020603050405020304" pitchFamily="18" charset="0"/>
            </a:endParaRPr>
          </a:p>
          <a:p>
            <a:endParaRPr lang="en-US" sz="1600" kern="100" dirty="0">
              <a:effectLst/>
              <a:latin typeface="Calibri Light" panose="020F0302020204030204" pitchFamily="34" charset="0"/>
              <a:ea typeface="Calibri" panose="020F0502020204030204" pitchFamily="34" charset="0"/>
              <a:cs typeface="Times New Roman" panose="02020603050405020304" pitchFamily="18" charset="0"/>
            </a:endParaRPr>
          </a:p>
          <a:p>
            <a:endParaRPr lang="en-US" sz="1600" kern="100" dirty="0">
              <a:effectLst/>
              <a:latin typeface="Calibri Light" panose="020F0302020204030204" pitchFamily="34" charset="0"/>
              <a:ea typeface="Calibri" panose="020F0502020204030204" pitchFamily="34" charset="0"/>
              <a:cs typeface="Times New Roman" panose="02020603050405020304" pitchFamily="18" charset="0"/>
            </a:endParaRPr>
          </a:p>
          <a:p>
            <a:endParaRPr lang="en-US" sz="1600" kern="100" dirty="0">
              <a:effectLst/>
              <a:latin typeface="Calibri Light" panose="020F0302020204030204" pitchFamily="34" charset="0"/>
              <a:ea typeface="Calibri" panose="020F0502020204030204" pitchFamily="34" charset="0"/>
              <a:cs typeface="Times New Roman" panose="02020603050405020304" pitchFamily="18" charset="0"/>
            </a:endParaRPr>
          </a:p>
          <a:p>
            <a:endParaRPr lang="en-US" sz="1600" kern="100" dirty="0">
              <a:effectLst/>
              <a:latin typeface="Calibri Light" panose="020F0302020204030204" pitchFamily="34" charset="0"/>
              <a:ea typeface="Calibri" panose="020F0502020204030204" pitchFamily="34" charset="0"/>
              <a:cs typeface="Times New Roman" panose="02020603050405020304" pitchFamily="18" charset="0"/>
            </a:endParaRPr>
          </a:p>
          <a:p>
            <a:endParaRPr lang="en-US" sz="1600" kern="100" dirty="0">
              <a:effectLst/>
              <a:latin typeface="Calibri Light" panose="020F0302020204030204" pitchFamily="34" charset="0"/>
              <a:ea typeface="Calibri" panose="020F0502020204030204" pitchFamily="34" charset="0"/>
              <a:cs typeface="Times New Roman" panose="02020603050405020304" pitchFamily="18" charset="0"/>
            </a:endParaRPr>
          </a:p>
          <a:p>
            <a:endParaRPr lang="en-US" sz="1600" kern="100" dirty="0">
              <a:effectLst/>
              <a:latin typeface="Calibri Light" panose="020F0302020204030204" pitchFamily="34" charset="0"/>
              <a:ea typeface="Calibri" panose="020F0502020204030204" pitchFamily="34" charset="0"/>
              <a:cs typeface="Times New Roman" panose="02020603050405020304" pitchFamily="18" charset="0"/>
            </a:endParaRPr>
          </a:p>
          <a:p>
            <a:endParaRPr lang="en-US" sz="1600" kern="100" dirty="0">
              <a:effectLst/>
              <a:latin typeface="Calibri Light" panose="020F0302020204030204" pitchFamily="34" charset="0"/>
              <a:ea typeface="Calibri" panose="020F0502020204030204" pitchFamily="34" charset="0"/>
              <a:cs typeface="Times New Roman" panose="02020603050405020304" pitchFamily="18" charset="0"/>
            </a:endParaRPr>
          </a:p>
          <a:p>
            <a:endParaRPr lang="en-US" sz="1800" kern="100" dirty="0">
              <a:effectLst/>
              <a:latin typeface="Calibri Light" panose="020F0302020204030204" pitchFamily="34" charset="0"/>
              <a:ea typeface="Calibri" panose="020F0502020204030204" pitchFamily="34" charset="0"/>
              <a:cs typeface="Times New Roman" panose="02020603050405020304" pitchFamily="18" charset="0"/>
            </a:endParaRPr>
          </a:p>
          <a:p>
            <a:pPr marL="285750" lvl="0" indent="-285750" algn="just">
              <a:lnSpc>
                <a:spcPct val="107000"/>
              </a:lnSpc>
              <a:spcAft>
                <a:spcPts val="800"/>
              </a:spcAft>
              <a:buFont typeface="Arial" panose="020B0604020202020204" pitchFamily="34" charset="0"/>
              <a:buChar char="•"/>
              <a:tabLst>
                <a:tab pos="588645" algn="l"/>
              </a:tabLst>
            </a:pPr>
            <a:endParaRPr lang="en-US" sz="1800" kern="100" dirty="0">
              <a:effectLst/>
              <a:latin typeface="Calibri Light" panose="020F0302020204030204" pitchFamily="34" charset="0"/>
              <a:ea typeface="Calibri" panose="020F0502020204030204" pitchFamily="34" charset="0"/>
              <a:cs typeface="Times New Roman" panose="02020603050405020304" pitchFamily="18" charset="0"/>
            </a:endParaRPr>
          </a:p>
          <a:p>
            <a:pPr marL="285750" lvl="0" indent="-285750" algn="just">
              <a:lnSpc>
                <a:spcPct val="107000"/>
              </a:lnSpc>
              <a:spcAft>
                <a:spcPts val="800"/>
              </a:spcAft>
              <a:buFont typeface="Arial" panose="020B0604020202020204" pitchFamily="34" charset="0"/>
              <a:buChar char="•"/>
              <a:tabLst>
                <a:tab pos="588645" algn="l"/>
              </a:tabLst>
            </a:pPr>
            <a:endParaRPr lang="en-US" sz="1800" kern="100" dirty="0">
              <a:effectLst/>
              <a:latin typeface="Calibri Light" panose="020F0302020204030204" pitchFamily="34" charset="0"/>
              <a:ea typeface="Calibri" panose="020F0502020204030204" pitchFamily="34" charset="0"/>
              <a:cs typeface="Times New Roman" panose="02020603050405020304" pitchFamily="18" charset="0"/>
            </a:endParaRPr>
          </a:p>
          <a:p>
            <a:pPr marL="285750" lvl="0" indent="-285750" algn="just">
              <a:lnSpc>
                <a:spcPct val="107000"/>
              </a:lnSpc>
              <a:spcAft>
                <a:spcPts val="800"/>
              </a:spcAft>
              <a:buFont typeface="Arial" panose="020B0604020202020204" pitchFamily="34" charset="0"/>
              <a:buChar char="•"/>
              <a:tabLst>
                <a:tab pos="588645" algn="l"/>
              </a:tabLst>
            </a:pPr>
            <a:endParaRPr lang="en-US" sz="1800" kern="100" dirty="0">
              <a:effectLst/>
              <a:latin typeface="Calibri Light" panose="020F0302020204030204" pitchFamily="34" charset="0"/>
              <a:ea typeface="Calibri" panose="020F0502020204030204" pitchFamily="34" charset="0"/>
              <a:cs typeface="Times New Roman" panose="02020603050405020304" pitchFamily="18" charset="0"/>
            </a:endParaRPr>
          </a:p>
          <a:p>
            <a:pPr marL="285750" lvl="0" indent="-285750" algn="just">
              <a:lnSpc>
                <a:spcPct val="107000"/>
              </a:lnSpc>
              <a:spcAft>
                <a:spcPts val="800"/>
              </a:spcAft>
              <a:buFont typeface="Arial" panose="020B0604020202020204" pitchFamily="34" charset="0"/>
              <a:buChar char="•"/>
              <a:tabLst>
                <a:tab pos="588645" algn="l"/>
              </a:tabLst>
            </a:pPr>
            <a:endParaRPr lang="en-US" sz="1800" kern="100" dirty="0">
              <a:effectLst/>
              <a:latin typeface="Calibri Light" panose="020F0302020204030204" pitchFamily="34" charset="0"/>
              <a:ea typeface="Calibri" panose="020F0502020204030204" pitchFamily="34" charset="0"/>
              <a:cs typeface="Times New Roman" panose="02020603050405020304" pitchFamily="18" charset="0"/>
            </a:endParaRPr>
          </a:p>
          <a:p>
            <a:pPr marL="285750" lvl="0" indent="-285750" algn="just">
              <a:lnSpc>
                <a:spcPct val="107000"/>
              </a:lnSpc>
              <a:spcAft>
                <a:spcPts val="800"/>
              </a:spcAft>
              <a:buFont typeface="Arial" panose="020B0604020202020204" pitchFamily="34" charset="0"/>
              <a:buChar char="•"/>
              <a:tabLst>
                <a:tab pos="588645" algn="l"/>
              </a:tabLst>
            </a:pPr>
            <a:endParaRPr lang="en-GB" sz="1800" kern="1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E07E1C4C-45B3-42E0-AC12-E52BF33FA86A}" type="slidenum">
              <a:rPr lang="en-GB" smtClean="0"/>
              <a:t>6</a:t>
            </a:fld>
            <a:endParaRPr lang="en-GB" dirty="0"/>
          </a:p>
        </p:txBody>
      </p:sp>
    </p:spTree>
    <p:extLst>
      <p:ext uri="{BB962C8B-B14F-4D97-AF65-F5344CB8AC3E}">
        <p14:creationId xmlns:p14="http://schemas.microsoft.com/office/powerpoint/2010/main" val="130218835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77875" y="430213"/>
            <a:ext cx="5768975" cy="3244850"/>
          </a:xfrm>
        </p:spPr>
      </p:sp>
      <p:sp>
        <p:nvSpPr>
          <p:cNvPr id="3" name="Notes Placeholder 2"/>
          <p:cNvSpPr>
            <a:spLocks noGrp="1"/>
          </p:cNvSpPr>
          <p:nvPr>
            <p:ph type="body" idx="1"/>
          </p:nvPr>
        </p:nvSpPr>
        <p:spPr>
          <a:xfrm>
            <a:off x="73153" y="3675522"/>
            <a:ext cx="6835647" cy="5437998"/>
          </a:xfrm>
        </p:spPr>
        <p:txBody>
          <a:bodyPr/>
          <a:lstStyle/>
          <a:p>
            <a:pPr algn="just">
              <a:lnSpc>
                <a:spcPct val="107000"/>
              </a:lnSpc>
              <a:spcAft>
                <a:spcPts val="800"/>
              </a:spcAft>
            </a:pPr>
            <a:r>
              <a:rPr lang="en-US" sz="1400" b="1" kern="100" dirty="0">
                <a:ln>
                  <a:noFill/>
                </a:ln>
                <a:solidFill>
                  <a:srgbClr val="000000"/>
                </a:solidFill>
                <a:effectLst/>
                <a:uFill>
                  <a:solidFill>
                    <a:srgbClr val="000000"/>
                  </a:solidFill>
                </a:uFill>
                <a:latin typeface="Carlito"/>
                <a:ea typeface="Arial Unicode MS"/>
                <a:cs typeface="Arial Unicode MS"/>
              </a:rPr>
              <a:t>SLIDE 5: </a:t>
            </a:r>
            <a:r>
              <a:rPr lang="en-US" sz="1400" b="1" i="1" kern="100" dirty="0">
                <a:ln>
                  <a:noFill/>
                </a:ln>
                <a:solidFill>
                  <a:srgbClr val="000000"/>
                </a:solidFill>
                <a:effectLst/>
                <a:uFill>
                  <a:solidFill>
                    <a:srgbClr val="000000"/>
                  </a:solidFill>
                </a:uFill>
                <a:latin typeface="Carlito"/>
                <a:ea typeface="Arial Unicode MS"/>
                <a:cs typeface="Arial Unicode MS"/>
              </a:rPr>
              <a:t>… and so are rates for </a:t>
            </a:r>
            <a:r>
              <a:rPr lang="en-US" sz="1400" b="1" i="1" u="sng" kern="100" dirty="0">
                <a:ln>
                  <a:noFill/>
                </a:ln>
                <a:solidFill>
                  <a:srgbClr val="000000"/>
                </a:solidFill>
                <a:effectLst/>
                <a:uFill>
                  <a:solidFill>
                    <a:srgbClr val="000000"/>
                  </a:solidFill>
                </a:uFill>
                <a:latin typeface="Carlito"/>
                <a:ea typeface="Arial Unicode MS"/>
                <a:cs typeface="Arial Unicode MS"/>
              </a:rPr>
              <a:t>corporates</a:t>
            </a:r>
            <a:endParaRPr lang="en-GB" sz="1400" kern="100" dirty="0">
              <a:ln>
                <a:noFill/>
              </a:ln>
              <a:solidFill>
                <a:srgbClr val="000000"/>
              </a:solidFill>
              <a:effectLst/>
              <a:uFill>
                <a:solidFill>
                  <a:srgbClr val="000000"/>
                </a:solidFill>
              </a:uFill>
              <a:latin typeface="Calibri" panose="020F0502020204030204" pitchFamily="34" charset="0"/>
              <a:ea typeface="Arial Unicode MS"/>
              <a:cs typeface="Arial Unicode MS"/>
            </a:endParaRPr>
          </a:p>
          <a:p>
            <a:pPr marL="285750" lvl="0" indent="-285750" algn="just" fontAlgn="base">
              <a:lnSpc>
                <a:spcPct val="107000"/>
              </a:lnSpc>
              <a:spcAft>
                <a:spcPts val="800"/>
              </a:spcAft>
              <a:buFont typeface="Arial" panose="020B0604020202020204" pitchFamily="34" charset="0"/>
              <a:buChar char="•"/>
            </a:pPr>
            <a:r>
              <a:rPr lang="en-US" sz="1400" u="none" strike="noStrike" kern="0" spc="0" dirty="0">
                <a:ln>
                  <a:noFill/>
                </a:ln>
                <a:solidFill>
                  <a:srgbClr val="000000"/>
                </a:solidFill>
                <a:effectLst/>
                <a:uFill>
                  <a:solidFill>
                    <a:srgbClr val="000000"/>
                  </a:solidFill>
                </a:uFill>
                <a:latin typeface="Calibri Light" panose="020F0302020204030204" pitchFamily="34" charset="0"/>
                <a:ea typeface="Arial" panose="020B0604020202020204" pitchFamily="34" charset="0"/>
                <a:cs typeface="Arial Unicode MS"/>
              </a:rPr>
              <a:t>A similar picture emerges when one looks at deposit and lending rates offered to non-financial corporations. Here too interest rates have responded more slowly compared to the euro area.</a:t>
            </a:r>
          </a:p>
          <a:p>
            <a:pPr marL="285750" lvl="0" indent="-285750" algn="just" fontAlgn="base">
              <a:lnSpc>
                <a:spcPct val="107000"/>
              </a:lnSpc>
              <a:spcAft>
                <a:spcPts val="800"/>
              </a:spcAft>
              <a:buFont typeface="Arial" panose="020B0604020202020204" pitchFamily="34" charset="0"/>
              <a:buChar char="•"/>
            </a:pPr>
            <a:r>
              <a:rPr lang="en-US" sz="1400" u="none" strike="noStrike" kern="0" spc="0" dirty="0">
                <a:ln>
                  <a:noFill/>
                </a:ln>
                <a:solidFill>
                  <a:srgbClr val="000000"/>
                </a:solidFill>
                <a:effectLst/>
                <a:uFill>
                  <a:solidFill>
                    <a:srgbClr val="000000"/>
                  </a:solidFill>
                </a:uFill>
                <a:latin typeface="Calibri Light" panose="020F0302020204030204" pitchFamily="34" charset="0"/>
                <a:ea typeface="Arial" panose="020B0604020202020204" pitchFamily="34" charset="0"/>
                <a:cs typeface="Arial Unicode MS"/>
              </a:rPr>
              <a:t>Before I conclude, I would like to note that the abrupt change in the inflation environment and the monetary policy response to it – not only in the euro area but also in other advanced economies – has affected negatively the financial performance of central banks.  </a:t>
            </a:r>
          </a:p>
          <a:p>
            <a:pPr marL="285750" lvl="0" indent="-285750" algn="just" fontAlgn="base">
              <a:lnSpc>
                <a:spcPct val="107000"/>
              </a:lnSpc>
              <a:spcAft>
                <a:spcPts val="800"/>
              </a:spcAft>
              <a:buFont typeface="Arial" panose="020B0604020202020204" pitchFamily="34" charset="0"/>
              <a:buChar char="•"/>
            </a:pPr>
            <a:r>
              <a:rPr lang="en-US" sz="1400" u="none" strike="noStrike" kern="0" spc="0" dirty="0">
                <a:ln>
                  <a:noFill/>
                </a:ln>
                <a:solidFill>
                  <a:srgbClr val="000000"/>
                </a:solidFill>
                <a:effectLst/>
                <a:uFill>
                  <a:solidFill>
                    <a:srgbClr val="000000"/>
                  </a:solidFill>
                </a:uFill>
                <a:latin typeface="Calibri Light" panose="020F0302020204030204" pitchFamily="34" charset="0"/>
                <a:ea typeface="Arial" panose="020B0604020202020204" pitchFamily="34" charset="0"/>
                <a:cs typeface="Arial Unicode MS"/>
              </a:rPr>
              <a:t>In the case of the Eurosystem, the increase in policy rates automatically generated a higher expense on the deposits that credit institutions hold with their national central bank.   While interest rates on assets held by central banks, such as bonds, should also increase, this takes time.</a:t>
            </a:r>
          </a:p>
          <a:p>
            <a:pPr marL="285750" lvl="0" indent="-285750" algn="just" fontAlgn="base">
              <a:lnSpc>
                <a:spcPct val="107000"/>
              </a:lnSpc>
              <a:spcAft>
                <a:spcPts val="800"/>
              </a:spcAft>
              <a:buFont typeface="Arial" panose="020B0604020202020204" pitchFamily="34" charset="0"/>
              <a:buChar char="•"/>
            </a:pPr>
            <a:r>
              <a:rPr lang="en-US" sz="1400" u="none" strike="noStrike" kern="0" spc="0" dirty="0">
                <a:ln>
                  <a:noFill/>
                </a:ln>
                <a:solidFill>
                  <a:srgbClr val="000000"/>
                </a:solidFill>
                <a:effectLst/>
                <a:uFill>
                  <a:solidFill>
                    <a:srgbClr val="000000"/>
                  </a:solidFill>
                </a:uFill>
                <a:latin typeface="Calibri Light" panose="020F0302020204030204" pitchFamily="34" charset="0"/>
                <a:ea typeface="Arial" panose="020B0604020202020204" pitchFamily="34" charset="0"/>
                <a:cs typeface="Arial Unicode MS"/>
              </a:rPr>
              <a:t>Although the tightening monetary stance that began in 2022 has had an adverse impact on our financials, such negative effect is inevitable in the fight against inflation. Furthermore, central banks in the Eurosystem have set aside financial buffers to cater for these situations.</a:t>
            </a:r>
          </a:p>
          <a:p>
            <a:pPr marL="285750" lvl="0" indent="-285750" algn="just" fontAlgn="base">
              <a:lnSpc>
                <a:spcPct val="107000"/>
              </a:lnSpc>
              <a:spcAft>
                <a:spcPts val="800"/>
              </a:spcAft>
              <a:buFont typeface="Arial" panose="020B0604020202020204" pitchFamily="34" charset="0"/>
              <a:buChar char="•"/>
            </a:pPr>
            <a:r>
              <a:rPr lang="en-US" sz="1400" u="none" strike="noStrike" kern="0" spc="0" dirty="0">
                <a:ln>
                  <a:noFill/>
                </a:ln>
                <a:solidFill>
                  <a:srgbClr val="000000"/>
                </a:solidFill>
                <a:effectLst/>
                <a:uFill>
                  <a:solidFill>
                    <a:srgbClr val="000000"/>
                  </a:solidFill>
                </a:uFill>
                <a:latin typeface="Calibri Light" panose="020F0302020204030204" pitchFamily="34" charset="0"/>
                <a:ea typeface="Arial" panose="020B0604020202020204" pitchFamily="34" charset="0"/>
                <a:cs typeface="Arial Unicode MS"/>
              </a:rPr>
              <a:t>Finally, it is worth remembering that the ECB’s primary aim is price stability, not profits. Experience has shown that central banks can conduct monetary policy effectively irrespective of their profitability.</a:t>
            </a:r>
          </a:p>
          <a:p>
            <a:pPr marL="285750" lvl="0" indent="-285750" algn="just" fontAlgn="base">
              <a:lnSpc>
                <a:spcPct val="107000"/>
              </a:lnSpc>
              <a:spcAft>
                <a:spcPts val="800"/>
              </a:spcAft>
              <a:buFont typeface="Arial" panose="020B0604020202020204" pitchFamily="34" charset="0"/>
              <a:buChar char="•"/>
            </a:pPr>
            <a:r>
              <a:rPr lang="en-US" sz="1400" u="none" strike="noStrike" kern="0" spc="0" dirty="0">
                <a:ln>
                  <a:noFill/>
                </a:ln>
                <a:solidFill>
                  <a:srgbClr val="000000"/>
                </a:solidFill>
                <a:effectLst/>
                <a:uFill>
                  <a:solidFill>
                    <a:srgbClr val="000000"/>
                  </a:solidFill>
                </a:uFill>
                <a:latin typeface="Calibri Light" panose="020F0302020204030204" pitchFamily="34" charset="0"/>
                <a:ea typeface="Arial" panose="020B0604020202020204" pitchFamily="34" charset="0"/>
                <a:cs typeface="Arial Unicode MS"/>
              </a:rPr>
              <a:t>Deputy Governor Demarco will be elaborating on the Central Bank of Malta’s financial results later on.  </a:t>
            </a:r>
            <a:endParaRPr lang="en-US" sz="1400" u="none" strike="noStrike" kern="0" spc="0" dirty="0">
              <a:ln>
                <a:noFill/>
              </a:ln>
              <a:solidFill>
                <a:srgbClr val="000000"/>
              </a:solidFill>
              <a:effectLst/>
              <a:uFill>
                <a:solidFill>
                  <a:srgbClr val="000000"/>
                </a:solidFill>
              </a:uFill>
              <a:latin typeface="Calibri Light" panose="020F0302020204030204" pitchFamily="34" charset="0"/>
              <a:ea typeface="Arial" panose="020B0604020202020204" pitchFamily="34" charset="0"/>
              <a:cs typeface="Arial" panose="020B0604020202020204" pitchFamily="34" charset="0"/>
            </a:endParaRPr>
          </a:p>
          <a:p>
            <a:pPr marL="285750" lvl="0" indent="-285750" algn="just" fontAlgn="base">
              <a:lnSpc>
                <a:spcPct val="107000"/>
              </a:lnSpc>
              <a:spcAft>
                <a:spcPts val="800"/>
              </a:spcAft>
              <a:buFont typeface="Arial" panose="020B0604020202020204" pitchFamily="34" charset="0"/>
              <a:buChar char="•"/>
            </a:pPr>
            <a:endParaRPr lang="en-US" sz="1400" u="none" strike="noStrike" kern="0" spc="0" dirty="0">
              <a:ln>
                <a:noFill/>
              </a:ln>
              <a:solidFill>
                <a:srgbClr val="000000"/>
              </a:solidFill>
              <a:effectLst/>
              <a:uFill>
                <a:solidFill>
                  <a:srgbClr val="000000"/>
                </a:solidFill>
              </a:uFill>
              <a:latin typeface="Calibri Light" panose="020F0302020204030204" pitchFamily="34" charset="0"/>
              <a:ea typeface="Arial" panose="020B0604020202020204" pitchFamily="34" charset="0"/>
              <a:cs typeface="Arial" panose="020B0604020202020204" pitchFamily="34" charset="0"/>
            </a:endParaRPr>
          </a:p>
          <a:p>
            <a:pPr marL="285750" lvl="0" indent="-285750" algn="just" fontAlgn="base">
              <a:lnSpc>
                <a:spcPct val="107000"/>
              </a:lnSpc>
              <a:spcAft>
                <a:spcPts val="800"/>
              </a:spcAft>
              <a:buFont typeface="Arial" panose="020B0604020202020204" pitchFamily="34" charset="0"/>
              <a:buChar char="•"/>
            </a:pPr>
            <a:endParaRPr lang="en-US" sz="1400" u="none" strike="noStrike" kern="0" spc="0" dirty="0">
              <a:ln>
                <a:noFill/>
              </a:ln>
              <a:solidFill>
                <a:srgbClr val="000000"/>
              </a:solidFill>
              <a:effectLst/>
              <a:uFill>
                <a:solidFill>
                  <a:srgbClr val="000000"/>
                </a:solidFill>
              </a:uFill>
              <a:latin typeface="Calibri Light" panose="020F0302020204030204" pitchFamily="34" charset="0"/>
              <a:ea typeface="Arial" panose="020B0604020202020204" pitchFamily="34" charset="0"/>
              <a:cs typeface="Arial" panose="020B0604020202020204" pitchFamily="34" charset="0"/>
            </a:endParaRPr>
          </a:p>
          <a:p>
            <a:pPr marL="285750" lvl="0" indent="-285750" algn="just" fontAlgn="base">
              <a:lnSpc>
                <a:spcPct val="107000"/>
              </a:lnSpc>
              <a:spcAft>
                <a:spcPts val="800"/>
              </a:spcAft>
              <a:buFont typeface="Arial" panose="020B0604020202020204" pitchFamily="34" charset="0"/>
              <a:buChar char="•"/>
            </a:pPr>
            <a:endParaRPr lang="en-US" sz="1400" u="none" strike="noStrike" kern="0" spc="0" dirty="0">
              <a:ln>
                <a:noFill/>
              </a:ln>
              <a:solidFill>
                <a:srgbClr val="000000"/>
              </a:solidFill>
              <a:effectLst/>
              <a:uFill>
                <a:solidFill>
                  <a:srgbClr val="000000"/>
                </a:solidFill>
              </a:uFill>
              <a:latin typeface="Calibri Light" panose="020F0302020204030204" pitchFamily="34" charset="0"/>
              <a:ea typeface="Arial" panose="020B0604020202020204" pitchFamily="34" charset="0"/>
              <a:cs typeface="Arial" panose="020B0604020202020204" pitchFamily="34" charset="0"/>
            </a:endParaRPr>
          </a:p>
          <a:p>
            <a:pPr marL="285750" lvl="0" indent="-285750" algn="just" fontAlgn="base">
              <a:lnSpc>
                <a:spcPct val="107000"/>
              </a:lnSpc>
              <a:spcAft>
                <a:spcPts val="800"/>
              </a:spcAft>
              <a:buFont typeface="Arial" panose="020B0604020202020204" pitchFamily="34" charset="0"/>
              <a:buChar char="•"/>
            </a:pPr>
            <a:endParaRPr lang="en-US" sz="1400" u="none" strike="noStrike" kern="0" spc="0" dirty="0">
              <a:ln>
                <a:noFill/>
              </a:ln>
              <a:solidFill>
                <a:srgbClr val="000000"/>
              </a:solidFill>
              <a:effectLst/>
              <a:uFill>
                <a:solidFill>
                  <a:srgbClr val="000000"/>
                </a:solidFill>
              </a:uFill>
              <a:latin typeface="Calibri Light" panose="020F0302020204030204" pitchFamily="34" charset="0"/>
              <a:ea typeface="Arial" panose="020B0604020202020204" pitchFamily="34" charset="0"/>
              <a:cs typeface="Arial" panose="020B0604020202020204" pitchFamily="34" charset="0"/>
            </a:endParaRPr>
          </a:p>
          <a:p>
            <a:pPr marL="285750" lvl="0" indent="-285750" algn="just" fontAlgn="base">
              <a:lnSpc>
                <a:spcPct val="107000"/>
              </a:lnSpc>
              <a:spcAft>
                <a:spcPts val="800"/>
              </a:spcAft>
              <a:buFont typeface="Arial" panose="020B0604020202020204" pitchFamily="34" charset="0"/>
              <a:buChar char="•"/>
            </a:pPr>
            <a:endParaRPr lang="en-US" sz="1400" u="none" strike="noStrike" kern="0" spc="0" dirty="0">
              <a:ln>
                <a:noFill/>
              </a:ln>
              <a:solidFill>
                <a:srgbClr val="000000"/>
              </a:solidFill>
              <a:effectLst/>
              <a:uFill>
                <a:solidFill>
                  <a:srgbClr val="000000"/>
                </a:solidFill>
              </a:uFill>
              <a:latin typeface="Calibri Light" panose="020F0302020204030204" pitchFamily="34" charset="0"/>
              <a:ea typeface="Arial" panose="020B0604020202020204" pitchFamily="34" charset="0"/>
              <a:cs typeface="Arial" panose="020B0604020202020204" pitchFamily="34" charset="0"/>
            </a:endParaRPr>
          </a:p>
          <a:p>
            <a:pPr marL="285750" lvl="0" indent="-285750" algn="just" fontAlgn="base">
              <a:lnSpc>
                <a:spcPct val="107000"/>
              </a:lnSpc>
              <a:spcAft>
                <a:spcPts val="800"/>
              </a:spcAft>
              <a:buFont typeface="Arial" panose="020B0604020202020204" pitchFamily="34" charset="0"/>
              <a:buChar char="•"/>
            </a:pPr>
            <a:endParaRPr lang="en-GB" sz="1400" u="none" strike="noStrike" kern="0" spc="0" dirty="0">
              <a:ln>
                <a:noFill/>
              </a:ln>
              <a:solidFill>
                <a:srgbClr val="000000"/>
              </a:solidFill>
              <a:effectLst/>
              <a:uFill>
                <a:solidFill>
                  <a:srgbClr val="000000"/>
                </a:solidFill>
              </a:uFill>
              <a:latin typeface="Arial" panose="020B0604020202020204" pitchFamily="34" charset="0"/>
              <a:ea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fld id="{E07E1C4C-45B3-42E0-AC12-E52BF33FA86A}" type="slidenum">
              <a:rPr lang="en-GB" smtClean="0"/>
              <a:t>7</a:t>
            </a:fld>
            <a:endParaRPr lang="en-GB" dirty="0"/>
          </a:p>
        </p:txBody>
      </p:sp>
    </p:spTree>
    <p:extLst>
      <p:ext uri="{BB962C8B-B14F-4D97-AF65-F5344CB8AC3E}">
        <p14:creationId xmlns:p14="http://schemas.microsoft.com/office/powerpoint/2010/main" val="84843353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172720" y="4473892"/>
            <a:ext cx="6624320" cy="4598988"/>
          </a:xfrm>
        </p:spPr>
        <p:txBody>
          <a:bodyPr/>
          <a:lstStyle/>
          <a:p>
            <a:pPr algn="just">
              <a:lnSpc>
                <a:spcPct val="107000"/>
              </a:lnSpc>
              <a:spcAft>
                <a:spcPts val="800"/>
              </a:spcAft>
            </a:pPr>
            <a:r>
              <a:rPr lang="en-US" b="1" kern="100" dirty="0">
                <a:ln>
                  <a:noFill/>
                </a:ln>
                <a:solidFill>
                  <a:srgbClr val="000000"/>
                </a:solidFill>
                <a:effectLst/>
                <a:uFill>
                  <a:solidFill>
                    <a:srgbClr val="000000"/>
                  </a:solidFill>
                </a:uFill>
                <a:ea typeface="Arial Unicode MS"/>
                <a:cs typeface="Arial Unicode MS"/>
              </a:rPr>
              <a:t>SLIDE 6 – </a:t>
            </a:r>
            <a:endParaRPr lang="en-US" u="none" strike="noStrike" kern="0" spc="0" dirty="0">
              <a:ln>
                <a:noFill/>
              </a:ln>
              <a:solidFill>
                <a:srgbClr val="000000"/>
              </a:solidFill>
              <a:effectLst/>
              <a:uFill>
                <a:solidFill>
                  <a:srgbClr val="000000"/>
                </a:solidFill>
              </a:uFill>
              <a:ea typeface="Arial" panose="020B0604020202020204" pitchFamily="34" charset="0"/>
              <a:cs typeface="Arial Unicode MS"/>
            </a:endParaRPr>
          </a:p>
          <a:p>
            <a:pPr marL="342900" lvl="0" indent="-342900" algn="just" fontAlgn="base">
              <a:lnSpc>
                <a:spcPct val="107000"/>
              </a:lnSpc>
              <a:spcAft>
                <a:spcPts val="800"/>
              </a:spcAft>
              <a:buFont typeface="Arial" panose="020B0604020202020204" pitchFamily="34" charset="0"/>
              <a:buChar char="•"/>
            </a:pPr>
            <a:r>
              <a:rPr lang="en-US" u="none" strike="noStrike" kern="0" spc="0" dirty="0">
                <a:ln>
                  <a:noFill/>
                </a:ln>
                <a:solidFill>
                  <a:srgbClr val="000000"/>
                </a:solidFill>
                <a:effectLst/>
                <a:uFill>
                  <a:solidFill>
                    <a:srgbClr val="000000"/>
                  </a:solidFill>
                </a:uFill>
                <a:ea typeface="Arial" panose="020B0604020202020204" pitchFamily="34" charset="0"/>
                <a:cs typeface="Arial Unicode MS"/>
              </a:rPr>
              <a:t>I am going to conclude with a few comments on the monetary policy outlook. Elevated uncertainty (geopolitical tensions, financial stability risks, macroeconomic slowdown) reinforces the importance of a </a:t>
            </a:r>
            <a:r>
              <a:rPr lang="en-US" b="1" u="none" strike="noStrike" kern="0" spc="0" dirty="0">
                <a:ln>
                  <a:noFill/>
                </a:ln>
                <a:solidFill>
                  <a:srgbClr val="000000"/>
                </a:solidFill>
                <a:effectLst/>
                <a:uFill>
                  <a:solidFill>
                    <a:srgbClr val="000000"/>
                  </a:solidFill>
                </a:uFill>
                <a:ea typeface="Arial" panose="020B0604020202020204" pitchFamily="34" charset="0"/>
                <a:cs typeface="Arial" panose="020B0604020202020204" pitchFamily="34" charset="0"/>
              </a:rPr>
              <a:t>data-dependent monetary policy.</a:t>
            </a:r>
            <a:endParaRPr lang="en-US" u="none" strike="noStrike" kern="0" spc="0" dirty="0">
              <a:ln>
                <a:noFill/>
              </a:ln>
              <a:solidFill>
                <a:srgbClr val="000000"/>
              </a:solidFill>
              <a:effectLst/>
              <a:uFill>
                <a:solidFill>
                  <a:srgbClr val="000000"/>
                </a:solidFill>
              </a:uFill>
              <a:ea typeface="Arial" panose="020B0604020202020204" pitchFamily="34" charset="0"/>
              <a:cs typeface="Arial Unicode MS"/>
            </a:endParaRPr>
          </a:p>
          <a:p>
            <a:pPr marL="342900" lvl="0" indent="-342900" algn="just" fontAlgn="base">
              <a:lnSpc>
                <a:spcPct val="107000"/>
              </a:lnSpc>
              <a:spcAft>
                <a:spcPts val="800"/>
              </a:spcAft>
              <a:buFont typeface="Arial" panose="020B0604020202020204" pitchFamily="34" charset="0"/>
              <a:buChar char="•"/>
            </a:pPr>
            <a:r>
              <a:rPr lang="en-US" u="none" strike="noStrike" kern="0" spc="0" dirty="0">
                <a:ln>
                  <a:noFill/>
                </a:ln>
                <a:solidFill>
                  <a:srgbClr val="000000"/>
                </a:solidFill>
                <a:effectLst/>
                <a:uFill>
                  <a:solidFill>
                    <a:srgbClr val="000000"/>
                  </a:solidFill>
                </a:uFill>
                <a:ea typeface="Arial" panose="020B0604020202020204" pitchFamily="34" charset="0"/>
                <a:cs typeface="Arial Unicode MS"/>
              </a:rPr>
              <a:t>The Eurosyste</a:t>
            </a:r>
            <a:r>
              <a:rPr lang="en-US" kern="0" dirty="0">
                <a:solidFill>
                  <a:srgbClr val="000000"/>
                </a:solidFill>
                <a:uFill>
                  <a:solidFill>
                    <a:srgbClr val="000000"/>
                  </a:solidFill>
                </a:uFill>
                <a:ea typeface="Arial" panose="020B0604020202020204" pitchFamily="34" charset="0"/>
                <a:cs typeface="Arial Unicode MS"/>
              </a:rPr>
              <a:t>m June </a:t>
            </a:r>
            <a:r>
              <a:rPr lang="en-US" u="none" strike="noStrike" kern="0" spc="0" dirty="0">
                <a:ln>
                  <a:noFill/>
                </a:ln>
                <a:solidFill>
                  <a:srgbClr val="000000"/>
                </a:solidFill>
                <a:effectLst/>
                <a:uFill>
                  <a:solidFill>
                    <a:srgbClr val="000000"/>
                  </a:solidFill>
                </a:uFill>
                <a:ea typeface="Arial" panose="020B0604020202020204" pitchFamily="34" charset="0"/>
                <a:cs typeface="Arial Unicode MS"/>
              </a:rPr>
              <a:t>2023 projections tell us that </a:t>
            </a:r>
            <a:r>
              <a:rPr lang="en-US" b="1" u="none" strike="noStrike" kern="0" spc="0" dirty="0">
                <a:ln>
                  <a:noFill/>
                </a:ln>
                <a:solidFill>
                  <a:srgbClr val="000000"/>
                </a:solidFill>
                <a:effectLst/>
                <a:uFill>
                  <a:solidFill>
                    <a:srgbClr val="000000"/>
                  </a:solidFill>
                </a:uFill>
                <a:ea typeface="Arial" panose="020B0604020202020204" pitchFamily="34" charset="0"/>
                <a:cs typeface="Arial" panose="020B0604020202020204" pitchFamily="34" charset="0"/>
              </a:rPr>
              <a:t>headline</a:t>
            </a:r>
            <a:r>
              <a:rPr lang="en-US" u="none" strike="noStrike" kern="0" spc="0" dirty="0">
                <a:ln>
                  <a:noFill/>
                </a:ln>
                <a:solidFill>
                  <a:srgbClr val="000000"/>
                </a:solidFill>
                <a:effectLst/>
                <a:uFill>
                  <a:solidFill>
                    <a:srgbClr val="000000"/>
                  </a:solidFill>
                </a:uFill>
                <a:ea typeface="Arial" panose="020B0604020202020204" pitchFamily="34" charset="0"/>
                <a:cs typeface="Arial Unicode MS"/>
              </a:rPr>
              <a:t> </a:t>
            </a:r>
            <a:r>
              <a:rPr lang="en-US" b="1" u="none" strike="noStrike" kern="0" spc="0" dirty="0">
                <a:ln>
                  <a:noFill/>
                </a:ln>
                <a:solidFill>
                  <a:srgbClr val="000000"/>
                </a:solidFill>
                <a:effectLst/>
                <a:uFill>
                  <a:solidFill>
                    <a:srgbClr val="000000"/>
                  </a:solidFill>
                </a:uFill>
                <a:ea typeface="Arial" panose="020B0604020202020204" pitchFamily="34" charset="0"/>
                <a:cs typeface="Arial" panose="020B0604020202020204" pitchFamily="34" charset="0"/>
              </a:rPr>
              <a:t>inflation will remain high for too long even if the peak may be past:</a:t>
            </a:r>
            <a:r>
              <a:rPr lang="en-US" u="none" strike="noStrike" kern="0" spc="0" dirty="0">
                <a:ln>
                  <a:noFill/>
                </a:ln>
                <a:solidFill>
                  <a:srgbClr val="000000"/>
                </a:solidFill>
                <a:effectLst/>
                <a:uFill>
                  <a:solidFill>
                    <a:srgbClr val="000000"/>
                  </a:solidFill>
                </a:uFill>
                <a:ea typeface="Arial" panose="020B0604020202020204" pitchFamily="34" charset="0"/>
                <a:cs typeface="Arial Unicode MS"/>
              </a:rPr>
              <a:t> </a:t>
            </a:r>
          </a:p>
          <a:p>
            <a:pPr marL="800100" lvl="1" indent="-342900" algn="just" fontAlgn="base">
              <a:lnSpc>
                <a:spcPct val="107000"/>
              </a:lnSpc>
              <a:spcAft>
                <a:spcPts val="800"/>
              </a:spcAft>
              <a:buFont typeface="Arial" panose="020B0604020202020204" pitchFamily="34" charset="0"/>
              <a:buChar char="•"/>
            </a:pPr>
            <a:r>
              <a:rPr lang="en-US" kern="0" dirty="0">
                <a:solidFill>
                  <a:srgbClr val="000000"/>
                </a:solidFill>
                <a:uFill>
                  <a:solidFill>
                    <a:srgbClr val="000000"/>
                  </a:solidFill>
                </a:uFill>
                <a:ea typeface="Arial" panose="020B0604020202020204" pitchFamily="34" charset="0"/>
                <a:cs typeface="Arial Unicode MS"/>
              </a:rPr>
              <a:t>HICP: </a:t>
            </a:r>
            <a:r>
              <a:rPr lang="en-US" u="none" strike="noStrike" kern="0" spc="0" dirty="0">
                <a:ln>
                  <a:noFill/>
                </a:ln>
                <a:solidFill>
                  <a:srgbClr val="000000"/>
                </a:solidFill>
                <a:effectLst/>
                <a:uFill>
                  <a:solidFill>
                    <a:srgbClr val="000000"/>
                  </a:solidFill>
                </a:uFill>
                <a:ea typeface="Arial" panose="020B0604020202020204" pitchFamily="34" charset="0"/>
                <a:cs typeface="Arial Unicode MS"/>
              </a:rPr>
              <a:t>5.4% in 2023, </a:t>
            </a:r>
            <a:r>
              <a:rPr lang="en-US" kern="0" dirty="0">
                <a:solidFill>
                  <a:srgbClr val="000000"/>
                </a:solidFill>
                <a:uFill>
                  <a:solidFill>
                    <a:srgbClr val="000000"/>
                  </a:solidFill>
                </a:uFill>
                <a:ea typeface="Arial" panose="020B0604020202020204" pitchFamily="34" charset="0"/>
                <a:cs typeface="Arial Unicode MS"/>
              </a:rPr>
              <a:t>3.0</a:t>
            </a:r>
            <a:r>
              <a:rPr lang="en-US" u="none" strike="noStrike" kern="0" spc="0" dirty="0">
                <a:ln>
                  <a:noFill/>
                </a:ln>
                <a:solidFill>
                  <a:srgbClr val="000000"/>
                </a:solidFill>
                <a:effectLst/>
                <a:uFill>
                  <a:solidFill>
                    <a:srgbClr val="000000"/>
                  </a:solidFill>
                </a:uFill>
                <a:ea typeface="Arial" panose="020B0604020202020204" pitchFamily="34" charset="0"/>
                <a:cs typeface="Arial Unicode MS"/>
              </a:rPr>
              <a:t>% in 2024 and 2.2% in 2025. </a:t>
            </a:r>
          </a:p>
          <a:p>
            <a:pPr marL="800100" lvl="1" indent="-342900" algn="just" fontAlgn="base">
              <a:lnSpc>
                <a:spcPct val="107000"/>
              </a:lnSpc>
              <a:spcAft>
                <a:spcPts val="800"/>
              </a:spcAft>
              <a:buFont typeface="Arial" panose="020B0604020202020204" pitchFamily="34" charset="0"/>
              <a:buChar char="•"/>
            </a:pPr>
            <a:r>
              <a:rPr lang="en-US" kern="0" dirty="0">
                <a:solidFill>
                  <a:srgbClr val="000000"/>
                </a:solidFill>
                <a:uFill>
                  <a:solidFill>
                    <a:srgbClr val="000000"/>
                  </a:solidFill>
                </a:uFill>
                <a:ea typeface="Arial" panose="020B0604020202020204" pitchFamily="34" charset="0"/>
                <a:cs typeface="Arial" panose="020B0604020202020204" pitchFamily="34" charset="0"/>
              </a:rPr>
              <a:t>HICPX: 5.1% in 2023, 3.0% in 2024 and 2.3% in 2025 (similar profile to overall HICP, but higher at the end).</a:t>
            </a:r>
            <a:endParaRPr lang="en-US" u="none" strike="noStrike" kern="0" spc="0" dirty="0">
              <a:solidFill>
                <a:srgbClr val="000000"/>
              </a:solidFill>
              <a:effectLst/>
              <a:uFill>
                <a:solidFill>
                  <a:srgbClr val="000000"/>
                </a:solidFill>
              </a:uFill>
              <a:ea typeface="Arial" panose="020B0604020202020204" pitchFamily="34" charset="0"/>
              <a:cs typeface="Arial Unicode MS"/>
            </a:endParaRPr>
          </a:p>
          <a:p>
            <a:pPr marL="342900" lvl="0" indent="-342900" algn="just" fontAlgn="base">
              <a:lnSpc>
                <a:spcPct val="115000"/>
              </a:lnSpc>
              <a:spcAft>
                <a:spcPts val="800"/>
              </a:spcAft>
              <a:buFont typeface="Arial" panose="020B0604020202020204" pitchFamily="34" charset="0"/>
              <a:buChar char="•"/>
            </a:pPr>
            <a:r>
              <a:rPr lang="en-US" u="none" strike="noStrike" kern="0" spc="0" dirty="0">
                <a:solidFill>
                  <a:srgbClr val="000000"/>
                </a:solidFill>
                <a:effectLst/>
                <a:uFill>
                  <a:solidFill>
                    <a:srgbClr val="000000"/>
                  </a:solidFill>
                </a:uFill>
                <a:ea typeface="Arial" panose="020B0604020202020204" pitchFamily="34" charset="0"/>
                <a:cs typeface="Arial Unicode MS"/>
              </a:rPr>
              <a:t>As policy rates have increased significantly over a relatively short time period (by comparison with previous rate hike cycles) and is now in restrictive territory, </a:t>
            </a:r>
            <a:r>
              <a:rPr lang="en-US" b="1" u="none" strike="noStrike" kern="0" spc="0" dirty="0">
                <a:solidFill>
                  <a:srgbClr val="000000"/>
                </a:solidFill>
                <a:effectLst/>
                <a:uFill>
                  <a:solidFill>
                    <a:srgbClr val="000000"/>
                  </a:solidFill>
                </a:uFill>
                <a:ea typeface="Arial" panose="020B0604020202020204" pitchFamily="34" charset="0"/>
                <a:cs typeface="Arial" panose="020B0604020202020204" pitchFamily="34" charset="0"/>
              </a:rPr>
              <a:t>the balance of risks between doing too much and doing too little is increasingly important. </a:t>
            </a:r>
            <a:r>
              <a:rPr lang="en-US" u="none" strike="noStrike" kern="0" spc="0" dirty="0">
                <a:solidFill>
                  <a:srgbClr val="000000"/>
                </a:solidFill>
                <a:effectLst/>
                <a:uFill>
                  <a:solidFill>
                    <a:srgbClr val="000000"/>
                  </a:solidFill>
                </a:uFill>
                <a:ea typeface="Arial" panose="020B0604020202020204" pitchFamily="34" charset="0"/>
                <a:cs typeface="Arial Unicode MS"/>
              </a:rPr>
              <a:t>For sure, we may need to do more to tackle inflation, and especially core inflation, so as to bring it back to target. </a:t>
            </a:r>
          </a:p>
          <a:p>
            <a:pPr marL="342900" lvl="0" indent="-342900" algn="just" fontAlgn="base">
              <a:lnSpc>
                <a:spcPct val="115000"/>
              </a:lnSpc>
              <a:spcAft>
                <a:spcPts val="800"/>
              </a:spcAft>
              <a:buFont typeface="Arial" panose="020B0604020202020204" pitchFamily="34" charset="0"/>
              <a:buChar char="•"/>
            </a:pPr>
            <a:r>
              <a:rPr lang="en-US" u="none" strike="noStrike" kern="0" spc="0" dirty="0">
                <a:solidFill>
                  <a:srgbClr val="000000"/>
                </a:solidFill>
                <a:effectLst/>
                <a:uFill>
                  <a:solidFill>
                    <a:srgbClr val="000000"/>
                  </a:solidFill>
                </a:uFill>
                <a:ea typeface="Arial" panose="020B0604020202020204" pitchFamily="34" charset="0"/>
                <a:cs typeface="Arial Unicode MS"/>
              </a:rPr>
              <a:t>However, we must also stay vigilant not to overdo the pace and length of the tightening cycle.</a:t>
            </a:r>
            <a:endParaRPr lang="en-GB" u="none" strike="noStrike" kern="0" spc="0" dirty="0">
              <a:solidFill>
                <a:srgbClr val="000000"/>
              </a:solidFill>
              <a:effectLst/>
              <a:uFill>
                <a:solidFill>
                  <a:srgbClr val="000000"/>
                </a:solidFill>
              </a:uFill>
              <a:ea typeface="Arial" panose="020B0604020202020204" pitchFamily="34" charset="0"/>
              <a:cs typeface="Arial" panose="020B0604020202020204" pitchFamily="34" charset="0"/>
            </a:endParaRPr>
          </a:p>
          <a:p>
            <a:pPr marL="457200" algn="just">
              <a:lnSpc>
                <a:spcPct val="115000"/>
              </a:lnSpc>
              <a:spcAft>
                <a:spcPts val="800"/>
              </a:spcAft>
              <a:tabLst>
                <a:tab pos="457200" algn="l"/>
              </a:tabLst>
            </a:pPr>
            <a:endParaRPr lang="en-US" kern="100" dirty="0">
              <a:solidFill>
                <a:srgbClr val="000000"/>
              </a:solidFill>
              <a:effectLst/>
              <a:uFill>
                <a:solidFill>
                  <a:srgbClr val="000000"/>
                </a:solidFill>
              </a:uFill>
              <a:ea typeface="Arial Unicode MS"/>
              <a:cs typeface="Arial Unicode MS"/>
            </a:endParaRPr>
          </a:p>
          <a:p>
            <a:pPr marL="457200" algn="just">
              <a:lnSpc>
                <a:spcPct val="115000"/>
              </a:lnSpc>
              <a:spcAft>
                <a:spcPts val="800"/>
              </a:spcAft>
              <a:tabLst>
                <a:tab pos="457200" algn="l"/>
              </a:tabLst>
            </a:pPr>
            <a:r>
              <a:rPr lang="en-US" kern="100" dirty="0">
                <a:solidFill>
                  <a:srgbClr val="000000"/>
                </a:solidFill>
                <a:effectLst/>
                <a:uFill>
                  <a:solidFill>
                    <a:srgbClr val="000000"/>
                  </a:solidFill>
                </a:uFill>
                <a:ea typeface="Arial Unicode MS"/>
                <a:cs typeface="Arial Unicode MS"/>
              </a:rPr>
              <a:t>____________________end</a:t>
            </a:r>
          </a:p>
          <a:p>
            <a:pPr marL="457200" algn="just">
              <a:lnSpc>
                <a:spcPct val="115000"/>
              </a:lnSpc>
              <a:spcAft>
                <a:spcPts val="800"/>
              </a:spcAft>
              <a:tabLst>
                <a:tab pos="457200" algn="l"/>
              </a:tabLst>
            </a:pPr>
            <a:endParaRPr lang="en-US" kern="100" dirty="0">
              <a:solidFill>
                <a:srgbClr val="000000"/>
              </a:solidFill>
              <a:effectLst/>
              <a:uFill>
                <a:solidFill>
                  <a:srgbClr val="000000"/>
                </a:solidFill>
              </a:uFill>
              <a:ea typeface="Arial Unicode MS"/>
              <a:cs typeface="Arial Unicode MS"/>
            </a:endParaRPr>
          </a:p>
          <a:p>
            <a:pPr marL="457200" algn="just">
              <a:lnSpc>
                <a:spcPct val="115000"/>
              </a:lnSpc>
              <a:spcAft>
                <a:spcPts val="800"/>
              </a:spcAft>
              <a:tabLst>
                <a:tab pos="457200" algn="l"/>
              </a:tabLst>
            </a:pPr>
            <a:endParaRPr lang="en-US" kern="100" dirty="0">
              <a:solidFill>
                <a:srgbClr val="000000"/>
              </a:solidFill>
              <a:effectLst/>
              <a:uFill>
                <a:solidFill>
                  <a:srgbClr val="000000"/>
                </a:solidFill>
              </a:uFill>
              <a:ea typeface="Arial Unicode MS"/>
              <a:cs typeface="Arial Unicode MS"/>
            </a:endParaRPr>
          </a:p>
          <a:p>
            <a:pPr marL="457200" algn="just">
              <a:lnSpc>
                <a:spcPct val="115000"/>
              </a:lnSpc>
              <a:spcAft>
                <a:spcPts val="800"/>
              </a:spcAft>
              <a:tabLst>
                <a:tab pos="457200" algn="l"/>
              </a:tabLst>
            </a:pPr>
            <a:endParaRPr lang="en-US" kern="100" dirty="0">
              <a:solidFill>
                <a:srgbClr val="000000"/>
              </a:solidFill>
              <a:effectLst/>
              <a:uFill>
                <a:solidFill>
                  <a:srgbClr val="000000"/>
                </a:solidFill>
              </a:uFill>
              <a:ea typeface="Arial Unicode MS"/>
              <a:cs typeface="Arial Unicode MS"/>
            </a:endParaRPr>
          </a:p>
          <a:p>
            <a:pPr marL="457200" algn="just">
              <a:lnSpc>
                <a:spcPct val="115000"/>
              </a:lnSpc>
              <a:spcAft>
                <a:spcPts val="800"/>
              </a:spcAft>
              <a:tabLst>
                <a:tab pos="457200" algn="l"/>
              </a:tabLst>
            </a:pPr>
            <a:endParaRPr lang="en-US" kern="100" dirty="0">
              <a:solidFill>
                <a:srgbClr val="000000"/>
              </a:solidFill>
              <a:effectLst/>
              <a:uFill>
                <a:solidFill>
                  <a:srgbClr val="000000"/>
                </a:solidFill>
              </a:uFill>
              <a:ea typeface="Arial Unicode MS"/>
              <a:cs typeface="Arial Unicode MS"/>
            </a:endParaRPr>
          </a:p>
          <a:p>
            <a:pPr marL="457200" algn="just">
              <a:lnSpc>
                <a:spcPct val="115000"/>
              </a:lnSpc>
              <a:spcAft>
                <a:spcPts val="800"/>
              </a:spcAft>
              <a:tabLst>
                <a:tab pos="457200" algn="l"/>
              </a:tabLst>
            </a:pPr>
            <a:endParaRPr lang="en-US" kern="100" dirty="0">
              <a:solidFill>
                <a:srgbClr val="000000"/>
              </a:solidFill>
              <a:effectLst/>
              <a:uFill>
                <a:solidFill>
                  <a:srgbClr val="000000"/>
                </a:solidFill>
              </a:uFill>
              <a:ea typeface="Arial Unicode MS"/>
              <a:cs typeface="Arial Unicode MS"/>
            </a:endParaRPr>
          </a:p>
          <a:p>
            <a:pPr marL="457200" algn="just">
              <a:lnSpc>
                <a:spcPct val="115000"/>
              </a:lnSpc>
              <a:spcAft>
                <a:spcPts val="800"/>
              </a:spcAft>
              <a:tabLst>
                <a:tab pos="457200" algn="l"/>
              </a:tabLst>
            </a:pPr>
            <a:endParaRPr lang="en-US" kern="100" dirty="0">
              <a:solidFill>
                <a:srgbClr val="000000"/>
              </a:solidFill>
              <a:effectLst/>
              <a:uFill>
                <a:solidFill>
                  <a:srgbClr val="000000"/>
                </a:solidFill>
              </a:uFill>
              <a:ea typeface="Arial Unicode MS"/>
              <a:cs typeface="Arial Unicode MS"/>
            </a:endParaRPr>
          </a:p>
          <a:p>
            <a:pPr marL="457200" algn="just">
              <a:lnSpc>
                <a:spcPct val="115000"/>
              </a:lnSpc>
              <a:spcAft>
                <a:spcPts val="800"/>
              </a:spcAft>
              <a:tabLst>
                <a:tab pos="457200" algn="l"/>
              </a:tabLst>
            </a:pPr>
            <a:endParaRPr lang="en-GB" kern="100" dirty="0">
              <a:solidFill>
                <a:srgbClr val="000000"/>
              </a:solidFill>
              <a:effectLst/>
              <a:uFill>
                <a:solidFill>
                  <a:srgbClr val="000000"/>
                </a:solidFill>
              </a:uFill>
              <a:ea typeface="Arial Unicode MS"/>
              <a:cs typeface="Arial Unicode MS"/>
            </a:endParaRPr>
          </a:p>
        </p:txBody>
      </p:sp>
      <p:sp>
        <p:nvSpPr>
          <p:cNvPr id="4" name="Slide Number Placeholder 3"/>
          <p:cNvSpPr>
            <a:spLocks noGrp="1"/>
          </p:cNvSpPr>
          <p:nvPr>
            <p:ph type="sldNum" sz="quarter" idx="5"/>
          </p:nvPr>
        </p:nvSpPr>
        <p:spPr/>
        <p:txBody>
          <a:bodyPr/>
          <a:lstStyle/>
          <a:p>
            <a:fld id="{E07E1C4C-45B3-42E0-AC12-E52BF33FA86A}" type="slidenum">
              <a:rPr lang="en-GB" smtClean="0"/>
              <a:t>8</a:t>
            </a:fld>
            <a:endParaRPr lang="en-GB"/>
          </a:p>
        </p:txBody>
      </p:sp>
    </p:spTree>
    <p:extLst>
      <p:ext uri="{BB962C8B-B14F-4D97-AF65-F5344CB8AC3E}">
        <p14:creationId xmlns:p14="http://schemas.microsoft.com/office/powerpoint/2010/main" val="320199518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E07E1C4C-45B3-42E0-AC12-E52BF33FA86A}" type="slidenum">
              <a:rPr lang="en-GB" smtClean="0"/>
              <a:t>9</a:t>
            </a:fld>
            <a:endParaRPr lang="en-GB"/>
          </a:p>
        </p:txBody>
      </p:sp>
    </p:spTree>
    <p:extLst>
      <p:ext uri="{BB962C8B-B14F-4D97-AF65-F5344CB8AC3E}">
        <p14:creationId xmlns:p14="http://schemas.microsoft.com/office/powerpoint/2010/main" val="861943320"/>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TI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18" name="Isosceles Triangle 17">
            <a:extLst>
              <a:ext uri="{FF2B5EF4-FFF2-40B4-BE49-F238E27FC236}">
                <a16:creationId xmlns:a16="http://schemas.microsoft.com/office/drawing/2014/main" id="{6E1E1920-2F2E-40D1-A93F-2E61F39C035D}"/>
              </a:ext>
            </a:extLst>
          </p:cNvPr>
          <p:cNvSpPr/>
          <p:nvPr userDrawn="1"/>
        </p:nvSpPr>
        <p:spPr>
          <a:xfrm rot="10800000">
            <a:off x="1735190" y="-1786731"/>
            <a:ext cx="20913620" cy="8533929"/>
          </a:xfrm>
          <a:prstGeom prst="triangle">
            <a:avLst>
              <a:gd name="adj" fmla="val 50261"/>
            </a:avLst>
          </a:prstGeom>
          <a:blipFill dpi="0" rotWithShape="0">
            <a:blip r:embed="rId2">
              <a:duotone>
                <a:prstClr val="black"/>
                <a:schemeClr val="accent1">
                  <a:tint val="45000"/>
                  <a:satMod val="400000"/>
                </a:schemeClr>
              </a:duotone>
            </a:blip>
            <a:srcRect/>
            <a:stretch>
              <a:fillRect l="10309" t="-11750" r="6709" b="12750"/>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 name="Title 1">
            <a:extLst>
              <a:ext uri="{FF2B5EF4-FFF2-40B4-BE49-F238E27FC236}">
                <a16:creationId xmlns:a16="http://schemas.microsoft.com/office/drawing/2014/main" id="{A116790A-2526-4E80-A459-693FA8BB9B24}"/>
              </a:ext>
            </a:extLst>
          </p:cNvPr>
          <p:cNvSpPr>
            <a:spLocks noGrp="1"/>
          </p:cNvSpPr>
          <p:nvPr>
            <p:ph type="ctrTitle" hasCustomPrompt="1"/>
          </p:nvPr>
        </p:nvSpPr>
        <p:spPr>
          <a:xfrm>
            <a:off x="1205546" y="1918247"/>
            <a:ext cx="9144000" cy="2387600"/>
          </a:xfrm>
        </p:spPr>
        <p:txBody>
          <a:bodyPr anchor="b">
            <a:noAutofit/>
          </a:bodyPr>
          <a:lstStyle>
            <a:lvl1pPr algn="l">
              <a:defRPr sz="6000">
                <a:solidFill>
                  <a:srgbClr val="233152"/>
                </a:solidFill>
                <a:latin typeface="Futura" panose="02020800000000000000" pitchFamily="18" charset="0"/>
                <a:ea typeface="Futura" panose="02020800000000000000" pitchFamily="18" charset="0"/>
                <a:cs typeface="Futura" panose="02020800000000000000" pitchFamily="18" charset="0"/>
              </a:defRPr>
            </a:lvl1pPr>
          </a:lstStyle>
          <a:p>
            <a:r>
              <a:rPr lang="en-US" dirty="0"/>
              <a:t>Annual </a:t>
            </a:r>
            <a:br>
              <a:rPr lang="en-US" dirty="0"/>
            </a:br>
            <a:r>
              <a:rPr lang="en-US" dirty="0"/>
              <a:t>Report</a:t>
            </a:r>
            <a:br>
              <a:rPr lang="en-US" dirty="0"/>
            </a:br>
            <a:r>
              <a:rPr lang="en-US" dirty="0"/>
              <a:t>2020</a:t>
            </a:r>
            <a:endParaRPr lang="en-GB" dirty="0"/>
          </a:p>
        </p:txBody>
      </p:sp>
      <p:sp>
        <p:nvSpPr>
          <p:cNvPr id="7" name="Isosceles Triangle 6">
            <a:extLst>
              <a:ext uri="{FF2B5EF4-FFF2-40B4-BE49-F238E27FC236}">
                <a16:creationId xmlns:a16="http://schemas.microsoft.com/office/drawing/2014/main" id="{F49DC91D-AD5A-4CA3-839C-5EE4F24D50F9}"/>
              </a:ext>
            </a:extLst>
          </p:cNvPr>
          <p:cNvSpPr/>
          <p:nvPr userDrawn="1"/>
        </p:nvSpPr>
        <p:spPr>
          <a:xfrm>
            <a:off x="-3504094" y="4377766"/>
            <a:ext cx="7008187" cy="2586072"/>
          </a:xfrm>
          <a:prstGeom prst="triangle">
            <a:avLst/>
          </a:prstGeom>
          <a:solidFill>
            <a:srgbClr val="F1EFE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F1EFE1"/>
              </a:solidFill>
            </a:endParaRPr>
          </a:p>
        </p:txBody>
      </p:sp>
      <p:sp>
        <p:nvSpPr>
          <p:cNvPr id="8" name="Isosceles Triangle 7">
            <a:extLst>
              <a:ext uri="{FF2B5EF4-FFF2-40B4-BE49-F238E27FC236}">
                <a16:creationId xmlns:a16="http://schemas.microsoft.com/office/drawing/2014/main" id="{5ACCAE42-AE77-4F1C-A374-0FBF4020106F}"/>
              </a:ext>
            </a:extLst>
          </p:cNvPr>
          <p:cNvSpPr/>
          <p:nvPr userDrawn="1"/>
        </p:nvSpPr>
        <p:spPr>
          <a:xfrm>
            <a:off x="7941923" y="0"/>
            <a:ext cx="8887146" cy="7432575"/>
          </a:xfrm>
          <a:prstGeom prst="triangle">
            <a:avLst>
              <a:gd name="adj" fmla="val 81676"/>
            </a:avLst>
          </a:prstGeom>
          <a:solidFill>
            <a:srgbClr val="23315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21" name="Picture 20" descr="Graphical user interface&#10;&#10;Description automatically generated with medium confidence">
            <a:extLst>
              <a:ext uri="{FF2B5EF4-FFF2-40B4-BE49-F238E27FC236}">
                <a16:creationId xmlns:a16="http://schemas.microsoft.com/office/drawing/2014/main" id="{4458D639-B13A-49AA-808B-2CB7CEB5EEC3}"/>
              </a:ext>
            </a:extLst>
          </p:cNvPr>
          <p:cNvPicPr>
            <a:picLocks noChangeAspect="1"/>
          </p:cNvPicPr>
          <p:nvPr userDrawn="1"/>
        </p:nvPicPr>
        <p:blipFill>
          <a:blip r:embed="rId3" cstate="hqprint">
            <a:extLst>
              <a:ext uri="{28A0092B-C50C-407E-A947-70E740481C1C}">
                <a14:useLocalDpi xmlns:a14="http://schemas.microsoft.com/office/drawing/2010/main" val="0"/>
              </a:ext>
            </a:extLst>
          </a:blip>
          <a:stretch>
            <a:fillRect/>
          </a:stretch>
        </p:blipFill>
        <p:spPr>
          <a:xfrm>
            <a:off x="1205546" y="996545"/>
            <a:ext cx="1833271" cy="472651"/>
          </a:xfrm>
          <a:prstGeom prst="rect">
            <a:avLst/>
          </a:prstGeom>
        </p:spPr>
      </p:pic>
    </p:spTree>
    <p:extLst>
      <p:ext uri="{BB962C8B-B14F-4D97-AF65-F5344CB8AC3E}">
        <p14:creationId xmlns:p14="http://schemas.microsoft.com/office/powerpoint/2010/main" val="109402893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48B24A-0282-4128-9492-9FEBC42A39CC}"/>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0CB150B6-64D2-4A20-A179-57443806FD8B}"/>
              </a:ext>
            </a:extLst>
          </p:cNvPr>
          <p:cNvSpPr>
            <a:spLocks noGrp="1"/>
          </p:cNvSpPr>
          <p:nvPr>
            <p:ph type="body" orient="vert" idx="1"/>
          </p:nvPr>
        </p:nvSpPr>
        <p:spPr>
          <a:xfrm>
            <a:off x="838200" y="1825625"/>
            <a:ext cx="10515600" cy="4351338"/>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765A9FDB-5D2B-47DC-8607-13E30E08BC30}"/>
              </a:ext>
            </a:extLst>
          </p:cNvPr>
          <p:cNvSpPr>
            <a:spLocks noGrp="1"/>
          </p:cNvSpPr>
          <p:nvPr>
            <p:ph type="dt" sz="half" idx="10"/>
          </p:nvPr>
        </p:nvSpPr>
        <p:spPr>
          <a:xfrm>
            <a:off x="838200" y="6356350"/>
            <a:ext cx="2743200" cy="365125"/>
          </a:xfrm>
          <a:prstGeom prst="rect">
            <a:avLst/>
          </a:prstGeom>
        </p:spPr>
        <p:txBody>
          <a:bodyPr/>
          <a:lstStyle/>
          <a:p>
            <a:fld id="{99B3F5C7-EFA8-4FC9-8FFA-12C2C90402C1}" type="datetimeFigureOut">
              <a:rPr lang="en-GB" smtClean="0"/>
              <a:t>11/05/2026</a:t>
            </a:fld>
            <a:endParaRPr lang="en-GB"/>
          </a:p>
        </p:txBody>
      </p:sp>
      <p:sp>
        <p:nvSpPr>
          <p:cNvPr id="5" name="Footer Placeholder 4">
            <a:extLst>
              <a:ext uri="{FF2B5EF4-FFF2-40B4-BE49-F238E27FC236}">
                <a16:creationId xmlns:a16="http://schemas.microsoft.com/office/drawing/2014/main" id="{A099A77A-86A2-4510-9548-8BF9EFB1F974}"/>
              </a:ext>
            </a:extLst>
          </p:cNvPr>
          <p:cNvSpPr>
            <a:spLocks noGrp="1"/>
          </p:cNvSpPr>
          <p:nvPr>
            <p:ph type="ftr" sz="quarter" idx="11"/>
          </p:nvPr>
        </p:nvSpPr>
        <p:spPr>
          <a:xfrm>
            <a:off x="4038600" y="6356350"/>
            <a:ext cx="4114800" cy="365125"/>
          </a:xfrm>
          <a:prstGeom prst="rect">
            <a:avLst/>
          </a:prstGeom>
        </p:spPr>
        <p:txBody>
          <a:bodyPr/>
          <a:lstStyle/>
          <a:p>
            <a:endParaRPr lang="en-GB"/>
          </a:p>
        </p:txBody>
      </p:sp>
      <p:sp>
        <p:nvSpPr>
          <p:cNvPr id="6" name="Slide Number Placeholder 5">
            <a:extLst>
              <a:ext uri="{FF2B5EF4-FFF2-40B4-BE49-F238E27FC236}">
                <a16:creationId xmlns:a16="http://schemas.microsoft.com/office/drawing/2014/main" id="{C0B3AB46-C612-4CCB-A510-6788ED8E1B66}"/>
              </a:ext>
            </a:extLst>
          </p:cNvPr>
          <p:cNvSpPr>
            <a:spLocks noGrp="1"/>
          </p:cNvSpPr>
          <p:nvPr>
            <p:ph type="sldNum" sz="quarter" idx="12"/>
          </p:nvPr>
        </p:nvSpPr>
        <p:spPr>
          <a:xfrm>
            <a:off x="8610600" y="6356350"/>
            <a:ext cx="2743200" cy="365125"/>
          </a:xfrm>
          <a:prstGeom prst="rect">
            <a:avLst/>
          </a:prstGeom>
        </p:spPr>
        <p:txBody>
          <a:bodyPr/>
          <a:lstStyle/>
          <a:p>
            <a:fld id="{5252F40C-0F95-44AC-8002-26897C832668}" type="slidenum">
              <a:rPr lang="en-GB" smtClean="0"/>
              <a:t>‹#›</a:t>
            </a:fld>
            <a:endParaRPr lang="en-GB"/>
          </a:p>
        </p:txBody>
      </p:sp>
      <p:grpSp>
        <p:nvGrpSpPr>
          <p:cNvPr id="7" name="Group 6">
            <a:extLst>
              <a:ext uri="{FF2B5EF4-FFF2-40B4-BE49-F238E27FC236}">
                <a16:creationId xmlns:a16="http://schemas.microsoft.com/office/drawing/2014/main" id="{3E8BCC2C-2B27-4F81-A366-113550FB8509}"/>
              </a:ext>
            </a:extLst>
          </p:cNvPr>
          <p:cNvGrpSpPr/>
          <p:nvPr userDrawn="1"/>
        </p:nvGrpSpPr>
        <p:grpSpPr>
          <a:xfrm>
            <a:off x="0" y="6128084"/>
            <a:ext cx="14975306" cy="112295"/>
            <a:chOff x="0" y="6128084"/>
            <a:chExt cx="14975306" cy="112295"/>
          </a:xfrm>
        </p:grpSpPr>
        <p:sp>
          <p:nvSpPr>
            <p:cNvPr id="8" name="Rectangle 7">
              <a:extLst>
                <a:ext uri="{FF2B5EF4-FFF2-40B4-BE49-F238E27FC236}">
                  <a16:creationId xmlns:a16="http://schemas.microsoft.com/office/drawing/2014/main" id="{080B232E-4E24-4470-AE0D-68156434C475}"/>
                </a:ext>
              </a:extLst>
            </p:cNvPr>
            <p:cNvSpPr/>
            <p:nvPr userDrawn="1"/>
          </p:nvSpPr>
          <p:spPr>
            <a:xfrm>
              <a:off x="0" y="6128084"/>
              <a:ext cx="7587916" cy="112295"/>
            </a:xfrm>
            <a:prstGeom prst="rect">
              <a:avLst/>
            </a:prstGeom>
            <a:solidFill>
              <a:srgbClr val="23315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Rectangle 8">
              <a:extLst>
                <a:ext uri="{FF2B5EF4-FFF2-40B4-BE49-F238E27FC236}">
                  <a16:creationId xmlns:a16="http://schemas.microsoft.com/office/drawing/2014/main" id="{6F0C9C28-A9CE-4E23-B2E0-3D9C50A6410D}"/>
                </a:ext>
              </a:extLst>
            </p:cNvPr>
            <p:cNvSpPr/>
            <p:nvPr userDrawn="1"/>
          </p:nvSpPr>
          <p:spPr>
            <a:xfrm>
              <a:off x="7387390" y="6128084"/>
              <a:ext cx="7587916" cy="112295"/>
            </a:xfrm>
            <a:prstGeom prst="rect">
              <a:avLst/>
            </a:prstGeom>
            <a:solidFill>
              <a:srgbClr val="F1EFE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baseline="-25000" dirty="0"/>
            </a:p>
          </p:txBody>
        </p:sp>
      </p:grpSp>
      <p:sp>
        <p:nvSpPr>
          <p:cNvPr id="10" name="TextBox 9">
            <a:extLst>
              <a:ext uri="{FF2B5EF4-FFF2-40B4-BE49-F238E27FC236}">
                <a16:creationId xmlns:a16="http://schemas.microsoft.com/office/drawing/2014/main" id="{97D6DD7D-ADBE-4C46-909A-3DF14822C5C4}"/>
              </a:ext>
            </a:extLst>
          </p:cNvPr>
          <p:cNvSpPr txBox="1"/>
          <p:nvPr userDrawn="1"/>
        </p:nvSpPr>
        <p:spPr>
          <a:xfrm>
            <a:off x="80921" y="6613753"/>
            <a:ext cx="1925904" cy="215444"/>
          </a:xfrm>
          <a:prstGeom prst="rect">
            <a:avLst/>
          </a:prstGeom>
          <a:solidFill>
            <a:schemeClr val="bg1"/>
          </a:solidFill>
        </p:spPr>
        <p:txBody>
          <a:bodyPr wrap="square" rtlCol="0">
            <a:spAutoFit/>
          </a:bodyPr>
          <a:lstStyle/>
          <a:p>
            <a:endParaRPr lang="en-GB" sz="800" dirty="0"/>
          </a:p>
        </p:txBody>
      </p:sp>
    </p:spTree>
    <p:extLst>
      <p:ext uri="{BB962C8B-B14F-4D97-AF65-F5344CB8AC3E}">
        <p14:creationId xmlns:p14="http://schemas.microsoft.com/office/powerpoint/2010/main" val="149704790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295050D8-698B-4900-850C-530BD985D7EF}"/>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B61858F1-4410-4EEE-B9FB-D5CC4091656C}"/>
              </a:ext>
            </a:extLst>
          </p:cNvPr>
          <p:cNvSpPr>
            <a:spLocks noGrp="1"/>
          </p:cNvSpPr>
          <p:nvPr>
            <p:ph type="body" orient="vert" idx="1"/>
          </p:nvPr>
        </p:nvSpPr>
        <p:spPr>
          <a:xfrm>
            <a:off x="838200" y="365125"/>
            <a:ext cx="7734300" cy="5811838"/>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395976E0-3D40-48B3-A1EF-84D206ADBE59}"/>
              </a:ext>
            </a:extLst>
          </p:cNvPr>
          <p:cNvSpPr>
            <a:spLocks noGrp="1"/>
          </p:cNvSpPr>
          <p:nvPr>
            <p:ph type="dt" sz="half" idx="10"/>
          </p:nvPr>
        </p:nvSpPr>
        <p:spPr>
          <a:xfrm>
            <a:off x="838200" y="6356350"/>
            <a:ext cx="2743200" cy="365125"/>
          </a:xfrm>
          <a:prstGeom prst="rect">
            <a:avLst/>
          </a:prstGeom>
        </p:spPr>
        <p:txBody>
          <a:bodyPr/>
          <a:lstStyle/>
          <a:p>
            <a:fld id="{99B3F5C7-EFA8-4FC9-8FFA-12C2C90402C1}" type="datetimeFigureOut">
              <a:rPr lang="en-GB" smtClean="0"/>
              <a:t>11/05/2026</a:t>
            </a:fld>
            <a:endParaRPr lang="en-GB"/>
          </a:p>
        </p:txBody>
      </p:sp>
      <p:sp>
        <p:nvSpPr>
          <p:cNvPr id="5" name="Footer Placeholder 4">
            <a:extLst>
              <a:ext uri="{FF2B5EF4-FFF2-40B4-BE49-F238E27FC236}">
                <a16:creationId xmlns:a16="http://schemas.microsoft.com/office/drawing/2014/main" id="{C377C574-71EF-4509-96D4-C1712D0F2D7F}"/>
              </a:ext>
            </a:extLst>
          </p:cNvPr>
          <p:cNvSpPr>
            <a:spLocks noGrp="1"/>
          </p:cNvSpPr>
          <p:nvPr>
            <p:ph type="ftr" sz="quarter" idx="11"/>
          </p:nvPr>
        </p:nvSpPr>
        <p:spPr>
          <a:xfrm>
            <a:off x="4038600" y="6356350"/>
            <a:ext cx="4114800" cy="365125"/>
          </a:xfrm>
          <a:prstGeom prst="rect">
            <a:avLst/>
          </a:prstGeom>
        </p:spPr>
        <p:txBody>
          <a:bodyPr/>
          <a:lstStyle/>
          <a:p>
            <a:endParaRPr lang="en-GB"/>
          </a:p>
        </p:txBody>
      </p:sp>
      <p:sp>
        <p:nvSpPr>
          <p:cNvPr id="6" name="Slide Number Placeholder 5">
            <a:extLst>
              <a:ext uri="{FF2B5EF4-FFF2-40B4-BE49-F238E27FC236}">
                <a16:creationId xmlns:a16="http://schemas.microsoft.com/office/drawing/2014/main" id="{E5CD6223-38CE-4A43-84D7-F3695F1E9193}"/>
              </a:ext>
            </a:extLst>
          </p:cNvPr>
          <p:cNvSpPr>
            <a:spLocks noGrp="1"/>
          </p:cNvSpPr>
          <p:nvPr>
            <p:ph type="sldNum" sz="quarter" idx="12"/>
          </p:nvPr>
        </p:nvSpPr>
        <p:spPr>
          <a:xfrm>
            <a:off x="8610600" y="6356350"/>
            <a:ext cx="2743200" cy="365125"/>
          </a:xfrm>
          <a:prstGeom prst="rect">
            <a:avLst/>
          </a:prstGeom>
        </p:spPr>
        <p:txBody>
          <a:bodyPr/>
          <a:lstStyle/>
          <a:p>
            <a:fld id="{5252F40C-0F95-44AC-8002-26897C832668}" type="slidenum">
              <a:rPr lang="en-GB" smtClean="0"/>
              <a:t>‹#›</a:t>
            </a:fld>
            <a:endParaRPr lang="en-GB"/>
          </a:p>
        </p:txBody>
      </p:sp>
      <p:grpSp>
        <p:nvGrpSpPr>
          <p:cNvPr id="7" name="Group 6">
            <a:extLst>
              <a:ext uri="{FF2B5EF4-FFF2-40B4-BE49-F238E27FC236}">
                <a16:creationId xmlns:a16="http://schemas.microsoft.com/office/drawing/2014/main" id="{F5D163F8-B977-403E-8675-896890F3AB4A}"/>
              </a:ext>
            </a:extLst>
          </p:cNvPr>
          <p:cNvGrpSpPr/>
          <p:nvPr userDrawn="1"/>
        </p:nvGrpSpPr>
        <p:grpSpPr>
          <a:xfrm>
            <a:off x="0" y="6128084"/>
            <a:ext cx="14975306" cy="112295"/>
            <a:chOff x="0" y="6128084"/>
            <a:chExt cx="14975306" cy="112295"/>
          </a:xfrm>
        </p:grpSpPr>
        <p:sp>
          <p:nvSpPr>
            <p:cNvPr id="8" name="Rectangle 7">
              <a:extLst>
                <a:ext uri="{FF2B5EF4-FFF2-40B4-BE49-F238E27FC236}">
                  <a16:creationId xmlns:a16="http://schemas.microsoft.com/office/drawing/2014/main" id="{B476984D-9D16-4F3A-8A20-4A88D91B2FEC}"/>
                </a:ext>
              </a:extLst>
            </p:cNvPr>
            <p:cNvSpPr/>
            <p:nvPr userDrawn="1"/>
          </p:nvSpPr>
          <p:spPr>
            <a:xfrm>
              <a:off x="0" y="6128084"/>
              <a:ext cx="7587916" cy="112295"/>
            </a:xfrm>
            <a:prstGeom prst="rect">
              <a:avLst/>
            </a:prstGeom>
            <a:solidFill>
              <a:srgbClr val="23315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Rectangle 8">
              <a:extLst>
                <a:ext uri="{FF2B5EF4-FFF2-40B4-BE49-F238E27FC236}">
                  <a16:creationId xmlns:a16="http://schemas.microsoft.com/office/drawing/2014/main" id="{31EC0D33-A5D4-418D-9906-FC8BD2C086BE}"/>
                </a:ext>
              </a:extLst>
            </p:cNvPr>
            <p:cNvSpPr/>
            <p:nvPr userDrawn="1"/>
          </p:nvSpPr>
          <p:spPr>
            <a:xfrm>
              <a:off x="7387390" y="6128084"/>
              <a:ext cx="7587916" cy="112295"/>
            </a:xfrm>
            <a:prstGeom prst="rect">
              <a:avLst/>
            </a:prstGeom>
            <a:solidFill>
              <a:srgbClr val="F1EFE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baseline="-25000" dirty="0"/>
            </a:p>
          </p:txBody>
        </p:sp>
      </p:grpSp>
      <p:sp>
        <p:nvSpPr>
          <p:cNvPr id="10" name="TextBox 9">
            <a:extLst>
              <a:ext uri="{FF2B5EF4-FFF2-40B4-BE49-F238E27FC236}">
                <a16:creationId xmlns:a16="http://schemas.microsoft.com/office/drawing/2014/main" id="{8C313383-3CB9-489F-AA35-299CA77FE8CE}"/>
              </a:ext>
            </a:extLst>
          </p:cNvPr>
          <p:cNvSpPr txBox="1"/>
          <p:nvPr userDrawn="1"/>
        </p:nvSpPr>
        <p:spPr>
          <a:xfrm>
            <a:off x="80921" y="6613753"/>
            <a:ext cx="1925904" cy="215444"/>
          </a:xfrm>
          <a:prstGeom prst="rect">
            <a:avLst/>
          </a:prstGeom>
          <a:solidFill>
            <a:schemeClr val="bg1"/>
          </a:solidFill>
        </p:spPr>
        <p:txBody>
          <a:bodyPr wrap="square" rtlCol="0">
            <a:spAutoFit/>
          </a:bodyPr>
          <a:lstStyle/>
          <a:p>
            <a:endParaRPr lang="en-GB" sz="800" dirty="0"/>
          </a:p>
        </p:txBody>
      </p:sp>
    </p:spTree>
    <p:extLst>
      <p:ext uri="{BB962C8B-B14F-4D97-AF65-F5344CB8AC3E}">
        <p14:creationId xmlns:p14="http://schemas.microsoft.com/office/powerpoint/2010/main" val="252994315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071367-5D2B-404A-BB34-0E7B86D14400}"/>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2A5CD7B8-0727-4E1D-8208-278087656FD1}"/>
              </a:ext>
            </a:extLst>
          </p:cNvPr>
          <p:cNvSpPr>
            <a:spLocks noGrp="1"/>
          </p:cNvSpPr>
          <p:nvPr>
            <p:ph type="dt" sz="half" idx="10"/>
          </p:nvPr>
        </p:nvSpPr>
        <p:spPr>
          <a:xfrm>
            <a:off x="838200" y="6356350"/>
            <a:ext cx="2743200" cy="365125"/>
          </a:xfrm>
          <a:prstGeom prst="rect">
            <a:avLst/>
          </a:prstGeom>
        </p:spPr>
        <p:txBody>
          <a:bodyPr/>
          <a:lstStyle/>
          <a:p>
            <a:fld id="{99B3F5C7-EFA8-4FC9-8FFA-12C2C90402C1}" type="datetimeFigureOut">
              <a:rPr lang="en-GB" smtClean="0"/>
              <a:t>11/05/2026</a:t>
            </a:fld>
            <a:endParaRPr lang="en-GB"/>
          </a:p>
        </p:txBody>
      </p:sp>
      <p:sp>
        <p:nvSpPr>
          <p:cNvPr id="4" name="Footer Placeholder 3">
            <a:extLst>
              <a:ext uri="{FF2B5EF4-FFF2-40B4-BE49-F238E27FC236}">
                <a16:creationId xmlns:a16="http://schemas.microsoft.com/office/drawing/2014/main" id="{F69D546F-3BE6-460B-AE44-13AC152B73E2}"/>
              </a:ext>
            </a:extLst>
          </p:cNvPr>
          <p:cNvSpPr>
            <a:spLocks noGrp="1"/>
          </p:cNvSpPr>
          <p:nvPr>
            <p:ph type="ftr" sz="quarter" idx="11"/>
          </p:nvPr>
        </p:nvSpPr>
        <p:spPr>
          <a:xfrm>
            <a:off x="4038600" y="6356350"/>
            <a:ext cx="4114800" cy="365125"/>
          </a:xfrm>
          <a:prstGeom prst="rect">
            <a:avLst/>
          </a:prstGeom>
        </p:spPr>
        <p:txBody>
          <a:bodyPr/>
          <a:lstStyle/>
          <a:p>
            <a:endParaRPr lang="en-GB"/>
          </a:p>
        </p:txBody>
      </p:sp>
      <p:sp>
        <p:nvSpPr>
          <p:cNvPr id="5" name="Slide Number Placeholder 4">
            <a:extLst>
              <a:ext uri="{FF2B5EF4-FFF2-40B4-BE49-F238E27FC236}">
                <a16:creationId xmlns:a16="http://schemas.microsoft.com/office/drawing/2014/main" id="{052C480B-1C6C-462E-A896-7A41E6F26194}"/>
              </a:ext>
            </a:extLst>
          </p:cNvPr>
          <p:cNvSpPr>
            <a:spLocks noGrp="1"/>
          </p:cNvSpPr>
          <p:nvPr>
            <p:ph type="sldNum" sz="quarter" idx="12"/>
          </p:nvPr>
        </p:nvSpPr>
        <p:spPr>
          <a:xfrm>
            <a:off x="8610600" y="6356350"/>
            <a:ext cx="2743200" cy="365125"/>
          </a:xfrm>
          <a:prstGeom prst="rect">
            <a:avLst/>
          </a:prstGeom>
        </p:spPr>
        <p:txBody>
          <a:bodyPr/>
          <a:lstStyle/>
          <a:p>
            <a:fld id="{5252F40C-0F95-44AC-8002-26897C832668}" type="slidenum">
              <a:rPr lang="en-GB" smtClean="0"/>
              <a:t>‹#›</a:t>
            </a:fld>
            <a:endParaRPr lang="en-GB"/>
          </a:p>
        </p:txBody>
      </p:sp>
      <p:grpSp>
        <p:nvGrpSpPr>
          <p:cNvPr id="6" name="Group 5">
            <a:extLst>
              <a:ext uri="{FF2B5EF4-FFF2-40B4-BE49-F238E27FC236}">
                <a16:creationId xmlns:a16="http://schemas.microsoft.com/office/drawing/2014/main" id="{1BFE9E70-02DB-4008-A102-A587571EC7FF}"/>
              </a:ext>
            </a:extLst>
          </p:cNvPr>
          <p:cNvGrpSpPr/>
          <p:nvPr userDrawn="1"/>
        </p:nvGrpSpPr>
        <p:grpSpPr>
          <a:xfrm>
            <a:off x="0" y="6441569"/>
            <a:ext cx="14975306" cy="112295"/>
            <a:chOff x="0" y="6128084"/>
            <a:chExt cx="14975306" cy="112295"/>
          </a:xfrm>
        </p:grpSpPr>
        <p:sp>
          <p:nvSpPr>
            <p:cNvPr id="7" name="Rectangle 6">
              <a:extLst>
                <a:ext uri="{FF2B5EF4-FFF2-40B4-BE49-F238E27FC236}">
                  <a16:creationId xmlns:a16="http://schemas.microsoft.com/office/drawing/2014/main" id="{FC2B8706-D5BC-4EA7-8BCE-91A8E440221F}"/>
                </a:ext>
              </a:extLst>
            </p:cNvPr>
            <p:cNvSpPr/>
            <p:nvPr userDrawn="1"/>
          </p:nvSpPr>
          <p:spPr>
            <a:xfrm>
              <a:off x="0" y="6128084"/>
              <a:ext cx="7587916" cy="112295"/>
            </a:xfrm>
            <a:prstGeom prst="rect">
              <a:avLst/>
            </a:prstGeom>
            <a:solidFill>
              <a:srgbClr val="23315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Rectangle 7">
              <a:extLst>
                <a:ext uri="{FF2B5EF4-FFF2-40B4-BE49-F238E27FC236}">
                  <a16:creationId xmlns:a16="http://schemas.microsoft.com/office/drawing/2014/main" id="{BC84A8EA-AE51-4BED-B868-913A5A63C799}"/>
                </a:ext>
              </a:extLst>
            </p:cNvPr>
            <p:cNvSpPr/>
            <p:nvPr userDrawn="1"/>
          </p:nvSpPr>
          <p:spPr>
            <a:xfrm>
              <a:off x="7387390" y="6128084"/>
              <a:ext cx="7587916" cy="112295"/>
            </a:xfrm>
            <a:prstGeom prst="rect">
              <a:avLst/>
            </a:prstGeom>
            <a:solidFill>
              <a:srgbClr val="F1EFE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baseline="-25000" dirty="0"/>
            </a:p>
          </p:txBody>
        </p:sp>
      </p:grpSp>
      <p:sp>
        <p:nvSpPr>
          <p:cNvPr id="9" name="TextBox 8">
            <a:extLst>
              <a:ext uri="{FF2B5EF4-FFF2-40B4-BE49-F238E27FC236}">
                <a16:creationId xmlns:a16="http://schemas.microsoft.com/office/drawing/2014/main" id="{8846DE26-4AFF-48EA-B013-F5A6F8EDA51B}"/>
              </a:ext>
            </a:extLst>
          </p:cNvPr>
          <p:cNvSpPr txBox="1"/>
          <p:nvPr userDrawn="1"/>
        </p:nvSpPr>
        <p:spPr>
          <a:xfrm>
            <a:off x="80921" y="6613753"/>
            <a:ext cx="1925904" cy="215444"/>
          </a:xfrm>
          <a:prstGeom prst="rect">
            <a:avLst/>
          </a:prstGeom>
          <a:solidFill>
            <a:schemeClr val="bg1"/>
          </a:solidFill>
        </p:spPr>
        <p:txBody>
          <a:bodyPr wrap="square" rtlCol="0">
            <a:spAutoFit/>
          </a:bodyPr>
          <a:lstStyle/>
          <a:p>
            <a:endParaRPr lang="en-GB" sz="800" dirty="0"/>
          </a:p>
        </p:txBody>
      </p:sp>
    </p:spTree>
    <p:extLst>
      <p:ext uri="{BB962C8B-B14F-4D97-AF65-F5344CB8AC3E}">
        <p14:creationId xmlns:p14="http://schemas.microsoft.com/office/powerpoint/2010/main" val="277863036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10251C-232C-5D1D-3A3C-D6E70D0A3669}"/>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0E0E633D-8E80-E278-11FC-E1E2CCBF8288}"/>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886E0A0D-3A23-A447-194B-73401831B925}"/>
              </a:ext>
            </a:extLst>
          </p:cNvPr>
          <p:cNvSpPr>
            <a:spLocks noGrp="1"/>
          </p:cNvSpPr>
          <p:nvPr>
            <p:ph type="dt" sz="half" idx="10"/>
          </p:nvPr>
        </p:nvSpPr>
        <p:spPr/>
        <p:txBody>
          <a:bodyPr/>
          <a:lstStyle/>
          <a:p>
            <a:fld id="{548A862D-E54B-404D-AA4D-18ECCEA13863}" type="datetimeFigureOut">
              <a:rPr lang="en-GB" smtClean="0"/>
              <a:t>11/05/2026</a:t>
            </a:fld>
            <a:endParaRPr lang="en-GB"/>
          </a:p>
        </p:txBody>
      </p:sp>
      <p:sp>
        <p:nvSpPr>
          <p:cNvPr id="5" name="Footer Placeholder 4">
            <a:extLst>
              <a:ext uri="{FF2B5EF4-FFF2-40B4-BE49-F238E27FC236}">
                <a16:creationId xmlns:a16="http://schemas.microsoft.com/office/drawing/2014/main" id="{82BF1DE5-874A-69E8-BF1D-5A17B2F62FB9}"/>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5D2B25E2-70E2-4DCC-EE0B-924F7883AC35}"/>
              </a:ext>
            </a:extLst>
          </p:cNvPr>
          <p:cNvSpPr>
            <a:spLocks noGrp="1"/>
          </p:cNvSpPr>
          <p:nvPr>
            <p:ph type="sldNum" sz="quarter" idx="12"/>
          </p:nvPr>
        </p:nvSpPr>
        <p:spPr/>
        <p:txBody>
          <a:bodyPr/>
          <a:lstStyle/>
          <a:p>
            <a:fld id="{F9030A7C-B39F-4F64-A8AF-DC9B085FF780}" type="slidenum">
              <a:rPr lang="en-GB" smtClean="0"/>
              <a:t>‹#›</a:t>
            </a:fld>
            <a:endParaRPr lang="en-GB"/>
          </a:p>
        </p:txBody>
      </p:sp>
      <p:sp>
        <p:nvSpPr>
          <p:cNvPr id="7" name="TextBox 6">
            <a:extLst>
              <a:ext uri="{FF2B5EF4-FFF2-40B4-BE49-F238E27FC236}">
                <a16:creationId xmlns:a16="http://schemas.microsoft.com/office/drawing/2014/main" id="{7DB030B6-636E-4ED7-A649-9090F4585814}"/>
              </a:ext>
            </a:extLst>
          </p:cNvPr>
          <p:cNvSpPr txBox="1"/>
          <p:nvPr userDrawn="1"/>
        </p:nvSpPr>
        <p:spPr>
          <a:xfrm>
            <a:off x="80921" y="6613753"/>
            <a:ext cx="1925904" cy="215444"/>
          </a:xfrm>
          <a:prstGeom prst="rect">
            <a:avLst/>
          </a:prstGeom>
          <a:solidFill>
            <a:schemeClr val="bg1"/>
          </a:solidFill>
        </p:spPr>
        <p:txBody>
          <a:bodyPr wrap="square" rtlCol="0">
            <a:spAutoFit/>
          </a:bodyPr>
          <a:lstStyle/>
          <a:p>
            <a:endParaRPr lang="en-GB" sz="800" dirty="0"/>
          </a:p>
        </p:txBody>
      </p:sp>
    </p:spTree>
    <p:extLst>
      <p:ext uri="{BB962C8B-B14F-4D97-AF65-F5344CB8AC3E}">
        <p14:creationId xmlns:p14="http://schemas.microsoft.com/office/powerpoint/2010/main" val="333146585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grpSp>
        <p:nvGrpSpPr>
          <p:cNvPr id="22" name="Group 21">
            <a:extLst>
              <a:ext uri="{FF2B5EF4-FFF2-40B4-BE49-F238E27FC236}">
                <a16:creationId xmlns:a16="http://schemas.microsoft.com/office/drawing/2014/main" id="{5CEB2D7A-3A0E-4934-8A7A-C2599786EE0F}"/>
              </a:ext>
            </a:extLst>
          </p:cNvPr>
          <p:cNvGrpSpPr/>
          <p:nvPr userDrawn="1"/>
        </p:nvGrpSpPr>
        <p:grpSpPr>
          <a:xfrm>
            <a:off x="0" y="6128084"/>
            <a:ext cx="14975306" cy="112295"/>
            <a:chOff x="0" y="6128084"/>
            <a:chExt cx="14975306" cy="112295"/>
          </a:xfrm>
        </p:grpSpPr>
        <p:sp>
          <p:nvSpPr>
            <p:cNvPr id="10" name="Rectangle 9">
              <a:extLst>
                <a:ext uri="{FF2B5EF4-FFF2-40B4-BE49-F238E27FC236}">
                  <a16:creationId xmlns:a16="http://schemas.microsoft.com/office/drawing/2014/main" id="{4A235DBE-85F3-4835-8910-8BE15D04C63C}"/>
                </a:ext>
              </a:extLst>
            </p:cNvPr>
            <p:cNvSpPr/>
            <p:nvPr userDrawn="1"/>
          </p:nvSpPr>
          <p:spPr>
            <a:xfrm>
              <a:off x="0" y="6128084"/>
              <a:ext cx="7587916" cy="112295"/>
            </a:xfrm>
            <a:prstGeom prst="rect">
              <a:avLst/>
            </a:prstGeom>
            <a:solidFill>
              <a:srgbClr val="23315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Rectangle 10">
              <a:extLst>
                <a:ext uri="{FF2B5EF4-FFF2-40B4-BE49-F238E27FC236}">
                  <a16:creationId xmlns:a16="http://schemas.microsoft.com/office/drawing/2014/main" id="{F6CAE642-5BD5-4D3C-805A-331153EDD7AB}"/>
                </a:ext>
              </a:extLst>
            </p:cNvPr>
            <p:cNvSpPr/>
            <p:nvPr userDrawn="1"/>
          </p:nvSpPr>
          <p:spPr>
            <a:xfrm>
              <a:off x="7387390" y="6128084"/>
              <a:ext cx="7587916" cy="112295"/>
            </a:xfrm>
            <a:prstGeom prst="rect">
              <a:avLst/>
            </a:prstGeom>
            <a:solidFill>
              <a:srgbClr val="F1EFE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baseline="-25000" dirty="0"/>
            </a:p>
          </p:txBody>
        </p:sp>
      </p:grpSp>
      <p:sp>
        <p:nvSpPr>
          <p:cNvPr id="12" name="Title 8">
            <a:extLst>
              <a:ext uri="{FF2B5EF4-FFF2-40B4-BE49-F238E27FC236}">
                <a16:creationId xmlns:a16="http://schemas.microsoft.com/office/drawing/2014/main" id="{3CA9277F-6A3D-4D6D-B7F9-1800ABD103DE}"/>
              </a:ext>
            </a:extLst>
          </p:cNvPr>
          <p:cNvSpPr txBox="1">
            <a:spLocks/>
          </p:cNvSpPr>
          <p:nvPr userDrawn="1"/>
        </p:nvSpPr>
        <p:spPr>
          <a:xfrm>
            <a:off x="838200" y="913265"/>
            <a:ext cx="4311316"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rgbClr val="233152"/>
                </a:solidFill>
                <a:latin typeface="Futura" panose="02020800000000000000" pitchFamily="18" charset="0"/>
                <a:ea typeface="Futura" panose="02020800000000000000" pitchFamily="18" charset="0"/>
                <a:cs typeface="Futura" panose="02020800000000000000" pitchFamily="18" charset="0"/>
              </a:defRPr>
            </a:lvl1pPr>
          </a:lstStyle>
          <a:p>
            <a:r>
              <a:rPr lang="en-US"/>
              <a:t>Report Outline</a:t>
            </a:r>
            <a:endParaRPr lang="en-GB" dirty="0"/>
          </a:p>
        </p:txBody>
      </p:sp>
      <p:sp>
        <p:nvSpPr>
          <p:cNvPr id="14" name="Text Placeholder 13">
            <a:extLst>
              <a:ext uri="{FF2B5EF4-FFF2-40B4-BE49-F238E27FC236}">
                <a16:creationId xmlns:a16="http://schemas.microsoft.com/office/drawing/2014/main" id="{B2F538B9-B10A-4D06-A5AE-60928A320780}"/>
              </a:ext>
            </a:extLst>
          </p:cNvPr>
          <p:cNvSpPr>
            <a:spLocks noGrp="1"/>
          </p:cNvSpPr>
          <p:nvPr>
            <p:ph type="body" sz="quarter" idx="10" hasCustomPrompt="1"/>
          </p:nvPr>
        </p:nvSpPr>
        <p:spPr>
          <a:xfrm>
            <a:off x="5602288" y="1439550"/>
            <a:ext cx="5751512" cy="4616450"/>
          </a:xfrm>
          <a:prstGeom prst="rect">
            <a:avLst/>
          </a:prstGeom>
        </p:spPr>
        <p:txBody>
          <a:bodyPr/>
          <a:lstStyle>
            <a:lvl1pPr marL="0" indent="0">
              <a:buNone/>
              <a:defRPr sz="2000" b="1">
                <a:solidFill>
                  <a:srgbClr val="233152"/>
                </a:solidFill>
                <a:latin typeface="Arial" panose="020B0604020202020204" pitchFamily="34" charset="0"/>
                <a:cs typeface="Arial" panose="020B0604020202020204" pitchFamily="34" charset="0"/>
              </a:defRPr>
            </a:lvl1pPr>
          </a:lstStyle>
          <a:p>
            <a:pPr lvl="0"/>
            <a:r>
              <a:rPr lang="en-US" dirty="0"/>
              <a:t>PART 1		Introduction</a:t>
            </a:r>
          </a:p>
          <a:p>
            <a:pPr lvl="0"/>
            <a:endParaRPr lang="en-US" dirty="0"/>
          </a:p>
          <a:p>
            <a:pPr lvl="0"/>
            <a:r>
              <a:rPr lang="en-US" dirty="0"/>
              <a:t>PART 2		Message from our Leaders</a:t>
            </a:r>
          </a:p>
          <a:p>
            <a:pPr lvl="0"/>
            <a:endParaRPr lang="en-US" dirty="0"/>
          </a:p>
          <a:p>
            <a:pPr lvl="0"/>
            <a:r>
              <a:rPr lang="en-US" dirty="0"/>
              <a:t>PART 3		PRIORITY SDGs</a:t>
            </a:r>
          </a:p>
          <a:p>
            <a:pPr lvl="0"/>
            <a:endParaRPr lang="en-US" dirty="0"/>
          </a:p>
          <a:p>
            <a:pPr lvl="0"/>
            <a:r>
              <a:rPr lang="en-US" dirty="0"/>
              <a:t>PART 4		Measuring Progress</a:t>
            </a:r>
          </a:p>
          <a:p>
            <a:pPr lvl="0"/>
            <a:endParaRPr lang="en-US" dirty="0"/>
          </a:p>
          <a:p>
            <a:pPr lvl="0"/>
            <a:r>
              <a:rPr lang="en-US" dirty="0"/>
              <a:t>PART 5		Next Steps</a:t>
            </a:r>
            <a:endParaRPr lang="en-GB" dirty="0"/>
          </a:p>
        </p:txBody>
      </p:sp>
      <p:cxnSp>
        <p:nvCxnSpPr>
          <p:cNvPr id="16" name="Straight Connector 15">
            <a:extLst>
              <a:ext uri="{FF2B5EF4-FFF2-40B4-BE49-F238E27FC236}">
                <a16:creationId xmlns:a16="http://schemas.microsoft.com/office/drawing/2014/main" id="{5F72C79F-5979-408B-94E5-0A388561D734}"/>
              </a:ext>
            </a:extLst>
          </p:cNvPr>
          <p:cNvCxnSpPr>
            <a:cxnSpLocks/>
          </p:cNvCxnSpPr>
          <p:nvPr userDrawn="1"/>
        </p:nvCxnSpPr>
        <p:spPr>
          <a:xfrm>
            <a:off x="5602288" y="2137892"/>
            <a:ext cx="5751512" cy="0"/>
          </a:xfrm>
          <a:prstGeom prst="line">
            <a:avLst/>
          </a:prstGeom>
          <a:ln>
            <a:solidFill>
              <a:srgbClr val="233152"/>
            </a:solidFil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3F20DEC8-BB96-4835-8315-AA66485FA2BE}"/>
              </a:ext>
            </a:extLst>
          </p:cNvPr>
          <p:cNvCxnSpPr>
            <a:cxnSpLocks/>
          </p:cNvCxnSpPr>
          <p:nvPr userDrawn="1"/>
        </p:nvCxnSpPr>
        <p:spPr>
          <a:xfrm>
            <a:off x="5602288" y="2940674"/>
            <a:ext cx="5751512" cy="0"/>
          </a:xfrm>
          <a:prstGeom prst="line">
            <a:avLst/>
          </a:prstGeom>
          <a:ln>
            <a:solidFill>
              <a:srgbClr val="233152"/>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D656545C-7401-4CC4-AEDC-F12346B61CF9}"/>
              </a:ext>
            </a:extLst>
          </p:cNvPr>
          <p:cNvCxnSpPr>
            <a:cxnSpLocks/>
          </p:cNvCxnSpPr>
          <p:nvPr userDrawn="1"/>
        </p:nvCxnSpPr>
        <p:spPr>
          <a:xfrm>
            <a:off x="5602288" y="3762800"/>
            <a:ext cx="5751512" cy="0"/>
          </a:xfrm>
          <a:prstGeom prst="line">
            <a:avLst/>
          </a:prstGeom>
          <a:ln>
            <a:solidFill>
              <a:srgbClr val="233152"/>
            </a:solidFill>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E70BDFCE-8226-460A-90C6-B4D539C43389}"/>
              </a:ext>
            </a:extLst>
          </p:cNvPr>
          <p:cNvCxnSpPr>
            <a:cxnSpLocks/>
          </p:cNvCxnSpPr>
          <p:nvPr userDrawn="1"/>
        </p:nvCxnSpPr>
        <p:spPr>
          <a:xfrm>
            <a:off x="5602288" y="4604198"/>
            <a:ext cx="5751512" cy="0"/>
          </a:xfrm>
          <a:prstGeom prst="line">
            <a:avLst/>
          </a:prstGeom>
          <a:ln>
            <a:solidFill>
              <a:srgbClr val="233152"/>
            </a:solidFill>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4013B7D4-C1D4-42FB-8E83-D602B304B465}"/>
              </a:ext>
            </a:extLst>
          </p:cNvPr>
          <p:cNvSpPr txBox="1"/>
          <p:nvPr userDrawn="1"/>
        </p:nvSpPr>
        <p:spPr>
          <a:xfrm>
            <a:off x="80921" y="6613753"/>
            <a:ext cx="1925904" cy="215444"/>
          </a:xfrm>
          <a:prstGeom prst="rect">
            <a:avLst/>
          </a:prstGeom>
          <a:solidFill>
            <a:schemeClr val="bg1"/>
          </a:solidFill>
        </p:spPr>
        <p:txBody>
          <a:bodyPr wrap="square" rtlCol="0">
            <a:spAutoFit/>
          </a:bodyPr>
          <a:lstStyle/>
          <a:p>
            <a:endParaRPr lang="en-GB" sz="800" dirty="0"/>
          </a:p>
        </p:txBody>
      </p:sp>
    </p:spTree>
    <p:extLst>
      <p:ext uri="{BB962C8B-B14F-4D97-AF65-F5344CB8AC3E}">
        <p14:creationId xmlns:p14="http://schemas.microsoft.com/office/powerpoint/2010/main" val="222522302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ABEE56-1CB5-4AD7-A624-FD565409789F}"/>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C3BFE814-A2AF-42CD-AE27-0F607F695F6B}"/>
              </a:ext>
            </a:extLst>
          </p:cNvPr>
          <p:cNvSpPr>
            <a:spLocks noGrp="1"/>
          </p:cNvSpPr>
          <p:nvPr>
            <p:ph type="body" idx="1"/>
          </p:nvPr>
        </p:nvSpPr>
        <p:spPr>
          <a:xfrm>
            <a:off x="831850" y="4589463"/>
            <a:ext cx="10515600"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grpSp>
        <p:nvGrpSpPr>
          <p:cNvPr id="7" name="Group 6">
            <a:extLst>
              <a:ext uri="{FF2B5EF4-FFF2-40B4-BE49-F238E27FC236}">
                <a16:creationId xmlns:a16="http://schemas.microsoft.com/office/drawing/2014/main" id="{672F7119-038E-400E-97CC-C9854995F936}"/>
              </a:ext>
            </a:extLst>
          </p:cNvPr>
          <p:cNvGrpSpPr/>
          <p:nvPr userDrawn="1"/>
        </p:nvGrpSpPr>
        <p:grpSpPr>
          <a:xfrm>
            <a:off x="0" y="6446136"/>
            <a:ext cx="14975306" cy="112295"/>
            <a:chOff x="0" y="6128084"/>
            <a:chExt cx="14975306" cy="112295"/>
          </a:xfrm>
        </p:grpSpPr>
        <p:sp>
          <p:nvSpPr>
            <p:cNvPr id="8" name="Rectangle 7">
              <a:extLst>
                <a:ext uri="{FF2B5EF4-FFF2-40B4-BE49-F238E27FC236}">
                  <a16:creationId xmlns:a16="http://schemas.microsoft.com/office/drawing/2014/main" id="{43FA375B-8686-444E-B897-7E11ED25B4DF}"/>
                </a:ext>
              </a:extLst>
            </p:cNvPr>
            <p:cNvSpPr/>
            <p:nvPr userDrawn="1"/>
          </p:nvSpPr>
          <p:spPr>
            <a:xfrm>
              <a:off x="0" y="6128084"/>
              <a:ext cx="7587916" cy="112295"/>
            </a:xfrm>
            <a:prstGeom prst="rect">
              <a:avLst/>
            </a:prstGeom>
            <a:solidFill>
              <a:srgbClr val="23315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Rectangle 8">
              <a:extLst>
                <a:ext uri="{FF2B5EF4-FFF2-40B4-BE49-F238E27FC236}">
                  <a16:creationId xmlns:a16="http://schemas.microsoft.com/office/drawing/2014/main" id="{1F44993C-3B63-4ED6-926F-F82D21D68B5F}"/>
                </a:ext>
              </a:extLst>
            </p:cNvPr>
            <p:cNvSpPr/>
            <p:nvPr userDrawn="1"/>
          </p:nvSpPr>
          <p:spPr>
            <a:xfrm>
              <a:off x="7387390" y="6128084"/>
              <a:ext cx="7587916" cy="112295"/>
            </a:xfrm>
            <a:prstGeom prst="rect">
              <a:avLst/>
            </a:prstGeom>
            <a:solidFill>
              <a:srgbClr val="F1EFE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baseline="-25000" dirty="0"/>
            </a:p>
          </p:txBody>
        </p:sp>
      </p:grpSp>
      <p:sp>
        <p:nvSpPr>
          <p:cNvPr id="10" name="TextBox 9">
            <a:extLst>
              <a:ext uri="{FF2B5EF4-FFF2-40B4-BE49-F238E27FC236}">
                <a16:creationId xmlns:a16="http://schemas.microsoft.com/office/drawing/2014/main" id="{D5B8C786-7649-49A5-8F85-174AC7CE8199}"/>
              </a:ext>
            </a:extLst>
          </p:cNvPr>
          <p:cNvSpPr txBox="1"/>
          <p:nvPr userDrawn="1"/>
        </p:nvSpPr>
        <p:spPr>
          <a:xfrm>
            <a:off x="80921" y="6613753"/>
            <a:ext cx="1925904" cy="215444"/>
          </a:xfrm>
          <a:prstGeom prst="rect">
            <a:avLst/>
          </a:prstGeom>
          <a:solidFill>
            <a:schemeClr val="bg1"/>
          </a:solidFill>
        </p:spPr>
        <p:txBody>
          <a:bodyPr wrap="square" rtlCol="0">
            <a:spAutoFit/>
          </a:bodyPr>
          <a:lstStyle/>
          <a:p>
            <a:endParaRPr lang="en-GB" sz="800" dirty="0"/>
          </a:p>
        </p:txBody>
      </p:sp>
    </p:spTree>
    <p:extLst>
      <p:ext uri="{BB962C8B-B14F-4D97-AF65-F5344CB8AC3E}">
        <p14:creationId xmlns:p14="http://schemas.microsoft.com/office/powerpoint/2010/main" val="401695352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DB4CF2-ECB8-497A-8825-76306734C35A}"/>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1044AFDB-14ED-4019-84B8-486F7503D476}"/>
              </a:ext>
            </a:extLst>
          </p:cNvPr>
          <p:cNvSpPr>
            <a:spLocks noGrp="1"/>
          </p:cNvSpPr>
          <p:nvPr>
            <p:ph sz="half" idx="1"/>
          </p:nvPr>
        </p:nvSpPr>
        <p:spPr>
          <a:xfrm>
            <a:off x="838200" y="1825625"/>
            <a:ext cx="5181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36869FB1-A60E-480C-9792-4ED1D08DCE55}"/>
              </a:ext>
            </a:extLst>
          </p:cNvPr>
          <p:cNvSpPr>
            <a:spLocks noGrp="1"/>
          </p:cNvSpPr>
          <p:nvPr>
            <p:ph sz="half" idx="2"/>
          </p:nvPr>
        </p:nvSpPr>
        <p:spPr>
          <a:xfrm>
            <a:off x="6172200" y="1825625"/>
            <a:ext cx="5181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66960397-393F-45B1-AC3A-29D61F2D75DE}"/>
              </a:ext>
            </a:extLst>
          </p:cNvPr>
          <p:cNvSpPr>
            <a:spLocks noGrp="1"/>
          </p:cNvSpPr>
          <p:nvPr>
            <p:ph type="dt" sz="half" idx="10"/>
          </p:nvPr>
        </p:nvSpPr>
        <p:spPr>
          <a:xfrm>
            <a:off x="838200" y="6356350"/>
            <a:ext cx="2743200" cy="365125"/>
          </a:xfrm>
          <a:prstGeom prst="rect">
            <a:avLst/>
          </a:prstGeom>
        </p:spPr>
        <p:txBody>
          <a:bodyPr/>
          <a:lstStyle/>
          <a:p>
            <a:fld id="{99B3F5C7-EFA8-4FC9-8FFA-12C2C90402C1}" type="datetimeFigureOut">
              <a:rPr lang="en-GB" smtClean="0"/>
              <a:t>11/05/2026</a:t>
            </a:fld>
            <a:endParaRPr lang="en-GB"/>
          </a:p>
        </p:txBody>
      </p:sp>
      <p:sp>
        <p:nvSpPr>
          <p:cNvPr id="6" name="Footer Placeholder 5">
            <a:extLst>
              <a:ext uri="{FF2B5EF4-FFF2-40B4-BE49-F238E27FC236}">
                <a16:creationId xmlns:a16="http://schemas.microsoft.com/office/drawing/2014/main" id="{6D50B397-101C-476D-8E3B-274FAAFBD0C4}"/>
              </a:ext>
            </a:extLst>
          </p:cNvPr>
          <p:cNvSpPr>
            <a:spLocks noGrp="1"/>
          </p:cNvSpPr>
          <p:nvPr>
            <p:ph type="ftr" sz="quarter" idx="11"/>
          </p:nvPr>
        </p:nvSpPr>
        <p:spPr>
          <a:xfrm>
            <a:off x="4038600" y="6356350"/>
            <a:ext cx="4114800" cy="365125"/>
          </a:xfrm>
          <a:prstGeom prst="rect">
            <a:avLst/>
          </a:prstGeom>
        </p:spPr>
        <p:txBody>
          <a:bodyPr/>
          <a:lstStyle/>
          <a:p>
            <a:endParaRPr lang="en-GB"/>
          </a:p>
        </p:txBody>
      </p:sp>
      <p:sp>
        <p:nvSpPr>
          <p:cNvPr id="7" name="Slide Number Placeholder 6">
            <a:extLst>
              <a:ext uri="{FF2B5EF4-FFF2-40B4-BE49-F238E27FC236}">
                <a16:creationId xmlns:a16="http://schemas.microsoft.com/office/drawing/2014/main" id="{18BE159D-9EBE-4A7C-B929-B6E97341EBF8}"/>
              </a:ext>
            </a:extLst>
          </p:cNvPr>
          <p:cNvSpPr>
            <a:spLocks noGrp="1"/>
          </p:cNvSpPr>
          <p:nvPr>
            <p:ph type="sldNum" sz="quarter" idx="12"/>
          </p:nvPr>
        </p:nvSpPr>
        <p:spPr>
          <a:xfrm>
            <a:off x="8610600" y="6356350"/>
            <a:ext cx="2743200" cy="365125"/>
          </a:xfrm>
          <a:prstGeom prst="rect">
            <a:avLst/>
          </a:prstGeom>
        </p:spPr>
        <p:txBody>
          <a:bodyPr/>
          <a:lstStyle/>
          <a:p>
            <a:fld id="{5252F40C-0F95-44AC-8002-26897C832668}" type="slidenum">
              <a:rPr lang="en-GB" smtClean="0"/>
              <a:t>‹#›</a:t>
            </a:fld>
            <a:endParaRPr lang="en-GB"/>
          </a:p>
        </p:txBody>
      </p:sp>
      <p:grpSp>
        <p:nvGrpSpPr>
          <p:cNvPr id="8" name="Group 7">
            <a:extLst>
              <a:ext uri="{FF2B5EF4-FFF2-40B4-BE49-F238E27FC236}">
                <a16:creationId xmlns:a16="http://schemas.microsoft.com/office/drawing/2014/main" id="{CB966E7A-D9CD-4BB8-AFD7-39BD0B4E0963}"/>
              </a:ext>
            </a:extLst>
          </p:cNvPr>
          <p:cNvGrpSpPr/>
          <p:nvPr userDrawn="1"/>
        </p:nvGrpSpPr>
        <p:grpSpPr>
          <a:xfrm>
            <a:off x="0" y="6128084"/>
            <a:ext cx="14975306" cy="112295"/>
            <a:chOff x="0" y="6128084"/>
            <a:chExt cx="14975306" cy="112295"/>
          </a:xfrm>
        </p:grpSpPr>
        <p:sp>
          <p:nvSpPr>
            <p:cNvPr id="9" name="Rectangle 8">
              <a:extLst>
                <a:ext uri="{FF2B5EF4-FFF2-40B4-BE49-F238E27FC236}">
                  <a16:creationId xmlns:a16="http://schemas.microsoft.com/office/drawing/2014/main" id="{C18E0D03-26DF-4A64-AB21-2C98F5A5300B}"/>
                </a:ext>
              </a:extLst>
            </p:cNvPr>
            <p:cNvSpPr/>
            <p:nvPr userDrawn="1"/>
          </p:nvSpPr>
          <p:spPr>
            <a:xfrm>
              <a:off x="0" y="6128084"/>
              <a:ext cx="7587916" cy="112295"/>
            </a:xfrm>
            <a:prstGeom prst="rect">
              <a:avLst/>
            </a:prstGeom>
            <a:solidFill>
              <a:srgbClr val="23315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Rectangle 9">
              <a:extLst>
                <a:ext uri="{FF2B5EF4-FFF2-40B4-BE49-F238E27FC236}">
                  <a16:creationId xmlns:a16="http://schemas.microsoft.com/office/drawing/2014/main" id="{CAFB4355-B7D3-42B3-B53A-3A4726AB7198}"/>
                </a:ext>
              </a:extLst>
            </p:cNvPr>
            <p:cNvSpPr/>
            <p:nvPr userDrawn="1"/>
          </p:nvSpPr>
          <p:spPr>
            <a:xfrm>
              <a:off x="7387390" y="6128084"/>
              <a:ext cx="7587916" cy="112295"/>
            </a:xfrm>
            <a:prstGeom prst="rect">
              <a:avLst/>
            </a:prstGeom>
            <a:solidFill>
              <a:srgbClr val="F1EFE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baseline="-25000" dirty="0"/>
            </a:p>
          </p:txBody>
        </p:sp>
      </p:grpSp>
      <p:sp>
        <p:nvSpPr>
          <p:cNvPr id="11" name="TextBox 10">
            <a:extLst>
              <a:ext uri="{FF2B5EF4-FFF2-40B4-BE49-F238E27FC236}">
                <a16:creationId xmlns:a16="http://schemas.microsoft.com/office/drawing/2014/main" id="{09DA0779-1DFB-44C4-83DB-10F8B7713A88}"/>
              </a:ext>
            </a:extLst>
          </p:cNvPr>
          <p:cNvSpPr txBox="1"/>
          <p:nvPr userDrawn="1"/>
        </p:nvSpPr>
        <p:spPr>
          <a:xfrm>
            <a:off x="80921" y="6613753"/>
            <a:ext cx="1925904" cy="215444"/>
          </a:xfrm>
          <a:prstGeom prst="rect">
            <a:avLst/>
          </a:prstGeom>
          <a:solidFill>
            <a:schemeClr val="bg1"/>
          </a:solidFill>
        </p:spPr>
        <p:txBody>
          <a:bodyPr wrap="square" rtlCol="0">
            <a:spAutoFit/>
          </a:bodyPr>
          <a:lstStyle/>
          <a:p>
            <a:endParaRPr lang="en-GB" sz="800" dirty="0"/>
          </a:p>
        </p:txBody>
      </p:sp>
    </p:spTree>
    <p:extLst>
      <p:ext uri="{BB962C8B-B14F-4D97-AF65-F5344CB8AC3E}">
        <p14:creationId xmlns:p14="http://schemas.microsoft.com/office/powerpoint/2010/main" val="240051980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380DF5-77DB-4293-BAC1-A022BA78DEE6}"/>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95BF2198-8358-49F6-968D-44B9A7B8EBA2}"/>
              </a:ext>
            </a:extLst>
          </p:cNvPr>
          <p:cNvSpPr>
            <a:spLocks noGrp="1"/>
          </p:cNvSpPr>
          <p:nvPr>
            <p:ph type="body" idx="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5B242936-574E-4B81-B4AE-0C17CFB5EC62}"/>
              </a:ext>
            </a:extLst>
          </p:cNvPr>
          <p:cNvSpPr>
            <a:spLocks noGrp="1"/>
          </p:cNvSpPr>
          <p:nvPr>
            <p:ph sz="half" idx="2"/>
          </p:nvPr>
        </p:nvSpPr>
        <p:spPr>
          <a:xfrm>
            <a:off x="839788" y="2505075"/>
            <a:ext cx="5157787" cy="36845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35889531-E1B3-412F-8813-064557941F30}"/>
              </a:ext>
            </a:extLst>
          </p:cNvPr>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B11902DB-78C6-4F40-A94B-D7D40E9760BB}"/>
              </a:ext>
            </a:extLst>
          </p:cNvPr>
          <p:cNvSpPr>
            <a:spLocks noGrp="1"/>
          </p:cNvSpPr>
          <p:nvPr>
            <p:ph sz="quarter" idx="4"/>
          </p:nvPr>
        </p:nvSpPr>
        <p:spPr>
          <a:xfrm>
            <a:off x="6172200" y="2505075"/>
            <a:ext cx="5183188" cy="36845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C13CA355-D3E6-4039-ACED-F3DA477D193A}"/>
              </a:ext>
            </a:extLst>
          </p:cNvPr>
          <p:cNvSpPr>
            <a:spLocks noGrp="1"/>
          </p:cNvSpPr>
          <p:nvPr>
            <p:ph type="dt" sz="half" idx="10"/>
          </p:nvPr>
        </p:nvSpPr>
        <p:spPr>
          <a:xfrm>
            <a:off x="838200" y="6356350"/>
            <a:ext cx="2743200" cy="365125"/>
          </a:xfrm>
          <a:prstGeom prst="rect">
            <a:avLst/>
          </a:prstGeom>
        </p:spPr>
        <p:txBody>
          <a:bodyPr/>
          <a:lstStyle/>
          <a:p>
            <a:fld id="{99B3F5C7-EFA8-4FC9-8FFA-12C2C90402C1}" type="datetimeFigureOut">
              <a:rPr lang="en-GB" smtClean="0"/>
              <a:t>11/05/2026</a:t>
            </a:fld>
            <a:endParaRPr lang="en-GB"/>
          </a:p>
        </p:txBody>
      </p:sp>
      <p:sp>
        <p:nvSpPr>
          <p:cNvPr id="8" name="Footer Placeholder 7">
            <a:extLst>
              <a:ext uri="{FF2B5EF4-FFF2-40B4-BE49-F238E27FC236}">
                <a16:creationId xmlns:a16="http://schemas.microsoft.com/office/drawing/2014/main" id="{624E5783-6421-4C90-9771-00520411D927}"/>
              </a:ext>
            </a:extLst>
          </p:cNvPr>
          <p:cNvSpPr>
            <a:spLocks noGrp="1"/>
          </p:cNvSpPr>
          <p:nvPr>
            <p:ph type="ftr" sz="quarter" idx="11"/>
          </p:nvPr>
        </p:nvSpPr>
        <p:spPr>
          <a:xfrm>
            <a:off x="4038600" y="6356350"/>
            <a:ext cx="4114800" cy="365125"/>
          </a:xfrm>
          <a:prstGeom prst="rect">
            <a:avLst/>
          </a:prstGeom>
        </p:spPr>
        <p:txBody>
          <a:bodyPr/>
          <a:lstStyle/>
          <a:p>
            <a:endParaRPr lang="en-GB"/>
          </a:p>
        </p:txBody>
      </p:sp>
      <p:sp>
        <p:nvSpPr>
          <p:cNvPr id="9" name="Slide Number Placeholder 8">
            <a:extLst>
              <a:ext uri="{FF2B5EF4-FFF2-40B4-BE49-F238E27FC236}">
                <a16:creationId xmlns:a16="http://schemas.microsoft.com/office/drawing/2014/main" id="{0ADF87D3-5320-492D-AED9-0403C8D19ADD}"/>
              </a:ext>
            </a:extLst>
          </p:cNvPr>
          <p:cNvSpPr>
            <a:spLocks noGrp="1"/>
          </p:cNvSpPr>
          <p:nvPr>
            <p:ph type="sldNum" sz="quarter" idx="12"/>
          </p:nvPr>
        </p:nvSpPr>
        <p:spPr>
          <a:xfrm>
            <a:off x="8610600" y="6356350"/>
            <a:ext cx="2743200" cy="365125"/>
          </a:xfrm>
          <a:prstGeom prst="rect">
            <a:avLst/>
          </a:prstGeom>
        </p:spPr>
        <p:txBody>
          <a:bodyPr/>
          <a:lstStyle/>
          <a:p>
            <a:fld id="{5252F40C-0F95-44AC-8002-26897C832668}" type="slidenum">
              <a:rPr lang="en-GB" smtClean="0"/>
              <a:t>‹#›</a:t>
            </a:fld>
            <a:endParaRPr lang="en-GB"/>
          </a:p>
        </p:txBody>
      </p:sp>
      <p:grpSp>
        <p:nvGrpSpPr>
          <p:cNvPr id="10" name="Group 9">
            <a:extLst>
              <a:ext uri="{FF2B5EF4-FFF2-40B4-BE49-F238E27FC236}">
                <a16:creationId xmlns:a16="http://schemas.microsoft.com/office/drawing/2014/main" id="{F8EE8247-F685-46F4-ADC1-24A216E5810D}"/>
              </a:ext>
            </a:extLst>
          </p:cNvPr>
          <p:cNvGrpSpPr/>
          <p:nvPr userDrawn="1"/>
        </p:nvGrpSpPr>
        <p:grpSpPr>
          <a:xfrm>
            <a:off x="0" y="6128084"/>
            <a:ext cx="14975306" cy="112295"/>
            <a:chOff x="0" y="6128084"/>
            <a:chExt cx="14975306" cy="112295"/>
          </a:xfrm>
        </p:grpSpPr>
        <p:sp>
          <p:nvSpPr>
            <p:cNvPr id="11" name="Rectangle 10">
              <a:extLst>
                <a:ext uri="{FF2B5EF4-FFF2-40B4-BE49-F238E27FC236}">
                  <a16:creationId xmlns:a16="http://schemas.microsoft.com/office/drawing/2014/main" id="{54A40106-F90C-4A34-BAE7-8FB6A1173E76}"/>
                </a:ext>
              </a:extLst>
            </p:cNvPr>
            <p:cNvSpPr/>
            <p:nvPr userDrawn="1"/>
          </p:nvSpPr>
          <p:spPr>
            <a:xfrm>
              <a:off x="0" y="6128084"/>
              <a:ext cx="7587916" cy="112295"/>
            </a:xfrm>
            <a:prstGeom prst="rect">
              <a:avLst/>
            </a:prstGeom>
            <a:solidFill>
              <a:srgbClr val="23315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Rectangle 11">
              <a:extLst>
                <a:ext uri="{FF2B5EF4-FFF2-40B4-BE49-F238E27FC236}">
                  <a16:creationId xmlns:a16="http://schemas.microsoft.com/office/drawing/2014/main" id="{B688EB52-3470-4B60-89AF-93FB5C4DCBCB}"/>
                </a:ext>
              </a:extLst>
            </p:cNvPr>
            <p:cNvSpPr/>
            <p:nvPr userDrawn="1"/>
          </p:nvSpPr>
          <p:spPr>
            <a:xfrm>
              <a:off x="7387390" y="6128084"/>
              <a:ext cx="7587916" cy="112295"/>
            </a:xfrm>
            <a:prstGeom prst="rect">
              <a:avLst/>
            </a:prstGeom>
            <a:solidFill>
              <a:srgbClr val="F1EFE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baseline="-25000" dirty="0"/>
            </a:p>
          </p:txBody>
        </p:sp>
      </p:grpSp>
      <p:sp>
        <p:nvSpPr>
          <p:cNvPr id="13" name="TextBox 12">
            <a:extLst>
              <a:ext uri="{FF2B5EF4-FFF2-40B4-BE49-F238E27FC236}">
                <a16:creationId xmlns:a16="http://schemas.microsoft.com/office/drawing/2014/main" id="{DA762DCC-6CA4-482A-9A36-5BF834BF8E26}"/>
              </a:ext>
            </a:extLst>
          </p:cNvPr>
          <p:cNvSpPr txBox="1"/>
          <p:nvPr userDrawn="1"/>
        </p:nvSpPr>
        <p:spPr>
          <a:xfrm>
            <a:off x="80921" y="6613753"/>
            <a:ext cx="1925904" cy="215444"/>
          </a:xfrm>
          <a:prstGeom prst="rect">
            <a:avLst/>
          </a:prstGeom>
          <a:solidFill>
            <a:schemeClr val="bg1"/>
          </a:solidFill>
        </p:spPr>
        <p:txBody>
          <a:bodyPr wrap="square" rtlCol="0">
            <a:spAutoFit/>
          </a:bodyPr>
          <a:lstStyle/>
          <a:p>
            <a:endParaRPr lang="en-GB" sz="800" dirty="0"/>
          </a:p>
        </p:txBody>
      </p:sp>
    </p:spTree>
    <p:extLst>
      <p:ext uri="{BB962C8B-B14F-4D97-AF65-F5344CB8AC3E}">
        <p14:creationId xmlns:p14="http://schemas.microsoft.com/office/powerpoint/2010/main" val="205815423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C51EED-8DCF-487B-A2E9-88F8771482D9}"/>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1B371585-3630-4D4C-A83A-D90EF9ED2294}"/>
              </a:ext>
            </a:extLst>
          </p:cNvPr>
          <p:cNvSpPr>
            <a:spLocks noGrp="1"/>
          </p:cNvSpPr>
          <p:nvPr>
            <p:ph type="dt" sz="half" idx="10"/>
          </p:nvPr>
        </p:nvSpPr>
        <p:spPr>
          <a:xfrm>
            <a:off x="838200" y="6356350"/>
            <a:ext cx="2743200" cy="365125"/>
          </a:xfrm>
          <a:prstGeom prst="rect">
            <a:avLst/>
          </a:prstGeom>
        </p:spPr>
        <p:txBody>
          <a:bodyPr/>
          <a:lstStyle/>
          <a:p>
            <a:fld id="{99B3F5C7-EFA8-4FC9-8FFA-12C2C90402C1}" type="datetimeFigureOut">
              <a:rPr lang="en-GB" smtClean="0"/>
              <a:t>11/05/2026</a:t>
            </a:fld>
            <a:endParaRPr lang="en-GB"/>
          </a:p>
        </p:txBody>
      </p:sp>
      <p:sp>
        <p:nvSpPr>
          <p:cNvPr id="4" name="Footer Placeholder 3">
            <a:extLst>
              <a:ext uri="{FF2B5EF4-FFF2-40B4-BE49-F238E27FC236}">
                <a16:creationId xmlns:a16="http://schemas.microsoft.com/office/drawing/2014/main" id="{AA5D0787-5E86-4451-8054-2B3346D99867}"/>
              </a:ext>
            </a:extLst>
          </p:cNvPr>
          <p:cNvSpPr>
            <a:spLocks noGrp="1"/>
          </p:cNvSpPr>
          <p:nvPr>
            <p:ph type="ftr" sz="quarter" idx="11"/>
          </p:nvPr>
        </p:nvSpPr>
        <p:spPr>
          <a:xfrm>
            <a:off x="4038600" y="6356350"/>
            <a:ext cx="4114800" cy="365125"/>
          </a:xfrm>
          <a:prstGeom prst="rect">
            <a:avLst/>
          </a:prstGeom>
        </p:spPr>
        <p:txBody>
          <a:bodyPr/>
          <a:lstStyle/>
          <a:p>
            <a:endParaRPr lang="en-GB"/>
          </a:p>
        </p:txBody>
      </p:sp>
      <p:sp>
        <p:nvSpPr>
          <p:cNvPr id="5" name="Slide Number Placeholder 4">
            <a:extLst>
              <a:ext uri="{FF2B5EF4-FFF2-40B4-BE49-F238E27FC236}">
                <a16:creationId xmlns:a16="http://schemas.microsoft.com/office/drawing/2014/main" id="{C89DDA89-BE6F-4AC5-A1F7-3E5D99CFE1EF}"/>
              </a:ext>
            </a:extLst>
          </p:cNvPr>
          <p:cNvSpPr>
            <a:spLocks noGrp="1"/>
          </p:cNvSpPr>
          <p:nvPr>
            <p:ph type="sldNum" sz="quarter" idx="12"/>
          </p:nvPr>
        </p:nvSpPr>
        <p:spPr>
          <a:xfrm>
            <a:off x="8610600" y="6356350"/>
            <a:ext cx="2743200" cy="365125"/>
          </a:xfrm>
          <a:prstGeom prst="rect">
            <a:avLst/>
          </a:prstGeom>
        </p:spPr>
        <p:txBody>
          <a:bodyPr/>
          <a:lstStyle/>
          <a:p>
            <a:fld id="{5252F40C-0F95-44AC-8002-26897C832668}" type="slidenum">
              <a:rPr lang="en-GB" smtClean="0"/>
              <a:t>‹#›</a:t>
            </a:fld>
            <a:endParaRPr lang="en-GB"/>
          </a:p>
        </p:txBody>
      </p:sp>
      <p:grpSp>
        <p:nvGrpSpPr>
          <p:cNvPr id="6" name="Group 5">
            <a:extLst>
              <a:ext uri="{FF2B5EF4-FFF2-40B4-BE49-F238E27FC236}">
                <a16:creationId xmlns:a16="http://schemas.microsoft.com/office/drawing/2014/main" id="{85317E89-D1CB-47D1-B3F0-8484DE711320}"/>
              </a:ext>
            </a:extLst>
          </p:cNvPr>
          <p:cNvGrpSpPr/>
          <p:nvPr userDrawn="1"/>
        </p:nvGrpSpPr>
        <p:grpSpPr>
          <a:xfrm>
            <a:off x="0" y="6466580"/>
            <a:ext cx="14975306" cy="112295"/>
            <a:chOff x="0" y="6128084"/>
            <a:chExt cx="14975306" cy="112295"/>
          </a:xfrm>
        </p:grpSpPr>
        <p:sp>
          <p:nvSpPr>
            <p:cNvPr id="7" name="Rectangle 6">
              <a:extLst>
                <a:ext uri="{FF2B5EF4-FFF2-40B4-BE49-F238E27FC236}">
                  <a16:creationId xmlns:a16="http://schemas.microsoft.com/office/drawing/2014/main" id="{CA607D3F-93BD-4F51-8191-E04ACD2F5945}"/>
                </a:ext>
              </a:extLst>
            </p:cNvPr>
            <p:cNvSpPr/>
            <p:nvPr userDrawn="1"/>
          </p:nvSpPr>
          <p:spPr>
            <a:xfrm>
              <a:off x="0" y="6128084"/>
              <a:ext cx="7587916" cy="112295"/>
            </a:xfrm>
            <a:prstGeom prst="rect">
              <a:avLst/>
            </a:prstGeom>
            <a:solidFill>
              <a:srgbClr val="23315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Rectangle 7">
              <a:extLst>
                <a:ext uri="{FF2B5EF4-FFF2-40B4-BE49-F238E27FC236}">
                  <a16:creationId xmlns:a16="http://schemas.microsoft.com/office/drawing/2014/main" id="{22E8A97D-C624-4C9C-8450-76208A6BA532}"/>
                </a:ext>
              </a:extLst>
            </p:cNvPr>
            <p:cNvSpPr/>
            <p:nvPr userDrawn="1"/>
          </p:nvSpPr>
          <p:spPr>
            <a:xfrm>
              <a:off x="7387390" y="6128084"/>
              <a:ext cx="7587916" cy="112295"/>
            </a:xfrm>
            <a:prstGeom prst="rect">
              <a:avLst/>
            </a:prstGeom>
            <a:solidFill>
              <a:srgbClr val="F1EFE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baseline="-25000" dirty="0"/>
            </a:p>
          </p:txBody>
        </p:sp>
      </p:grpSp>
      <p:sp>
        <p:nvSpPr>
          <p:cNvPr id="9" name="TextBox 8">
            <a:extLst>
              <a:ext uri="{FF2B5EF4-FFF2-40B4-BE49-F238E27FC236}">
                <a16:creationId xmlns:a16="http://schemas.microsoft.com/office/drawing/2014/main" id="{49C0C73E-9ACE-439F-84A5-0327051D7C70}"/>
              </a:ext>
            </a:extLst>
          </p:cNvPr>
          <p:cNvSpPr txBox="1"/>
          <p:nvPr userDrawn="1"/>
        </p:nvSpPr>
        <p:spPr>
          <a:xfrm>
            <a:off x="80921" y="6613753"/>
            <a:ext cx="1925904" cy="215444"/>
          </a:xfrm>
          <a:prstGeom prst="rect">
            <a:avLst/>
          </a:prstGeom>
          <a:solidFill>
            <a:schemeClr val="bg1"/>
          </a:solidFill>
        </p:spPr>
        <p:txBody>
          <a:bodyPr wrap="square" rtlCol="0">
            <a:spAutoFit/>
          </a:bodyPr>
          <a:lstStyle/>
          <a:p>
            <a:endParaRPr lang="en-GB" sz="800" dirty="0"/>
          </a:p>
        </p:txBody>
      </p:sp>
    </p:spTree>
    <p:extLst>
      <p:ext uri="{BB962C8B-B14F-4D97-AF65-F5344CB8AC3E}">
        <p14:creationId xmlns:p14="http://schemas.microsoft.com/office/powerpoint/2010/main" val="79435276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7F9ACDFA-70AD-40DF-B89A-AADF900C10AB}"/>
              </a:ext>
            </a:extLst>
          </p:cNvPr>
          <p:cNvSpPr>
            <a:spLocks noGrp="1"/>
          </p:cNvSpPr>
          <p:nvPr>
            <p:ph type="dt" sz="half" idx="10"/>
          </p:nvPr>
        </p:nvSpPr>
        <p:spPr>
          <a:xfrm>
            <a:off x="838200" y="6356350"/>
            <a:ext cx="2743200" cy="365125"/>
          </a:xfrm>
          <a:prstGeom prst="rect">
            <a:avLst/>
          </a:prstGeom>
        </p:spPr>
        <p:txBody>
          <a:bodyPr/>
          <a:lstStyle/>
          <a:p>
            <a:fld id="{99B3F5C7-EFA8-4FC9-8FFA-12C2C90402C1}" type="datetimeFigureOut">
              <a:rPr lang="en-GB" smtClean="0"/>
              <a:t>11/05/2026</a:t>
            </a:fld>
            <a:endParaRPr lang="en-GB"/>
          </a:p>
        </p:txBody>
      </p:sp>
      <p:sp>
        <p:nvSpPr>
          <p:cNvPr id="3" name="Footer Placeholder 2">
            <a:extLst>
              <a:ext uri="{FF2B5EF4-FFF2-40B4-BE49-F238E27FC236}">
                <a16:creationId xmlns:a16="http://schemas.microsoft.com/office/drawing/2014/main" id="{D8AAC8AD-03B5-4E17-88CB-E070D5F3EB56}"/>
              </a:ext>
            </a:extLst>
          </p:cNvPr>
          <p:cNvSpPr>
            <a:spLocks noGrp="1"/>
          </p:cNvSpPr>
          <p:nvPr>
            <p:ph type="ftr" sz="quarter" idx="11"/>
          </p:nvPr>
        </p:nvSpPr>
        <p:spPr>
          <a:xfrm>
            <a:off x="4038600" y="6356350"/>
            <a:ext cx="4114800" cy="365125"/>
          </a:xfrm>
          <a:prstGeom prst="rect">
            <a:avLst/>
          </a:prstGeom>
        </p:spPr>
        <p:txBody>
          <a:bodyPr/>
          <a:lstStyle/>
          <a:p>
            <a:endParaRPr lang="en-GB"/>
          </a:p>
        </p:txBody>
      </p:sp>
      <p:sp>
        <p:nvSpPr>
          <p:cNvPr id="4" name="Slide Number Placeholder 3">
            <a:extLst>
              <a:ext uri="{FF2B5EF4-FFF2-40B4-BE49-F238E27FC236}">
                <a16:creationId xmlns:a16="http://schemas.microsoft.com/office/drawing/2014/main" id="{CD194671-94E8-4913-B3CC-8A6C23C8BEFE}"/>
              </a:ext>
            </a:extLst>
          </p:cNvPr>
          <p:cNvSpPr>
            <a:spLocks noGrp="1"/>
          </p:cNvSpPr>
          <p:nvPr>
            <p:ph type="sldNum" sz="quarter" idx="12"/>
          </p:nvPr>
        </p:nvSpPr>
        <p:spPr>
          <a:xfrm>
            <a:off x="8610600" y="6356350"/>
            <a:ext cx="2743200" cy="365125"/>
          </a:xfrm>
          <a:prstGeom prst="rect">
            <a:avLst/>
          </a:prstGeom>
        </p:spPr>
        <p:txBody>
          <a:bodyPr/>
          <a:lstStyle/>
          <a:p>
            <a:fld id="{5252F40C-0F95-44AC-8002-26897C832668}" type="slidenum">
              <a:rPr lang="en-GB" smtClean="0"/>
              <a:t>‹#›</a:t>
            </a:fld>
            <a:endParaRPr lang="en-GB"/>
          </a:p>
        </p:txBody>
      </p:sp>
      <p:grpSp>
        <p:nvGrpSpPr>
          <p:cNvPr id="5" name="Group 4">
            <a:extLst>
              <a:ext uri="{FF2B5EF4-FFF2-40B4-BE49-F238E27FC236}">
                <a16:creationId xmlns:a16="http://schemas.microsoft.com/office/drawing/2014/main" id="{C9F7098E-3EF2-4988-B3A8-6FDCCB4968D1}"/>
              </a:ext>
            </a:extLst>
          </p:cNvPr>
          <p:cNvGrpSpPr/>
          <p:nvPr userDrawn="1"/>
        </p:nvGrpSpPr>
        <p:grpSpPr>
          <a:xfrm>
            <a:off x="0" y="6445100"/>
            <a:ext cx="14975306" cy="112295"/>
            <a:chOff x="0" y="6128084"/>
            <a:chExt cx="14975306" cy="112295"/>
          </a:xfrm>
        </p:grpSpPr>
        <p:sp>
          <p:nvSpPr>
            <p:cNvPr id="6" name="Rectangle 5">
              <a:extLst>
                <a:ext uri="{FF2B5EF4-FFF2-40B4-BE49-F238E27FC236}">
                  <a16:creationId xmlns:a16="http://schemas.microsoft.com/office/drawing/2014/main" id="{E0E3C394-87F9-4624-9758-5D48BB1C08E5}"/>
                </a:ext>
              </a:extLst>
            </p:cNvPr>
            <p:cNvSpPr/>
            <p:nvPr userDrawn="1"/>
          </p:nvSpPr>
          <p:spPr>
            <a:xfrm>
              <a:off x="0" y="6128084"/>
              <a:ext cx="7587916" cy="112295"/>
            </a:xfrm>
            <a:prstGeom prst="rect">
              <a:avLst/>
            </a:prstGeom>
            <a:solidFill>
              <a:srgbClr val="23315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Rectangle 6">
              <a:extLst>
                <a:ext uri="{FF2B5EF4-FFF2-40B4-BE49-F238E27FC236}">
                  <a16:creationId xmlns:a16="http://schemas.microsoft.com/office/drawing/2014/main" id="{EF2EB9D8-53E8-4CB5-913C-2A8A2535919B}"/>
                </a:ext>
              </a:extLst>
            </p:cNvPr>
            <p:cNvSpPr/>
            <p:nvPr userDrawn="1"/>
          </p:nvSpPr>
          <p:spPr>
            <a:xfrm>
              <a:off x="7387390" y="6128084"/>
              <a:ext cx="7587916" cy="112295"/>
            </a:xfrm>
            <a:prstGeom prst="rect">
              <a:avLst/>
            </a:prstGeom>
            <a:solidFill>
              <a:srgbClr val="F1EFE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baseline="-25000" dirty="0"/>
            </a:p>
          </p:txBody>
        </p:sp>
      </p:grpSp>
      <p:sp>
        <p:nvSpPr>
          <p:cNvPr id="8" name="TextBox 7">
            <a:extLst>
              <a:ext uri="{FF2B5EF4-FFF2-40B4-BE49-F238E27FC236}">
                <a16:creationId xmlns:a16="http://schemas.microsoft.com/office/drawing/2014/main" id="{74405247-207A-4F5C-A17A-9DFA36407992}"/>
              </a:ext>
            </a:extLst>
          </p:cNvPr>
          <p:cNvSpPr txBox="1"/>
          <p:nvPr userDrawn="1"/>
        </p:nvSpPr>
        <p:spPr>
          <a:xfrm>
            <a:off x="80921" y="6613753"/>
            <a:ext cx="1925904" cy="215444"/>
          </a:xfrm>
          <a:prstGeom prst="rect">
            <a:avLst/>
          </a:prstGeom>
          <a:solidFill>
            <a:schemeClr val="bg1"/>
          </a:solidFill>
        </p:spPr>
        <p:txBody>
          <a:bodyPr wrap="square" rtlCol="0">
            <a:spAutoFit/>
          </a:bodyPr>
          <a:lstStyle/>
          <a:p>
            <a:endParaRPr lang="en-GB" sz="800" dirty="0"/>
          </a:p>
        </p:txBody>
      </p:sp>
    </p:spTree>
    <p:extLst>
      <p:ext uri="{BB962C8B-B14F-4D97-AF65-F5344CB8AC3E}">
        <p14:creationId xmlns:p14="http://schemas.microsoft.com/office/powerpoint/2010/main" val="374734871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4B299F-7FCB-433A-8E1E-1059ABB248D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F75CAA25-F4A8-451A-A59C-2AE5952274C1}"/>
              </a:ext>
            </a:extLst>
          </p:cNvPr>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A322FF48-23DB-4153-AA51-CBB364D68BAE}"/>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564D39BD-19D6-4AC2-9C64-7008872E40CC}"/>
              </a:ext>
            </a:extLst>
          </p:cNvPr>
          <p:cNvSpPr>
            <a:spLocks noGrp="1"/>
          </p:cNvSpPr>
          <p:nvPr>
            <p:ph type="dt" sz="half" idx="10"/>
          </p:nvPr>
        </p:nvSpPr>
        <p:spPr>
          <a:xfrm>
            <a:off x="838200" y="6356350"/>
            <a:ext cx="2743200" cy="365125"/>
          </a:xfrm>
          <a:prstGeom prst="rect">
            <a:avLst/>
          </a:prstGeom>
        </p:spPr>
        <p:txBody>
          <a:bodyPr/>
          <a:lstStyle/>
          <a:p>
            <a:fld id="{99B3F5C7-EFA8-4FC9-8FFA-12C2C90402C1}" type="datetimeFigureOut">
              <a:rPr lang="en-GB" smtClean="0"/>
              <a:t>11/05/2026</a:t>
            </a:fld>
            <a:endParaRPr lang="en-GB"/>
          </a:p>
        </p:txBody>
      </p:sp>
      <p:sp>
        <p:nvSpPr>
          <p:cNvPr id="6" name="Footer Placeholder 5">
            <a:extLst>
              <a:ext uri="{FF2B5EF4-FFF2-40B4-BE49-F238E27FC236}">
                <a16:creationId xmlns:a16="http://schemas.microsoft.com/office/drawing/2014/main" id="{194939FE-74DF-4002-933F-085E010E6E8D}"/>
              </a:ext>
            </a:extLst>
          </p:cNvPr>
          <p:cNvSpPr>
            <a:spLocks noGrp="1"/>
          </p:cNvSpPr>
          <p:nvPr>
            <p:ph type="ftr" sz="quarter" idx="11"/>
          </p:nvPr>
        </p:nvSpPr>
        <p:spPr>
          <a:xfrm>
            <a:off x="4038600" y="6356350"/>
            <a:ext cx="4114800" cy="365125"/>
          </a:xfrm>
          <a:prstGeom prst="rect">
            <a:avLst/>
          </a:prstGeom>
        </p:spPr>
        <p:txBody>
          <a:bodyPr/>
          <a:lstStyle/>
          <a:p>
            <a:endParaRPr lang="en-GB"/>
          </a:p>
        </p:txBody>
      </p:sp>
      <p:sp>
        <p:nvSpPr>
          <p:cNvPr id="7" name="Slide Number Placeholder 6">
            <a:extLst>
              <a:ext uri="{FF2B5EF4-FFF2-40B4-BE49-F238E27FC236}">
                <a16:creationId xmlns:a16="http://schemas.microsoft.com/office/drawing/2014/main" id="{1261C9C0-AA35-47E8-BB15-CC41D793B332}"/>
              </a:ext>
            </a:extLst>
          </p:cNvPr>
          <p:cNvSpPr>
            <a:spLocks noGrp="1"/>
          </p:cNvSpPr>
          <p:nvPr>
            <p:ph type="sldNum" sz="quarter" idx="12"/>
          </p:nvPr>
        </p:nvSpPr>
        <p:spPr>
          <a:xfrm>
            <a:off x="8610600" y="6356350"/>
            <a:ext cx="2743200" cy="365125"/>
          </a:xfrm>
          <a:prstGeom prst="rect">
            <a:avLst/>
          </a:prstGeom>
        </p:spPr>
        <p:txBody>
          <a:bodyPr/>
          <a:lstStyle/>
          <a:p>
            <a:fld id="{5252F40C-0F95-44AC-8002-26897C832668}" type="slidenum">
              <a:rPr lang="en-GB" smtClean="0"/>
              <a:t>‹#›</a:t>
            </a:fld>
            <a:endParaRPr lang="en-GB"/>
          </a:p>
        </p:txBody>
      </p:sp>
      <p:grpSp>
        <p:nvGrpSpPr>
          <p:cNvPr id="8" name="Group 7">
            <a:extLst>
              <a:ext uri="{FF2B5EF4-FFF2-40B4-BE49-F238E27FC236}">
                <a16:creationId xmlns:a16="http://schemas.microsoft.com/office/drawing/2014/main" id="{BE7BD8AE-B818-4293-8520-3E40CFFDEC2A}"/>
              </a:ext>
            </a:extLst>
          </p:cNvPr>
          <p:cNvGrpSpPr/>
          <p:nvPr userDrawn="1"/>
        </p:nvGrpSpPr>
        <p:grpSpPr>
          <a:xfrm>
            <a:off x="0" y="6128084"/>
            <a:ext cx="14975306" cy="112295"/>
            <a:chOff x="0" y="6128084"/>
            <a:chExt cx="14975306" cy="112295"/>
          </a:xfrm>
        </p:grpSpPr>
        <p:sp>
          <p:nvSpPr>
            <p:cNvPr id="9" name="Rectangle 8">
              <a:extLst>
                <a:ext uri="{FF2B5EF4-FFF2-40B4-BE49-F238E27FC236}">
                  <a16:creationId xmlns:a16="http://schemas.microsoft.com/office/drawing/2014/main" id="{33A1BB9B-5DEC-446A-BA99-6A0B76BB47F1}"/>
                </a:ext>
              </a:extLst>
            </p:cNvPr>
            <p:cNvSpPr/>
            <p:nvPr userDrawn="1"/>
          </p:nvSpPr>
          <p:spPr>
            <a:xfrm>
              <a:off x="0" y="6128084"/>
              <a:ext cx="7587916" cy="112295"/>
            </a:xfrm>
            <a:prstGeom prst="rect">
              <a:avLst/>
            </a:prstGeom>
            <a:solidFill>
              <a:srgbClr val="23315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Rectangle 9">
              <a:extLst>
                <a:ext uri="{FF2B5EF4-FFF2-40B4-BE49-F238E27FC236}">
                  <a16:creationId xmlns:a16="http://schemas.microsoft.com/office/drawing/2014/main" id="{BB0DC109-EA5E-4889-8F8D-CDC429EF2C09}"/>
                </a:ext>
              </a:extLst>
            </p:cNvPr>
            <p:cNvSpPr/>
            <p:nvPr userDrawn="1"/>
          </p:nvSpPr>
          <p:spPr>
            <a:xfrm>
              <a:off x="7387390" y="6128084"/>
              <a:ext cx="7587916" cy="112295"/>
            </a:xfrm>
            <a:prstGeom prst="rect">
              <a:avLst/>
            </a:prstGeom>
            <a:solidFill>
              <a:srgbClr val="F1EFE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baseline="-25000" dirty="0"/>
            </a:p>
          </p:txBody>
        </p:sp>
      </p:grpSp>
      <p:sp>
        <p:nvSpPr>
          <p:cNvPr id="11" name="TextBox 10">
            <a:extLst>
              <a:ext uri="{FF2B5EF4-FFF2-40B4-BE49-F238E27FC236}">
                <a16:creationId xmlns:a16="http://schemas.microsoft.com/office/drawing/2014/main" id="{B1D54A36-1506-490D-B5B0-67173E88FC7E}"/>
              </a:ext>
            </a:extLst>
          </p:cNvPr>
          <p:cNvSpPr txBox="1"/>
          <p:nvPr userDrawn="1"/>
        </p:nvSpPr>
        <p:spPr>
          <a:xfrm>
            <a:off x="80921" y="6613753"/>
            <a:ext cx="1925904" cy="215444"/>
          </a:xfrm>
          <a:prstGeom prst="rect">
            <a:avLst/>
          </a:prstGeom>
          <a:solidFill>
            <a:schemeClr val="bg1"/>
          </a:solidFill>
        </p:spPr>
        <p:txBody>
          <a:bodyPr wrap="square" rtlCol="0">
            <a:spAutoFit/>
          </a:bodyPr>
          <a:lstStyle/>
          <a:p>
            <a:endParaRPr lang="en-GB" sz="800" dirty="0"/>
          </a:p>
        </p:txBody>
      </p:sp>
    </p:spTree>
    <p:extLst>
      <p:ext uri="{BB962C8B-B14F-4D97-AF65-F5344CB8AC3E}">
        <p14:creationId xmlns:p14="http://schemas.microsoft.com/office/powerpoint/2010/main" val="53392518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5E029B-9FDA-44C3-8B08-365805AE62C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657B3852-1324-4AB3-9EB5-F222A770DCB6}"/>
              </a:ext>
            </a:extLst>
          </p:cNvPr>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GB"/>
          </a:p>
        </p:txBody>
      </p:sp>
      <p:sp>
        <p:nvSpPr>
          <p:cNvPr id="4" name="Text Placeholder 3">
            <a:extLst>
              <a:ext uri="{FF2B5EF4-FFF2-40B4-BE49-F238E27FC236}">
                <a16:creationId xmlns:a16="http://schemas.microsoft.com/office/drawing/2014/main" id="{8B64D690-EABE-47CB-8458-5193D1D5B5F8}"/>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4A0475B7-27FE-42F7-AF27-617940E3486A}"/>
              </a:ext>
            </a:extLst>
          </p:cNvPr>
          <p:cNvSpPr>
            <a:spLocks noGrp="1"/>
          </p:cNvSpPr>
          <p:nvPr>
            <p:ph type="dt" sz="half" idx="10"/>
          </p:nvPr>
        </p:nvSpPr>
        <p:spPr>
          <a:xfrm>
            <a:off x="838200" y="6356350"/>
            <a:ext cx="2743200" cy="365125"/>
          </a:xfrm>
          <a:prstGeom prst="rect">
            <a:avLst/>
          </a:prstGeom>
        </p:spPr>
        <p:txBody>
          <a:bodyPr/>
          <a:lstStyle/>
          <a:p>
            <a:fld id="{99B3F5C7-EFA8-4FC9-8FFA-12C2C90402C1}" type="datetimeFigureOut">
              <a:rPr lang="en-GB" smtClean="0"/>
              <a:t>11/05/2026</a:t>
            </a:fld>
            <a:endParaRPr lang="en-GB"/>
          </a:p>
        </p:txBody>
      </p:sp>
      <p:sp>
        <p:nvSpPr>
          <p:cNvPr id="6" name="Footer Placeholder 5">
            <a:extLst>
              <a:ext uri="{FF2B5EF4-FFF2-40B4-BE49-F238E27FC236}">
                <a16:creationId xmlns:a16="http://schemas.microsoft.com/office/drawing/2014/main" id="{5C299FDC-8039-42AF-9B13-600972E4A816}"/>
              </a:ext>
            </a:extLst>
          </p:cNvPr>
          <p:cNvSpPr>
            <a:spLocks noGrp="1"/>
          </p:cNvSpPr>
          <p:nvPr>
            <p:ph type="ftr" sz="quarter" idx="11"/>
          </p:nvPr>
        </p:nvSpPr>
        <p:spPr>
          <a:xfrm>
            <a:off x="4038600" y="6356350"/>
            <a:ext cx="4114800" cy="365125"/>
          </a:xfrm>
          <a:prstGeom prst="rect">
            <a:avLst/>
          </a:prstGeom>
        </p:spPr>
        <p:txBody>
          <a:bodyPr/>
          <a:lstStyle/>
          <a:p>
            <a:endParaRPr lang="en-GB"/>
          </a:p>
        </p:txBody>
      </p:sp>
      <p:sp>
        <p:nvSpPr>
          <p:cNvPr id="7" name="Slide Number Placeholder 6">
            <a:extLst>
              <a:ext uri="{FF2B5EF4-FFF2-40B4-BE49-F238E27FC236}">
                <a16:creationId xmlns:a16="http://schemas.microsoft.com/office/drawing/2014/main" id="{BD51132E-90EE-4E8F-BE6F-182999E94A63}"/>
              </a:ext>
            </a:extLst>
          </p:cNvPr>
          <p:cNvSpPr>
            <a:spLocks noGrp="1"/>
          </p:cNvSpPr>
          <p:nvPr>
            <p:ph type="sldNum" sz="quarter" idx="12"/>
          </p:nvPr>
        </p:nvSpPr>
        <p:spPr>
          <a:xfrm>
            <a:off x="8610600" y="6356350"/>
            <a:ext cx="2743200" cy="365125"/>
          </a:xfrm>
          <a:prstGeom prst="rect">
            <a:avLst/>
          </a:prstGeom>
        </p:spPr>
        <p:txBody>
          <a:bodyPr/>
          <a:lstStyle/>
          <a:p>
            <a:fld id="{5252F40C-0F95-44AC-8002-26897C832668}" type="slidenum">
              <a:rPr lang="en-GB" smtClean="0"/>
              <a:t>‹#›</a:t>
            </a:fld>
            <a:endParaRPr lang="en-GB"/>
          </a:p>
        </p:txBody>
      </p:sp>
      <p:grpSp>
        <p:nvGrpSpPr>
          <p:cNvPr id="8" name="Group 7">
            <a:extLst>
              <a:ext uri="{FF2B5EF4-FFF2-40B4-BE49-F238E27FC236}">
                <a16:creationId xmlns:a16="http://schemas.microsoft.com/office/drawing/2014/main" id="{D391CCC6-DAFE-480F-B411-0CDB1CB8B7D9}"/>
              </a:ext>
            </a:extLst>
          </p:cNvPr>
          <p:cNvGrpSpPr/>
          <p:nvPr userDrawn="1"/>
        </p:nvGrpSpPr>
        <p:grpSpPr>
          <a:xfrm>
            <a:off x="0" y="6128084"/>
            <a:ext cx="14975306" cy="112295"/>
            <a:chOff x="0" y="6128084"/>
            <a:chExt cx="14975306" cy="112295"/>
          </a:xfrm>
        </p:grpSpPr>
        <p:sp>
          <p:nvSpPr>
            <p:cNvPr id="9" name="Rectangle 8">
              <a:extLst>
                <a:ext uri="{FF2B5EF4-FFF2-40B4-BE49-F238E27FC236}">
                  <a16:creationId xmlns:a16="http://schemas.microsoft.com/office/drawing/2014/main" id="{64BCDFC6-0000-43C9-AECE-C216685AA8C4}"/>
                </a:ext>
              </a:extLst>
            </p:cNvPr>
            <p:cNvSpPr/>
            <p:nvPr userDrawn="1"/>
          </p:nvSpPr>
          <p:spPr>
            <a:xfrm>
              <a:off x="0" y="6128084"/>
              <a:ext cx="7587916" cy="112295"/>
            </a:xfrm>
            <a:prstGeom prst="rect">
              <a:avLst/>
            </a:prstGeom>
            <a:solidFill>
              <a:srgbClr val="23315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Rectangle 9">
              <a:extLst>
                <a:ext uri="{FF2B5EF4-FFF2-40B4-BE49-F238E27FC236}">
                  <a16:creationId xmlns:a16="http://schemas.microsoft.com/office/drawing/2014/main" id="{61586759-0186-4036-AF1A-694757CA1333}"/>
                </a:ext>
              </a:extLst>
            </p:cNvPr>
            <p:cNvSpPr/>
            <p:nvPr userDrawn="1"/>
          </p:nvSpPr>
          <p:spPr>
            <a:xfrm>
              <a:off x="7387390" y="6128084"/>
              <a:ext cx="7587916" cy="112295"/>
            </a:xfrm>
            <a:prstGeom prst="rect">
              <a:avLst/>
            </a:prstGeom>
            <a:solidFill>
              <a:srgbClr val="F1EFE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baseline="-25000" dirty="0"/>
            </a:p>
          </p:txBody>
        </p:sp>
      </p:grpSp>
      <p:sp>
        <p:nvSpPr>
          <p:cNvPr id="11" name="TextBox 10">
            <a:extLst>
              <a:ext uri="{FF2B5EF4-FFF2-40B4-BE49-F238E27FC236}">
                <a16:creationId xmlns:a16="http://schemas.microsoft.com/office/drawing/2014/main" id="{054F0AEA-A877-46CD-9640-B0921D1FBCA8}"/>
              </a:ext>
            </a:extLst>
          </p:cNvPr>
          <p:cNvSpPr txBox="1"/>
          <p:nvPr userDrawn="1"/>
        </p:nvSpPr>
        <p:spPr>
          <a:xfrm>
            <a:off x="80921" y="6613753"/>
            <a:ext cx="1925904" cy="215444"/>
          </a:xfrm>
          <a:prstGeom prst="rect">
            <a:avLst/>
          </a:prstGeom>
          <a:solidFill>
            <a:schemeClr val="bg1"/>
          </a:solidFill>
        </p:spPr>
        <p:txBody>
          <a:bodyPr wrap="square" rtlCol="0">
            <a:spAutoFit/>
          </a:bodyPr>
          <a:lstStyle/>
          <a:p>
            <a:endParaRPr lang="en-GB" sz="800" dirty="0"/>
          </a:p>
        </p:txBody>
      </p:sp>
    </p:spTree>
    <p:extLst>
      <p:ext uri="{BB962C8B-B14F-4D97-AF65-F5344CB8AC3E}">
        <p14:creationId xmlns:p14="http://schemas.microsoft.com/office/powerpoint/2010/main" val="213556984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C2D1033A-36FE-48F9-9E6A-DD64C10A7342}"/>
              </a:ext>
            </a:extLst>
          </p:cNvPr>
          <p:cNvSpPr>
            <a:spLocks noGrp="1"/>
          </p:cNvSpPr>
          <p:nvPr>
            <p:ph type="title"/>
          </p:nvPr>
        </p:nvSpPr>
        <p:spPr>
          <a:xfrm>
            <a:off x="838200" y="2103437"/>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4" name="TextBox 3">
            <a:extLst>
              <a:ext uri="{FF2B5EF4-FFF2-40B4-BE49-F238E27FC236}">
                <a16:creationId xmlns:a16="http://schemas.microsoft.com/office/drawing/2014/main" id="{D5C7D725-80D5-4741-870E-7BF45D23AA2E}"/>
              </a:ext>
            </a:extLst>
          </p:cNvPr>
          <p:cNvSpPr txBox="1"/>
          <p:nvPr userDrawn="1"/>
        </p:nvSpPr>
        <p:spPr>
          <a:xfrm>
            <a:off x="80921" y="6613753"/>
            <a:ext cx="1925904" cy="215444"/>
          </a:xfrm>
          <a:prstGeom prst="rect">
            <a:avLst/>
          </a:prstGeom>
          <a:solidFill>
            <a:schemeClr val="bg1"/>
          </a:solidFill>
        </p:spPr>
        <p:txBody>
          <a:bodyPr wrap="square" rtlCol="0">
            <a:spAutoFit/>
          </a:bodyPr>
          <a:lstStyle/>
          <a:p>
            <a:endParaRPr lang="en-GB" sz="800" dirty="0"/>
          </a:p>
        </p:txBody>
      </p:sp>
      <p:sp>
        <p:nvSpPr>
          <p:cNvPr id="3" name="MSIPCMContentMarking" descr="{&quot;HashCode&quot;:2044656046,&quot;Placement&quot;:&quot;Footer&quot;,&quot;Top&quot;:521.6203,&quot;Left&quot;:0.0,&quot;SlideWidth&quot;:960,&quot;SlideHeight&quot;:540}"/>
          <p:cNvSpPr txBox="1"/>
          <p:nvPr userDrawn="1"/>
        </p:nvSpPr>
        <p:spPr>
          <a:xfrm>
            <a:off x="0" y="6624578"/>
            <a:ext cx="2101996" cy="233422"/>
          </a:xfrm>
          <a:prstGeom prst="rect">
            <a:avLst/>
          </a:prstGeom>
          <a:noFill/>
        </p:spPr>
        <p:txBody>
          <a:bodyPr vert="horz" wrap="square" lIns="0" tIns="0" rIns="0" bIns="0" rtlCol="0" anchor="ctr" anchorCtr="1">
            <a:spAutoFit/>
          </a:bodyPr>
          <a:lstStyle/>
          <a:p>
            <a:pPr algn="l">
              <a:spcBef>
                <a:spcPts val="0"/>
              </a:spcBef>
              <a:spcAft>
                <a:spcPts val="0"/>
              </a:spcAft>
            </a:pPr>
            <a:r>
              <a:rPr lang="en-GB" sz="900">
                <a:solidFill>
                  <a:srgbClr val="000000"/>
                </a:solidFill>
                <a:latin typeface="Arial" panose="020B0604020202020204" pitchFamily="34" charset="0"/>
              </a:rPr>
              <a:t>Document Classification: Restricted</a:t>
            </a:r>
            <a:endParaRPr lang="en-GB" sz="900" dirty="0">
              <a:solidFill>
                <a:srgbClr val="000000"/>
              </a:solidFill>
              <a:latin typeface="Arial" panose="020B0604020202020204" pitchFamily="34" charset="0"/>
            </a:endParaRPr>
          </a:p>
        </p:txBody>
      </p:sp>
    </p:spTree>
    <p:extLst>
      <p:ext uri="{BB962C8B-B14F-4D97-AF65-F5344CB8AC3E}">
        <p14:creationId xmlns:p14="http://schemas.microsoft.com/office/powerpoint/2010/main" val="177354326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xml"/><Relationship Id="rId1" Type="http://schemas.openxmlformats.org/officeDocument/2006/relationships/slideLayout" Target="../slideLayouts/slideLayout13.xml"/></Relationships>
</file>

<file path=ppt/slides/_rels/slide1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0.xml"/><Relationship Id="rId1" Type="http://schemas.openxmlformats.org/officeDocument/2006/relationships/slideLayout" Target="../slideLayouts/slideLayout7.xml"/><Relationship Id="rId4" Type="http://schemas.openxmlformats.org/officeDocument/2006/relationships/image" Target="../media/image13.png"/></Relationships>
</file>

<file path=ppt/slides/_rels/slide1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1.xml"/><Relationship Id="rId1" Type="http://schemas.openxmlformats.org/officeDocument/2006/relationships/slideLayout" Target="../slideLayouts/slideLayout7.xml"/><Relationship Id="rId4" Type="http://schemas.openxmlformats.org/officeDocument/2006/relationships/image" Target="../media/image15.png"/></Relationships>
</file>

<file path=ppt/slides/_rels/slide1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2.xml"/><Relationship Id="rId1" Type="http://schemas.openxmlformats.org/officeDocument/2006/relationships/slideLayout" Target="../slideLayouts/slideLayout7.xml"/><Relationship Id="rId4" Type="http://schemas.openxmlformats.org/officeDocument/2006/relationships/image" Target="../media/image17.png"/></Relationships>
</file>

<file path=ppt/slides/_rels/slide1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3.xml"/><Relationship Id="rId1" Type="http://schemas.openxmlformats.org/officeDocument/2006/relationships/slideLayout" Target="../slideLayouts/slideLayout7.xml"/><Relationship Id="rId4" Type="http://schemas.openxmlformats.org/officeDocument/2006/relationships/image" Target="../media/image19.png"/></Relationships>
</file>

<file path=ppt/slides/_rels/slide14.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4.xml"/><Relationship Id="rId1" Type="http://schemas.openxmlformats.org/officeDocument/2006/relationships/slideLayout" Target="../slideLayouts/slideLayout7.xml"/><Relationship Id="rId4" Type="http://schemas.openxmlformats.org/officeDocument/2006/relationships/image" Target="../media/image21.png"/></Relationships>
</file>

<file path=ppt/slides/_rels/slide15.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23.emf"/><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7.xml"/><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8.xml"/><Relationship Id="rId1" Type="http://schemas.openxmlformats.org/officeDocument/2006/relationships/slideLayout" Target="../slideLayouts/slideLayout7.xml"/><Relationship Id="rId4" Type="http://schemas.openxmlformats.org/officeDocument/2006/relationships/image" Target="../media/image25.png"/></Relationships>
</file>

<file path=ppt/slides/_rels/slide19.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9.xml"/><Relationship Id="rId1" Type="http://schemas.openxmlformats.org/officeDocument/2006/relationships/slideLayout" Target="../slideLayouts/slideLayout7.xml"/><Relationship Id="rId4" Type="http://schemas.openxmlformats.org/officeDocument/2006/relationships/image" Target="../media/image27.png"/></Relationships>
</file>

<file path=ppt/slides/_rels/slide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0.xml"/><Relationship Id="rId1" Type="http://schemas.openxmlformats.org/officeDocument/2006/relationships/slideLayout" Target="../slideLayouts/slideLayout6.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21.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21.xml"/><Relationship Id="rId1" Type="http://schemas.openxmlformats.org/officeDocument/2006/relationships/slideLayout" Target="../slideLayouts/slideLayout7.xml"/><Relationship Id="rId4" Type="http://schemas.openxmlformats.org/officeDocument/2006/relationships/image" Target="../media/image29.png"/></Relationships>
</file>

<file path=ppt/slides/_rels/slide22.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22.xml"/><Relationship Id="rId1" Type="http://schemas.openxmlformats.org/officeDocument/2006/relationships/slideLayout" Target="../slideLayouts/slideLayout7.xml"/><Relationship Id="rId4" Type="http://schemas.openxmlformats.org/officeDocument/2006/relationships/image" Target="../media/image31.png"/></Relationships>
</file>

<file path=ppt/slides/_rels/slide23.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23.xml"/><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24.xml"/><Relationship Id="rId1" Type="http://schemas.openxmlformats.org/officeDocument/2006/relationships/slideLayout" Target="../slideLayouts/slideLayout6.xml"/><Relationship Id="rId6" Type="http://schemas.openxmlformats.org/officeDocument/2006/relationships/image" Target="../media/image36.png"/><Relationship Id="rId5" Type="http://schemas.openxmlformats.org/officeDocument/2006/relationships/image" Target="../media/image35.png"/><Relationship Id="rId4" Type="http://schemas.openxmlformats.org/officeDocument/2006/relationships/image" Target="../media/image34.svg"/></Relationships>
</file>

<file path=ppt/slides/_rels/slide25.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25.xml"/><Relationship Id="rId1" Type="http://schemas.openxmlformats.org/officeDocument/2006/relationships/slideLayout" Target="../slideLayouts/slideLayout13.xml"/></Relationships>
</file>

<file path=ppt/slides/_rels/slide26.xml.rels><?xml version="1.0" encoding="UTF-8" standalone="yes"?>
<Relationships xmlns="http://schemas.openxmlformats.org/package/2006/relationships"><Relationship Id="rId8" Type="http://schemas.openxmlformats.org/officeDocument/2006/relationships/image" Target="../media/image42.png"/><Relationship Id="rId3" Type="http://schemas.openxmlformats.org/officeDocument/2006/relationships/image" Target="../media/image37.svg"/><Relationship Id="rId7" Type="http://schemas.openxmlformats.org/officeDocument/2006/relationships/image" Target="../media/image41.svg"/><Relationship Id="rId2" Type="http://schemas.openxmlformats.org/officeDocument/2006/relationships/notesSlide" Target="../notesSlides/notesSlide26.xml"/><Relationship Id="rId1" Type="http://schemas.openxmlformats.org/officeDocument/2006/relationships/slideLayout" Target="../slideLayouts/slideLayout7.xml"/><Relationship Id="rId6" Type="http://schemas.openxmlformats.org/officeDocument/2006/relationships/image" Target="../media/image40.png"/><Relationship Id="rId5" Type="http://schemas.openxmlformats.org/officeDocument/2006/relationships/image" Target="../media/image39.png"/><Relationship Id="rId4" Type="http://schemas.openxmlformats.org/officeDocument/2006/relationships/image" Target="../media/image38.png"/></Relationships>
</file>

<file path=ppt/slides/_rels/slide27.xml.rels><?xml version="1.0" encoding="UTF-8" standalone="yes"?>
<Relationships xmlns="http://schemas.openxmlformats.org/package/2006/relationships"><Relationship Id="rId8" Type="http://schemas.openxmlformats.org/officeDocument/2006/relationships/image" Target="../media/image48.svg"/><Relationship Id="rId3" Type="http://schemas.openxmlformats.org/officeDocument/2006/relationships/image" Target="../media/image43.svg"/><Relationship Id="rId7" Type="http://schemas.openxmlformats.org/officeDocument/2006/relationships/image" Target="../media/image47.svg"/><Relationship Id="rId2" Type="http://schemas.openxmlformats.org/officeDocument/2006/relationships/notesSlide" Target="../notesSlides/notesSlide27.xml"/><Relationship Id="rId1" Type="http://schemas.openxmlformats.org/officeDocument/2006/relationships/slideLayout" Target="../slideLayouts/slideLayout7.xml"/><Relationship Id="rId6" Type="http://schemas.openxmlformats.org/officeDocument/2006/relationships/image" Target="../media/image46.emf"/><Relationship Id="rId5" Type="http://schemas.openxmlformats.org/officeDocument/2006/relationships/image" Target="../media/image45.png"/><Relationship Id="rId4" Type="http://schemas.openxmlformats.org/officeDocument/2006/relationships/image" Target="../media/image44.png"/></Relationships>
</file>

<file path=ppt/slides/_rels/slide28.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28.xml"/><Relationship Id="rId1" Type="http://schemas.openxmlformats.org/officeDocument/2006/relationships/slideLayout" Target="../slideLayouts/slideLayout13.xml"/></Relationships>
</file>

<file path=ppt/slides/_rels/slide29.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29.xml"/><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7.xml"/><Relationship Id="rId4" Type="http://schemas.openxmlformats.org/officeDocument/2006/relationships/image" Target="../media/image5.png"/></Relationships>
</file>

<file path=ppt/slides/_rels/slide30.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notesSlide" Target="../notesSlides/notesSlide30.xml"/><Relationship Id="rId1" Type="http://schemas.openxmlformats.org/officeDocument/2006/relationships/slideLayout" Target="../slideLayouts/slideLayout7.xml"/><Relationship Id="rId4" Type="http://schemas.openxmlformats.org/officeDocument/2006/relationships/image" Target="../media/image50.png"/></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6.xml"/><Relationship Id="rId1" Type="http://schemas.openxmlformats.org/officeDocument/2006/relationships/slideLayout" Target="../slideLayouts/slideLayout7.xml"/><Relationship Id="rId4" Type="http://schemas.openxmlformats.org/officeDocument/2006/relationships/image" Target="../media/image9.png"/></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7.xml"/><Relationship Id="rId1" Type="http://schemas.openxmlformats.org/officeDocument/2006/relationships/slideLayout" Target="../slideLayouts/slideLayout7.xml"/><Relationship Id="rId4" Type="http://schemas.openxmlformats.org/officeDocument/2006/relationships/image" Target="../media/image11.pn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9.xml"/><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1B1C79-AFF3-05CC-9ADE-D56F10DB4149}"/>
              </a:ext>
            </a:extLst>
          </p:cNvPr>
          <p:cNvSpPr>
            <a:spLocks noGrp="1"/>
          </p:cNvSpPr>
          <p:nvPr>
            <p:ph type="ctrTitle"/>
          </p:nvPr>
        </p:nvSpPr>
        <p:spPr/>
        <p:txBody>
          <a:bodyPr/>
          <a:lstStyle/>
          <a:p>
            <a:endParaRPr lang="en-GB"/>
          </a:p>
        </p:txBody>
      </p:sp>
      <p:sp>
        <p:nvSpPr>
          <p:cNvPr id="3" name="Subtitle 2">
            <a:extLst>
              <a:ext uri="{FF2B5EF4-FFF2-40B4-BE49-F238E27FC236}">
                <a16:creationId xmlns:a16="http://schemas.microsoft.com/office/drawing/2014/main" id="{E54F852B-EA2C-1036-1216-4BF14482D361}"/>
              </a:ext>
            </a:extLst>
          </p:cNvPr>
          <p:cNvSpPr>
            <a:spLocks noGrp="1"/>
          </p:cNvSpPr>
          <p:nvPr>
            <p:ph type="subTitle" idx="1"/>
          </p:nvPr>
        </p:nvSpPr>
        <p:spPr/>
        <p:txBody>
          <a:bodyPr/>
          <a:lstStyle/>
          <a:p>
            <a:endParaRPr lang="en-GB"/>
          </a:p>
        </p:txBody>
      </p:sp>
      <p:pic>
        <p:nvPicPr>
          <p:cNvPr id="5" name="Picture 4" descr="A blue wavy background with a coat of arms&#10;&#10;Description automatically generated with low confidence">
            <a:extLst>
              <a:ext uri="{FF2B5EF4-FFF2-40B4-BE49-F238E27FC236}">
                <a16:creationId xmlns:a16="http://schemas.microsoft.com/office/drawing/2014/main" id="{4DAB1B7E-DDC0-1285-0F01-A80929F4B9E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466" y="0"/>
            <a:ext cx="12237807" cy="6858000"/>
          </a:xfrm>
          <a:prstGeom prst="rect">
            <a:avLst/>
          </a:prstGeom>
        </p:spPr>
      </p:pic>
      <p:sp>
        <p:nvSpPr>
          <p:cNvPr id="6" name="TextBox 5">
            <a:extLst>
              <a:ext uri="{FF2B5EF4-FFF2-40B4-BE49-F238E27FC236}">
                <a16:creationId xmlns:a16="http://schemas.microsoft.com/office/drawing/2014/main" id="{A3A2711D-EE24-90CA-9234-E72A6E8C1C88}"/>
              </a:ext>
            </a:extLst>
          </p:cNvPr>
          <p:cNvSpPr txBox="1"/>
          <p:nvPr/>
        </p:nvSpPr>
        <p:spPr>
          <a:xfrm>
            <a:off x="2138547" y="2248079"/>
            <a:ext cx="7914905" cy="1261884"/>
          </a:xfrm>
          <a:prstGeom prst="rect">
            <a:avLst/>
          </a:prstGeom>
          <a:noFill/>
        </p:spPr>
        <p:txBody>
          <a:bodyPr wrap="square" rtlCol="0">
            <a:spAutoFit/>
          </a:bodyPr>
          <a:lstStyle/>
          <a:p>
            <a:pPr algn="ctr"/>
            <a:r>
              <a:rPr lang="en-GB" sz="2800" b="1" dirty="0">
                <a:solidFill>
                  <a:srgbClr val="F1E3BD"/>
                </a:solidFill>
                <a:latin typeface="Montserrat" panose="00000500000000000000" pitchFamily="2" charset="0"/>
              </a:rPr>
              <a:t>Central Bank of Malta</a:t>
            </a:r>
          </a:p>
          <a:p>
            <a:pPr algn="ctr"/>
            <a:r>
              <a:rPr lang="en-GB" sz="4800" b="1" dirty="0">
                <a:solidFill>
                  <a:srgbClr val="F1E3BD"/>
                </a:solidFill>
                <a:latin typeface="Montserrat" panose="00000500000000000000" pitchFamily="2" charset="0"/>
              </a:rPr>
              <a:t>Annual Report 2022</a:t>
            </a:r>
          </a:p>
        </p:txBody>
      </p:sp>
    </p:spTree>
    <p:extLst>
      <p:ext uri="{BB962C8B-B14F-4D97-AF65-F5344CB8AC3E}">
        <p14:creationId xmlns:p14="http://schemas.microsoft.com/office/powerpoint/2010/main" val="426826760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124434"/>
            <a:ext cx="12192000" cy="954107"/>
          </a:xfrm>
          <a:prstGeom prst="rect">
            <a:avLst/>
          </a:prstGeom>
          <a:noFill/>
        </p:spPr>
        <p:txBody>
          <a:bodyPr wrap="square" rtlCol="0">
            <a:spAutoFit/>
          </a:bodyPr>
          <a:lstStyle/>
          <a:p>
            <a:pPr algn="ctr"/>
            <a:r>
              <a:rPr lang="en-GB" sz="2800" b="1" dirty="0">
                <a:latin typeface="Montserrat" panose="00000500000000000000" pitchFamily="2" charset="0"/>
              </a:rPr>
              <a:t>GDP growth moderates from the high rate of 2021, </a:t>
            </a:r>
          </a:p>
          <a:p>
            <a:pPr algn="ctr"/>
            <a:r>
              <a:rPr lang="en-GB" sz="2800" b="1" dirty="0">
                <a:latin typeface="Montserrat" panose="00000500000000000000" pitchFamily="2" charset="0"/>
              </a:rPr>
              <a:t>when the economy had just started to re-open</a:t>
            </a:r>
            <a:endParaRPr lang="en-GB" sz="2800" b="1" dirty="0">
              <a:solidFill>
                <a:srgbClr val="FF0000"/>
              </a:solidFill>
              <a:latin typeface="Montserrat" panose="00000500000000000000" pitchFamily="2" charset="0"/>
            </a:endParaRPr>
          </a:p>
        </p:txBody>
      </p:sp>
      <p:sp>
        <p:nvSpPr>
          <p:cNvPr id="6" name="Slide Number Placeholder 4">
            <a:extLst>
              <a:ext uri="{FF2B5EF4-FFF2-40B4-BE49-F238E27FC236}">
                <a16:creationId xmlns:a16="http://schemas.microsoft.com/office/drawing/2014/main" id="{90F16CD6-E7C9-479F-AFAE-42B5488D7F93}"/>
              </a:ext>
            </a:extLst>
          </p:cNvPr>
          <p:cNvSpPr>
            <a:spLocks noGrp="1"/>
          </p:cNvSpPr>
          <p:nvPr>
            <p:ph type="sldNum" sz="quarter" idx="12"/>
          </p:nvPr>
        </p:nvSpPr>
        <p:spPr>
          <a:xfrm>
            <a:off x="9067344" y="6607172"/>
            <a:ext cx="2743200" cy="229982"/>
          </a:xfrm>
        </p:spPr>
        <p:txBody>
          <a:bodyPr/>
          <a:lstStyle/>
          <a:p>
            <a:pPr algn="r"/>
            <a:fld id="{5252F40C-0F95-44AC-8002-26897C832668}" type="slidenum">
              <a:rPr lang="en-GB" sz="1000" smtClean="0">
                <a:latin typeface="Arial" panose="020B0604020202020204" pitchFamily="34" charset="0"/>
                <a:cs typeface="Arial" panose="020B0604020202020204" pitchFamily="34" charset="0"/>
              </a:rPr>
              <a:pPr algn="r"/>
              <a:t>10</a:t>
            </a:fld>
            <a:endParaRPr lang="en-GB" sz="1000" dirty="0">
              <a:latin typeface="Arial" panose="020B0604020202020204" pitchFamily="34" charset="0"/>
              <a:cs typeface="Arial" panose="020B0604020202020204" pitchFamily="34" charset="0"/>
            </a:endParaRPr>
          </a:p>
        </p:txBody>
      </p:sp>
      <p:pic>
        <p:nvPicPr>
          <p:cNvPr id="3" name="Picture 2">
            <a:extLst>
              <a:ext uri="{FF2B5EF4-FFF2-40B4-BE49-F238E27FC236}">
                <a16:creationId xmlns:a16="http://schemas.microsoft.com/office/drawing/2014/main" id="{1657CB35-0767-5E3D-2822-8265E399B10E}"/>
              </a:ext>
            </a:extLst>
          </p:cNvPr>
          <p:cNvPicPr>
            <a:picLocks noChangeAspect="1"/>
          </p:cNvPicPr>
          <p:nvPr/>
        </p:nvPicPr>
        <p:blipFill>
          <a:blip r:embed="rId3"/>
          <a:stretch>
            <a:fillRect/>
          </a:stretch>
        </p:blipFill>
        <p:spPr>
          <a:xfrm>
            <a:off x="178567" y="1448856"/>
            <a:ext cx="5760000" cy="4788000"/>
          </a:xfrm>
          <a:prstGeom prst="rect">
            <a:avLst/>
          </a:prstGeom>
        </p:spPr>
      </p:pic>
      <p:pic>
        <p:nvPicPr>
          <p:cNvPr id="5" name="Picture 4">
            <a:extLst>
              <a:ext uri="{FF2B5EF4-FFF2-40B4-BE49-F238E27FC236}">
                <a16:creationId xmlns:a16="http://schemas.microsoft.com/office/drawing/2014/main" id="{EB797E59-D460-37B7-CBC7-4C753CABD168}"/>
              </a:ext>
            </a:extLst>
          </p:cNvPr>
          <p:cNvPicPr>
            <a:picLocks noChangeAspect="1"/>
          </p:cNvPicPr>
          <p:nvPr/>
        </p:nvPicPr>
        <p:blipFill>
          <a:blip r:embed="rId4"/>
          <a:stretch>
            <a:fillRect/>
          </a:stretch>
        </p:blipFill>
        <p:spPr>
          <a:xfrm>
            <a:off x="6253434" y="1448856"/>
            <a:ext cx="5557109" cy="4788000"/>
          </a:xfrm>
          <a:prstGeom prst="rect">
            <a:avLst/>
          </a:prstGeom>
        </p:spPr>
      </p:pic>
    </p:spTree>
    <p:extLst>
      <p:ext uri="{BB962C8B-B14F-4D97-AF65-F5344CB8AC3E}">
        <p14:creationId xmlns:p14="http://schemas.microsoft.com/office/powerpoint/2010/main" val="241518949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121400"/>
            <a:ext cx="12191999" cy="523220"/>
          </a:xfrm>
          <a:prstGeom prst="rect">
            <a:avLst/>
          </a:prstGeom>
          <a:noFill/>
        </p:spPr>
        <p:txBody>
          <a:bodyPr wrap="square" rtlCol="0">
            <a:spAutoFit/>
          </a:bodyPr>
          <a:lstStyle/>
          <a:p>
            <a:pPr algn="ctr"/>
            <a:r>
              <a:rPr lang="en-GB" sz="2800" b="1" dirty="0">
                <a:latin typeface="Montserrat" panose="00000500000000000000" pitchFamily="2" charset="0"/>
              </a:rPr>
              <a:t>2022 growth mainly underpinned by domestic demand</a:t>
            </a:r>
          </a:p>
        </p:txBody>
      </p:sp>
      <p:sp>
        <p:nvSpPr>
          <p:cNvPr id="6" name="Slide Number Placeholder 4">
            <a:extLst>
              <a:ext uri="{FF2B5EF4-FFF2-40B4-BE49-F238E27FC236}">
                <a16:creationId xmlns:a16="http://schemas.microsoft.com/office/drawing/2014/main" id="{9410E8FA-383C-48FE-A6A2-E4AC03799EE9}"/>
              </a:ext>
            </a:extLst>
          </p:cNvPr>
          <p:cNvSpPr>
            <a:spLocks noGrp="1"/>
          </p:cNvSpPr>
          <p:nvPr>
            <p:ph type="sldNum" sz="quarter" idx="12"/>
          </p:nvPr>
        </p:nvSpPr>
        <p:spPr>
          <a:xfrm>
            <a:off x="9067344" y="6607172"/>
            <a:ext cx="2743200" cy="229982"/>
          </a:xfrm>
        </p:spPr>
        <p:txBody>
          <a:bodyPr/>
          <a:lstStyle/>
          <a:p>
            <a:pPr algn="r"/>
            <a:fld id="{5252F40C-0F95-44AC-8002-26897C832668}" type="slidenum">
              <a:rPr lang="en-GB" sz="1000" smtClean="0">
                <a:latin typeface="Arial" panose="020B0604020202020204" pitchFamily="34" charset="0"/>
                <a:cs typeface="Arial" panose="020B0604020202020204" pitchFamily="34" charset="0"/>
              </a:rPr>
              <a:pPr algn="r"/>
              <a:t>11</a:t>
            </a:fld>
            <a:endParaRPr lang="en-GB" sz="1000" dirty="0">
              <a:latin typeface="Arial" panose="020B0604020202020204" pitchFamily="34" charset="0"/>
              <a:cs typeface="Arial" panose="020B0604020202020204" pitchFamily="34" charset="0"/>
            </a:endParaRPr>
          </a:p>
        </p:txBody>
      </p:sp>
      <p:pic>
        <p:nvPicPr>
          <p:cNvPr id="4" name="Picture 3">
            <a:extLst>
              <a:ext uri="{FF2B5EF4-FFF2-40B4-BE49-F238E27FC236}">
                <a16:creationId xmlns:a16="http://schemas.microsoft.com/office/drawing/2014/main" id="{B8718468-C58E-2DC7-60CA-B967DCC8A230}"/>
              </a:ext>
            </a:extLst>
          </p:cNvPr>
          <p:cNvPicPr>
            <a:picLocks noChangeAspect="1"/>
          </p:cNvPicPr>
          <p:nvPr/>
        </p:nvPicPr>
        <p:blipFill>
          <a:blip r:embed="rId3"/>
          <a:stretch>
            <a:fillRect/>
          </a:stretch>
        </p:blipFill>
        <p:spPr>
          <a:xfrm>
            <a:off x="6271723" y="1035000"/>
            <a:ext cx="5760000" cy="4788000"/>
          </a:xfrm>
          <a:prstGeom prst="rect">
            <a:avLst/>
          </a:prstGeom>
        </p:spPr>
      </p:pic>
      <p:pic>
        <p:nvPicPr>
          <p:cNvPr id="7" name="Picture 6">
            <a:extLst>
              <a:ext uri="{FF2B5EF4-FFF2-40B4-BE49-F238E27FC236}">
                <a16:creationId xmlns:a16="http://schemas.microsoft.com/office/drawing/2014/main" id="{BA0F3096-F98C-C19A-B7AE-5112C00DE8F1}"/>
              </a:ext>
            </a:extLst>
          </p:cNvPr>
          <p:cNvPicPr>
            <a:picLocks noChangeAspect="1"/>
          </p:cNvPicPr>
          <p:nvPr/>
        </p:nvPicPr>
        <p:blipFill>
          <a:blip r:embed="rId4"/>
          <a:stretch>
            <a:fillRect/>
          </a:stretch>
        </p:blipFill>
        <p:spPr>
          <a:xfrm>
            <a:off x="287799" y="1035000"/>
            <a:ext cx="5711655" cy="4788000"/>
          </a:xfrm>
          <a:prstGeom prst="rect">
            <a:avLst/>
          </a:prstGeom>
        </p:spPr>
      </p:pic>
    </p:spTree>
    <p:extLst>
      <p:ext uri="{BB962C8B-B14F-4D97-AF65-F5344CB8AC3E}">
        <p14:creationId xmlns:p14="http://schemas.microsoft.com/office/powerpoint/2010/main" val="286270239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134734"/>
            <a:ext cx="12192000" cy="523220"/>
          </a:xfrm>
          <a:prstGeom prst="rect">
            <a:avLst/>
          </a:prstGeom>
          <a:noFill/>
        </p:spPr>
        <p:txBody>
          <a:bodyPr wrap="square" rtlCol="0">
            <a:spAutoFit/>
          </a:bodyPr>
          <a:lstStyle/>
          <a:p>
            <a:pPr algn="ctr"/>
            <a:r>
              <a:rPr lang="en-GB" sz="2800" b="1" dirty="0">
                <a:latin typeface="Montserrat" panose="00000500000000000000" pitchFamily="2" charset="0"/>
              </a:rPr>
              <a:t>Employment, stock of foreign workers grow at a faster pace</a:t>
            </a:r>
          </a:p>
        </p:txBody>
      </p:sp>
      <p:sp>
        <p:nvSpPr>
          <p:cNvPr id="5" name="Slide Number Placeholder 4">
            <a:extLst>
              <a:ext uri="{FF2B5EF4-FFF2-40B4-BE49-F238E27FC236}">
                <a16:creationId xmlns:a16="http://schemas.microsoft.com/office/drawing/2014/main" id="{E4311AE8-5BB9-44B1-BAA6-CD9C2B72A68C}"/>
              </a:ext>
            </a:extLst>
          </p:cNvPr>
          <p:cNvSpPr>
            <a:spLocks noGrp="1"/>
          </p:cNvSpPr>
          <p:nvPr>
            <p:ph type="sldNum" sz="quarter" idx="12"/>
          </p:nvPr>
        </p:nvSpPr>
        <p:spPr>
          <a:xfrm>
            <a:off x="9067344" y="6607172"/>
            <a:ext cx="2743200" cy="229982"/>
          </a:xfrm>
        </p:spPr>
        <p:txBody>
          <a:bodyPr/>
          <a:lstStyle/>
          <a:p>
            <a:pPr algn="r"/>
            <a:fld id="{5252F40C-0F95-44AC-8002-26897C832668}" type="slidenum">
              <a:rPr lang="en-GB" sz="1000" smtClean="0">
                <a:latin typeface="Arial" panose="020B0604020202020204" pitchFamily="34" charset="0"/>
                <a:cs typeface="Arial" panose="020B0604020202020204" pitchFamily="34" charset="0"/>
              </a:rPr>
              <a:pPr algn="r"/>
              <a:t>12</a:t>
            </a:fld>
            <a:endParaRPr lang="en-GB" sz="1000" dirty="0">
              <a:latin typeface="Arial" panose="020B0604020202020204" pitchFamily="34" charset="0"/>
              <a:cs typeface="Arial" panose="020B0604020202020204" pitchFamily="34" charset="0"/>
            </a:endParaRPr>
          </a:p>
        </p:txBody>
      </p:sp>
      <p:pic>
        <p:nvPicPr>
          <p:cNvPr id="6" name="Picture 5">
            <a:extLst>
              <a:ext uri="{FF2B5EF4-FFF2-40B4-BE49-F238E27FC236}">
                <a16:creationId xmlns:a16="http://schemas.microsoft.com/office/drawing/2014/main" id="{624600A9-34EE-C84D-B452-1FB6FC7200ED}"/>
              </a:ext>
            </a:extLst>
          </p:cNvPr>
          <p:cNvPicPr>
            <a:picLocks noChangeAspect="1"/>
          </p:cNvPicPr>
          <p:nvPr/>
        </p:nvPicPr>
        <p:blipFill>
          <a:blip r:embed="rId3"/>
          <a:stretch>
            <a:fillRect/>
          </a:stretch>
        </p:blipFill>
        <p:spPr>
          <a:xfrm>
            <a:off x="215046" y="1053021"/>
            <a:ext cx="5760000" cy="4751958"/>
          </a:xfrm>
          <a:prstGeom prst="rect">
            <a:avLst/>
          </a:prstGeom>
        </p:spPr>
      </p:pic>
      <p:pic>
        <p:nvPicPr>
          <p:cNvPr id="7" name="Picture 6">
            <a:extLst>
              <a:ext uri="{FF2B5EF4-FFF2-40B4-BE49-F238E27FC236}">
                <a16:creationId xmlns:a16="http://schemas.microsoft.com/office/drawing/2014/main" id="{6E027E2B-646E-FF29-8411-7CB03D871527}"/>
              </a:ext>
            </a:extLst>
          </p:cNvPr>
          <p:cNvPicPr>
            <a:picLocks noChangeAspect="1"/>
          </p:cNvPicPr>
          <p:nvPr/>
        </p:nvPicPr>
        <p:blipFill>
          <a:blip r:embed="rId4"/>
          <a:stretch>
            <a:fillRect/>
          </a:stretch>
        </p:blipFill>
        <p:spPr>
          <a:xfrm>
            <a:off x="6187344" y="1053021"/>
            <a:ext cx="5760000" cy="4751958"/>
          </a:xfrm>
          <a:prstGeom prst="rect">
            <a:avLst/>
          </a:prstGeom>
        </p:spPr>
      </p:pic>
    </p:spTree>
    <p:extLst>
      <p:ext uri="{BB962C8B-B14F-4D97-AF65-F5344CB8AC3E}">
        <p14:creationId xmlns:p14="http://schemas.microsoft.com/office/powerpoint/2010/main" val="160618889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19306" y="120999"/>
            <a:ext cx="11753385" cy="954107"/>
          </a:xfrm>
          <a:prstGeom prst="rect">
            <a:avLst/>
          </a:prstGeom>
          <a:noFill/>
        </p:spPr>
        <p:txBody>
          <a:bodyPr wrap="square" lIns="91440" tIns="45720" rIns="91440" bIns="45720" rtlCol="0" anchor="t">
            <a:spAutoFit/>
          </a:bodyPr>
          <a:lstStyle/>
          <a:p>
            <a:pPr algn="ctr"/>
            <a:r>
              <a:rPr lang="en-GB" sz="2800" b="1" dirty="0">
                <a:latin typeface="Montserrat"/>
              </a:rPr>
              <a:t>Unemployment rate at historic low, </a:t>
            </a:r>
            <a:r>
              <a:rPr lang="en-US" sz="2800" b="1" dirty="0">
                <a:latin typeface="Montserrat"/>
              </a:rPr>
              <a:t>labour tightness indicators at elevated levels</a:t>
            </a:r>
            <a:endParaRPr lang="en-US" sz="2800" b="1" dirty="0">
              <a:solidFill>
                <a:srgbClr val="FF0000"/>
              </a:solidFill>
              <a:latin typeface="Montserrat"/>
            </a:endParaRPr>
          </a:p>
        </p:txBody>
      </p:sp>
      <p:sp>
        <p:nvSpPr>
          <p:cNvPr id="6" name="Slide Number Placeholder 4">
            <a:extLst>
              <a:ext uri="{FF2B5EF4-FFF2-40B4-BE49-F238E27FC236}">
                <a16:creationId xmlns:a16="http://schemas.microsoft.com/office/drawing/2014/main" id="{6F97FE78-56DD-416E-8FA9-3B1045DB2D2A}"/>
              </a:ext>
            </a:extLst>
          </p:cNvPr>
          <p:cNvSpPr>
            <a:spLocks noGrp="1"/>
          </p:cNvSpPr>
          <p:nvPr>
            <p:ph type="sldNum" sz="quarter" idx="12"/>
          </p:nvPr>
        </p:nvSpPr>
        <p:spPr>
          <a:xfrm>
            <a:off x="9067344" y="6607172"/>
            <a:ext cx="2743200" cy="229982"/>
          </a:xfrm>
        </p:spPr>
        <p:txBody>
          <a:bodyPr/>
          <a:lstStyle/>
          <a:p>
            <a:pPr algn="r"/>
            <a:fld id="{5252F40C-0F95-44AC-8002-26897C832668}" type="slidenum">
              <a:rPr lang="en-GB" sz="1000" smtClean="0">
                <a:latin typeface="Arial" panose="020B0604020202020204" pitchFamily="34" charset="0"/>
                <a:cs typeface="Arial" panose="020B0604020202020204" pitchFamily="34" charset="0"/>
              </a:rPr>
              <a:pPr algn="r"/>
              <a:t>13</a:t>
            </a:fld>
            <a:endParaRPr lang="en-GB" sz="1000" dirty="0">
              <a:latin typeface="Arial" panose="020B0604020202020204" pitchFamily="34" charset="0"/>
              <a:cs typeface="Arial" panose="020B0604020202020204" pitchFamily="34" charset="0"/>
            </a:endParaRPr>
          </a:p>
        </p:txBody>
      </p:sp>
      <p:pic>
        <p:nvPicPr>
          <p:cNvPr id="3" name="Picture 2">
            <a:extLst>
              <a:ext uri="{FF2B5EF4-FFF2-40B4-BE49-F238E27FC236}">
                <a16:creationId xmlns:a16="http://schemas.microsoft.com/office/drawing/2014/main" id="{4C7A96E3-B003-78A9-C8CB-78BD50D6332E}"/>
              </a:ext>
            </a:extLst>
          </p:cNvPr>
          <p:cNvPicPr>
            <a:picLocks noChangeAspect="1"/>
          </p:cNvPicPr>
          <p:nvPr/>
        </p:nvPicPr>
        <p:blipFill>
          <a:blip r:embed="rId3"/>
          <a:stretch>
            <a:fillRect/>
          </a:stretch>
        </p:blipFill>
        <p:spPr>
          <a:xfrm>
            <a:off x="219306" y="1345941"/>
            <a:ext cx="5760000" cy="4559559"/>
          </a:xfrm>
          <a:prstGeom prst="rect">
            <a:avLst/>
          </a:prstGeom>
        </p:spPr>
      </p:pic>
      <p:pic>
        <p:nvPicPr>
          <p:cNvPr id="7" name="Picture 6">
            <a:extLst>
              <a:ext uri="{FF2B5EF4-FFF2-40B4-BE49-F238E27FC236}">
                <a16:creationId xmlns:a16="http://schemas.microsoft.com/office/drawing/2014/main" id="{6C7C8C91-EBD1-BEDA-1C9B-224D4277E99E}"/>
              </a:ext>
            </a:extLst>
          </p:cNvPr>
          <p:cNvPicPr>
            <a:picLocks noChangeAspect="1"/>
          </p:cNvPicPr>
          <p:nvPr/>
        </p:nvPicPr>
        <p:blipFill>
          <a:blip r:embed="rId4"/>
          <a:stretch>
            <a:fillRect/>
          </a:stretch>
        </p:blipFill>
        <p:spPr>
          <a:xfrm>
            <a:off x="6187344" y="1345941"/>
            <a:ext cx="5760000" cy="4559559"/>
          </a:xfrm>
          <a:prstGeom prst="rect">
            <a:avLst/>
          </a:prstGeom>
        </p:spPr>
      </p:pic>
    </p:spTree>
    <p:extLst>
      <p:ext uri="{BB962C8B-B14F-4D97-AF65-F5344CB8AC3E}">
        <p14:creationId xmlns:p14="http://schemas.microsoft.com/office/powerpoint/2010/main" val="105408559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 y="126720"/>
            <a:ext cx="12192000" cy="954107"/>
          </a:xfrm>
          <a:prstGeom prst="rect">
            <a:avLst/>
          </a:prstGeom>
          <a:noFill/>
        </p:spPr>
        <p:txBody>
          <a:bodyPr wrap="square" rtlCol="0">
            <a:spAutoFit/>
          </a:bodyPr>
          <a:lstStyle/>
          <a:p>
            <a:pPr algn="ctr"/>
            <a:r>
              <a:rPr lang="en-US" sz="2800" b="1" dirty="0">
                <a:latin typeface="Montserrat" panose="00000500000000000000" pitchFamily="2" charset="0"/>
              </a:rPr>
              <a:t>HICP inflation increases strongly in 2022 in an environment </a:t>
            </a:r>
          </a:p>
          <a:p>
            <a:pPr algn="ctr"/>
            <a:r>
              <a:rPr lang="en-US" sz="2800" b="1" dirty="0">
                <a:latin typeface="Montserrat" panose="00000500000000000000" pitchFamily="2" charset="0"/>
              </a:rPr>
              <a:t>of elevated international price pressures </a:t>
            </a:r>
            <a:endParaRPr lang="en-GB" sz="2800" b="1" dirty="0">
              <a:solidFill>
                <a:srgbClr val="FF0000"/>
              </a:solidFill>
              <a:latin typeface="Montserrat" panose="00000500000000000000" pitchFamily="2" charset="0"/>
            </a:endParaRPr>
          </a:p>
        </p:txBody>
      </p:sp>
      <p:sp>
        <p:nvSpPr>
          <p:cNvPr id="5" name="Slide Number Placeholder 4">
            <a:extLst>
              <a:ext uri="{FF2B5EF4-FFF2-40B4-BE49-F238E27FC236}">
                <a16:creationId xmlns:a16="http://schemas.microsoft.com/office/drawing/2014/main" id="{CD9E5841-0B97-47C9-8912-39E028D9776F}"/>
              </a:ext>
            </a:extLst>
          </p:cNvPr>
          <p:cNvSpPr>
            <a:spLocks noGrp="1"/>
          </p:cNvSpPr>
          <p:nvPr>
            <p:ph type="sldNum" sz="quarter" idx="12"/>
          </p:nvPr>
        </p:nvSpPr>
        <p:spPr>
          <a:xfrm>
            <a:off x="9067344" y="6607172"/>
            <a:ext cx="2743200" cy="229982"/>
          </a:xfrm>
        </p:spPr>
        <p:txBody>
          <a:bodyPr/>
          <a:lstStyle/>
          <a:p>
            <a:pPr algn="r"/>
            <a:fld id="{5252F40C-0F95-44AC-8002-26897C832668}" type="slidenum">
              <a:rPr lang="en-GB" sz="1000" smtClean="0">
                <a:latin typeface="Arial" panose="020B0604020202020204" pitchFamily="34" charset="0"/>
                <a:cs typeface="Arial" panose="020B0604020202020204" pitchFamily="34" charset="0"/>
              </a:rPr>
              <a:pPr algn="r"/>
              <a:t>14</a:t>
            </a:fld>
            <a:endParaRPr lang="en-GB" sz="1000" dirty="0">
              <a:latin typeface="Arial" panose="020B0604020202020204" pitchFamily="34" charset="0"/>
              <a:cs typeface="Arial" panose="020B0604020202020204" pitchFamily="34" charset="0"/>
            </a:endParaRPr>
          </a:p>
        </p:txBody>
      </p:sp>
      <p:pic>
        <p:nvPicPr>
          <p:cNvPr id="6" name="Picture 5">
            <a:extLst>
              <a:ext uri="{FF2B5EF4-FFF2-40B4-BE49-F238E27FC236}">
                <a16:creationId xmlns:a16="http://schemas.microsoft.com/office/drawing/2014/main" id="{C30A9424-500F-0D0D-0F0D-D04E56B392BD}"/>
              </a:ext>
            </a:extLst>
          </p:cNvPr>
          <p:cNvPicPr>
            <a:picLocks/>
          </p:cNvPicPr>
          <p:nvPr/>
        </p:nvPicPr>
        <p:blipFill>
          <a:blip r:embed="rId3"/>
          <a:stretch>
            <a:fillRect/>
          </a:stretch>
        </p:blipFill>
        <p:spPr>
          <a:xfrm>
            <a:off x="184952" y="1380931"/>
            <a:ext cx="5760000" cy="4788000"/>
          </a:xfrm>
          <a:prstGeom prst="rect">
            <a:avLst/>
          </a:prstGeom>
        </p:spPr>
      </p:pic>
      <p:pic>
        <p:nvPicPr>
          <p:cNvPr id="7" name="Picture 6">
            <a:extLst>
              <a:ext uri="{FF2B5EF4-FFF2-40B4-BE49-F238E27FC236}">
                <a16:creationId xmlns:a16="http://schemas.microsoft.com/office/drawing/2014/main" id="{C9BCC18E-8A3D-B462-2A37-4815132569FC}"/>
              </a:ext>
            </a:extLst>
          </p:cNvPr>
          <p:cNvPicPr>
            <a:picLocks/>
          </p:cNvPicPr>
          <p:nvPr/>
        </p:nvPicPr>
        <p:blipFill>
          <a:blip r:embed="rId4"/>
          <a:stretch>
            <a:fillRect/>
          </a:stretch>
        </p:blipFill>
        <p:spPr>
          <a:xfrm>
            <a:off x="6247048" y="1380931"/>
            <a:ext cx="5760000" cy="4788000"/>
          </a:xfrm>
          <a:prstGeom prst="rect">
            <a:avLst/>
          </a:prstGeom>
        </p:spPr>
      </p:pic>
    </p:spTree>
    <p:extLst>
      <p:ext uri="{BB962C8B-B14F-4D97-AF65-F5344CB8AC3E}">
        <p14:creationId xmlns:p14="http://schemas.microsoft.com/office/powerpoint/2010/main" val="58451990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124398"/>
            <a:ext cx="12192000" cy="523220"/>
          </a:xfrm>
          <a:prstGeom prst="rect">
            <a:avLst/>
          </a:prstGeom>
          <a:noFill/>
        </p:spPr>
        <p:txBody>
          <a:bodyPr wrap="square" rtlCol="0">
            <a:spAutoFit/>
          </a:bodyPr>
          <a:lstStyle/>
          <a:p>
            <a:pPr algn="ctr"/>
            <a:r>
              <a:rPr lang="en-GB" sz="2800" b="1" dirty="0">
                <a:latin typeface="Montserrat" panose="00000500000000000000" pitchFamily="2" charset="0"/>
              </a:rPr>
              <a:t>Government debt remains below 60%</a:t>
            </a:r>
          </a:p>
        </p:txBody>
      </p:sp>
      <p:sp>
        <p:nvSpPr>
          <p:cNvPr id="4" name="Slide Number Placeholder 4">
            <a:extLst>
              <a:ext uri="{FF2B5EF4-FFF2-40B4-BE49-F238E27FC236}">
                <a16:creationId xmlns:a16="http://schemas.microsoft.com/office/drawing/2014/main" id="{17E8F384-B82E-4D10-B8F5-9459EE8C4321}"/>
              </a:ext>
            </a:extLst>
          </p:cNvPr>
          <p:cNvSpPr>
            <a:spLocks noGrp="1"/>
          </p:cNvSpPr>
          <p:nvPr>
            <p:ph type="sldNum" sz="quarter" idx="12"/>
          </p:nvPr>
        </p:nvSpPr>
        <p:spPr>
          <a:xfrm>
            <a:off x="9067344" y="6607172"/>
            <a:ext cx="2743200" cy="229982"/>
          </a:xfrm>
        </p:spPr>
        <p:txBody>
          <a:bodyPr/>
          <a:lstStyle/>
          <a:p>
            <a:pPr algn="r"/>
            <a:fld id="{5252F40C-0F95-44AC-8002-26897C832668}" type="slidenum">
              <a:rPr lang="en-GB" sz="1000" smtClean="0">
                <a:latin typeface="Arial" panose="020B0604020202020204" pitchFamily="34" charset="0"/>
                <a:cs typeface="Arial" panose="020B0604020202020204" pitchFamily="34" charset="0"/>
              </a:rPr>
              <a:pPr algn="r"/>
              <a:t>15</a:t>
            </a:fld>
            <a:endParaRPr lang="en-GB" sz="1000" dirty="0">
              <a:latin typeface="Arial" panose="020B0604020202020204" pitchFamily="34" charset="0"/>
              <a:cs typeface="Arial" panose="020B0604020202020204" pitchFamily="34" charset="0"/>
            </a:endParaRPr>
          </a:p>
        </p:txBody>
      </p:sp>
      <p:pic>
        <p:nvPicPr>
          <p:cNvPr id="3" name="Picture 2">
            <a:extLst>
              <a:ext uri="{FF2B5EF4-FFF2-40B4-BE49-F238E27FC236}">
                <a16:creationId xmlns:a16="http://schemas.microsoft.com/office/drawing/2014/main" id="{AF3CC15F-971B-732C-9485-C91B086670EC}"/>
              </a:ext>
            </a:extLst>
          </p:cNvPr>
          <p:cNvPicPr>
            <a:picLocks noChangeAspect="1"/>
          </p:cNvPicPr>
          <p:nvPr/>
        </p:nvPicPr>
        <p:blipFill>
          <a:blip r:embed="rId3"/>
          <a:stretch>
            <a:fillRect/>
          </a:stretch>
        </p:blipFill>
        <p:spPr>
          <a:xfrm>
            <a:off x="2928290" y="996593"/>
            <a:ext cx="6335420" cy="4836557"/>
          </a:xfrm>
          <a:prstGeom prst="rect">
            <a:avLst/>
          </a:prstGeom>
        </p:spPr>
      </p:pic>
    </p:spTree>
    <p:extLst>
      <p:ext uri="{BB962C8B-B14F-4D97-AF65-F5344CB8AC3E}">
        <p14:creationId xmlns:p14="http://schemas.microsoft.com/office/powerpoint/2010/main" val="401661865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137467"/>
            <a:ext cx="12191999" cy="523220"/>
          </a:xfrm>
          <a:prstGeom prst="rect">
            <a:avLst/>
          </a:prstGeom>
          <a:noFill/>
        </p:spPr>
        <p:txBody>
          <a:bodyPr wrap="square" rtlCol="0">
            <a:spAutoFit/>
          </a:bodyPr>
          <a:lstStyle/>
          <a:p>
            <a:pPr algn="ctr"/>
            <a:r>
              <a:rPr lang="en-GB" sz="2800" b="1" dirty="0">
                <a:latin typeface="Montserrat" panose="00000500000000000000" pitchFamily="2" charset="0"/>
              </a:rPr>
              <a:t>GDP is expected to continue to grow</a:t>
            </a:r>
            <a:endParaRPr lang="en-GB" sz="2800" b="1" dirty="0">
              <a:solidFill>
                <a:srgbClr val="FF0000"/>
              </a:solidFill>
              <a:latin typeface="Montserrat" panose="00000500000000000000" pitchFamily="2" charset="0"/>
            </a:endParaRPr>
          </a:p>
        </p:txBody>
      </p:sp>
      <p:sp>
        <p:nvSpPr>
          <p:cNvPr id="5" name="Slide Number Placeholder 4">
            <a:extLst>
              <a:ext uri="{FF2B5EF4-FFF2-40B4-BE49-F238E27FC236}">
                <a16:creationId xmlns:a16="http://schemas.microsoft.com/office/drawing/2014/main" id="{EBA2D642-A331-4D4F-9352-79A14F112E38}"/>
              </a:ext>
            </a:extLst>
          </p:cNvPr>
          <p:cNvSpPr>
            <a:spLocks noGrp="1"/>
          </p:cNvSpPr>
          <p:nvPr>
            <p:ph type="sldNum" sz="quarter" idx="12"/>
          </p:nvPr>
        </p:nvSpPr>
        <p:spPr>
          <a:xfrm>
            <a:off x="9067344" y="6607172"/>
            <a:ext cx="2743200" cy="229982"/>
          </a:xfrm>
        </p:spPr>
        <p:txBody>
          <a:bodyPr/>
          <a:lstStyle/>
          <a:p>
            <a:pPr algn="r"/>
            <a:fld id="{5252F40C-0F95-44AC-8002-26897C832668}" type="slidenum">
              <a:rPr lang="en-GB" sz="1000" smtClean="0">
                <a:latin typeface="Arial" panose="020B0604020202020204" pitchFamily="34" charset="0"/>
                <a:cs typeface="Arial" panose="020B0604020202020204" pitchFamily="34" charset="0"/>
              </a:rPr>
              <a:pPr algn="r"/>
              <a:t>16</a:t>
            </a:fld>
            <a:endParaRPr lang="en-GB" sz="1000" dirty="0">
              <a:latin typeface="Arial" panose="020B0604020202020204" pitchFamily="34" charset="0"/>
              <a:cs typeface="Arial" panose="020B0604020202020204" pitchFamily="34" charset="0"/>
            </a:endParaRPr>
          </a:p>
        </p:txBody>
      </p:sp>
      <p:pic>
        <p:nvPicPr>
          <p:cNvPr id="3" name="Picture 2">
            <a:extLst>
              <a:ext uri="{FF2B5EF4-FFF2-40B4-BE49-F238E27FC236}">
                <a16:creationId xmlns:a16="http://schemas.microsoft.com/office/drawing/2014/main" id="{4FCED373-2DFA-FAB7-FFA2-C1A9443CA01E}"/>
              </a:ext>
            </a:extLst>
          </p:cNvPr>
          <p:cNvPicPr>
            <a:picLocks noChangeAspect="1"/>
          </p:cNvPicPr>
          <p:nvPr/>
        </p:nvPicPr>
        <p:blipFill>
          <a:blip r:embed="rId3"/>
          <a:stretch>
            <a:fillRect/>
          </a:stretch>
        </p:blipFill>
        <p:spPr>
          <a:xfrm>
            <a:off x="2235713" y="1021977"/>
            <a:ext cx="7720572" cy="4401278"/>
          </a:xfrm>
          <a:prstGeom prst="rect">
            <a:avLst/>
          </a:prstGeom>
        </p:spPr>
      </p:pic>
    </p:spTree>
    <p:extLst>
      <p:ext uri="{BB962C8B-B14F-4D97-AF65-F5344CB8AC3E}">
        <p14:creationId xmlns:p14="http://schemas.microsoft.com/office/powerpoint/2010/main" val="193211242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1B1C79-AFF3-05CC-9ADE-D56F10DB4149}"/>
              </a:ext>
            </a:extLst>
          </p:cNvPr>
          <p:cNvSpPr>
            <a:spLocks noGrp="1"/>
          </p:cNvSpPr>
          <p:nvPr>
            <p:ph type="ctrTitle"/>
          </p:nvPr>
        </p:nvSpPr>
        <p:spPr/>
        <p:txBody>
          <a:bodyPr/>
          <a:lstStyle/>
          <a:p>
            <a:endParaRPr lang="en-GB"/>
          </a:p>
        </p:txBody>
      </p:sp>
      <p:sp>
        <p:nvSpPr>
          <p:cNvPr id="3" name="Subtitle 2">
            <a:extLst>
              <a:ext uri="{FF2B5EF4-FFF2-40B4-BE49-F238E27FC236}">
                <a16:creationId xmlns:a16="http://schemas.microsoft.com/office/drawing/2014/main" id="{E54F852B-EA2C-1036-1216-4BF14482D361}"/>
              </a:ext>
            </a:extLst>
          </p:cNvPr>
          <p:cNvSpPr>
            <a:spLocks noGrp="1"/>
          </p:cNvSpPr>
          <p:nvPr>
            <p:ph type="subTitle" idx="1"/>
          </p:nvPr>
        </p:nvSpPr>
        <p:spPr/>
        <p:txBody>
          <a:bodyPr/>
          <a:lstStyle/>
          <a:p>
            <a:endParaRPr lang="en-GB"/>
          </a:p>
        </p:txBody>
      </p:sp>
      <p:pic>
        <p:nvPicPr>
          <p:cNvPr id="5" name="Picture 4" descr="A blue wavy background with a coat of arms&#10;&#10;Description automatically generated with low confidence">
            <a:extLst>
              <a:ext uri="{FF2B5EF4-FFF2-40B4-BE49-F238E27FC236}">
                <a16:creationId xmlns:a16="http://schemas.microsoft.com/office/drawing/2014/main" id="{4DAB1B7E-DDC0-1285-0F01-A80929F4B9E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807" y="-14056"/>
            <a:ext cx="12237807" cy="6858000"/>
          </a:xfrm>
          <a:prstGeom prst="rect">
            <a:avLst/>
          </a:prstGeom>
        </p:spPr>
      </p:pic>
      <p:sp>
        <p:nvSpPr>
          <p:cNvPr id="6" name="TextBox 5">
            <a:extLst>
              <a:ext uri="{FF2B5EF4-FFF2-40B4-BE49-F238E27FC236}">
                <a16:creationId xmlns:a16="http://schemas.microsoft.com/office/drawing/2014/main" id="{A3A2711D-EE24-90CA-9234-E72A6E8C1C88}"/>
              </a:ext>
            </a:extLst>
          </p:cNvPr>
          <p:cNvSpPr txBox="1"/>
          <p:nvPr/>
        </p:nvSpPr>
        <p:spPr>
          <a:xfrm>
            <a:off x="2138547" y="2248079"/>
            <a:ext cx="7914905" cy="1261884"/>
          </a:xfrm>
          <a:prstGeom prst="rect">
            <a:avLst/>
          </a:prstGeom>
          <a:noFill/>
        </p:spPr>
        <p:txBody>
          <a:bodyPr wrap="square" rtlCol="0">
            <a:spAutoFit/>
          </a:bodyPr>
          <a:lstStyle/>
          <a:p>
            <a:pPr algn="ctr"/>
            <a:r>
              <a:rPr lang="en-GB" sz="2800" b="1" dirty="0">
                <a:solidFill>
                  <a:srgbClr val="F1E3BD"/>
                </a:solidFill>
                <a:latin typeface="Montserrat" panose="00000500000000000000" pitchFamily="2" charset="0"/>
              </a:rPr>
              <a:t>Central Bank of Malta</a:t>
            </a:r>
          </a:p>
          <a:p>
            <a:pPr algn="ctr"/>
            <a:r>
              <a:rPr lang="en-GB" sz="4800" b="1" dirty="0">
                <a:solidFill>
                  <a:srgbClr val="F1E3BD"/>
                </a:solidFill>
                <a:latin typeface="Montserrat" panose="00000500000000000000" pitchFamily="2" charset="0"/>
              </a:rPr>
              <a:t>Annual Report 2022</a:t>
            </a:r>
          </a:p>
        </p:txBody>
      </p:sp>
      <p:sp>
        <p:nvSpPr>
          <p:cNvPr id="7" name="TextBox 6">
            <a:extLst>
              <a:ext uri="{FF2B5EF4-FFF2-40B4-BE49-F238E27FC236}">
                <a16:creationId xmlns:a16="http://schemas.microsoft.com/office/drawing/2014/main" id="{7ECA0DB3-682D-297A-BF23-59FA43C272EF}"/>
              </a:ext>
            </a:extLst>
          </p:cNvPr>
          <p:cNvSpPr txBox="1"/>
          <p:nvPr/>
        </p:nvSpPr>
        <p:spPr>
          <a:xfrm>
            <a:off x="573882" y="3799402"/>
            <a:ext cx="11239333" cy="1938992"/>
          </a:xfrm>
          <a:prstGeom prst="rect">
            <a:avLst/>
          </a:prstGeom>
          <a:noFill/>
        </p:spPr>
        <p:txBody>
          <a:bodyPr wrap="square" rtlCol="0">
            <a:spAutoFit/>
          </a:bodyPr>
          <a:lstStyle/>
          <a:p>
            <a:pPr algn="ctr"/>
            <a:r>
              <a:rPr lang="en-GB" sz="6000" b="1" dirty="0">
                <a:solidFill>
                  <a:schemeClr val="bg1"/>
                </a:solidFill>
                <a:latin typeface="Montserrat" panose="00000500000000000000" pitchFamily="50" charset="0"/>
              </a:rPr>
              <a:t>Overview of the </a:t>
            </a:r>
          </a:p>
          <a:p>
            <a:pPr algn="ctr"/>
            <a:r>
              <a:rPr lang="en-GB" sz="6000" b="1" dirty="0">
                <a:solidFill>
                  <a:schemeClr val="bg1"/>
                </a:solidFill>
                <a:latin typeface="Montserrat" panose="00000500000000000000" pitchFamily="50" charset="0"/>
              </a:rPr>
              <a:t>banking sector </a:t>
            </a:r>
          </a:p>
        </p:txBody>
      </p:sp>
    </p:spTree>
    <p:extLst>
      <p:ext uri="{BB962C8B-B14F-4D97-AF65-F5344CB8AC3E}">
        <p14:creationId xmlns:p14="http://schemas.microsoft.com/office/powerpoint/2010/main" val="84079980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64633" y="134702"/>
            <a:ext cx="5731368" cy="954107"/>
          </a:xfrm>
          <a:prstGeom prst="rect">
            <a:avLst/>
          </a:prstGeom>
          <a:noFill/>
        </p:spPr>
        <p:txBody>
          <a:bodyPr wrap="square" lIns="91440" tIns="45720" rIns="91440" bIns="45720" rtlCol="0" anchor="t">
            <a:spAutoFit/>
          </a:bodyPr>
          <a:lstStyle/>
          <a:p>
            <a:pPr algn="ctr"/>
            <a:r>
              <a:rPr lang="en-GB" sz="2800" b="1" dirty="0">
                <a:latin typeface="Montserrat" panose="00000500000000000000" pitchFamily="2" charset="0"/>
              </a:rPr>
              <a:t>Profitability continued to recover </a:t>
            </a:r>
          </a:p>
        </p:txBody>
      </p:sp>
      <p:sp>
        <p:nvSpPr>
          <p:cNvPr id="9" name="TextBox 8">
            <a:extLst>
              <a:ext uri="{FF2B5EF4-FFF2-40B4-BE49-F238E27FC236}">
                <a16:creationId xmlns:a16="http://schemas.microsoft.com/office/drawing/2014/main" id="{62F298A6-44C2-40BC-A414-57EF991935F5}"/>
              </a:ext>
            </a:extLst>
          </p:cNvPr>
          <p:cNvSpPr txBox="1"/>
          <p:nvPr/>
        </p:nvSpPr>
        <p:spPr>
          <a:xfrm>
            <a:off x="6096000" y="130795"/>
            <a:ext cx="5616575" cy="523220"/>
          </a:xfrm>
          <a:prstGeom prst="rect">
            <a:avLst/>
          </a:prstGeom>
          <a:noFill/>
        </p:spPr>
        <p:txBody>
          <a:bodyPr wrap="square" lIns="91440" tIns="45720" rIns="91440" bIns="45720" anchor="t">
            <a:spAutoFit/>
          </a:bodyPr>
          <a:lstStyle/>
          <a:p>
            <a:pPr algn="ctr"/>
            <a:r>
              <a:rPr lang="en-GB" sz="2800" b="1" dirty="0">
                <a:latin typeface="Montserrat" panose="00000500000000000000" pitchFamily="2" charset="0"/>
              </a:rPr>
              <a:t>Capital ratios are healthy</a:t>
            </a:r>
          </a:p>
        </p:txBody>
      </p:sp>
      <p:sp>
        <p:nvSpPr>
          <p:cNvPr id="6" name="Slide Number Placeholder 4">
            <a:extLst>
              <a:ext uri="{FF2B5EF4-FFF2-40B4-BE49-F238E27FC236}">
                <a16:creationId xmlns:a16="http://schemas.microsoft.com/office/drawing/2014/main" id="{971FE3B0-55E4-484A-BB8B-00A19DDB7638}"/>
              </a:ext>
            </a:extLst>
          </p:cNvPr>
          <p:cNvSpPr>
            <a:spLocks noGrp="1"/>
          </p:cNvSpPr>
          <p:nvPr>
            <p:ph type="sldNum" sz="quarter" idx="12"/>
          </p:nvPr>
        </p:nvSpPr>
        <p:spPr>
          <a:xfrm>
            <a:off x="9067344" y="6607172"/>
            <a:ext cx="2743200" cy="229982"/>
          </a:xfrm>
        </p:spPr>
        <p:txBody>
          <a:bodyPr/>
          <a:lstStyle/>
          <a:p>
            <a:pPr algn="r"/>
            <a:fld id="{5252F40C-0F95-44AC-8002-26897C832668}" type="slidenum">
              <a:rPr lang="en-GB" sz="1000" smtClean="0">
                <a:latin typeface="Arial" panose="020B0604020202020204" pitchFamily="34" charset="0"/>
                <a:cs typeface="Arial" panose="020B0604020202020204" pitchFamily="34" charset="0"/>
              </a:rPr>
              <a:pPr algn="r"/>
              <a:t>18</a:t>
            </a:fld>
            <a:endParaRPr lang="en-GB" sz="1000" dirty="0">
              <a:latin typeface="Arial" panose="020B0604020202020204" pitchFamily="34" charset="0"/>
              <a:cs typeface="Arial" panose="020B0604020202020204" pitchFamily="34" charset="0"/>
            </a:endParaRPr>
          </a:p>
        </p:txBody>
      </p:sp>
      <p:pic>
        <p:nvPicPr>
          <p:cNvPr id="4" name="Picture 3">
            <a:extLst>
              <a:ext uri="{FF2B5EF4-FFF2-40B4-BE49-F238E27FC236}">
                <a16:creationId xmlns:a16="http://schemas.microsoft.com/office/drawing/2014/main" id="{FA604D5E-1C8E-8F01-B8FE-27FFD9781D86}"/>
              </a:ext>
            </a:extLst>
          </p:cNvPr>
          <p:cNvPicPr>
            <a:picLocks noChangeAspect="1"/>
          </p:cNvPicPr>
          <p:nvPr/>
        </p:nvPicPr>
        <p:blipFill>
          <a:blip r:embed="rId3"/>
          <a:stretch>
            <a:fillRect/>
          </a:stretch>
        </p:blipFill>
        <p:spPr>
          <a:xfrm>
            <a:off x="669718" y="1421504"/>
            <a:ext cx="5426282" cy="4450602"/>
          </a:xfrm>
          <a:prstGeom prst="rect">
            <a:avLst/>
          </a:prstGeom>
        </p:spPr>
      </p:pic>
      <p:pic>
        <p:nvPicPr>
          <p:cNvPr id="7" name="Picture 6">
            <a:extLst>
              <a:ext uri="{FF2B5EF4-FFF2-40B4-BE49-F238E27FC236}">
                <a16:creationId xmlns:a16="http://schemas.microsoft.com/office/drawing/2014/main" id="{4DBAA19E-85CB-1E12-A61D-9F3F9330B70B}"/>
              </a:ext>
            </a:extLst>
          </p:cNvPr>
          <p:cNvPicPr>
            <a:picLocks noChangeAspect="1"/>
          </p:cNvPicPr>
          <p:nvPr/>
        </p:nvPicPr>
        <p:blipFill>
          <a:blip r:embed="rId4"/>
          <a:stretch>
            <a:fillRect/>
          </a:stretch>
        </p:blipFill>
        <p:spPr>
          <a:xfrm>
            <a:off x="6414321" y="1421504"/>
            <a:ext cx="5426282" cy="4455422"/>
          </a:xfrm>
          <a:prstGeom prst="rect">
            <a:avLst/>
          </a:prstGeom>
        </p:spPr>
      </p:pic>
    </p:spTree>
    <p:extLst>
      <p:ext uri="{BB962C8B-B14F-4D97-AF65-F5344CB8AC3E}">
        <p14:creationId xmlns:p14="http://schemas.microsoft.com/office/powerpoint/2010/main" val="163425114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144826"/>
            <a:ext cx="12192000" cy="523220"/>
          </a:xfrm>
          <a:prstGeom prst="rect">
            <a:avLst/>
          </a:prstGeom>
          <a:noFill/>
        </p:spPr>
        <p:txBody>
          <a:bodyPr wrap="square" rtlCol="0">
            <a:spAutoFit/>
          </a:bodyPr>
          <a:lstStyle/>
          <a:p>
            <a:pPr algn="ctr"/>
            <a:r>
              <a:rPr lang="en-GB" sz="2800" b="1" dirty="0">
                <a:latin typeface="Montserrat" panose="00000500000000000000" pitchFamily="2" charset="0"/>
              </a:rPr>
              <a:t>Liquidity remained strong supported by ample deposits </a:t>
            </a:r>
          </a:p>
        </p:txBody>
      </p:sp>
      <p:sp>
        <p:nvSpPr>
          <p:cNvPr id="5" name="Slide Number Placeholder 4">
            <a:extLst>
              <a:ext uri="{FF2B5EF4-FFF2-40B4-BE49-F238E27FC236}">
                <a16:creationId xmlns:a16="http://schemas.microsoft.com/office/drawing/2014/main" id="{E6E20D7D-C397-4932-A24A-0628D7017BC8}"/>
              </a:ext>
            </a:extLst>
          </p:cNvPr>
          <p:cNvSpPr>
            <a:spLocks noGrp="1"/>
          </p:cNvSpPr>
          <p:nvPr>
            <p:ph type="sldNum" sz="quarter" idx="12"/>
          </p:nvPr>
        </p:nvSpPr>
        <p:spPr>
          <a:xfrm>
            <a:off x="9067344" y="6607172"/>
            <a:ext cx="2743200" cy="229982"/>
          </a:xfrm>
        </p:spPr>
        <p:txBody>
          <a:bodyPr/>
          <a:lstStyle/>
          <a:p>
            <a:pPr algn="r"/>
            <a:fld id="{5252F40C-0F95-44AC-8002-26897C832668}" type="slidenum">
              <a:rPr lang="en-GB" sz="1000" smtClean="0">
                <a:latin typeface="Arial" panose="020B0604020202020204" pitchFamily="34" charset="0"/>
                <a:cs typeface="Arial" panose="020B0604020202020204" pitchFamily="34" charset="0"/>
              </a:rPr>
              <a:pPr algn="r"/>
              <a:t>19</a:t>
            </a:fld>
            <a:endParaRPr lang="en-GB" sz="1000" dirty="0">
              <a:latin typeface="Arial" panose="020B0604020202020204" pitchFamily="34" charset="0"/>
              <a:cs typeface="Arial" panose="020B0604020202020204" pitchFamily="34" charset="0"/>
            </a:endParaRPr>
          </a:p>
        </p:txBody>
      </p:sp>
      <p:pic>
        <p:nvPicPr>
          <p:cNvPr id="3" name="Picture 2">
            <a:extLst>
              <a:ext uri="{FF2B5EF4-FFF2-40B4-BE49-F238E27FC236}">
                <a16:creationId xmlns:a16="http://schemas.microsoft.com/office/drawing/2014/main" id="{B993DD2F-0A7B-60C0-1CBB-B1F09F8B91F3}"/>
              </a:ext>
            </a:extLst>
          </p:cNvPr>
          <p:cNvPicPr>
            <a:picLocks noChangeAspect="1"/>
          </p:cNvPicPr>
          <p:nvPr/>
        </p:nvPicPr>
        <p:blipFill rotWithShape="1">
          <a:blip r:embed="rId3"/>
          <a:srcRect r="15726"/>
          <a:stretch/>
        </p:blipFill>
        <p:spPr>
          <a:xfrm>
            <a:off x="285187" y="1318098"/>
            <a:ext cx="5925114" cy="5097529"/>
          </a:xfrm>
          <a:prstGeom prst="rect">
            <a:avLst/>
          </a:prstGeom>
        </p:spPr>
      </p:pic>
      <p:pic>
        <p:nvPicPr>
          <p:cNvPr id="4" name="Picture 3">
            <a:extLst>
              <a:ext uri="{FF2B5EF4-FFF2-40B4-BE49-F238E27FC236}">
                <a16:creationId xmlns:a16="http://schemas.microsoft.com/office/drawing/2014/main" id="{606D645F-0D95-7988-C952-092BE150E6BB}"/>
              </a:ext>
            </a:extLst>
          </p:cNvPr>
          <p:cNvPicPr>
            <a:picLocks noChangeAspect="1"/>
          </p:cNvPicPr>
          <p:nvPr/>
        </p:nvPicPr>
        <p:blipFill rotWithShape="1">
          <a:blip r:embed="rId4"/>
          <a:srcRect r="21433"/>
          <a:stretch/>
        </p:blipFill>
        <p:spPr>
          <a:xfrm>
            <a:off x="6516014" y="1318097"/>
            <a:ext cx="5523797" cy="5097529"/>
          </a:xfrm>
          <a:prstGeom prst="rect">
            <a:avLst/>
          </a:prstGeom>
        </p:spPr>
      </p:pic>
    </p:spTree>
    <p:extLst>
      <p:ext uri="{BB962C8B-B14F-4D97-AF65-F5344CB8AC3E}">
        <p14:creationId xmlns:p14="http://schemas.microsoft.com/office/powerpoint/2010/main" val="398287505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1B1C79-AFF3-05CC-9ADE-D56F10DB4149}"/>
              </a:ext>
            </a:extLst>
          </p:cNvPr>
          <p:cNvSpPr>
            <a:spLocks noGrp="1"/>
          </p:cNvSpPr>
          <p:nvPr>
            <p:ph type="ctrTitle"/>
          </p:nvPr>
        </p:nvSpPr>
        <p:spPr/>
        <p:txBody>
          <a:bodyPr/>
          <a:lstStyle/>
          <a:p>
            <a:endParaRPr lang="en-GB"/>
          </a:p>
        </p:txBody>
      </p:sp>
      <p:sp>
        <p:nvSpPr>
          <p:cNvPr id="3" name="Subtitle 2">
            <a:extLst>
              <a:ext uri="{FF2B5EF4-FFF2-40B4-BE49-F238E27FC236}">
                <a16:creationId xmlns:a16="http://schemas.microsoft.com/office/drawing/2014/main" id="{E54F852B-EA2C-1036-1216-4BF14482D361}"/>
              </a:ext>
            </a:extLst>
          </p:cNvPr>
          <p:cNvSpPr>
            <a:spLocks noGrp="1"/>
          </p:cNvSpPr>
          <p:nvPr>
            <p:ph type="subTitle" idx="1"/>
          </p:nvPr>
        </p:nvSpPr>
        <p:spPr/>
        <p:txBody>
          <a:bodyPr/>
          <a:lstStyle/>
          <a:p>
            <a:endParaRPr lang="en-GB"/>
          </a:p>
        </p:txBody>
      </p:sp>
      <p:pic>
        <p:nvPicPr>
          <p:cNvPr id="5" name="Picture 4" descr="A blue wavy background with a coat of arms&#10;&#10;Description automatically generated with low confidence">
            <a:extLst>
              <a:ext uri="{FF2B5EF4-FFF2-40B4-BE49-F238E27FC236}">
                <a16:creationId xmlns:a16="http://schemas.microsoft.com/office/drawing/2014/main" id="{4DAB1B7E-DDC0-1285-0F01-A80929F4B9E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466" y="0"/>
            <a:ext cx="12237807" cy="6858000"/>
          </a:xfrm>
          <a:prstGeom prst="rect">
            <a:avLst/>
          </a:prstGeom>
        </p:spPr>
      </p:pic>
      <p:sp>
        <p:nvSpPr>
          <p:cNvPr id="6" name="TextBox 5">
            <a:extLst>
              <a:ext uri="{FF2B5EF4-FFF2-40B4-BE49-F238E27FC236}">
                <a16:creationId xmlns:a16="http://schemas.microsoft.com/office/drawing/2014/main" id="{A3A2711D-EE24-90CA-9234-E72A6E8C1C88}"/>
              </a:ext>
            </a:extLst>
          </p:cNvPr>
          <p:cNvSpPr txBox="1"/>
          <p:nvPr/>
        </p:nvSpPr>
        <p:spPr>
          <a:xfrm>
            <a:off x="2138547" y="2248079"/>
            <a:ext cx="7914905" cy="1261884"/>
          </a:xfrm>
          <a:prstGeom prst="rect">
            <a:avLst/>
          </a:prstGeom>
          <a:noFill/>
        </p:spPr>
        <p:txBody>
          <a:bodyPr wrap="square" rtlCol="0">
            <a:spAutoFit/>
          </a:bodyPr>
          <a:lstStyle/>
          <a:p>
            <a:pPr algn="ctr"/>
            <a:r>
              <a:rPr lang="en-GB" sz="2800" b="1" dirty="0">
                <a:solidFill>
                  <a:srgbClr val="F1E3BD"/>
                </a:solidFill>
                <a:latin typeface="Montserrat" panose="00000500000000000000" pitchFamily="2" charset="0"/>
              </a:rPr>
              <a:t>Central Bank of Malta</a:t>
            </a:r>
          </a:p>
          <a:p>
            <a:pPr algn="ctr"/>
            <a:r>
              <a:rPr lang="en-GB" sz="4800" b="1" dirty="0">
                <a:solidFill>
                  <a:srgbClr val="F1E3BD"/>
                </a:solidFill>
                <a:latin typeface="Montserrat" panose="00000500000000000000" pitchFamily="2" charset="0"/>
              </a:rPr>
              <a:t>Annual Report 2022</a:t>
            </a:r>
          </a:p>
        </p:txBody>
      </p:sp>
      <p:sp>
        <p:nvSpPr>
          <p:cNvPr id="7" name="TextBox 6">
            <a:extLst>
              <a:ext uri="{FF2B5EF4-FFF2-40B4-BE49-F238E27FC236}">
                <a16:creationId xmlns:a16="http://schemas.microsoft.com/office/drawing/2014/main" id="{7ECA0DB3-682D-297A-BF23-59FA43C272EF}"/>
              </a:ext>
            </a:extLst>
          </p:cNvPr>
          <p:cNvSpPr txBox="1"/>
          <p:nvPr/>
        </p:nvSpPr>
        <p:spPr>
          <a:xfrm>
            <a:off x="473241" y="4360119"/>
            <a:ext cx="11239333" cy="1015663"/>
          </a:xfrm>
          <a:prstGeom prst="rect">
            <a:avLst/>
          </a:prstGeom>
          <a:noFill/>
        </p:spPr>
        <p:txBody>
          <a:bodyPr wrap="square" rtlCol="0">
            <a:spAutoFit/>
          </a:bodyPr>
          <a:lstStyle/>
          <a:p>
            <a:pPr algn="ctr"/>
            <a:r>
              <a:rPr lang="en-GB" sz="6000" b="1" dirty="0">
                <a:solidFill>
                  <a:schemeClr val="bg1"/>
                </a:solidFill>
                <a:latin typeface="Montserrat" panose="00000500000000000000" pitchFamily="50" charset="0"/>
              </a:rPr>
              <a:t>The ECB’s Monetary Policy</a:t>
            </a:r>
          </a:p>
        </p:txBody>
      </p:sp>
    </p:spTree>
    <p:extLst>
      <p:ext uri="{BB962C8B-B14F-4D97-AF65-F5344CB8AC3E}">
        <p14:creationId xmlns:p14="http://schemas.microsoft.com/office/powerpoint/2010/main" val="277206866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8" name="Group 47">
            <a:extLst>
              <a:ext uri="{FF2B5EF4-FFF2-40B4-BE49-F238E27FC236}">
                <a16:creationId xmlns:a16="http://schemas.microsoft.com/office/drawing/2014/main" id="{FEED2566-FD9D-F465-AB3D-69C0386CED78}"/>
              </a:ext>
            </a:extLst>
          </p:cNvPr>
          <p:cNvGrpSpPr/>
          <p:nvPr/>
        </p:nvGrpSpPr>
        <p:grpSpPr>
          <a:xfrm>
            <a:off x="3888078" y="1580321"/>
            <a:ext cx="7564840" cy="4776029"/>
            <a:chOff x="3788959" y="1580321"/>
            <a:chExt cx="7564840" cy="4776029"/>
          </a:xfrm>
          <a:solidFill>
            <a:schemeClr val="bg1">
              <a:lumMod val="85000"/>
            </a:schemeClr>
          </a:solidFill>
        </p:grpSpPr>
        <p:grpSp>
          <p:nvGrpSpPr>
            <p:cNvPr id="16" name="Group 15">
              <a:extLst>
                <a:ext uri="{FF2B5EF4-FFF2-40B4-BE49-F238E27FC236}">
                  <a16:creationId xmlns:a16="http://schemas.microsoft.com/office/drawing/2014/main" id="{F56A9F08-FD4F-0CE4-4D8E-8DE07C6F57C5}"/>
                </a:ext>
              </a:extLst>
            </p:cNvPr>
            <p:cNvGrpSpPr/>
            <p:nvPr/>
          </p:nvGrpSpPr>
          <p:grpSpPr>
            <a:xfrm>
              <a:off x="3788959" y="1580321"/>
              <a:ext cx="7564840" cy="4776029"/>
              <a:chOff x="0" y="-1"/>
              <a:chExt cx="3035910" cy="4776029"/>
            </a:xfrm>
            <a:grpFill/>
          </p:grpSpPr>
          <p:sp>
            <p:nvSpPr>
              <p:cNvPr id="17" name="Rectangle: Rounded Corners 16">
                <a:extLst>
                  <a:ext uri="{FF2B5EF4-FFF2-40B4-BE49-F238E27FC236}">
                    <a16:creationId xmlns:a16="http://schemas.microsoft.com/office/drawing/2014/main" id="{FFEBCC28-7839-1D4B-CDC2-581792FC4E0B}"/>
                  </a:ext>
                </a:extLst>
              </p:cNvPr>
              <p:cNvSpPr/>
              <p:nvPr/>
            </p:nvSpPr>
            <p:spPr>
              <a:xfrm>
                <a:off x="0" y="0"/>
                <a:ext cx="3035910" cy="4776028"/>
              </a:xfrm>
              <a:prstGeom prst="roundRect">
                <a:avLst>
                  <a:gd name="adj" fmla="val 11915"/>
                </a:avLst>
              </a:prstGeom>
              <a:ln w="28575">
                <a:solidFill>
                  <a:srgbClr val="002060"/>
                </a:solidFill>
              </a:ln>
            </p:spPr>
            <p:style>
              <a:lnRef idx="2">
                <a:schemeClr val="accent1"/>
              </a:lnRef>
              <a:fillRef idx="1">
                <a:schemeClr val="lt1"/>
              </a:fillRef>
              <a:effectRef idx="0">
                <a:schemeClr val="accent1"/>
              </a:effectRef>
              <a:fontRef idx="minor">
                <a:schemeClr val="dk1"/>
              </a:fontRef>
            </p:style>
            <p:txBody>
              <a:bodyPr/>
              <a:lstStyle/>
              <a:p>
                <a:endParaRPr lang="en-GB"/>
              </a:p>
            </p:txBody>
          </p:sp>
          <p:sp>
            <p:nvSpPr>
              <p:cNvPr id="18" name="Rectangle: Rounded Corners 4">
                <a:extLst>
                  <a:ext uri="{FF2B5EF4-FFF2-40B4-BE49-F238E27FC236}">
                    <a16:creationId xmlns:a16="http://schemas.microsoft.com/office/drawing/2014/main" id="{95E53EC0-E56F-BA90-8A26-074A57961553}"/>
                  </a:ext>
                </a:extLst>
              </p:cNvPr>
              <p:cNvSpPr txBox="1"/>
              <p:nvPr/>
            </p:nvSpPr>
            <p:spPr>
              <a:xfrm>
                <a:off x="79973" y="-1"/>
                <a:ext cx="2851531" cy="923330"/>
              </a:xfrm>
              <a:prstGeom prst="rect">
                <a:avLst/>
              </a:prstGeom>
              <a:noFill/>
              <a:ln w="28575"/>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83820" tIns="83820" rIns="83820" bIns="83820" numCol="1" spcCol="1270" anchor="ctr" anchorCtr="0">
                <a:noAutofit/>
              </a:bodyPr>
              <a:lstStyle/>
              <a:p>
                <a:pPr lvl="0" algn="ctr"/>
                <a:r>
                  <a:rPr lang="en-GB" sz="2200" b="1" dirty="0">
                    <a:solidFill>
                      <a:schemeClr val="tx1"/>
                    </a:solidFill>
                    <a:latin typeface="Arial" panose="020B0604020202020204" pitchFamily="34" charset="0"/>
                    <a:cs typeface="Arial" panose="020B0604020202020204" pitchFamily="34" charset="0"/>
                  </a:rPr>
                  <a:t>The Central Bank continually monitors risks to financial stability – very strong, consistent results </a:t>
                </a:r>
                <a:endParaRPr lang="en-MT" sz="2200" b="1" dirty="0">
                  <a:solidFill>
                    <a:schemeClr val="tx1"/>
                  </a:solidFill>
                  <a:latin typeface="Arial" panose="020B0604020202020204" pitchFamily="34" charset="0"/>
                  <a:cs typeface="Arial" panose="020B0604020202020204" pitchFamily="34" charset="0"/>
                </a:endParaRPr>
              </a:p>
            </p:txBody>
          </p:sp>
        </p:grpSp>
        <p:sp>
          <p:nvSpPr>
            <p:cNvPr id="20" name="Rectangle: Rounded Corners 19">
              <a:extLst>
                <a:ext uri="{FF2B5EF4-FFF2-40B4-BE49-F238E27FC236}">
                  <a16:creationId xmlns:a16="http://schemas.microsoft.com/office/drawing/2014/main" id="{7080B321-68F7-8639-8654-90BC0090CB98}"/>
                </a:ext>
              </a:extLst>
            </p:cNvPr>
            <p:cNvSpPr/>
            <p:nvPr/>
          </p:nvSpPr>
          <p:spPr>
            <a:xfrm>
              <a:off x="3880519" y="2998131"/>
              <a:ext cx="1820023" cy="3047433"/>
            </a:xfrm>
            <a:prstGeom prst="roundRect">
              <a:avLst>
                <a:gd name="adj" fmla="val 10000"/>
              </a:avLst>
            </a:prstGeom>
            <a:ln w="28575"/>
          </p:spPr>
          <p:style>
            <a:lnRef idx="0">
              <a:schemeClr val="accent1"/>
            </a:lnRef>
            <a:fillRef idx="3">
              <a:schemeClr val="accent1"/>
            </a:fillRef>
            <a:effectRef idx="3">
              <a:schemeClr val="accent1"/>
            </a:effectRef>
            <a:fontRef idx="minor">
              <a:schemeClr val="lt1"/>
            </a:fontRef>
          </p:style>
          <p:txBody>
            <a:bodyPr/>
            <a:lstStyle/>
            <a:p>
              <a:endParaRPr lang="en-GB"/>
            </a:p>
          </p:txBody>
        </p:sp>
        <p:grpSp>
          <p:nvGrpSpPr>
            <p:cNvPr id="34" name="Group 33">
              <a:extLst>
                <a:ext uri="{FF2B5EF4-FFF2-40B4-BE49-F238E27FC236}">
                  <a16:creationId xmlns:a16="http://schemas.microsoft.com/office/drawing/2014/main" id="{7CABF7F0-E733-E282-F184-32E9B8850C29}"/>
                </a:ext>
              </a:extLst>
            </p:cNvPr>
            <p:cNvGrpSpPr/>
            <p:nvPr/>
          </p:nvGrpSpPr>
          <p:grpSpPr>
            <a:xfrm>
              <a:off x="5720915" y="3013129"/>
              <a:ext cx="1827254" cy="3047433"/>
              <a:chOff x="303591" y="1434207"/>
              <a:chExt cx="2438378" cy="1440037"/>
            </a:xfrm>
            <a:grpFill/>
          </p:grpSpPr>
          <p:sp>
            <p:nvSpPr>
              <p:cNvPr id="35" name="Rectangle: Rounded Corners 34">
                <a:extLst>
                  <a:ext uri="{FF2B5EF4-FFF2-40B4-BE49-F238E27FC236}">
                    <a16:creationId xmlns:a16="http://schemas.microsoft.com/office/drawing/2014/main" id="{7B91B544-DED2-E889-178B-1D579C32D850}"/>
                  </a:ext>
                </a:extLst>
              </p:cNvPr>
              <p:cNvSpPr/>
              <p:nvPr/>
            </p:nvSpPr>
            <p:spPr>
              <a:xfrm>
                <a:off x="303591" y="1434207"/>
                <a:ext cx="2428728" cy="1440037"/>
              </a:xfrm>
              <a:prstGeom prst="roundRect">
                <a:avLst>
                  <a:gd name="adj" fmla="val 10000"/>
                </a:avLst>
              </a:prstGeom>
              <a:ln w="28575"/>
            </p:spPr>
            <p:style>
              <a:lnRef idx="0">
                <a:schemeClr val="accent1"/>
              </a:lnRef>
              <a:fillRef idx="3">
                <a:schemeClr val="accent1"/>
              </a:fillRef>
              <a:effectRef idx="3">
                <a:schemeClr val="accent1"/>
              </a:effectRef>
              <a:fontRef idx="minor">
                <a:schemeClr val="lt1"/>
              </a:fontRef>
            </p:style>
            <p:txBody>
              <a:bodyPr/>
              <a:lstStyle/>
              <a:p>
                <a:endParaRPr lang="en-GB"/>
              </a:p>
            </p:txBody>
          </p:sp>
          <p:sp>
            <p:nvSpPr>
              <p:cNvPr id="36" name="Rectangle: Rounded Corners 4">
                <a:extLst>
                  <a:ext uri="{FF2B5EF4-FFF2-40B4-BE49-F238E27FC236}">
                    <a16:creationId xmlns:a16="http://schemas.microsoft.com/office/drawing/2014/main" id="{359AF20B-FC19-BAB6-FE01-D0CD3543F1C0}"/>
                  </a:ext>
                </a:extLst>
              </p:cNvPr>
              <p:cNvSpPr txBox="1"/>
              <p:nvPr/>
            </p:nvSpPr>
            <p:spPr>
              <a:xfrm>
                <a:off x="397596" y="1476384"/>
                <a:ext cx="2344373" cy="1355683"/>
              </a:xfrm>
              <a:prstGeom prst="rect">
                <a:avLst/>
              </a:prstGeom>
              <a:noFill/>
              <a:ln w="28575"/>
            </p:spPr>
            <p:style>
              <a:lnRef idx="0">
                <a:scrgbClr r="0" g="0" b="0"/>
              </a:lnRef>
              <a:fillRef idx="0">
                <a:scrgbClr r="0" g="0" b="0"/>
              </a:fillRef>
              <a:effectRef idx="0">
                <a:scrgbClr r="0" g="0" b="0"/>
              </a:effectRef>
              <a:fontRef idx="minor">
                <a:schemeClr val="lt1"/>
              </a:fontRef>
            </p:style>
            <p:txBody>
              <a:bodyPr spcFirstLastPara="0" vert="horz" wrap="square" lIns="55880" tIns="41910" rIns="55880" bIns="41910" numCol="1" spcCol="1270" anchor="t" anchorCtr="0">
                <a:noAutofit/>
              </a:bodyPr>
              <a:lstStyle/>
              <a:p>
                <a:pPr lvl="0" algn="ctr"/>
                <a:r>
                  <a:rPr lang="en-GB" b="1" dirty="0">
                    <a:solidFill>
                      <a:schemeClr val="bg1"/>
                    </a:solidFill>
                    <a:latin typeface="Arial" panose="020B0604020202020204" pitchFamily="34" charset="0"/>
                    <a:cs typeface="Arial" panose="020B0604020202020204" pitchFamily="34" charset="0"/>
                  </a:rPr>
                  <a:t>Shocks to short-term and long-term liquidity</a:t>
                </a:r>
              </a:p>
            </p:txBody>
          </p:sp>
        </p:grpSp>
        <p:grpSp>
          <p:nvGrpSpPr>
            <p:cNvPr id="40" name="Group 39">
              <a:extLst>
                <a:ext uri="{FF2B5EF4-FFF2-40B4-BE49-F238E27FC236}">
                  <a16:creationId xmlns:a16="http://schemas.microsoft.com/office/drawing/2014/main" id="{57E89A24-3FAB-A6D3-B08C-694CD4938BAE}"/>
                </a:ext>
              </a:extLst>
            </p:cNvPr>
            <p:cNvGrpSpPr/>
            <p:nvPr/>
          </p:nvGrpSpPr>
          <p:grpSpPr>
            <a:xfrm>
              <a:off x="7576304" y="3013130"/>
              <a:ext cx="1820023" cy="3047433"/>
              <a:chOff x="332146" y="1434207"/>
              <a:chExt cx="2428728" cy="1440037"/>
            </a:xfrm>
            <a:grpFill/>
          </p:grpSpPr>
          <p:sp>
            <p:nvSpPr>
              <p:cNvPr id="41" name="Rectangle: Rounded Corners 40">
                <a:extLst>
                  <a:ext uri="{FF2B5EF4-FFF2-40B4-BE49-F238E27FC236}">
                    <a16:creationId xmlns:a16="http://schemas.microsoft.com/office/drawing/2014/main" id="{D3D50845-5E80-AC4F-E717-93B3225CD261}"/>
                  </a:ext>
                </a:extLst>
              </p:cNvPr>
              <p:cNvSpPr/>
              <p:nvPr/>
            </p:nvSpPr>
            <p:spPr>
              <a:xfrm>
                <a:off x="332146" y="1434207"/>
                <a:ext cx="2428728" cy="1440037"/>
              </a:xfrm>
              <a:prstGeom prst="roundRect">
                <a:avLst>
                  <a:gd name="adj" fmla="val 10000"/>
                </a:avLst>
              </a:prstGeom>
              <a:ln w="28575"/>
            </p:spPr>
            <p:style>
              <a:lnRef idx="0">
                <a:schemeClr val="accent1"/>
              </a:lnRef>
              <a:fillRef idx="3">
                <a:schemeClr val="accent1"/>
              </a:fillRef>
              <a:effectRef idx="3">
                <a:schemeClr val="accent1"/>
              </a:effectRef>
              <a:fontRef idx="minor">
                <a:schemeClr val="lt1"/>
              </a:fontRef>
            </p:style>
            <p:txBody>
              <a:bodyPr/>
              <a:lstStyle/>
              <a:p>
                <a:endParaRPr lang="en-GB"/>
              </a:p>
            </p:txBody>
          </p:sp>
          <p:sp>
            <p:nvSpPr>
              <p:cNvPr id="42" name="Rectangle: Rounded Corners 4">
                <a:extLst>
                  <a:ext uri="{FF2B5EF4-FFF2-40B4-BE49-F238E27FC236}">
                    <a16:creationId xmlns:a16="http://schemas.microsoft.com/office/drawing/2014/main" id="{D6625C22-EC1A-2E5F-F512-7AF55FDB21A6}"/>
                  </a:ext>
                </a:extLst>
              </p:cNvPr>
              <p:cNvSpPr txBox="1"/>
              <p:nvPr/>
            </p:nvSpPr>
            <p:spPr>
              <a:xfrm>
                <a:off x="397597" y="1476384"/>
                <a:ext cx="2344373" cy="1355683"/>
              </a:xfrm>
              <a:prstGeom prst="rect">
                <a:avLst/>
              </a:prstGeom>
              <a:noFill/>
              <a:ln w="28575"/>
            </p:spPr>
            <p:style>
              <a:lnRef idx="0">
                <a:scrgbClr r="0" g="0" b="0"/>
              </a:lnRef>
              <a:fillRef idx="0">
                <a:scrgbClr r="0" g="0" b="0"/>
              </a:fillRef>
              <a:effectRef idx="0">
                <a:scrgbClr r="0" g="0" b="0"/>
              </a:effectRef>
              <a:fontRef idx="minor">
                <a:schemeClr val="lt1"/>
              </a:fontRef>
            </p:style>
            <p:txBody>
              <a:bodyPr spcFirstLastPara="0" vert="horz" wrap="square" lIns="55880" tIns="41910" rIns="55880" bIns="41910" numCol="1" spcCol="1270" anchor="t" anchorCtr="0">
                <a:noAutofit/>
              </a:bodyPr>
              <a:lstStyle/>
              <a:p>
                <a:pPr lvl="0" algn="ctr"/>
                <a:r>
                  <a:rPr lang="en-GB" b="1" dirty="0">
                    <a:solidFill>
                      <a:schemeClr val="bg1"/>
                    </a:solidFill>
                    <a:latin typeface="Arial" panose="020B0604020202020204" pitchFamily="34" charset="0"/>
                    <a:cs typeface="Arial" panose="020B0604020202020204" pitchFamily="34" charset="0"/>
                  </a:rPr>
                  <a:t>Price changes in banks’ bond holdings</a:t>
                </a:r>
              </a:p>
            </p:txBody>
          </p:sp>
        </p:grpSp>
        <p:grpSp>
          <p:nvGrpSpPr>
            <p:cNvPr id="45" name="Group 44">
              <a:extLst>
                <a:ext uri="{FF2B5EF4-FFF2-40B4-BE49-F238E27FC236}">
                  <a16:creationId xmlns:a16="http://schemas.microsoft.com/office/drawing/2014/main" id="{239B01D5-3C43-86C3-E367-6BD4DD48FDE8}"/>
                </a:ext>
              </a:extLst>
            </p:cNvPr>
            <p:cNvGrpSpPr/>
            <p:nvPr/>
          </p:nvGrpSpPr>
          <p:grpSpPr>
            <a:xfrm>
              <a:off x="9431693" y="2998130"/>
              <a:ext cx="1820023" cy="3047433"/>
              <a:chOff x="339189" y="1434207"/>
              <a:chExt cx="2428728" cy="1440037"/>
            </a:xfrm>
            <a:grpFill/>
          </p:grpSpPr>
          <p:sp>
            <p:nvSpPr>
              <p:cNvPr id="46" name="Rectangle: Rounded Corners 45">
                <a:extLst>
                  <a:ext uri="{FF2B5EF4-FFF2-40B4-BE49-F238E27FC236}">
                    <a16:creationId xmlns:a16="http://schemas.microsoft.com/office/drawing/2014/main" id="{E79273E7-E358-C56D-8C43-40C4427E01D5}"/>
                  </a:ext>
                </a:extLst>
              </p:cNvPr>
              <p:cNvSpPr/>
              <p:nvPr/>
            </p:nvSpPr>
            <p:spPr>
              <a:xfrm>
                <a:off x="339189" y="1434207"/>
                <a:ext cx="2428728" cy="1440037"/>
              </a:xfrm>
              <a:prstGeom prst="roundRect">
                <a:avLst>
                  <a:gd name="adj" fmla="val 10000"/>
                </a:avLst>
              </a:prstGeom>
              <a:ln w="28575"/>
            </p:spPr>
            <p:style>
              <a:lnRef idx="0">
                <a:schemeClr val="accent1"/>
              </a:lnRef>
              <a:fillRef idx="3">
                <a:schemeClr val="accent1"/>
              </a:fillRef>
              <a:effectRef idx="3">
                <a:schemeClr val="accent1"/>
              </a:effectRef>
              <a:fontRef idx="minor">
                <a:schemeClr val="lt1"/>
              </a:fontRef>
            </p:style>
            <p:txBody>
              <a:bodyPr/>
              <a:lstStyle/>
              <a:p>
                <a:endParaRPr lang="en-GB"/>
              </a:p>
            </p:txBody>
          </p:sp>
          <p:sp>
            <p:nvSpPr>
              <p:cNvPr id="47" name="Rectangle: Rounded Corners 4">
                <a:extLst>
                  <a:ext uri="{FF2B5EF4-FFF2-40B4-BE49-F238E27FC236}">
                    <a16:creationId xmlns:a16="http://schemas.microsoft.com/office/drawing/2014/main" id="{5BA74603-ADEF-034D-8357-F6677E89F839}"/>
                  </a:ext>
                </a:extLst>
              </p:cNvPr>
              <p:cNvSpPr txBox="1"/>
              <p:nvPr/>
            </p:nvSpPr>
            <p:spPr>
              <a:xfrm>
                <a:off x="399946" y="1476385"/>
                <a:ext cx="2344373" cy="1355683"/>
              </a:xfrm>
              <a:prstGeom prst="rect">
                <a:avLst/>
              </a:prstGeom>
              <a:noFill/>
              <a:ln w="28575"/>
            </p:spPr>
            <p:style>
              <a:lnRef idx="0">
                <a:scrgbClr r="0" g="0" b="0"/>
              </a:lnRef>
              <a:fillRef idx="0">
                <a:scrgbClr r="0" g="0" b="0"/>
              </a:fillRef>
              <a:effectRef idx="0">
                <a:scrgbClr r="0" g="0" b="0"/>
              </a:effectRef>
              <a:fontRef idx="minor">
                <a:schemeClr val="lt1"/>
              </a:fontRef>
            </p:style>
            <p:txBody>
              <a:bodyPr spcFirstLastPara="0" vert="horz" wrap="square" lIns="55880" tIns="41910" rIns="55880" bIns="41910" numCol="1" spcCol="1270" anchor="t" anchorCtr="0">
                <a:noAutofit/>
              </a:bodyPr>
              <a:lstStyle/>
              <a:p>
                <a:pPr lvl="0" algn="ctr"/>
                <a:r>
                  <a:rPr lang="en-GB" b="1" dirty="0">
                    <a:solidFill>
                      <a:schemeClr val="bg1"/>
                    </a:solidFill>
                    <a:latin typeface="Arial" panose="020B0604020202020204" pitchFamily="34" charset="0"/>
                    <a:cs typeface="Arial" panose="020B0604020202020204" pitchFamily="34" charset="0"/>
                  </a:rPr>
                  <a:t>Impact of interest rate movements &amp; general stress test</a:t>
                </a:r>
              </a:p>
            </p:txBody>
          </p:sp>
        </p:grpSp>
      </p:grpSp>
      <p:sp>
        <p:nvSpPr>
          <p:cNvPr id="3" name="Slide Number Placeholder 2">
            <a:extLst>
              <a:ext uri="{FF2B5EF4-FFF2-40B4-BE49-F238E27FC236}">
                <a16:creationId xmlns:a16="http://schemas.microsoft.com/office/drawing/2014/main" id="{EB233F2F-D2F3-6E94-74FB-F5A8DF4B1CF9}"/>
              </a:ext>
            </a:extLst>
          </p:cNvPr>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B66A15D-4CE2-46D3-A68E-A67DA8FFF457}" type="slidenum">
              <a:rPr kumimoji="0" lang="en-GB"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20</a:t>
            </a:fld>
            <a:endParaRPr kumimoji="0" lang="en-GB"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graphicFrame>
        <p:nvGraphicFramePr>
          <p:cNvPr id="4" name="Diagram 3">
            <a:extLst>
              <a:ext uri="{FF2B5EF4-FFF2-40B4-BE49-F238E27FC236}">
                <a16:creationId xmlns:a16="http://schemas.microsoft.com/office/drawing/2014/main" id="{EBC05791-A24F-C229-B819-3BDEFA50CC93}"/>
              </a:ext>
            </a:extLst>
          </p:cNvPr>
          <p:cNvGraphicFramePr/>
          <p:nvPr/>
        </p:nvGraphicFramePr>
        <p:xfrm>
          <a:off x="545489" y="1580322"/>
          <a:ext cx="3035911" cy="477602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1" name="TextBox 10">
            <a:extLst>
              <a:ext uri="{FF2B5EF4-FFF2-40B4-BE49-F238E27FC236}">
                <a16:creationId xmlns:a16="http://schemas.microsoft.com/office/drawing/2014/main" id="{FCB4BDFC-BDC3-406B-6F53-37690CCFC156}"/>
              </a:ext>
            </a:extLst>
          </p:cNvPr>
          <p:cNvSpPr txBox="1"/>
          <p:nvPr/>
        </p:nvSpPr>
        <p:spPr>
          <a:xfrm>
            <a:off x="3939371" y="4827123"/>
            <a:ext cx="1816911" cy="1200329"/>
          </a:xfrm>
          <a:prstGeom prst="rect">
            <a:avLst/>
          </a:prstGeom>
          <a:noFill/>
        </p:spPr>
        <p:txBody>
          <a:bodyPr wrap="square" rtlCol="0">
            <a:spAutoFit/>
          </a:bodyPr>
          <a:lstStyle/>
          <a:p>
            <a:pPr algn="ctr"/>
            <a:r>
              <a:rPr lang="en-US" b="1" dirty="0">
                <a:solidFill>
                  <a:schemeClr val="bg1"/>
                </a:solidFill>
                <a:latin typeface="Arial" panose="020B0604020202020204" pitchFamily="34" charset="0"/>
                <a:cs typeface="Arial" panose="020B0604020202020204" pitchFamily="34" charset="0"/>
              </a:rPr>
              <a:t>Banks have ample eligible assets for funding</a:t>
            </a:r>
            <a:endParaRPr lang="en-GB" b="1" dirty="0">
              <a:solidFill>
                <a:schemeClr val="bg1"/>
              </a:solidFill>
              <a:latin typeface="Arial" panose="020B0604020202020204" pitchFamily="34" charset="0"/>
              <a:cs typeface="Arial" panose="020B0604020202020204" pitchFamily="34" charset="0"/>
            </a:endParaRPr>
          </a:p>
        </p:txBody>
      </p:sp>
      <p:sp>
        <p:nvSpPr>
          <p:cNvPr id="12" name="TextBox 11">
            <a:extLst>
              <a:ext uri="{FF2B5EF4-FFF2-40B4-BE49-F238E27FC236}">
                <a16:creationId xmlns:a16="http://schemas.microsoft.com/office/drawing/2014/main" id="{94A851ED-D153-D242-A444-FED8189310E1}"/>
              </a:ext>
            </a:extLst>
          </p:cNvPr>
          <p:cNvSpPr txBox="1"/>
          <p:nvPr/>
        </p:nvSpPr>
        <p:spPr>
          <a:xfrm>
            <a:off x="5756282" y="4870171"/>
            <a:ext cx="1820023" cy="723275"/>
          </a:xfrm>
          <a:prstGeom prst="rect">
            <a:avLst/>
          </a:prstGeom>
          <a:noFill/>
        </p:spPr>
        <p:txBody>
          <a:bodyPr wrap="square" rtlCol="0">
            <a:spAutoFit/>
          </a:bodyPr>
          <a:lstStyle/>
          <a:p>
            <a:pPr lvl="0" algn="ctr"/>
            <a:r>
              <a:rPr lang="en-GB" b="1" dirty="0">
                <a:solidFill>
                  <a:schemeClr val="bg1"/>
                </a:solidFill>
                <a:latin typeface="Arial" panose="020B0604020202020204" pitchFamily="34" charset="0"/>
                <a:cs typeface="Arial" panose="020B0604020202020204" pitchFamily="34" charset="0"/>
              </a:rPr>
              <a:t>LCR 363%</a:t>
            </a:r>
          </a:p>
          <a:p>
            <a:pPr lvl="0">
              <a:buFont typeface="Times New Roman" panose="02020603050405020304" pitchFamily="18" charset="0"/>
              <a:buChar char="•"/>
            </a:pPr>
            <a:endParaRPr lang="en-GB" sz="500" b="1" dirty="0">
              <a:solidFill>
                <a:schemeClr val="bg1"/>
              </a:solidFill>
              <a:latin typeface="Arial" panose="020B0604020202020204" pitchFamily="34" charset="0"/>
              <a:cs typeface="Arial" panose="020B0604020202020204" pitchFamily="34" charset="0"/>
            </a:endParaRPr>
          </a:p>
          <a:p>
            <a:pPr lvl="0" algn="ctr"/>
            <a:r>
              <a:rPr lang="en-GB" b="1" dirty="0">
                <a:solidFill>
                  <a:schemeClr val="bg1"/>
                </a:solidFill>
                <a:latin typeface="Arial" panose="020B0604020202020204" pitchFamily="34" charset="0"/>
                <a:cs typeface="Arial" panose="020B0604020202020204" pitchFamily="34" charset="0"/>
              </a:rPr>
              <a:t>NSFR 187%</a:t>
            </a:r>
          </a:p>
        </p:txBody>
      </p:sp>
      <p:sp>
        <p:nvSpPr>
          <p:cNvPr id="13" name="TextBox 12">
            <a:extLst>
              <a:ext uri="{FF2B5EF4-FFF2-40B4-BE49-F238E27FC236}">
                <a16:creationId xmlns:a16="http://schemas.microsoft.com/office/drawing/2014/main" id="{648B4088-8B20-0B90-CA4A-BA314E600ED6}"/>
              </a:ext>
            </a:extLst>
          </p:cNvPr>
          <p:cNvSpPr txBox="1"/>
          <p:nvPr/>
        </p:nvSpPr>
        <p:spPr>
          <a:xfrm>
            <a:off x="7670498" y="4827123"/>
            <a:ext cx="1820022" cy="1200329"/>
          </a:xfrm>
          <a:prstGeom prst="rect">
            <a:avLst/>
          </a:prstGeom>
          <a:noFill/>
        </p:spPr>
        <p:txBody>
          <a:bodyPr wrap="square" rtlCol="0">
            <a:spAutoFit/>
          </a:bodyPr>
          <a:lstStyle/>
          <a:p>
            <a:pPr lvl="0" algn="ctr"/>
            <a:r>
              <a:rPr lang="en-GB" b="1" dirty="0">
                <a:solidFill>
                  <a:schemeClr val="bg1"/>
                </a:solidFill>
                <a:latin typeface="Arial" panose="020B0604020202020204" pitchFamily="34" charset="0"/>
                <a:cs typeface="Arial" panose="020B0604020202020204" pitchFamily="34" charset="0"/>
              </a:rPr>
              <a:t>Only 27% subject to daily price adjustments</a:t>
            </a:r>
          </a:p>
        </p:txBody>
      </p:sp>
      <p:sp>
        <p:nvSpPr>
          <p:cNvPr id="15" name="TextBox 14">
            <a:extLst>
              <a:ext uri="{FF2B5EF4-FFF2-40B4-BE49-F238E27FC236}">
                <a16:creationId xmlns:a16="http://schemas.microsoft.com/office/drawing/2014/main" id="{8152FB2D-6B04-D68B-9B84-77D17A64DF02}"/>
              </a:ext>
            </a:extLst>
          </p:cNvPr>
          <p:cNvSpPr txBox="1"/>
          <p:nvPr/>
        </p:nvSpPr>
        <p:spPr>
          <a:xfrm>
            <a:off x="9477224" y="4827122"/>
            <a:ext cx="1781966" cy="1477328"/>
          </a:xfrm>
          <a:prstGeom prst="rect">
            <a:avLst/>
          </a:prstGeom>
          <a:noFill/>
        </p:spPr>
        <p:txBody>
          <a:bodyPr wrap="square" rtlCol="0">
            <a:spAutoFit/>
          </a:bodyPr>
          <a:lstStyle/>
          <a:p>
            <a:pPr algn="ctr"/>
            <a:r>
              <a:rPr lang="en-GB" b="1" dirty="0">
                <a:solidFill>
                  <a:schemeClr val="bg1"/>
                </a:solidFill>
                <a:latin typeface="Arial" panose="020B0604020202020204" pitchFamily="34" charset="0"/>
                <a:cs typeface="Arial" panose="020B0604020202020204" pitchFamily="34" charset="0"/>
              </a:rPr>
              <a:t>Net positive impact from rise in interest rates</a:t>
            </a:r>
          </a:p>
          <a:p>
            <a:pPr lvl="0">
              <a:buFont typeface="Times New Roman" panose="02020603050405020304" pitchFamily="18" charset="0"/>
              <a:buChar char="•"/>
            </a:pPr>
            <a:endParaRPr lang="en-GB" dirty="0">
              <a:solidFill>
                <a:schemeClr val="bg1"/>
              </a:solidFill>
              <a:latin typeface="Arial" panose="020B0604020202020204" pitchFamily="34" charset="0"/>
              <a:cs typeface="Arial" panose="020B0604020202020204" pitchFamily="34" charset="0"/>
            </a:endParaRPr>
          </a:p>
        </p:txBody>
      </p:sp>
      <p:sp>
        <p:nvSpPr>
          <p:cNvPr id="26" name="Slide Number Placeholder 4">
            <a:extLst>
              <a:ext uri="{FF2B5EF4-FFF2-40B4-BE49-F238E27FC236}">
                <a16:creationId xmlns:a16="http://schemas.microsoft.com/office/drawing/2014/main" id="{DBDD49AC-2EA2-4A60-9202-41D97F9EC1D7}"/>
              </a:ext>
            </a:extLst>
          </p:cNvPr>
          <p:cNvSpPr>
            <a:spLocks noGrp="1"/>
          </p:cNvSpPr>
          <p:nvPr>
            <p:ph type="sldNum" sz="quarter" idx="12"/>
          </p:nvPr>
        </p:nvSpPr>
        <p:spPr>
          <a:xfrm>
            <a:off x="9067344" y="6607172"/>
            <a:ext cx="2743200" cy="229982"/>
          </a:xfrm>
        </p:spPr>
        <p:txBody>
          <a:bodyPr/>
          <a:lstStyle/>
          <a:p>
            <a:pPr algn="r"/>
            <a:fld id="{5252F40C-0F95-44AC-8002-26897C832668}" type="slidenum">
              <a:rPr lang="en-GB" sz="1000" smtClean="0">
                <a:latin typeface="Arial" panose="020B0604020202020204" pitchFamily="34" charset="0"/>
                <a:cs typeface="Arial" panose="020B0604020202020204" pitchFamily="34" charset="0"/>
              </a:rPr>
              <a:pPr algn="r"/>
              <a:t>20</a:t>
            </a:fld>
            <a:endParaRPr lang="en-GB" sz="1000" dirty="0">
              <a:latin typeface="Arial" panose="020B0604020202020204" pitchFamily="34" charset="0"/>
              <a:cs typeface="Arial" panose="020B0604020202020204" pitchFamily="34" charset="0"/>
            </a:endParaRPr>
          </a:p>
        </p:txBody>
      </p:sp>
      <p:sp>
        <p:nvSpPr>
          <p:cNvPr id="27" name="TextBox 26">
            <a:extLst>
              <a:ext uri="{FF2B5EF4-FFF2-40B4-BE49-F238E27FC236}">
                <a16:creationId xmlns:a16="http://schemas.microsoft.com/office/drawing/2014/main" id="{8FE67C5D-E2F5-4267-98CB-1D02793A6590}"/>
              </a:ext>
            </a:extLst>
          </p:cNvPr>
          <p:cNvSpPr txBox="1"/>
          <p:nvPr/>
        </p:nvSpPr>
        <p:spPr>
          <a:xfrm>
            <a:off x="0" y="155558"/>
            <a:ext cx="12192000" cy="954107"/>
          </a:xfrm>
          <a:prstGeom prst="rect">
            <a:avLst/>
          </a:prstGeom>
          <a:noFill/>
        </p:spPr>
        <p:txBody>
          <a:bodyPr wrap="square" lIns="91440" tIns="45720" rIns="91440" bIns="45720" rtlCol="0" anchor="t">
            <a:spAutoFit/>
          </a:bodyPr>
          <a:lstStyle/>
          <a:p>
            <a:pPr algn="ctr"/>
            <a:r>
              <a:rPr lang="en-GB" sz="2800" b="1" dirty="0">
                <a:latin typeface="Montserrat" panose="00000500000000000000" pitchFamily="2" charset="0"/>
              </a:rPr>
              <a:t>Amidst the current financial turmoil... </a:t>
            </a:r>
            <a:endParaRPr lang="en-GB" sz="2800" b="1">
              <a:latin typeface="Montserrat" panose="00000500000000000000" pitchFamily="2" charset="0"/>
            </a:endParaRPr>
          </a:p>
          <a:p>
            <a:pPr algn="ctr"/>
            <a:r>
              <a:rPr lang="en-GB" sz="2800" b="1" dirty="0">
                <a:latin typeface="Montserrat"/>
              </a:rPr>
              <a:t>Maltese banks remain resilient</a:t>
            </a:r>
            <a:r>
              <a:rPr lang="en-GB" sz="2800" dirty="0">
                <a:latin typeface="Montserrat"/>
              </a:rPr>
              <a:t>  </a:t>
            </a:r>
            <a:endParaRPr lang="en-GB" sz="2800" dirty="0">
              <a:latin typeface="Montserrat" panose="00000500000000000000" pitchFamily="2" charset="0"/>
            </a:endParaRPr>
          </a:p>
        </p:txBody>
      </p:sp>
      <p:sp>
        <p:nvSpPr>
          <p:cNvPr id="31" name="TextBox 30">
            <a:extLst>
              <a:ext uri="{FF2B5EF4-FFF2-40B4-BE49-F238E27FC236}">
                <a16:creationId xmlns:a16="http://schemas.microsoft.com/office/drawing/2014/main" id="{D4FEE9CF-7B1D-46DA-9156-1D642DD7D26F}"/>
              </a:ext>
            </a:extLst>
          </p:cNvPr>
          <p:cNvSpPr txBox="1"/>
          <p:nvPr/>
        </p:nvSpPr>
        <p:spPr>
          <a:xfrm>
            <a:off x="3931268" y="3029264"/>
            <a:ext cx="1893004" cy="1477328"/>
          </a:xfrm>
          <a:prstGeom prst="rect">
            <a:avLst/>
          </a:prstGeom>
          <a:noFill/>
        </p:spPr>
        <p:txBody>
          <a:bodyPr wrap="square">
            <a:spAutoFit/>
          </a:bodyPr>
          <a:lstStyle/>
          <a:p>
            <a:pPr algn="ctr"/>
            <a:r>
              <a:rPr lang="en-US" b="1" dirty="0">
                <a:solidFill>
                  <a:schemeClr val="bg1"/>
                </a:solidFill>
                <a:latin typeface="Arial" panose="020B0604020202020204" pitchFamily="34" charset="0"/>
                <a:cs typeface="Arial" panose="020B0604020202020204" pitchFamily="34" charset="0"/>
              </a:rPr>
              <a:t>Liquidity;</a:t>
            </a:r>
          </a:p>
          <a:p>
            <a:pPr algn="ctr"/>
            <a:r>
              <a:rPr lang="en-US" b="1" dirty="0">
                <a:solidFill>
                  <a:schemeClr val="bg1"/>
                </a:solidFill>
                <a:latin typeface="Arial" panose="020B0604020202020204" pitchFamily="34" charset="0"/>
                <a:cs typeface="Arial" panose="020B0604020202020204" pitchFamily="34" charset="0"/>
              </a:rPr>
              <a:t>banks resilient to deposit withdrawal stress tests</a:t>
            </a:r>
            <a:endParaRPr lang="en-MT" b="1"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8326963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D408440E-24B5-CEB1-BA24-03C1F1CEAABB}"/>
              </a:ext>
            </a:extLst>
          </p:cNvPr>
          <p:cNvPicPr>
            <a:picLocks noChangeAspect="1"/>
          </p:cNvPicPr>
          <p:nvPr/>
        </p:nvPicPr>
        <p:blipFill rotWithShape="1">
          <a:blip r:embed="rId3"/>
          <a:srcRect r="19753"/>
          <a:stretch/>
        </p:blipFill>
        <p:spPr>
          <a:xfrm>
            <a:off x="199380" y="1217817"/>
            <a:ext cx="5586611" cy="5042631"/>
          </a:xfrm>
          <a:prstGeom prst="rect">
            <a:avLst/>
          </a:prstGeom>
        </p:spPr>
      </p:pic>
      <p:sp>
        <p:nvSpPr>
          <p:cNvPr id="3" name="TextBox 2">
            <a:extLst>
              <a:ext uri="{FF2B5EF4-FFF2-40B4-BE49-F238E27FC236}">
                <a16:creationId xmlns:a16="http://schemas.microsoft.com/office/drawing/2014/main" id="{03AAEFF3-8383-4965-B2D8-2F617A174F90}"/>
              </a:ext>
            </a:extLst>
          </p:cNvPr>
          <p:cNvSpPr txBox="1"/>
          <p:nvPr/>
        </p:nvSpPr>
        <p:spPr>
          <a:xfrm>
            <a:off x="1263721" y="1889068"/>
            <a:ext cx="4140486" cy="276999"/>
          </a:xfrm>
          <a:prstGeom prst="rect">
            <a:avLst/>
          </a:prstGeom>
          <a:noFill/>
        </p:spPr>
        <p:txBody>
          <a:bodyPr wrap="square" lIns="91440" tIns="45720" rIns="91440" bIns="45720" rtlCol="0" anchor="t">
            <a:spAutoFit/>
          </a:bodyPr>
          <a:lstStyle/>
          <a:p>
            <a:r>
              <a:rPr lang="en-GB" sz="1200" i="1">
                <a:ea typeface="+mn-lt"/>
                <a:cs typeface="+mn-lt"/>
              </a:rPr>
              <a:t>EBA 5% Threshold for NPL Reduction Strategy</a:t>
            </a:r>
            <a:endParaRPr lang="en-US" i="1"/>
          </a:p>
        </p:txBody>
      </p:sp>
      <p:sp>
        <p:nvSpPr>
          <p:cNvPr id="6" name="Slide Number Placeholder 4">
            <a:extLst>
              <a:ext uri="{FF2B5EF4-FFF2-40B4-BE49-F238E27FC236}">
                <a16:creationId xmlns:a16="http://schemas.microsoft.com/office/drawing/2014/main" id="{0772EC5A-5197-4F31-AC16-3F21025D4C65}"/>
              </a:ext>
            </a:extLst>
          </p:cNvPr>
          <p:cNvSpPr>
            <a:spLocks noGrp="1"/>
          </p:cNvSpPr>
          <p:nvPr>
            <p:ph type="sldNum" sz="quarter" idx="12"/>
          </p:nvPr>
        </p:nvSpPr>
        <p:spPr>
          <a:xfrm>
            <a:off x="9067344" y="6607172"/>
            <a:ext cx="2743200" cy="229982"/>
          </a:xfrm>
        </p:spPr>
        <p:txBody>
          <a:bodyPr/>
          <a:lstStyle/>
          <a:p>
            <a:pPr algn="r"/>
            <a:fld id="{5252F40C-0F95-44AC-8002-26897C832668}" type="slidenum">
              <a:rPr lang="en-GB" sz="1000" smtClean="0">
                <a:latin typeface="Arial" panose="020B0604020202020204" pitchFamily="34" charset="0"/>
                <a:cs typeface="Arial" panose="020B0604020202020204" pitchFamily="34" charset="0"/>
              </a:rPr>
              <a:pPr algn="r"/>
              <a:t>21</a:t>
            </a:fld>
            <a:endParaRPr lang="en-GB" sz="1000" dirty="0">
              <a:latin typeface="Arial" panose="020B0604020202020204" pitchFamily="34" charset="0"/>
              <a:cs typeface="Arial" panose="020B0604020202020204" pitchFamily="34" charset="0"/>
            </a:endParaRPr>
          </a:p>
        </p:txBody>
      </p:sp>
      <p:sp>
        <p:nvSpPr>
          <p:cNvPr id="7" name="TextBox 6">
            <a:extLst>
              <a:ext uri="{FF2B5EF4-FFF2-40B4-BE49-F238E27FC236}">
                <a16:creationId xmlns:a16="http://schemas.microsoft.com/office/drawing/2014/main" id="{019890B1-6FB7-4633-A0A4-54DBF3E5FB7A}"/>
              </a:ext>
            </a:extLst>
          </p:cNvPr>
          <p:cNvSpPr txBox="1"/>
          <p:nvPr/>
        </p:nvSpPr>
        <p:spPr>
          <a:xfrm>
            <a:off x="0" y="144826"/>
            <a:ext cx="12192000" cy="523220"/>
          </a:xfrm>
          <a:prstGeom prst="rect">
            <a:avLst/>
          </a:prstGeom>
          <a:noFill/>
        </p:spPr>
        <p:txBody>
          <a:bodyPr wrap="square" rtlCol="0">
            <a:spAutoFit/>
          </a:bodyPr>
          <a:lstStyle/>
          <a:p>
            <a:pPr algn="ctr"/>
            <a:r>
              <a:rPr lang="en-GB" sz="2800" b="1" dirty="0">
                <a:latin typeface="Montserrat" panose="00000500000000000000" pitchFamily="2" charset="0"/>
              </a:rPr>
              <a:t>Quality of loan books improved </a:t>
            </a:r>
          </a:p>
        </p:txBody>
      </p:sp>
      <p:pic>
        <p:nvPicPr>
          <p:cNvPr id="11" name="Picture 10">
            <a:extLst>
              <a:ext uri="{FF2B5EF4-FFF2-40B4-BE49-F238E27FC236}">
                <a16:creationId xmlns:a16="http://schemas.microsoft.com/office/drawing/2014/main" id="{F2D9379B-D386-7140-B123-33482FC6A993}"/>
              </a:ext>
            </a:extLst>
          </p:cNvPr>
          <p:cNvPicPr>
            <a:picLocks noChangeAspect="1"/>
          </p:cNvPicPr>
          <p:nvPr/>
        </p:nvPicPr>
        <p:blipFill rotWithShape="1">
          <a:blip r:embed="rId4"/>
          <a:srcRect r="20994"/>
          <a:stretch/>
        </p:blipFill>
        <p:spPr>
          <a:xfrm>
            <a:off x="6196491" y="1217817"/>
            <a:ext cx="5500210" cy="5042631"/>
          </a:xfrm>
          <a:prstGeom prst="rect">
            <a:avLst/>
          </a:prstGeom>
        </p:spPr>
      </p:pic>
    </p:spTree>
    <p:extLst>
      <p:ext uri="{BB962C8B-B14F-4D97-AF65-F5344CB8AC3E}">
        <p14:creationId xmlns:p14="http://schemas.microsoft.com/office/powerpoint/2010/main" val="163291388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5ED3B8B9-D3EB-46BE-A7AA-056336DB2A86}"/>
              </a:ext>
            </a:extLst>
          </p:cNvPr>
          <p:cNvSpPr>
            <a:spLocks noGrp="1"/>
          </p:cNvSpPr>
          <p:nvPr>
            <p:ph type="sldNum" sz="quarter" idx="12"/>
          </p:nvPr>
        </p:nvSpPr>
        <p:spPr>
          <a:xfrm>
            <a:off x="9067344" y="6607172"/>
            <a:ext cx="2743200" cy="229982"/>
          </a:xfrm>
        </p:spPr>
        <p:txBody>
          <a:bodyPr/>
          <a:lstStyle/>
          <a:p>
            <a:pPr algn="r"/>
            <a:fld id="{5252F40C-0F95-44AC-8002-26897C832668}" type="slidenum">
              <a:rPr lang="en-GB" sz="1000" smtClean="0">
                <a:latin typeface="Arial" panose="020B0604020202020204" pitchFamily="34" charset="0"/>
                <a:cs typeface="Arial" panose="020B0604020202020204" pitchFamily="34" charset="0"/>
              </a:rPr>
              <a:pPr algn="r"/>
              <a:t>22</a:t>
            </a:fld>
            <a:endParaRPr lang="en-GB" sz="1000" dirty="0">
              <a:latin typeface="Arial" panose="020B0604020202020204" pitchFamily="34" charset="0"/>
              <a:cs typeface="Arial" panose="020B0604020202020204" pitchFamily="34" charset="0"/>
            </a:endParaRPr>
          </a:p>
        </p:txBody>
      </p:sp>
      <p:sp>
        <p:nvSpPr>
          <p:cNvPr id="7" name="TextBox 6">
            <a:extLst>
              <a:ext uri="{FF2B5EF4-FFF2-40B4-BE49-F238E27FC236}">
                <a16:creationId xmlns:a16="http://schemas.microsoft.com/office/drawing/2014/main" id="{6E2754CF-09DC-4D7C-A35A-89CEABA2C73F}"/>
              </a:ext>
            </a:extLst>
          </p:cNvPr>
          <p:cNvSpPr txBox="1"/>
          <p:nvPr/>
        </p:nvSpPr>
        <p:spPr>
          <a:xfrm>
            <a:off x="0" y="144826"/>
            <a:ext cx="12192000" cy="954107"/>
          </a:xfrm>
          <a:prstGeom prst="rect">
            <a:avLst/>
          </a:prstGeom>
          <a:noFill/>
        </p:spPr>
        <p:txBody>
          <a:bodyPr wrap="square" rtlCol="0">
            <a:spAutoFit/>
          </a:bodyPr>
          <a:lstStyle/>
          <a:p>
            <a:pPr algn="ctr"/>
            <a:r>
              <a:rPr lang="en-GB" sz="2800" b="1" dirty="0">
                <a:latin typeface="Montserrat" panose="00000500000000000000" pitchFamily="2" charset="0"/>
              </a:rPr>
              <a:t>Growth in mortgages remained strong and NFC loans are recovering </a:t>
            </a:r>
          </a:p>
        </p:txBody>
      </p:sp>
      <p:pic>
        <p:nvPicPr>
          <p:cNvPr id="3" name="Picture 2">
            <a:extLst>
              <a:ext uri="{FF2B5EF4-FFF2-40B4-BE49-F238E27FC236}">
                <a16:creationId xmlns:a16="http://schemas.microsoft.com/office/drawing/2014/main" id="{ABCD3B67-473F-65FC-AA88-0A5C265F8742}"/>
              </a:ext>
            </a:extLst>
          </p:cNvPr>
          <p:cNvPicPr>
            <a:picLocks noChangeAspect="1"/>
          </p:cNvPicPr>
          <p:nvPr/>
        </p:nvPicPr>
        <p:blipFill>
          <a:blip r:embed="rId3"/>
          <a:stretch>
            <a:fillRect/>
          </a:stretch>
        </p:blipFill>
        <p:spPr>
          <a:xfrm>
            <a:off x="227706" y="1396998"/>
            <a:ext cx="5853010" cy="4800601"/>
          </a:xfrm>
          <a:prstGeom prst="rect">
            <a:avLst/>
          </a:prstGeom>
        </p:spPr>
      </p:pic>
      <p:pic>
        <p:nvPicPr>
          <p:cNvPr id="4" name="Picture 3">
            <a:extLst>
              <a:ext uri="{FF2B5EF4-FFF2-40B4-BE49-F238E27FC236}">
                <a16:creationId xmlns:a16="http://schemas.microsoft.com/office/drawing/2014/main" id="{8764A29E-7037-09A0-E5CC-A621ACF12F80}"/>
              </a:ext>
            </a:extLst>
          </p:cNvPr>
          <p:cNvPicPr>
            <a:picLocks noChangeAspect="1"/>
          </p:cNvPicPr>
          <p:nvPr/>
        </p:nvPicPr>
        <p:blipFill>
          <a:blip r:embed="rId4"/>
          <a:stretch>
            <a:fillRect/>
          </a:stretch>
        </p:blipFill>
        <p:spPr>
          <a:xfrm>
            <a:off x="6144005" y="1396998"/>
            <a:ext cx="5846678" cy="4800601"/>
          </a:xfrm>
          <a:prstGeom prst="rect">
            <a:avLst/>
          </a:prstGeom>
        </p:spPr>
      </p:pic>
    </p:spTree>
    <p:extLst>
      <p:ext uri="{BB962C8B-B14F-4D97-AF65-F5344CB8AC3E}">
        <p14:creationId xmlns:p14="http://schemas.microsoft.com/office/powerpoint/2010/main" val="102298939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4EFE69DD-6BA5-48FC-B6CD-AED689EAF09C}"/>
              </a:ext>
            </a:extLst>
          </p:cNvPr>
          <p:cNvSpPr txBox="1">
            <a:spLocks/>
          </p:cNvSpPr>
          <p:nvPr/>
        </p:nvSpPr>
        <p:spPr>
          <a:xfrm>
            <a:off x="6236152" y="242219"/>
            <a:ext cx="5687998" cy="100739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endParaRPr lang="en-GB" sz="3200">
              <a:solidFill>
                <a:srgbClr val="233152"/>
              </a:solidFill>
              <a:latin typeface="Futura" panose="02020800000000000000"/>
              <a:ea typeface="+mn-ea"/>
              <a:cs typeface="+mn-cs"/>
            </a:endParaRPr>
          </a:p>
        </p:txBody>
      </p:sp>
      <p:sp>
        <p:nvSpPr>
          <p:cNvPr id="6" name="Slide Number Placeholder 4">
            <a:extLst>
              <a:ext uri="{FF2B5EF4-FFF2-40B4-BE49-F238E27FC236}">
                <a16:creationId xmlns:a16="http://schemas.microsoft.com/office/drawing/2014/main" id="{AE90084C-C415-45FA-8FDF-8BAED2FA06F4}"/>
              </a:ext>
            </a:extLst>
          </p:cNvPr>
          <p:cNvSpPr>
            <a:spLocks noGrp="1"/>
          </p:cNvSpPr>
          <p:nvPr>
            <p:ph type="sldNum" sz="quarter" idx="12"/>
          </p:nvPr>
        </p:nvSpPr>
        <p:spPr>
          <a:xfrm>
            <a:off x="9067344" y="6607172"/>
            <a:ext cx="2743200" cy="229982"/>
          </a:xfrm>
        </p:spPr>
        <p:txBody>
          <a:bodyPr/>
          <a:lstStyle/>
          <a:p>
            <a:pPr algn="r"/>
            <a:fld id="{5252F40C-0F95-44AC-8002-26897C832668}" type="slidenum">
              <a:rPr lang="en-GB" sz="1000" smtClean="0">
                <a:latin typeface="Arial" panose="020B0604020202020204" pitchFamily="34" charset="0"/>
                <a:cs typeface="Arial" panose="020B0604020202020204" pitchFamily="34" charset="0"/>
              </a:rPr>
              <a:pPr algn="r"/>
              <a:t>23</a:t>
            </a:fld>
            <a:endParaRPr lang="en-GB" sz="1000" dirty="0">
              <a:latin typeface="Arial" panose="020B0604020202020204" pitchFamily="34" charset="0"/>
              <a:cs typeface="Arial" panose="020B0604020202020204" pitchFamily="34" charset="0"/>
            </a:endParaRPr>
          </a:p>
        </p:txBody>
      </p:sp>
      <p:sp>
        <p:nvSpPr>
          <p:cNvPr id="8" name="TextBox 7">
            <a:extLst>
              <a:ext uri="{FF2B5EF4-FFF2-40B4-BE49-F238E27FC236}">
                <a16:creationId xmlns:a16="http://schemas.microsoft.com/office/drawing/2014/main" id="{50B3EBD8-3F24-4E54-B113-D6944DF0C5AA}"/>
              </a:ext>
            </a:extLst>
          </p:cNvPr>
          <p:cNvSpPr txBox="1"/>
          <p:nvPr/>
        </p:nvSpPr>
        <p:spPr>
          <a:xfrm>
            <a:off x="0" y="144826"/>
            <a:ext cx="12192000" cy="523220"/>
          </a:xfrm>
          <a:prstGeom prst="rect">
            <a:avLst/>
          </a:prstGeom>
          <a:noFill/>
        </p:spPr>
        <p:txBody>
          <a:bodyPr wrap="square" rtlCol="0">
            <a:spAutoFit/>
          </a:bodyPr>
          <a:lstStyle/>
          <a:p>
            <a:pPr algn="ctr"/>
            <a:r>
              <a:rPr lang="en-GB" sz="2800" b="1" dirty="0">
                <a:latin typeface="Montserrat" panose="00000500000000000000" pitchFamily="2" charset="0"/>
              </a:rPr>
              <a:t>Households’ leverage is still rising…</a:t>
            </a:r>
          </a:p>
        </p:txBody>
      </p:sp>
      <p:pic>
        <p:nvPicPr>
          <p:cNvPr id="2" name="Picture 1">
            <a:extLst>
              <a:ext uri="{FF2B5EF4-FFF2-40B4-BE49-F238E27FC236}">
                <a16:creationId xmlns:a16="http://schemas.microsoft.com/office/drawing/2014/main" id="{C527DF17-246A-2A26-17B8-6054EB10FED2}"/>
              </a:ext>
            </a:extLst>
          </p:cNvPr>
          <p:cNvPicPr>
            <a:picLocks noChangeAspect="1"/>
          </p:cNvPicPr>
          <p:nvPr/>
        </p:nvPicPr>
        <p:blipFill>
          <a:blip r:embed="rId3"/>
          <a:stretch>
            <a:fillRect/>
          </a:stretch>
        </p:blipFill>
        <p:spPr>
          <a:xfrm>
            <a:off x="2331984" y="765439"/>
            <a:ext cx="7808335" cy="5658294"/>
          </a:xfrm>
          <a:prstGeom prst="rect">
            <a:avLst/>
          </a:prstGeom>
        </p:spPr>
      </p:pic>
    </p:spTree>
    <p:extLst>
      <p:ext uri="{BB962C8B-B14F-4D97-AF65-F5344CB8AC3E}">
        <p14:creationId xmlns:p14="http://schemas.microsoft.com/office/powerpoint/2010/main" val="369301675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val 2">
            <a:extLst>
              <a:ext uri="{FF2B5EF4-FFF2-40B4-BE49-F238E27FC236}">
                <a16:creationId xmlns:a16="http://schemas.microsoft.com/office/drawing/2014/main" id="{E2902175-FF5A-448E-016E-9A185C337375}"/>
              </a:ext>
            </a:extLst>
          </p:cNvPr>
          <p:cNvSpPr/>
          <p:nvPr/>
        </p:nvSpPr>
        <p:spPr>
          <a:xfrm>
            <a:off x="941341" y="1484016"/>
            <a:ext cx="2199317" cy="2161372"/>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MT"/>
          </a:p>
        </p:txBody>
      </p:sp>
      <p:sp>
        <p:nvSpPr>
          <p:cNvPr id="5" name="Title 1">
            <a:extLst>
              <a:ext uri="{FF2B5EF4-FFF2-40B4-BE49-F238E27FC236}">
                <a16:creationId xmlns:a16="http://schemas.microsoft.com/office/drawing/2014/main" id="{4EFE69DD-6BA5-48FC-B6CD-AED689EAF09C}"/>
              </a:ext>
            </a:extLst>
          </p:cNvPr>
          <p:cNvSpPr txBox="1">
            <a:spLocks/>
          </p:cNvSpPr>
          <p:nvPr/>
        </p:nvSpPr>
        <p:spPr>
          <a:xfrm>
            <a:off x="6236152" y="242219"/>
            <a:ext cx="5687998" cy="100739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endParaRPr lang="en-GB" sz="3200">
              <a:solidFill>
                <a:srgbClr val="233152"/>
              </a:solidFill>
              <a:latin typeface="Futura" panose="02020800000000000000"/>
              <a:ea typeface="+mn-ea"/>
              <a:cs typeface="+mn-cs"/>
            </a:endParaRPr>
          </a:p>
        </p:txBody>
      </p:sp>
      <p:grpSp>
        <p:nvGrpSpPr>
          <p:cNvPr id="4" name="Group 3">
            <a:extLst>
              <a:ext uri="{FF2B5EF4-FFF2-40B4-BE49-F238E27FC236}">
                <a16:creationId xmlns:a16="http://schemas.microsoft.com/office/drawing/2014/main" id="{10E71DA4-E28A-506E-90DC-8F49DE43D045}"/>
              </a:ext>
            </a:extLst>
          </p:cNvPr>
          <p:cNvGrpSpPr/>
          <p:nvPr/>
        </p:nvGrpSpPr>
        <p:grpSpPr>
          <a:xfrm>
            <a:off x="4928108" y="2995712"/>
            <a:ext cx="2335784" cy="866576"/>
            <a:chOff x="4908" y="2796537"/>
            <a:chExt cx="2335784" cy="866576"/>
          </a:xfrm>
        </p:grpSpPr>
        <p:sp>
          <p:nvSpPr>
            <p:cNvPr id="6" name="Rectangle 5">
              <a:extLst>
                <a:ext uri="{FF2B5EF4-FFF2-40B4-BE49-F238E27FC236}">
                  <a16:creationId xmlns:a16="http://schemas.microsoft.com/office/drawing/2014/main" id="{F2B67735-F73F-4DF9-7B01-E6B6889989DD}"/>
                </a:ext>
              </a:extLst>
            </p:cNvPr>
            <p:cNvSpPr/>
            <p:nvPr/>
          </p:nvSpPr>
          <p:spPr>
            <a:xfrm>
              <a:off x="4908" y="2796537"/>
              <a:ext cx="2335784" cy="866576"/>
            </a:xfrm>
            <a:prstGeom prst="rect">
              <a:avLst/>
            </a:pr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a:lstStyle/>
            <a:p>
              <a:endParaRPr lang="en-GB"/>
            </a:p>
          </p:txBody>
        </p:sp>
        <p:sp>
          <p:nvSpPr>
            <p:cNvPr id="7" name="TextBox 6">
              <a:extLst>
                <a:ext uri="{FF2B5EF4-FFF2-40B4-BE49-F238E27FC236}">
                  <a16:creationId xmlns:a16="http://schemas.microsoft.com/office/drawing/2014/main" id="{A872C9EB-3AF9-500E-6031-91A2654EF960}"/>
                </a:ext>
              </a:extLst>
            </p:cNvPr>
            <p:cNvSpPr txBox="1"/>
            <p:nvPr/>
          </p:nvSpPr>
          <p:spPr>
            <a:xfrm>
              <a:off x="4908" y="2796537"/>
              <a:ext cx="2335784" cy="866576"/>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142240" tIns="142240" rIns="142240" bIns="0" numCol="1" spcCol="1270" anchor="t" anchorCtr="0">
              <a:noAutofit/>
            </a:bodyPr>
            <a:lstStyle/>
            <a:p>
              <a:pPr marL="0" lvl="0" indent="0" algn="ctr" defTabSz="889000">
                <a:lnSpc>
                  <a:spcPct val="90000"/>
                </a:lnSpc>
                <a:spcBef>
                  <a:spcPct val="0"/>
                </a:spcBef>
                <a:spcAft>
                  <a:spcPct val="35000"/>
                </a:spcAft>
                <a:buNone/>
              </a:pPr>
              <a:endParaRPr lang="en-MT" sz="2000" kern="1200"/>
            </a:p>
          </p:txBody>
        </p:sp>
      </p:grpSp>
      <p:pic>
        <p:nvPicPr>
          <p:cNvPr id="22" name="Picture 21" descr="Logo&#10;&#10;Description automatically generated">
            <a:extLst>
              <a:ext uri="{FF2B5EF4-FFF2-40B4-BE49-F238E27FC236}">
                <a16:creationId xmlns:a16="http://schemas.microsoft.com/office/drawing/2014/main" id="{7C0673A9-4205-6709-21A7-B095FF61EB9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646887" y="1283638"/>
            <a:ext cx="2363639" cy="2361750"/>
          </a:xfrm>
          <a:prstGeom prst="rect">
            <a:avLst/>
          </a:prstGeom>
        </p:spPr>
      </p:pic>
      <p:pic>
        <p:nvPicPr>
          <p:cNvPr id="23" name="Graphic 22" descr="Bullseye outline">
            <a:extLst>
              <a:ext uri="{FF2B5EF4-FFF2-40B4-BE49-F238E27FC236}">
                <a16:creationId xmlns:a16="http://schemas.microsoft.com/office/drawing/2014/main" id="{9ABEED62-99C2-D632-AB85-2F7A14D002C7}"/>
              </a:ext>
            </a:extLst>
          </p:cNvPr>
          <p:cNvPicPr>
            <a:picLocks noChangeAspect="1"/>
          </p:cNvPicPr>
          <p:nvPr/>
        </p:nvPicPr>
        <p:blipFill>
          <a:blip>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542594" y="975964"/>
            <a:ext cx="3015425" cy="3015425"/>
          </a:xfrm>
          <a:prstGeom prst="rect">
            <a:avLst/>
          </a:prstGeom>
        </p:spPr>
      </p:pic>
      <p:pic>
        <p:nvPicPr>
          <p:cNvPr id="31" name="Picture 30" descr="Icon&#10;&#10;Description automatically generated">
            <a:extLst>
              <a:ext uri="{FF2B5EF4-FFF2-40B4-BE49-F238E27FC236}">
                <a16:creationId xmlns:a16="http://schemas.microsoft.com/office/drawing/2014/main" id="{24B25F21-E49F-A7DE-74D5-6CF8307E5921}"/>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201952" y="1128561"/>
            <a:ext cx="2495323" cy="2493329"/>
          </a:xfrm>
          <a:prstGeom prst="rect">
            <a:avLst/>
          </a:prstGeom>
        </p:spPr>
      </p:pic>
      <p:pic>
        <p:nvPicPr>
          <p:cNvPr id="1026" name="Picture 2" descr="image">
            <a:extLst>
              <a:ext uri="{FF2B5EF4-FFF2-40B4-BE49-F238E27FC236}">
                <a16:creationId xmlns:a16="http://schemas.microsoft.com/office/drawing/2014/main" id="{BB66050E-833E-A1CB-9DAA-D2337AF3C6A7}"/>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143101" y="1201251"/>
            <a:ext cx="2791001" cy="2591258"/>
          </a:xfrm>
          <a:prstGeom prst="rect">
            <a:avLst/>
          </a:prstGeom>
          <a:noFill/>
          <a:extLst>
            <a:ext uri="{909E8E84-426E-40DD-AFC4-6F175D3DCCD1}">
              <a14:hiddenFill xmlns:a14="http://schemas.microsoft.com/office/drawing/2010/main">
                <a:solidFill>
                  <a:srgbClr val="FFFFFF"/>
                </a:solidFill>
              </a14:hiddenFill>
            </a:ext>
          </a:extLst>
        </p:spPr>
      </p:pic>
      <p:sp>
        <p:nvSpPr>
          <p:cNvPr id="24" name="Slide Number Placeholder 4">
            <a:extLst>
              <a:ext uri="{FF2B5EF4-FFF2-40B4-BE49-F238E27FC236}">
                <a16:creationId xmlns:a16="http://schemas.microsoft.com/office/drawing/2014/main" id="{A77390D3-2B8D-4FDB-8C15-1EEB86E2A728}"/>
              </a:ext>
            </a:extLst>
          </p:cNvPr>
          <p:cNvSpPr>
            <a:spLocks noGrp="1"/>
          </p:cNvSpPr>
          <p:nvPr>
            <p:ph type="sldNum" sz="quarter" idx="12"/>
          </p:nvPr>
        </p:nvSpPr>
        <p:spPr>
          <a:xfrm>
            <a:off x="9067344" y="6607172"/>
            <a:ext cx="2743200" cy="229982"/>
          </a:xfrm>
        </p:spPr>
        <p:txBody>
          <a:bodyPr/>
          <a:lstStyle/>
          <a:p>
            <a:pPr algn="r"/>
            <a:fld id="{5252F40C-0F95-44AC-8002-26897C832668}" type="slidenum">
              <a:rPr lang="en-GB" sz="1000" smtClean="0">
                <a:latin typeface="Arial" panose="020B0604020202020204" pitchFamily="34" charset="0"/>
                <a:cs typeface="Arial" panose="020B0604020202020204" pitchFamily="34" charset="0"/>
              </a:rPr>
              <a:pPr algn="r"/>
              <a:t>24</a:t>
            </a:fld>
            <a:endParaRPr lang="en-GB" sz="1000" dirty="0">
              <a:latin typeface="Arial" panose="020B0604020202020204" pitchFamily="34" charset="0"/>
              <a:cs typeface="Arial" panose="020B0604020202020204" pitchFamily="34" charset="0"/>
            </a:endParaRPr>
          </a:p>
        </p:txBody>
      </p:sp>
      <p:sp>
        <p:nvSpPr>
          <p:cNvPr id="25" name="TextBox 24">
            <a:extLst>
              <a:ext uri="{FF2B5EF4-FFF2-40B4-BE49-F238E27FC236}">
                <a16:creationId xmlns:a16="http://schemas.microsoft.com/office/drawing/2014/main" id="{C824F2D3-2C4F-4E36-BCC4-D0F043C61AB4}"/>
              </a:ext>
            </a:extLst>
          </p:cNvPr>
          <p:cNvSpPr txBox="1"/>
          <p:nvPr/>
        </p:nvSpPr>
        <p:spPr>
          <a:xfrm>
            <a:off x="0" y="144826"/>
            <a:ext cx="12192000" cy="523220"/>
          </a:xfrm>
          <a:prstGeom prst="rect">
            <a:avLst/>
          </a:prstGeom>
          <a:noFill/>
        </p:spPr>
        <p:txBody>
          <a:bodyPr wrap="square" rtlCol="0">
            <a:spAutoFit/>
          </a:bodyPr>
          <a:lstStyle/>
          <a:p>
            <a:pPr algn="ctr"/>
            <a:r>
              <a:rPr lang="en-GB" sz="2800" b="1" dirty="0">
                <a:latin typeface="Montserrat" panose="00000500000000000000" pitchFamily="2" charset="0"/>
              </a:rPr>
              <a:t>Implementation of a sectoral Systemic Risk Buffer in Malta </a:t>
            </a:r>
          </a:p>
        </p:txBody>
      </p:sp>
      <p:graphicFrame>
        <p:nvGraphicFramePr>
          <p:cNvPr id="26" name="Table 26">
            <a:extLst>
              <a:ext uri="{FF2B5EF4-FFF2-40B4-BE49-F238E27FC236}">
                <a16:creationId xmlns:a16="http://schemas.microsoft.com/office/drawing/2014/main" id="{6AA60478-D2EE-40B2-94B5-B287E7C60801}"/>
              </a:ext>
            </a:extLst>
          </p:cNvPr>
          <p:cNvGraphicFramePr>
            <a:graphicFrameLocks noGrp="1"/>
          </p:cNvGraphicFramePr>
          <p:nvPr/>
        </p:nvGraphicFramePr>
        <p:xfrm>
          <a:off x="479425" y="3821166"/>
          <a:ext cx="11217852" cy="2525532"/>
        </p:xfrm>
        <a:graphic>
          <a:graphicData uri="http://schemas.openxmlformats.org/drawingml/2006/table">
            <a:tbl>
              <a:tblPr firstRow="1" bandRow="1">
                <a:tableStyleId>{2D5ABB26-0587-4C30-8999-92F81FD0307C}</a:tableStyleId>
              </a:tblPr>
              <a:tblGrid>
                <a:gridCol w="2804463">
                  <a:extLst>
                    <a:ext uri="{9D8B030D-6E8A-4147-A177-3AD203B41FA5}">
                      <a16:colId xmlns:a16="http://schemas.microsoft.com/office/drawing/2014/main" val="2721831276"/>
                    </a:ext>
                  </a:extLst>
                </a:gridCol>
                <a:gridCol w="2804463">
                  <a:extLst>
                    <a:ext uri="{9D8B030D-6E8A-4147-A177-3AD203B41FA5}">
                      <a16:colId xmlns:a16="http://schemas.microsoft.com/office/drawing/2014/main" val="506029772"/>
                    </a:ext>
                  </a:extLst>
                </a:gridCol>
                <a:gridCol w="2804463">
                  <a:extLst>
                    <a:ext uri="{9D8B030D-6E8A-4147-A177-3AD203B41FA5}">
                      <a16:colId xmlns:a16="http://schemas.microsoft.com/office/drawing/2014/main" val="936675461"/>
                    </a:ext>
                  </a:extLst>
                </a:gridCol>
                <a:gridCol w="2804463">
                  <a:extLst>
                    <a:ext uri="{9D8B030D-6E8A-4147-A177-3AD203B41FA5}">
                      <a16:colId xmlns:a16="http://schemas.microsoft.com/office/drawing/2014/main" val="1129137778"/>
                    </a:ext>
                  </a:extLst>
                </a:gridCol>
              </a:tblGrid>
              <a:tr h="807984">
                <a:tc>
                  <a:txBody>
                    <a:bodyPr/>
                    <a:lstStyle/>
                    <a:p>
                      <a:pPr algn="ctr"/>
                      <a:r>
                        <a:rPr lang="en-US" sz="2200" b="1" kern="1200" dirty="0">
                          <a:latin typeface="Arial" panose="020B0604020202020204" pitchFamily="34" charset="0"/>
                          <a:cs typeface="Arial" panose="020B0604020202020204" pitchFamily="34" charset="0"/>
                        </a:rPr>
                        <a:t>Instrument type</a:t>
                      </a:r>
                      <a:endParaRPr lang="en-GB" sz="2200" dirty="0">
                        <a:latin typeface="Arial" panose="020B0604020202020204" pitchFamily="34" charset="0"/>
                        <a:cs typeface="Arial" panose="020B0604020202020204" pitchFamily="34" charset="0"/>
                      </a:endParaRPr>
                    </a:p>
                  </a:txBody>
                  <a:tcPr/>
                </a:tc>
                <a:tc>
                  <a:txBody>
                    <a:bodyPr/>
                    <a:lstStyle/>
                    <a:p>
                      <a:pPr algn="ctr"/>
                      <a:r>
                        <a:rPr lang="en-US" sz="2200" b="1" kern="1200" dirty="0">
                          <a:solidFill>
                            <a:schemeClr val="tx1"/>
                          </a:solidFill>
                          <a:latin typeface="Arial" panose="020B0604020202020204" pitchFamily="34" charset="0"/>
                          <a:cs typeface="Arial" panose="020B0604020202020204" pitchFamily="34" charset="0"/>
                        </a:rPr>
                        <a:t>Scope and Application</a:t>
                      </a:r>
                      <a:endParaRPr lang="en-GB" sz="2200" dirty="0">
                        <a:latin typeface="Arial" panose="020B0604020202020204" pitchFamily="34" charset="0"/>
                        <a:cs typeface="Arial" panose="020B0604020202020204" pitchFamily="34" charset="0"/>
                      </a:endParaRPr>
                    </a:p>
                  </a:txBody>
                  <a:tcPr/>
                </a:tc>
                <a:tc>
                  <a:txBody>
                    <a:bodyPr/>
                    <a:lstStyle/>
                    <a:p>
                      <a:pPr algn="ctr"/>
                      <a:r>
                        <a:rPr lang="en-US" sz="2200" b="1" kern="1200" dirty="0">
                          <a:solidFill>
                            <a:schemeClr val="tx1"/>
                          </a:solidFill>
                          <a:latin typeface="Arial" panose="020B0604020202020204" pitchFamily="34" charset="0"/>
                          <a:cs typeface="Arial" panose="020B0604020202020204" pitchFamily="34" charset="0"/>
                        </a:rPr>
                        <a:t>Calibration</a:t>
                      </a:r>
                      <a:endParaRPr lang="en-GB" sz="2200" dirty="0">
                        <a:latin typeface="Arial" panose="020B0604020202020204" pitchFamily="34" charset="0"/>
                        <a:cs typeface="Arial" panose="020B0604020202020204" pitchFamily="34" charset="0"/>
                      </a:endParaRPr>
                    </a:p>
                  </a:txBody>
                  <a:tcPr/>
                </a:tc>
                <a:tc>
                  <a:txBody>
                    <a:bodyPr/>
                    <a:lstStyle/>
                    <a:p>
                      <a:pPr algn="ctr"/>
                      <a:r>
                        <a:rPr lang="en-US" sz="2200" b="1" kern="1200" dirty="0">
                          <a:solidFill>
                            <a:schemeClr val="tx1"/>
                          </a:solidFill>
                          <a:latin typeface="Arial" panose="020B0604020202020204" pitchFamily="34" charset="0"/>
                          <a:cs typeface="Arial" panose="020B0604020202020204" pitchFamily="34" charset="0"/>
                        </a:rPr>
                        <a:t>Measure Review</a:t>
                      </a:r>
                      <a:endParaRPr lang="en-GB" sz="220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168864403"/>
                  </a:ext>
                </a:extLst>
              </a:tr>
              <a:tr h="1070094">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2200" kern="1200" dirty="0">
                          <a:latin typeface="Arial" panose="020B0604020202020204" pitchFamily="34" charset="0"/>
                          <a:cs typeface="Arial" panose="020B0604020202020204" pitchFamily="34" charset="0"/>
                        </a:rPr>
                        <a:t>Targeted measure </a:t>
                      </a:r>
                      <a:r>
                        <a:rPr lang="en-US" sz="2200" kern="1200" dirty="0">
                          <a:latin typeface="Arial" panose="020B0604020202020204" pitchFamily="34" charset="0"/>
                          <a:cs typeface="Arial" panose="020B0604020202020204" pitchFamily="34" charset="0"/>
                        </a:rPr>
                        <a:t>to increase bank resilience</a:t>
                      </a:r>
                      <a:endParaRPr lang="en-MT" sz="2200" kern="1200" dirty="0">
                        <a:latin typeface="Arial" panose="020B0604020202020204" pitchFamily="34" charset="0"/>
                        <a:cs typeface="Arial" panose="020B0604020202020204" pitchFamily="34" charset="0"/>
                      </a:endParaRPr>
                    </a:p>
                  </a:txBody>
                  <a:tcPr/>
                </a:tc>
                <a:tc>
                  <a:txBody>
                    <a:bodyPr/>
                    <a:lstStyle/>
                    <a:p>
                      <a:pPr marL="0" lvl="0" indent="0" algn="ctr" defTabSz="889000">
                        <a:lnSpc>
                          <a:spcPct val="90000"/>
                        </a:lnSpc>
                        <a:spcBef>
                          <a:spcPct val="0"/>
                        </a:spcBef>
                        <a:spcAft>
                          <a:spcPct val="35000"/>
                        </a:spcAft>
                        <a:buNone/>
                      </a:pPr>
                      <a:r>
                        <a:rPr lang="en-GB" sz="2200" kern="1200" dirty="0">
                          <a:solidFill>
                            <a:schemeClr val="tx1"/>
                          </a:solidFill>
                          <a:latin typeface="Arial" panose="020B0604020202020204" pitchFamily="34" charset="0"/>
                          <a:cs typeface="Arial" panose="020B0604020202020204" pitchFamily="34" charset="0"/>
                        </a:rPr>
                        <a:t>Domestic mortgages to households secured by RRE</a:t>
                      </a:r>
                    </a:p>
                    <a:p>
                      <a:pPr marL="0" lvl="0" indent="0" algn="ctr" defTabSz="889000">
                        <a:lnSpc>
                          <a:spcPct val="90000"/>
                        </a:lnSpc>
                        <a:spcBef>
                          <a:spcPct val="0"/>
                        </a:spcBef>
                        <a:spcAft>
                          <a:spcPct val="35000"/>
                        </a:spcAft>
                        <a:buNone/>
                      </a:pPr>
                      <a:r>
                        <a:rPr lang="en-GB" sz="2200" dirty="0">
                          <a:solidFill>
                            <a:schemeClr val="tx1"/>
                          </a:solidFill>
                          <a:latin typeface="Arial" panose="020B0604020202020204" pitchFamily="34" charset="0"/>
                          <a:cs typeface="Arial" panose="020B0604020202020204" pitchFamily="34" charset="0"/>
                        </a:rPr>
                        <a:t>Preserve existing capital</a:t>
                      </a:r>
                      <a:endParaRPr lang="en-MT" sz="2200" kern="1200" dirty="0">
                        <a:solidFill>
                          <a:schemeClr val="tx1"/>
                        </a:solidFill>
                        <a:latin typeface="Arial" panose="020B0604020202020204" pitchFamily="34" charset="0"/>
                        <a:cs typeface="Arial" panose="020B0604020202020204" pitchFamily="34" charset="0"/>
                      </a:endParaRP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2200" kern="1200" dirty="0">
                          <a:solidFill>
                            <a:schemeClr val="tx1"/>
                          </a:solidFill>
                          <a:latin typeface="Arial" panose="020B0604020202020204" pitchFamily="34" charset="0"/>
                          <a:cs typeface="Arial" panose="020B0604020202020204" pitchFamily="34" charset="0"/>
                        </a:rPr>
                        <a:t>1.5% on RWA of mortgages; subject to phase-in period</a:t>
                      </a:r>
                      <a:endParaRPr lang="en-MT" sz="2200" kern="1200" dirty="0">
                        <a:solidFill>
                          <a:schemeClr val="tx1"/>
                        </a:solidFill>
                        <a:latin typeface="Arial" panose="020B0604020202020204" pitchFamily="34" charset="0"/>
                        <a:cs typeface="Arial" panose="020B0604020202020204" pitchFamily="34" charset="0"/>
                      </a:endParaRP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200" kern="1200" dirty="0">
                          <a:solidFill>
                            <a:schemeClr val="tx1"/>
                          </a:solidFill>
                          <a:latin typeface="Arial" panose="020B0604020202020204" pitchFamily="34" charset="0"/>
                          <a:cs typeface="Arial" panose="020B0604020202020204" pitchFamily="34" charset="0"/>
                        </a:rPr>
                        <a:t>Review of the measure </a:t>
                      </a:r>
                      <a:r>
                        <a:rPr lang="en-GB" sz="2200" kern="1200" dirty="0">
                          <a:solidFill>
                            <a:schemeClr val="tx1"/>
                          </a:solidFill>
                          <a:latin typeface="Arial" panose="020B0604020202020204" pitchFamily="34" charset="0"/>
                          <a:cs typeface="Arial" panose="020B0604020202020204" pitchFamily="34" charset="0"/>
                        </a:rPr>
                        <a:t>at least every 2 years</a:t>
                      </a:r>
                      <a:endParaRPr lang="en-MT" sz="2200" kern="1200" dirty="0">
                        <a:solidFill>
                          <a:schemeClr val="tx1"/>
                        </a:solidFill>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2131025249"/>
                  </a:ext>
                </a:extLst>
              </a:tr>
            </a:tbl>
          </a:graphicData>
        </a:graphic>
      </p:graphicFrame>
    </p:spTree>
    <p:extLst>
      <p:ext uri="{BB962C8B-B14F-4D97-AF65-F5344CB8AC3E}">
        <p14:creationId xmlns:p14="http://schemas.microsoft.com/office/powerpoint/2010/main" val="92691368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1B1C79-AFF3-05CC-9ADE-D56F10DB4149}"/>
              </a:ext>
            </a:extLst>
          </p:cNvPr>
          <p:cNvSpPr>
            <a:spLocks noGrp="1"/>
          </p:cNvSpPr>
          <p:nvPr>
            <p:ph type="ctrTitle"/>
          </p:nvPr>
        </p:nvSpPr>
        <p:spPr/>
        <p:txBody>
          <a:bodyPr/>
          <a:lstStyle/>
          <a:p>
            <a:endParaRPr lang="en-GB"/>
          </a:p>
        </p:txBody>
      </p:sp>
      <p:sp>
        <p:nvSpPr>
          <p:cNvPr id="3" name="Subtitle 2">
            <a:extLst>
              <a:ext uri="{FF2B5EF4-FFF2-40B4-BE49-F238E27FC236}">
                <a16:creationId xmlns:a16="http://schemas.microsoft.com/office/drawing/2014/main" id="{E54F852B-EA2C-1036-1216-4BF14482D361}"/>
              </a:ext>
            </a:extLst>
          </p:cNvPr>
          <p:cNvSpPr>
            <a:spLocks noGrp="1"/>
          </p:cNvSpPr>
          <p:nvPr>
            <p:ph type="subTitle" idx="1"/>
          </p:nvPr>
        </p:nvSpPr>
        <p:spPr/>
        <p:txBody>
          <a:bodyPr/>
          <a:lstStyle/>
          <a:p>
            <a:endParaRPr lang="en-GB"/>
          </a:p>
        </p:txBody>
      </p:sp>
      <p:pic>
        <p:nvPicPr>
          <p:cNvPr id="5" name="Picture 4" descr="A blue wavy background with a coat of arms&#10;&#10;Description automatically generated with low confidence">
            <a:extLst>
              <a:ext uri="{FF2B5EF4-FFF2-40B4-BE49-F238E27FC236}">
                <a16:creationId xmlns:a16="http://schemas.microsoft.com/office/drawing/2014/main" id="{4DAB1B7E-DDC0-1285-0F01-A80929F4B9E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466" y="0"/>
            <a:ext cx="12237807" cy="6858000"/>
          </a:xfrm>
          <a:prstGeom prst="rect">
            <a:avLst/>
          </a:prstGeom>
        </p:spPr>
      </p:pic>
      <p:sp>
        <p:nvSpPr>
          <p:cNvPr id="6" name="TextBox 5">
            <a:extLst>
              <a:ext uri="{FF2B5EF4-FFF2-40B4-BE49-F238E27FC236}">
                <a16:creationId xmlns:a16="http://schemas.microsoft.com/office/drawing/2014/main" id="{A3A2711D-EE24-90CA-9234-E72A6E8C1C88}"/>
              </a:ext>
            </a:extLst>
          </p:cNvPr>
          <p:cNvSpPr txBox="1"/>
          <p:nvPr/>
        </p:nvSpPr>
        <p:spPr>
          <a:xfrm>
            <a:off x="2138547" y="2248079"/>
            <a:ext cx="7914905" cy="1261884"/>
          </a:xfrm>
          <a:prstGeom prst="rect">
            <a:avLst/>
          </a:prstGeom>
          <a:noFill/>
        </p:spPr>
        <p:txBody>
          <a:bodyPr wrap="square" rtlCol="0">
            <a:spAutoFit/>
          </a:bodyPr>
          <a:lstStyle/>
          <a:p>
            <a:pPr algn="ctr"/>
            <a:r>
              <a:rPr lang="en-GB" sz="2800" b="1" dirty="0">
                <a:solidFill>
                  <a:srgbClr val="F1E3BD"/>
                </a:solidFill>
                <a:latin typeface="Montserrat" panose="00000500000000000000" pitchFamily="2" charset="0"/>
              </a:rPr>
              <a:t>Central Bank of Malta</a:t>
            </a:r>
          </a:p>
          <a:p>
            <a:pPr algn="ctr"/>
            <a:r>
              <a:rPr lang="en-GB" sz="4800" b="1" dirty="0">
                <a:solidFill>
                  <a:srgbClr val="F1E3BD"/>
                </a:solidFill>
                <a:latin typeface="Montserrat" panose="00000500000000000000" pitchFamily="2" charset="0"/>
              </a:rPr>
              <a:t>Annual Report 2022</a:t>
            </a:r>
          </a:p>
        </p:txBody>
      </p:sp>
      <p:sp>
        <p:nvSpPr>
          <p:cNvPr id="7" name="TextBox 6">
            <a:extLst>
              <a:ext uri="{FF2B5EF4-FFF2-40B4-BE49-F238E27FC236}">
                <a16:creationId xmlns:a16="http://schemas.microsoft.com/office/drawing/2014/main" id="{7ECA0DB3-682D-297A-BF23-59FA43C272EF}"/>
              </a:ext>
            </a:extLst>
          </p:cNvPr>
          <p:cNvSpPr txBox="1"/>
          <p:nvPr/>
        </p:nvSpPr>
        <p:spPr>
          <a:xfrm>
            <a:off x="473241" y="4360119"/>
            <a:ext cx="11239333" cy="1015663"/>
          </a:xfrm>
          <a:prstGeom prst="rect">
            <a:avLst/>
          </a:prstGeom>
          <a:noFill/>
        </p:spPr>
        <p:txBody>
          <a:bodyPr wrap="square" rtlCol="0">
            <a:spAutoFit/>
          </a:bodyPr>
          <a:lstStyle/>
          <a:p>
            <a:pPr algn="ctr"/>
            <a:r>
              <a:rPr lang="en-GB" sz="6000" b="1" dirty="0">
                <a:solidFill>
                  <a:schemeClr val="bg1"/>
                </a:solidFill>
                <a:latin typeface="Montserrat" panose="00000500000000000000" pitchFamily="50" charset="0"/>
              </a:rPr>
              <a:t>CBM Financial Results</a:t>
            </a:r>
          </a:p>
        </p:txBody>
      </p:sp>
    </p:spTree>
    <p:extLst>
      <p:ext uri="{BB962C8B-B14F-4D97-AF65-F5344CB8AC3E}">
        <p14:creationId xmlns:p14="http://schemas.microsoft.com/office/powerpoint/2010/main" val="174624168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99" name="Straight Connector 98">
            <a:extLst>
              <a:ext uri="{FF2B5EF4-FFF2-40B4-BE49-F238E27FC236}">
                <a16:creationId xmlns:a16="http://schemas.microsoft.com/office/drawing/2014/main" id="{230546FB-8F7A-4254-8C2B-C17B13A099F1}"/>
              </a:ext>
            </a:extLst>
          </p:cNvPr>
          <p:cNvCxnSpPr>
            <a:cxnSpLocks/>
          </p:cNvCxnSpPr>
          <p:nvPr/>
        </p:nvCxnSpPr>
        <p:spPr bwMode="auto">
          <a:xfrm flipH="1">
            <a:off x="4193309" y="4457708"/>
            <a:ext cx="886913" cy="437565"/>
          </a:xfrm>
          <a:prstGeom prst="line">
            <a:avLst/>
          </a:prstGeom>
          <a:solidFill>
            <a:schemeClr val="tx2"/>
          </a:solidFill>
          <a:ln w="6350" cap="flat" cmpd="sng" algn="ctr">
            <a:solidFill>
              <a:schemeClr val="bg1">
                <a:lumMod val="85000"/>
              </a:schemeClr>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cxnSp>
      <p:sp>
        <p:nvSpPr>
          <p:cNvPr id="117" name="TextBox 116">
            <a:extLst>
              <a:ext uri="{FF2B5EF4-FFF2-40B4-BE49-F238E27FC236}">
                <a16:creationId xmlns:a16="http://schemas.microsoft.com/office/drawing/2014/main" id="{465BC306-79BF-419A-9693-9254757D3247}"/>
              </a:ext>
            </a:extLst>
          </p:cNvPr>
          <p:cNvSpPr txBox="1"/>
          <p:nvPr/>
        </p:nvSpPr>
        <p:spPr>
          <a:xfrm>
            <a:off x="80421" y="120948"/>
            <a:ext cx="12111579" cy="523220"/>
          </a:xfrm>
          <a:prstGeom prst="rect">
            <a:avLst/>
          </a:prstGeom>
          <a:noFill/>
        </p:spPr>
        <p:txBody>
          <a:bodyPr wrap="square" rtlCol="0">
            <a:spAutoFit/>
          </a:bodyPr>
          <a:lstStyle/>
          <a:p>
            <a:pPr algn="ctr"/>
            <a:r>
              <a:rPr lang="en-GB" sz="2800" b="1" dirty="0">
                <a:latin typeface="Montserrat" panose="00000500000000000000" pitchFamily="2" charset="0"/>
              </a:rPr>
              <a:t>Balance Sheet Development</a:t>
            </a:r>
          </a:p>
        </p:txBody>
      </p:sp>
      <p:cxnSp>
        <p:nvCxnSpPr>
          <p:cNvPr id="131" name="Straight Connector 130">
            <a:extLst>
              <a:ext uri="{FF2B5EF4-FFF2-40B4-BE49-F238E27FC236}">
                <a16:creationId xmlns:a16="http://schemas.microsoft.com/office/drawing/2014/main" id="{8F9C421E-7985-4E18-B2AE-6E1F9DD849AB}"/>
              </a:ext>
            </a:extLst>
          </p:cNvPr>
          <p:cNvCxnSpPr>
            <a:cxnSpLocks/>
          </p:cNvCxnSpPr>
          <p:nvPr/>
        </p:nvCxnSpPr>
        <p:spPr bwMode="auto">
          <a:xfrm flipV="1">
            <a:off x="4193309" y="3450734"/>
            <a:ext cx="488070" cy="55478"/>
          </a:xfrm>
          <a:prstGeom prst="line">
            <a:avLst/>
          </a:prstGeom>
          <a:solidFill>
            <a:schemeClr val="tx2"/>
          </a:solidFill>
          <a:ln w="6350" cap="flat" cmpd="sng" algn="ctr">
            <a:solidFill>
              <a:schemeClr val="bg1">
                <a:lumMod val="85000"/>
              </a:schemeClr>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cxnSp>
      <p:cxnSp>
        <p:nvCxnSpPr>
          <p:cNvPr id="146" name="Straight Connector 145">
            <a:extLst>
              <a:ext uri="{FF2B5EF4-FFF2-40B4-BE49-F238E27FC236}">
                <a16:creationId xmlns:a16="http://schemas.microsoft.com/office/drawing/2014/main" id="{B1B1E40D-B643-48BF-9518-966FA52226EF}"/>
              </a:ext>
            </a:extLst>
          </p:cNvPr>
          <p:cNvCxnSpPr>
            <a:cxnSpLocks/>
          </p:cNvCxnSpPr>
          <p:nvPr/>
        </p:nvCxnSpPr>
        <p:spPr>
          <a:xfrm flipH="1" flipV="1">
            <a:off x="4620821" y="1986574"/>
            <a:ext cx="532850" cy="428577"/>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grpSp>
        <p:nvGrpSpPr>
          <p:cNvPr id="33" name="Group 32">
            <a:extLst>
              <a:ext uri="{FF2B5EF4-FFF2-40B4-BE49-F238E27FC236}">
                <a16:creationId xmlns:a16="http://schemas.microsoft.com/office/drawing/2014/main" id="{D52825F9-B5F5-42B2-90B8-63C4AEDEA339}"/>
              </a:ext>
            </a:extLst>
          </p:cNvPr>
          <p:cNvGrpSpPr/>
          <p:nvPr/>
        </p:nvGrpSpPr>
        <p:grpSpPr>
          <a:xfrm>
            <a:off x="4710066" y="2131831"/>
            <a:ext cx="2771869" cy="2691437"/>
            <a:chOff x="843745" y="2015748"/>
            <a:chExt cx="2771869" cy="2691437"/>
          </a:xfrm>
        </p:grpSpPr>
        <p:sp>
          <p:nvSpPr>
            <p:cNvPr id="34" name="Oval 33">
              <a:extLst>
                <a:ext uri="{FF2B5EF4-FFF2-40B4-BE49-F238E27FC236}">
                  <a16:creationId xmlns:a16="http://schemas.microsoft.com/office/drawing/2014/main" id="{DB3426E3-7A82-44A3-A2D0-74CCC8AE8FE0}"/>
                </a:ext>
              </a:extLst>
            </p:cNvPr>
            <p:cNvSpPr/>
            <p:nvPr/>
          </p:nvSpPr>
          <p:spPr>
            <a:xfrm>
              <a:off x="883962" y="2015748"/>
              <a:ext cx="2691437" cy="2691437"/>
            </a:xfrm>
            <a:prstGeom prst="ellipse">
              <a:avLst/>
            </a:prstGeom>
            <a:noFill/>
            <a:ln w="57150">
              <a:solidFill>
                <a:srgbClr val="233152"/>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rgbClr val="233152"/>
                </a:solidFill>
                <a:latin typeface="Arial" panose="020B0604020202020204" pitchFamily="34" charset="0"/>
                <a:cs typeface="Arial" panose="020B0604020202020204" pitchFamily="34" charset="0"/>
              </a:endParaRPr>
            </a:p>
          </p:txBody>
        </p:sp>
        <p:sp>
          <p:nvSpPr>
            <p:cNvPr id="35" name="TextBox 34">
              <a:extLst>
                <a:ext uri="{FF2B5EF4-FFF2-40B4-BE49-F238E27FC236}">
                  <a16:creationId xmlns:a16="http://schemas.microsoft.com/office/drawing/2014/main" id="{73E7354A-148E-4CB3-B5A4-F1FA65C4A16B}"/>
                </a:ext>
              </a:extLst>
            </p:cNvPr>
            <p:cNvSpPr txBox="1"/>
            <p:nvPr/>
          </p:nvSpPr>
          <p:spPr>
            <a:xfrm>
              <a:off x="843745" y="3051734"/>
              <a:ext cx="2771869" cy="1215717"/>
            </a:xfrm>
            <a:prstGeom prst="rect">
              <a:avLst/>
            </a:prstGeom>
            <a:noFill/>
          </p:spPr>
          <p:txBody>
            <a:bodyPr wrap="square" rtlCol="0">
              <a:spAutoFit/>
            </a:bodyPr>
            <a:lstStyle/>
            <a:p>
              <a:pPr algn="ctr"/>
              <a:r>
                <a:rPr lang="en-GB" sz="2000" b="1" dirty="0">
                  <a:solidFill>
                    <a:srgbClr val="233152"/>
                  </a:solidFill>
                  <a:latin typeface="Arial" panose="020B0604020202020204" pitchFamily="34" charset="0"/>
                  <a:cs typeface="Arial" panose="020B0604020202020204" pitchFamily="34" charset="0"/>
                </a:rPr>
                <a:t>Balance sheet</a:t>
              </a:r>
            </a:p>
            <a:p>
              <a:pPr algn="ctr"/>
              <a:endParaRPr lang="en-GB" sz="500" b="1" dirty="0">
                <a:solidFill>
                  <a:srgbClr val="233152"/>
                </a:solidFill>
                <a:latin typeface="Arial" panose="020B0604020202020204" pitchFamily="34" charset="0"/>
                <a:cs typeface="Arial" panose="020B0604020202020204" pitchFamily="34" charset="0"/>
              </a:endParaRPr>
            </a:p>
            <a:p>
              <a:pPr algn="ctr"/>
              <a:r>
                <a:rPr lang="en-GB" dirty="0">
                  <a:solidFill>
                    <a:srgbClr val="233152"/>
                  </a:solidFill>
                  <a:latin typeface="Arial" panose="020B0604020202020204" pitchFamily="34" charset="0"/>
                  <a:cs typeface="Arial" panose="020B0604020202020204" pitchFamily="34" charset="0"/>
                </a:rPr>
                <a:t>contracted to</a:t>
              </a:r>
            </a:p>
            <a:p>
              <a:pPr algn="ctr"/>
              <a:endParaRPr lang="en-GB" sz="500" dirty="0">
                <a:solidFill>
                  <a:srgbClr val="233152"/>
                </a:solidFill>
                <a:latin typeface="Arial" panose="020B0604020202020204" pitchFamily="34" charset="0"/>
                <a:cs typeface="Arial" panose="020B0604020202020204" pitchFamily="34" charset="0"/>
              </a:endParaRPr>
            </a:p>
            <a:p>
              <a:pPr algn="ctr"/>
              <a:r>
                <a:rPr lang="en-US" sz="2500" b="1" dirty="0">
                  <a:solidFill>
                    <a:srgbClr val="233152"/>
                  </a:solidFill>
                  <a:latin typeface="Arial" panose="020B0604020202020204" pitchFamily="34" charset="0"/>
                  <a:cs typeface="Arial" panose="020B0604020202020204" pitchFamily="34" charset="0"/>
                </a:rPr>
                <a:t>€10.47 billion</a:t>
              </a:r>
              <a:endParaRPr lang="en-GB" sz="2500" b="1" dirty="0">
                <a:solidFill>
                  <a:srgbClr val="233152"/>
                </a:solidFill>
                <a:latin typeface="Arial" panose="020B0604020202020204" pitchFamily="34" charset="0"/>
                <a:cs typeface="Arial" panose="020B0604020202020204" pitchFamily="34" charset="0"/>
              </a:endParaRPr>
            </a:p>
          </p:txBody>
        </p:sp>
        <p:pic>
          <p:nvPicPr>
            <p:cNvPr id="36" name="Graphic 35" descr="Bar graph with downward trend with solid fill">
              <a:extLst>
                <a:ext uri="{FF2B5EF4-FFF2-40B4-BE49-F238E27FC236}">
                  <a16:creationId xmlns:a16="http://schemas.microsoft.com/office/drawing/2014/main" id="{28990688-EE22-4C99-9262-E7C85552FA64}"/>
                </a:ext>
              </a:extLst>
            </p:cNvPr>
            <p:cNvPicPr>
              <a:picLocks noChangeAspect="1"/>
            </p:cNvPicPr>
            <p:nvPr/>
          </p:nvPicPr>
          <p:blipFill>
            <a:blip>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848939" y="2177614"/>
              <a:ext cx="835469" cy="835469"/>
            </a:xfrm>
            <a:prstGeom prst="rect">
              <a:avLst/>
            </a:prstGeom>
          </p:spPr>
        </p:pic>
      </p:grpSp>
      <p:sp>
        <p:nvSpPr>
          <p:cNvPr id="37" name="TextBox 36">
            <a:extLst>
              <a:ext uri="{FF2B5EF4-FFF2-40B4-BE49-F238E27FC236}">
                <a16:creationId xmlns:a16="http://schemas.microsoft.com/office/drawing/2014/main" id="{0AE5C80B-B838-4B77-A844-1E787B82141B}"/>
              </a:ext>
            </a:extLst>
          </p:cNvPr>
          <p:cNvSpPr txBox="1"/>
          <p:nvPr/>
        </p:nvSpPr>
        <p:spPr>
          <a:xfrm>
            <a:off x="1001721" y="1417918"/>
            <a:ext cx="3717391" cy="646331"/>
          </a:xfrm>
          <a:prstGeom prst="rect">
            <a:avLst/>
          </a:prstGeom>
          <a:noFill/>
        </p:spPr>
        <p:txBody>
          <a:bodyPr wrap="square">
            <a:spAutoFit/>
          </a:bodyPr>
          <a:lstStyle/>
          <a:p>
            <a:r>
              <a:rPr lang="en-US" b="1" dirty="0">
                <a:solidFill>
                  <a:srgbClr val="233152"/>
                </a:solidFill>
                <a:latin typeface="Arial" panose="020B0604020202020204" pitchFamily="34" charset="0"/>
                <a:cs typeface="Arial" panose="020B0604020202020204" pitchFamily="34" charset="0"/>
              </a:rPr>
              <a:t>Deposits by credit institutions </a:t>
            </a:r>
          </a:p>
          <a:p>
            <a:r>
              <a:rPr lang="en-US" dirty="0">
                <a:solidFill>
                  <a:srgbClr val="233152"/>
                </a:solidFill>
                <a:latin typeface="Arial" panose="020B0604020202020204" pitchFamily="34" charset="0"/>
                <a:cs typeface="Arial" panose="020B0604020202020204" pitchFamily="34" charset="0"/>
              </a:rPr>
              <a:t>decreased by €1,863m to €5,844m</a:t>
            </a:r>
          </a:p>
        </p:txBody>
      </p:sp>
      <p:pic>
        <p:nvPicPr>
          <p:cNvPr id="38" name="Picture 37" descr="Logo&#10;&#10;Description automatically generated with medium confidence">
            <a:extLst>
              <a:ext uri="{FF2B5EF4-FFF2-40B4-BE49-F238E27FC236}">
                <a16:creationId xmlns:a16="http://schemas.microsoft.com/office/drawing/2014/main" id="{F76291E2-6A6E-47D7-9868-3C4C9B732D45}"/>
              </a:ext>
            </a:extLst>
          </p:cNvPr>
          <p:cNvPicPr>
            <a:picLocks noChangeAspect="1"/>
          </p:cNvPicPr>
          <p:nvPr/>
        </p:nvPicPr>
        <p:blipFill rotWithShape="1">
          <a:blip r:embed="rId4">
            <a:clrChange>
              <a:clrFrom>
                <a:srgbClr val="000000">
                  <a:alpha val="0"/>
                </a:srgbClr>
              </a:clrFrom>
              <a:clrTo>
                <a:srgbClr val="000000">
                  <a:alpha val="0"/>
                </a:srgbClr>
              </a:clrTo>
            </a:clrChange>
            <a:extLst>
              <a:ext uri="{28A0092B-C50C-407E-A947-70E740481C1C}">
                <a14:useLocalDpi xmlns:a14="http://schemas.microsoft.com/office/drawing/2010/main" val="0"/>
              </a:ext>
            </a:extLst>
          </a:blip>
          <a:srcRect/>
          <a:stretch/>
        </p:blipFill>
        <p:spPr>
          <a:xfrm>
            <a:off x="473563" y="1491698"/>
            <a:ext cx="493260" cy="494876"/>
          </a:xfrm>
          <a:prstGeom prst="rect">
            <a:avLst/>
          </a:prstGeom>
        </p:spPr>
      </p:pic>
      <p:cxnSp>
        <p:nvCxnSpPr>
          <p:cNvPr id="40" name="Straight Connector 39">
            <a:extLst>
              <a:ext uri="{FF2B5EF4-FFF2-40B4-BE49-F238E27FC236}">
                <a16:creationId xmlns:a16="http://schemas.microsoft.com/office/drawing/2014/main" id="{9292781F-D1F6-4837-A810-1B3F3862A8E6}"/>
              </a:ext>
            </a:extLst>
          </p:cNvPr>
          <p:cNvCxnSpPr/>
          <p:nvPr/>
        </p:nvCxnSpPr>
        <p:spPr>
          <a:xfrm>
            <a:off x="660856" y="1487737"/>
            <a:ext cx="0" cy="504000"/>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41" name="TextBox 40">
            <a:extLst>
              <a:ext uri="{FF2B5EF4-FFF2-40B4-BE49-F238E27FC236}">
                <a16:creationId xmlns:a16="http://schemas.microsoft.com/office/drawing/2014/main" id="{9ABA5520-23E3-4B7E-AE44-8DFB94D7FC36}"/>
              </a:ext>
            </a:extLst>
          </p:cNvPr>
          <p:cNvSpPr txBox="1"/>
          <p:nvPr/>
        </p:nvSpPr>
        <p:spPr>
          <a:xfrm>
            <a:off x="1008454" y="3179891"/>
            <a:ext cx="3440007" cy="646331"/>
          </a:xfrm>
          <a:prstGeom prst="rect">
            <a:avLst/>
          </a:prstGeom>
          <a:noFill/>
        </p:spPr>
        <p:txBody>
          <a:bodyPr wrap="square">
            <a:spAutoFit/>
          </a:bodyPr>
          <a:lstStyle/>
          <a:p>
            <a:r>
              <a:rPr lang="en-US" b="1" dirty="0">
                <a:solidFill>
                  <a:srgbClr val="233152"/>
                </a:solidFill>
                <a:latin typeface="Arial" panose="020B0604020202020204" pitchFamily="34" charset="0"/>
                <a:cs typeface="Arial" panose="020B0604020202020204" pitchFamily="34" charset="0"/>
              </a:rPr>
              <a:t>Government deposits   </a:t>
            </a:r>
          </a:p>
          <a:p>
            <a:r>
              <a:rPr lang="en-US" dirty="0">
                <a:solidFill>
                  <a:srgbClr val="233152"/>
                </a:solidFill>
                <a:latin typeface="Arial" panose="020B0604020202020204" pitchFamily="34" charset="0"/>
                <a:cs typeface="Arial" panose="020B0604020202020204" pitchFamily="34" charset="0"/>
              </a:rPr>
              <a:t>decreased by €234m to €573m</a:t>
            </a:r>
          </a:p>
        </p:txBody>
      </p:sp>
      <p:grpSp>
        <p:nvGrpSpPr>
          <p:cNvPr id="42" name="Group 41">
            <a:extLst>
              <a:ext uri="{FF2B5EF4-FFF2-40B4-BE49-F238E27FC236}">
                <a16:creationId xmlns:a16="http://schemas.microsoft.com/office/drawing/2014/main" id="{7B7F6443-740C-4713-89A0-CD4D041FB4A7}"/>
              </a:ext>
            </a:extLst>
          </p:cNvPr>
          <p:cNvGrpSpPr/>
          <p:nvPr/>
        </p:nvGrpSpPr>
        <p:grpSpPr>
          <a:xfrm>
            <a:off x="498866" y="3247625"/>
            <a:ext cx="475400" cy="573715"/>
            <a:chOff x="6680616" y="168554"/>
            <a:chExt cx="1870567" cy="2257410"/>
          </a:xfrm>
        </p:grpSpPr>
        <p:pic>
          <p:nvPicPr>
            <p:cNvPr id="43" name="Picture 42" descr="Logo&#10;&#10;Description automatically generated with medium confidence">
              <a:extLst>
                <a:ext uri="{FF2B5EF4-FFF2-40B4-BE49-F238E27FC236}">
                  <a16:creationId xmlns:a16="http://schemas.microsoft.com/office/drawing/2014/main" id="{4439CB6C-BD65-49C8-9E8B-7D46232311B0}"/>
                </a:ext>
              </a:extLst>
            </p:cNvPr>
            <p:cNvPicPr>
              <a:picLocks noChangeAspect="1"/>
            </p:cNvPicPr>
            <p:nvPr/>
          </p:nvPicPr>
          <p:blipFill rotWithShape="1">
            <a:blip r:embed="rId5">
              <a:extLst>
                <a:ext uri="{28A0092B-C50C-407E-A947-70E740481C1C}">
                  <a14:useLocalDpi xmlns:a14="http://schemas.microsoft.com/office/drawing/2010/main" val="0"/>
                </a:ext>
              </a:extLst>
            </a:blip>
            <a:srcRect/>
            <a:stretch/>
          </p:blipFill>
          <p:spPr>
            <a:xfrm>
              <a:off x="6680616" y="168554"/>
              <a:ext cx="1870567" cy="2257410"/>
            </a:xfrm>
            <a:prstGeom prst="rect">
              <a:avLst/>
            </a:prstGeom>
          </p:spPr>
        </p:pic>
        <p:pic>
          <p:nvPicPr>
            <p:cNvPr id="44" name="Picture 43">
              <a:extLst>
                <a:ext uri="{FF2B5EF4-FFF2-40B4-BE49-F238E27FC236}">
                  <a16:creationId xmlns:a16="http://schemas.microsoft.com/office/drawing/2014/main" id="{F1987315-6C53-494F-ADC9-DE1128093885}"/>
                </a:ext>
              </a:extLst>
            </p:cNvPr>
            <p:cNvPicPr>
              <a:picLocks noChangeAspect="1"/>
            </p:cNvPicPr>
            <p:nvPr/>
          </p:nvPicPr>
          <p:blipFill rotWithShape="1">
            <a:blip r:embed="rId6"/>
            <a:srcRect l="11605" t="6420" r="4292" b="9478"/>
            <a:stretch/>
          </p:blipFill>
          <p:spPr>
            <a:xfrm flipH="1">
              <a:off x="7380582" y="644385"/>
              <a:ext cx="801190" cy="600892"/>
            </a:xfrm>
            <a:prstGeom prst="rect">
              <a:avLst/>
            </a:prstGeom>
          </p:spPr>
        </p:pic>
      </p:grpSp>
      <p:cxnSp>
        <p:nvCxnSpPr>
          <p:cNvPr id="45" name="Straight Connector 44">
            <a:extLst>
              <a:ext uri="{FF2B5EF4-FFF2-40B4-BE49-F238E27FC236}">
                <a16:creationId xmlns:a16="http://schemas.microsoft.com/office/drawing/2014/main" id="{45AAD28B-812E-43E5-8C18-0C36EC20F990}"/>
              </a:ext>
            </a:extLst>
          </p:cNvPr>
          <p:cNvCxnSpPr/>
          <p:nvPr/>
        </p:nvCxnSpPr>
        <p:spPr>
          <a:xfrm>
            <a:off x="667508" y="3249997"/>
            <a:ext cx="0" cy="504000"/>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47" name="TextBox 46">
            <a:extLst>
              <a:ext uri="{FF2B5EF4-FFF2-40B4-BE49-F238E27FC236}">
                <a16:creationId xmlns:a16="http://schemas.microsoft.com/office/drawing/2014/main" id="{A4B734C8-0666-4AB4-A350-B74C9BA9118D}"/>
              </a:ext>
            </a:extLst>
          </p:cNvPr>
          <p:cNvSpPr txBox="1"/>
          <p:nvPr/>
        </p:nvSpPr>
        <p:spPr>
          <a:xfrm>
            <a:off x="1001785" y="4757968"/>
            <a:ext cx="3585224" cy="646331"/>
          </a:xfrm>
          <a:prstGeom prst="rect">
            <a:avLst/>
          </a:prstGeom>
          <a:noFill/>
        </p:spPr>
        <p:txBody>
          <a:bodyPr wrap="square">
            <a:spAutoFit/>
          </a:bodyPr>
          <a:lstStyle/>
          <a:p>
            <a:r>
              <a:rPr lang="en-US" b="1" dirty="0">
                <a:solidFill>
                  <a:srgbClr val="233152"/>
                </a:solidFill>
                <a:latin typeface="Arial" panose="020B0604020202020204" pitchFamily="34" charset="0"/>
                <a:cs typeface="Arial" panose="020B0604020202020204" pitchFamily="34" charset="0"/>
              </a:rPr>
              <a:t>Demand for banknotes  </a:t>
            </a:r>
            <a:r>
              <a:rPr lang="en-US" dirty="0">
                <a:solidFill>
                  <a:srgbClr val="233152"/>
                </a:solidFill>
                <a:latin typeface="Arial" panose="020B0604020202020204" pitchFamily="34" charset="0"/>
                <a:cs typeface="Arial" panose="020B0604020202020204" pitchFamily="34" charset="0"/>
              </a:rPr>
              <a:t>increased by €171m to €2,302m</a:t>
            </a:r>
          </a:p>
        </p:txBody>
      </p:sp>
      <p:pic>
        <p:nvPicPr>
          <p:cNvPr id="49" name="Graphic 48" descr="Money with solid fill">
            <a:extLst>
              <a:ext uri="{FF2B5EF4-FFF2-40B4-BE49-F238E27FC236}">
                <a16:creationId xmlns:a16="http://schemas.microsoft.com/office/drawing/2014/main" id="{2251F33D-0532-4B41-928D-17D6A1E60971}"/>
              </a:ext>
            </a:extLst>
          </p:cNvPr>
          <p:cNvPicPr>
            <a:picLocks noChangeAspect="1"/>
          </p:cNvPicPr>
          <p:nvPr/>
        </p:nvPicPr>
        <p:blipFill>
          <a:blip>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498865" y="4830659"/>
            <a:ext cx="449407" cy="449407"/>
          </a:xfrm>
          <a:prstGeom prst="rect">
            <a:avLst/>
          </a:prstGeom>
        </p:spPr>
      </p:pic>
      <p:cxnSp>
        <p:nvCxnSpPr>
          <p:cNvPr id="50" name="Straight Connector 49">
            <a:extLst>
              <a:ext uri="{FF2B5EF4-FFF2-40B4-BE49-F238E27FC236}">
                <a16:creationId xmlns:a16="http://schemas.microsoft.com/office/drawing/2014/main" id="{A5F5ED31-DA3A-4BA8-8399-031D7ACD6019}"/>
              </a:ext>
            </a:extLst>
          </p:cNvPr>
          <p:cNvCxnSpPr/>
          <p:nvPr/>
        </p:nvCxnSpPr>
        <p:spPr>
          <a:xfrm>
            <a:off x="662653" y="4815512"/>
            <a:ext cx="0" cy="504000"/>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58" name="TextBox 57">
            <a:extLst>
              <a:ext uri="{FF2B5EF4-FFF2-40B4-BE49-F238E27FC236}">
                <a16:creationId xmlns:a16="http://schemas.microsoft.com/office/drawing/2014/main" id="{1188E0F0-EE1C-4B19-A424-99B9417428CD}"/>
              </a:ext>
            </a:extLst>
          </p:cNvPr>
          <p:cNvSpPr txBox="1"/>
          <p:nvPr/>
        </p:nvSpPr>
        <p:spPr>
          <a:xfrm>
            <a:off x="8536159" y="3049893"/>
            <a:ext cx="3376442" cy="923330"/>
          </a:xfrm>
          <a:prstGeom prst="rect">
            <a:avLst/>
          </a:prstGeom>
          <a:noFill/>
        </p:spPr>
        <p:txBody>
          <a:bodyPr wrap="square">
            <a:spAutoFit/>
          </a:bodyPr>
          <a:lstStyle/>
          <a:p>
            <a:r>
              <a:rPr lang="en-US" b="1" dirty="0">
                <a:solidFill>
                  <a:srgbClr val="233152"/>
                </a:solidFill>
                <a:latin typeface="Arial" panose="020B0604020202020204" pitchFamily="34" charset="0"/>
                <a:cs typeface="Arial" panose="020B0604020202020204" pitchFamily="34" charset="0"/>
              </a:rPr>
              <a:t>Mainly reflected by a decrease of </a:t>
            </a:r>
            <a:r>
              <a:rPr lang="en-US" dirty="0">
                <a:solidFill>
                  <a:srgbClr val="233152"/>
                </a:solidFill>
                <a:latin typeface="Arial" panose="020B0604020202020204" pitchFamily="34" charset="0"/>
                <a:cs typeface="Arial" panose="020B0604020202020204" pitchFamily="34" charset="0"/>
              </a:rPr>
              <a:t>€1,866m</a:t>
            </a:r>
            <a:r>
              <a:rPr lang="en-US" b="1" dirty="0">
                <a:solidFill>
                  <a:srgbClr val="233152"/>
                </a:solidFill>
                <a:latin typeface="Arial" panose="020B0604020202020204" pitchFamily="34" charset="0"/>
                <a:cs typeface="Arial" panose="020B0604020202020204" pitchFamily="34" charset="0"/>
              </a:rPr>
              <a:t> in the TARGET2 balance </a:t>
            </a:r>
            <a:r>
              <a:rPr lang="en-US" dirty="0">
                <a:solidFill>
                  <a:srgbClr val="233152"/>
                </a:solidFill>
                <a:latin typeface="Arial" panose="020B0604020202020204" pitchFamily="34" charset="0"/>
                <a:cs typeface="Arial" panose="020B0604020202020204" pitchFamily="34" charset="0"/>
              </a:rPr>
              <a:t>to €5,456m</a:t>
            </a:r>
          </a:p>
        </p:txBody>
      </p:sp>
      <p:cxnSp>
        <p:nvCxnSpPr>
          <p:cNvPr id="63" name="Straight Connector 62">
            <a:extLst>
              <a:ext uri="{FF2B5EF4-FFF2-40B4-BE49-F238E27FC236}">
                <a16:creationId xmlns:a16="http://schemas.microsoft.com/office/drawing/2014/main" id="{253168BE-5782-418D-A5A4-1607A260725B}"/>
              </a:ext>
            </a:extLst>
          </p:cNvPr>
          <p:cNvCxnSpPr/>
          <p:nvPr/>
        </p:nvCxnSpPr>
        <p:spPr>
          <a:xfrm>
            <a:off x="8493402" y="3138471"/>
            <a:ext cx="0" cy="756000"/>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pic>
        <p:nvPicPr>
          <p:cNvPr id="72" name="Picture 71" descr="A picture containing text&#10;&#10;Description automatically generated">
            <a:extLst>
              <a:ext uri="{FF2B5EF4-FFF2-40B4-BE49-F238E27FC236}">
                <a16:creationId xmlns:a16="http://schemas.microsoft.com/office/drawing/2014/main" id="{F5573A95-13E7-48C1-8391-D9645F3CCDE9}"/>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8053216" y="3279081"/>
            <a:ext cx="369723" cy="506470"/>
          </a:xfrm>
          <a:prstGeom prst="rect">
            <a:avLst/>
          </a:prstGeom>
        </p:spPr>
      </p:pic>
      <p:cxnSp>
        <p:nvCxnSpPr>
          <p:cNvPr id="79" name="Straight Connector 78">
            <a:extLst>
              <a:ext uri="{FF2B5EF4-FFF2-40B4-BE49-F238E27FC236}">
                <a16:creationId xmlns:a16="http://schemas.microsoft.com/office/drawing/2014/main" id="{2EDA298F-D904-4119-986E-F92CBFD6438C}"/>
              </a:ext>
            </a:extLst>
          </p:cNvPr>
          <p:cNvCxnSpPr>
            <a:cxnSpLocks/>
            <a:endCxn id="72" idx="1"/>
          </p:cNvCxnSpPr>
          <p:nvPr/>
        </p:nvCxnSpPr>
        <p:spPr bwMode="auto">
          <a:xfrm>
            <a:off x="7536604" y="3506212"/>
            <a:ext cx="516612" cy="26104"/>
          </a:xfrm>
          <a:prstGeom prst="line">
            <a:avLst/>
          </a:prstGeom>
          <a:solidFill>
            <a:schemeClr val="tx2"/>
          </a:solidFill>
          <a:ln w="6350" cap="flat" cmpd="sng" algn="ctr">
            <a:solidFill>
              <a:schemeClr val="bg1">
                <a:lumMod val="85000"/>
              </a:schemeClr>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cxnSp>
    </p:spTree>
    <p:extLst>
      <p:ext uri="{BB962C8B-B14F-4D97-AF65-F5344CB8AC3E}">
        <p14:creationId xmlns:p14="http://schemas.microsoft.com/office/powerpoint/2010/main" val="169632889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Arc 23">
            <a:extLst>
              <a:ext uri="{FF2B5EF4-FFF2-40B4-BE49-F238E27FC236}">
                <a16:creationId xmlns:a16="http://schemas.microsoft.com/office/drawing/2014/main" id="{666F0B8A-D30C-46D4-B75F-0D9E4E502C18}"/>
              </a:ext>
            </a:extLst>
          </p:cNvPr>
          <p:cNvSpPr/>
          <p:nvPr/>
        </p:nvSpPr>
        <p:spPr>
          <a:xfrm rot="5400000">
            <a:off x="720086" y="1842812"/>
            <a:ext cx="3187647" cy="3040673"/>
          </a:xfrm>
          <a:prstGeom prst="arc">
            <a:avLst>
              <a:gd name="adj1" fmla="val 10760149"/>
              <a:gd name="adj2" fmla="val 0"/>
            </a:avLst>
          </a:prstGeom>
          <a:ln w="19050">
            <a:solidFill>
              <a:srgbClr val="296AC9"/>
            </a:solidFill>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39" name="TextBox 38">
            <a:extLst>
              <a:ext uri="{FF2B5EF4-FFF2-40B4-BE49-F238E27FC236}">
                <a16:creationId xmlns:a16="http://schemas.microsoft.com/office/drawing/2014/main" id="{C617A555-FC58-4DFD-AA66-CE50CC90CC44}"/>
              </a:ext>
            </a:extLst>
          </p:cNvPr>
          <p:cNvSpPr txBox="1"/>
          <p:nvPr/>
        </p:nvSpPr>
        <p:spPr>
          <a:xfrm>
            <a:off x="5025110" y="900465"/>
            <a:ext cx="5639342" cy="369332"/>
          </a:xfrm>
          <a:prstGeom prst="rect">
            <a:avLst/>
          </a:prstGeom>
          <a:noFill/>
        </p:spPr>
        <p:txBody>
          <a:bodyPr wrap="square">
            <a:spAutoFit/>
          </a:bodyPr>
          <a:lstStyle/>
          <a:p>
            <a:r>
              <a:rPr lang="en-US" b="1" dirty="0">
                <a:solidFill>
                  <a:srgbClr val="233152"/>
                </a:solidFill>
                <a:latin typeface="Montserrat" panose="00000500000000000000" pitchFamily="2" charset="0"/>
                <a:cs typeface="Arial" panose="020B0604020202020204" pitchFamily="34" charset="0"/>
              </a:rPr>
              <a:t>Net interest and other income:  </a:t>
            </a:r>
            <a:r>
              <a:rPr lang="en-US" dirty="0">
                <a:solidFill>
                  <a:srgbClr val="233152"/>
                </a:solidFill>
                <a:latin typeface="Montserrat" panose="00000500000000000000" pitchFamily="2" charset="0"/>
                <a:cs typeface="Arial" panose="020B0604020202020204" pitchFamily="34" charset="0"/>
              </a:rPr>
              <a:t> €68.0 million</a:t>
            </a:r>
            <a:endParaRPr lang="en-US" dirty="0">
              <a:solidFill>
                <a:schemeClr val="bg1">
                  <a:lumMod val="65000"/>
                </a:schemeClr>
              </a:solidFill>
              <a:latin typeface="Montserrat" panose="00000500000000000000" pitchFamily="2" charset="0"/>
              <a:cs typeface="Arial" panose="020B0604020202020204" pitchFamily="34" charset="0"/>
            </a:endParaRPr>
          </a:p>
        </p:txBody>
      </p:sp>
      <p:sp>
        <p:nvSpPr>
          <p:cNvPr id="48" name="TextBox 47">
            <a:extLst>
              <a:ext uri="{FF2B5EF4-FFF2-40B4-BE49-F238E27FC236}">
                <a16:creationId xmlns:a16="http://schemas.microsoft.com/office/drawing/2014/main" id="{82ED4A1D-5215-4481-8F06-8135B0D80566}"/>
              </a:ext>
            </a:extLst>
          </p:cNvPr>
          <p:cNvSpPr txBox="1"/>
          <p:nvPr/>
        </p:nvSpPr>
        <p:spPr>
          <a:xfrm>
            <a:off x="2810031" y="4261843"/>
            <a:ext cx="428625" cy="769441"/>
          </a:xfrm>
          <a:prstGeom prst="rect">
            <a:avLst/>
          </a:prstGeom>
          <a:noFill/>
        </p:spPr>
        <p:txBody>
          <a:bodyPr wrap="square" rtlCol="0">
            <a:spAutoFit/>
          </a:bodyPr>
          <a:lstStyle/>
          <a:p>
            <a:r>
              <a:rPr lang="en-GB" sz="4400" b="1" dirty="0">
                <a:solidFill>
                  <a:srgbClr val="233152"/>
                </a:solidFill>
                <a:cs typeface="Arial" panose="020B0604020202020204" pitchFamily="34" charset="0"/>
              </a:rPr>
              <a:t>.</a:t>
            </a:r>
          </a:p>
        </p:txBody>
      </p:sp>
      <p:sp>
        <p:nvSpPr>
          <p:cNvPr id="69" name="TextBox 68">
            <a:extLst>
              <a:ext uri="{FF2B5EF4-FFF2-40B4-BE49-F238E27FC236}">
                <a16:creationId xmlns:a16="http://schemas.microsoft.com/office/drawing/2014/main" id="{6768DA26-1673-4CC0-B6BE-0EA313F68CB9}"/>
              </a:ext>
            </a:extLst>
          </p:cNvPr>
          <p:cNvSpPr txBox="1"/>
          <p:nvPr/>
        </p:nvSpPr>
        <p:spPr>
          <a:xfrm>
            <a:off x="3673565" y="2832705"/>
            <a:ext cx="428625" cy="769441"/>
          </a:xfrm>
          <a:prstGeom prst="rect">
            <a:avLst/>
          </a:prstGeom>
          <a:noFill/>
        </p:spPr>
        <p:txBody>
          <a:bodyPr wrap="square" rtlCol="0">
            <a:spAutoFit/>
          </a:bodyPr>
          <a:lstStyle/>
          <a:p>
            <a:r>
              <a:rPr lang="en-GB" sz="4400" b="1" dirty="0">
                <a:solidFill>
                  <a:srgbClr val="233152"/>
                </a:solidFill>
                <a:cs typeface="Arial" panose="020B0604020202020204" pitchFamily="34" charset="0"/>
              </a:rPr>
              <a:t>.</a:t>
            </a:r>
          </a:p>
        </p:txBody>
      </p:sp>
      <p:sp>
        <p:nvSpPr>
          <p:cNvPr id="73" name="TextBox 72">
            <a:extLst>
              <a:ext uri="{FF2B5EF4-FFF2-40B4-BE49-F238E27FC236}">
                <a16:creationId xmlns:a16="http://schemas.microsoft.com/office/drawing/2014/main" id="{35AA2DFF-6489-4094-B2CB-A7DB7A735034}"/>
              </a:ext>
            </a:extLst>
          </p:cNvPr>
          <p:cNvSpPr txBox="1"/>
          <p:nvPr/>
        </p:nvSpPr>
        <p:spPr>
          <a:xfrm>
            <a:off x="2816765" y="1401249"/>
            <a:ext cx="428625" cy="769441"/>
          </a:xfrm>
          <a:prstGeom prst="rect">
            <a:avLst/>
          </a:prstGeom>
          <a:noFill/>
        </p:spPr>
        <p:txBody>
          <a:bodyPr wrap="square" rtlCol="0">
            <a:spAutoFit/>
          </a:bodyPr>
          <a:lstStyle/>
          <a:p>
            <a:r>
              <a:rPr lang="en-GB" sz="4400" b="1" dirty="0">
                <a:solidFill>
                  <a:srgbClr val="233152"/>
                </a:solidFill>
                <a:cs typeface="Arial" panose="020B0604020202020204" pitchFamily="34" charset="0"/>
              </a:rPr>
              <a:t>.</a:t>
            </a:r>
          </a:p>
        </p:txBody>
      </p:sp>
      <p:sp>
        <p:nvSpPr>
          <p:cNvPr id="74" name="TextBox 73">
            <a:extLst>
              <a:ext uri="{FF2B5EF4-FFF2-40B4-BE49-F238E27FC236}">
                <a16:creationId xmlns:a16="http://schemas.microsoft.com/office/drawing/2014/main" id="{41CB56CB-9413-457B-ABF8-3593953B66EE}"/>
              </a:ext>
            </a:extLst>
          </p:cNvPr>
          <p:cNvSpPr txBox="1"/>
          <p:nvPr/>
        </p:nvSpPr>
        <p:spPr>
          <a:xfrm>
            <a:off x="3402080" y="1921531"/>
            <a:ext cx="428625" cy="769441"/>
          </a:xfrm>
          <a:prstGeom prst="rect">
            <a:avLst/>
          </a:prstGeom>
          <a:noFill/>
        </p:spPr>
        <p:txBody>
          <a:bodyPr wrap="square" rtlCol="0">
            <a:spAutoFit/>
          </a:bodyPr>
          <a:lstStyle/>
          <a:p>
            <a:r>
              <a:rPr lang="en-GB" sz="4400" b="1" dirty="0">
                <a:solidFill>
                  <a:srgbClr val="233152"/>
                </a:solidFill>
                <a:cs typeface="Arial" panose="020B0604020202020204" pitchFamily="34" charset="0"/>
              </a:rPr>
              <a:t>.</a:t>
            </a:r>
          </a:p>
        </p:txBody>
      </p:sp>
      <p:cxnSp>
        <p:nvCxnSpPr>
          <p:cNvPr id="99" name="Straight Connector 98">
            <a:extLst>
              <a:ext uri="{FF2B5EF4-FFF2-40B4-BE49-F238E27FC236}">
                <a16:creationId xmlns:a16="http://schemas.microsoft.com/office/drawing/2014/main" id="{230546FB-8F7A-4254-8C2B-C17B13A099F1}"/>
              </a:ext>
            </a:extLst>
          </p:cNvPr>
          <p:cNvCxnSpPr>
            <a:cxnSpLocks/>
          </p:cNvCxnSpPr>
          <p:nvPr/>
        </p:nvCxnSpPr>
        <p:spPr bwMode="auto">
          <a:xfrm>
            <a:off x="3027986" y="4840958"/>
            <a:ext cx="1496260" cy="773927"/>
          </a:xfrm>
          <a:prstGeom prst="line">
            <a:avLst/>
          </a:prstGeom>
          <a:solidFill>
            <a:schemeClr val="tx2"/>
          </a:solidFill>
          <a:ln w="6350" cap="flat" cmpd="sng" algn="ctr">
            <a:solidFill>
              <a:schemeClr val="bg1">
                <a:lumMod val="85000"/>
              </a:schemeClr>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cxnSp>
      <p:cxnSp>
        <p:nvCxnSpPr>
          <p:cNvPr id="104" name="Straight Connector 103">
            <a:extLst>
              <a:ext uri="{FF2B5EF4-FFF2-40B4-BE49-F238E27FC236}">
                <a16:creationId xmlns:a16="http://schemas.microsoft.com/office/drawing/2014/main" id="{CA9A2C7A-D150-45CA-A4E5-56B55E55A258}"/>
              </a:ext>
            </a:extLst>
          </p:cNvPr>
          <p:cNvCxnSpPr>
            <a:cxnSpLocks/>
          </p:cNvCxnSpPr>
          <p:nvPr/>
        </p:nvCxnSpPr>
        <p:spPr bwMode="auto">
          <a:xfrm flipV="1">
            <a:off x="3615614" y="2236828"/>
            <a:ext cx="1409496" cy="196956"/>
          </a:xfrm>
          <a:prstGeom prst="line">
            <a:avLst/>
          </a:prstGeom>
          <a:solidFill>
            <a:schemeClr val="tx2"/>
          </a:solidFill>
          <a:ln w="6350" cap="flat" cmpd="sng" algn="ctr">
            <a:solidFill>
              <a:schemeClr val="bg1">
                <a:lumMod val="85000"/>
              </a:schemeClr>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cxnSp>
      <p:sp>
        <p:nvSpPr>
          <p:cNvPr id="117" name="TextBox 116">
            <a:extLst>
              <a:ext uri="{FF2B5EF4-FFF2-40B4-BE49-F238E27FC236}">
                <a16:creationId xmlns:a16="http://schemas.microsoft.com/office/drawing/2014/main" id="{465BC306-79BF-419A-9693-9254757D3247}"/>
              </a:ext>
            </a:extLst>
          </p:cNvPr>
          <p:cNvSpPr txBox="1"/>
          <p:nvPr/>
        </p:nvSpPr>
        <p:spPr>
          <a:xfrm>
            <a:off x="1" y="120948"/>
            <a:ext cx="12192000" cy="523220"/>
          </a:xfrm>
          <a:prstGeom prst="rect">
            <a:avLst/>
          </a:prstGeom>
          <a:noFill/>
        </p:spPr>
        <p:txBody>
          <a:bodyPr wrap="square" rtlCol="0">
            <a:spAutoFit/>
          </a:bodyPr>
          <a:lstStyle/>
          <a:p>
            <a:pPr algn="ctr"/>
            <a:r>
              <a:rPr lang="en-GB" sz="2800" b="1" dirty="0">
                <a:latin typeface="Montserrat" panose="00000500000000000000" pitchFamily="2" charset="0"/>
              </a:rPr>
              <a:t>Financial Result</a:t>
            </a:r>
          </a:p>
        </p:txBody>
      </p:sp>
      <p:cxnSp>
        <p:nvCxnSpPr>
          <p:cNvPr id="122" name="Straight Connector 121">
            <a:extLst>
              <a:ext uri="{FF2B5EF4-FFF2-40B4-BE49-F238E27FC236}">
                <a16:creationId xmlns:a16="http://schemas.microsoft.com/office/drawing/2014/main" id="{17223225-AD46-4C71-B2BE-7004458CA897}"/>
              </a:ext>
            </a:extLst>
          </p:cNvPr>
          <p:cNvCxnSpPr>
            <a:cxnSpLocks/>
            <a:endCxn id="81" idx="1"/>
          </p:cNvCxnSpPr>
          <p:nvPr/>
        </p:nvCxnSpPr>
        <p:spPr bwMode="auto">
          <a:xfrm flipV="1">
            <a:off x="3048020" y="1168109"/>
            <a:ext cx="1472583" cy="700643"/>
          </a:xfrm>
          <a:prstGeom prst="line">
            <a:avLst/>
          </a:prstGeom>
          <a:solidFill>
            <a:schemeClr val="tx2"/>
          </a:solidFill>
          <a:ln w="6350" cap="flat" cmpd="sng" algn="ctr">
            <a:solidFill>
              <a:schemeClr val="bg1">
                <a:lumMod val="85000"/>
              </a:schemeClr>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cxnSp>
      <p:cxnSp>
        <p:nvCxnSpPr>
          <p:cNvPr id="131" name="Straight Connector 130">
            <a:extLst>
              <a:ext uri="{FF2B5EF4-FFF2-40B4-BE49-F238E27FC236}">
                <a16:creationId xmlns:a16="http://schemas.microsoft.com/office/drawing/2014/main" id="{8F9C421E-7985-4E18-B2AE-6E1F9DD849AB}"/>
              </a:ext>
            </a:extLst>
          </p:cNvPr>
          <p:cNvCxnSpPr>
            <a:cxnSpLocks/>
          </p:cNvCxnSpPr>
          <p:nvPr/>
        </p:nvCxnSpPr>
        <p:spPr bwMode="auto">
          <a:xfrm>
            <a:off x="3639640" y="4288614"/>
            <a:ext cx="1442915" cy="201029"/>
          </a:xfrm>
          <a:prstGeom prst="line">
            <a:avLst/>
          </a:prstGeom>
          <a:solidFill>
            <a:schemeClr val="tx2"/>
          </a:solidFill>
          <a:ln w="6350" cap="flat" cmpd="sng" algn="ctr">
            <a:solidFill>
              <a:schemeClr val="bg1">
                <a:lumMod val="85000"/>
              </a:schemeClr>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cxnSp>
      <p:pic>
        <p:nvPicPr>
          <p:cNvPr id="125" name="Graphic 124" descr="Bank with solid fill">
            <a:extLst>
              <a:ext uri="{FF2B5EF4-FFF2-40B4-BE49-F238E27FC236}">
                <a16:creationId xmlns:a16="http://schemas.microsoft.com/office/drawing/2014/main" id="{4BDE32EE-35A9-47CA-8232-D9F750299132}"/>
              </a:ext>
            </a:extLst>
          </p:cNvPr>
          <p:cNvPicPr>
            <a:picLocks noChangeAspect="1"/>
          </p:cNvPicPr>
          <p:nvPr/>
        </p:nvPicPr>
        <p:blipFill>
          <a:blip>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5390532" y="3082926"/>
            <a:ext cx="566291" cy="468000"/>
          </a:xfrm>
          <a:prstGeom prst="rect">
            <a:avLst/>
          </a:prstGeom>
        </p:spPr>
      </p:pic>
      <p:cxnSp>
        <p:nvCxnSpPr>
          <p:cNvPr id="146" name="Straight Connector 145">
            <a:extLst>
              <a:ext uri="{FF2B5EF4-FFF2-40B4-BE49-F238E27FC236}">
                <a16:creationId xmlns:a16="http://schemas.microsoft.com/office/drawing/2014/main" id="{B1B1E40D-B643-48BF-9518-966FA52226EF}"/>
              </a:ext>
            </a:extLst>
          </p:cNvPr>
          <p:cNvCxnSpPr>
            <a:cxnSpLocks/>
          </p:cNvCxnSpPr>
          <p:nvPr/>
        </p:nvCxnSpPr>
        <p:spPr>
          <a:xfrm>
            <a:off x="3905580" y="3355582"/>
            <a:ext cx="1427770" cy="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pic>
        <p:nvPicPr>
          <p:cNvPr id="15" name="Picture 14" descr="A picture containing cup, coil spring, gambling house, scene&#10;&#10;Description automatically generated">
            <a:extLst>
              <a:ext uri="{FF2B5EF4-FFF2-40B4-BE49-F238E27FC236}">
                <a16:creationId xmlns:a16="http://schemas.microsoft.com/office/drawing/2014/main" id="{4CC6B5B4-392E-464B-865A-2C26DC481DB1}"/>
              </a:ext>
            </a:extLst>
          </p:cNvPr>
          <p:cNvPicPr>
            <a:picLocks noChangeAspect="1"/>
          </p:cNvPicPr>
          <p:nvPr/>
        </p:nvPicPr>
        <p:blipFill>
          <a:blip r:embed="rId4">
            <a:clrChange>
              <a:clrFrom>
                <a:srgbClr val="000000">
                  <a:alpha val="0"/>
                </a:srgbClr>
              </a:clrFrom>
              <a:clrTo>
                <a:srgbClr val="000000">
                  <a:alpha val="0"/>
                </a:srgbClr>
              </a:clrTo>
            </a:clrChange>
            <a:extLst>
              <a:ext uri="{28A0092B-C50C-407E-A947-70E740481C1C}">
                <a14:useLocalDpi xmlns:a14="http://schemas.microsoft.com/office/drawing/2010/main" val="0"/>
              </a:ext>
            </a:extLst>
          </a:blip>
          <a:stretch>
            <a:fillRect/>
          </a:stretch>
        </p:blipFill>
        <p:spPr>
          <a:xfrm>
            <a:off x="5183186" y="4309643"/>
            <a:ext cx="496552" cy="360000"/>
          </a:xfrm>
          <a:prstGeom prst="rect">
            <a:avLst/>
          </a:prstGeom>
        </p:spPr>
      </p:pic>
      <p:pic>
        <p:nvPicPr>
          <p:cNvPr id="81" name="Picture 80" descr="Logo&#10;&#10;Description automatically generated with medium confidence">
            <a:extLst>
              <a:ext uri="{FF2B5EF4-FFF2-40B4-BE49-F238E27FC236}">
                <a16:creationId xmlns:a16="http://schemas.microsoft.com/office/drawing/2014/main" id="{EEB55CB5-7392-4806-A805-F792C3EF29C6}"/>
              </a:ext>
            </a:extLst>
          </p:cNvPr>
          <p:cNvPicPr>
            <a:picLocks noChangeAspect="1"/>
          </p:cNvPicPr>
          <p:nvPr/>
        </p:nvPicPr>
        <p:blipFill rotWithShape="1">
          <a:blip r:embed="rId5">
            <a:clrChange>
              <a:clrFrom>
                <a:srgbClr val="000000">
                  <a:alpha val="0"/>
                </a:srgbClr>
              </a:clrFrom>
              <a:clrTo>
                <a:srgbClr val="000000">
                  <a:alpha val="0"/>
                </a:srgbClr>
              </a:clrTo>
            </a:clrChange>
            <a:extLst>
              <a:ext uri="{28A0092B-C50C-407E-A947-70E740481C1C}">
                <a14:useLocalDpi xmlns:a14="http://schemas.microsoft.com/office/drawing/2010/main" val="0"/>
              </a:ext>
            </a:extLst>
          </a:blip>
          <a:srcRect/>
          <a:stretch/>
        </p:blipFill>
        <p:spPr>
          <a:xfrm>
            <a:off x="4520603" y="900094"/>
            <a:ext cx="444172" cy="536029"/>
          </a:xfrm>
          <a:prstGeom prst="rect">
            <a:avLst/>
          </a:prstGeom>
        </p:spPr>
      </p:pic>
      <p:grpSp>
        <p:nvGrpSpPr>
          <p:cNvPr id="14" name="Group 13">
            <a:extLst>
              <a:ext uri="{FF2B5EF4-FFF2-40B4-BE49-F238E27FC236}">
                <a16:creationId xmlns:a16="http://schemas.microsoft.com/office/drawing/2014/main" id="{130C05AD-CD80-4389-A9A6-33C0DBC5FC66}"/>
              </a:ext>
            </a:extLst>
          </p:cNvPr>
          <p:cNvGrpSpPr/>
          <p:nvPr/>
        </p:nvGrpSpPr>
        <p:grpSpPr>
          <a:xfrm>
            <a:off x="883962" y="2015748"/>
            <a:ext cx="2691437" cy="2691437"/>
            <a:chOff x="7891200" y="1167031"/>
            <a:chExt cx="2691437" cy="2691437"/>
          </a:xfrm>
        </p:grpSpPr>
        <p:sp>
          <p:nvSpPr>
            <p:cNvPr id="3" name="Oval 2">
              <a:extLst>
                <a:ext uri="{FF2B5EF4-FFF2-40B4-BE49-F238E27FC236}">
                  <a16:creationId xmlns:a16="http://schemas.microsoft.com/office/drawing/2014/main" id="{4B94D713-DB9D-48E0-87DB-FB3DE558D8BC}"/>
                </a:ext>
              </a:extLst>
            </p:cNvPr>
            <p:cNvSpPr/>
            <p:nvPr/>
          </p:nvSpPr>
          <p:spPr>
            <a:xfrm>
              <a:off x="7891200" y="1167031"/>
              <a:ext cx="2691437" cy="2691437"/>
            </a:xfrm>
            <a:prstGeom prst="ellipse">
              <a:avLst/>
            </a:prstGeom>
            <a:noFill/>
            <a:ln w="57150">
              <a:solidFill>
                <a:srgbClr val="233152"/>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rgbClr val="233152"/>
                </a:solidFill>
              </a:endParaRPr>
            </a:p>
          </p:txBody>
        </p:sp>
        <p:pic>
          <p:nvPicPr>
            <p:cNvPr id="59" name="Picture 2" descr="\\dimecb01\multimedia\Graphic Design\M. Atskov\20170320_Icon set\Icon set\EMFs\ICONS\monetarypolicy.emf">
              <a:extLst>
                <a:ext uri="{FF2B5EF4-FFF2-40B4-BE49-F238E27FC236}">
                  <a16:creationId xmlns:a16="http://schemas.microsoft.com/office/drawing/2014/main" id="{BEC4C0D7-9693-46F9-9585-C84F6AF6D1BB}"/>
                </a:ext>
              </a:extLst>
            </p:cNvPr>
            <p:cNvPicPr>
              <a:picLocks noChangeAspect="1" noChangeArrowheads="1"/>
            </p:cNvPicPr>
            <p:nvPr/>
          </p:nvPicPr>
          <p:blipFill>
            <a:blip r:embed="rId6" cstate="print">
              <a:clrChange>
                <a:clrFrom>
                  <a:srgbClr val="000000"/>
                </a:clrFrom>
                <a:clrTo>
                  <a:srgbClr val="000000">
                    <a:alpha val="0"/>
                  </a:srgbClr>
                </a:clrTo>
              </a:clrChange>
              <a:duotone>
                <a:prstClr val="black"/>
                <a:srgbClr val="233152">
                  <a:tint val="45000"/>
                  <a:satMod val="400000"/>
                </a:srgbClr>
              </a:duotone>
              <a:extLst>
                <a:ext uri="{28A0092B-C50C-407E-A947-70E740481C1C}">
                  <a14:useLocalDpi xmlns:a14="http://schemas.microsoft.com/office/drawing/2010/main" val="0"/>
                </a:ext>
              </a:extLst>
            </a:blip>
            <a:srcRect/>
            <a:stretch>
              <a:fillRect/>
            </a:stretch>
          </p:blipFill>
          <p:spPr bwMode="auto">
            <a:xfrm>
              <a:off x="8879593" y="1400904"/>
              <a:ext cx="724319" cy="724812"/>
            </a:xfrm>
            <a:prstGeom prst="rect">
              <a:avLst/>
            </a:prstGeom>
            <a:noFill/>
            <a:extLst>
              <a:ext uri="{909E8E84-426E-40DD-AFC4-6F175D3DCCD1}">
                <a14:hiddenFill xmlns:a14="http://schemas.microsoft.com/office/drawing/2010/main">
                  <a:solidFill>
                    <a:srgbClr val="FFFFFF"/>
                  </a:solidFill>
                </a14:hiddenFill>
              </a:ext>
            </a:extLst>
          </p:spPr>
        </p:pic>
      </p:grpSp>
      <p:sp>
        <p:nvSpPr>
          <p:cNvPr id="86" name="TextBox 85">
            <a:extLst>
              <a:ext uri="{FF2B5EF4-FFF2-40B4-BE49-F238E27FC236}">
                <a16:creationId xmlns:a16="http://schemas.microsoft.com/office/drawing/2014/main" id="{61C9AD5A-C2D6-47E5-82B5-74EA099348B9}"/>
              </a:ext>
            </a:extLst>
          </p:cNvPr>
          <p:cNvSpPr txBox="1"/>
          <p:nvPr/>
        </p:nvSpPr>
        <p:spPr>
          <a:xfrm>
            <a:off x="5603191" y="2006248"/>
            <a:ext cx="6086034" cy="369332"/>
          </a:xfrm>
          <a:prstGeom prst="rect">
            <a:avLst/>
          </a:prstGeom>
          <a:noFill/>
        </p:spPr>
        <p:txBody>
          <a:bodyPr wrap="square">
            <a:spAutoFit/>
          </a:bodyPr>
          <a:lstStyle/>
          <a:p>
            <a:r>
              <a:rPr lang="en-GB" b="1">
                <a:solidFill>
                  <a:srgbClr val="233152"/>
                </a:solidFill>
                <a:latin typeface="Montserrat" panose="00000500000000000000" pitchFamily="2" charset="0"/>
                <a:cs typeface="Arial" panose="020B0604020202020204" pitchFamily="34" charset="0"/>
              </a:rPr>
              <a:t>Realised gains and write-downs:   </a:t>
            </a:r>
            <a:r>
              <a:rPr lang="en-GB">
                <a:solidFill>
                  <a:srgbClr val="233152"/>
                </a:solidFill>
                <a:latin typeface="Montserrat" panose="00000500000000000000" pitchFamily="2" charset="0"/>
                <a:cs typeface="Arial" panose="020B0604020202020204" pitchFamily="34" charset="0"/>
              </a:rPr>
              <a:t>-€32.9 million</a:t>
            </a:r>
            <a:endParaRPr lang="en-GB">
              <a:solidFill>
                <a:schemeClr val="bg1">
                  <a:lumMod val="65000"/>
                </a:schemeClr>
              </a:solidFill>
              <a:latin typeface="Montserrat" panose="00000500000000000000" pitchFamily="2" charset="0"/>
              <a:cs typeface="Arial" panose="020B0604020202020204" pitchFamily="34" charset="0"/>
            </a:endParaRPr>
          </a:p>
        </p:txBody>
      </p:sp>
      <p:sp>
        <p:nvSpPr>
          <p:cNvPr id="87" name="TextBox 86">
            <a:extLst>
              <a:ext uri="{FF2B5EF4-FFF2-40B4-BE49-F238E27FC236}">
                <a16:creationId xmlns:a16="http://schemas.microsoft.com/office/drawing/2014/main" id="{5336B7EF-8E03-4A6E-84EC-7CA4BD074E96}"/>
              </a:ext>
            </a:extLst>
          </p:cNvPr>
          <p:cNvSpPr txBox="1"/>
          <p:nvPr/>
        </p:nvSpPr>
        <p:spPr>
          <a:xfrm>
            <a:off x="6015638" y="3154685"/>
            <a:ext cx="5696937" cy="369332"/>
          </a:xfrm>
          <a:prstGeom prst="rect">
            <a:avLst/>
          </a:prstGeom>
          <a:noFill/>
        </p:spPr>
        <p:txBody>
          <a:bodyPr wrap="square">
            <a:spAutoFit/>
          </a:bodyPr>
          <a:lstStyle/>
          <a:p>
            <a:r>
              <a:rPr lang="en-US" b="1" dirty="0">
                <a:solidFill>
                  <a:srgbClr val="233152"/>
                </a:solidFill>
                <a:latin typeface="Montserrat" panose="00000500000000000000" pitchFamily="2" charset="0"/>
                <a:cs typeface="Arial" panose="020B0604020202020204" pitchFamily="34" charset="0"/>
              </a:rPr>
              <a:t>Monetary income:   </a:t>
            </a:r>
            <a:r>
              <a:rPr lang="en-US" dirty="0">
                <a:solidFill>
                  <a:srgbClr val="233152"/>
                </a:solidFill>
                <a:latin typeface="Montserrat" panose="00000500000000000000" pitchFamily="2" charset="0"/>
                <a:cs typeface="Arial" panose="020B0604020202020204" pitchFamily="34" charset="0"/>
              </a:rPr>
              <a:t>-€26.8 million  </a:t>
            </a:r>
            <a:endParaRPr lang="en-US" dirty="0">
              <a:solidFill>
                <a:schemeClr val="bg1">
                  <a:lumMod val="65000"/>
                </a:schemeClr>
              </a:solidFill>
              <a:latin typeface="Montserrat" panose="00000500000000000000" pitchFamily="2" charset="0"/>
              <a:cs typeface="Arial" panose="020B0604020202020204" pitchFamily="34" charset="0"/>
            </a:endParaRPr>
          </a:p>
        </p:txBody>
      </p:sp>
      <p:sp>
        <p:nvSpPr>
          <p:cNvPr id="88" name="TextBox 87">
            <a:extLst>
              <a:ext uri="{FF2B5EF4-FFF2-40B4-BE49-F238E27FC236}">
                <a16:creationId xmlns:a16="http://schemas.microsoft.com/office/drawing/2014/main" id="{848BF5C0-0DD9-44D3-AB37-3F27381B4737}"/>
              </a:ext>
            </a:extLst>
          </p:cNvPr>
          <p:cNvSpPr txBox="1"/>
          <p:nvPr/>
        </p:nvSpPr>
        <p:spPr>
          <a:xfrm>
            <a:off x="5743979" y="4309643"/>
            <a:ext cx="6086034" cy="369332"/>
          </a:xfrm>
          <a:prstGeom prst="rect">
            <a:avLst/>
          </a:prstGeom>
          <a:noFill/>
        </p:spPr>
        <p:txBody>
          <a:bodyPr wrap="square">
            <a:spAutoFit/>
          </a:bodyPr>
          <a:lstStyle/>
          <a:p>
            <a:r>
              <a:rPr lang="en-US" b="1" dirty="0">
                <a:solidFill>
                  <a:srgbClr val="233152"/>
                </a:solidFill>
                <a:latin typeface="Montserrat" panose="00000500000000000000" pitchFamily="2" charset="0"/>
                <a:cs typeface="Arial" panose="020B0604020202020204" pitchFamily="34" charset="0"/>
              </a:rPr>
              <a:t>Operating expenses:   </a:t>
            </a:r>
            <a:r>
              <a:rPr lang="en-US" dirty="0">
                <a:solidFill>
                  <a:srgbClr val="233152"/>
                </a:solidFill>
                <a:latin typeface="Montserrat" panose="00000500000000000000" pitchFamily="2" charset="0"/>
                <a:cs typeface="Arial" panose="020B0604020202020204" pitchFamily="34" charset="0"/>
              </a:rPr>
              <a:t>-€29.2 million</a:t>
            </a:r>
          </a:p>
        </p:txBody>
      </p:sp>
      <p:sp>
        <p:nvSpPr>
          <p:cNvPr id="90" name="TextBox 89">
            <a:extLst>
              <a:ext uri="{FF2B5EF4-FFF2-40B4-BE49-F238E27FC236}">
                <a16:creationId xmlns:a16="http://schemas.microsoft.com/office/drawing/2014/main" id="{E9424ED8-F644-4201-A915-ECDADB327C35}"/>
              </a:ext>
            </a:extLst>
          </p:cNvPr>
          <p:cNvSpPr txBox="1"/>
          <p:nvPr/>
        </p:nvSpPr>
        <p:spPr>
          <a:xfrm>
            <a:off x="4987557" y="5501959"/>
            <a:ext cx="6701668" cy="369332"/>
          </a:xfrm>
          <a:prstGeom prst="rect">
            <a:avLst/>
          </a:prstGeom>
          <a:noFill/>
        </p:spPr>
        <p:txBody>
          <a:bodyPr wrap="square">
            <a:spAutoFit/>
          </a:bodyPr>
          <a:lstStyle/>
          <a:p>
            <a:r>
              <a:rPr lang="en-US" b="1" dirty="0">
                <a:solidFill>
                  <a:srgbClr val="233152"/>
                </a:solidFill>
                <a:latin typeface="Montserrat" panose="00000500000000000000" pitchFamily="2" charset="0"/>
                <a:cs typeface="Arial" panose="020B0604020202020204" pitchFamily="34" charset="0"/>
              </a:rPr>
              <a:t>Release from provision:   </a:t>
            </a:r>
            <a:r>
              <a:rPr lang="en-US" dirty="0">
                <a:solidFill>
                  <a:srgbClr val="233152"/>
                </a:solidFill>
                <a:latin typeface="Montserrat" panose="00000500000000000000" pitchFamily="2" charset="0"/>
                <a:cs typeface="Arial" panose="020B0604020202020204" pitchFamily="34" charset="0"/>
              </a:rPr>
              <a:t>€20.9 million</a:t>
            </a:r>
            <a:r>
              <a:rPr lang="en-US" dirty="0">
                <a:solidFill>
                  <a:schemeClr val="bg1">
                    <a:lumMod val="65000"/>
                  </a:schemeClr>
                </a:solidFill>
                <a:latin typeface="Montserrat" panose="00000500000000000000" pitchFamily="2" charset="0"/>
                <a:cs typeface="Arial" panose="020B0604020202020204" pitchFamily="34" charset="0"/>
              </a:rPr>
              <a:t> </a:t>
            </a:r>
          </a:p>
        </p:txBody>
      </p:sp>
      <p:sp>
        <p:nvSpPr>
          <p:cNvPr id="92" name="TextBox 91">
            <a:extLst>
              <a:ext uri="{FF2B5EF4-FFF2-40B4-BE49-F238E27FC236}">
                <a16:creationId xmlns:a16="http://schemas.microsoft.com/office/drawing/2014/main" id="{C604BD4C-232C-4C59-A92B-CE5C66371ED5}"/>
              </a:ext>
            </a:extLst>
          </p:cNvPr>
          <p:cNvSpPr txBox="1"/>
          <p:nvPr/>
        </p:nvSpPr>
        <p:spPr>
          <a:xfrm>
            <a:off x="3402080" y="3738202"/>
            <a:ext cx="428625" cy="769441"/>
          </a:xfrm>
          <a:prstGeom prst="rect">
            <a:avLst/>
          </a:prstGeom>
          <a:noFill/>
        </p:spPr>
        <p:txBody>
          <a:bodyPr wrap="square" rtlCol="0">
            <a:spAutoFit/>
          </a:bodyPr>
          <a:lstStyle/>
          <a:p>
            <a:r>
              <a:rPr lang="en-GB" sz="4400" b="1" dirty="0">
                <a:solidFill>
                  <a:srgbClr val="233152"/>
                </a:solidFill>
                <a:cs typeface="Arial" panose="020B0604020202020204" pitchFamily="34" charset="0"/>
              </a:rPr>
              <a:t>.</a:t>
            </a:r>
          </a:p>
        </p:txBody>
      </p:sp>
      <p:sp>
        <p:nvSpPr>
          <p:cNvPr id="93" name="TextBox 92">
            <a:extLst>
              <a:ext uri="{FF2B5EF4-FFF2-40B4-BE49-F238E27FC236}">
                <a16:creationId xmlns:a16="http://schemas.microsoft.com/office/drawing/2014/main" id="{08698092-369A-4E3B-952A-3ECDE700EA86}"/>
              </a:ext>
            </a:extLst>
          </p:cNvPr>
          <p:cNvSpPr txBox="1"/>
          <p:nvPr/>
        </p:nvSpPr>
        <p:spPr>
          <a:xfrm>
            <a:off x="843745" y="3051734"/>
            <a:ext cx="2724561" cy="1538883"/>
          </a:xfrm>
          <a:prstGeom prst="rect">
            <a:avLst/>
          </a:prstGeom>
          <a:noFill/>
        </p:spPr>
        <p:txBody>
          <a:bodyPr wrap="square" rtlCol="0">
            <a:spAutoFit/>
          </a:bodyPr>
          <a:lstStyle/>
          <a:p>
            <a:pPr algn="ctr"/>
            <a:r>
              <a:rPr lang="en-GB" b="1" dirty="0">
                <a:solidFill>
                  <a:srgbClr val="233152"/>
                </a:solidFill>
                <a:latin typeface="Montserrat" panose="00000500000000000000" pitchFamily="2" charset="0"/>
                <a:cs typeface="Arial" panose="020B0604020202020204" pitchFamily="34" charset="0"/>
              </a:rPr>
              <a:t>2022 financial result </a:t>
            </a:r>
          </a:p>
          <a:p>
            <a:pPr algn="ctr"/>
            <a:endParaRPr lang="en-GB" sz="500" b="1" dirty="0">
              <a:solidFill>
                <a:srgbClr val="233152"/>
              </a:solidFill>
              <a:latin typeface="Montserrat" panose="00000500000000000000" pitchFamily="2" charset="0"/>
              <a:cs typeface="Arial" panose="020B0604020202020204" pitchFamily="34" charset="0"/>
            </a:endParaRPr>
          </a:p>
          <a:p>
            <a:pPr algn="ctr"/>
            <a:r>
              <a:rPr lang="en-GB" dirty="0">
                <a:solidFill>
                  <a:srgbClr val="233152"/>
                </a:solidFill>
                <a:latin typeface="Montserrat" panose="00000500000000000000" pitchFamily="2" charset="0"/>
                <a:cs typeface="Arial" panose="020B0604020202020204" pitchFamily="34" charset="0"/>
              </a:rPr>
              <a:t>after the transfer </a:t>
            </a:r>
          </a:p>
          <a:p>
            <a:pPr algn="ctr"/>
            <a:r>
              <a:rPr lang="en-GB" dirty="0">
                <a:solidFill>
                  <a:srgbClr val="233152"/>
                </a:solidFill>
                <a:latin typeface="Montserrat" panose="00000500000000000000" pitchFamily="2" charset="0"/>
                <a:cs typeface="Arial" panose="020B0604020202020204" pitchFamily="34" charset="0"/>
              </a:rPr>
              <a:t>from provision</a:t>
            </a:r>
          </a:p>
          <a:p>
            <a:pPr algn="ctr"/>
            <a:endParaRPr lang="en-GB" sz="500" dirty="0">
              <a:solidFill>
                <a:srgbClr val="233152"/>
              </a:solidFill>
              <a:latin typeface="Montserrat" panose="00000500000000000000" pitchFamily="2" charset="0"/>
              <a:cs typeface="Arial" panose="020B0604020202020204" pitchFamily="34" charset="0"/>
            </a:endParaRPr>
          </a:p>
          <a:p>
            <a:pPr algn="ctr"/>
            <a:r>
              <a:rPr lang="en-US" sz="2800" b="1" dirty="0">
                <a:solidFill>
                  <a:srgbClr val="233152"/>
                </a:solidFill>
                <a:latin typeface="Montserrat" panose="00000500000000000000" pitchFamily="2" charset="0"/>
                <a:cs typeface="Arial" panose="020B0604020202020204" pitchFamily="34" charset="0"/>
              </a:rPr>
              <a:t>€0</a:t>
            </a:r>
            <a:endParaRPr lang="en-GB" sz="2800" b="1" dirty="0">
              <a:solidFill>
                <a:srgbClr val="233152"/>
              </a:solidFill>
              <a:latin typeface="Montserrat" panose="00000500000000000000" pitchFamily="2" charset="0"/>
              <a:cs typeface="Arial" panose="020B0604020202020204" pitchFamily="34" charset="0"/>
            </a:endParaRPr>
          </a:p>
        </p:txBody>
      </p:sp>
      <p:pic>
        <p:nvPicPr>
          <p:cNvPr id="106" name="Graphic 105" descr="Shield with solid fill">
            <a:extLst>
              <a:ext uri="{FF2B5EF4-FFF2-40B4-BE49-F238E27FC236}">
                <a16:creationId xmlns:a16="http://schemas.microsoft.com/office/drawing/2014/main" id="{24A7A308-D50F-4B9D-94EF-372743EE3138}"/>
              </a:ext>
            </a:extLst>
          </p:cNvPr>
          <p:cNvPicPr>
            <a:picLocks noChangeAspect="1"/>
          </p:cNvPicPr>
          <p:nvPr/>
        </p:nvPicPr>
        <p:blipFill>
          <a:blip>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4541589" y="5462335"/>
            <a:ext cx="428625" cy="428625"/>
          </a:xfrm>
          <a:prstGeom prst="rect">
            <a:avLst/>
          </a:prstGeom>
        </p:spPr>
      </p:pic>
      <p:pic>
        <p:nvPicPr>
          <p:cNvPr id="109" name="Graphic 108" descr="Downward trend graph with solid fill">
            <a:extLst>
              <a:ext uri="{FF2B5EF4-FFF2-40B4-BE49-F238E27FC236}">
                <a16:creationId xmlns:a16="http://schemas.microsoft.com/office/drawing/2014/main" id="{8B4D6598-244C-448A-8E2E-7F31DBE17ED9}"/>
              </a:ext>
            </a:extLst>
          </p:cNvPr>
          <p:cNvPicPr>
            <a:picLocks noChangeAspect="1"/>
          </p:cNvPicPr>
          <p:nvPr/>
        </p:nvPicPr>
        <p:blipFill>
          <a:blip>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5037138" y="1895647"/>
            <a:ext cx="561454" cy="561454"/>
          </a:xfrm>
          <a:prstGeom prst="rect">
            <a:avLst/>
          </a:prstGeom>
        </p:spPr>
      </p:pic>
    </p:spTree>
    <p:extLst>
      <p:ext uri="{BB962C8B-B14F-4D97-AF65-F5344CB8AC3E}">
        <p14:creationId xmlns:p14="http://schemas.microsoft.com/office/powerpoint/2010/main" val="120288538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1B1C79-AFF3-05CC-9ADE-D56F10DB4149}"/>
              </a:ext>
            </a:extLst>
          </p:cNvPr>
          <p:cNvSpPr>
            <a:spLocks noGrp="1"/>
          </p:cNvSpPr>
          <p:nvPr>
            <p:ph type="ctrTitle"/>
          </p:nvPr>
        </p:nvSpPr>
        <p:spPr/>
        <p:txBody>
          <a:bodyPr/>
          <a:lstStyle/>
          <a:p>
            <a:endParaRPr lang="en-GB"/>
          </a:p>
        </p:txBody>
      </p:sp>
      <p:sp>
        <p:nvSpPr>
          <p:cNvPr id="3" name="Subtitle 2">
            <a:extLst>
              <a:ext uri="{FF2B5EF4-FFF2-40B4-BE49-F238E27FC236}">
                <a16:creationId xmlns:a16="http://schemas.microsoft.com/office/drawing/2014/main" id="{E54F852B-EA2C-1036-1216-4BF14482D361}"/>
              </a:ext>
            </a:extLst>
          </p:cNvPr>
          <p:cNvSpPr>
            <a:spLocks noGrp="1"/>
          </p:cNvSpPr>
          <p:nvPr>
            <p:ph type="subTitle" idx="1"/>
          </p:nvPr>
        </p:nvSpPr>
        <p:spPr/>
        <p:txBody>
          <a:bodyPr/>
          <a:lstStyle/>
          <a:p>
            <a:endParaRPr lang="en-GB"/>
          </a:p>
        </p:txBody>
      </p:sp>
      <p:pic>
        <p:nvPicPr>
          <p:cNvPr id="5" name="Picture 4" descr="A blue wavy background with a coat of arms&#10;&#10;Description automatically generated with low confidence">
            <a:extLst>
              <a:ext uri="{FF2B5EF4-FFF2-40B4-BE49-F238E27FC236}">
                <a16:creationId xmlns:a16="http://schemas.microsoft.com/office/drawing/2014/main" id="{4DAB1B7E-DDC0-1285-0F01-A80929F4B9E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466" y="0"/>
            <a:ext cx="12237807" cy="6858000"/>
          </a:xfrm>
          <a:prstGeom prst="rect">
            <a:avLst/>
          </a:prstGeom>
        </p:spPr>
      </p:pic>
      <p:sp>
        <p:nvSpPr>
          <p:cNvPr id="6" name="TextBox 5">
            <a:extLst>
              <a:ext uri="{FF2B5EF4-FFF2-40B4-BE49-F238E27FC236}">
                <a16:creationId xmlns:a16="http://schemas.microsoft.com/office/drawing/2014/main" id="{A3A2711D-EE24-90CA-9234-E72A6E8C1C88}"/>
              </a:ext>
            </a:extLst>
          </p:cNvPr>
          <p:cNvSpPr txBox="1"/>
          <p:nvPr/>
        </p:nvSpPr>
        <p:spPr>
          <a:xfrm>
            <a:off x="2138547" y="2248079"/>
            <a:ext cx="7914905" cy="1261884"/>
          </a:xfrm>
          <a:prstGeom prst="rect">
            <a:avLst/>
          </a:prstGeom>
          <a:noFill/>
        </p:spPr>
        <p:txBody>
          <a:bodyPr wrap="square" rtlCol="0">
            <a:spAutoFit/>
          </a:bodyPr>
          <a:lstStyle/>
          <a:p>
            <a:pPr algn="ctr"/>
            <a:r>
              <a:rPr lang="en-GB" sz="2800" b="1" dirty="0">
                <a:solidFill>
                  <a:srgbClr val="F1E3BD"/>
                </a:solidFill>
                <a:latin typeface="Montserrat" panose="00000500000000000000" pitchFamily="2" charset="0"/>
              </a:rPr>
              <a:t>Central Bank of Malta</a:t>
            </a:r>
          </a:p>
          <a:p>
            <a:pPr algn="ctr"/>
            <a:r>
              <a:rPr lang="en-GB" sz="4800" b="1" dirty="0">
                <a:solidFill>
                  <a:srgbClr val="F1E3BD"/>
                </a:solidFill>
                <a:latin typeface="Montserrat" panose="00000500000000000000" pitchFamily="2" charset="0"/>
              </a:rPr>
              <a:t>Annual Report 2022</a:t>
            </a:r>
          </a:p>
        </p:txBody>
      </p:sp>
      <p:sp>
        <p:nvSpPr>
          <p:cNvPr id="7" name="TextBox 6">
            <a:extLst>
              <a:ext uri="{FF2B5EF4-FFF2-40B4-BE49-F238E27FC236}">
                <a16:creationId xmlns:a16="http://schemas.microsoft.com/office/drawing/2014/main" id="{7ECA0DB3-682D-297A-BF23-59FA43C272EF}"/>
              </a:ext>
            </a:extLst>
          </p:cNvPr>
          <p:cNvSpPr txBox="1"/>
          <p:nvPr/>
        </p:nvSpPr>
        <p:spPr>
          <a:xfrm>
            <a:off x="473241" y="4360119"/>
            <a:ext cx="11239333" cy="1015663"/>
          </a:xfrm>
          <a:prstGeom prst="rect">
            <a:avLst/>
          </a:prstGeom>
          <a:noFill/>
        </p:spPr>
        <p:txBody>
          <a:bodyPr wrap="square" rtlCol="0">
            <a:spAutoFit/>
          </a:bodyPr>
          <a:lstStyle/>
          <a:p>
            <a:pPr algn="ctr"/>
            <a:r>
              <a:rPr lang="en-GB" sz="6000" b="1" dirty="0">
                <a:solidFill>
                  <a:schemeClr val="bg1"/>
                </a:solidFill>
                <a:latin typeface="Montserrat" panose="00000500000000000000" pitchFamily="50" charset="0"/>
              </a:rPr>
              <a:t>Q&amp;A</a:t>
            </a:r>
          </a:p>
        </p:txBody>
      </p:sp>
    </p:spTree>
    <p:extLst>
      <p:ext uri="{BB962C8B-B14F-4D97-AF65-F5344CB8AC3E}">
        <p14:creationId xmlns:p14="http://schemas.microsoft.com/office/powerpoint/2010/main" val="310397296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1B1C79-AFF3-05CC-9ADE-D56F10DB4149}"/>
              </a:ext>
            </a:extLst>
          </p:cNvPr>
          <p:cNvSpPr>
            <a:spLocks noGrp="1"/>
          </p:cNvSpPr>
          <p:nvPr>
            <p:ph type="ctrTitle"/>
          </p:nvPr>
        </p:nvSpPr>
        <p:spPr/>
        <p:txBody>
          <a:bodyPr/>
          <a:lstStyle/>
          <a:p>
            <a:endParaRPr lang="en-GB"/>
          </a:p>
        </p:txBody>
      </p:sp>
      <p:sp>
        <p:nvSpPr>
          <p:cNvPr id="3" name="Subtitle 2">
            <a:extLst>
              <a:ext uri="{FF2B5EF4-FFF2-40B4-BE49-F238E27FC236}">
                <a16:creationId xmlns:a16="http://schemas.microsoft.com/office/drawing/2014/main" id="{E54F852B-EA2C-1036-1216-4BF14482D361}"/>
              </a:ext>
            </a:extLst>
          </p:cNvPr>
          <p:cNvSpPr>
            <a:spLocks noGrp="1"/>
          </p:cNvSpPr>
          <p:nvPr>
            <p:ph type="subTitle" idx="1"/>
          </p:nvPr>
        </p:nvSpPr>
        <p:spPr/>
        <p:txBody>
          <a:bodyPr/>
          <a:lstStyle/>
          <a:p>
            <a:endParaRPr lang="en-GB"/>
          </a:p>
        </p:txBody>
      </p:sp>
      <p:pic>
        <p:nvPicPr>
          <p:cNvPr id="5" name="Picture 4" descr="A blue wavy background with a coat of arms&#10;&#10;Description automatically generated with low confidence">
            <a:extLst>
              <a:ext uri="{FF2B5EF4-FFF2-40B4-BE49-F238E27FC236}">
                <a16:creationId xmlns:a16="http://schemas.microsoft.com/office/drawing/2014/main" id="{4DAB1B7E-DDC0-1285-0F01-A80929F4B9E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466" y="0"/>
            <a:ext cx="12237807" cy="6858000"/>
          </a:xfrm>
          <a:prstGeom prst="rect">
            <a:avLst/>
          </a:prstGeom>
        </p:spPr>
      </p:pic>
      <p:sp>
        <p:nvSpPr>
          <p:cNvPr id="6" name="TextBox 5">
            <a:extLst>
              <a:ext uri="{FF2B5EF4-FFF2-40B4-BE49-F238E27FC236}">
                <a16:creationId xmlns:a16="http://schemas.microsoft.com/office/drawing/2014/main" id="{A3A2711D-EE24-90CA-9234-E72A6E8C1C88}"/>
              </a:ext>
            </a:extLst>
          </p:cNvPr>
          <p:cNvSpPr txBox="1"/>
          <p:nvPr/>
        </p:nvSpPr>
        <p:spPr>
          <a:xfrm>
            <a:off x="2138547" y="2248079"/>
            <a:ext cx="7914905" cy="1261884"/>
          </a:xfrm>
          <a:prstGeom prst="rect">
            <a:avLst/>
          </a:prstGeom>
          <a:noFill/>
        </p:spPr>
        <p:txBody>
          <a:bodyPr wrap="square" rtlCol="0">
            <a:spAutoFit/>
          </a:bodyPr>
          <a:lstStyle/>
          <a:p>
            <a:pPr algn="ctr"/>
            <a:r>
              <a:rPr lang="en-GB" sz="2800" b="1" dirty="0">
                <a:solidFill>
                  <a:srgbClr val="F1E3BD"/>
                </a:solidFill>
                <a:latin typeface="Montserrat" panose="00000500000000000000" pitchFamily="2" charset="0"/>
              </a:rPr>
              <a:t>Central Bank of Malta</a:t>
            </a:r>
          </a:p>
          <a:p>
            <a:pPr algn="ctr"/>
            <a:r>
              <a:rPr lang="en-GB" sz="4800" b="1" dirty="0">
                <a:solidFill>
                  <a:srgbClr val="F1E3BD"/>
                </a:solidFill>
                <a:latin typeface="Montserrat" panose="00000500000000000000" pitchFamily="2" charset="0"/>
              </a:rPr>
              <a:t>Annual Report 2022</a:t>
            </a:r>
          </a:p>
        </p:txBody>
      </p:sp>
      <p:sp>
        <p:nvSpPr>
          <p:cNvPr id="7" name="TextBox 6">
            <a:extLst>
              <a:ext uri="{FF2B5EF4-FFF2-40B4-BE49-F238E27FC236}">
                <a16:creationId xmlns:a16="http://schemas.microsoft.com/office/drawing/2014/main" id="{7ECA0DB3-682D-297A-BF23-59FA43C272EF}"/>
              </a:ext>
            </a:extLst>
          </p:cNvPr>
          <p:cNvSpPr txBox="1"/>
          <p:nvPr/>
        </p:nvSpPr>
        <p:spPr>
          <a:xfrm>
            <a:off x="473241" y="4360119"/>
            <a:ext cx="11239333" cy="1015663"/>
          </a:xfrm>
          <a:prstGeom prst="rect">
            <a:avLst/>
          </a:prstGeom>
          <a:noFill/>
        </p:spPr>
        <p:txBody>
          <a:bodyPr wrap="square" rtlCol="0">
            <a:spAutoFit/>
          </a:bodyPr>
          <a:lstStyle/>
          <a:p>
            <a:pPr algn="ctr"/>
            <a:r>
              <a:rPr lang="en-GB" sz="6000" b="1" dirty="0">
                <a:solidFill>
                  <a:schemeClr val="bg1"/>
                </a:solidFill>
                <a:latin typeface="Montserrat" panose="00000500000000000000" pitchFamily="50" charset="0"/>
              </a:rPr>
              <a:t>Thank You!</a:t>
            </a:r>
          </a:p>
        </p:txBody>
      </p:sp>
    </p:spTree>
    <p:extLst>
      <p:ext uri="{BB962C8B-B14F-4D97-AF65-F5344CB8AC3E}">
        <p14:creationId xmlns:p14="http://schemas.microsoft.com/office/powerpoint/2010/main" val="290946747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0" y="118815"/>
            <a:ext cx="12192000" cy="523220"/>
          </a:xfrm>
          <a:prstGeom prst="rect">
            <a:avLst/>
          </a:prstGeom>
          <a:noFill/>
        </p:spPr>
        <p:txBody>
          <a:bodyPr wrap="square" rtlCol="0">
            <a:spAutoFit/>
          </a:bodyPr>
          <a:lstStyle/>
          <a:p>
            <a:pPr marL="358775" algn="ctr"/>
            <a:r>
              <a:rPr lang="en-GB" sz="2800" b="1" dirty="0">
                <a:latin typeface="Montserrat" panose="00000500000000000000" pitchFamily="2" charset="0"/>
                <a:ea typeface="Futura" panose="02020800000000000000" charset="0"/>
                <a:cs typeface="Futura" panose="02020800000000000000" charset="0"/>
              </a:rPr>
              <a:t>ECB raises interest rates to fight high inflation</a:t>
            </a:r>
          </a:p>
        </p:txBody>
      </p:sp>
      <p:sp>
        <p:nvSpPr>
          <p:cNvPr id="5" name="Slide Number Placeholder 4">
            <a:extLst>
              <a:ext uri="{FF2B5EF4-FFF2-40B4-BE49-F238E27FC236}">
                <a16:creationId xmlns:a16="http://schemas.microsoft.com/office/drawing/2014/main" id="{9B1441DC-6A29-4E1D-BE8C-5C1A25397AC7}"/>
              </a:ext>
            </a:extLst>
          </p:cNvPr>
          <p:cNvSpPr>
            <a:spLocks noGrp="1"/>
          </p:cNvSpPr>
          <p:nvPr>
            <p:ph type="sldNum" sz="quarter" idx="12"/>
          </p:nvPr>
        </p:nvSpPr>
        <p:spPr>
          <a:xfrm>
            <a:off x="9067344" y="6607172"/>
            <a:ext cx="2743200" cy="229982"/>
          </a:xfrm>
        </p:spPr>
        <p:txBody>
          <a:bodyPr/>
          <a:lstStyle/>
          <a:p>
            <a:pPr algn="r"/>
            <a:fld id="{5252F40C-0F95-44AC-8002-26897C832668}" type="slidenum">
              <a:rPr lang="en-GB" sz="1000" smtClean="0">
                <a:latin typeface="Arial" panose="020B0604020202020204" pitchFamily="34" charset="0"/>
                <a:cs typeface="Arial" panose="020B0604020202020204" pitchFamily="34" charset="0"/>
              </a:rPr>
              <a:pPr algn="r"/>
              <a:t>3</a:t>
            </a:fld>
            <a:endParaRPr lang="en-GB" sz="1000" dirty="0">
              <a:latin typeface="Arial" panose="020B0604020202020204" pitchFamily="34" charset="0"/>
              <a:cs typeface="Arial" panose="020B0604020202020204" pitchFamily="34" charset="0"/>
            </a:endParaRPr>
          </a:p>
        </p:txBody>
      </p:sp>
      <p:pic>
        <p:nvPicPr>
          <p:cNvPr id="7" name="Picture 6">
            <a:extLst>
              <a:ext uri="{FF2B5EF4-FFF2-40B4-BE49-F238E27FC236}">
                <a16:creationId xmlns:a16="http://schemas.microsoft.com/office/drawing/2014/main" id="{8E5AF80F-74BC-AD0B-FD05-DBE25DDF0CD7}"/>
              </a:ext>
            </a:extLst>
          </p:cNvPr>
          <p:cNvPicPr>
            <a:picLocks noChangeAspect="1"/>
          </p:cNvPicPr>
          <p:nvPr/>
        </p:nvPicPr>
        <p:blipFill>
          <a:blip r:embed="rId3"/>
          <a:stretch>
            <a:fillRect/>
          </a:stretch>
        </p:blipFill>
        <p:spPr>
          <a:xfrm>
            <a:off x="177945" y="1035000"/>
            <a:ext cx="5713144" cy="4788000"/>
          </a:xfrm>
          <a:prstGeom prst="rect">
            <a:avLst/>
          </a:prstGeom>
        </p:spPr>
      </p:pic>
      <p:pic>
        <p:nvPicPr>
          <p:cNvPr id="8" name="Picture 7">
            <a:extLst>
              <a:ext uri="{FF2B5EF4-FFF2-40B4-BE49-F238E27FC236}">
                <a16:creationId xmlns:a16="http://schemas.microsoft.com/office/drawing/2014/main" id="{9C0E76C3-CB84-8E70-B4E5-44377112A38A}"/>
              </a:ext>
            </a:extLst>
          </p:cNvPr>
          <p:cNvPicPr>
            <a:picLocks noChangeAspect="1"/>
          </p:cNvPicPr>
          <p:nvPr/>
        </p:nvPicPr>
        <p:blipFill>
          <a:blip r:embed="rId4"/>
          <a:stretch>
            <a:fillRect/>
          </a:stretch>
        </p:blipFill>
        <p:spPr>
          <a:xfrm>
            <a:off x="6444274" y="1110005"/>
            <a:ext cx="5366270" cy="4637989"/>
          </a:xfrm>
          <a:prstGeom prst="rect">
            <a:avLst/>
          </a:prstGeom>
        </p:spPr>
      </p:pic>
    </p:spTree>
    <p:extLst>
      <p:ext uri="{BB962C8B-B14F-4D97-AF65-F5344CB8AC3E}">
        <p14:creationId xmlns:p14="http://schemas.microsoft.com/office/powerpoint/2010/main" val="246300239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126720"/>
            <a:ext cx="12191999" cy="954107"/>
          </a:xfrm>
          <a:prstGeom prst="rect">
            <a:avLst/>
          </a:prstGeom>
          <a:noFill/>
        </p:spPr>
        <p:txBody>
          <a:bodyPr wrap="square" rtlCol="0">
            <a:spAutoFit/>
          </a:bodyPr>
          <a:lstStyle/>
          <a:p>
            <a:pPr algn="ctr"/>
            <a:r>
              <a:rPr lang="en-US" sz="2800" b="1" dirty="0">
                <a:latin typeface="Montserrat" panose="00000500000000000000" pitchFamily="2" charset="0"/>
              </a:rPr>
              <a:t>The share of subcomponents with annual increases of more than 5% increased </a:t>
            </a:r>
          </a:p>
        </p:txBody>
      </p:sp>
      <p:sp>
        <p:nvSpPr>
          <p:cNvPr id="5" name="Slide Number Placeholder 4">
            <a:extLst>
              <a:ext uri="{FF2B5EF4-FFF2-40B4-BE49-F238E27FC236}">
                <a16:creationId xmlns:a16="http://schemas.microsoft.com/office/drawing/2014/main" id="{0F9FE096-B5A0-4720-81AF-0A75394613B0}"/>
              </a:ext>
            </a:extLst>
          </p:cNvPr>
          <p:cNvSpPr>
            <a:spLocks noGrp="1"/>
          </p:cNvSpPr>
          <p:nvPr>
            <p:ph type="sldNum" sz="quarter" idx="12"/>
          </p:nvPr>
        </p:nvSpPr>
        <p:spPr>
          <a:xfrm>
            <a:off x="9067344" y="6607172"/>
            <a:ext cx="2743200" cy="229982"/>
          </a:xfrm>
        </p:spPr>
        <p:txBody>
          <a:bodyPr/>
          <a:lstStyle/>
          <a:p>
            <a:pPr algn="r"/>
            <a:fld id="{5252F40C-0F95-44AC-8002-26897C832668}" type="slidenum">
              <a:rPr lang="en-GB" sz="1000" smtClean="0">
                <a:latin typeface="Arial" panose="020B0604020202020204" pitchFamily="34" charset="0"/>
                <a:cs typeface="Arial" panose="020B0604020202020204" pitchFamily="34" charset="0"/>
              </a:rPr>
              <a:pPr algn="r"/>
              <a:t>30</a:t>
            </a:fld>
            <a:endParaRPr lang="en-GB" sz="1000" dirty="0">
              <a:latin typeface="Arial" panose="020B0604020202020204" pitchFamily="34" charset="0"/>
              <a:cs typeface="Arial" panose="020B0604020202020204" pitchFamily="34" charset="0"/>
            </a:endParaRPr>
          </a:p>
        </p:txBody>
      </p:sp>
      <p:pic>
        <p:nvPicPr>
          <p:cNvPr id="7" name="Picture 6">
            <a:extLst>
              <a:ext uri="{FF2B5EF4-FFF2-40B4-BE49-F238E27FC236}">
                <a16:creationId xmlns:a16="http://schemas.microsoft.com/office/drawing/2014/main" id="{F41ED448-92DD-F7DA-CEC4-126A4E3028D8}"/>
              </a:ext>
            </a:extLst>
          </p:cNvPr>
          <p:cNvPicPr>
            <a:picLocks/>
          </p:cNvPicPr>
          <p:nvPr/>
        </p:nvPicPr>
        <p:blipFill>
          <a:blip r:embed="rId3"/>
          <a:stretch>
            <a:fillRect/>
          </a:stretch>
        </p:blipFill>
        <p:spPr>
          <a:xfrm>
            <a:off x="172370" y="1331483"/>
            <a:ext cx="5760000" cy="4788000"/>
          </a:xfrm>
          <a:prstGeom prst="rect">
            <a:avLst/>
          </a:prstGeom>
        </p:spPr>
      </p:pic>
      <p:pic>
        <p:nvPicPr>
          <p:cNvPr id="9" name="Picture 8">
            <a:extLst>
              <a:ext uri="{FF2B5EF4-FFF2-40B4-BE49-F238E27FC236}">
                <a16:creationId xmlns:a16="http://schemas.microsoft.com/office/drawing/2014/main" id="{F5F9E54D-63A1-AE88-B5F8-2A4EE3D23F1F}"/>
              </a:ext>
            </a:extLst>
          </p:cNvPr>
          <p:cNvPicPr>
            <a:picLocks/>
          </p:cNvPicPr>
          <p:nvPr/>
        </p:nvPicPr>
        <p:blipFill>
          <a:blip r:embed="rId4"/>
          <a:stretch>
            <a:fillRect/>
          </a:stretch>
        </p:blipFill>
        <p:spPr>
          <a:xfrm>
            <a:off x="6259630" y="1331483"/>
            <a:ext cx="5760000" cy="4788000"/>
          </a:xfrm>
          <a:prstGeom prst="rect">
            <a:avLst/>
          </a:prstGeom>
        </p:spPr>
      </p:pic>
    </p:spTree>
    <p:extLst>
      <p:ext uri="{BB962C8B-B14F-4D97-AF65-F5344CB8AC3E}">
        <p14:creationId xmlns:p14="http://schemas.microsoft.com/office/powerpoint/2010/main" val="78638135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0" y="123205"/>
            <a:ext cx="12192000" cy="954107"/>
          </a:xfrm>
          <a:prstGeom prst="rect">
            <a:avLst/>
          </a:prstGeom>
          <a:noFill/>
        </p:spPr>
        <p:txBody>
          <a:bodyPr wrap="square" rtlCol="0">
            <a:spAutoFit/>
          </a:bodyPr>
          <a:lstStyle/>
          <a:p>
            <a:pPr marL="358775" algn="ctr"/>
            <a:r>
              <a:rPr lang="en-GB" sz="2800" b="1" dirty="0">
                <a:latin typeface="Montserrat" panose="00000500000000000000" pitchFamily="2" charset="0"/>
                <a:ea typeface="Futura" panose="02020800000000000000" charset="0"/>
                <a:cs typeface="Futura" panose="02020800000000000000" charset="0"/>
              </a:rPr>
              <a:t>A reduction in the Eurosystem balance sheet </a:t>
            </a:r>
          </a:p>
          <a:p>
            <a:pPr marL="358775" algn="ctr"/>
            <a:r>
              <a:rPr lang="en-GB" sz="2800" b="1" dirty="0">
                <a:latin typeface="Montserrat" panose="00000500000000000000" pitchFamily="2" charset="0"/>
                <a:ea typeface="Futura" panose="02020800000000000000" charset="0"/>
                <a:cs typeface="Futura" panose="02020800000000000000" charset="0"/>
              </a:rPr>
              <a:t>complements interest rate increases</a:t>
            </a:r>
          </a:p>
        </p:txBody>
      </p:sp>
      <p:sp>
        <p:nvSpPr>
          <p:cNvPr id="4" name="Slide Number Placeholder 4">
            <a:extLst>
              <a:ext uri="{FF2B5EF4-FFF2-40B4-BE49-F238E27FC236}">
                <a16:creationId xmlns:a16="http://schemas.microsoft.com/office/drawing/2014/main" id="{1C1EEE21-7C6A-4076-8778-761DFEEB03BE}"/>
              </a:ext>
            </a:extLst>
          </p:cNvPr>
          <p:cNvSpPr>
            <a:spLocks noGrp="1"/>
          </p:cNvSpPr>
          <p:nvPr>
            <p:ph type="sldNum" sz="quarter" idx="12"/>
          </p:nvPr>
        </p:nvSpPr>
        <p:spPr>
          <a:xfrm>
            <a:off x="9067344" y="6607172"/>
            <a:ext cx="2743200" cy="229982"/>
          </a:xfrm>
        </p:spPr>
        <p:txBody>
          <a:bodyPr/>
          <a:lstStyle/>
          <a:p>
            <a:pPr algn="r"/>
            <a:fld id="{5252F40C-0F95-44AC-8002-26897C832668}" type="slidenum">
              <a:rPr lang="en-GB" sz="1000" smtClean="0">
                <a:latin typeface="Arial" panose="020B0604020202020204" pitchFamily="34" charset="0"/>
                <a:cs typeface="Arial" panose="020B0604020202020204" pitchFamily="34" charset="0"/>
              </a:rPr>
              <a:pPr algn="r"/>
              <a:t>4</a:t>
            </a:fld>
            <a:endParaRPr lang="en-GB" sz="1000" dirty="0">
              <a:latin typeface="Arial" panose="020B0604020202020204" pitchFamily="34" charset="0"/>
              <a:cs typeface="Arial" panose="020B0604020202020204" pitchFamily="34" charset="0"/>
            </a:endParaRPr>
          </a:p>
        </p:txBody>
      </p:sp>
      <p:pic>
        <p:nvPicPr>
          <p:cNvPr id="5" name="Picture 4">
            <a:extLst>
              <a:ext uri="{FF2B5EF4-FFF2-40B4-BE49-F238E27FC236}">
                <a16:creationId xmlns:a16="http://schemas.microsoft.com/office/drawing/2014/main" id="{92CE2BB9-F5EF-53E4-2793-3CDFB8887602}"/>
              </a:ext>
            </a:extLst>
          </p:cNvPr>
          <p:cNvPicPr>
            <a:picLocks noChangeAspect="1"/>
          </p:cNvPicPr>
          <p:nvPr/>
        </p:nvPicPr>
        <p:blipFill>
          <a:blip r:embed="rId3"/>
          <a:stretch>
            <a:fillRect/>
          </a:stretch>
        </p:blipFill>
        <p:spPr>
          <a:xfrm>
            <a:off x="1984282" y="1244339"/>
            <a:ext cx="8657070" cy="4977352"/>
          </a:xfrm>
          <a:prstGeom prst="rect">
            <a:avLst/>
          </a:prstGeom>
        </p:spPr>
      </p:pic>
    </p:spTree>
    <p:extLst>
      <p:ext uri="{BB962C8B-B14F-4D97-AF65-F5344CB8AC3E}">
        <p14:creationId xmlns:p14="http://schemas.microsoft.com/office/powerpoint/2010/main" val="185738389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0" y="123205"/>
            <a:ext cx="12191999" cy="954107"/>
          </a:xfrm>
          <a:prstGeom prst="rect">
            <a:avLst/>
          </a:prstGeom>
          <a:noFill/>
        </p:spPr>
        <p:txBody>
          <a:bodyPr wrap="square" lIns="91440" tIns="45720" rIns="91440" bIns="45720" rtlCol="0" anchor="t">
            <a:spAutoFit/>
          </a:bodyPr>
          <a:lstStyle/>
          <a:p>
            <a:pPr marL="358775" algn="ctr"/>
            <a:r>
              <a:rPr lang="en-GB" sz="2800" b="1" dirty="0">
                <a:latin typeface="Montserrat"/>
                <a:ea typeface="Futura"/>
                <a:cs typeface="Futura"/>
              </a:rPr>
              <a:t>ECB interest rate hikes have transmitted to </a:t>
            </a:r>
            <a:br>
              <a:rPr lang="en-GB" sz="2800" b="1" dirty="0">
                <a:latin typeface="Montserrat" panose="00000500000000000000" pitchFamily="2" charset="0"/>
                <a:ea typeface="Futura" panose="02020800000000000000" charset="0"/>
                <a:cs typeface="Futura" panose="02020800000000000000" charset="0"/>
              </a:rPr>
            </a:br>
            <a:r>
              <a:rPr lang="en-GB" sz="2800" b="1" dirty="0">
                <a:latin typeface="Montserrat"/>
                <a:ea typeface="Futura"/>
                <a:cs typeface="Futura"/>
              </a:rPr>
              <a:t> sovereign yields</a:t>
            </a:r>
          </a:p>
        </p:txBody>
      </p:sp>
      <p:sp>
        <p:nvSpPr>
          <p:cNvPr id="4" name="Slide Number Placeholder 4">
            <a:extLst>
              <a:ext uri="{FF2B5EF4-FFF2-40B4-BE49-F238E27FC236}">
                <a16:creationId xmlns:a16="http://schemas.microsoft.com/office/drawing/2014/main" id="{1C1EEE21-7C6A-4076-8778-761DFEEB03BE}"/>
              </a:ext>
            </a:extLst>
          </p:cNvPr>
          <p:cNvSpPr>
            <a:spLocks noGrp="1"/>
          </p:cNvSpPr>
          <p:nvPr>
            <p:ph type="sldNum" sz="quarter" idx="12"/>
          </p:nvPr>
        </p:nvSpPr>
        <p:spPr>
          <a:xfrm>
            <a:off x="9067344" y="6607172"/>
            <a:ext cx="2743200" cy="229982"/>
          </a:xfrm>
        </p:spPr>
        <p:txBody>
          <a:bodyPr/>
          <a:lstStyle/>
          <a:p>
            <a:pPr algn="r"/>
            <a:fld id="{5252F40C-0F95-44AC-8002-26897C832668}" type="slidenum">
              <a:rPr lang="en-GB" sz="1000" smtClean="0">
                <a:latin typeface="Arial" panose="020B0604020202020204" pitchFamily="34" charset="0"/>
                <a:cs typeface="Arial" panose="020B0604020202020204" pitchFamily="34" charset="0"/>
              </a:rPr>
              <a:pPr algn="r"/>
              <a:t>5</a:t>
            </a:fld>
            <a:endParaRPr lang="en-GB" sz="1000" dirty="0">
              <a:latin typeface="Arial" panose="020B0604020202020204" pitchFamily="34" charset="0"/>
              <a:cs typeface="Arial" panose="020B0604020202020204" pitchFamily="34" charset="0"/>
            </a:endParaRPr>
          </a:p>
        </p:txBody>
      </p:sp>
      <p:pic>
        <p:nvPicPr>
          <p:cNvPr id="5" name="Picture 4">
            <a:extLst>
              <a:ext uri="{FF2B5EF4-FFF2-40B4-BE49-F238E27FC236}">
                <a16:creationId xmlns:a16="http://schemas.microsoft.com/office/drawing/2014/main" id="{DE0CF7A6-D2F6-B0E1-43AF-85AB13CA33F5}"/>
              </a:ext>
            </a:extLst>
          </p:cNvPr>
          <p:cNvPicPr>
            <a:picLocks noChangeAspect="1"/>
          </p:cNvPicPr>
          <p:nvPr/>
        </p:nvPicPr>
        <p:blipFill>
          <a:blip r:embed="rId3"/>
          <a:stretch>
            <a:fillRect/>
          </a:stretch>
        </p:blipFill>
        <p:spPr>
          <a:xfrm>
            <a:off x="2215298" y="1171580"/>
            <a:ext cx="8012784" cy="5011819"/>
          </a:xfrm>
          <a:prstGeom prst="rect">
            <a:avLst/>
          </a:prstGeom>
        </p:spPr>
      </p:pic>
    </p:spTree>
    <p:extLst>
      <p:ext uri="{BB962C8B-B14F-4D97-AF65-F5344CB8AC3E}">
        <p14:creationId xmlns:p14="http://schemas.microsoft.com/office/powerpoint/2010/main" val="369992550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0" y="118815"/>
            <a:ext cx="12192000" cy="523220"/>
          </a:xfrm>
          <a:prstGeom prst="rect">
            <a:avLst/>
          </a:prstGeom>
          <a:noFill/>
        </p:spPr>
        <p:txBody>
          <a:bodyPr wrap="square" rtlCol="0">
            <a:spAutoFit/>
          </a:bodyPr>
          <a:lstStyle/>
          <a:p>
            <a:pPr marL="358775" algn="ctr"/>
            <a:r>
              <a:rPr lang="en-GB" sz="2800" b="1" dirty="0">
                <a:latin typeface="Montserrat" panose="00000500000000000000" pitchFamily="2" charset="0"/>
                <a:ea typeface="Futura" panose="02020800000000000000" charset="0"/>
                <a:cs typeface="Futura" panose="02020800000000000000" charset="0"/>
              </a:rPr>
              <a:t>Households' rates are being affected to different degrees…</a:t>
            </a:r>
          </a:p>
        </p:txBody>
      </p:sp>
      <p:sp>
        <p:nvSpPr>
          <p:cNvPr id="5" name="Slide Number Placeholder 4">
            <a:extLst>
              <a:ext uri="{FF2B5EF4-FFF2-40B4-BE49-F238E27FC236}">
                <a16:creationId xmlns:a16="http://schemas.microsoft.com/office/drawing/2014/main" id="{9B1441DC-6A29-4E1D-BE8C-5C1A25397AC7}"/>
              </a:ext>
            </a:extLst>
          </p:cNvPr>
          <p:cNvSpPr>
            <a:spLocks noGrp="1"/>
          </p:cNvSpPr>
          <p:nvPr>
            <p:ph type="sldNum" sz="quarter" idx="12"/>
          </p:nvPr>
        </p:nvSpPr>
        <p:spPr>
          <a:xfrm>
            <a:off x="9067344" y="6607172"/>
            <a:ext cx="2743200" cy="229982"/>
          </a:xfrm>
        </p:spPr>
        <p:txBody>
          <a:bodyPr/>
          <a:lstStyle/>
          <a:p>
            <a:pPr algn="r"/>
            <a:fld id="{5252F40C-0F95-44AC-8002-26897C832668}" type="slidenum">
              <a:rPr lang="en-GB" sz="1000" smtClean="0">
                <a:latin typeface="Arial" panose="020B0604020202020204" pitchFamily="34" charset="0"/>
                <a:cs typeface="Arial" panose="020B0604020202020204" pitchFamily="34" charset="0"/>
              </a:rPr>
              <a:pPr algn="r"/>
              <a:t>6</a:t>
            </a:fld>
            <a:endParaRPr lang="en-GB" sz="1000" dirty="0">
              <a:latin typeface="Arial" panose="020B0604020202020204" pitchFamily="34" charset="0"/>
              <a:cs typeface="Arial" panose="020B0604020202020204" pitchFamily="34" charset="0"/>
            </a:endParaRPr>
          </a:p>
        </p:txBody>
      </p:sp>
      <p:pic>
        <p:nvPicPr>
          <p:cNvPr id="4" name="Picture 3">
            <a:extLst>
              <a:ext uri="{FF2B5EF4-FFF2-40B4-BE49-F238E27FC236}">
                <a16:creationId xmlns:a16="http://schemas.microsoft.com/office/drawing/2014/main" id="{100663CB-3106-BE77-B810-C30754BB918B}"/>
              </a:ext>
            </a:extLst>
          </p:cNvPr>
          <p:cNvPicPr>
            <a:picLocks noChangeAspect="1"/>
          </p:cNvPicPr>
          <p:nvPr/>
        </p:nvPicPr>
        <p:blipFill>
          <a:blip r:embed="rId3"/>
          <a:stretch>
            <a:fillRect/>
          </a:stretch>
        </p:blipFill>
        <p:spPr>
          <a:xfrm>
            <a:off x="193040" y="1282718"/>
            <a:ext cx="5902959" cy="4292564"/>
          </a:xfrm>
          <a:prstGeom prst="rect">
            <a:avLst/>
          </a:prstGeom>
        </p:spPr>
      </p:pic>
      <p:pic>
        <p:nvPicPr>
          <p:cNvPr id="9" name="Picture 8">
            <a:extLst>
              <a:ext uri="{FF2B5EF4-FFF2-40B4-BE49-F238E27FC236}">
                <a16:creationId xmlns:a16="http://schemas.microsoft.com/office/drawing/2014/main" id="{FCC27083-E8E8-E2E6-4E0E-9910F0F7CCC7}"/>
              </a:ext>
            </a:extLst>
          </p:cNvPr>
          <p:cNvPicPr>
            <a:picLocks noChangeAspect="1"/>
          </p:cNvPicPr>
          <p:nvPr/>
        </p:nvPicPr>
        <p:blipFill>
          <a:blip r:embed="rId4"/>
          <a:stretch>
            <a:fillRect/>
          </a:stretch>
        </p:blipFill>
        <p:spPr>
          <a:xfrm>
            <a:off x="6534455" y="1282718"/>
            <a:ext cx="5464505" cy="4292564"/>
          </a:xfrm>
          <a:prstGeom prst="rect">
            <a:avLst/>
          </a:prstGeom>
        </p:spPr>
      </p:pic>
    </p:spTree>
    <p:extLst>
      <p:ext uri="{BB962C8B-B14F-4D97-AF65-F5344CB8AC3E}">
        <p14:creationId xmlns:p14="http://schemas.microsoft.com/office/powerpoint/2010/main" val="1531564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0" y="118815"/>
            <a:ext cx="12192000" cy="523220"/>
          </a:xfrm>
          <a:prstGeom prst="rect">
            <a:avLst/>
          </a:prstGeom>
          <a:noFill/>
        </p:spPr>
        <p:txBody>
          <a:bodyPr wrap="square" lIns="91440" tIns="45720" rIns="91440" bIns="45720" rtlCol="0" anchor="t">
            <a:spAutoFit/>
          </a:bodyPr>
          <a:lstStyle/>
          <a:p>
            <a:pPr marL="358775" algn="ctr"/>
            <a:r>
              <a:rPr lang="en-GB" sz="2800" b="1" dirty="0">
                <a:latin typeface="Montserrat"/>
                <a:ea typeface="Futura"/>
                <a:cs typeface="Futura"/>
              </a:rPr>
              <a:t>… and so are interest rates for corporates</a:t>
            </a:r>
          </a:p>
        </p:txBody>
      </p:sp>
      <p:sp>
        <p:nvSpPr>
          <p:cNvPr id="5" name="Slide Number Placeholder 4">
            <a:extLst>
              <a:ext uri="{FF2B5EF4-FFF2-40B4-BE49-F238E27FC236}">
                <a16:creationId xmlns:a16="http://schemas.microsoft.com/office/drawing/2014/main" id="{9B1441DC-6A29-4E1D-BE8C-5C1A25397AC7}"/>
              </a:ext>
            </a:extLst>
          </p:cNvPr>
          <p:cNvSpPr>
            <a:spLocks noGrp="1"/>
          </p:cNvSpPr>
          <p:nvPr>
            <p:ph type="sldNum" sz="quarter" idx="12"/>
          </p:nvPr>
        </p:nvSpPr>
        <p:spPr>
          <a:xfrm>
            <a:off x="9067344" y="6607172"/>
            <a:ext cx="2743200" cy="229982"/>
          </a:xfrm>
        </p:spPr>
        <p:txBody>
          <a:bodyPr/>
          <a:lstStyle/>
          <a:p>
            <a:pPr algn="r"/>
            <a:fld id="{5252F40C-0F95-44AC-8002-26897C832668}" type="slidenum">
              <a:rPr lang="en-GB" sz="1000" smtClean="0">
                <a:latin typeface="Arial" panose="020B0604020202020204" pitchFamily="34" charset="0"/>
                <a:cs typeface="Arial" panose="020B0604020202020204" pitchFamily="34" charset="0"/>
              </a:rPr>
              <a:pPr algn="r"/>
              <a:t>7</a:t>
            </a:fld>
            <a:endParaRPr lang="en-GB" sz="1000" dirty="0">
              <a:latin typeface="Arial" panose="020B0604020202020204" pitchFamily="34" charset="0"/>
              <a:cs typeface="Arial" panose="020B0604020202020204" pitchFamily="34" charset="0"/>
            </a:endParaRPr>
          </a:p>
        </p:txBody>
      </p:sp>
      <p:pic>
        <p:nvPicPr>
          <p:cNvPr id="2" name="Picture 1">
            <a:extLst>
              <a:ext uri="{FF2B5EF4-FFF2-40B4-BE49-F238E27FC236}">
                <a16:creationId xmlns:a16="http://schemas.microsoft.com/office/drawing/2014/main" id="{1D4CCF2B-2A33-193B-8451-8055D2B06245}"/>
              </a:ext>
            </a:extLst>
          </p:cNvPr>
          <p:cNvPicPr>
            <a:picLocks noChangeAspect="1"/>
          </p:cNvPicPr>
          <p:nvPr/>
        </p:nvPicPr>
        <p:blipFill>
          <a:blip r:embed="rId3"/>
          <a:stretch>
            <a:fillRect/>
          </a:stretch>
        </p:blipFill>
        <p:spPr>
          <a:xfrm>
            <a:off x="193040" y="976493"/>
            <a:ext cx="5729990" cy="4771122"/>
          </a:xfrm>
          <a:prstGeom prst="rect">
            <a:avLst/>
          </a:prstGeom>
        </p:spPr>
      </p:pic>
      <p:pic>
        <p:nvPicPr>
          <p:cNvPr id="4" name="Picture 3">
            <a:extLst>
              <a:ext uri="{FF2B5EF4-FFF2-40B4-BE49-F238E27FC236}">
                <a16:creationId xmlns:a16="http://schemas.microsoft.com/office/drawing/2014/main" id="{F5E0F59F-7834-C0EF-62C2-5839481FFF2A}"/>
              </a:ext>
            </a:extLst>
          </p:cNvPr>
          <p:cNvPicPr>
            <a:picLocks noChangeAspect="1"/>
          </p:cNvPicPr>
          <p:nvPr/>
        </p:nvPicPr>
        <p:blipFill>
          <a:blip r:embed="rId4"/>
          <a:stretch>
            <a:fillRect/>
          </a:stretch>
        </p:blipFill>
        <p:spPr>
          <a:xfrm>
            <a:off x="6420324" y="976494"/>
            <a:ext cx="5578636" cy="4771122"/>
          </a:xfrm>
          <a:prstGeom prst="rect">
            <a:avLst/>
          </a:prstGeom>
        </p:spPr>
      </p:pic>
    </p:spTree>
    <p:extLst>
      <p:ext uri="{BB962C8B-B14F-4D97-AF65-F5344CB8AC3E}">
        <p14:creationId xmlns:p14="http://schemas.microsoft.com/office/powerpoint/2010/main" val="370702666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6DFFE371-909A-A2AE-DD64-5AB51FC2100C}"/>
              </a:ext>
            </a:extLst>
          </p:cNvPr>
          <p:cNvSpPr txBox="1">
            <a:spLocks/>
          </p:cNvSpPr>
          <p:nvPr/>
        </p:nvSpPr>
        <p:spPr>
          <a:xfrm>
            <a:off x="899746" y="1490906"/>
            <a:ext cx="10515600" cy="4408732"/>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endParaRPr lang="en-GB" sz="2800" dirty="0">
              <a:solidFill>
                <a:srgbClr val="233152"/>
              </a:solidFill>
              <a:latin typeface="Futura" panose="02020800000000000000" charset="0"/>
              <a:ea typeface="Futura" panose="02020800000000000000" charset="0"/>
              <a:cs typeface="Futura" panose="02020800000000000000" charset="0"/>
            </a:endParaRPr>
          </a:p>
        </p:txBody>
      </p:sp>
      <p:sp>
        <p:nvSpPr>
          <p:cNvPr id="4" name="TextBox 3">
            <a:extLst>
              <a:ext uri="{FF2B5EF4-FFF2-40B4-BE49-F238E27FC236}">
                <a16:creationId xmlns:a16="http://schemas.microsoft.com/office/drawing/2014/main" id="{4886E0B2-2705-F382-A590-C64AD57A78B4}"/>
              </a:ext>
            </a:extLst>
          </p:cNvPr>
          <p:cNvSpPr txBox="1"/>
          <p:nvPr/>
        </p:nvSpPr>
        <p:spPr>
          <a:xfrm>
            <a:off x="479425" y="865873"/>
            <a:ext cx="11233150" cy="3867405"/>
          </a:xfrm>
          <a:prstGeom prst="rect">
            <a:avLst/>
          </a:prstGeom>
          <a:noFill/>
        </p:spPr>
        <p:txBody>
          <a:bodyPr wrap="square" lIns="91440" tIns="45720" rIns="91440" bIns="45720" rtlCol="0" anchor="t">
            <a:spAutoFit/>
          </a:bodyPr>
          <a:lstStyle/>
          <a:p>
            <a:pPr marL="285750" indent="-285750">
              <a:lnSpc>
                <a:spcPct val="200000"/>
              </a:lnSpc>
              <a:spcAft>
                <a:spcPts val="1800"/>
              </a:spcAft>
              <a:buFont typeface="Arial" panose="020B0604020202020204" pitchFamily="34" charset="0"/>
              <a:buChar char="•"/>
            </a:pPr>
            <a:r>
              <a:rPr lang="en-GB" sz="2800" dirty="0">
                <a:latin typeface="Arial" panose="020B0604020202020204" pitchFamily="34" charset="0"/>
                <a:cs typeface="Arial" panose="020B0604020202020204" pitchFamily="34" charset="0"/>
              </a:rPr>
              <a:t>Data-dependent monetary policy.</a:t>
            </a:r>
          </a:p>
          <a:p>
            <a:pPr marL="285750" indent="-285750">
              <a:lnSpc>
                <a:spcPct val="200000"/>
              </a:lnSpc>
              <a:spcAft>
                <a:spcPts val="1800"/>
              </a:spcAft>
              <a:buFont typeface="Arial" panose="020B0604020202020204" pitchFamily="34" charset="0"/>
              <a:buChar char="•"/>
            </a:pPr>
            <a:r>
              <a:rPr lang="en-GB" sz="2800" dirty="0">
                <a:latin typeface="Arial"/>
                <a:cs typeface="Arial"/>
              </a:rPr>
              <a:t>Inflation is likely to remain too high for too long.</a:t>
            </a:r>
          </a:p>
          <a:p>
            <a:pPr marL="285750" indent="-285750">
              <a:lnSpc>
                <a:spcPct val="200000"/>
              </a:lnSpc>
              <a:spcAft>
                <a:spcPts val="1800"/>
              </a:spcAft>
              <a:buFont typeface="Arial" panose="020B0604020202020204" pitchFamily="34" charset="0"/>
              <a:buChar char="•"/>
            </a:pPr>
            <a:r>
              <a:rPr lang="en-GB" sz="2800" dirty="0">
                <a:latin typeface="Arial" panose="020B0604020202020204" pitchFamily="34" charset="0"/>
                <a:cs typeface="Arial" panose="020B0604020202020204" pitchFamily="34" charset="0"/>
              </a:rPr>
              <a:t>The balance of risks between doing too much and doing too little is increasingly important.</a:t>
            </a:r>
          </a:p>
        </p:txBody>
      </p:sp>
      <p:sp>
        <p:nvSpPr>
          <p:cNvPr id="5" name="Slide Number Placeholder 4">
            <a:extLst>
              <a:ext uri="{FF2B5EF4-FFF2-40B4-BE49-F238E27FC236}">
                <a16:creationId xmlns:a16="http://schemas.microsoft.com/office/drawing/2014/main" id="{6C1BE74B-0EAE-406F-9EC0-26FF380B777C}"/>
              </a:ext>
            </a:extLst>
          </p:cNvPr>
          <p:cNvSpPr>
            <a:spLocks noGrp="1"/>
          </p:cNvSpPr>
          <p:nvPr>
            <p:ph type="sldNum" sz="quarter" idx="12"/>
          </p:nvPr>
        </p:nvSpPr>
        <p:spPr>
          <a:xfrm>
            <a:off x="9067344" y="6607172"/>
            <a:ext cx="2743200" cy="229982"/>
          </a:xfrm>
        </p:spPr>
        <p:txBody>
          <a:bodyPr/>
          <a:lstStyle/>
          <a:p>
            <a:pPr algn="r"/>
            <a:fld id="{5252F40C-0F95-44AC-8002-26897C832668}" type="slidenum">
              <a:rPr lang="en-GB" sz="1000" smtClean="0">
                <a:latin typeface="Arial" panose="020B0604020202020204" pitchFamily="34" charset="0"/>
                <a:cs typeface="Arial" panose="020B0604020202020204" pitchFamily="34" charset="0"/>
              </a:rPr>
              <a:pPr algn="r"/>
              <a:t>8</a:t>
            </a:fld>
            <a:endParaRPr lang="en-GB" sz="1000" dirty="0">
              <a:latin typeface="Arial" panose="020B0604020202020204" pitchFamily="34" charset="0"/>
              <a:cs typeface="Arial" panose="020B0604020202020204" pitchFamily="34" charset="0"/>
            </a:endParaRPr>
          </a:p>
        </p:txBody>
      </p:sp>
      <p:sp>
        <p:nvSpPr>
          <p:cNvPr id="6" name="TextBox 5">
            <a:extLst>
              <a:ext uri="{FF2B5EF4-FFF2-40B4-BE49-F238E27FC236}">
                <a16:creationId xmlns:a16="http://schemas.microsoft.com/office/drawing/2014/main" id="{AA05B92E-5186-4861-B630-7B0DDD825557}"/>
              </a:ext>
            </a:extLst>
          </p:cNvPr>
          <p:cNvSpPr txBox="1"/>
          <p:nvPr/>
        </p:nvSpPr>
        <p:spPr>
          <a:xfrm>
            <a:off x="0" y="118815"/>
            <a:ext cx="12192000" cy="523220"/>
          </a:xfrm>
          <a:prstGeom prst="rect">
            <a:avLst/>
          </a:prstGeom>
          <a:noFill/>
        </p:spPr>
        <p:txBody>
          <a:bodyPr wrap="square" rtlCol="0">
            <a:spAutoFit/>
          </a:bodyPr>
          <a:lstStyle/>
          <a:p>
            <a:pPr marL="358775" algn="ctr"/>
            <a:r>
              <a:rPr lang="en-GB" sz="2800" b="1" dirty="0">
                <a:latin typeface="Montserrat" panose="00000500000000000000" pitchFamily="2" charset="0"/>
                <a:ea typeface="Futura" panose="02020800000000000000" charset="0"/>
                <a:cs typeface="Futura" panose="02020800000000000000" charset="0"/>
              </a:rPr>
              <a:t>The monetary policy outlook: further tightening likely</a:t>
            </a:r>
          </a:p>
        </p:txBody>
      </p:sp>
    </p:spTree>
    <p:extLst>
      <p:ext uri="{BB962C8B-B14F-4D97-AF65-F5344CB8AC3E}">
        <p14:creationId xmlns:p14="http://schemas.microsoft.com/office/powerpoint/2010/main" val="390576954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1B1C79-AFF3-05CC-9ADE-D56F10DB4149}"/>
              </a:ext>
            </a:extLst>
          </p:cNvPr>
          <p:cNvSpPr>
            <a:spLocks noGrp="1"/>
          </p:cNvSpPr>
          <p:nvPr>
            <p:ph type="ctrTitle"/>
          </p:nvPr>
        </p:nvSpPr>
        <p:spPr/>
        <p:txBody>
          <a:bodyPr/>
          <a:lstStyle/>
          <a:p>
            <a:endParaRPr lang="en-GB"/>
          </a:p>
        </p:txBody>
      </p:sp>
      <p:sp>
        <p:nvSpPr>
          <p:cNvPr id="3" name="Subtitle 2">
            <a:extLst>
              <a:ext uri="{FF2B5EF4-FFF2-40B4-BE49-F238E27FC236}">
                <a16:creationId xmlns:a16="http://schemas.microsoft.com/office/drawing/2014/main" id="{E54F852B-EA2C-1036-1216-4BF14482D361}"/>
              </a:ext>
            </a:extLst>
          </p:cNvPr>
          <p:cNvSpPr>
            <a:spLocks noGrp="1"/>
          </p:cNvSpPr>
          <p:nvPr>
            <p:ph type="subTitle" idx="1"/>
          </p:nvPr>
        </p:nvSpPr>
        <p:spPr/>
        <p:txBody>
          <a:bodyPr/>
          <a:lstStyle/>
          <a:p>
            <a:endParaRPr lang="en-GB"/>
          </a:p>
        </p:txBody>
      </p:sp>
      <p:pic>
        <p:nvPicPr>
          <p:cNvPr id="5" name="Picture 4" descr="A blue wavy background with a coat of arms&#10;&#10;Description automatically generated with low confidence">
            <a:extLst>
              <a:ext uri="{FF2B5EF4-FFF2-40B4-BE49-F238E27FC236}">
                <a16:creationId xmlns:a16="http://schemas.microsoft.com/office/drawing/2014/main" id="{4DAB1B7E-DDC0-1285-0F01-A80929F4B9E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466" y="0"/>
            <a:ext cx="12237807" cy="6858000"/>
          </a:xfrm>
          <a:prstGeom prst="rect">
            <a:avLst/>
          </a:prstGeom>
        </p:spPr>
      </p:pic>
      <p:sp>
        <p:nvSpPr>
          <p:cNvPr id="6" name="TextBox 5">
            <a:extLst>
              <a:ext uri="{FF2B5EF4-FFF2-40B4-BE49-F238E27FC236}">
                <a16:creationId xmlns:a16="http://schemas.microsoft.com/office/drawing/2014/main" id="{A3A2711D-EE24-90CA-9234-E72A6E8C1C88}"/>
              </a:ext>
            </a:extLst>
          </p:cNvPr>
          <p:cNvSpPr txBox="1"/>
          <p:nvPr/>
        </p:nvSpPr>
        <p:spPr>
          <a:xfrm>
            <a:off x="2138547" y="2248079"/>
            <a:ext cx="7914905" cy="1261884"/>
          </a:xfrm>
          <a:prstGeom prst="rect">
            <a:avLst/>
          </a:prstGeom>
          <a:noFill/>
        </p:spPr>
        <p:txBody>
          <a:bodyPr wrap="square" rtlCol="0">
            <a:spAutoFit/>
          </a:bodyPr>
          <a:lstStyle/>
          <a:p>
            <a:pPr algn="ctr"/>
            <a:r>
              <a:rPr lang="en-GB" sz="2800" b="1" dirty="0">
                <a:solidFill>
                  <a:srgbClr val="F1E3BD"/>
                </a:solidFill>
                <a:latin typeface="Montserrat" panose="00000500000000000000" pitchFamily="2" charset="0"/>
              </a:rPr>
              <a:t>Central Bank of Malta</a:t>
            </a:r>
          </a:p>
          <a:p>
            <a:pPr algn="ctr"/>
            <a:r>
              <a:rPr lang="en-GB" sz="4800" b="1" dirty="0">
                <a:solidFill>
                  <a:srgbClr val="F1E3BD"/>
                </a:solidFill>
                <a:latin typeface="Montserrat" panose="00000500000000000000" pitchFamily="2" charset="0"/>
              </a:rPr>
              <a:t>Annual Report 2022</a:t>
            </a:r>
          </a:p>
        </p:txBody>
      </p:sp>
      <p:sp>
        <p:nvSpPr>
          <p:cNvPr id="7" name="TextBox 6">
            <a:extLst>
              <a:ext uri="{FF2B5EF4-FFF2-40B4-BE49-F238E27FC236}">
                <a16:creationId xmlns:a16="http://schemas.microsoft.com/office/drawing/2014/main" id="{7ECA0DB3-682D-297A-BF23-59FA43C272EF}"/>
              </a:ext>
            </a:extLst>
          </p:cNvPr>
          <p:cNvSpPr txBox="1"/>
          <p:nvPr/>
        </p:nvSpPr>
        <p:spPr>
          <a:xfrm>
            <a:off x="473241" y="4360119"/>
            <a:ext cx="11239333" cy="1015663"/>
          </a:xfrm>
          <a:prstGeom prst="rect">
            <a:avLst/>
          </a:prstGeom>
          <a:noFill/>
        </p:spPr>
        <p:txBody>
          <a:bodyPr wrap="square" rtlCol="0">
            <a:spAutoFit/>
          </a:bodyPr>
          <a:lstStyle/>
          <a:p>
            <a:pPr algn="ctr"/>
            <a:r>
              <a:rPr lang="en-GB" sz="6000" b="1" dirty="0">
                <a:solidFill>
                  <a:schemeClr val="bg1"/>
                </a:solidFill>
                <a:latin typeface="Montserrat" panose="00000500000000000000" pitchFamily="50" charset="0"/>
              </a:rPr>
              <a:t>The Maltese Economy</a:t>
            </a:r>
          </a:p>
        </p:txBody>
      </p:sp>
    </p:spTree>
    <p:extLst>
      <p:ext uri="{BB962C8B-B14F-4D97-AF65-F5344CB8AC3E}">
        <p14:creationId xmlns:p14="http://schemas.microsoft.com/office/powerpoint/2010/main" val="2025624430"/>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CBM Template" id="{49646465-7360-4D2E-824D-EC671179CD20}" vid="{25AD9F13-5FCF-478D-BDAD-02E27FC10BD3}"/>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07E7B006ED0397419D68B6781FD1FF18" ma:contentTypeVersion="9" ma:contentTypeDescription="Create a new document." ma:contentTypeScope="" ma:versionID="2c4133bd83114f606a18f64206aedceb">
  <xsd:schema xmlns:xsd="http://www.w3.org/2001/XMLSchema" xmlns:xs="http://www.w3.org/2001/XMLSchema" xmlns:p="http://schemas.microsoft.com/office/2006/metadata/properties" xmlns:ns3="85175f7a-a9ef-4260-9139-5557113eaf2f" targetNamespace="http://schemas.microsoft.com/office/2006/metadata/properties" ma:root="true" ma:fieldsID="16d73c370d3fd12000d77d9cbca02201" ns3:_="">
    <xsd:import namespace="85175f7a-a9ef-4260-9139-5557113eaf2f"/>
    <xsd:element name="properties">
      <xsd:complexType>
        <xsd:sequence>
          <xsd:element name="documentManagement">
            <xsd:complexType>
              <xsd:all>
                <xsd:element ref="ns3:MediaServiceMetadata" minOccurs="0"/>
                <xsd:element ref="ns3:MediaServiceFastMetadata" minOccurs="0"/>
                <xsd:element ref="ns3:MediaServiceAutoKeyPoints" minOccurs="0"/>
                <xsd:element ref="ns3:MediaServiceKeyPoints" minOccurs="0"/>
                <xsd:element ref="ns3:MediaServiceDateTaken" minOccurs="0"/>
                <xsd:element ref="ns3:MediaServiceAutoTags" minOccurs="0"/>
                <xsd:element ref="ns3:MediaServiceOCR" minOccurs="0"/>
                <xsd:element ref="ns3:MediaServiceGenerationTime" minOccurs="0"/>
                <xsd:element ref="ns3:MediaServiceEventHashCod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85175f7a-a9ef-4260-9139-5557113eaf2f"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DateTaken" ma:index="12" nillable="true" ma:displayName="MediaServiceDateTaken" ma:hidden="true" ma:indexed="true" ma:internalName="MediaServiceDateTaken" ma:readOnly="true">
      <xsd:simpleType>
        <xsd:restriction base="dms:Text"/>
      </xsd:simpleType>
    </xsd:element>
    <xsd:element name="MediaServiceAutoTags" ma:index="13" nillable="true" ma:displayName="Tags" ma:internalName="MediaServiceAutoTags" ma:readOnly="true">
      <xsd:simpleType>
        <xsd:restriction base="dms:Text"/>
      </xsd:simpleType>
    </xsd:element>
    <xsd:element name="MediaServiceOCR" ma:index="14" nillable="true" ma:displayName="Extracted Text" ma:internalName="MediaServiceOCR" ma:readOnly="true">
      <xsd:simpleType>
        <xsd:restriction base="dms:Note">
          <xsd:maxLength value="255"/>
        </xsd:restriction>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9661B37D-0825-4E77-8863-864F1E439EF4}">
  <ds:schemaRefs>
    <ds:schemaRef ds:uri="http://schemas.microsoft.com/office/2006/documentManagement/types"/>
    <ds:schemaRef ds:uri="http://schemas.microsoft.com/office/2006/metadata/properties"/>
    <ds:schemaRef ds:uri="http://schemas.microsoft.com/office/infopath/2007/PartnerControls"/>
    <ds:schemaRef ds:uri="http://purl.org/dc/terms/"/>
    <ds:schemaRef ds:uri="85175f7a-a9ef-4260-9139-5557113eaf2f"/>
    <ds:schemaRef ds:uri="http://purl.org/dc/dcmitype/"/>
    <ds:schemaRef ds:uri="http://schemas.openxmlformats.org/package/2006/metadata/core-properties"/>
    <ds:schemaRef ds:uri="http://www.w3.org/XML/1998/namespace"/>
    <ds:schemaRef ds:uri="http://purl.org/dc/elements/1.1/"/>
  </ds:schemaRefs>
</ds:datastoreItem>
</file>

<file path=customXml/itemProps2.xml><?xml version="1.0" encoding="utf-8"?>
<ds:datastoreItem xmlns:ds="http://schemas.openxmlformats.org/officeDocument/2006/customXml" ds:itemID="{7AA6F01F-E83C-460F-B212-FCA57762D0A3}">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85175f7a-a9ef-4260-9139-5557113eaf2f"/>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DDC13B35-0334-43F1-8679-831B39C5B66B}">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0</TotalTime>
  <Words>6207</Words>
  <Application>Microsoft Office PowerPoint</Application>
  <PresentationFormat>Widescreen</PresentationFormat>
  <Paragraphs>429</Paragraphs>
  <Slides>30</Slides>
  <Notes>30</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30</vt:i4>
      </vt:variant>
    </vt:vector>
  </HeadingPairs>
  <TitlesOfParts>
    <vt:vector size="41" baseType="lpstr">
      <vt:lpstr>Montserrat</vt:lpstr>
      <vt:lpstr>Arial</vt:lpstr>
      <vt:lpstr>Calibri Light</vt:lpstr>
      <vt:lpstr>Carlito</vt:lpstr>
      <vt:lpstr>Futura</vt:lpstr>
      <vt:lpstr>Symbol</vt:lpstr>
      <vt:lpstr>Times New Roman</vt:lpstr>
      <vt:lpstr>Wingdings</vt:lpstr>
      <vt:lpstr>Calibri</vt:lpstr>
      <vt:lpstr>Arial Unicode MS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
  <cp:lastModifiedBy/>
  <cp:revision>125</cp:revision>
  <dcterms:created xsi:type="dcterms:W3CDTF">2023-04-18T16:59:28Z</dcterms:created>
  <dcterms:modified xsi:type="dcterms:W3CDTF">2026-05-11T06:39:06Z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0x01010007E7B006ED0397419D68B6781FD1FF18</vt:lpwstr>
  </property>
  <property fmtid="{D5CDD505-2E9C-101B-9397-08002B2CF9AE}" pid="3" name="_dlc_DocIdItemGuid">
    <vt:lpwstr>b9c5203d-0441-447c-b174-9c05890bb2d2</vt:lpwstr>
  </property>
  <property fmtid="{D5CDD505-2E9C-101B-9397-08002B2CF9AE}" pid="4" name="MSIP_Label_98a0d1ea-c263-43cb-a661-3daa20d92278_Enabled">
    <vt:lpwstr>true</vt:lpwstr>
  </property>
  <property fmtid="{D5CDD505-2E9C-101B-9397-08002B2CF9AE}" pid="5" name="MSIP_Label_98a0d1ea-c263-43cb-a661-3daa20d92278_SetDate">
    <vt:lpwstr>2023-04-20T06:19:44Z</vt:lpwstr>
  </property>
  <property fmtid="{D5CDD505-2E9C-101B-9397-08002B2CF9AE}" pid="6" name="MSIP_Label_98a0d1ea-c263-43cb-a661-3daa20d92278_Method">
    <vt:lpwstr>Standard</vt:lpwstr>
  </property>
  <property fmtid="{D5CDD505-2E9C-101B-9397-08002B2CF9AE}" pid="7" name="MSIP_Label_98a0d1ea-c263-43cb-a661-3daa20d92278_Name">
    <vt:lpwstr>Restricted</vt:lpwstr>
  </property>
  <property fmtid="{D5CDD505-2E9C-101B-9397-08002B2CF9AE}" pid="8" name="MSIP_Label_98a0d1ea-c263-43cb-a661-3daa20d92278_SiteId">
    <vt:lpwstr>166d38ec-6559-46e8-8bd1-de2820f99734</vt:lpwstr>
  </property>
  <property fmtid="{D5CDD505-2E9C-101B-9397-08002B2CF9AE}" pid="9" name="MSIP_Label_98a0d1ea-c263-43cb-a661-3daa20d92278_ActionId">
    <vt:lpwstr>bb455c8e-513d-418f-8d62-b52d9437b497</vt:lpwstr>
  </property>
  <property fmtid="{D5CDD505-2E9C-101B-9397-08002B2CF9AE}" pid="10" name="MSIP_Label_98a0d1ea-c263-43cb-a661-3daa20d92278_ContentBits">
    <vt:lpwstr>2</vt:lpwstr>
  </property>
</Properties>
</file>