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WNQowwn4MAAA3MFPRwZo4HS5V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books/2020/jan/19/richard-layard-everybody-could-have-a-better-time-extract-from-can-we-be-happier?utm_source=chatgpt.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heguardian.com/commentisfree/2024/mar/10/its-not-the-economy-stupid-wellbeing-is-the-real-vote-winne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b74b8b67c_1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g21b74b8b67c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54e3dc240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554e3dc240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554e3dc240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54e3dc240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554e3dc240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3554e3dc240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54e3dc240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554e3dc240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3554e3dc240_1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54e3dc240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554e3dc240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3554e3dc240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54e3dc240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554e3dc240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3554e3dc240_1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54e3dc240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554e3dc240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a:t>Wellbeing around the world and in Malta</a:t>
            </a:r>
            <a:endParaRPr sz="2800"/>
          </a:p>
          <a:p>
            <a:pPr marL="0" lvl="0" indent="0" algn="l" rtl="0">
              <a:lnSpc>
                <a:spcPct val="100000"/>
              </a:lnSpc>
              <a:spcBef>
                <a:spcPts val="0"/>
              </a:spcBef>
              <a:spcAft>
                <a:spcPts val="0"/>
              </a:spcAft>
              <a:buSzPts val="1400"/>
              <a:buNone/>
            </a:pPr>
            <a:endParaRPr/>
          </a:p>
        </p:txBody>
      </p:sp>
      <p:sp>
        <p:nvSpPr>
          <p:cNvPr id="180" name="Google Shape;180;g3554e3dc240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54e3dc240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554e3dc240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554e3dc240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9a670acb9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359a670acb9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54e3dc240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3554e3dc24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1ec795b75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01ec795b75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54e3dc240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3554e3dc240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13489914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413489914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13489914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413489914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13489914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413489914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4134899147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4134899147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34134899147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34134899147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134899147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4134899147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4134899147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4134899147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34134899147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34134899147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4178d6b1c3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34178d6b1c3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Sodisfazzjon bil-ħajja, bis-sitwazzjoni finanzjarja tad-dar, bix-xogħol attwali tiegħek, bir-relazzjoni personali mal-familja, ħbieb, ġirien u nies oħra li taf </a:t>
            </a:r>
            <a:br>
              <a:rPr lang="en-US"/>
            </a:br>
            <a:br>
              <a:rPr lang="en-US"/>
            </a:br>
            <a:r>
              <a:rPr lang="en-US"/>
              <a:t>nervuż/a u aġitat/a, kalm/a u seren/a, qalbek maqtugħa u dipressat/a, ferħan/a, tħossok waħdek</a:t>
            </a:r>
            <a:endParaRPr/>
          </a:p>
          <a:p>
            <a:pPr marL="0" lvl="0" indent="0" algn="l" rtl="0">
              <a:lnSpc>
                <a:spcPct val="100000"/>
              </a:lnSpc>
              <a:spcBef>
                <a:spcPts val="0"/>
              </a:spcBef>
              <a:spcAft>
                <a:spcPts val="0"/>
              </a:spcAft>
              <a:buSzPts val="1400"/>
              <a:buNone/>
            </a:pPr>
            <a:endParaRPr/>
          </a:p>
        </p:txBody>
      </p:sp>
      <p:sp>
        <p:nvSpPr>
          <p:cNvPr id="283" name="Google Shape;283;g34178d6b1c3_0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4178d6b1c3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34178d6b1c3_0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Sodisfazzjon bil-ħajja, bis-sitwazzjoni finanzjarja tad-dar, bix-xogħol attwali tiegħek, bir-relazzjoni personali mal-familja, ħbieb, ġirien u nies oħra li taf </a:t>
            </a:r>
            <a:br>
              <a:rPr lang="en-US"/>
            </a:br>
            <a:br>
              <a:rPr lang="en-US"/>
            </a:br>
            <a:r>
              <a:rPr lang="en-US"/>
              <a:t>nervuż/a u aġitat/a, kalm/a u seren/a, qalbek maqtugħa u dipressat/a, ferħan/a, tħossok waħdek</a:t>
            </a:r>
            <a:endParaRPr/>
          </a:p>
          <a:p>
            <a:pPr marL="0" lvl="0" indent="0" algn="l" rtl="0">
              <a:lnSpc>
                <a:spcPct val="100000"/>
              </a:lnSpc>
              <a:spcBef>
                <a:spcPts val="0"/>
              </a:spcBef>
              <a:spcAft>
                <a:spcPts val="0"/>
              </a:spcAft>
              <a:buSzPts val="1400"/>
              <a:buNone/>
            </a:pPr>
            <a:endParaRPr/>
          </a:p>
        </p:txBody>
      </p:sp>
      <p:sp>
        <p:nvSpPr>
          <p:cNvPr id="291" name="Google Shape;291;g34178d6b1c3_0_1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178d6b1c3_1_6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34178d6b1c3_1_6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Feeling nervous axis: None of the time, A little of the time, Some of the time, Most of the time, All of the time</a:t>
            </a:r>
            <a:endParaRPr/>
          </a:p>
          <a:p>
            <a:pPr marL="0" lvl="0" indent="0" algn="l" rtl="0">
              <a:lnSpc>
                <a:spcPct val="100000"/>
              </a:lnSpc>
              <a:spcBef>
                <a:spcPts val="0"/>
              </a:spcBef>
              <a:spcAft>
                <a:spcPts val="0"/>
              </a:spcAft>
              <a:buSzPts val="1400"/>
              <a:buNone/>
            </a:pPr>
            <a:r>
              <a:rPr lang="en-US"/>
              <a:t>Time use axis: 0-1, 2-3, 4-6, 7-8, 9-10</a:t>
            </a:r>
            <a:endParaRPr/>
          </a:p>
        </p:txBody>
      </p:sp>
      <p:sp>
        <p:nvSpPr>
          <p:cNvPr id="300" name="Google Shape;300;g34178d6b1c3_1_6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41d6e2074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341d6e2074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LS by health</a:t>
            </a:r>
            <a:endParaRPr/>
          </a:p>
        </p:txBody>
      </p:sp>
      <p:sp>
        <p:nvSpPr>
          <p:cNvPr id="313" name="Google Shape;313;g341d6e2074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55947e5d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3555947e5db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3"/>
              </a:rPr>
              <a:t>Richard Layard: ‘It's in politicians' self-interest to make policies for happiness’ | Society books | The Guardian</a:t>
            </a:r>
            <a:endParaRPr/>
          </a:p>
          <a:p>
            <a:pPr marL="0" lvl="0" indent="0" algn="l" rtl="0">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4"/>
              </a:rPr>
              <a:t>It’s not the economy, stupid: wellbeing is the real vote-winner | Richard Layard | The Guardian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050">
                <a:solidFill>
                  <a:srgbClr val="444746"/>
                </a:solidFill>
                <a:latin typeface="Roboto"/>
                <a:ea typeface="Roboto"/>
                <a:cs typeface="Roboto"/>
                <a:sym typeface="Roboto"/>
              </a:rPr>
              <a:t>The general point, which has been confirmed by studies of European elections since the 1970s and studies of the Trump vote in the US, is that the higher their level of life satisfaction, the more people are likely to vote for the existing government – or parties currently in power. This explains more of the variation in election outcomes than the economy does. So people’s votes reflect more how they feel in terms of non-economic causes of their enjoyment of life than the economic causes. This is why the case for government making wellbeing their target is also based on their own self-interest. If it wants to be re-elected it should not just go for economic growth but all the things that matter to people.</a:t>
            </a: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96" name="Google Shape;96;g3555947e5db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41d6e2074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41d6e2074c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Feeling happy by MSD</a:t>
            </a:r>
            <a:endParaRPr/>
          </a:p>
        </p:txBody>
      </p:sp>
      <p:sp>
        <p:nvSpPr>
          <p:cNvPr id="321" name="Google Shape;321;g341d6e2074c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4178d6b1c3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4178d6b1c3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34178d6b1c3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41d6e2074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41d6e2074c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satisfaction by Marital Status &amp; Children</a:t>
            </a:r>
            <a:endParaRPr/>
          </a:p>
        </p:txBody>
      </p:sp>
      <p:sp>
        <p:nvSpPr>
          <p:cNvPr id="337" name="Google Shape;337;g341d6e2074c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444d9ef06c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444d9ef06c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satisfaction by Marital Status &amp; Children</a:t>
            </a:r>
            <a:endParaRPr/>
          </a:p>
        </p:txBody>
      </p:sp>
      <p:sp>
        <p:nvSpPr>
          <p:cNvPr id="345" name="Google Shape;345;g3444d9ef06c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41d6e2074c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341d6e2074c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Time use by education</a:t>
            </a:r>
            <a:endParaRPr/>
          </a:p>
        </p:txBody>
      </p:sp>
      <p:sp>
        <p:nvSpPr>
          <p:cNvPr id="353" name="Google Shape;353;g341d6e2074c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444d9ef06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3444d9ef06c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LS by Country of Birth</a:t>
            </a:r>
            <a:endParaRPr/>
          </a:p>
        </p:txBody>
      </p:sp>
      <p:sp>
        <p:nvSpPr>
          <p:cNvPr id="361" name="Google Shape;361;g3444d9ef06c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54e3dc240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554e3dc240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65a2bfce1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3565a2bfce1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A national policy on the promotion of mental health of children and young people, drawn up by an inter-ministerial committee together with the children and young people themselves, and in consultation with parents, schools, the community and mental health services. Such a policy needs to recognise that mental health is a right for all children and young people.</a:t>
            </a: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This policy may also include a national strategy to promote physical exercise, sports and nature-based activities for children and young people.</a:t>
            </a: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endParaRPr sz="2300">
              <a:highlight>
                <a:schemeClr val="lt1"/>
              </a:highlight>
            </a:endParaRPr>
          </a:p>
          <a:p>
            <a:pPr marL="0" lvl="0" indent="0" algn="l" rtl="0">
              <a:lnSpc>
                <a:spcPct val="90000"/>
              </a:lnSpc>
              <a:spcBef>
                <a:spcPts val="1000"/>
              </a:spcBef>
              <a:spcAft>
                <a:spcPts val="0"/>
              </a:spcAft>
              <a:buClr>
                <a:schemeClr val="dk1"/>
              </a:buClr>
              <a:buSzPts val="1800"/>
              <a:buFont typeface="Arial"/>
              <a:buNone/>
            </a:pPr>
            <a:r>
              <a:rPr lang="en-US" sz="2300">
                <a:highlight>
                  <a:schemeClr val="lt1"/>
                </a:highlight>
              </a:rPr>
              <a:t> A whole school, systemic approach to wellbeing and mental health requires the mobilisation of the whole school community in collaboration with other stakeholders, in promoting the wellbeing of all its members. </a:t>
            </a:r>
            <a:endParaRPr/>
          </a:p>
        </p:txBody>
      </p:sp>
      <p:sp>
        <p:nvSpPr>
          <p:cNvPr id="375" name="Google Shape;375;g3565a2bfce1_1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565a2bfce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3565a2bfce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g3565a2bfce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65d36aaa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565d36aaa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3565d36aaa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54e3dc240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554e3dc240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Mention 2025 SNA Update, Summit of the Future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565d36aaae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3565d36aaae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400"/>
              <a:buNone/>
            </a:pPr>
            <a:r>
              <a:rPr lang="en-US" sz="1100">
                <a:latin typeface="Times New Roman"/>
                <a:ea typeface="Times New Roman"/>
                <a:cs typeface="Times New Roman"/>
                <a:sym typeface="Times New Roman"/>
              </a:rPr>
              <a:t>For instance, the 2017 Children’s Policy aimed to promote the rights of children and “their overall wellbeing” (Ministry for the Family, Children’s rights and Social Solidarity, 2017, pg. 4), the 2020 environmental vision for Malta has been called “Wellbeing First” (Environment and Resource Authority, 2020), the 2021 Smart Specialisation strategy features “Health and Wellbeing” as one of six areas of focus (The Malta Council for Science &amp; Technology, 2021), the new Social Vision for Malta 2035, was crafted </a:t>
            </a:r>
            <a:r>
              <a:rPr lang="en-US" sz="1100" i="1">
                <a:latin typeface="Times New Roman"/>
                <a:ea typeface="Times New Roman"/>
                <a:cs typeface="Times New Roman"/>
                <a:sym typeface="Times New Roman"/>
              </a:rPr>
              <a:t>“with the ultimate objective being to improve social wellbeing and provide a better quality of life to citizens”</a:t>
            </a:r>
            <a:r>
              <a:rPr lang="en-US" sz="1100">
                <a:latin typeface="Times New Roman"/>
                <a:ea typeface="Times New Roman"/>
                <a:cs typeface="Times New Roman"/>
                <a:sym typeface="Times New Roman"/>
              </a:rPr>
              <a:t> (Ministry for Social Policy and Children’s Rights, 2022, pg. 9).</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a:p>
            <a:pPr marL="0" lvl="0" indent="0" algn="just" rtl="0">
              <a:lnSpc>
                <a:spcPct val="115000"/>
              </a:lnSpc>
              <a:spcBef>
                <a:spcPts val="1200"/>
              </a:spcBef>
              <a:spcAft>
                <a:spcPts val="0"/>
              </a:spcAft>
              <a:buSzPts val="1400"/>
              <a:buNone/>
            </a:pPr>
            <a:r>
              <a:rPr lang="en-US" sz="1100">
                <a:latin typeface="Times New Roman"/>
                <a:ea typeface="Times New Roman"/>
                <a:cs typeface="Times New Roman"/>
                <a:sym typeface="Times New Roman"/>
              </a:rPr>
              <a:t>Given the increased emphasis on wellbeing measurement and policy at EU level, (European Commission, 2023), and at UN level (UNECE, 2023), it is likely that these issues will acquire increased importance in Malta’s policy-making agenda. In late 2023, Malta also announced its intention to join the OECD (Ellul 2023), paving the way for its participation in a multidimensional, internationally comparable wellbeing index as part of the Better Life Index initiative.</a:t>
            </a:r>
            <a:endParaRPr sz="110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99" name="Google Shape;399;g3565d36aaae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444d9ef06c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3444d9ef06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54e3dc240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554e3dc240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54e3dc2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554e3dc2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44d9ef0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3444d9ef06c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54e3dc240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3554e3dc240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3554e3dc240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54e3dc240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554e3dc240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3554e3dc240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17"/>
          <p:cNvPicPr preferRelativeResize="0"/>
          <p:nvPr/>
        </p:nvPicPr>
        <p:blipFill rotWithShape="1">
          <a:blip r:embed="rId2">
            <a:alphaModFix/>
          </a:blip>
          <a:srcRect l="42012" r="24353"/>
          <a:stretch/>
        </p:blipFill>
        <p:spPr>
          <a:xfrm>
            <a:off x="6117579" y="0"/>
            <a:ext cx="3096551" cy="6858000"/>
          </a:xfrm>
          <a:prstGeom prst="rect">
            <a:avLst/>
          </a:prstGeom>
          <a:noFill/>
          <a:ln>
            <a:noFill/>
          </a:ln>
        </p:spPr>
      </p:pic>
      <p:sp>
        <p:nvSpPr>
          <p:cNvPr id="16" name="Google Shape;16;p17"/>
          <p:cNvSpPr txBox="1">
            <a:spLocks noGrp="1"/>
          </p:cNvSpPr>
          <p:nvPr>
            <p:ph type="ctrTitle"/>
          </p:nvPr>
        </p:nvSpPr>
        <p:spPr>
          <a:xfrm>
            <a:off x="826064" y="1122363"/>
            <a:ext cx="4702497" cy="23876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826064" y="3602038"/>
            <a:ext cx="4702497" cy="1655762"/>
          </a:xfrm>
          <a:prstGeom prst="rect">
            <a:avLst/>
          </a:prstGeom>
          <a:noFill/>
          <a:ln>
            <a:noFill/>
          </a:ln>
        </p:spPr>
        <p:txBody>
          <a:bodyPr spcFirstLastPara="1" wrap="square" lIns="0" tIns="46800" rIns="0" bIns="45700" anchor="t" anchorCtr="0">
            <a:normAutofit/>
          </a:bodyPr>
          <a:lstStyle>
            <a:lvl1pPr lvl="0" algn="l">
              <a:lnSpc>
                <a:spcPct val="90000"/>
              </a:lnSpc>
              <a:spcBef>
                <a:spcPts val="1000"/>
              </a:spcBef>
              <a:spcAft>
                <a:spcPts val="0"/>
              </a:spcAft>
              <a:buSzPts val="2400"/>
              <a:buNone/>
              <a:defRPr sz="2400">
                <a:solidFill>
                  <a:srgbClr val="7F7F7F"/>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ftr" idx="11"/>
          </p:nvPr>
        </p:nvSpPr>
        <p:spPr>
          <a:xfrm>
            <a:off x="826063" y="5349877"/>
            <a:ext cx="4114800" cy="365125"/>
          </a:xfrm>
          <a:prstGeom prst="rect">
            <a:avLst/>
          </a:prstGeom>
          <a:noFill/>
          <a:ln>
            <a:noFill/>
          </a:ln>
        </p:spPr>
        <p:txBody>
          <a:bodyPr spcFirstLastPara="1" wrap="square" lIns="0" tIns="46800" rIns="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sldNum" idx="12"/>
          </p:nvPr>
        </p:nvSpPr>
        <p:spPr>
          <a:xfrm>
            <a:off x="826063" y="5807077"/>
            <a:ext cx="2743200" cy="365125"/>
          </a:xfrm>
          <a:prstGeom prst="rect">
            <a:avLst/>
          </a:prstGeom>
          <a:noFill/>
          <a:ln>
            <a:noFill/>
          </a:ln>
        </p:spPr>
        <p:txBody>
          <a:bodyPr spcFirstLastPara="1" wrap="square" lIns="0" tIns="46800" rIns="0"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body" idx="1"/>
          </p:nvPr>
        </p:nvSpPr>
        <p:spPr>
          <a:xfrm rot="5400000">
            <a:off x="3920331" y="-1256506"/>
            <a:ext cx="4351338" cy="10515600"/>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rot="5400000">
            <a:off x="7133432" y="1956594"/>
            <a:ext cx="5811838" cy="2628900"/>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rot="5400000">
            <a:off x="1799432" y="-596106"/>
            <a:ext cx="5811838" cy="7734300"/>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72"/>
        <p:cNvGrpSpPr/>
        <p:nvPr/>
      </p:nvGrpSpPr>
      <p:grpSpPr>
        <a:xfrm>
          <a:off x="0" y="0"/>
          <a:ext cx="0" cy="0"/>
          <a:chOff x="0" y="0"/>
          <a:chExt cx="0" cy="0"/>
        </a:xfrm>
      </p:grpSpPr>
      <p:sp>
        <p:nvSpPr>
          <p:cNvPr id="73" name="Google Shape;73;g3554e3dc240_1_163"/>
          <p:cNvSpPr txBox="1">
            <a:spLocks noGrp="1"/>
          </p:cNvSpPr>
          <p:nvPr>
            <p:ph type="title"/>
          </p:nvPr>
        </p:nvSpPr>
        <p:spPr>
          <a:xfrm>
            <a:off x="9200" y="-16233"/>
            <a:ext cx="11360700" cy="1305300"/>
          </a:xfrm>
          <a:prstGeom prst="rect">
            <a:avLst/>
          </a:prstGeom>
          <a:solidFill>
            <a:srgbClr val="938953"/>
          </a:solidFill>
          <a:ln>
            <a:noFill/>
          </a:ln>
        </p:spPr>
        <p:txBody>
          <a:bodyPr spcFirstLastPara="1" wrap="square" lIns="0" tIns="46800" rIns="0" bIns="45700" anchor="t" anchorCtr="0">
            <a:normAutofit/>
          </a:bodyPr>
          <a:lstStyle>
            <a:lvl1pPr lvl="0" algn="l">
              <a:lnSpc>
                <a:spcPct val="90000"/>
              </a:lnSpc>
              <a:spcBef>
                <a:spcPts val="0"/>
              </a:spcBef>
              <a:spcAft>
                <a:spcPts val="0"/>
              </a:spcAft>
              <a:buClr>
                <a:schemeClr val="lt1"/>
              </a:buClr>
              <a:buSzPts val="7900"/>
              <a:buNone/>
              <a:defRPr sz="7900" b="1">
                <a:solidFill>
                  <a:schemeClr val="lt1"/>
                </a:solidFill>
              </a:defRPr>
            </a:lvl1pPr>
            <a:lvl2pPr lvl="1" algn="l">
              <a:lnSpc>
                <a:spcPct val="100000"/>
              </a:lnSpc>
              <a:spcBef>
                <a:spcPts val="0"/>
              </a:spcBef>
              <a:spcAft>
                <a:spcPts val="0"/>
              </a:spcAft>
              <a:buSzPts val="1400"/>
              <a:buNone/>
              <a:defRPr b="1"/>
            </a:lvl2pPr>
            <a:lvl3pPr lvl="2" algn="l">
              <a:lnSpc>
                <a:spcPct val="100000"/>
              </a:lnSpc>
              <a:spcBef>
                <a:spcPts val="0"/>
              </a:spcBef>
              <a:spcAft>
                <a:spcPts val="0"/>
              </a:spcAft>
              <a:buSzPts val="1400"/>
              <a:buNone/>
              <a:defRPr b="1"/>
            </a:lvl3pPr>
            <a:lvl4pPr lvl="3" algn="l">
              <a:lnSpc>
                <a:spcPct val="100000"/>
              </a:lnSpc>
              <a:spcBef>
                <a:spcPts val="0"/>
              </a:spcBef>
              <a:spcAft>
                <a:spcPts val="0"/>
              </a:spcAft>
              <a:buSzPts val="1400"/>
              <a:buNone/>
              <a:defRPr b="1"/>
            </a:lvl4pPr>
            <a:lvl5pPr lvl="4" algn="l">
              <a:lnSpc>
                <a:spcPct val="100000"/>
              </a:lnSpc>
              <a:spcBef>
                <a:spcPts val="0"/>
              </a:spcBef>
              <a:spcAft>
                <a:spcPts val="0"/>
              </a:spcAft>
              <a:buSzPts val="1400"/>
              <a:buNone/>
              <a:defRPr b="1"/>
            </a:lvl5pPr>
            <a:lvl6pPr lvl="5" algn="l">
              <a:lnSpc>
                <a:spcPct val="100000"/>
              </a:lnSpc>
              <a:spcBef>
                <a:spcPts val="0"/>
              </a:spcBef>
              <a:spcAft>
                <a:spcPts val="0"/>
              </a:spcAft>
              <a:buSzPts val="1400"/>
              <a:buNone/>
              <a:defRPr b="1"/>
            </a:lvl6pPr>
            <a:lvl7pPr lvl="6" algn="l">
              <a:lnSpc>
                <a:spcPct val="100000"/>
              </a:lnSpc>
              <a:spcBef>
                <a:spcPts val="0"/>
              </a:spcBef>
              <a:spcAft>
                <a:spcPts val="0"/>
              </a:spcAft>
              <a:buSzPts val="1400"/>
              <a:buNone/>
              <a:defRPr b="1"/>
            </a:lvl7pPr>
            <a:lvl8pPr lvl="7" algn="l">
              <a:lnSpc>
                <a:spcPct val="100000"/>
              </a:lnSpc>
              <a:spcBef>
                <a:spcPts val="0"/>
              </a:spcBef>
              <a:spcAft>
                <a:spcPts val="0"/>
              </a:spcAft>
              <a:buSzPts val="1400"/>
              <a:buNone/>
              <a:defRPr b="1"/>
            </a:lvl8pPr>
            <a:lvl9pPr lvl="8" algn="l">
              <a:lnSpc>
                <a:spcPct val="100000"/>
              </a:lnSpc>
              <a:spcBef>
                <a:spcPts val="0"/>
              </a:spcBef>
              <a:spcAft>
                <a:spcPts val="0"/>
              </a:spcAft>
              <a:buSzPts val="1400"/>
              <a:buNone/>
              <a:defRPr b="1"/>
            </a:lvl9pPr>
          </a:lstStyle>
          <a:p>
            <a:endParaRPr/>
          </a:p>
        </p:txBody>
      </p:sp>
      <p:sp>
        <p:nvSpPr>
          <p:cNvPr id="74" name="Google Shape;74;g3554e3dc240_1_163"/>
          <p:cNvSpPr txBox="1"/>
          <p:nvPr/>
        </p:nvSpPr>
        <p:spPr>
          <a:xfrm>
            <a:off x="381900" y="1559367"/>
            <a:ext cx="11090400" cy="4900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838200" y="1825625"/>
            <a:ext cx="10515600" cy="435133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18"/>
          <p:cNvPicPr preferRelativeResize="0"/>
          <p:nvPr/>
        </p:nvPicPr>
        <p:blipFill rotWithShape="1">
          <a:blip r:embed="rId2">
            <a:alphaModFix/>
          </a:blip>
          <a:srcRect/>
          <a:stretch/>
        </p:blipFill>
        <p:spPr>
          <a:xfrm>
            <a:off x="200350" y="5837325"/>
            <a:ext cx="1290725" cy="884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3444d9ef06c_0_5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3444d9ef06c_0_5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3444d9ef06c_0_5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1851" y="1709740"/>
            <a:ext cx="10515600" cy="2852737"/>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1851" y="4589465"/>
            <a:ext cx="10515600" cy="1500187"/>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839788" y="365127"/>
            <a:ext cx="10515600" cy="1325563"/>
          </a:xfrm>
          <a:prstGeom prst="rect">
            <a:avLst/>
          </a:prstGeom>
          <a:noFill/>
          <a:ln>
            <a:noFill/>
          </a:ln>
        </p:spPr>
        <p:txBody>
          <a:bodyPr spcFirstLastPara="1" wrap="square" lIns="0" tIns="46800" rIns="0"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body" idx="1"/>
          </p:nvPr>
        </p:nvSpPr>
        <p:spPr>
          <a:xfrm>
            <a:off x="839789" y="1681163"/>
            <a:ext cx="5157787" cy="823912"/>
          </a:xfrm>
          <a:prstGeom prst="rect">
            <a:avLst/>
          </a:prstGeom>
          <a:noFill/>
          <a:ln>
            <a:noFill/>
          </a:ln>
        </p:spPr>
        <p:txBody>
          <a:bodyPr spcFirstLastPara="1" wrap="square" lIns="0" tIns="468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2"/>
          </p:nvPr>
        </p:nvSpPr>
        <p:spPr>
          <a:xfrm>
            <a:off x="839789" y="2505075"/>
            <a:ext cx="5157787" cy="368458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body" idx="3"/>
          </p:nvPr>
        </p:nvSpPr>
        <p:spPr>
          <a:xfrm>
            <a:off x="6172201" y="1681163"/>
            <a:ext cx="5183188" cy="823912"/>
          </a:xfrm>
          <a:prstGeom prst="rect">
            <a:avLst/>
          </a:prstGeom>
          <a:noFill/>
          <a:ln>
            <a:noFill/>
          </a:ln>
        </p:spPr>
        <p:txBody>
          <a:bodyPr spcFirstLastPara="1" wrap="square" lIns="0" tIns="46800" rIns="0"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4"/>
          </p:nvPr>
        </p:nvSpPr>
        <p:spPr>
          <a:xfrm>
            <a:off x="6172201" y="2505075"/>
            <a:ext cx="5183188" cy="3684588"/>
          </a:xfrm>
          <a:prstGeom prst="rect">
            <a:avLst/>
          </a:prstGeom>
          <a:noFill/>
          <a:ln>
            <a:noFill/>
          </a:ln>
        </p:spPr>
        <p:txBody>
          <a:bodyPr spcFirstLastPara="1" wrap="square" lIns="0" tIns="46800" rIns="0" bIns="45700" anchor="t" anchorCtr="0">
            <a:normAutofit/>
          </a:bodyPr>
          <a:lstStyle>
            <a:lvl1pPr marL="457200" lvl="0" indent="-342900" algn="l">
              <a:lnSpc>
                <a:spcPct val="90000"/>
              </a:lnSpc>
              <a:spcBef>
                <a:spcPts val="1000"/>
              </a:spcBef>
              <a:spcAft>
                <a:spcPts val="0"/>
              </a:spcAft>
              <a:buSzPts val="1800"/>
              <a:buChar char="o"/>
              <a:defRPr/>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839788" y="457200"/>
            <a:ext cx="3932237" cy="16002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5183188" y="987427"/>
            <a:ext cx="6172200" cy="4873625"/>
          </a:xfrm>
          <a:prstGeom prst="rect">
            <a:avLst/>
          </a:prstGeom>
          <a:noFill/>
          <a:ln>
            <a:noFill/>
          </a:ln>
        </p:spPr>
        <p:txBody>
          <a:bodyPr spcFirstLastPara="1" wrap="square" lIns="0" tIns="46800" rIns="0" bIns="45700" anchor="t" anchorCtr="0">
            <a:normAutofit/>
          </a:bodyPr>
          <a:lstStyle>
            <a:lvl1pPr marL="457200" lvl="0" indent="-431800" algn="l">
              <a:lnSpc>
                <a:spcPct val="90000"/>
              </a:lnSpc>
              <a:spcBef>
                <a:spcPts val="1000"/>
              </a:spcBef>
              <a:spcAft>
                <a:spcPts val="0"/>
              </a:spcAft>
              <a:buSzPts val="3200"/>
              <a:buChar char="o"/>
              <a:defRPr sz="3200"/>
            </a:lvl1pPr>
            <a:lvl2pPr marL="914400" lvl="1" indent="-406400" algn="l">
              <a:lnSpc>
                <a:spcPct val="90000"/>
              </a:lnSpc>
              <a:spcBef>
                <a:spcPts val="500"/>
              </a:spcBef>
              <a:spcAft>
                <a:spcPts val="0"/>
              </a:spcAft>
              <a:buSzPts val="2800"/>
              <a:buChar char="o"/>
              <a:defRPr sz="2800"/>
            </a:lvl2pPr>
            <a:lvl3pPr marL="1371600" lvl="2" indent="-381000" algn="l">
              <a:lnSpc>
                <a:spcPct val="90000"/>
              </a:lnSpc>
              <a:spcBef>
                <a:spcPts val="500"/>
              </a:spcBef>
              <a:spcAft>
                <a:spcPts val="0"/>
              </a:spcAft>
              <a:buSzPts val="2400"/>
              <a:buChar char="o"/>
              <a:defRPr sz="2400"/>
            </a:lvl3pPr>
            <a:lvl4pPr marL="1828800" lvl="3" indent="-355600" algn="l">
              <a:lnSpc>
                <a:spcPct val="90000"/>
              </a:lnSpc>
              <a:spcBef>
                <a:spcPts val="500"/>
              </a:spcBef>
              <a:spcAft>
                <a:spcPts val="0"/>
              </a:spcAft>
              <a:buSzPts val="2000"/>
              <a:buChar char="o"/>
              <a:defRPr sz="2000"/>
            </a:lvl4pPr>
            <a:lvl5pPr marL="2286000" lvl="4" indent="-355600" algn="l">
              <a:lnSpc>
                <a:spcPct val="90000"/>
              </a:lnSpc>
              <a:spcBef>
                <a:spcPts val="500"/>
              </a:spcBef>
              <a:spcAft>
                <a:spcPts val="0"/>
              </a:spcAft>
              <a:buSzPts val="2000"/>
              <a:buChar char="o"/>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24"/>
          <p:cNvSpPr txBox="1">
            <a:spLocks noGrp="1"/>
          </p:cNvSpPr>
          <p:nvPr>
            <p:ph type="body" idx="2"/>
          </p:nvPr>
        </p:nvSpPr>
        <p:spPr>
          <a:xfrm>
            <a:off x="839788" y="2057400"/>
            <a:ext cx="3932237" cy="3811588"/>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25"/>
          <p:cNvSpPr txBox="1">
            <a:spLocks noGrp="1"/>
          </p:cNvSpPr>
          <p:nvPr>
            <p:ph type="title"/>
          </p:nvPr>
        </p:nvSpPr>
        <p:spPr>
          <a:xfrm>
            <a:off x="839788" y="457200"/>
            <a:ext cx="3932237" cy="1600200"/>
          </a:xfrm>
          <a:prstGeom prst="rect">
            <a:avLst/>
          </a:prstGeom>
          <a:noFill/>
          <a:ln>
            <a:noFill/>
          </a:ln>
        </p:spPr>
        <p:txBody>
          <a:bodyPr spcFirstLastPara="1" wrap="square" lIns="0" tIns="46800" rIns="0"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5"/>
          <p:cNvSpPr>
            <a:spLocks noGrp="1"/>
          </p:cNvSpPr>
          <p:nvPr>
            <p:ph type="pic" idx="2"/>
          </p:nvPr>
        </p:nvSpPr>
        <p:spPr>
          <a:xfrm>
            <a:off x="5183188" y="987427"/>
            <a:ext cx="6172200" cy="4873625"/>
          </a:xfrm>
          <a:prstGeom prst="rect">
            <a:avLst/>
          </a:prstGeom>
          <a:noFill/>
          <a:ln>
            <a:noFill/>
          </a:ln>
        </p:spPr>
      </p:sp>
      <p:sp>
        <p:nvSpPr>
          <p:cNvPr id="59" name="Google Shape;59;p25"/>
          <p:cNvSpPr txBox="1">
            <a:spLocks noGrp="1"/>
          </p:cNvSpPr>
          <p:nvPr>
            <p:ph type="body" idx="1"/>
          </p:nvPr>
        </p:nvSpPr>
        <p:spPr>
          <a:xfrm>
            <a:off x="839788" y="2057400"/>
            <a:ext cx="3932237" cy="3811588"/>
          </a:xfrm>
          <a:prstGeom prst="rect">
            <a:avLst/>
          </a:prstGeom>
          <a:noFill/>
          <a:ln>
            <a:noFill/>
          </a:ln>
        </p:spPr>
        <p:txBody>
          <a:bodyPr spcFirstLastPara="1" wrap="square" lIns="0" tIns="46800" rIns="0"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7"/>
            <a:ext cx="10515600" cy="1325563"/>
          </a:xfrm>
          <a:prstGeom prst="rect">
            <a:avLst/>
          </a:prstGeom>
          <a:noFill/>
          <a:ln>
            <a:noFill/>
          </a:ln>
        </p:spPr>
        <p:txBody>
          <a:bodyPr spcFirstLastPara="1" wrap="square" lIns="0" tIns="46800" rIns="0"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0" tIns="46800" rIns="0" bIns="45700" anchor="t" anchorCtr="0">
            <a:normAutofit/>
          </a:bodyPr>
          <a:lstStyle>
            <a:lvl1pPr marL="457200" marR="0" lvl="0" indent="-406400" algn="l" rtl="0">
              <a:lnSpc>
                <a:spcPct val="90000"/>
              </a:lnSpc>
              <a:spcBef>
                <a:spcPts val="1000"/>
              </a:spcBef>
              <a:spcAft>
                <a:spcPts val="0"/>
              </a:spcAft>
              <a:buClr>
                <a:srgbClr val="CB203D"/>
              </a:buClr>
              <a:buSzPts val="2800"/>
              <a:buFont typeface="Courier New"/>
              <a:buChar char="o"/>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CB203D"/>
              </a:buClr>
              <a:buSzPts val="2400"/>
              <a:buFont typeface="Courier New"/>
              <a:buChar char="o"/>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CB203D"/>
              </a:buClr>
              <a:buSzPts val="20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CB203D"/>
              </a:buClr>
              <a:buSzPts val="1800"/>
              <a:buFont typeface="Courier New"/>
              <a:buChar char="o"/>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CB203D"/>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ellbeingindex.mt/wp/networking/research-netwo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ellbeingindex.mt/wp/networking/subscri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1b74b8b67c_1_44"/>
          <p:cNvSpPr txBox="1"/>
          <p:nvPr/>
        </p:nvSpPr>
        <p:spPr>
          <a:xfrm>
            <a:off x="-254225" y="1802738"/>
            <a:ext cx="6754800" cy="23721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THE MALTA WELLBEING INDEX</a:t>
            </a:r>
            <a:br>
              <a:rPr lang="en-US" sz="3700" b="1" i="0" u="none" strike="noStrike" cap="none">
                <a:solidFill>
                  <a:schemeClr val="dk1"/>
                </a:solidFill>
                <a:latin typeface="Calibri"/>
                <a:ea typeface="Calibri"/>
                <a:cs typeface="Calibri"/>
                <a:sym typeface="Calibri"/>
              </a:rPr>
            </a:br>
            <a:r>
              <a:rPr lang="en-US" sz="3700" b="1" i="1">
                <a:solidFill>
                  <a:schemeClr val="dk1"/>
                </a:solidFill>
                <a:latin typeface="Calibri"/>
                <a:ea typeface="Calibri"/>
                <a:cs typeface="Calibri"/>
                <a:sym typeface="Calibri"/>
              </a:rPr>
              <a:t>Wellbeing Data in Policy</a:t>
            </a:r>
            <a:endParaRPr sz="3700" b="1" i="1" u="none" strike="noStrike" cap="none">
              <a:solidFill>
                <a:schemeClr val="dk1"/>
              </a:solidFill>
              <a:latin typeface="Calibri"/>
              <a:ea typeface="Calibri"/>
              <a:cs typeface="Calibri"/>
              <a:sym typeface="Calibri"/>
            </a:endParaRPr>
          </a:p>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Prof. Marie Briguglio</a:t>
            </a:r>
            <a:endParaRPr sz="3700" b="1" i="0" u="none" strike="noStrike" cap="none">
              <a:solidFill>
                <a:schemeClr val="dk1"/>
              </a:solidFill>
              <a:latin typeface="Calibri"/>
              <a:ea typeface="Calibri"/>
              <a:cs typeface="Calibri"/>
              <a:sym typeface="Calibri"/>
            </a:endParaRPr>
          </a:p>
        </p:txBody>
      </p:sp>
      <p:pic>
        <p:nvPicPr>
          <p:cNvPr id="80" name="Google Shape;80;g21b74b8b67c_1_44"/>
          <p:cNvPicPr preferRelativeResize="0"/>
          <p:nvPr/>
        </p:nvPicPr>
        <p:blipFill rotWithShape="1">
          <a:blip r:embed="rId3">
            <a:alphaModFix/>
          </a:blip>
          <a:srcRect l="37236" r="31840"/>
          <a:stretch/>
        </p:blipFill>
        <p:spPr>
          <a:xfrm>
            <a:off x="6059411" y="0"/>
            <a:ext cx="3154719" cy="6858001"/>
          </a:xfrm>
          <a:prstGeom prst="rect">
            <a:avLst/>
          </a:prstGeom>
          <a:noFill/>
          <a:ln>
            <a:noFill/>
          </a:ln>
        </p:spPr>
      </p:pic>
      <p:pic>
        <p:nvPicPr>
          <p:cNvPr id="81" name="Google Shape;81;g21b74b8b67c_1_44"/>
          <p:cNvPicPr preferRelativeResize="0"/>
          <p:nvPr/>
        </p:nvPicPr>
        <p:blipFill rotWithShape="1">
          <a:blip r:embed="rId4">
            <a:alphaModFix/>
          </a:blip>
          <a:srcRect l="9946" t="18386" r="9121" b="18386"/>
          <a:stretch/>
        </p:blipFill>
        <p:spPr>
          <a:xfrm>
            <a:off x="7460225" y="4449609"/>
            <a:ext cx="2234425" cy="851820"/>
          </a:xfrm>
          <a:prstGeom prst="rect">
            <a:avLst/>
          </a:prstGeom>
          <a:noFill/>
          <a:ln>
            <a:noFill/>
          </a:ln>
        </p:spPr>
      </p:pic>
      <p:pic>
        <p:nvPicPr>
          <p:cNvPr id="82" name="Google Shape;82;g21b74b8b67c_1_44"/>
          <p:cNvPicPr preferRelativeResize="0"/>
          <p:nvPr/>
        </p:nvPicPr>
        <p:blipFill rotWithShape="1">
          <a:blip r:embed="rId5">
            <a:alphaModFix/>
          </a:blip>
          <a:srcRect/>
          <a:stretch/>
        </p:blipFill>
        <p:spPr>
          <a:xfrm>
            <a:off x="9685634" y="4241510"/>
            <a:ext cx="2497350" cy="1059922"/>
          </a:xfrm>
          <a:prstGeom prst="rect">
            <a:avLst/>
          </a:prstGeom>
          <a:noFill/>
          <a:ln>
            <a:noFill/>
          </a:ln>
        </p:spPr>
      </p:pic>
      <p:pic>
        <p:nvPicPr>
          <p:cNvPr id="83" name="Google Shape;83;g21b74b8b67c_1_44"/>
          <p:cNvPicPr preferRelativeResize="0"/>
          <p:nvPr/>
        </p:nvPicPr>
        <p:blipFill rotWithShape="1">
          <a:blip r:embed="rId6">
            <a:alphaModFix/>
          </a:blip>
          <a:srcRect/>
          <a:stretch/>
        </p:blipFill>
        <p:spPr>
          <a:xfrm>
            <a:off x="8377953" y="1841313"/>
            <a:ext cx="3276599" cy="2242125"/>
          </a:xfrm>
          <a:prstGeom prst="rect">
            <a:avLst/>
          </a:prstGeom>
          <a:noFill/>
          <a:ln>
            <a:noFill/>
          </a:ln>
        </p:spPr>
      </p:pic>
      <p:sp>
        <p:nvSpPr>
          <p:cNvPr id="84" name="Google Shape;84;g21b74b8b67c_1_44"/>
          <p:cNvSpPr txBox="1"/>
          <p:nvPr/>
        </p:nvSpPr>
        <p:spPr>
          <a:xfrm>
            <a:off x="7798288" y="6266650"/>
            <a:ext cx="2737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Calibri"/>
                <a:ea typeface="Calibri"/>
                <a:cs typeface="Calibri"/>
                <a:sym typeface="Calibri"/>
              </a:rPr>
              <a:t>With special thanks to:</a:t>
            </a:r>
            <a:endParaRPr sz="1900" b="0" i="1" u="none" strike="noStrike" cap="none">
              <a:solidFill>
                <a:srgbClr val="000000"/>
              </a:solidFill>
              <a:latin typeface="Calibri"/>
              <a:ea typeface="Calibri"/>
              <a:cs typeface="Calibri"/>
              <a:sym typeface="Calibri"/>
            </a:endParaRPr>
          </a:p>
        </p:txBody>
      </p:sp>
      <p:pic>
        <p:nvPicPr>
          <p:cNvPr id="85" name="Google Shape;85;g21b74b8b67c_1_44"/>
          <p:cNvPicPr preferRelativeResize="0"/>
          <p:nvPr/>
        </p:nvPicPr>
        <p:blipFill rotWithShape="1">
          <a:blip r:embed="rId7">
            <a:alphaModFix/>
          </a:blip>
          <a:srcRect t="9791" b="7921"/>
          <a:stretch/>
        </p:blipFill>
        <p:spPr>
          <a:xfrm>
            <a:off x="10416775" y="6086425"/>
            <a:ext cx="1515850" cy="700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554e3dc240_1_1"/>
          <p:cNvPicPr preferRelativeResize="0"/>
          <p:nvPr/>
        </p:nvPicPr>
        <p:blipFill rotWithShape="1">
          <a:blip r:embed="rId3">
            <a:alphaModFix/>
          </a:blip>
          <a:srcRect/>
          <a:stretch/>
        </p:blipFill>
        <p:spPr>
          <a:xfrm>
            <a:off x="3995938" y="0"/>
            <a:ext cx="4200122"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3554e3dc240_1_13"/>
          <p:cNvPicPr preferRelativeResize="0"/>
          <p:nvPr/>
        </p:nvPicPr>
        <p:blipFill rotWithShape="1">
          <a:blip r:embed="rId3">
            <a:alphaModFix/>
          </a:blip>
          <a:srcRect/>
          <a:stretch/>
        </p:blipFill>
        <p:spPr>
          <a:xfrm>
            <a:off x="152400" y="972313"/>
            <a:ext cx="11887200" cy="4913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3554e3dc240_1_36"/>
          <p:cNvPicPr preferRelativeResize="0"/>
          <p:nvPr/>
        </p:nvPicPr>
        <p:blipFill rotWithShape="1">
          <a:blip r:embed="rId3">
            <a:alphaModFix/>
          </a:blip>
          <a:srcRect/>
          <a:stretch/>
        </p:blipFill>
        <p:spPr>
          <a:xfrm>
            <a:off x="152400" y="1021463"/>
            <a:ext cx="11887200" cy="48150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3554e3dc240_1_18"/>
          <p:cNvPicPr preferRelativeResize="0"/>
          <p:nvPr/>
        </p:nvPicPr>
        <p:blipFill rotWithShape="1">
          <a:blip r:embed="rId3">
            <a:alphaModFix/>
          </a:blip>
          <a:srcRect/>
          <a:stretch/>
        </p:blipFill>
        <p:spPr>
          <a:xfrm>
            <a:off x="3829050" y="404813"/>
            <a:ext cx="4533900" cy="604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554e3dc240_1_58"/>
          <p:cNvPicPr preferRelativeResize="0"/>
          <p:nvPr/>
        </p:nvPicPr>
        <p:blipFill rotWithShape="1">
          <a:blip r:embed="rId3">
            <a:alphaModFix/>
          </a:blip>
          <a:srcRect/>
          <a:stretch/>
        </p:blipFill>
        <p:spPr>
          <a:xfrm>
            <a:off x="152400" y="707488"/>
            <a:ext cx="11887204" cy="5443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2" name="Google Shape;182;g3554e3dc240_0_122"/>
          <p:cNvSpPr txBox="1">
            <a:spLocks noGrp="1"/>
          </p:cNvSpPr>
          <p:nvPr>
            <p:ph type="body" idx="1"/>
          </p:nvPr>
        </p:nvSpPr>
        <p:spPr>
          <a:xfrm>
            <a:off x="838200" y="1690825"/>
            <a:ext cx="7344900" cy="4257300"/>
          </a:xfrm>
          <a:prstGeom prst="rect">
            <a:avLst/>
          </a:prstGeom>
          <a:noFill/>
          <a:ln>
            <a:noFill/>
          </a:ln>
        </p:spPr>
        <p:txBody>
          <a:bodyPr spcFirstLastPara="1" wrap="square" lIns="0" tIns="46800" rIns="0" bIns="45700" anchor="t" anchorCtr="0">
            <a:normAutofit/>
          </a:bodyPr>
          <a:lstStyle/>
          <a:p>
            <a:pPr marL="457200" lvl="0" indent="-374650" algn="l" rtl="0">
              <a:lnSpc>
                <a:spcPct val="100000"/>
              </a:lnSpc>
              <a:spcBef>
                <a:spcPts val="1000"/>
              </a:spcBef>
              <a:spcAft>
                <a:spcPts val="0"/>
              </a:spcAft>
              <a:buSzPts val="2300"/>
              <a:buChar char="●"/>
            </a:pPr>
            <a:r>
              <a:rPr lang="en-US" sz="2300"/>
              <a:t>Annual Conference </a:t>
            </a:r>
            <a:endParaRPr sz="2300"/>
          </a:p>
          <a:p>
            <a:pPr marL="457200" lvl="0" indent="-374650" algn="l" rtl="0">
              <a:lnSpc>
                <a:spcPct val="100000"/>
              </a:lnSpc>
              <a:spcBef>
                <a:spcPts val="0"/>
              </a:spcBef>
              <a:spcAft>
                <a:spcPts val="0"/>
              </a:spcAft>
              <a:buSzPts val="2300"/>
              <a:buChar char="●"/>
            </a:pPr>
            <a:r>
              <a:rPr lang="en-US" sz="2300"/>
              <a:t>Wellbeing Updates</a:t>
            </a:r>
            <a:endParaRPr sz="2300"/>
          </a:p>
          <a:p>
            <a:pPr marL="457200" lvl="0" indent="-374650" algn="l" rtl="0">
              <a:lnSpc>
                <a:spcPct val="100000"/>
              </a:lnSpc>
              <a:spcBef>
                <a:spcPts val="0"/>
              </a:spcBef>
              <a:spcAft>
                <a:spcPts val="0"/>
              </a:spcAft>
              <a:buSzPts val="2300"/>
              <a:buChar char="●"/>
            </a:pPr>
            <a:r>
              <a:rPr lang="en-US" sz="2300"/>
              <a:t>Form part of the network</a:t>
            </a:r>
            <a:endParaRPr sz="2300"/>
          </a:p>
        </p:txBody>
      </p:sp>
      <p:pic>
        <p:nvPicPr>
          <p:cNvPr id="183" name="Google Shape;183;g3554e3dc240_0_122"/>
          <p:cNvPicPr preferRelativeResize="0"/>
          <p:nvPr/>
        </p:nvPicPr>
        <p:blipFill rotWithShape="1">
          <a:blip r:embed="rId3">
            <a:alphaModFix/>
          </a:blip>
          <a:srcRect/>
          <a:stretch/>
        </p:blipFill>
        <p:spPr>
          <a:xfrm>
            <a:off x="8087150" y="1710250"/>
            <a:ext cx="2565575" cy="2613650"/>
          </a:xfrm>
          <a:prstGeom prst="rect">
            <a:avLst/>
          </a:prstGeom>
          <a:noFill/>
          <a:ln>
            <a:noFill/>
          </a:ln>
        </p:spPr>
      </p:pic>
      <p:sp>
        <p:nvSpPr>
          <p:cNvPr id="184" name="Google Shape;184;g3554e3dc240_0_122"/>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A growing stakeholder network</a:t>
            </a:r>
            <a:endParaRPr>
              <a:solidFill>
                <a:srgbClr val="C00000"/>
              </a:solidFill>
            </a:endParaRPr>
          </a:p>
        </p:txBody>
      </p:sp>
      <p:sp>
        <p:nvSpPr>
          <p:cNvPr id="185" name="Google Shape;185;g3554e3dc240_0_122"/>
          <p:cNvSpPr txBox="1"/>
          <p:nvPr/>
        </p:nvSpPr>
        <p:spPr>
          <a:xfrm>
            <a:off x="838200" y="3259200"/>
            <a:ext cx="8406900" cy="176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300" b="0" i="0" u="none" strike="noStrike" cap="none">
                <a:solidFill>
                  <a:schemeClr val="dk1"/>
                </a:solidFill>
                <a:latin typeface="Calibri"/>
                <a:ea typeface="Calibri"/>
                <a:cs typeface="Calibri"/>
                <a:sym typeface="Calibri"/>
              </a:rPr>
              <a:t>No commitment is required. </a:t>
            </a:r>
            <a:br>
              <a:rPr lang="en-US" sz="2300" b="0" i="0" u="none" strike="noStrike" cap="none">
                <a:solidFill>
                  <a:schemeClr val="dk1"/>
                </a:solidFill>
                <a:latin typeface="Calibri"/>
                <a:ea typeface="Calibri"/>
                <a:cs typeface="Calibri"/>
                <a:sym typeface="Calibri"/>
              </a:rPr>
            </a:br>
            <a:r>
              <a:rPr lang="en-US" sz="2300" b="0" i="0" u="none" strike="noStrike" cap="none">
                <a:solidFill>
                  <a:schemeClr val="dk1"/>
                </a:solidFill>
                <a:latin typeface="Calibri"/>
                <a:ea typeface="Calibri"/>
                <a:cs typeface="Calibri"/>
                <a:sym typeface="Calibri"/>
              </a:rPr>
              <a:t>Stakeholders register their interest in the project.</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US" sz="2300" b="0" i="0" u="sng" strike="noStrike" cap="none">
                <a:solidFill>
                  <a:schemeClr val="hlink"/>
                </a:solidFill>
                <a:latin typeface="Calibri"/>
                <a:ea typeface="Calibri"/>
                <a:cs typeface="Calibri"/>
                <a:sym typeface="Calibri"/>
                <a:hlinkClick r:id="rId4"/>
              </a:rPr>
              <a:t>https://wellbeingindex.mt/wp/networking/research-network/</a:t>
            </a:r>
            <a:r>
              <a:rPr lang="en-US" sz="2300" b="0" i="0" u="none" strike="noStrike" cap="none">
                <a:solidFill>
                  <a:schemeClr val="dk1"/>
                </a:solidFill>
                <a:latin typeface="Calibri"/>
                <a:ea typeface="Calibri"/>
                <a:cs typeface="Calibri"/>
                <a:sym typeface="Calibri"/>
              </a:rPr>
              <a:t> </a:t>
            </a:r>
            <a:endParaRPr sz="2300" b="0" i="0" u="none" strike="noStrike" cap="none">
              <a:solidFill>
                <a:schemeClr val="dk1"/>
              </a:solidFill>
              <a:latin typeface="Calibri"/>
              <a:ea typeface="Calibri"/>
              <a:cs typeface="Calibri"/>
              <a:sym typeface="Calibri"/>
            </a:endParaRPr>
          </a:p>
        </p:txBody>
      </p:sp>
      <p:pic>
        <p:nvPicPr>
          <p:cNvPr id="186" name="Google Shape;186;g3554e3dc240_0_122"/>
          <p:cNvPicPr preferRelativeResize="0"/>
          <p:nvPr/>
        </p:nvPicPr>
        <p:blipFill rotWithShape="1">
          <a:blip r:embed="rId5">
            <a:alphaModFix/>
          </a:blip>
          <a:srcRect/>
          <a:stretch/>
        </p:blipFill>
        <p:spPr>
          <a:xfrm>
            <a:off x="7026350" y="1710260"/>
            <a:ext cx="979500" cy="979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554e3dc240_0_146"/>
          <p:cNvPicPr preferRelativeResize="0"/>
          <p:nvPr/>
        </p:nvPicPr>
        <p:blipFill rotWithShape="1">
          <a:blip r:embed="rId3">
            <a:alphaModFix/>
          </a:blip>
          <a:srcRect/>
          <a:stretch/>
        </p:blipFill>
        <p:spPr>
          <a:xfrm>
            <a:off x="0" y="390080"/>
            <a:ext cx="12192000" cy="50110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g359a670acb9_0_32"/>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…Rising public involvement</a:t>
            </a:r>
            <a:endParaRPr>
              <a:solidFill>
                <a:srgbClr val="C00000"/>
              </a:solidFill>
            </a:endParaRPr>
          </a:p>
        </p:txBody>
      </p:sp>
      <p:sp>
        <p:nvSpPr>
          <p:cNvPr id="198" name="Google Shape;198;g359a670acb9_0_32"/>
          <p:cNvSpPr txBox="1">
            <a:spLocks noGrp="1"/>
          </p:cNvSpPr>
          <p:nvPr>
            <p:ph type="body" idx="1"/>
          </p:nvPr>
        </p:nvSpPr>
        <p:spPr>
          <a:xfrm>
            <a:off x="974650" y="1885175"/>
            <a:ext cx="8094000" cy="4351200"/>
          </a:xfrm>
          <a:prstGeom prst="rect">
            <a:avLst/>
          </a:prstGeom>
          <a:noFill/>
          <a:ln>
            <a:noFill/>
          </a:ln>
        </p:spPr>
        <p:txBody>
          <a:bodyPr spcFirstLastPara="1" wrap="square" lIns="0" tIns="46800" rIns="0" bIns="45700" anchor="t" anchorCtr="0">
            <a:normAutofit/>
          </a:bodyPr>
          <a:lstStyle/>
          <a:p>
            <a:pPr marL="0" lvl="0" indent="0" algn="l" rtl="0">
              <a:lnSpc>
                <a:spcPct val="90000"/>
              </a:lnSpc>
              <a:spcBef>
                <a:spcPts val="1000"/>
              </a:spcBef>
              <a:spcAft>
                <a:spcPts val="0"/>
              </a:spcAft>
              <a:buSzPts val="1800"/>
              <a:buNone/>
            </a:pPr>
            <a:r>
              <a:rPr lang="en-US" sz="2400"/>
              <a:t>Interested public can sign up for </a:t>
            </a:r>
            <a:endParaRPr sz="2400"/>
          </a:p>
          <a:p>
            <a:pPr marL="0" lvl="0" indent="0" algn="l" rtl="0">
              <a:lnSpc>
                <a:spcPct val="90000"/>
              </a:lnSpc>
              <a:spcBef>
                <a:spcPts val="1000"/>
              </a:spcBef>
              <a:spcAft>
                <a:spcPts val="0"/>
              </a:spcAft>
              <a:buSzPts val="1800"/>
              <a:buNone/>
            </a:pPr>
            <a:endParaRPr sz="100"/>
          </a:p>
          <a:p>
            <a:pPr marL="914400" lvl="0" indent="-381000" algn="l" rtl="0">
              <a:lnSpc>
                <a:spcPct val="90000"/>
              </a:lnSpc>
              <a:spcBef>
                <a:spcPts val="1000"/>
              </a:spcBef>
              <a:spcAft>
                <a:spcPts val="0"/>
              </a:spcAft>
              <a:buSzPts val="2400"/>
              <a:buChar char="●"/>
            </a:pPr>
            <a:r>
              <a:rPr lang="en-US" sz="2400"/>
              <a:t>Updates on the project (info sheets etc…)</a:t>
            </a:r>
            <a:endParaRPr sz="2400"/>
          </a:p>
          <a:p>
            <a:pPr marL="914400" lvl="0" indent="-381000" algn="l" rtl="0">
              <a:lnSpc>
                <a:spcPct val="90000"/>
              </a:lnSpc>
              <a:spcBef>
                <a:spcPts val="0"/>
              </a:spcBef>
              <a:spcAft>
                <a:spcPts val="0"/>
              </a:spcAft>
              <a:buSzPts val="2400"/>
              <a:buChar char="●"/>
            </a:pPr>
            <a:r>
              <a:rPr lang="en-US" sz="2400"/>
              <a:t>Wellbeing in Malta (Data, insights, trends)</a:t>
            </a:r>
            <a:endParaRPr sz="2400"/>
          </a:p>
          <a:p>
            <a:pPr marL="914400" lvl="0" indent="-381000" algn="l" rtl="0">
              <a:lnSpc>
                <a:spcPct val="90000"/>
              </a:lnSpc>
              <a:spcBef>
                <a:spcPts val="0"/>
              </a:spcBef>
              <a:spcAft>
                <a:spcPts val="0"/>
              </a:spcAft>
              <a:buSzPts val="2400"/>
              <a:buChar char="●"/>
            </a:pPr>
            <a:r>
              <a:rPr lang="en-US" sz="2400"/>
              <a:t>Global updates (Beyond GDP)</a:t>
            </a:r>
            <a:endParaRPr sz="2400"/>
          </a:p>
          <a:p>
            <a:pPr marL="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None/>
            </a:pPr>
            <a:r>
              <a:rPr lang="en-US" sz="2400" u="sng">
                <a:solidFill>
                  <a:schemeClr val="hlink"/>
                </a:solidFill>
                <a:hlinkClick r:id="rId3"/>
              </a:rPr>
              <a:t>https://wellbeingindex.mt/wp/networking/subscribe/</a:t>
            </a:r>
            <a:r>
              <a:rPr lang="en-US" sz="2400"/>
              <a:t> </a:t>
            </a:r>
            <a:endParaRPr sz="2400"/>
          </a:p>
          <a:p>
            <a:pPr marL="0" lvl="0" indent="0" algn="l" rtl="0">
              <a:lnSpc>
                <a:spcPct val="90000"/>
              </a:lnSpc>
              <a:spcBef>
                <a:spcPts val="1000"/>
              </a:spcBef>
              <a:spcAft>
                <a:spcPts val="0"/>
              </a:spcAft>
              <a:buSzPts val="1800"/>
              <a:buNone/>
            </a:pPr>
            <a:endParaRPr sz="2400"/>
          </a:p>
          <a:p>
            <a:pPr marL="0" lvl="0" indent="0" algn="l" rtl="0">
              <a:lnSpc>
                <a:spcPct val="90000"/>
              </a:lnSpc>
              <a:spcBef>
                <a:spcPts val="1000"/>
              </a:spcBef>
              <a:spcAft>
                <a:spcPts val="0"/>
              </a:spcAft>
              <a:buSzPts val="1800"/>
              <a:buNone/>
            </a:pPr>
            <a:endParaRPr sz="2400"/>
          </a:p>
        </p:txBody>
      </p:sp>
      <p:pic>
        <p:nvPicPr>
          <p:cNvPr id="199" name="Google Shape;199;g359a670acb9_0_32"/>
          <p:cNvPicPr preferRelativeResize="0"/>
          <p:nvPr/>
        </p:nvPicPr>
        <p:blipFill rotWithShape="1">
          <a:blip r:embed="rId4">
            <a:alphaModFix/>
          </a:blip>
          <a:srcRect/>
          <a:stretch/>
        </p:blipFill>
        <p:spPr>
          <a:xfrm>
            <a:off x="8158925" y="1690825"/>
            <a:ext cx="2569275" cy="2581300"/>
          </a:xfrm>
          <a:prstGeom prst="rect">
            <a:avLst/>
          </a:prstGeom>
          <a:noFill/>
          <a:ln>
            <a:noFill/>
          </a:ln>
        </p:spPr>
      </p:pic>
      <p:pic>
        <p:nvPicPr>
          <p:cNvPr id="200" name="Google Shape;200;g359a670acb9_0_32"/>
          <p:cNvPicPr preferRelativeResize="0"/>
          <p:nvPr/>
        </p:nvPicPr>
        <p:blipFill rotWithShape="1">
          <a:blip r:embed="rId5">
            <a:alphaModFix/>
          </a:blip>
          <a:srcRect/>
          <a:stretch/>
        </p:blipFill>
        <p:spPr>
          <a:xfrm>
            <a:off x="7173975" y="1821375"/>
            <a:ext cx="984951" cy="9849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554e3dc240_0_11"/>
          <p:cNvSpPr txBox="1"/>
          <p:nvPr/>
        </p:nvSpPr>
        <p:spPr>
          <a:xfrm>
            <a:off x="960125" y="3581400"/>
            <a:ext cx="98298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3. </a:t>
            </a:r>
            <a:r>
              <a:rPr lang="en-US" sz="5900" b="1" i="0" u="none" strike="noStrike" cap="none">
                <a:solidFill>
                  <a:schemeClr val="dk1"/>
                </a:solidFill>
                <a:latin typeface="Calibri"/>
                <a:ea typeface="Calibri"/>
                <a:cs typeface="Calibri"/>
                <a:sym typeface="Calibri"/>
              </a:rPr>
              <a:t>A FOCUS ON THE DATA</a:t>
            </a:r>
            <a:endParaRPr sz="5900" b="1" i="0" u="none" strike="noStrike" cap="none">
              <a:solidFill>
                <a:schemeClr val="dk1"/>
              </a:solidFill>
              <a:latin typeface="Calibri"/>
              <a:ea typeface="Calibri"/>
              <a:cs typeface="Calibri"/>
              <a:sym typeface="Calibri"/>
            </a:endParaRPr>
          </a:p>
        </p:txBody>
      </p:sp>
      <p:sp>
        <p:nvSpPr>
          <p:cNvPr id="206" name="Google Shape;206;g3554e3dc240_0_11"/>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207" name="Google Shape;207;g3554e3dc240_0_11"/>
          <p:cNvPicPr preferRelativeResize="0"/>
          <p:nvPr/>
        </p:nvPicPr>
        <p:blipFill rotWithShape="1">
          <a:blip r:embed="rId3">
            <a:alphaModFix/>
          </a:blip>
          <a:srcRect/>
          <a:stretch/>
        </p:blipFill>
        <p:spPr>
          <a:xfrm>
            <a:off x="4305303" y="1497675"/>
            <a:ext cx="3276599" cy="2242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1ec795b75_1_15"/>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Wellbeing data matters for policy </a:t>
            </a:r>
            <a:endParaRPr>
              <a:solidFill>
                <a:srgbClr val="C00000"/>
              </a:solidFill>
            </a:endParaRPr>
          </a:p>
        </p:txBody>
      </p:sp>
      <p:sp>
        <p:nvSpPr>
          <p:cNvPr id="213" name="Google Shape;213;g201ec795b75_1_15"/>
          <p:cNvSpPr/>
          <p:nvPr/>
        </p:nvSpPr>
        <p:spPr>
          <a:xfrm>
            <a:off x="109692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Data on how we are feeling beyond what we are doing</a:t>
            </a:r>
            <a:endParaRPr sz="2300" b="1" i="0" u="none" strike="noStrike" cap="none">
              <a:solidFill>
                <a:schemeClr val="lt1"/>
              </a:solidFill>
              <a:latin typeface="Calibri"/>
              <a:ea typeface="Calibri"/>
              <a:cs typeface="Calibri"/>
              <a:sym typeface="Calibri"/>
            </a:endParaRPr>
          </a:p>
        </p:txBody>
      </p:sp>
      <p:sp>
        <p:nvSpPr>
          <p:cNvPr id="214" name="Google Shape;214;g201ec795b75_1_15"/>
          <p:cNvSpPr/>
          <p:nvPr/>
        </p:nvSpPr>
        <p:spPr>
          <a:xfrm>
            <a:off x="478822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to inform evidence</a:t>
            </a:r>
            <a:endParaRPr sz="2300" b="1" i="0" u="none" strike="noStrike" cap="none">
              <a:solidFill>
                <a:schemeClr val="lt1"/>
              </a:solidFill>
              <a:latin typeface="Calibri"/>
              <a:ea typeface="Calibri"/>
              <a:cs typeface="Calibri"/>
              <a:sym typeface="Calibri"/>
            </a:endParaRPr>
          </a:p>
        </p:txBody>
      </p:sp>
      <p:sp>
        <p:nvSpPr>
          <p:cNvPr id="215" name="Google Shape;215;g201ec795b75_1_15"/>
          <p:cNvSpPr/>
          <p:nvPr/>
        </p:nvSpPr>
        <p:spPr>
          <a:xfrm>
            <a:off x="8422375" y="2624500"/>
            <a:ext cx="2901300" cy="1516800"/>
          </a:xfrm>
          <a:prstGeom prst="roundRect">
            <a:avLst>
              <a:gd name="adj" fmla="val 1666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300" b="1" i="0" u="none" strike="noStrike" cap="none">
                <a:solidFill>
                  <a:schemeClr val="lt1"/>
                </a:solidFill>
                <a:latin typeface="Calibri"/>
                <a:ea typeface="Calibri"/>
                <a:cs typeface="Calibri"/>
                <a:sym typeface="Calibri"/>
              </a:rPr>
              <a:t>to inform policy and Malta Vision</a:t>
            </a:r>
            <a:endParaRPr sz="2300" b="1" i="0" u="none" strike="noStrike" cap="none">
              <a:solidFill>
                <a:schemeClr val="lt1"/>
              </a:solidFill>
              <a:latin typeface="Calibri"/>
              <a:ea typeface="Calibri"/>
              <a:cs typeface="Calibri"/>
              <a:sym typeface="Calibri"/>
            </a:endParaRPr>
          </a:p>
        </p:txBody>
      </p:sp>
      <p:sp>
        <p:nvSpPr>
          <p:cNvPr id="216" name="Google Shape;216;g201ec795b75_1_15"/>
          <p:cNvSpPr/>
          <p:nvPr/>
        </p:nvSpPr>
        <p:spPr>
          <a:xfrm>
            <a:off x="4151425" y="3179875"/>
            <a:ext cx="615600" cy="3516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 name="Google Shape;217;g201ec795b75_1_15"/>
          <p:cNvSpPr/>
          <p:nvPr/>
        </p:nvSpPr>
        <p:spPr>
          <a:xfrm>
            <a:off x="7743075" y="3207100"/>
            <a:ext cx="615600" cy="3516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554e3dc240_0_131"/>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91" name="Google Shape;91;g3554e3dc240_0_131"/>
          <p:cNvPicPr preferRelativeResize="0"/>
          <p:nvPr/>
        </p:nvPicPr>
        <p:blipFill rotWithShape="1">
          <a:blip r:embed="rId3">
            <a:alphaModFix/>
          </a:blip>
          <a:srcRect/>
          <a:stretch/>
        </p:blipFill>
        <p:spPr>
          <a:xfrm>
            <a:off x="4305303" y="1497675"/>
            <a:ext cx="3276599" cy="2242125"/>
          </a:xfrm>
          <a:prstGeom prst="rect">
            <a:avLst/>
          </a:prstGeom>
          <a:noFill/>
          <a:ln>
            <a:noFill/>
          </a:ln>
        </p:spPr>
      </p:pic>
      <p:sp>
        <p:nvSpPr>
          <p:cNvPr id="92" name="Google Shape;92;g3554e3dc240_0_131"/>
          <p:cNvSpPr txBox="1"/>
          <p:nvPr/>
        </p:nvSpPr>
        <p:spPr>
          <a:xfrm>
            <a:off x="2574100" y="3581388"/>
            <a:ext cx="6754800" cy="1092900"/>
          </a:xfrm>
          <a:prstGeom prst="rect">
            <a:avLst/>
          </a:prstGeom>
          <a:noFill/>
          <a:ln>
            <a:noFill/>
          </a:ln>
        </p:spPr>
        <p:txBody>
          <a:bodyPr spcFirstLastPara="1" wrap="square" lIns="91425" tIns="91425" rIns="91425" bIns="91425" anchor="t" anchorCtr="0">
            <a:spAutoFit/>
          </a:bodyPr>
          <a:lstStyle/>
          <a:p>
            <a:pPr marL="457200" marR="0" lvl="0" indent="-603250" algn="ctr" rtl="0">
              <a:lnSpc>
                <a:spcPct val="106000"/>
              </a:lnSpc>
              <a:spcBef>
                <a:spcPts val="3200"/>
              </a:spcBef>
              <a:spcAft>
                <a:spcPts val="0"/>
              </a:spcAft>
              <a:buClr>
                <a:schemeClr val="dk1"/>
              </a:buClr>
              <a:buSzPts val="5900"/>
              <a:buFont typeface="Calibri"/>
              <a:buAutoNum type="arabicPeriod"/>
            </a:pPr>
            <a:r>
              <a:rPr lang="en-US" sz="5900" b="1" i="0" u="none" strike="noStrike" cap="none">
                <a:solidFill>
                  <a:schemeClr val="dk1"/>
                </a:solidFill>
                <a:latin typeface="Calibri"/>
                <a:ea typeface="Calibri"/>
                <a:cs typeface="Calibri"/>
                <a:sym typeface="Calibri"/>
              </a:rPr>
              <a:t>INTRODUCTION</a:t>
            </a:r>
            <a:endParaRPr sz="5900" b="1"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4134899147_0_7"/>
          <p:cNvSpPr txBox="1"/>
          <p:nvPr/>
        </p:nvSpPr>
        <p:spPr>
          <a:xfrm>
            <a:off x="4203825" y="952475"/>
            <a:ext cx="5245800" cy="6492900"/>
          </a:xfrm>
          <a:prstGeom prst="rect">
            <a:avLst/>
          </a:prstGeom>
          <a:noFill/>
          <a:ln>
            <a:noFill/>
          </a:ln>
        </p:spPr>
        <p:txBody>
          <a:bodyPr spcFirstLastPara="1" wrap="square" lIns="91425" tIns="91425" rIns="91425" bIns="91425" anchor="t" anchorCtr="0">
            <a:noAutofit/>
          </a:bodyPr>
          <a:lstStyle/>
          <a:p>
            <a:pPr marL="1371600" marR="0" lvl="0" indent="0" algn="l" rtl="0">
              <a:lnSpc>
                <a:spcPct val="100000"/>
              </a:lnSpc>
              <a:spcBef>
                <a:spcPts val="0"/>
              </a:spcBef>
              <a:spcAft>
                <a:spcPts val="0"/>
              </a:spcAft>
              <a:buClr>
                <a:schemeClr val="dk1"/>
              </a:buClr>
              <a:buSzPts val="1100"/>
              <a:buFont typeface="Arial"/>
              <a:buNone/>
            </a:pPr>
            <a:r>
              <a:rPr lang="en-US" sz="2200" b="1">
                <a:solidFill>
                  <a:srgbClr val="FF9900"/>
                </a:solidFill>
                <a:latin typeface="Calibri"/>
                <a:ea typeface="Calibri"/>
                <a:cs typeface="Calibri"/>
                <a:sym typeface="Calibri"/>
              </a:rPr>
              <a:t>WHO WE ARE</a:t>
            </a:r>
            <a:br>
              <a:rPr lang="en-US" sz="2200" b="1"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Age</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District</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Sex</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Equivalised Income</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Dependent children</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Country of Birth</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Marital Status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Education Level</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Employment</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Perceived General Health</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Crime, violence, vandalism		Environmental problems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Dwelling problems</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Material Deprivation</a:t>
            </a:r>
            <a:r>
              <a:rPr lang="en-US" sz="2200" b="0" i="1" u="none" strike="noStrike" cap="none">
                <a:solidFill>
                  <a:srgbClr val="FF9900"/>
                </a:solidFill>
                <a:latin typeface="Calibri"/>
                <a:ea typeface="Calibri"/>
                <a:cs typeface="Calibri"/>
                <a:sym typeface="Calibri"/>
              </a:rPr>
              <a:t>	</a:t>
            </a:r>
            <a:endParaRPr sz="2200" b="0" i="1" u="none" strike="noStrike" cap="none">
              <a:solidFill>
                <a:srgbClr val="FF9900"/>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FF9900"/>
                </a:solidFill>
                <a:latin typeface="Calibri"/>
                <a:ea typeface="Calibri"/>
                <a:cs typeface="Calibri"/>
                <a:sym typeface="Calibri"/>
              </a:rPr>
              <a:t>Voluntary Work</a:t>
            </a:r>
            <a:br>
              <a:rPr lang="en-US" sz="2200" b="0" i="0" u="none" strike="noStrike" cap="none">
                <a:solidFill>
                  <a:srgbClr val="FF9900"/>
                </a:solidFill>
                <a:latin typeface="Calibri"/>
                <a:ea typeface="Calibri"/>
                <a:cs typeface="Calibri"/>
                <a:sym typeface="Calibri"/>
              </a:rPr>
            </a:br>
            <a:r>
              <a:rPr lang="en-US" sz="2200" b="0" i="0" u="none" strike="noStrike" cap="none">
                <a:solidFill>
                  <a:srgbClr val="FF9900"/>
                </a:solidFill>
                <a:latin typeface="Calibri"/>
                <a:ea typeface="Calibri"/>
                <a:cs typeface="Calibri"/>
                <a:sym typeface="Calibri"/>
              </a:rPr>
              <a:t>Leisure</a:t>
            </a:r>
            <a:endParaRPr sz="2700" b="0" i="0" u="none" strike="noStrike" cap="none">
              <a:solidFill>
                <a:srgbClr val="FF9900"/>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2200" b="1" i="0" u="none" strike="noStrike" cap="none">
              <a:solidFill>
                <a:srgbClr val="FF9900"/>
              </a:solidFill>
              <a:latin typeface="Calibri"/>
              <a:ea typeface="Calibri"/>
              <a:cs typeface="Calibri"/>
              <a:sym typeface="Calibri"/>
            </a:endParaRPr>
          </a:p>
        </p:txBody>
      </p:sp>
      <p:sp>
        <p:nvSpPr>
          <p:cNvPr id="223" name="Google Shape;223;g34134899147_0_7"/>
          <p:cNvSpPr txBox="1">
            <a:spLocks noGrp="1"/>
          </p:cNvSpPr>
          <p:nvPr>
            <p:ph type="body" idx="1"/>
          </p:nvPr>
        </p:nvSpPr>
        <p:spPr>
          <a:xfrm>
            <a:off x="243625" y="1116000"/>
            <a:ext cx="5079000" cy="6199200"/>
          </a:xfrm>
          <a:prstGeom prst="rect">
            <a:avLst/>
          </a:prstGeom>
          <a:solidFill>
            <a:schemeClr val="lt1"/>
          </a:solidFill>
          <a:ln>
            <a:noFill/>
          </a:ln>
        </p:spPr>
        <p:txBody>
          <a:bodyPr spcFirstLastPara="1" wrap="square" lIns="0" tIns="46800" rIns="0" bIns="45700" anchor="t" anchorCtr="0">
            <a:noAutofit/>
          </a:bodyPr>
          <a:lstStyle/>
          <a:p>
            <a:pPr marL="0" lvl="0" indent="0" algn="l" rtl="0">
              <a:lnSpc>
                <a:spcPct val="90000"/>
              </a:lnSpc>
              <a:spcBef>
                <a:spcPts val="1000"/>
              </a:spcBef>
              <a:spcAft>
                <a:spcPts val="0"/>
              </a:spcAft>
              <a:buSzPts val="1800"/>
              <a:buNone/>
            </a:pPr>
            <a:r>
              <a:rPr lang="en-US" sz="2300"/>
              <a:t>EU-SILC (Statistics on Income and Living Conditions),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by the NSO using EU methodology</a:t>
            </a:r>
            <a:r>
              <a:rPr lang="en-US" sz="2300"/>
              <a:t> </a:t>
            </a:r>
            <a:endParaRPr sz="2300"/>
          </a:p>
          <a:p>
            <a:pPr marL="0" lvl="0" indent="0" algn="l" rtl="0">
              <a:lnSpc>
                <a:spcPct val="90000"/>
              </a:lnSpc>
              <a:spcBef>
                <a:spcPts val="1000"/>
              </a:spcBef>
              <a:spcAft>
                <a:spcPts val="0"/>
              </a:spcAft>
              <a:buSzPts val="1800"/>
              <a:buNone/>
            </a:pPr>
            <a:r>
              <a:rPr lang="en-US" sz="2300"/>
              <a:t>4,000 households, 10,000 people interviewed, followed for 4 years </a:t>
            </a:r>
            <a:endParaRPr sz="2300"/>
          </a:p>
          <a:p>
            <a:pPr marL="0" lvl="0" indent="0" algn="l" rtl="0">
              <a:lnSpc>
                <a:spcPct val="90000"/>
              </a:lnSpc>
              <a:spcBef>
                <a:spcPts val="1000"/>
              </a:spcBef>
              <a:spcAft>
                <a:spcPts val="0"/>
              </a:spcAft>
              <a:buSzPts val="1800"/>
              <a:buNone/>
            </a:pPr>
            <a:r>
              <a:rPr lang="en-US" sz="2300"/>
              <a:t>Sampling frame: 2021 census (more foreigners than 2011). </a:t>
            </a:r>
            <a:endParaRPr sz="2300"/>
          </a:p>
          <a:p>
            <a:pPr marL="0" lvl="0" indent="0" algn="l" rtl="0">
              <a:spcBef>
                <a:spcPts val="1000"/>
              </a:spcBef>
              <a:spcAft>
                <a:spcPts val="0"/>
              </a:spcAft>
              <a:buClr>
                <a:schemeClr val="dk1"/>
              </a:buClr>
              <a:buSzPts val="1800"/>
              <a:buFont typeface="Arial"/>
              <a:buNone/>
            </a:pPr>
            <a:r>
              <a:rPr lang="en-US" sz="2300"/>
              <a:t>Private households and their current members residing in Malta and Gozo </a:t>
            </a:r>
            <a:endParaRPr sz="2300"/>
          </a:p>
          <a:p>
            <a:pPr marL="0" lvl="0" indent="0" algn="l" rtl="0">
              <a:lnSpc>
                <a:spcPct val="90000"/>
              </a:lnSpc>
              <a:spcBef>
                <a:spcPts val="1000"/>
              </a:spcBef>
              <a:spcAft>
                <a:spcPts val="0"/>
              </a:spcAft>
              <a:buSzPts val="1800"/>
              <a:buNone/>
            </a:pPr>
            <a:r>
              <a:rPr lang="en-US" sz="2300" b="1"/>
              <a:t>Caveats: </a:t>
            </a:r>
            <a:r>
              <a:rPr lang="en-US" sz="2300"/>
              <a:t>Persons in institutions, Children &lt;16, Foreigners undersampled but weighted</a:t>
            </a:r>
            <a:endParaRPr sz="2300"/>
          </a:p>
          <a:p>
            <a:pPr marL="0" lvl="0" indent="0" algn="l" rtl="0">
              <a:spcBef>
                <a:spcPts val="1000"/>
              </a:spcBef>
              <a:spcAft>
                <a:spcPts val="0"/>
              </a:spcAft>
              <a:buClr>
                <a:schemeClr val="dk1"/>
              </a:buClr>
              <a:buSzPts val="1800"/>
              <a:buFont typeface="Arial"/>
              <a:buNone/>
            </a:pPr>
            <a:r>
              <a:rPr lang="en-US" sz="2300" b="1">
                <a:solidFill>
                  <a:srgbClr val="C00000"/>
                </a:solidFill>
              </a:rPr>
              <a:t>Time trends (over 6 years)</a:t>
            </a:r>
            <a:br>
              <a:rPr lang="en-US" sz="2300" b="1">
                <a:solidFill>
                  <a:srgbClr val="C00000"/>
                </a:solidFill>
              </a:rPr>
            </a:br>
            <a:r>
              <a:rPr lang="en-US" sz="2300" b="1">
                <a:solidFill>
                  <a:srgbClr val="C00000"/>
                </a:solidFill>
              </a:rPr>
              <a:t>Distributions (histograms)</a:t>
            </a:r>
            <a:br>
              <a:rPr lang="en-US" sz="2300" b="1">
                <a:solidFill>
                  <a:srgbClr val="C00000"/>
                </a:solidFill>
              </a:rPr>
            </a:br>
            <a:r>
              <a:rPr lang="en-US" sz="2300" b="1">
                <a:solidFill>
                  <a:srgbClr val="C00000"/>
                </a:solidFill>
              </a:rPr>
              <a:t>Disaggregations (inequalities)</a:t>
            </a:r>
            <a:endParaRPr sz="2300" b="1">
              <a:solidFill>
                <a:srgbClr val="C00000"/>
              </a:solidFill>
            </a:endParaRPr>
          </a:p>
          <a:p>
            <a:pPr marL="0" lvl="0" indent="0" algn="l" rtl="0">
              <a:lnSpc>
                <a:spcPct val="90000"/>
              </a:lnSpc>
              <a:spcBef>
                <a:spcPts val="1000"/>
              </a:spcBef>
              <a:spcAft>
                <a:spcPts val="0"/>
              </a:spcAft>
              <a:buSzPts val="1800"/>
              <a:buNone/>
            </a:pPr>
            <a:endParaRPr sz="2300"/>
          </a:p>
        </p:txBody>
      </p:sp>
      <p:sp>
        <p:nvSpPr>
          <p:cNvPr id="224" name="Google Shape;224;g34134899147_0_7"/>
          <p:cNvSpPr txBox="1">
            <a:spLocks noGrp="1"/>
          </p:cNvSpPr>
          <p:nvPr>
            <p:ph type="title"/>
          </p:nvPr>
        </p:nvSpPr>
        <p:spPr>
          <a:xfrm>
            <a:off x="167425" y="9527"/>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 do have data...</a:t>
            </a:r>
            <a:endParaRPr>
              <a:solidFill>
                <a:srgbClr val="C00000"/>
              </a:solidFill>
            </a:endParaRPr>
          </a:p>
        </p:txBody>
      </p:sp>
      <p:sp>
        <p:nvSpPr>
          <p:cNvPr id="225" name="Google Shape;225;g34134899147_0_7"/>
          <p:cNvSpPr txBox="1"/>
          <p:nvPr/>
        </p:nvSpPr>
        <p:spPr>
          <a:xfrm>
            <a:off x="7869500" y="963600"/>
            <a:ext cx="4308900" cy="5524500"/>
          </a:xfrm>
          <a:prstGeom prst="rect">
            <a:avLst/>
          </a:prstGeom>
          <a:noFill/>
          <a:ln>
            <a:noFill/>
          </a:ln>
        </p:spPr>
        <p:txBody>
          <a:bodyPr spcFirstLastPara="1" wrap="square" lIns="91425" tIns="91425" rIns="91425" bIns="91425" anchor="t" anchorCtr="0">
            <a:noAutofit/>
          </a:bodyPr>
          <a:lstStyle/>
          <a:p>
            <a:pPr marL="914400" marR="0" lvl="0" indent="457200" algn="l" rtl="0">
              <a:lnSpc>
                <a:spcPct val="100000"/>
              </a:lnSpc>
              <a:spcBef>
                <a:spcPts val="0"/>
              </a:spcBef>
              <a:spcAft>
                <a:spcPts val="0"/>
              </a:spcAft>
              <a:buClr>
                <a:srgbClr val="000000"/>
              </a:buClr>
              <a:buSzPts val="2300"/>
              <a:buFont typeface="Arial"/>
              <a:buNone/>
            </a:pPr>
            <a:r>
              <a:rPr lang="en-US" sz="2200" b="1">
                <a:solidFill>
                  <a:srgbClr val="38761D"/>
                </a:solidFill>
                <a:latin typeface="Calibri"/>
                <a:ea typeface="Calibri"/>
                <a:cs typeface="Calibri"/>
                <a:sym typeface="Calibri"/>
              </a:rPr>
              <a:t>HOW </a:t>
            </a:r>
            <a:r>
              <a:rPr lang="en-US" sz="2200" b="1" i="0" u="none" strike="noStrike" cap="none">
                <a:solidFill>
                  <a:srgbClr val="38761D"/>
                </a:solidFill>
                <a:latin typeface="Calibri"/>
                <a:ea typeface="Calibri"/>
                <a:cs typeface="Calibri"/>
                <a:sym typeface="Calibri"/>
              </a:rPr>
              <a:t>SATISFIED?</a:t>
            </a:r>
            <a:endParaRPr sz="2200" b="1" i="0" u="none" strike="noStrike" cap="none">
              <a:solidFill>
                <a:srgbClr val="38761D"/>
              </a:solidFill>
              <a:latin typeface="Calibri"/>
              <a:ea typeface="Calibri"/>
              <a:cs typeface="Calibri"/>
              <a:sym typeface="Calibri"/>
            </a:endParaRPr>
          </a:p>
          <a:p>
            <a:pPr marL="914400" marR="0" lvl="0" indent="45720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Life</a:t>
            </a:r>
            <a:endParaRPr sz="2200" b="0" i="0" u="none" strike="noStrike" cap="none">
              <a:solidFill>
                <a:srgbClr val="38761D"/>
              </a:solidFill>
              <a:latin typeface="Calibri"/>
              <a:ea typeface="Calibri"/>
              <a:cs typeface="Calibri"/>
              <a:sym typeface="Calibri"/>
            </a:endParaRPr>
          </a:p>
          <a:p>
            <a:pPr marL="914400" marR="0" lvl="0" indent="45720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Relationships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Job</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Finances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Time use</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rgbClr val="000000"/>
              </a:buClr>
              <a:buSzPts val="2300"/>
              <a:buFont typeface="Arial"/>
              <a:buNone/>
            </a:pPr>
            <a:r>
              <a:rPr lang="en-US" sz="2200" b="1">
                <a:solidFill>
                  <a:srgbClr val="38761D"/>
                </a:solidFill>
                <a:latin typeface="Calibri"/>
                <a:ea typeface="Calibri"/>
                <a:cs typeface="Calibri"/>
                <a:sym typeface="Calibri"/>
              </a:rPr>
              <a:t>HOW WE FEEL</a:t>
            </a:r>
            <a:endParaRPr sz="2200" b="1"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Happy</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Calm and peaceful</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Downhearted and depressed</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Down in the dumps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Nervous</a:t>
            </a:r>
            <a:endParaRPr sz="2200" b="0" i="0" u="none" strike="noStrike" cap="none">
              <a:solidFill>
                <a:srgbClr val="38761D"/>
              </a:solidFill>
              <a:latin typeface="Calibri"/>
              <a:ea typeface="Calibri"/>
              <a:cs typeface="Calibri"/>
              <a:sym typeface="Calibri"/>
            </a:endParaRPr>
          </a:p>
          <a:p>
            <a:pPr marL="137160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38761D"/>
                </a:solidFill>
                <a:latin typeface="Calibri"/>
                <a:ea typeface="Calibri"/>
                <a:cs typeface="Calibri"/>
                <a:sym typeface="Calibri"/>
              </a:rPr>
              <a:t>Lonely</a:t>
            </a:r>
            <a:endParaRPr sz="2700" b="0" i="0" u="none" strike="noStrike" cap="none">
              <a:solidFill>
                <a:srgbClr val="38761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5">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5">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5">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25">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25">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2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4134899147_0_21"/>
          <p:cNvSpPr txBox="1">
            <a:spLocks noGrp="1"/>
          </p:cNvSpPr>
          <p:nvPr>
            <p:ph type="title"/>
          </p:nvPr>
        </p:nvSpPr>
        <p:spPr>
          <a:xfrm>
            <a:off x="260975" y="7620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Malta is changing…</a:t>
            </a:r>
            <a:endParaRPr>
              <a:solidFill>
                <a:srgbClr val="C00000"/>
              </a:solidFill>
            </a:endParaRPr>
          </a:p>
        </p:txBody>
      </p:sp>
      <p:sp>
        <p:nvSpPr>
          <p:cNvPr id="231" name="Google Shape;231;g34134899147_0_21"/>
          <p:cNvSpPr txBox="1">
            <a:spLocks noGrp="1"/>
          </p:cNvSpPr>
          <p:nvPr>
            <p:ph type="body" idx="1"/>
          </p:nvPr>
        </p:nvSpPr>
        <p:spPr>
          <a:xfrm>
            <a:off x="260975" y="1690825"/>
            <a:ext cx="6448200" cy="4351200"/>
          </a:xfrm>
          <a:prstGeom prst="rect">
            <a:avLst/>
          </a:prstGeom>
          <a:noFill/>
          <a:ln>
            <a:noFill/>
          </a:ln>
        </p:spPr>
        <p:txBody>
          <a:bodyPr spcFirstLastPara="1" wrap="square" lIns="0" tIns="46800" rIns="0" bIns="45700" anchor="t" anchorCtr="0">
            <a:noAutofit/>
          </a:bodyPr>
          <a:lstStyle/>
          <a:p>
            <a:pPr marL="457200" lvl="0" indent="-374650" algn="l" rtl="0">
              <a:lnSpc>
                <a:spcPct val="100000"/>
              </a:lnSpc>
              <a:spcBef>
                <a:spcPts val="1000"/>
              </a:spcBef>
              <a:spcAft>
                <a:spcPts val="0"/>
              </a:spcAft>
              <a:buClr>
                <a:schemeClr val="dk1"/>
              </a:buClr>
              <a:buSzPts val="2300"/>
              <a:buFont typeface="Calibri"/>
              <a:buAutoNum type="arabicPeriod"/>
            </a:pPr>
            <a:r>
              <a:rPr lang="en-US" sz="2300"/>
              <a:t>Population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increased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Larger number of foreigners now 133,446.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Increasingly more men than women (+26,650)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Ageing despite the influx of young foreigners. </a:t>
            </a:r>
            <a:endParaRPr sz="2300"/>
          </a:p>
          <a:p>
            <a:pPr marL="457200" lvl="0" indent="-374650" algn="l" rtl="0">
              <a:lnSpc>
                <a:spcPct val="100000"/>
              </a:lnSpc>
              <a:spcBef>
                <a:spcPts val="0"/>
              </a:spcBef>
              <a:spcAft>
                <a:spcPts val="0"/>
              </a:spcAft>
              <a:buClr>
                <a:schemeClr val="dk1"/>
              </a:buClr>
              <a:buSzPts val="2300"/>
              <a:buFont typeface="Calibri"/>
              <a:buAutoNum type="arabicPeriod"/>
            </a:pPr>
            <a:r>
              <a:rPr lang="en-US" sz="2300"/>
              <a:t>NH and N take 50% of the population. Only 7.9% of the population live in Gozo (36,155)</a:t>
            </a:r>
            <a:endParaRPr sz="2300"/>
          </a:p>
        </p:txBody>
      </p:sp>
      <p:pic>
        <p:nvPicPr>
          <p:cNvPr id="232" name="Google Shape;232;g34134899147_0_21"/>
          <p:cNvPicPr preferRelativeResize="0"/>
          <p:nvPr/>
        </p:nvPicPr>
        <p:blipFill rotWithShape="1">
          <a:blip r:embed="rId3">
            <a:alphaModFix/>
          </a:blip>
          <a:srcRect/>
          <a:stretch/>
        </p:blipFill>
        <p:spPr>
          <a:xfrm>
            <a:off x="6980100" y="76200"/>
            <a:ext cx="5065626" cy="3148631"/>
          </a:xfrm>
          <a:prstGeom prst="rect">
            <a:avLst/>
          </a:prstGeom>
          <a:noFill/>
          <a:ln>
            <a:noFill/>
          </a:ln>
        </p:spPr>
      </p:pic>
      <p:pic>
        <p:nvPicPr>
          <p:cNvPr id="233" name="Google Shape;233;g34134899147_0_21"/>
          <p:cNvPicPr preferRelativeResize="0"/>
          <p:nvPr/>
        </p:nvPicPr>
        <p:blipFill rotWithShape="1">
          <a:blip r:embed="rId4">
            <a:alphaModFix/>
          </a:blip>
          <a:srcRect/>
          <a:stretch/>
        </p:blipFill>
        <p:spPr>
          <a:xfrm>
            <a:off x="7126375" y="2993025"/>
            <a:ext cx="5065625" cy="3203776"/>
          </a:xfrm>
          <a:prstGeom prst="rect">
            <a:avLst/>
          </a:prstGeom>
          <a:noFill/>
          <a:ln>
            <a:noFill/>
          </a:ln>
        </p:spPr>
      </p:pic>
      <p:sp>
        <p:nvSpPr>
          <p:cNvPr id="234" name="Google Shape;234;g34134899147_0_21"/>
          <p:cNvSpPr txBox="1"/>
          <p:nvPr/>
        </p:nvSpPr>
        <p:spPr>
          <a:xfrm>
            <a:off x="11195925" y="3084075"/>
            <a:ext cx="7176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Sex</a:t>
            </a:r>
            <a:endParaRPr sz="2800" b="1" i="0" u="none" strike="noStrike" cap="none">
              <a:solidFill>
                <a:schemeClr val="lt1"/>
              </a:solidFill>
              <a:latin typeface="Calibri"/>
              <a:ea typeface="Calibri"/>
              <a:cs typeface="Calibri"/>
              <a:sym typeface="Calibri"/>
            </a:endParaRPr>
          </a:p>
        </p:txBody>
      </p:sp>
      <p:sp>
        <p:nvSpPr>
          <p:cNvPr id="235" name="Google Shape;235;g34134899147_0_21"/>
          <p:cNvSpPr txBox="1"/>
          <p:nvPr/>
        </p:nvSpPr>
        <p:spPr>
          <a:xfrm>
            <a:off x="10589225" y="76200"/>
            <a:ext cx="14565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Country</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4134899147_0_30"/>
          <p:cNvSpPr txBox="1">
            <a:spLocks noGrp="1"/>
          </p:cNvSpPr>
          <p:nvPr>
            <p:ph type="body" idx="1"/>
          </p:nvPr>
        </p:nvSpPr>
        <p:spPr>
          <a:xfrm>
            <a:off x="699375" y="1839800"/>
            <a:ext cx="5873400" cy="3734700"/>
          </a:xfrm>
          <a:prstGeom prst="rect">
            <a:avLst/>
          </a:prstGeom>
          <a:noFill/>
          <a:ln>
            <a:noFill/>
          </a:ln>
        </p:spPr>
        <p:txBody>
          <a:bodyPr spcFirstLastPara="1" wrap="square" lIns="0" tIns="46800" rIns="0" bIns="45700" anchor="t" anchorCtr="0">
            <a:normAutofit/>
          </a:bodyPr>
          <a:lstStyle/>
          <a:p>
            <a:pPr marL="457200" lvl="0" indent="-381000" algn="l" rtl="0">
              <a:lnSpc>
                <a:spcPct val="100000"/>
              </a:lnSpc>
              <a:spcBef>
                <a:spcPts val="1000"/>
              </a:spcBef>
              <a:spcAft>
                <a:spcPts val="0"/>
              </a:spcAft>
              <a:buClr>
                <a:schemeClr val="dk1"/>
              </a:buClr>
              <a:buSzPts val="2400"/>
              <a:buFont typeface="Calibri"/>
              <a:buAutoNum type="arabicPeriod"/>
            </a:pPr>
            <a:r>
              <a:rPr lang="en-US" sz="2400"/>
              <a:t>Unemployed declining after COVID </a:t>
            </a:r>
            <a:endParaRPr sz="2400"/>
          </a:p>
          <a:p>
            <a:pPr marL="457200" lvl="0" indent="-381000" algn="l" rtl="0">
              <a:lnSpc>
                <a:spcPct val="100000"/>
              </a:lnSpc>
              <a:spcBef>
                <a:spcPts val="0"/>
              </a:spcBef>
              <a:spcAft>
                <a:spcPts val="0"/>
              </a:spcAft>
              <a:buClr>
                <a:schemeClr val="dk1"/>
              </a:buClr>
              <a:buSzPts val="2400"/>
              <a:buFont typeface="Calibri"/>
              <a:buAutoNum type="arabicPeriod"/>
            </a:pPr>
            <a:r>
              <a:rPr lang="en-US" sz="2400"/>
              <a:t>People richer, yet 8,079 earn &lt;10K.</a:t>
            </a:r>
            <a:endParaRPr sz="2400"/>
          </a:p>
          <a:p>
            <a:pPr marL="457200" lvl="0" indent="-381000" algn="l" rtl="0">
              <a:lnSpc>
                <a:spcPct val="100000"/>
              </a:lnSpc>
              <a:spcBef>
                <a:spcPts val="0"/>
              </a:spcBef>
              <a:spcAft>
                <a:spcPts val="0"/>
              </a:spcAft>
              <a:buClr>
                <a:schemeClr val="dk1"/>
              </a:buClr>
              <a:buSzPts val="2400"/>
              <a:buFont typeface="Calibri"/>
              <a:buAutoNum type="arabicPeriod"/>
            </a:pPr>
            <a:r>
              <a:rPr lang="en-US" sz="2400"/>
              <a:t>Deprivation stabilized at 40,990 </a:t>
            </a:r>
            <a:endParaRPr sz="2400"/>
          </a:p>
          <a:p>
            <a:pPr marL="457200" lvl="0" indent="0" algn="l" rtl="0">
              <a:lnSpc>
                <a:spcPct val="100000"/>
              </a:lnSpc>
              <a:spcBef>
                <a:spcPts val="1000"/>
              </a:spcBef>
              <a:spcAft>
                <a:spcPts val="0"/>
              </a:spcAft>
              <a:buSzPts val="1800"/>
              <a:buNone/>
            </a:pPr>
            <a:r>
              <a:rPr lang="en-US" sz="2400" b="1"/>
              <a:t>Key correlates of wellbeing.</a:t>
            </a:r>
            <a:endParaRPr sz="2400" b="1"/>
          </a:p>
        </p:txBody>
      </p:sp>
      <p:sp>
        <p:nvSpPr>
          <p:cNvPr id="242" name="Google Shape;242;g34134899147_0_30"/>
          <p:cNvSpPr txBox="1">
            <a:spLocks noGrp="1"/>
          </p:cNvSpPr>
          <p:nvPr>
            <p:ph type="title"/>
          </p:nvPr>
        </p:nvSpPr>
        <p:spPr>
          <a:xfrm>
            <a:off x="178775"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We’re getting richer…</a:t>
            </a:r>
            <a:endParaRPr>
              <a:solidFill>
                <a:srgbClr val="C00000"/>
              </a:solidFill>
            </a:endParaRPr>
          </a:p>
        </p:txBody>
      </p:sp>
      <p:pic>
        <p:nvPicPr>
          <p:cNvPr id="243" name="Google Shape;243;g34134899147_0_30"/>
          <p:cNvPicPr preferRelativeResize="0"/>
          <p:nvPr/>
        </p:nvPicPr>
        <p:blipFill rotWithShape="1">
          <a:blip r:embed="rId3">
            <a:alphaModFix/>
          </a:blip>
          <a:srcRect/>
          <a:stretch/>
        </p:blipFill>
        <p:spPr>
          <a:xfrm>
            <a:off x="6705251" y="123325"/>
            <a:ext cx="5369525" cy="3481224"/>
          </a:xfrm>
          <a:prstGeom prst="rect">
            <a:avLst/>
          </a:prstGeom>
          <a:noFill/>
          <a:ln>
            <a:noFill/>
          </a:ln>
        </p:spPr>
      </p:pic>
      <p:pic>
        <p:nvPicPr>
          <p:cNvPr id="244" name="Google Shape;244;g34134899147_0_30"/>
          <p:cNvPicPr preferRelativeResize="0"/>
          <p:nvPr/>
        </p:nvPicPr>
        <p:blipFill rotWithShape="1">
          <a:blip r:embed="rId4">
            <a:alphaModFix/>
          </a:blip>
          <a:srcRect/>
          <a:stretch/>
        </p:blipFill>
        <p:spPr>
          <a:xfrm>
            <a:off x="6876200" y="3465350"/>
            <a:ext cx="5122700" cy="3226900"/>
          </a:xfrm>
          <a:prstGeom prst="rect">
            <a:avLst/>
          </a:prstGeom>
          <a:noFill/>
          <a:ln>
            <a:noFill/>
          </a:ln>
        </p:spPr>
      </p:pic>
      <p:sp>
        <p:nvSpPr>
          <p:cNvPr id="245" name="Google Shape;245;g34134899147_0_30"/>
          <p:cNvSpPr txBox="1"/>
          <p:nvPr/>
        </p:nvSpPr>
        <p:spPr>
          <a:xfrm>
            <a:off x="9273475" y="76200"/>
            <a:ext cx="27723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Unemployment</a:t>
            </a:r>
            <a:endParaRPr sz="2800" b="1" i="0" u="none" strike="noStrike" cap="none">
              <a:solidFill>
                <a:schemeClr val="lt1"/>
              </a:solidFill>
              <a:latin typeface="Calibri"/>
              <a:ea typeface="Calibri"/>
              <a:cs typeface="Calibri"/>
              <a:sym typeface="Calibri"/>
            </a:endParaRPr>
          </a:p>
        </p:txBody>
      </p:sp>
      <p:sp>
        <p:nvSpPr>
          <p:cNvPr id="246" name="Google Shape;246;g34134899147_0_30"/>
          <p:cNvSpPr txBox="1"/>
          <p:nvPr/>
        </p:nvSpPr>
        <p:spPr>
          <a:xfrm>
            <a:off x="10529275" y="3073550"/>
            <a:ext cx="15165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Income</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4134899147_0_39"/>
          <p:cNvSpPr txBox="1">
            <a:spLocks noGrp="1"/>
          </p:cNvSpPr>
          <p:nvPr>
            <p:ph type="title"/>
          </p:nvPr>
        </p:nvSpPr>
        <p:spPr>
          <a:xfrm>
            <a:off x="215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…more educated &amp; healthier</a:t>
            </a:r>
            <a:endParaRPr>
              <a:solidFill>
                <a:srgbClr val="C00000"/>
              </a:solidFill>
            </a:endParaRPr>
          </a:p>
        </p:txBody>
      </p:sp>
      <p:sp>
        <p:nvSpPr>
          <p:cNvPr id="253" name="Google Shape;253;g34134899147_0_39"/>
          <p:cNvSpPr txBox="1">
            <a:spLocks noGrp="1"/>
          </p:cNvSpPr>
          <p:nvPr>
            <p:ph type="body" idx="1"/>
          </p:nvPr>
        </p:nvSpPr>
        <p:spPr>
          <a:xfrm>
            <a:off x="838200" y="1825625"/>
            <a:ext cx="5825700" cy="4351200"/>
          </a:xfrm>
          <a:prstGeom prst="rect">
            <a:avLst/>
          </a:prstGeom>
          <a:noFill/>
          <a:ln>
            <a:noFill/>
          </a:ln>
        </p:spPr>
        <p:txBody>
          <a:bodyPr spcFirstLastPara="1" wrap="square" lIns="0" tIns="46800" rIns="0" bIns="45700" anchor="t" anchorCtr="0">
            <a:normAutofit/>
          </a:bodyPr>
          <a:lstStyle/>
          <a:p>
            <a:pPr marL="457200" lvl="0" indent="-381000" algn="l" rtl="0">
              <a:lnSpc>
                <a:spcPct val="90000"/>
              </a:lnSpc>
              <a:spcBef>
                <a:spcPts val="1000"/>
              </a:spcBef>
              <a:spcAft>
                <a:spcPts val="0"/>
              </a:spcAft>
              <a:buClr>
                <a:schemeClr val="dk1"/>
              </a:buClr>
              <a:buSzPts val="2400"/>
              <a:buFont typeface="Calibri"/>
              <a:buAutoNum type="arabicPeriod"/>
            </a:pPr>
            <a:r>
              <a:rPr lang="en-US" sz="2400"/>
              <a:t>The population became more educated on average during these 6 years.</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People with bad health declined 2018 to 2020, but increasing after the pandemic. Currently 19,015 are ill or very ill - not living in institutions. </a:t>
            </a:r>
            <a:endParaRPr sz="2400"/>
          </a:p>
          <a:p>
            <a:pPr marL="457200" lvl="0" indent="0" algn="l" rtl="0">
              <a:lnSpc>
                <a:spcPct val="90000"/>
              </a:lnSpc>
              <a:spcBef>
                <a:spcPts val="1000"/>
              </a:spcBef>
              <a:spcAft>
                <a:spcPts val="0"/>
              </a:spcAft>
              <a:buSzPts val="1800"/>
              <a:buNone/>
            </a:pPr>
            <a:r>
              <a:rPr lang="en-US" sz="2400" b="1"/>
              <a:t>Key correlates of wellbeing.</a:t>
            </a:r>
            <a:endParaRPr sz="2400"/>
          </a:p>
          <a:p>
            <a:pPr marL="0" lvl="0" indent="0" algn="l" rtl="0">
              <a:lnSpc>
                <a:spcPct val="90000"/>
              </a:lnSpc>
              <a:spcBef>
                <a:spcPts val="1000"/>
              </a:spcBef>
              <a:spcAft>
                <a:spcPts val="0"/>
              </a:spcAft>
              <a:buSzPts val="1800"/>
              <a:buNone/>
            </a:pPr>
            <a:endParaRPr sz="2400"/>
          </a:p>
        </p:txBody>
      </p:sp>
      <p:pic>
        <p:nvPicPr>
          <p:cNvPr id="254" name="Google Shape;254;g34134899147_0_39"/>
          <p:cNvPicPr preferRelativeResize="0"/>
          <p:nvPr/>
        </p:nvPicPr>
        <p:blipFill rotWithShape="1">
          <a:blip r:embed="rId3">
            <a:alphaModFix/>
          </a:blip>
          <a:srcRect/>
          <a:stretch/>
        </p:blipFill>
        <p:spPr>
          <a:xfrm>
            <a:off x="7343763" y="3322100"/>
            <a:ext cx="4848225" cy="3048000"/>
          </a:xfrm>
          <a:prstGeom prst="rect">
            <a:avLst/>
          </a:prstGeom>
          <a:noFill/>
          <a:ln>
            <a:noFill/>
          </a:ln>
        </p:spPr>
      </p:pic>
      <p:pic>
        <p:nvPicPr>
          <p:cNvPr id="255" name="Google Shape;255;g34134899147_0_39"/>
          <p:cNvPicPr preferRelativeResize="0"/>
          <p:nvPr/>
        </p:nvPicPr>
        <p:blipFill rotWithShape="1">
          <a:blip r:embed="rId4">
            <a:alphaModFix/>
          </a:blip>
          <a:srcRect/>
          <a:stretch/>
        </p:blipFill>
        <p:spPr>
          <a:xfrm>
            <a:off x="7414550" y="234250"/>
            <a:ext cx="4713750" cy="3105150"/>
          </a:xfrm>
          <a:prstGeom prst="rect">
            <a:avLst/>
          </a:prstGeom>
          <a:noFill/>
          <a:ln>
            <a:noFill/>
          </a:ln>
        </p:spPr>
      </p:pic>
      <p:sp>
        <p:nvSpPr>
          <p:cNvPr id="256" name="Google Shape;256;g34134899147_0_39"/>
          <p:cNvSpPr txBox="1"/>
          <p:nvPr/>
        </p:nvSpPr>
        <p:spPr>
          <a:xfrm>
            <a:off x="10259700" y="1159825"/>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Education</a:t>
            </a:r>
            <a:endParaRPr sz="2800" b="1" i="0" u="none" strike="noStrike" cap="none">
              <a:solidFill>
                <a:schemeClr val="lt1"/>
              </a:solidFill>
              <a:latin typeface="Calibri"/>
              <a:ea typeface="Calibri"/>
              <a:cs typeface="Calibri"/>
              <a:sym typeface="Calibri"/>
            </a:endParaRPr>
          </a:p>
        </p:txBody>
      </p:sp>
      <p:sp>
        <p:nvSpPr>
          <p:cNvPr id="257" name="Google Shape;257;g34134899147_0_39"/>
          <p:cNvSpPr txBox="1"/>
          <p:nvPr/>
        </p:nvSpPr>
        <p:spPr>
          <a:xfrm>
            <a:off x="10342100" y="4644275"/>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Health</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4134899147_0_49"/>
          <p:cNvSpPr txBox="1">
            <a:spLocks noGrp="1"/>
          </p:cNvSpPr>
          <p:nvPr>
            <p:ph type="title"/>
          </p:nvPr>
        </p:nvSpPr>
        <p:spPr>
          <a:xfrm>
            <a:off x="270100" y="0"/>
            <a:ext cx="67287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Better inside, worse outside</a:t>
            </a:r>
            <a:endParaRPr i="1"/>
          </a:p>
        </p:txBody>
      </p:sp>
      <p:sp>
        <p:nvSpPr>
          <p:cNvPr id="264" name="Google Shape;264;g34134899147_0_49"/>
          <p:cNvSpPr txBox="1">
            <a:spLocks noGrp="1"/>
          </p:cNvSpPr>
          <p:nvPr>
            <p:ph type="body" idx="1"/>
          </p:nvPr>
        </p:nvSpPr>
        <p:spPr>
          <a:xfrm>
            <a:off x="684725" y="1561850"/>
            <a:ext cx="6115500" cy="4351200"/>
          </a:xfrm>
          <a:prstGeom prst="rect">
            <a:avLst/>
          </a:prstGeom>
          <a:noFill/>
          <a:ln>
            <a:noFill/>
          </a:ln>
        </p:spPr>
        <p:txBody>
          <a:bodyPr spcFirstLastPara="1" wrap="square" lIns="0" tIns="46800" rIns="0" bIns="45700" anchor="t" anchorCtr="0">
            <a:normAutofit/>
          </a:bodyPr>
          <a:lstStyle/>
          <a:p>
            <a:pPr marL="457200" lvl="0" indent="-381000" algn="l" rtl="0">
              <a:lnSpc>
                <a:spcPct val="90000"/>
              </a:lnSpc>
              <a:spcBef>
                <a:spcPts val="1000"/>
              </a:spcBef>
              <a:spcAft>
                <a:spcPts val="0"/>
              </a:spcAft>
              <a:buClr>
                <a:schemeClr val="dk1"/>
              </a:buClr>
              <a:buSzPts val="2400"/>
              <a:buFont typeface="Calibri"/>
              <a:buAutoNum type="arabicPeriod"/>
            </a:pPr>
            <a:r>
              <a:rPr lang="en-US" sz="2400"/>
              <a:t>Housing Fewer people living in poor housing (leaking roof and dwellings without light) but 42,069 live in a dark dwelling and 32,771 leaking roof</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Crime People living near crime decreased till 2021 and then increased in 2022 and 2023</a:t>
            </a:r>
            <a:endParaRPr sz="2400"/>
          </a:p>
          <a:p>
            <a:pPr marL="457200" lvl="0" indent="-381000" algn="l" rtl="0">
              <a:lnSpc>
                <a:spcPct val="90000"/>
              </a:lnSpc>
              <a:spcBef>
                <a:spcPts val="0"/>
              </a:spcBef>
              <a:spcAft>
                <a:spcPts val="0"/>
              </a:spcAft>
              <a:buClr>
                <a:schemeClr val="dk1"/>
              </a:buClr>
              <a:buSzPts val="2400"/>
              <a:buFont typeface="Calibri"/>
              <a:buAutoNum type="arabicPeriod"/>
            </a:pPr>
            <a:r>
              <a:rPr lang="en-US" sz="2400"/>
              <a:t>Noise and Pollution Far more people living with noise (143,684) and pollution (161,708). </a:t>
            </a:r>
            <a:endParaRPr sz="2400"/>
          </a:p>
          <a:p>
            <a:pPr marL="457200" lvl="0" indent="0" algn="l" rtl="0">
              <a:lnSpc>
                <a:spcPct val="90000"/>
              </a:lnSpc>
              <a:spcBef>
                <a:spcPts val="1000"/>
              </a:spcBef>
              <a:spcAft>
                <a:spcPts val="0"/>
              </a:spcAft>
              <a:buClr>
                <a:schemeClr val="dk1"/>
              </a:buClr>
              <a:buSzPts val="1100"/>
              <a:buFont typeface="Arial"/>
              <a:buNone/>
            </a:pPr>
            <a:r>
              <a:rPr lang="en-US" sz="2400" b="1"/>
              <a:t>Key correlates of wellbeing.</a:t>
            </a:r>
            <a:endParaRPr sz="2400"/>
          </a:p>
        </p:txBody>
      </p:sp>
      <p:pic>
        <p:nvPicPr>
          <p:cNvPr id="265" name="Google Shape;265;g34134899147_0_49"/>
          <p:cNvPicPr preferRelativeResize="0"/>
          <p:nvPr/>
        </p:nvPicPr>
        <p:blipFill rotWithShape="1">
          <a:blip r:embed="rId3">
            <a:alphaModFix/>
          </a:blip>
          <a:srcRect/>
          <a:stretch/>
        </p:blipFill>
        <p:spPr>
          <a:xfrm>
            <a:off x="7015525" y="85588"/>
            <a:ext cx="4867275" cy="3095625"/>
          </a:xfrm>
          <a:prstGeom prst="rect">
            <a:avLst/>
          </a:prstGeom>
          <a:noFill/>
          <a:ln>
            <a:noFill/>
          </a:ln>
        </p:spPr>
      </p:pic>
      <p:pic>
        <p:nvPicPr>
          <p:cNvPr id="266" name="Google Shape;266;g34134899147_0_49"/>
          <p:cNvPicPr preferRelativeResize="0"/>
          <p:nvPr/>
        </p:nvPicPr>
        <p:blipFill rotWithShape="1">
          <a:blip r:embed="rId4">
            <a:alphaModFix/>
          </a:blip>
          <a:srcRect/>
          <a:stretch/>
        </p:blipFill>
        <p:spPr>
          <a:xfrm>
            <a:off x="6998788" y="3158275"/>
            <a:ext cx="4838700" cy="3152775"/>
          </a:xfrm>
          <a:prstGeom prst="rect">
            <a:avLst/>
          </a:prstGeom>
          <a:noFill/>
          <a:ln>
            <a:noFill/>
          </a:ln>
        </p:spPr>
      </p:pic>
      <p:sp>
        <p:nvSpPr>
          <p:cNvPr id="267" name="Google Shape;267;g34134899147_0_49"/>
          <p:cNvSpPr txBox="1"/>
          <p:nvPr/>
        </p:nvSpPr>
        <p:spPr>
          <a:xfrm>
            <a:off x="10091800" y="110795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Dwelling</a:t>
            </a:r>
            <a:endParaRPr sz="2800" b="1" i="0" u="none" strike="noStrike" cap="none">
              <a:solidFill>
                <a:schemeClr val="lt1"/>
              </a:solidFill>
              <a:latin typeface="Calibri"/>
              <a:ea typeface="Calibri"/>
              <a:cs typeface="Calibri"/>
              <a:sym typeface="Calibri"/>
            </a:endParaRPr>
          </a:p>
        </p:txBody>
      </p:sp>
      <p:sp>
        <p:nvSpPr>
          <p:cNvPr id="268" name="Google Shape;268;g34134899147_0_49"/>
          <p:cNvSpPr txBox="1"/>
          <p:nvPr/>
        </p:nvSpPr>
        <p:spPr>
          <a:xfrm>
            <a:off x="9586450" y="5382050"/>
            <a:ext cx="23628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Environment</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4134899147_0_60"/>
          <p:cNvSpPr txBox="1">
            <a:spLocks noGrp="1"/>
          </p:cNvSpPr>
          <p:nvPr>
            <p:ph type="title"/>
          </p:nvPr>
        </p:nvSpPr>
        <p:spPr>
          <a:xfrm>
            <a:off x="166550" y="0"/>
            <a:ext cx="61155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Less family, more friends</a:t>
            </a:r>
            <a:endParaRPr i="1"/>
          </a:p>
        </p:txBody>
      </p:sp>
      <p:pic>
        <p:nvPicPr>
          <p:cNvPr id="275" name="Google Shape;275;g34134899147_0_60"/>
          <p:cNvPicPr preferRelativeResize="0"/>
          <p:nvPr/>
        </p:nvPicPr>
        <p:blipFill rotWithShape="1">
          <a:blip r:embed="rId3">
            <a:alphaModFix/>
          </a:blip>
          <a:srcRect/>
          <a:stretch/>
        </p:blipFill>
        <p:spPr>
          <a:xfrm>
            <a:off x="6907825" y="-12"/>
            <a:ext cx="4838700" cy="3038475"/>
          </a:xfrm>
          <a:prstGeom prst="rect">
            <a:avLst/>
          </a:prstGeom>
          <a:noFill/>
          <a:ln>
            <a:noFill/>
          </a:ln>
        </p:spPr>
      </p:pic>
      <p:pic>
        <p:nvPicPr>
          <p:cNvPr id="276" name="Google Shape;276;g34134899147_0_60"/>
          <p:cNvPicPr preferRelativeResize="0"/>
          <p:nvPr/>
        </p:nvPicPr>
        <p:blipFill rotWithShape="1">
          <a:blip r:embed="rId4">
            <a:alphaModFix/>
          </a:blip>
          <a:srcRect/>
          <a:stretch/>
        </p:blipFill>
        <p:spPr>
          <a:xfrm>
            <a:off x="7070900" y="3253600"/>
            <a:ext cx="4819650" cy="3067050"/>
          </a:xfrm>
          <a:prstGeom prst="rect">
            <a:avLst/>
          </a:prstGeom>
          <a:noFill/>
          <a:ln>
            <a:noFill/>
          </a:ln>
        </p:spPr>
      </p:pic>
      <p:sp>
        <p:nvSpPr>
          <p:cNvPr id="277" name="Google Shape;277;g34134899147_0_60"/>
          <p:cNvSpPr txBox="1"/>
          <p:nvPr/>
        </p:nvSpPr>
        <p:spPr>
          <a:xfrm>
            <a:off x="242750" y="1627350"/>
            <a:ext cx="6588000" cy="35094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90000"/>
              </a:lnSpc>
              <a:spcBef>
                <a:spcPts val="100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Marriage Increase in separations/divorce.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Children The number of people having children in decline. </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Social Getting together with friends/family for a drink/meal decreased in COVID and then increase</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Leisure People who don’t afford to regularly participate in a leisure activity decreasing</a:t>
            </a:r>
            <a:endParaRPr sz="2400" b="0" i="0" u="none" strike="noStrike" cap="none">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Volunteering - the number of people who do no volunteer at all has increased</a:t>
            </a:r>
            <a:endParaRPr sz="2400" b="0" i="0" u="none" strike="noStrike" cap="none">
              <a:solidFill>
                <a:schemeClr val="dk1"/>
              </a:solidFill>
              <a:latin typeface="Calibri"/>
              <a:ea typeface="Calibri"/>
              <a:cs typeface="Calibri"/>
              <a:sym typeface="Calibri"/>
            </a:endParaRPr>
          </a:p>
        </p:txBody>
      </p:sp>
      <p:sp>
        <p:nvSpPr>
          <p:cNvPr id="278" name="Google Shape;278;g34134899147_0_60"/>
          <p:cNvSpPr txBox="1"/>
          <p:nvPr/>
        </p:nvSpPr>
        <p:spPr>
          <a:xfrm>
            <a:off x="9960325" y="147210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Status</a:t>
            </a:r>
            <a:endParaRPr sz="2800" b="1" i="0" u="none" strike="noStrike" cap="none">
              <a:solidFill>
                <a:schemeClr val="lt1"/>
              </a:solidFill>
              <a:latin typeface="Calibri"/>
              <a:ea typeface="Calibri"/>
              <a:cs typeface="Calibri"/>
              <a:sym typeface="Calibri"/>
            </a:endParaRPr>
          </a:p>
        </p:txBody>
      </p:sp>
      <p:sp>
        <p:nvSpPr>
          <p:cNvPr id="279" name="Google Shape;279;g34134899147_0_60"/>
          <p:cNvSpPr txBox="1"/>
          <p:nvPr/>
        </p:nvSpPr>
        <p:spPr>
          <a:xfrm>
            <a:off x="10021025" y="4628650"/>
            <a:ext cx="1786200" cy="531000"/>
          </a:xfrm>
          <a:prstGeom prst="rect">
            <a:avLst/>
          </a:prstGeom>
          <a:solidFill>
            <a:srgbClr val="C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Children</a:t>
            </a:r>
            <a:endParaRPr sz="28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4178d6b1c3_0_173"/>
          <p:cNvSpPr txBox="1">
            <a:spLocks noGrp="1"/>
          </p:cNvSpPr>
          <p:nvPr>
            <p:ph type="title"/>
          </p:nvPr>
        </p:nvSpPr>
        <p:spPr>
          <a:xfrm>
            <a:off x="138250" y="0"/>
            <a:ext cx="107967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We’re slightly more satisfied - except with time</a:t>
            </a:r>
            <a:endParaRPr i="1"/>
          </a:p>
        </p:txBody>
      </p:sp>
      <p:pic>
        <p:nvPicPr>
          <p:cNvPr id="286" name="Google Shape;286;g34178d6b1c3_0_173"/>
          <p:cNvPicPr preferRelativeResize="0"/>
          <p:nvPr/>
        </p:nvPicPr>
        <p:blipFill rotWithShape="1">
          <a:blip r:embed="rId3">
            <a:alphaModFix/>
          </a:blip>
          <a:srcRect/>
          <a:stretch/>
        </p:blipFill>
        <p:spPr>
          <a:xfrm>
            <a:off x="138250" y="1523325"/>
            <a:ext cx="6489651" cy="5234500"/>
          </a:xfrm>
          <a:prstGeom prst="rect">
            <a:avLst/>
          </a:prstGeom>
          <a:noFill/>
          <a:ln>
            <a:noFill/>
          </a:ln>
        </p:spPr>
      </p:pic>
      <p:sp>
        <p:nvSpPr>
          <p:cNvPr id="287" name="Google Shape;287;g34178d6b1c3_0_173"/>
          <p:cNvSpPr txBox="1"/>
          <p:nvPr/>
        </p:nvSpPr>
        <p:spPr>
          <a:xfrm>
            <a:off x="6870650" y="1775200"/>
            <a:ext cx="5026200" cy="424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5 satisfaction indicators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2023, relative to 2022</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We did better on personal relationship and financial satisfaction.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We flat-lined on life satisfaction and job satisfaction.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00000"/>
                </a:solidFill>
                <a:latin typeface="Calibri"/>
                <a:ea typeface="Calibri"/>
                <a:cs typeface="Calibri"/>
                <a:sym typeface="Calibri"/>
              </a:rPr>
              <a:t>We did worse on time satisfaction - where we were already low. </a:t>
            </a:r>
            <a:endParaRPr sz="24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4178d6b1c3_0_181"/>
          <p:cNvSpPr txBox="1">
            <a:spLocks noGrp="1"/>
          </p:cNvSpPr>
          <p:nvPr>
            <p:ph type="title"/>
          </p:nvPr>
        </p:nvSpPr>
        <p:spPr>
          <a:xfrm>
            <a:off x="215450" y="0"/>
            <a:ext cx="109023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We feel positive more often, negative less often</a:t>
            </a:r>
            <a:endParaRPr i="1"/>
          </a:p>
        </p:txBody>
      </p:sp>
      <p:sp>
        <p:nvSpPr>
          <p:cNvPr id="294" name="Google Shape;294;g34178d6b1c3_0_181"/>
          <p:cNvSpPr txBox="1"/>
          <p:nvPr/>
        </p:nvSpPr>
        <p:spPr>
          <a:xfrm>
            <a:off x="7024500" y="1577025"/>
            <a:ext cx="5026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6 emotion indicators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In 2023, relative to 2022, all trends are positive - marginally. </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95" name="Google Shape;295;g34178d6b1c3_0_181"/>
          <p:cNvPicPr preferRelativeResize="0"/>
          <p:nvPr/>
        </p:nvPicPr>
        <p:blipFill rotWithShape="1">
          <a:blip r:embed="rId3">
            <a:alphaModFix/>
          </a:blip>
          <a:srcRect/>
          <a:stretch/>
        </p:blipFill>
        <p:spPr>
          <a:xfrm>
            <a:off x="215450" y="1432300"/>
            <a:ext cx="6611799" cy="5295224"/>
          </a:xfrm>
          <a:prstGeom prst="rect">
            <a:avLst/>
          </a:prstGeom>
          <a:noFill/>
          <a:ln>
            <a:noFill/>
          </a:ln>
        </p:spPr>
      </p:pic>
      <p:sp>
        <p:nvSpPr>
          <p:cNvPr id="296" name="Google Shape;296;g34178d6b1c3_0_181"/>
          <p:cNvSpPr/>
          <p:nvPr/>
        </p:nvSpPr>
        <p:spPr>
          <a:xfrm>
            <a:off x="437850" y="3684850"/>
            <a:ext cx="75834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4178d6b1c3_1_622"/>
          <p:cNvSpPr txBox="1">
            <a:spLocks noGrp="1"/>
          </p:cNvSpPr>
          <p:nvPr>
            <p:ph type="title"/>
          </p:nvPr>
        </p:nvSpPr>
        <p:spPr>
          <a:xfrm>
            <a:off x="2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But a small % of REAL people…</a:t>
            </a:r>
            <a:endParaRPr i="1"/>
          </a:p>
        </p:txBody>
      </p:sp>
      <p:sp>
        <p:nvSpPr>
          <p:cNvPr id="303" name="Google Shape;303;g34178d6b1c3_1_622"/>
          <p:cNvSpPr txBox="1">
            <a:spLocks noGrp="1"/>
          </p:cNvSpPr>
          <p:nvPr>
            <p:ph type="body" idx="1"/>
          </p:nvPr>
        </p:nvSpPr>
        <p:spPr>
          <a:xfrm>
            <a:off x="34875" y="1032875"/>
            <a:ext cx="7715400" cy="5031000"/>
          </a:xfrm>
          <a:prstGeom prst="rect">
            <a:avLst/>
          </a:prstGeom>
          <a:solidFill>
            <a:schemeClr val="lt1"/>
          </a:solidFill>
          <a:ln>
            <a:noFill/>
          </a:ln>
        </p:spPr>
        <p:txBody>
          <a:bodyPr spcFirstLastPara="1" wrap="square" lIns="0" tIns="46800" rIns="0" bIns="45700" anchor="t" anchorCtr="0">
            <a:noAutofit/>
          </a:bodyPr>
          <a:lstStyle/>
          <a:p>
            <a:pPr marL="0" lvl="0" indent="0" algn="l" rtl="0">
              <a:lnSpc>
                <a:spcPct val="115000"/>
              </a:lnSpc>
              <a:spcBef>
                <a:spcPts val="0"/>
              </a:spcBef>
              <a:spcAft>
                <a:spcPts val="0"/>
              </a:spcAft>
              <a:buSzPts val="1800"/>
              <a:buNone/>
            </a:pPr>
            <a:r>
              <a:rPr lang="en-US" sz="2400">
                <a:solidFill>
                  <a:srgbClr val="C00000"/>
                </a:solidFill>
              </a:rPr>
              <a:t>Feeling </a:t>
            </a:r>
            <a:endParaRPr sz="2400">
              <a:solidFill>
                <a:srgbClr val="C00000"/>
              </a:solidFill>
            </a:endParaRPr>
          </a:p>
          <a:p>
            <a:pPr marL="457200" lvl="0" indent="0" algn="l" rtl="0">
              <a:lnSpc>
                <a:spcPct val="115000"/>
              </a:lnSpc>
              <a:spcBef>
                <a:spcPts val="0"/>
              </a:spcBef>
              <a:spcAft>
                <a:spcPts val="0"/>
              </a:spcAft>
              <a:buClr>
                <a:schemeClr val="dk1"/>
              </a:buClr>
              <a:buSzPts val="1100"/>
              <a:buFont typeface="Arial"/>
              <a:buNone/>
            </a:pPr>
            <a:r>
              <a:rPr lang="en-US" sz="2400">
                <a:solidFill>
                  <a:srgbClr val="C00000"/>
                </a:solidFill>
              </a:rPr>
              <a:t>nervous:</a:t>
            </a:r>
            <a:r>
              <a:rPr lang="en-US" sz="2400"/>
              <a:t> 64,178 people feel nervous all or most of the time; a further 120,854 at least some of the time</a:t>
            </a:r>
            <a:endParaRPr sz="2400">
              <a:solidFill>
                <a:srgbClr val="C00000"/>
              </a:solidFill>
            </a:endParaRPr>
          </a:p>
          <a:p>
            <a:pPr marL="457200" lvl="0" indent="0" algn="l" rtl="0">
              <a:lnSpc>
                <a:spcPct val="115000"/>
              </a:lnSpc>
              <a:spcBef>
                <a:spcPts val="0"/>
              </a:spcBef>
              <a:spcAft>
                <a:spcPts val="0"/>
              </a:spcAft>
              <a:buSzPts val="1800"/>
              <a:buNone/>
            </a:pPr>
            <a:r>
              <a:rPr lang="en-US" sz="2400">
                <a:solidFill>
                  <a:srgbClr val="C00000"/>
                </a:solidFill>
              </a:rPr>
              <a:t>down: </a:t>
            </a:r>
            <a:r>
              <a:rPr lang="en-US" sz="2400"/>
              <a:t>19,944 downhearted and depressed all or most </a:t>
            </a:r>
            <a:r>
              <a:rPr lang="en-US" sz="2400">
                <a:solidFill>
                  <a:srgbClr val="C00000"/>
                </a:solidFill>
              </a:rPr>
              <a:t>lonely: </a:t>
            </a:r>
            <a:r>
              <a:rPr lang="en-US" sz="2400"/>
              <a:t>13,110 feel lonely most or all of the time </a:t>
            </a:r>
            <a:endParaRPr sz="2400"/>
          </a:p>
          <a:p>
            <a:pPr marL="457200" lvl="0" indent="0" algn="l" rtl="0">
              <a:lnSpc>
                <a:spcPct val="115000"/>
              </a:lnSpc>
              <a:spcBef>
                <a:spcPts val="0"/>
              </a:spcBef>
              <a:spcAft>
                <a:spcPts val="0"/>
              </a:spcAft>
              <a:buSzPts val="1800"/>
              <a:buNone/>
            </a:pPr>
            <a:r>
              <a:rPr lang="en-US" sz="2400">
                <a:solidFill>
                  <a:srgbClr val="C00000"/>
                </a:solidFill>
              </a:rPr>
              <a:t>calm: </a:t>
            </a:r>
            <a:r>
              <a:rPr lang="en-US" sz="2400"/>
              <a:t>67,703 people feel calm only little or none of time</a:t>
            </a:r>
            <a:endParaRPr sz="2400"/>
          </a:p>
          <a:p>
            <a:pPr marL="457200" lvl="0" indent="0" algn="l" rtl="0">
              <a:lnSpc>
                <a:spcPct val="115000"/>
              </a:lnSpc>
              <a:spcBef>
                <a:spcPts val="0"/>
              </a:spcBef>
              <a:spcAft>
                <a:spcPts val="0"/>
              </a:spcAft>
              <a:buSzPts val="1800"/>
              <a:buNone/>
            </a:pPr>
            <a:r>
              <a:rPr lang="en-US" sz="2400">
                <a:solidFill>
                  <a:srgbClr val="C00000"/>
                </a:solidFill>
              </a:rPr>
              <a:t>happy: </a:t>
            </a:r>
            <a:r>
              <a:rPr lang="en-US" sz="2400"/>
              <a:t>29,820 feel happy only little or none of time</a:t>
            </a:r>
            <a:endParaRPr sz="2400"/>
          </a:p>
          <a:p>
            <a:pPr marL="0" lvl="0" indent="0" algn="l" rtl="0">
              <a:lnSpc>
                <a:spcPct val="90000"/>
              </a:lnSpc>
              <a:spcBef>
                <a:spcPts val="1000"/>
              </a:spcBef>
              <a:spcAft>
                <a:spcPts val="0"/>
              </a:spcAft>
              <a:buSzPts val="1800"/>
              <a:buNone/>
            </a:pPr>
            <a:r>
              <a:rPr lang="en-US" sz="2400">
                <a:solidFill>
                  <a:srgbClr val="C00000"/>
                </a:solidFill>
              </a:rPr>
              <a:t>Satisfaction with </a:t>
            </a:r>
            <a:endParaRPr sz="2400">
              <a:solidFill>
                <a:srgbClr val="C00000"/>
              </a:solidFill>
            </a:endParaRPr>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time</a:t>
            </a:r>
            <a:r>
              <a:rPr lang="en-US" sz="2400"/>
              <a:t> 37,110 have time satisfaction less than 4</a:t>
            </a:r>
            <a:endParaRPr sz="2400"/>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finance: </a:t>
            </a:r>
            <a:r>
              <a:rPr lang="en-US" sz="2400"/>
              <a:t>24,639 have financial satisfaction at less 4 </a:t>
            </a:r>
            <a:endParaRPr sz="2400"/>
          </a:p>
          <a:p>
            <a:pPr marL="457200" lvl="0" indent="0" algn="l" rtl="0">
              <a:lnSpc>
                <a:spcPct val="90000"/>
              </a:lnSpc>
              <a:spcBef>
                <a:spcPts val="1000"/>
              </a:spcBef>
              <a:spcAft>
                <a:spcPts val="0"/>
              </a:spcAft>
              <a:buClr>
                <a:schemeClr val="dk1"/>
              </a:buClr>
              <a:buSzPts val="1100"/>
              <a:buFont typeface="Arial"/>
              <a:buNone/>
            </a:pPr>
            <a:r>
              <a:rPr lang="en-US" sz="2400">
                <a:solidFill>
                  <a:srgbClr val="C00000"/>
                </a:solidFill>
              </a:rPr>
              <a:t>life: </a:t>
            </a:r>
            <a:r>
              <a:rPr lang="en-US" sz="2400"/>
              <a:t>absolute misery increased (0-1) 8323 (5398 in 2022) </a:t>
            </a:r>
            <a:endParaRPr sz="2400"/>
          </a:p>
          <a:p>
            <a:pPr marL="0" lvl="0" indent="0" algn="l" rtl="0">
              <a:lnSpc>
                <a:spcPct val="90000"/>
              </a:lnSpc>
              <a:spcBef>
                <a:spcPts val="1000"/>
              </a:spcBef>
              <a:spcAft>
                <a:spcPts val="0"/>
              </a:spcAft>
              <a:buClr>
                <a:schemeClr val="dk1"/>
              </a:buClr>
              <a:buSzPts val="1100"/>
              <a:buFont typeface="Arial"/>
              <a:buNone/>
            </a:pPr>
            <a:endParaRPr sz="2400"/>
          </a:p>
          <a:p>
            <a:pPr marL="0" lvl="0" indent="0" algn="l" rtl="0">
              <a:lnSpc>
                <a:spcPct val="90000"/>
              </a:lnSpc>
              <a:spcBef>
                <a:spcPts val="1000"/>
              </a:spcBef>
              <a:spcAft>
                <a:spcPts val="0"/>
              </a:spcAft>
              <a:buSzPts val="1800"/>
              <a:buNone/>
            </a:pPr>
            <a:endParaRPr sz="2400"/>
          </a:p>
        </p:txBody>
      </p:sp>
      <p:pic>
        <p:nvPicPr>
          <p:cNvPr id="304" name="Google Shape;304;g34178d6b1c3_1_622"/>
          <p:cNvPicPr preferRelativeResize="0"/>
          <p:nvPr/>
        </p:nvPicPr>
        <p:blipFill rotWithShape="1">
          <a:blip r:embed="rId3">
            <a:alphaModFix/>
          </a:blip>
          <a:srcRect/>
          <a:stretch/>
        </p:blipFill>
        <p:spPr>
          <a:xfrm>
            <a:off x="7665175" y="3732200"/>
            <a:ext cx="4526825" cy="2265000"/>
          </a:xfrm>
          <a:prstGeom prst="rect">
            <a:avLst/>
          </a:prstGeom>
          <a:noFill/>
          <a:ln>
            <a:noFill/>
          </a:ln>
        </p:spPr>
      </p:pic>
      <p:sp>
        <p:nvSpPr>
          <p:cNvPr id="305" name="Google Shape;305;g34178d6b1c3_1_622"/>
          <p:cNvSpPr txBox="1"/>
          <p:nvPr/>
        </p:nvSpPr>
        <p:spPr>
          <a:xfrm>
            <a:off x="8074675" y="3585825"/>
            <a:ext cx="1740900" cy="531000"/>
          </a:xfrm>
          <a:prstGeom prst="rect">
            <a:avLst/>
          </a:prstGeom>
          <a:solidFill>
            <a:srgbClr val="FFC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Time use</a:t>
            </a:r>
            <a:endParaRPr sz="2800" b="1" i="0" u="none" strike="noStrike" cap="none">
              <a:solidFill>
                <a:schemeClr val="lt1"/>
              </a:solidFill>
              <a:latin typeface="Calibri"/>
              <a:ea typeface="Calibri"/>
              <a:cs typeface="Calibri"/>
              <a:sym typeface="Calibri"/>
            </a:endParaRPr>
          </a:p>
        </p:txBody>
      </p:sp>
      <p:sp>
        <p:nvSpPr>
          <p:cNvPr id="306" name="Google Shape;306;g34178d6b1c3_1_622"/>
          <p:cNvSpPr/>
          <p:nvPr/>
        </p:nvSpPr>
        <p:spPr>
          <a:xfrm>
            <a:off x="7953800" y="4525475"/>
            <a:ext cx="1563000" cy="160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07" name="Google Shape;307;g34178d6b1c3_1_622"/>
          <p:cNvPicPr preferRelativeResize="0"/>
          <p:nvPr/>
        </p:nvPicPr>
        <p:blipFill rotWithShape="1">
          <a:blip r:embed="rId4">
            <a:alphaModFix/>
          </a:blip>
          <a:srcRect/>
          <a:stretch/>
        </p:blipFill>
        <p:spPr>
          <a:xfrm>
            <a:off x="7769875" y="304800"/>
            <a:ext cx="4329576" cy="2527751"/>
          </a:xfrm>
          <a:prstGeom prst="rect">
            <a:avLst/>
          </a:prstGeom>
          <a:noFill/>
          <a:ln>
            <a:noFill/>
          </a:ln>
        </p:spPr>
      </p:pic>
      <p:sp>
        <p:nvSpPr>
          <p:cNvPr id="308" name="Google Shape;308;g34178d6b1c3_1_622"/>
          <p:cNvSpPr txBox="1"/>
          <p:nvPr/>
        </p:nvSpPr>
        <p:spPr>
          <a:xfrm>
            <a:off x="10358550" y="365675"/>
            <a:ext cx="1740900" cy="531000"/>
          </a:xfrm>
          <a:prstGeom prst="rect">
            <a:avLst/>
          </a:prstGeom>
          <a:solidFill>
            <a:srgbClr val="FFC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Nervous</a:t>
            </a:r>
            <a:endParaRPr sz="2800" b="1" i="0" u="none" strike="noStrike" cap="none">
              <a:solidFill>
                <a:schemeClr val="lt1"/>
              </a:solidFill>
              <a:latin typeface="Calibri"/>
              <a:ea typeface="Calibri"/>
              <a:cs typeface="Calibri"/>
              <a:sym typeface="Calibri"/>
            </a:endParaRPr>
          </a:p>
        </p:txBody>
      </p:sp>
      <p:sp>
        <p:nvSpPr>
          <p:cNvPr id="309" name="Google Shape;309;g34178d6b1c3_1_622"/>
          <p:cNvSpPr/>
          <p:nvPr/>
        </p:nvSpPr>
        <p:spPr>
          <a:xfrm>
            <a:off x="10536450" y="1286975"/>
            <a:ext cx="1563000" cy="1608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g341d6e2074c_0_1"/>
          <p:cNvPicPr preferRelativeResize="0"/>
          <p:nvPr/>
        </p:nvPicPr>
        <p:blipFill rotWithShape="1">
          <a:blip r:embed="rId3">
            <a:alphaModFix/>
          </a:blip>
          <a:srcRect/>
          <a:stretch/>
        </p:blipFill>
        <p:spPr>
          <a:xfrm>
            <a:off x="369600" y="1678075"/>
            <a:ext cx="6185576" cy="4111451"/>
          </a:xfrm>
          <a:prstGeom prst="rect">
            <a:avLst/>
          </a:prstGeom>
          <a:noFill/>
          <a:ln>
            <a:noFill/>
          </a:ln>
        </p:spPr>
      </p:pic>
      <p:sp>
        <p:nvSpPr>
          <p:cNvPr id="316" name="Google Shape;316;g341d6e2074c_0_1"/>
          <p:cNvSpPr txBox="1">
            <a:spLocks noGrp="1"/>
          </p:cNvSpPr>
          <p:nvPr>
            <p:ph type="title"/>
          </p:nvPr>
        </p:nvSpPr>
        <p:spPr>
          <a:xfrm>
            <a:off x="178775"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life satisfaction if we have bad health</a:t>
            </a:r>
            <a:endParaRPr i="1">
              <a:highlight>
                <a:srgbClr val="FFFF00"/>
              </a:highlight>
            </a:endParaRPr>
          </a:p>
        </p:txBody>
      </p:sp>
      <p:sp>
        <p:nvSpPr>
          <p:cNvPr id="317" name="Google Shape;317;g341d6e2074c_0_1"/>
          <p:cNvSpPr txBox="1"/>
          <p:nvPr/>
        </p:nvSpPr>
        <p:spPr>
          <a:xfrm>
            <a:off x="7121775" y="1610450"/>
            <a:ext cx="33129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People in bad health consistently do much worse on ALL indicators (less on time use).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For instance, life satisfaction of those with bad health around 2</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points lower on the 11-point scale.</a:t>
            </a: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3555947e5db_0_14"/>
          <p:cNvSpPr txBox="1"/>
          <p:nvPr/>
        </p:nvSpPr>
        <p:spPr>
          <a:xfrm>
            <a:off x="0" y="3149375"/>
            <a:ext cx="12301200" cy="230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Policy-makers worldwide increasingly see wellbeing as the overarching goal of public policy.</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Richard Layard:</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“It's in politicians' self-interest to make policies for happiness”</a:t>
            </a:r>
            <a:r>
              <a:rPr lang="en-US" sz="2300" b="0" i="1" u="none" strike="noStrike" cap="none">
                <a:solidFill>
                  <a:schemeClr val="dk1"/>
                </a:solidFill>
                <a:latin typeface="Calibri"/>
                <a:ea typeface="Calibri"/>
                <a:cs typeface="Calibri"/>
                <a:sym typeface="Calibri"/>
              </a:rPr>
              <a:t> </a:t>
            </a:r>
            <a:endParaRPr sz="23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0" i="1" u="none" strike="noStrike" cap="none">
                <a:solidFill>
                  <a:schemeClr val="dk1"/>
                </a:solidFill>
                <a:latin typeface="Calibri"/>
                <a:ea typeface="Calibri"/>
                <a:cs typeface="Calibri"/>
                <a:sym typeface="Calibri"/>
              </a:rPr>
              <a:t>“It’s not the economy, stupid: wellbeing is the real vote-winner”</a:t>
            </a:r>
            <a:endParaRPr sz="23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9" name="Google Shape;99;g3555947e5db_0_14"/>
          <p:cNvSpPr txBox="1"/>
          <p:nvPr/>
        </p:nvSpPr>
        <p:spPr>
          <a:xfrm>
            <a:off x="-109200" y="1639875"/>
            <a:ext cx="12301200" cy="1246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At the 1st National Conference of the PFWS 2018 </a:t>
            </a:r>
            <a:r>
              <a:rPr lang="en-US" sz="2300" b="0" i="1" u="none" strike="noStrike" cap="none">
                <a:solidFill>
                  <a:schemeClr val="dk1"/>
                </a:solidFill>
                <a:latin typeface="Calibri"/>
                <a:ea typeface="Calibri"/>
                <a:cs typeface="Calibri"/>
                <a:sym typeface="Calibri"/>
              </a:rPr>
              <a:t>“There is a need for regular and robust national wellbeing statistics and research to compare the wellbeing of different segments of Maltese society, over time, and with other countries and to guide policy.” </a:t>
            </a:r>
            <a:endParaRPr sz="2300" b="0" i="1" u="none" strike="noStrike" cap="none">
              <a:solidFill>
                <a:schemeClr val="dk1"/>
              </a:solidFill>
              <a:latin typeface="Calibri"/>
              <a:ea typeface="Calibri"/>
              <a:cs typeface="Calibri"/>
              <a:sym typeface="Calibri"/>
            </a:endParaRPr>
          </a:p>
        </p:txBody>
      </p:sp>
      <p:sp>
        <p:nvSpPr>
          <p:cNvPr id="100" name="Google Shape;100;g3555947e5db_0_14"/>
          <p:cNvSpPr txBox="1"/>
          <p:nvPr/>
        </p:nvSpPr>
        <p:spPr>
          <a:xfrm>
            <a:off x="6069125" y="525100"/>
            <a:ext cx="5092200" cy="79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01" name="Google Shape;101;g3555947e5db_0_14"/>
          <p:cNvSpPr txBox="1"/>
          <p:nvPr/>
        </p:nvSpPr>
        <p:spPr>
          <a:xfrm>
            <a:off x="-1" y="15750"/>
            <a:ext cx="12192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is on the </a:t>
            </a:r>
            <a:r>
              <a:rPr lang="en-US" sz="4400" b="0" i="0" u="none" strike="noStrike" cap="none">
                <a:solidFill>
                  <a:srgbClr val="C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agenda</a:t>
            </a:r>
            <a:endParaRPr sz="4400" b="0" i="0"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341d6e2074c_0_15"/>
          <p:cNvPicPr preferRelativeResize="0"/>
          <p:nvPr/>
        </p:nvPicPr>
        <p:blipFill rotWithShape="1">
          <a:blip r:embed="rId3">
            <a:alphaModFix/>
          </a:blip>
          <a:srcRect/>
          <a:stretch/>
        </p:blipFill>
        <p:spPr>
          <a:xfrm>
            <a:off x="304800" y="1695848"/>
            <a:ext cx="6906051" cy="4650175"/>
          </a:xfrm>
          <a:prstGeom prst="rect">
            <a:avLst/>
          </a:prstGeom>
          <a:noFill/>
          <a:ln>
            <a:noFill/>
          </a:ln>
        </p:spPr>
      </p:pic>
      <p:sp>
        <p:nvSpPr>
          <p:cNvPr id="324" name="Google Shape;324;g341d6e2074c_0_15"/>
          <p:cNvSpPr txBox="1">
            <a:spLocks noGrp="1"/>
          </p:cNvSpPr>
          <p:nvPr>
            <p:ph type="title"/>
          </p:nvPr>
        </p:nvSpPr>
        <p:spPr>
          <a:xfrm>
            <a:off x="200025"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happiness among materially deprived</a:t>
            </a:r>
            <a:endParaRPr i="1">
              <a:highlight>
                <a:srgbClr val="FFFF00"/>
              </a:highlight>
            </a:endParaRPr>
          </a:p>
        </p:txBody>
      </p:sp>
      <p:sp>
        <p:nvSpPr>
          <p:cNvPr id="325" name="Google Shape;325;g341d6e2074c_0_15"/>
          <p:cNvSpPr txBox="1"/>
          <p:nvPr/>
        </p:nvSpPr>
        <p:spPr>
          <a:xfrm>
            <a:off x="7629650" y="2616338"/>
            <a:ext cx="35352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Material deprivation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results in significantly lower satisfaction on all 5 indicators, less positive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and more negative emotions.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4178d6b1c3_0_247"/>
          <p:cNvSpPr txBox="1">
            <a:spLocks noGrp="1"/>
          </p:cNvSpPr>
          <p:nvPr>
            <p:ph type="title"/>
          </p:nvPr>
        </p:nvSpPr>
        <p:spPr>
          <a:xfrm>
            <a:off x="14215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More frequently nervous if we live in noise</a:t>
            </a:r>
            <a:endParaRPr i="1">
              <a:highlight>
                <a:srgbClr val="FFFF00"/>
              </a:highlight>
            </a:endParaRPr>
          </a:p>
        </p:txBody>
      </p:sp>
      <p:pic>
        <p:nvPicPr>
          <p:cNvPr id="332" name="Google Shape;332;g34178d6b1c3_0_247"/>
          <p:cNvPicPr preferRelativeResize="0"/>
          <p:nvPr/>
        </p:nvPicPr>
        <p:blipFill rotWithShape="1">
          <a:blip r:embed="rId3">
            <a:alphaModFix/>
          </a:blip>
          <a:srcRect/>
          <a:stretch/>
        </p:blipFill>
        <p:spPr>
          <a:xfrm>
            <a:off x="389225" y="1411252"/>
            <a:ext cx="7102492" cy="4762847"/>
          </a:xfrm>
          <a:prstGeom prst="rect">
            <a:avLst/>
          </a:prstGeom>
          <a:noFill/>
          <a:ln>
            <a:noFill/>
          </a:ln>
        </p:spPr>
      </p:pic>
      <p:sp>
        <p:nvSpPr>
          <p:cNvPr id="333" name="Google Shape;333;g34178d6b1c3_0_247"/>
          <p:cNvSpPr txBox="1"/>
          <p:nvPr/>
        </p:nvSpPr>
        <p:spPr>
          <a:xfrm>
            <a:off x="7852700" y="1338775"/>
            <a:ext cx="3928800" cy="476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Poor housing associated with more negative emotions and</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satisfactions - link to income and material deprivation.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Noise </a:t>
            </a:r>
            <a:r>
              <a:rPr lang="en-US" sz="2400" b="0" i="0" u="none" strike="noStrike" cap="none">
                <a:solidFill>
                  <a:schemeClr val="dk1"/>
                </a:solidFill>
                <a:latin typeface="Calibri"/>
                <a:ea typeface="Calibri"/>
                <a:cs typeface="Calibri"/>
                <a:sym typeface="Calibri"/>
              </a:rPr>
              <a:t>and pollution makes a difference to levels of nervousness.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Crime also linked to lower satisfactions in all domains and negative emotions.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41d6e2074c_0_22"/>
          <p:cNvSpPr txBox="1"/>
          <p:nvPr/>
        </p:nvSpPr>
        <p:spPr>
          <a:xfrm>
            <a:off x="7002900" y="1782900"/>
            <a:ext cx="4350900" cy="349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Married and singles do better on most indicators.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Never married less satisfied with their relationships but experience more positive and less negative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Separated/divorced do worse on all indicators.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Widows high time use satisfaction, high loneliness.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40" name="Google Shape;340;g341d6e2074c_0_22"/>
          <p:cNvPicPr preferRelativeResize="0"/>
          <p:nvPr/>
        </p:nvPicPr>
        <p:blipFill rotWithShape="1">
          <a:blip r:embed="rId3">
            <a:alphaModFix/>
          </a:blip>
          <a:srcRect/>
          <a:stretch/>
        </p:blipFill>
        <p:spPr>
          <a:xfrm>
            <a:off x="514348" y="1864223"/>
            <a:ext cx="6395286" cy="4351199"/>
          </a:xfrm>
          <a:prstGeom prst="rect">
            <a:avLst/>
          </a:prstGeom>
          <a:noFill/>
          <a:ln>
            <a:noFill/>
          </a:ln>
        </p:spPr>
      </p:pic>
      <p:sp>
        <p:nvSpPr>
          <p:cNvPr id="341" name="Google Shape;341;g341d6e2074c_0_22"/>
          <p:cNvSpPr txBox="1">
            <a:spLocks noGrp="1"/>
          </p:cNvSpPr>
          <p:nvPr>
            <p:ph type="title"/>
          </p:nvPr>
        </p:nvSpPr>
        <p:spPr>
          <a:xfrm>
            <a:off x="152400" y="0"/>
            <a:ext cx="121920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financial satisfaction for separated/divorced</a:t>
            </a:r>
            <a:endParaRPr sz="4000"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444d9ef06c_0_80"/>
          <p:cNvSpPr txBox="1"/>
          <p:nvPr/>
        </p:nvSpPr>
        <p:spPr>
          <a:xfrm>
            <a:off x="7981650" y="1553825"/>
            <a:ext cx="3493800" cy="35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Households </a:t>
            </a:r>
            <a:r>
              <a:rPr lang="en-US" sz="2400" b="0" i="0" u="none" strike="noStrike" cap="none">
                <a:solidFill>
                  <a:schemeClr val="dk1"/>
                </a:solidFill>
                <a:latin typeface="Calibri"/>
                <a:ea typeface="Calibri"/>
                <a:cs typeface="Calibri"/>
                <a:sym typeface="Calibri"/>
              </a:rPr>
              <a:t>with children report higher life relationship satisfaction and more positive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Single parents score badly on almost all fronts.</a:t>
            </a:r>
            <a:endParaRPr sz="2400" b="0" i="0" u="none" strike="noStrike" cap="none">
              <a:solidFill>
                <a:schemeClr val="dk1"/>
              </a:solidFill>
              <a:latin typeface="Calibri"/>
              <a:ea typeface="Calibri"/>
              <a:cs typeface="Calibri"/>
              <a:sym typeface="Calibri"/>
            </a:endParaRPr>
          </a:p>
        </p:txBody>
      </p:sp>
      <p:pic>
        <p:nvPicPr>
          <p:cNvPr id="348" name="Google Shape;348;g3444d9ef06c_0_80"/>
          <p:cNvPicPr preferRelativeResize="0"/>
          <p:nvPr/>
        </p:nvPicPr>
        <p:blipFill rotWithShape="1">
          <a:blip r:embed="rId3">
            <a:alphaModFix/>
          </a:blip>
          <a:srcRect/>
          <a:stretch/>
        </p:blipFill>
        <p:spPr>
          <a:xfrm>
            <a:off x="780750" y="1553825"/>
            <a:ext cx="6844824" cy="4643276"/>
          </a:xfrm>
          <a:prstGeom prst="rect">
            <a:avLst/>
          </a:prstGeom>
          <a:noFill/>
          <a:ln>
            <a:noFill/>
          </a:ln>
        </p:spPr>
      </p:pic>
      <p:sp>
        <p:nvSpPr>
          <p:cNvPr id="349" name="Google Shape;349;g3444d9ef06c_0_80"/>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Lower financial satisfaction for single parents </a:t>
            </a:r>
            <a:endParaRPr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341d6e2074c_0_30"/>
          <p:cNvPicPr preferRelativeResize="0"/>
          <p:nvPr/>
        </p:nvPicPr>
        <p:blipFill rotWithShape="1">
          <a:blip r:embed="rId3">
            <a:alphaModFix/>
          </a:blip>
          <a:srcRect/>
          <a:stretch/>
        </p:blipFill>
        <p:spPr>
          <a:xfrm>
            <a:off x="305975" y="1484075"/>
            <a:ext cx="6607425" cy="4464676"/>
          </a:xfrm>
          <a:prstGeom prst="rect">
            <a:avLst/>
          </a:prstGeom>
          <a:noFill/>
          <a:ln>
            <a:noFill/>
          </a:ln>
        </p:spPr>
      </p:pic>
      <p:sp>
        <p:nvSpPr>
          <p:cNvPr id="356" name="Google Shape;356;g341d6e2074c_0_30"/>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Higher time use satisfaction if low educated</a:t>
            </a:r>
            <a:endParaRPr i="1">
              <a:highlight>
                <a:srgbClr val="FFFF00"/>
              </a:highlight>
            </a:endParaRPr>
          </a:p>
        </p:txBody>
      </p:sp>
      <p:sp>
        <p:nvSpPr>
          <p:cNvPr id="357" name="Google Shape;357;g341d6e2074c_0_30"/>
          <p:cNvSpPr txBox="1"/>
          <p:nvPr/>
        </p:nvSpPr>
        <p:spPr>
          <a:xfrm>
            <a:off x="7305700" y="1409350"/>
            <a:ext cx="42396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Tertiary educated have higher frequency of positive emotions and a lower frequency of negative emotions.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Financial, job and life satisfaction increase with increasing education, but time use satisfaction falls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Highest satisfaction in time use among primary educate.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3444d9ef06c_0_92"/>
          <p:cNvPicPr preferRelativeResize="0"/>
          <p:nvPr/>
        </p:nvPicPr>
        <p:blipFill rotWithShape="1">
          <a:blip r:embed="rId3">
            <a:alphaModFix/>
          </a:blip>
          <a:srcRect/>
          <a:stretch/>
        </p:blipFill>
        <p:spPr>
          <a:xfrm>
            <a:off x="287950" y="1547073"/>
            <a:ext cx="6805076" cy="4438425"/>
          </a:xfrm>
          <a:prstGeom prst="rect">
            <a:avLst/>
          </a:prstGeom>
          <a:noFill/>
          <a:ln>
            <a:noFill/>
          </a:ln>
        </p:spPr>
      </p:pic>
      <p:sp>
        <p:nvSpPr>
          <p:cNvPr id="364" name="Google Shape;364;g3444d9ef06c_0_92"/>
          <p:cNvSpPr txBox="1"/>
          <p:nvPr/>
        </p:nvSpPr>
        <p:spPr>
          <a:xfrm>
            <a:off x="7189300" y="2225325"/>
            <a:ext cx="4164600" cy="280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chemeClr val="dk1"/>
                </a:solidFill>
                <a:latin typeface="Calibri"/>
                <a:ea typeface="Calibri"/>
                <a:cs typeface="Calibri"/>
                <a:sym typeface="Calibri"/>
              </a:rPr>
              <a:t>Foreigners consistently have slightly higher life satisfaction, feel more positive and less negative emotions than those born in Malta.</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65" name="Google Shape;365;g3444d9ef06c_0_92"/>
          <p:cNvSpPr txBox="1">
            <a:spLocks noGrp="1"/>
          </p:cNvSpPr>
          <p:nvPr>
            <p:ph type="title"/>
          </p:nvPr>
        </p:nvSpPr>
        <p:spPr>
          <a:xfrm>
            <a:off x="135550" y="2"/>
            <a:ext cx="10515600" cy="1325700"/>
          </a:xfrm>
          <a:prstGeom prst="rect">
            <a:avLst/>
          </a:prstGeom>
          <a:noFill/>
          <a:ln>
            <a:noFill/>
          </a:ln>
        </p:spPr>
        <p:txBody>
          <a:bodyPr spcFirstLastPara="1" wrap="square" lIns="0" tIns="46800" rIns="0" bIns="45700" anchor="ctr" anchorCtr="0">
            <a:normAutofit/>
          </a:bodyPr>
          <a:lstStyle/>
          <a:p>
            <a:pPr marL="0" marR="0" lvl="0" indent="0" algn="l" rtl="0">
              <a:lnSpc>
                <a:spcPct val="90000"/>
              </a:lnSpc>
              <a:spcBef>
                <a:spcPts val="0"/>
              </a:spcBef>
              <a:spcAft>
                <a:spcPts val="0"/>
              </a:spcAft>
              <a:buSzPts val="1800"/>
              <a:buNone/>
            </a:pPr>
            <a:r>
              <a:rPr lang="en-US">
                <a:solidFill>
                  <a:srgbClr val="C00000"/>
                </a:solidFill>
              </a:rPr>
              <a:t>Higher life satisfaction </a:t>
            </a:r>
            <a:r>
              <a:rPr lang="en-US">
                <a:solidFill>
                  <a:srgbClr val="C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among</a:t>
            </a:r>
            <a:r>
              <a:rPr lang="en-US">
                <a:solidFill>
                  <a:srgbClr val="C00000"/>
                </a:solidFill>
              </a:rPr>
              <a:t> foreigners</a:t>
            </a:r>
            <a:endParaRPr i="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3554e3dc240_0_183"/>
          <p:cNvSpPr txBox="1"/>
          <p:nvPr/>
        </p:nvSpPr>
        <p:spPr>
          <a:xfrm>
            <a:off x="317175" y="3810000"/>
            <a:ext cx="118443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4. KEY TAKEAWAYS FOR POLICY</a:t>
            </a:r>
            <a:endParaRPr sz="5900" b="1" i="0" u="none" strike="noStrike" cap="none">
              <a:solidFill>
                <a:schemeClr val="dk1"/>
              </a:solidFill>
              <a:latin typeface="Calibri"/>
              <a:ea typeface="Calibri"/>
              <a:cs typeface="Calibri"/>
              <a:sym typeface="Calibri"/>
            </a:endParaRPr>
          </a:p>
        </p:txBody>
      </p:sp>
      <p:pic>
        <p:nvPicPr>
          <p:cNvPr id="371" name="Google Shape;371;g3554e3dc240_0_183"/>
          <p:cNvPicPr preferRelativeResize="0"/>
          <p:nvPr/>
        </p:nvPicPr>
        <p:blipFill rotWithShape="1">
          <a:blip r:embed="rId3">
            <a:alphaModFix/>
          </a:blip>
          <a:srcRect/>
          <a:stretch/>
        </p:blipFill>
        <p:spPr>
          <a:xfrm>
            <a:off x="4305303" y="1497675"/>
            <a:ext cx="3276599" cy="2242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565a2bfce1_1_24"/>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What has INDEX suggested to date?</a:t>
            </a:r>
            <a:endParaRPr>
              <a:solidFill>
                <a:srgbClr val="C00000"/>
              </a:solidFill>
              <a:highlight>
                <a:srgbClr val="FFFF00"/>
              </a:highlight>
            </a:endParaRPr>
          </a:p>
        </p:txBody>
      </p:sp>
      <p:sp>
        <p:nvSpPr>
          <p:cNvPr id="378" name="Google Shape;378;g3565a2bfce1_1_24"/>
          <p:cNvSpPr txBox="1">
            <a:spLocks noGrp="1"/>
          </p:cNvSpPr>
          <p:nvPr>
            <p:ph type="body" idx="1"/>
          </p:nvPr>
        </p:nvSpPr>
        <p:spPr>
          <a:xfrm>
            <a:off x="346775" y="1433650"/>
            <a:ext cx="12700500" cy="4503300"/>
          </a:xfrm>
          <a:prstGeom prst="rect">
            <a:avLst/>
          </a:prstGeom>
          <a:solidFill>
            <a:schemeClr val="lt1"/>
          </a:solidFill>
          <a:ln>
            <a:noFill/>
          </a:ln>
        </p:spPr>
        <p:txBody>
          <a:bodyPr spcFirstLastPara="1" wrap="square" lIns="0" tIns="46800" rIns="0" bIns="45700" anchor="t" anchorCtr="0">
            <a:noAutofit/>
          </a:bodyPr>
          <a:lstStyle/>
          <a:p>
            <a:pPr marL="457200" lvl="0" indent="-374650" algn="l" rtl="0">
              <a:lnSpc>
                <a:spcPct val="90000"/>
              </a:lnSpc>
              <a:spcBef>
                <a:spcPts val="1000"/>
              </a:spcBef>
              <a:spcAft>
                <a:spcPts val="0"/>
              </a:spcAft>
              <a:buSzPts val="2300"/>
              <a:buChar char="o"/>
            </a:pPr>
            <a:r>
              <a:rPr lang="en-US" sz="2300">
                <a:highlight>
                  <a:schemeClr val="lt1"/>
                </a:highlight>
              </a:rPr>
              <a:t>Regularly report data on subjective wellbeing and inequality - </a:t>
            </a:r>
            <a:r>
              <a:rPr lang="en-US" sz="2300">
                <a:solidFill>
                  <a:srgbClr val="C00000"/>
                </a:solidFill>
                <a:highlight>
                  <a:schemeClr val="lt1"/>
                </a:highlight>
              </a:rPr>
              <a:t>disaggregation and </a:t>
            </a:r>
            <a:r>
              <a:rPr lang="en-US" sz="2300">
                <a:solidFill>
                  <a:srgbClr val="C00000"/>
                </a:solidFill>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longitudinal</a:t>
            </a:r>
            <a:r>
              <a:rPr lang="en-US" sz="2300">
                <a:highlight>
                  <a:schemeClr val="lt1"/>
                </a:highlight>
              </a:rPr>
              <a:t>.</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Improve data collection on </a:t>
            </a:r>
            <a:r>
              <a:rPr lang="en-US" sz="2300">
                <a:solidFill>
                  <a:srgbClr val="C00000"/>
                </a:solidFill>
                <a:highlight>
                  <a:schemeClr val="lt1"/>
                </a:highlight>
              </a:rPr>
              <a:t>underrepresented groups</a:t>
            </a:r>
            <a:r>
              <a:rPr lang="en-US" sz="2300">
                <a:highlight>
                  <a:schemeClr val="lt1"/>
                </a:highlight>
              </a:rPr>
              <a:t>, including children.</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Tackle wellbeing issues: </a:t>
            </a:r>
            <a:r>
              <a:rPr lang="en-US" sz="2300">
                <a:solidFill>
                  <a:srgbClr val="C00000"/>
                </a:solidFill>
                <a:highlight>
                  <a:schemeClr val="lt1"/>
                </a:highlight>
              </a:rPr>
              <a:t>income, health, housing, noise, social interaction, and time satisfaction.</a:t>
            </a:r>
            <a:endParaRPr sz="2300">
              <a:solidFill>
                <a:srgbClr val="C00000"/>
              </a:solidFill>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Integrate wellbeing </a:t>
            </a:r>
            <a:r>
              <a:rPr lang="en-US" sz="2300">
                <a:highlight>
                  <a:schemeClr val="lt1"/>
                </a:highlight>
              </a:rPr>
              <a:t>into core policy visions and forthcoming legislation.</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Include wellbeing and mental health as a key </a:t>
            </a:r>
            <a:r>
              <a:rPr lang="en-US" sz="2300">
                <a:solidFill>
                  <a:srgbClr val="C00000"/>
                </a:solidFill>
                <a:highlight>
                  <a:schemeClr val="lt1"/>
                </a:highlight>
              </a:rPr>
              <a:t>educational </a:t>
            </a:r>
            <a:r>
              <a:rPr lang="en-US" sz="2300">
                <a:highlight>
                  <a:schemeClr val="lt1"/>
                </a:highlight>
              </a:rPr>
              <a:t>objective.</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Subject legislation and policy as well as annual budget to </a:t>
            </a:r>
            <a:r>
              <a:rPr lang="en-US" sz="2300">
                <a:solidFill>
                  <a:srgbClr val="C00000"/>
                </a:solidFill>
                <a:highlight>
                  <a:schemeClr val="lt1"/>
                </a:highlight>
              </a:rPr>
              <a:t>wellbeing impact assessments</a:t>
            </a:r>
            <a:r>
              <a:rPr lang="en-US" sz="2300">
                <a:highlight>
                  <a:schemeClr val="lt1"/>
                </a:highlight>
              </a:rPr>
              <a:t>.</a:t>
            </a:r>
            <a:endParaRPr sz="2300">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Build capacity </a:t>
            </a:r>
            <a:r>
              <a:rPr lang="en-US" sz="2300">
                <a:highlight>
                  <a:schemeClr val="lt1"/>
                </a:highlight>
              </a:rPr>
              <a:t>and offer training opportunities for all key players involved.</a:t>
            </a:r>
            <a:endParaRPr sz="2300">
              <a:highlight>
                <a:schemeClr val="lt1"/>
              </a:highlight>
            </a:endParaRPr>
          </a:p>
          <a:p>
            <a:pPr marL="457200" lvl="0" indent="-374650" algn="l" rtl="0">
              <a:lnSpc>
                <a:spcPct val="90000"/>
              </a:lnSpc>
              <a:spcBef>
                <a:spcPts val="0"/>
              </a:spcBef>
              <a:spcAft>
                <a:spcPts val="0"/>
              </a:spcAft>
              <a:buSzPts val="2300"/>
              <a:buChar char="o"/>
            </a:pPr>
            <a:r>
              <a:rPr lang="en-US" sz="2300">
                <a:solidFill>
                  <a:srgbClr val="C00000"/>
                </a:solidFill>
                <a:highlight>
                  <a:schemeClr val="lt1"/>
                </a:highlight>
              </a:rPr>
              <a:t>Champion </a:t>
            </a:r>
            <a:r>
              <a:rPr lang="en-US" sz="2300">
                <a:highlight>
                  <a:schemeClr val="lt1"/>
                </a:highlight>
              </a:rPr>
              <a:t>for wellbeing, integrate wellbeing within policy framework.</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Develop policy for </a:t>
            </a:r>
            <a:r>
              <a:rPr lang="en-US" sz="2300">
                <a:solidFill>
                  <a:srgbClr val="C00000"/>
                </a:solidFill>
                <a:highlight>
                  <a:schemeClr val="lt1"/>
                </a:highlight>
              </a:rPr>
              <a:t>mental health of children and young people </a:t>
            </a:r>
            <a:r>
              <a:rPr lang="en-US" sz="2300">
                <a:highlight>
                  <a:schemeClr val="lt1"/>
                </a:highlight>
              </a:rPr>
              <a:t>&amp; strategy to promote sport and nature.</a:t>
            </a:r>
            <a:endParaRPr sz="2300">
              <a:highlight>
                <a:schemeClr val="lt1"/>
              </a:highlight>
            </a:endParaRPr>
          </a:p>
          <a:p>
            <a:pPr marL="457200" lvl="0" indent="-374650" algn="l" rtl="0">
              <a:lnSpc>
                <a:spcPct val="90000"/>
              </a:lnSpc>
              <a:spcBef>
                <a:spcPts val="0"/>
              </a:spcBef>
              <a:spcAft>
                <a:spcPts val="0"/>
              </a:spcAft>
              <a:buSzPts val="2300"/>
              <a:buChar char="o"/>
            </a:pPr>
            <a:r>
              <a:rPr lang="en-US" sz="2300">
                <a:highlight>
                  <a:schemeClr val="lt1"/>
                </a:highlight>
              </a:rPr>
              <a:t>Engage in </a:t>
            </a:r>
            <a:r>
              <a:rPr lang="en-US" sz="2300">
                <a:solidFill>
                  <a:srgbClr val="C00000"/>
                </a:solidFill>
                <a:highlight>
                  <a:schemeClr val="lt1"/>
                </a:highlight>
              </a:rPr>
              <a:t>international developments </a:t>
            </a:r>
            <a:r>
              <a:rPr lang="en-US" sz="2300">
                <a:highlight>
                  <a:schemeClr val="lt1"/>
                </a:highlight>
              </a:rPr>
              <a:t>to ensure relevance to Malta.</a:t>
            </a:r>
            <a:endParaRPr sz="2300">
              <a:highlight>
                <a:schemeClr val="lt1"/>
              </a:highlight>
            </a:endParaRPr>
          </a:p>
          <a:p>
            <a:pPr marL="0" lvl="0" indent="0" algn="l" rtl="0">
              <a:lnSpc>
                <a:spcPct val="90000"/>
              </a:lnSpc>
              <a:spcBef>
                <a:spcPts val="1000"/>
              </a:spcBef>
              <a:spcAft>
                <a:spcPts val="0"/>
              </a:spcAft>
              <a:buClr>
                <a:schemeClr val="dk1"/>
              </a:buClr>
              <a:buSzPts val="1100"/>
              <a:buFont typeface="Arial"/>
              <a:buNone/>
            </a:pPr>
            <a:endParaRPr sz="2300">
              <a:highlight>
                <a:schemeClr val="lt1"/>
              </a:highlight>
            </a:endParaRPr>
          </a:p>
          <a:p>
            <a:pPr marL="0" lvl="0" indent="0" algn="l" rtl="0">
              <a:lnSpc>
                <a:spcPct val="90000"/>
              </a:lnSpc>
              <a:spcBef>
                <a:spcPts val="1000"/>
              </a:spcBef>
              <a:spcAft>
                <a:spcPts val="0"/>
              </a:spcAft>
              <a:buSzPts val="1800"/>
              <a:buNone/>
            </a:pPr>
            <a:endParaRPr sz="230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3565a2bfce1_1_0"/>
          <p:cNvSpPr txBox="1">
            <a:spLocks noGrp="1"/>
          </p:cNvSpPr>
          <p:nvPr>
            <p:ph type="body" idx="1"/>
          </p:nvPr>
        </p:nvSpPr>
        <p:spPr>
          <a:xfrm>
            <a:off x="123100" y="1077425"/>
            <a:ext cx="11624400" cy="5328000"/>
          </a:xfrm>
          <a:prstGeom prst="rect">
            <a:avLst/>
          </a:prstGeom>
          <a:noFill/>
          <a:ln>
            <a:noFill/>
          </a:ln>
        </p:spPr>
        <p:txBody>
          <a:bodyPr spcFirstLastPara="1" wrap="square" lIns="0" tIns="46800" rIns="0" bIns="45700" anchor="t" anchorCtr="0">
            <a:normAutofit/>
          </a:bodyPr>
          <a:lstStyle/>
          <a:p>
            <a:pPr marL="457200" marR="0" lvl="0" indent="-374650" algn="just" rtl="0">
              <a:lnSpc>
                <a:spcPct val="100000"/>
              </a:lnSpc>
              <a:spcBef>
                <a:spcPts val="0"/>
              </a:spcBef>
              <a:spcAft>
                <a:spcPts val="0"/>
              </a:spcAft>
              <a:buSzPts val="2300"/>
              <a:buChar char="○"/>
            </a:pPr>
            <a:r>
              <a:rPr lang="en-US" sz="2300">
                <a:highlight>
                  <a:schemeClr val="lt1"/>
                </a:highlight>
              </a:rPr>
              <a:t>SDGs: Underachievement in </a:t>
            </a:r>
            <a:r>
              <a:rPr lang="en-US" sz="2300">
                <a:solidFill>
                  <a:srgbClr val="C00000"/>
                </a:solidFill>
                <a:highlight>
                  <a:schemeClr val="lt1"/>
                </a:highlight>
              </a:rPr>
              <a:t>science</a:t>
            </a:r>
            <a:r>
              <a:rPr lang="en-US" sz="2300">
                <a:highlight>
                  <a:schemeClr val="lt1"/>
                </a:highlight>
              </a:rPr>
              <a:t>, research and development, </a:t>
            </a:r>
            <a:r>
              <a:rPr lang="en-US" sz="2300">
                <a:solidFill>
                  <a:srgbClr val="C00000"/>
                </a:solidFill>
                <a:highlight>
                  <a:schemeClr val="lt1"/>
                </a:highlight>
              </a:rPr>
              <a:t>obesity</a:t>
            </a:r>
            <a:r>
              <a:rPr lang="en-US" sz="2300">
                <a:highlight>
                  <a:schemeClr val="lt1"/>
                </a:highlight>
              </a:rPr>
              <a:t>, </a:t>
            </a:r>
            <a:r>
              <a:rPr lang="en-US" sz="2300">
                <a:solidFill>
                  <a:srgbClr val="C00000"/>
                </a:solidFill>
                <a:highlight>
                  <a:schemeClr val="lt1"/>
                </a:highlight>
              </a:rPr>
              <a:t>environmental</a:t>
            </a:r>
            <a:r>
              <a:rPr lang="en-US" sz="2300">
                <a:highlight>
                  <a:schemeClr val="lt1"/>
                </a:highlight>
              </a:rPr>
              <a:t>, </a:t>
            </a:r>
            <a:r>
              <a:rPr lang="en-US" sz="2300">
                <a:solidFill>
                  <a:srgbClr val="C00000"/>
                </a:solidFill>
                <a:highlight>
                  <a:schemeClr val="lt1"/>
                </a:highlight>
              </a:rPr>
              <a:t>corruption </a:t>
            </a:r>
            <a:r>
              <a:rPr lang="en-US" sz="2300">
                <a:highlight>
                  <a:schemeClr val="lt1"/>
                </a:highlight>
              </a:rPr>
              <a:t>perceptions, work </a:t>
            </a:r>
            <a:r>
              <a:rPr lang="en-US" sz="2300">
                <a:solidFill>
                  <a:srgbClr val="C00000"/>
                </a:solidFill>
                <a:highlight>
                  <a:schemeClr val="lt1"/>
                </a:highlight>
              </a:rPr>
              <a:t>accidents</a:t>
            </a:r>
            <a:r>
              <a:rPr lang="en-US" sz="2300">
                <a:highlight>
                  <a:schemeClr val="lt1"/>
                </a:highlight>
              </a:rPr>
              <a:t>/deaths and </a:t>
            </a:r>
            <a:r>
              <a:rPr lang="en-US" sz="2300">
                <a:solidFill>
                  <a:srgbClr val="C00000"/>
                </a:solidFill>
                <a:highlight>
                  <a:schemeClr val="lt1"/>
                </a:highlight>
              </a:rPr>
              <a:t>inequality </a:t>
            </a:r>
            <a:r>
              <a:rPr lang="en-US" sz="2300">
                <a:highlight>
                  <a:schemeClr val="lt1"/>
                </a:highlight>
              </a:rPr>
              <a:t>(Lafrortune et. al, 2024).</a:t>
            </a:r>
            <a:endParaRPr sz="2300">
              <a:highlight>
                <a:schemeClr val="lt1"/>
              </a:highlight>
            </a:endParaRPr>
          </a:p>
          <a:p>
            <a:pPr marL="457200" marR="0" lvl="0" indent="-374650" algn="just" rtl="0">
              <a:lnSpc>
                <a:spcPct val="100000"/>
              </a:lnSpc>
              <a:spcBef>
                <a:spcPts val="0"/>
              </a:spcBef>
              <a:spcAft>
                <a:spcPts val="0"/>
              </a:spcAft>
              <a:buSzPts val="2300"/>
              <a:buChar char="○"/>
            </a:pPr>
            <a:r>
              <a:rPr lang="en-US" sz="2300">
                <a:highlight>
                  <a:schemeClr val="lt1"/>
                </a:highlight>
              </a:rPr>
              <a:t>OECD’s Better Life Index: Long </a:t>
            </a:r>
            <a:r>
              <a:rPr lang="en-US" sz="2300">
                <a:solidFill>
                  <a:srgbClr val="C00000"/>
                </a:solidFill>
                <a:highlight>
                  <a:schemeClr val="lt1"/>
                </a:highlight>
              </a:rPr>
              <a:t>hours </a:t>
            </a:r>
            <a:r>
              <a:rPr lang="en-US" sz="2300">
                <a:highlight>
                  <a:schemeClr val="lt1"/>
                </a:highlight>
              </a:rPr>
              <a:t>of work, low school-leaving age/</a:t>
            </a:r>
            <a:r>
              <a:rPr lang="en-US" sz="2300">
                <a:solidFill>
                  <a:srgbClr val="C00000"/>
                </a:solidFill>
                <a:highlight>
                  <a:schemeClr val="lt1"/>
                </a:highlight>
              </a:rPr>
              <a:t>educational attainment</a:t>
            </a:r>
            <a:r>
              <a:rPr lang="en-US" sz="2300">
                <a:highlight>
                  <a:schemeClr val="lt1"/>
                </a:highlight>
              </a:rPr>
              <a:t>, poor </a:t>
            </a:r>
            <a:r>
              <a:rPr lang="en-US" sz="2300">
                <a:solidFill>
                  <a:srgbClr val="C00000"/>
                </a:solidFill>
                <a:highlight>
                  <a:schemeClr val="lt1"/>
                </a:highlight>
              </a:rPr>
              <a:t>environmental </a:t>
            </a:r>
            <a:r>
              <a:rPr lang="en-US" sz="2300">
                <a:highlight>
                  <a:schemeClr val="lt1"/>
                </a:highlight>
              </a:rPr>
              <a:t>quality, </a:t>
            </a:r>
            <a:r>
              <a:rPr lang="en-US" sz="2300">
                <a:solidFill>
                  <a:srgbClr val="C00000"/>
                </a:solidFill>
                <a:highlight>
                  <a:schemeClr val="lt1"/>
                </a:highlight>
              </a:rPr>
              <a:t>inequality </a:t>
            </a:r>
            <a:r>
              <a:rPr lang="en-US" sz="2300">
                <a:highlight>
                  <a:schemeClr val="lt1"/>
                </a:highlight>
              </a:rPr>
              <a:t>and </a:t>
            </a:r>
            <a:r>
              <a:rPr lang="en-US" sz="2300">
                <a:solidFill>
                  <a:srgbClr val="C00000"/>
                </a:solidFill>
                <a:highlight>
                  <a:schemeClr val="lt1"/>
                </a:highlight>
              </a:rPr>
              <a:t>obesity </a:t>
            </a:r>
            <a:r>
              <a:rPr lang="en-US" sz="2300">
                <a:highlight>
                  <a:schemeClr val="lt1"/>
                </a:highlight>
              </a:rPr>
              <a:t>(Justice and Peace Commission, 2020).</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In the WHR, Malta ranks poorly on </a:t>
            </a:r>
            <a:r>
              <a:rPr lang="en-US" sz="2300">
                <a:solidFill>
                  <a:srgbClr val="C00000"/>
                </a:solidFill>
                <a:highlight>
                  <a:schemeClr val="lt1"/>
                </a:highlight>
              </a:rPr>
              <a:t>corruption perceptions </a:t>
            </a:r>
            <a:r>
              <a:rPr lang="en-US" sz="2300">
                <a:highlight>
                  <a:schemeClr val="lt1"/>
                </a:highlight>
              </a:rPr>
              <a:t>(Helliwell et al, 2023). </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In Gallup Emotions Survey, 64% of the Maltese reported experiencing a lot of </a:t>
            </a:r>
            <a:r>
              <a:rPr lang="en-US" sz="2300">
                <a:solidFill>
                  <a:srgbClr val="C00000"/>
                </a:solidFill>
                <a:highlight>
                  <a:schemeClr val="lt1"/>
                </a:highlight>
              </a:rPr>
              <a:t>worry </a:t>
            </a:r>
            <a:r>
              <a:rPr lang="en-US" sz="2300">
                <a:highlight>
                  <a:schemeClr val="lt1"/>
                </a:highlight>
              </a:rPr>
              <a:t>- in contrast with 42% world average. Maltese people also show low frequencies of </a:t>
            </a:r>
            <a:r>
              <a:rPr lang="en-US" sz="2300">
                <a:solidFill>
                  <a:srgbClr val="C00000"/>
                </a:solidFill>
                <a:highlight>
                  <a:schemeClr val="lt1"/>
                </a:highlight>
              </a:rPr>
              <a:t>enjoyment </a:t>
            </a:r>
            <a:r>
              <a:rPr lang="en-US" sz="2300">
                <a:highlight>
                  <a:schemeClr val="lt1"/>
                </a:highlight>
              </a:rPr>
              <a:t>and high frequencies of </a:t>
            </a:r>
            <a:r>
              <a:rPr lang="en-US" sz="2300">
                <a:solidFill>
                  <a:srgbClr val="C00000"/>
                </a:solidFill>
                <a:highlight>
                  <a:schemeClr val="lt1"/>
                </a:highlight>
              </a:rPr>
              <a:t>negative affect</a:t>
            </a:r>
            <a:r>
              <a:rPr lang="en-US" sz="2300">
                <a:highlight>
                  <a:schemeClr val="lt1"/>
                </a:highlight>
              </a:rPr>
              <a:t>. (Gallup, 2021).</a:t>
            </a:r>
            <a:endParaRPr sz="2300">
              <a:highlight>
                <a:schemeClr val="lt1"/>
              </a:highlight>
            </a:endParaRPr>
          </a:p>
          <a:p>
            <a:pPr marL="457200" lvl="0" indent="-374650" algn="just" rtl="0">
              <a:lnSpc>
                <a:spcPct val="100000"/>
              </a:lnSpc>
              <a:spcBef>
                <a:spcPts val="0"/>
              </a:spcBef>
              <a:spcAft>
                <a:spcPts val="0"/>
              </a:spcAft>
              <a:buSzPts val="2300"/>
              <a:buChar char="○"/>
            </a:pPr>
            <a:r>
              <a:rPr lang="en-US" sz="2300">
                <a:highlight>
                  <a:schemeClr val="lt1"/>
                </a:highlight>
              </a:rPr>
              <a:t>Eurostat data also reveals people in Malta to feel </a:t>
            </a:r>
            <a:r>
              <a:rPr lang="en-US" sz="2300">
                <a:solidFill>
                  <a:srgbClr val="C00000"/>
                </a:solidFill>
                <a:highlight>
                  <a:schemeClr val="lt1"/>
                </a:highlight>
              </a:rPr>
              <a:t>nervous </a:t>
            </a:r>
            <a:r>
              <a:rPr lang="en-US" sz="2300">
                <a:highlight>
                  <a:schemeClr val="lt1"/>
                </a:highlight>
              </a:rPr>
              <a:t>more often than the average European and feel less satisfied with their</a:t>
            </a:r>
            <a:r>
              <a:rPr lang="en-US" sz="2300">
                <a:solidFill>
                  <a:srgbClr val="C00000"/>
                </a:solidFill>
                <a:highlight>
                  <a:schemeClr val="lt1"/>
                </a:highlight>
              </a:rPr>
              <a:t> leisure </a:t>
            </a:r>
            <a:r>
              <a:rPr lang="en-US" sz="2300">
                <a:highlight>
                  <a:schemeClr val="lt1"/>
                </a:highlight>
              </a:rPr>
              <a:t>time (Briguglio, 2022). </a:t>
            </a:r>
            <a:endParaRPr sz="2300">
              <a:highlight>
                <a:schemeClr val="lt1"/>
              </a:highlight>
            </a:endParaRPr>
          </a:p>
          <a:p>
            <a:pPr marL="457200" marR="0" lvl="0" indent="-374650" algn="just" rtl="0">
              <a:lnSpc>
                <a:spcPct val="100000"/>
              </a:lnSpc>
              <a:spcBef>
                <a:spcPts val="0"/>
              </a:spcBef>
              <a:spcAft>
                <a:spcPts val="0"/>
              </a:spcAft>
              <a:buSzPts val="2300"/>
              <a:buChar char="○"/>
            </a:pPr>
            <a:r>
              <a:rPr lang="en-US" sz="2300">
                <a:solidFill>
                  <a:srgbClr val="C00000"/>
                </a:solidFill>
                <a:highlight>
                  <a:schemeClr val="lt1"/>
                </a:highlight>
              </a:rPr>
              <a:t>Children in Malta </a:t>
            </a:r>
            <a:r>
              <a:rPr lang="en-US" sz="2300">
                <a:highlight>
                  <a:schemeClr val="lt1"/>
                </a:highlight>
              </a:rPr>
              <a:t>rank in the </a:t>
            </a:r>
            <a:r>
              <a:rPr lang="en-US" sz="2300">
                <a:solidFill>
                  <a:srgbClr val="C00000"/>
                </a:solidFill>
                <a:highlight>
                  <a:schemeClr val="lt1"/>
                </a:highlight>
              </a:rPr>
              <a:t>bottom third </a:t>
            </a:r>
            <a:r>
              <a:rPr lang="en-US" sz="2300">
                <a:highlight>
                  <a:schemeClr val="lt1"/>
                </a:highlight>
              </a:rPr>
              <a:t>for all wellbeing domains for children in </a:t>
            </a:r>
            <a:r>
              <a:rPr lang="en-US" sz="2300">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rich</a:t>
            </a:r>
            <a:r>
              <a:rPr lang="en-US" sz="2300">
                <a:highlight>
                  <a:schemeClr val="lt1"/>
                </a:highlight>
              </a:rPr>
              <a:t> countries (mental well-being, physical health and skills), high rates of </a:t>
            </a:r>
            <a:r>
              <a:rPr lang="en-US" sz="2300">
                <a:solidFill>
                  <a:srgbClr val="C00000"/>
                </a:solidFill>
                <a:highlight>
                  <a:schemeClr val="lt1"/>
                </a:highlight>
              </a:rPr>
              <a:t>obesity </a:t>
            </a:r>
            <a:r>
              <a:rPr lang="en-US" sz="2300">
                <a:highlight>
                  <a:schemeClr val="lt1"/>
                </a:highlight>
              </a:rPr>
              <a:t>(Gromada et al, 2020) least likely to agree that there are enough </a:t>
            </a:r>
            <a:r>
              <a:rPr lang="en-US" sz="2300">
                <a:solidFill>
                  <a:srgbClr val="C00000"/>
                </a:solidFill>
                <a:highlight>
                  <a:schemeClr val="lt1"/>
                </a:highlight>
              </a:rPr>
              <a:t>places to play </a:t>
            </a:r>
            <a:r>
              <a:rPr lang="en-US" sz="2300">
                <a:highlight>
                  <a:schemeClr val="lt1"/>
                </a:highlight>
              </a:rPr>
              <a:t>(Briguglio, 2020). </a:t>
            </a:r>
            <a:endParaRPr sz="2300">
              <a:highlight>
                <a:schemeClr val="lt1"/>
              </a:highlight>
            </a:endParaRPr>
          </a:p>
        </p:txBody>
      </p:sp>
      <p:sp>
        <p:nvSpPr>
          <p:cNvPr id="385" name="Google Shape;385;g3565a2bfce1_1_0"/>
          <p:cNvSpPr txBox="1">
            <a:spLocks noGrp="1"/>
          </p:cNvSpPr>
          <p:nvPr>
            <p:ph type="title"/>
          </p:nvPr>
        </p:nvSpPr>
        <p:spPr>
          <a:xfrm>
            <a:off x="228600" y="-25400"/>
            <a:ext cx="119634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Where can we do better (by global comparison)?</a:t>
            </a:r>
            <a:endParaRPr>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565d36aaae_0_7"/>
          <p:cNvSpPr txBox="1">
            <a:spLocks noGrp="1"/>
          </p:cNvSpPr>
          <p:nvPr>
            <p:ph type="body" idx="1"/>
          </p:nvPr>
        </p:nvSpPr>
        <p:spPr>
          <a:xfrm>
            <a:off x="262950" y="1182675"/>
            <a:ext cx="11666100" cy="4351200"/>
          </a:xfrm>
          <a:prstGeom prst="rect">
            <a:avLst/>
          </a:prstGeom>
          <a:noFill/>
          <a:ln>
            <a:noFill/>
          </a:ln>
        </p:spPr>
        <p:txBody>
          <a:bodyPr spcFirstLastPara="1" wrap="square" lIns="0" tIns="46800" rIns="0" bIns="45700" anchor="t" anchorCtr="0">
            <a:normAutofit/>
          </a:bodyPr>
          <a:lstStyle/>
          <a:p>
            <a:pPr marL="0" lvl="0" indent="0" algn="just" rtl="0">
              <a:lnSpc>
                <a:spcPct val="90000"/>
              </a:lnSpc>
              <a:spcBef>
                <a:spcPts val="1000"/>
              </a:spcBef>
              <a:spcAft>
                <a:spcPts val="0"/>
              </a:spcAft>
              <a:buSzPts val="1800"/>
              <a:buNone/>
            </a:pPr>
            <a:r>
              <a:rPr lang="en-US" sz="2300"/>
              <a:t> Malta aims to reach </a:t>
            </a:r>
            <a:endParaRPr sz="2300"/>
          </a:p>
          <a:p>
            <a:pPr marL="457200" lvl="0" indent="-374650" algn="just" rtl="0">
              <a:lnSpc>
                <a:spcPct val="90000"/>
              </a:lnSpc>
              <a:spcBef>
                <a:spcPts val="1000"/>
              </a:spcBef>
              <a:spcAft>
                <a:spcPts val="0"/>
              </a:spcAft>
              <a:buSzPts val="2300"/>
              <a:buChar char="○"/>
            </a:pPr>
            <a:r>
              <a:rPr lang="en-US" sz="2300"/>
              <a:t>The top five EU countries in terms of overall life satisfaction (Current 15th)</a:t>
            </a:r>
            <a:endParaRPr sz="2300" i="1"/>
          </a:p>
          <a:p>
            <a:pPr marL="457200" lvl="0" indent="-374650" algn="just" rtl="0">
              <a:lnSpc>
                <a:spcPct val="90000"/>
              </a:lnSpc>
              <a:spcBef>
                <a:spcPts val="0"/>
              </a:spcBef>
              <a:spcAft>
                <a:spcPts val="0"/>
              </a:spcAft>
              <a:buSzPts val="2300"/>
              <a:buChar char="○"/>
            </a:pPr>
            <a:r>
              <a:rPr lang="en-US" sz="2300"/>
              <a:t>Top 20 in the global Human Development Index rankings, by 2050, top 10 (Current 24th). </a:t>
            </a:r>
            <a:endParaRPr sz="2300"/>
          </a:p>
          <a:p>
            <a:pPr marL="457200" lvl="0" indent="-374650" algn="just" rtl="0">
              <a:lnSpc>
                <a:spcPct val="90000"/>
              </a:lnSpc>
              <a:spcBef>
                <a:spcPts val="0"/>
              </a:spcBef>
              <a:spcAft>
                <a:spcPts val="0"/>
              </a:spcAft>
              <a:buSzPts val="2300"/>
              <a:buChar char="○"/>
            </a:pPr>
            <a:r>
              <a:rPr lang="en-US" sz="2300"/>
              <a:t>Median disposable income to reach 135% of the EU27 average by 2050, up from 93% in 2023. </a:t>
            </a:r>
            <a:endParaRPr sz="2300" i="1"/>
          </a:p>
        </p:txBody>
      </p:sp>
      <p:sp>
        <p:nvSpPr>
          <p:cNvPr id="392" name="Google Shape;392;g3565d36aaae_0_7"/>
          <p:cNvSpPr txBox="1">
            <a:spLocks noGrp="1"/>
          </p:cNvSpPr>
          <p:nvPr>
            <p:ph type="title"/>
          </p:nvPr>
        </p:nvSpPr>
        <p:spPr>
          <a:xfrm>
            <a:off x="152400" y="-11098"/>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How does this link to Vision 2050?</a:t>
            </a:r>
            <a:endParaRPr>
              <a:solidFill>
                <a:srgbClr val="C00000"/>
              </a:solidFill>
            </a:endParaRPr>
          </a:p>
        </p:txBody>
      </p:sp>
      <p:pic>
        <p:nvPicPr>
          <p:cNvPr id="393" name="Google Shape;393;g3565d36aaae_0_7"/>
          <p:cNvPicPr preferRelativeResize="0"/>
          <p:nvPr/>
        </p:nvPicPr>
        <p:blipFill rotWithShape="1">
          <a:blip r:embed="rId3">
            <a:alphaModFix/>
          </a:blip>
          <a:srcRect/>
          <a:stretch/>
        </p:blipFill>
        <p:spPr>
          <a:xfrm>
            <a:off x="152400" y="3008600"/>
            <a:ext cx="3620792" cy="3635075"/>
          </a:xfrm>
          <a:prstGeom prst="rect">
            <a:avLst/>
          </a:prstGeom>
          <a:noFill/>
          <a:ln>
            <a:noFill/>
          </a:ln>
        </p:spPr>
      </p:pic>
      <p:pic>
        <p:nvPicPr>
          <p:cNvPr id="394" name="Google Shape;394;g3565d36aaae_0_7"/>
          <p:cNvPicPr preferRelativeResize="0"/>
          <p:nvPr/>
        </p:nvPicPr>
        <p:blipFill rotWithShape="1">
          <a:blip r:embed="rId4">
            <a:alphaModFix/>
          </a:blip>
          <a:srcRect/>
          <a:stretch/>
        </p:blipFill>
        <p:spPr>
          <a:xfrm>
            <a:off x="4016037" y="3494700"/>
            <a:ext cx="3943350" cy="2948625"/>
          </a:xfrm>
          <a:prstGeom prst="rect">
            <a:avLst/>
          </a:prstGeom>
          <a:noFill/>
          <a:ln>
            <a:noFill/>
          </a:ln>
        </p:spPr>
      </p:pic>
      <p:pic>
        <p:nvPicPr>
          <p:cNvPr id="395" name="Google Shape;395;g3565d36aaae_0_7"/>
          <p:cNvPicPr preferRelativeResize="0"/>
          <p:nvPr/>
        </p:nvPicPr>
        <p:blipFill rotWithShape="1">
          <a:blip r:embed="rId5">
            <a:alphaModFix/>
          </a:blip>
          <a:srcRect/>
          <a:stretch/>
        </p:blipFill>
        <p:spPr>
          <a:xfrm>
            <a:off x="8102175" y="2945856"/>
            <a:ext cx="3943350" cy="35689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554e3dc240_0_137"/>
          <p:cNvSpPr txBox="1"/>
          <p:nvPr/>
        </p:nvSpPr>
        <p:spPr>
          <a:xfrm>
            <a:off x="11" y="15750"/>
            <a:ext cx="11026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policy is now a global movement</a:t>
            </a:r>
            <a:endParaRPr sz="4400" b="0" i="0" u="none" strike="noStrike" cap="none">
              <a:solidFill>
                <a:srgbClr val="C00000"/>
              </a:solidFill>
              <a:latin typeface="Calibri"/>
              <a:ea typeface="Calibri"/>
              <a:cs typeface="Calibri"/>
              <a:sym typeface="Calibri"/>
            </a:endParaRPr>
          </a:p>
        </p:txBody>
      </p:sp>
      <p:sp>
        <p:nvSpPr>
          <p:cNvPr id="107" name="Google Shape;107;g3554e3dc240_0_137"/>
          <p:cNvSpPr txBox="1"/>
          <p:nvPr/>
        </p:nvSpPr>
        <p:spPr>
          <a:xfrm>
            <a:off x="0" y="919350"/>
            <a:ext cx="12192000" cy="52026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In 2011, the UN invited countries “to pursue the elaboration of additional measures that better capture the importance of the pursuit of happiness and wellbeing in development with a view to guiding their public policies” (UNGA, 2011, pp. 1).</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In 2018 the 6</a:t>
            </a:r>
            <a:r>
              <a:rPr lang="en-US" sz="2300" b="0" i="0" u="none" strike="noStrike" cap="none" baseline="30000">
                <a:solidFill>
                  <a:schemeClr val="dk1"/>
                </a:solidFill>
                <a:latin typeface="Calibri"/>
                <a:ea typeface="Calibri"/>
                <a:cs typeface="Calibri"/>
                <a:sym typeface="Calibri"/>
              </a:rPr>
              <a:t>th</a:t>
            </a:r>
            <a:r>
              <a:rPr lang="en-US" sz="2300" b="0" i="0" u="none" strike="noStrike" cap="none">
                <a:solidFill>
                  <a:schemeClr val="dk1"/>
                </a:solidFill>
                <a:latin typeface="Calibri"/>
                <a:ea typeface="Calibri"/>
                <a:cs typeface="Calibri"/>
                <a:sym typeface="Calibri"/>
              </a:rPr>
              <a:t> OECD World Forum on the future of wellbeing led to enhanced cooperation to contribute to the advancement of the measurement of wellbeing….</a:t>
            </a: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a:t>
            </a:r>
            <a:r>
              <a:rPr lang="en-US" sz="2300" b="0" i="0" u="none" strike="noStrike" cap="none">
                <a:solidFill>
                  <a:schemeClr val="dk1"/>
                </a:solidFill>
                <a:latin typeface="Calibri"/>
                <a:ea typeface="Calibri"/>
                <a:cs typeface="Calibri"/>
                <a:sym typeface="Calibri"/>
              </a:rPr>
              <a:t> 2019 EU council agreed “People’s wellbeing is a principal aim of the EU” demanding a wellbeing economy perspective, “a policy orientation and governance approach which aims to put people and their wellbeing at the centre of policy and decision-making…</a:t>
            </a:r>
            <a:endParaRPr sz="2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300" b="1" i="0" u="none" strike="noStrike" cap="none">
                <a:solidFill>
                  <a:schemeClr val="dk1"/>
                </a:solidFill>
                <a:latin typeface="Calibri"/>
                <a:ea typeface="Calibri"/>
                <a:cs typeface="Calibri"/>
                <a:sym typeface="Calibri"/>
              </a:rPr>
              <a:t>NOW </a:t>
            </a:r>
            <a:endParaRPr sz="23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latin typeface="Calibri"/>
                <a:ea typeface="Calibri"/>
                <a:cs typeface="Calibri"/>
                <a:sym typeface="Calibri"/>
              </a:rPr>
              <a:t>Global efforts to move beyond GDP and to wellbeing policy, e.g. Wellbeing in SDG3, WEALL, UNECE, IMF, Economy of Francesco, UN Summit for the Future, OECD World Forum, EU Sustainable and Inclusive Wellbeing </a:t>
            </a:r>
            <a:endParaRPr sz="2300" b="0" i="0" u="none" strike="noStrike" cap="none">
              <a:solidFill>
                <a:schemeClr val="dk1"/>
              </a:solidFill>
              <a:latin typeface="Calibri"/>
              <a:ea typeface="Calibri"/>
              <a:cs typeface="Calibri"/>
              <a:sym typeface="Calibri"/>
            </a:endParaRPr>
          </a:p>
        </p:txBody>
      </p:sp>
      <p:pic>
        <p:nvPicPr>
          <p:cNvPr id="108" name="Google Shape;108;g3554e3dc240_0_137"/>
          <p:cNvPicPr preferRelativeResize="0"/>
          <p:nvPr/>
        </p:nvPicPr>
        <p:blipFill rotWithShape="1">
          <a:blip r:embed="rId3">
            <a:alphaModFix/>
          </a:blip>
          <a:srcRect/>
          <a:stretch/>
        </p:blipFill>
        <p:spPr>
          <a:xfrm>
            <a:off x="1320799" y="6060733"/>
            <a:ext cx="5008266" cy="797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565d36aaae_0_16"/>
          <p:cNvSpPr txBox="1">
            <a:spLocks noGrp="1"/>
          </p:cNvSpPr>
          <p:nvPr>
            <p:ph type="title"/>
          </p:nvPr>
        </p:nvSpPr>
        <p:spPr>
          <a:xfrm>
            <a:off x="152400" y="2"/>
            <a:ext cx="10515600" cy="1325700"/>
          </a:xfrm>
          <a:prstGeom prst="rect">
            <a:avLst/>
          </a:prstGeom>
          <a:noFill/>
          <a:ln>
            <a:noFill/>
          </a:ln>
        </p:spPr>
        <p:txBody>
          <a:bodyPr spcFirstLastPara="1" wrap="square" lIns="0" tIns="46800" rIns="0" bIns="45700" anchor="ctr" anchorCtr="0">
            <a:normAutofit/>
          </a:bodyPr>
          <a:lstStyle/>
          <a:p>
            <a:pPr marL="0" lvl="0" indent="0" algn="l" rtl="0">
              <a:lnSpc>
                <a:spcPct val="90000"/>
              </a:lnSpc>
              <a:spcBef>
                <a:spcPts val="0"/>
              </a:spcBef>
              <a:spcAft>
                <a:spcPts val="0"/>
              </a:spcAft>
              <a:buSzPts val="1800"/>
              <a:buNone/>
            </a:pPr>
            <a:r>
              <a:rPr lang="en-US">
                <a:solidFill>
                  <a:srgbClr val="C00000"/>
                </a:solidFill>
              </a:rPr>
              <a:t>Reflections on Vision 2050</a:t>
            </a:r>
            <a:endParaRPr>
              <a:solidFill>
                <a:srgbClr val="C00000"/>
              </a:solidFill>
            </a:endParaRPr>
          </a:p>
        </p:txBody>
      </p:sp>
      <p:sp>
        <p:nvSpPr>
          <p:cNvPr id="402" name="Google Shape;402;g3565d36aaae_0_16"/>
          <p:cNvSpPr txBox="1">
            <a:spLocks noGrp="1"/>
          </p:cNvSpPr>
          <p:nvPr>
            <p:ph type="body" idx="1"/>
          </p:nvPr>
        </p:nvSpPr>
        <p:spPr>
          <a:xfrm>
            <a:off x="302125" y="1162925"/>
            <a:ext cx="11701800" cy="4633200"/>
          </a:xfrm>
          <a:prstGeom prst="rect">
            <a:avLst/>
          </a:prstGeom>
          <a:noFill/>
          <a:ln>
            <a:noFill/>
          </a:ln>
        </p:spPr>
        <p:txBody>
          <a:bodyPr spcFirstLastPara="1" wrap="square" lIns="0" tIns="46800" rIns="0" bIns="45700" anchor="t" anchorCtr="0">
            <a:noAutofit/>
          </a:bodyPr>
          <a:lstStyle/>
          <a:p>
            <a:pPr marL="457200" marR="0" lvl="0" indent="-374650" algn="just" rtl="0">
              <a:lnSpc>
                <a:spcPct val="100000"/>
              </a:lnSpc>
              <a:spcBef>
                <a:spcPts val="1200"/>
              </a:spcBef>
              <a:spcAft>
                <a:spcPts val="0"/>
              </a:spcAft>
              <a:buSzPts val="2300"/>
              <a:buChar char="o"/>
            </a:pPr>
            <a:r>
              <a:rPr lang="en-US" sz="2300">
                <a:solidFill>
                  <a:srgbClr val="C00000"/>
                </a:solidFill>
                <a:highlight>
                  <a:schemeClr val="lt1"/>
                </a:highlight>
              </a:rPr>
              <a:t>On global trends</a:t>
            </a:r>
            <a:r>
              <a:rPr lang="en-US" sz="2300">
                <a:highlight>
                  <a:schemeClr val="lt1"/>
                </a:highlight>
              </a:rPr>
              <a:t>: Malta joining the OECD means the Better Life Index will be an important metric</a:t>
            </a:r>
            <a:endParaRPr sz="2300">
              <a:highlight>
                <a:schemeClr val="lt1"/>
              </a:highlight>
            </a:endParaRPr>
          </a:p>
          <a:p>
            <a:pPr marL="457200" marR="0" lvl="0" indent="-374650" algn="just" rtl="0">
              <a:lnSpc>
                <a:spcPct val="100000"/>
              </a:lnSpc>
              <a:spcBef>
                <a:spcPts val="0"/>
              </a:spcBef>
              <a:spcAft>
                <a:spcPts val="0"/>
              </a:spcAft>
              <a:buSzPts val="2300"/>
              <a:buChar char="o"/>
            </a:pPr>
            <a:r>
              <a:rPr lang="en-US" sz="2300">
                <a:solidFill>
                  <a:srgbClr val="C00000"/>
                </a:solidFill>
                <a:highlight>
                  <a:schemeClr val="lt1"/>
                </a:highlight>
              </a:rPr>
              <a:t>On the definition &amp; measurement of wellbeing</a:t>
            </a:r>
            <a:r>
              <a:rPr lang="en-US" sz="2300">
                <a:highlight>
                  <a:schemeClr val="lt1"/>
                </a:highlight>
              </a:rPr>
              <a:t>: Beyond average life satisfaction consider subjective indicators (emotion), objective wellbeing determinants, &amp; disaggregations. </a:t>
            </a:r>
            <a:endParaRPr sz="2300">
              <a:highlight>
                <a:schemeClr val="lt1"/>
              </a:highlight>
            </a:endParaRPr>
          </a:p>
          <a:p>
            <a:pPr marL="457200" marR="0" lvl="0" indent="-374650" algn="just" rtl="0">
              <a:lnSpc>
                <a:spcPct val="100000"/>
              </a:lnSpc>
              <a:spcBef>
                <a:spcPts val="0"/>
              </a:spcBef>
              <a:spcAft>
                <a:spcPts val="0"/>
              </a:spcAft>
              <a:buSzPts val="2300"/>
              <a:buChar char="o"/>
            </a:pPr>
            <a:r>
              <a:rPr lang="en-US" sz="2300">
                <a:solidFill>
                  <a:srgbClr val="C00000"/>
                </a:solidFill>
                <a:highlight>
                  <a:schemeClr val="lt1"/>
                </a:highlight>
              </a:rPr>
              <a:t>On the interventions</a:t>
            </a:r>
            <a:r>
              <a:rPr lang="en-US" sz="2300">
                <a:highlight>
                  <a:schemeClr val="lt1"/>
                </a:highlight>
              </a:rPr>
              <a:t>: See underperforming areas for quality of life/wellbeing endgames.</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Streamlining strategies</a:t>
            </a:r>
            <a:r>
              <a:rPr lang="en-US" sz="2300">
                <a:highlight>
                  <a:schemeClr val="lt1"/>
                </a:highlight>
              </a:rPr>
              <a:t>: Flag the conflicts; Identify tensions between future generation goals and present ones. Extend ambition beyond existing strategies. </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governance</a:t>
            </a:r>
            <a:r>
              <a:rPr lang="en-US" sz="2300">
                <a:highlight>
                  <a:schemeClr val="lt1"/>
                </a:highlight>
              </a:rPr>
              <a:t>: Emphasis on evidence, wellbeing impact assessment. Need for capacity building the public sector, monitoring and enforcement. </a:t>
            </a:r>
            <a:endParaRPr sz="2300">
              <a:highlight>
                <a:schemeClr val="lt1"/>
              </a:highlight>
            </a:endParaRPr>
          </a:p>
          <a:p>
            <a:pPr marL="457200" lvl="0" indent="-374650" algn="just" rtl="0">
              <a:lnSpc>
                <a:spcPct val="100000"/>
              </a:lnSpc>
              <a:spcBef>
                <a:spcPts val="0"/>
              </a:spcBef>
              <a:spcAft>
                <a:spcPts val="0"/>
              </a:spcAft>
              <a:buSzPts val="2300"/>
              <a:buChar char="o"/>
            </a:pPr>
            <a:r>
              <a:rPr lang="en-US" sz="2300">
                <a:solidFill>
                  <a:srgbClr val="C00000"/>
                </a:solidFill>
                <a:highlight>
                  <a:schemeClr val="lt1"/>
                </a:highlight>
              </a:rPr>
              <a:t>On public sentiment analysis</a:t>
            </a:r>
            <a:r>
              <a:rPr lang="en-US" sz="2300">
                <a:highlight>
                  <a:schemeClr val="lt1"/>
                </a:highlight>
              </a:rPr>
              <a:t>: Missing inputs of children, underrepresented groups. </a:t>
            </a:r>
            <a:endParaRPr sz="2300">
              <a:highlight>
                <a:schemeClr val="lt1"/>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3444d9ef06c_0_98"/>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408" name="Google Shape;408;g3444d9ef06c_0_98"/>
          <p:cNvPicPr preferRelativeResize="0"/>
          <p:nvPr/>
        </p:nvPicPr>
        <p:blipFill rotWithShape="1">
          <a:blip r:embed="rId3">
            <a:alphaModFix/>
          </a:blip>
          <a:srcRect l="37235" r="31837"/>
          <a:stretch/>
        </p:blipFill>
        <p:spPr>
          <a:xfrm>
            <a:off x="6059411" y="0"/>
            <a:ext cx="3154719" cy="6858001"/>
          </a:xfrm>
          <a:prstGeom prst="rect">
            <a:avLst/>
          </a:prstGeom>
          <a:noFill/>
          <a:ln>
            <a:noFill/>
          </a:ln>
        </p:spPr>
      </p:pic>
      <p:pic>
        <p:nvPicPr>
          <p:cNvPr id="409" name="Google Shape;409;g3444d9ef06c_0_98"/>
          <p:cNvPicPr preferRelativeResize="0"/>
          <p:nvPr/>
        </p:nvPicPr>
        <p:blipFill rotWithShape="1">
          <a:blip r:embed="rId4">
            <a:alphaModFix/>
          </a:blip>
          <a:srcRect l="9946" t="18386" r="9121" b="18386"/>
          <a:stretch/>
        </p:blipFill>
        <p:spPr>
          <a:xfrm>
            <a:off x="7460225" y="5135409"/>
            <a:ext cx="2234425" cy="851820"/>
          </a:xfrm>
          <a:prstGeom prst="rect">
            <a:avLst/>
          </a:prstGeom>
          <a:noFill/>
          <a:ln>
            <a:noFill/>
          </a:ln>
        </p:spPr>
      </p:pic>
      <p:pic>
        <p:nvPicPr>
          <p:cNvPr id="410" name="Google Shape;410;g3444d9ef06c_0_98"/>
          <p:cNvPicPr preferRelativeResize="0"/>
          <p:nvPr/>
        </p:nvPicPr>
        <p:blipFill rotWithShape="1">
          <a:blip r:embed="rId5">
            <a:alphaModFix/>
          </a:blip>
          <a:srcRect/>
          <a:stretch/>
        </p:blipFill>
        <p:spPr>
          <a:xfrm>
            <a:off x="9761834" y="4927310"/>
            <a:ext cx="2497350" cy="1059922"/>
          </a:xfrm>
          <a:prstGeom prst="rect">
            <a:avLst/>
          </a:prstGeom>
          <a:noFill/>
          <a:ln>
            <a:noFill/>
          </a:ln>
        </p:spPr>
      </p:pic>
      <p:pic>
        <p:nvPicPr>
          <p:cNvPr id="411" name="Google Shape;411;g3444d9ef06c_0_98"/>
          <p:cNvPicPr preferRelativeResize="0"/>
          <p:nvPr/>
        </p:nvPicPr>
        <p:blipFill rotWithShape="1">
          <a:blip r:embed="rId6">
            <a:alphaModFix/>
          </a:blip>
          <a:srcRect/>
          <a:stretch/>
        </p:blipFill>
        <p:spPr>
          <a:xfrm>
            <a:off x="8377953" y="1841313"/>
            <a:ext cx="3276599" cy="2242125"/>
          </a:xfrm>
          <a:prstGeom prst="rect">
            <a:avLst/>
          </a:prstGeom>
          <a:noFill/>
          <a:ln>
            <a:noFill/>
          </a:ln>
        </p:spPr>
      </p:pic>
      <p:sp>
        <p:nvSpPr>
          <p:cNvPr id="412" name="Google Shape;412;g3444d9ef06c_0_98"/>
          <p:cNvSpPr txBox="1"/>
          <p:nvPr/>
        </p:nvSpPr>
        <p:spPr>
          <a:xfrm>
            <a:off x="7798288" y="6266650"/>
            <a:ext cx="27378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Calibri"/>
                <a:ea typeface="Calibri"/>
                <a:cs typeface="Calibri"/>
                <a:sym typeface="Calibri"/>
              </a:rPr>
              <a:t>With special thanks to:</a:t>
            </a:r>
            <a:endParaRPr sz="1900" b="0" i="1" u="none" strike="noStrike" cap="none">
              <a:solidFill>
                <a:srgbClr val="000000"/>
              </a:solidFill>
              <a:latin typeface="Calibri"/>
              <a:ea typeface="Calibri"/>
              <a:cs typeface="Calibri"/>
              <a:sym typeface="Calibri"/>
            </a:endParaRPr>
          </a:p>
        </p:txBody>
      </p:sp>
      <p:pic>
        <p:nvPicPr>
          <p:cNvPr id="413" name="Google Shape;413;g3444d9ef06c_0_98"/>
          <p:cNvPicPr preferRelativeResize="0"/>
          <p:nvPr/>
        </p:nvPicPr>
        <p:blipFill rotWithShape="1">
          <a:blip r:embed="rId7">
            <a:alphaModFix/>
          </a:blip>
          <a:srcRect/>
          <a:stretch/>
        </p:blipFill>
        <p:spPr>
          <a:xfrm>
            <a:off x="10658642" y="6266650"/>
            <a:ext cx="1164360" cy="477001"/>
          </a:xfrm>
          <a:prstGeom prst="rect">
            <a:avLst/>
          </a:prstGeom>
          <a:noFill/>
          <a:ln>
            <a:noFill/>
          </a:ln>
        </p:spPr>
      </p:pic>
      <p:sp>
        <p:nvSpPr>
          <p:cNvPr id="414" name="Google Shape;414;g3444d9ef06c_0_98"/>
          <p:cNvSpPr txBox="1"/>
          <p:nvPr/>
        </p:nvSpPr>
        <p:spPr>
          <a:xfrm>
            <a:off x="60825" y="1684188"/>
            <a:ext cx="6754800" cy="17685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Thank You</a:t>
            </a:r>
            <a:endParaRPr sz="3700" b="1" i="0" u="none" strike="noStrike" cap="none">
              <a:solidFill>
                <a:schemeClr val="dk1"/>
              </a:solidFill>
              <a:latin typeface="Calibri"/>
              <a:ea typeface="Calibri"/>
              <a:cs typeface="Calibri"/>
              <a:sym typeface="Calibri"/>
            </a:endParaRPr>
          </a:p>
          <a:p>
            <a:pPr marL="0" marR="0" lvl="0" indent="0" algn="ctr" rtl="0">
              <a:lnSpc>
                <a:spcPct val="106000"/>
              </a:lnSpc>
              <a:spcBef>
                <a:spcPts val="3200"/>
              </a:spcBef>
              <a:spcAft>
                <a:spcPts val="0"/>
              </a:spcAft>
              <a:buClr>
                <a:srgbClr val="000000"/>
              </a:buClr>
              <a:buSzPts val="3700"/>
              <a:buFont typeface="Arial"/>
              <a:buNone/>
            </a:pPr>
            <a:r>
              <a:rPr lang="en-US" sz="3700" b="1" i="0" u="none" strike="noStrike" cap="none">
                <a:solidFill>
                  <a:schemeClr val="dk1"/>
                </a:solidFill>
                <a:latin typeface="Calibri"/>
                <a:ea typeface="Calibri"/>
                <a:cs typeface="Calibri"/>
                <a:sym typeface="Calibri"/>
              </a:rPr>
              <a:t>www.wellbeingindex.mt </a:t>
            </a:r>
            <a:endParaRPr sz="3700" b="1" i="0" u="none" strike="noStrike" cap="none">
              <a:solidFill>
                <a:schemeClr val="dk1"/>
              </a:solidFill>
              <a:latin typeface="Calibri"/>
              <a:ea typeface="Calibri"/>
              <a:cs typeface="Calibri"/>
              <a:sym typeface="Calibri"/>
            </a:endParaRPr>
          </a:p>
        </p:txBody>
      </p:sp>
      <p:pic>
        <p:nvPicPr>
          <p:cNvPr id="415" name="Google Shape;415;g3444d9ef06c_0_98"/>
          <p:cNvPicPr preferRelativeResize="0"/>
          <p:nvPr/>
        </p:nvPicPr>
        <p:blipFill rotWithShape="1">
          <a:blip r:embed="rId8">
            <a:alphaModFix/>
          </a:blip>
          <a:srcRect/>
          <a:stretch/>
        </p:blipFill>
        <p:spPr>
          <a:xfrm>
            <a:off x="407100" y="3770694"/>
            <a:ext cx="560650" cy="560631"/>
          </a:xfrm>
          <a:prstGeom prst="rect">
            <a:avLst/>
          </a:prstGeom>
          <a:noFill/>
          <a:ln>
            <a:noFill/>
          </a:ln>
        </p:spPr>
      </p:pic>
      <p:sp>
        <p:nvSpPr>
          <p:cNvPr id="416" name="Google Shape;416;g3444d9ef06c_0_98"/>
          <p:cNvSpPr txBox="1"/>
          <p:nvPr/>
        </p:nvSpPr>
        <p:spPr>
          <a:xfrm>
            <a:off x="967750" y="3682475"/>
            <a:ext cx="63072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6000"/>
              </a:lnSpc>
              <a:spcBef>
                <a:spcPts val="3200"/>
              </a:spcBef>
              <a:spcAft>
                <a:spcPts val="0"/>
              </a:spcAft>
              <a:buClr>
                <a:srgbClr val="000000"/>
              </a:buClr>
              <a:buSzPts val="3500"/>
              <a:buFont typeface="Arial"/>
              <a:buNone/>
            </a:pPr>
            <a:r>
              <a:rPr lang="en-US" sz="3500" b="1" i="0" u="none" strike="noStrike" cap="none">
                <a:solidFill>
                  <a:schemeClr val="dk1"/>
                </a:solidFill>
                <a:latin typeface="Calibri"/>
                <a:ea typeface="Calibri"/>
                <a:cs typeface="Calibri"/>
                <a:sym typeface="Calibri"/>
              </a:rPr>
              <a:t>wellbeingindex@um.edu.mt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554e3dc240_1_166"/>
          <p:cNvSpPr txBox="1">
            <a:spLocks noGrp="1"/>
          </p:cNvSpPr>
          <p:nvPr>
            <p:ph type="body" idx="4294967295"/>
          </p:nvPr>
        </p:nvSpPr>
        <p:spPr>
          <a:xfrm>
            <a:off x="332850" y="1105475"/>
            <a:ext cx="11526300" cy="4559400"/>
          </a:xfrm>
          <a:prstGeom prst="rect">
            <a:avLst/>
          </a:prstGeom>
          <a:solidFill>
            <a:schemeClr val="lt1"/>
          </a:solid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2300"/>
              <a:t>A complex, multi-faceted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construct</a:t>
            </a:r>
            <a:r>
              <a:rPr lang="en-US" sz="2300"/>
              <a:t> </a:t>
            </a:r>
            <a:r>
              <a:rPr lang="en-US" sz="2300" b="1"/>
              <a:t>Pollard &amp; Lee (2003)</a:t>
            </a:r>
            <a:endParaRPr sz="2300" b="1"/>
          </a:p>
          <a:p>
            <a:pPr marL="0" marR="0" lvl="0" indent="0" algn="ctr" rtl="0">
              <a:lnSpc>
                <a:spcPct val="100000"/>
              </a:lnSpc>
              <a:spcBef>
                <a:spcPts val="0"/>
              </a:spcBef>
              <a:spcAft>
                <a:spcPts val="0"/>
              </a:spcAft>
              <a:buSzPts val="2800"/>
              <a:buNone/>
            </a:pPr>
            <a:endParaRPr sz="2300"/>
          </a:p>
          <a:p>
            <a:pPr marL="0" marR="0" lvl="0" indent="0" algn="ctr" rtl="0">
              <a:lnSpc>
                <a:spcPct val="100000"/>
              </a:lnSpc>
              <a:spcBef>
                <a:spcPts val="0"/>
              </a:spcBef>
              <a:spcAft>
                <a:spcPts val="0"/>
              </a:spcAft>
              <a:buSzPts val="2800"/>
              <a:buNone/>
            </a:pPr>
            <a:r>
              <a:rPr lang="en-US" sz="2300">
                <a:solidFill>
                  <a:schemeClr val="dk1"/>
                </a:solidFill>
              </a:rPr>
              <a:t>“Wellbeing exists in two dimensions, subjective and objective. It </a:t>
            </a:r>
            <a:r>
              <a:rPr lang="en-US" sz="2300"/>
              <a:t>comprises</a:t>
            </a:r>
            <a:r>
              <a:rPr lang="en-US" sz="2300">
                <a:solidFill>
                  <a:schemeClr val="dk1"/>
                </a:solidFill>
              </a:rPr>
              <a:t> an individual’s experience of life as well as a comparison of life circumstances with social norms and values”</a:t>
            </a:r>
            <a:r>
              <a:rPr lang="en-US" sz="2300"/>
              <a:t> </a:t>
            </a:r>
            <a:r>
              <a:rPr lang="en-US" sz="2300" b="1">
                <a:solidFill>
                  <a:schemeClr val="dk1"/>
                </a:solidFill>
              </a:rPr>
              <a:t>WHO (</a:t>
            </a:r>
            <a:r>
              <a:rPr lang="en-US" sz="23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2012</a:t>
            </a:r>
            <a:r>
              <a:rPr lang="en-US" sz="2300" b="1">
                <a:solidFill>
                  <a:schemeClr val="dk1"/>
                </a:solidFill>
              </a:rPr>
              <a:t>)</a:t>
            </a:r>
            <a:endParaRPr sz="2300" b="1">
              <a:solidFill>
                <a:schemeClr val="dk1"/>
              </a:solidFill>
            </a:endParaRPr>
          </a:p>
          <a:p>
            <a:pPr marL="0" lvl="0" indent="0" algn="ctr" rtl="0">
              <a:lnSpc>
                <a:spcPct val="100000"/>
              </a:lnSpc>
              <a:spcBef>
                <a:spcPts val="1000"/>
              </a:spcBef>
              <a:spcAft>
                <a:spcPts val="0"/>
              </a:spcAft>
              <a:buClr>
                <a:schemeClr val="dk1"/>
              </a:buClr>
              <a:buSzPts val="1500"/>
              <a:buFont typeface="Arial"/>
              <a:buNone/>
            </a:pPr>
            <a:endParaRPr sz="2300" b="1"/>
          </a:p>
          <a:p>
            <a:pPr marL="0" lvl="0" indent="0" algn="ctr" rtl="0">
              <a:lnSpc>
                <a:spcPct val="100000"/>
              </a:lnSpc>
              <a:spcBef>
                <a:spcPts val="0"/>
              </a:spcBef>
              <a:spcAft>
                <a:spcPts val="0"/>
              </a:spcAft>
              <a:buClr>
                <a:schemeClr val="dk1"/>
              </a:buClr>
              <a:buSzPts val="1100"/>
              <a:buFont typeface="Arial"/>
              <a:buNone/>
            </a:pPr>
            <a:r>
              <a:rPr lang="en-US" sz="2300"/>
              <a:t>Working definition of wellbeing “</a:t>
            </a:r>
            <a:r>
              <a:rPr lang="en-US" sz="2300" b="1"/>
              <a:t>functioning well and feeling good</a:t>
            </a:r>
            <a:r>
              <a:rPr lang="en-US" sz="2300"/>
              <a:t>”.  </a:t>
            </a:r>
            <a:r>
              <a:rPr lang="en-US" sz="2300" b="1"/>
              <a:t>Ryan and Deci (2001) </a:t>
            </a:r>
            <a:endParaRPr sz="2300"/>
          </a:p>
          <a:p>
            <a:pPr marL="0" lvl="0" indent="0" algn="ctr" rtl="0">
              <a:lnSpc>
                <a:spcPct val="100000"/>
              </a:lnSpc>
              <a:spcBef>
                <a:spcPts val="0"/>
              </a:spcBef>
              <a:spcAft>
                <a:spcPts val="0"/>
              </a:spcAft>
              <a:buClr>
                <a:schemeClr val="dk1"/>
              </a:buClr>
              <a:buSzPts val="1100"/>
              <a:buFont typeface="Arial"/>
              <a:buNone/>
            </a:pPr>
            <a:endParaRPr sz="2300"/>
          </a:p>
          <a:p>
            <a:pPr marL="0" lvl="0" indent="0" algn="ctr" rtl="0">
              <a:lnSpc>
                <a:spcPct val="100000"/>
              </a:lnSpc>
              <a:spcBef>
                <a:spcPts val="0"/>
              </a:spcBef>
              <a:spcAft>
                <a:spcPts val="0"/>
              </a:spcAft>
              <a:buClr>
                <a:schemeClr val="dk1"/>
              </a:buClr>
              <a:buSzPts val="1100"/>
              <a:buFont typeface="Arial"/>
              <a:buNone/>
            </a:pPr>
            <a:r>
              <a:rPr lang="en-US" sz="2300"/>
              <a:t>Linked to the way that wellbeing is now widely measured:</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objective </a:t>
            </a:r>
            <a:r>
              <a:rPr lang="en-US" sz="2300"/>
              <a:t>measures of the multidimensional conditions needed to flourish </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subjective </a:t>
            </a:r>
            <a:r>
              <a:rPr lang="en-US" sz="2300"/>
              <a:t>measures of how people evaluate their own lives and their feelings </a:t>
            </a:r>
            <a:endParaRPr sz="2300"/>
          </a:p>
          <a:p>
            <a:pPr marL="457200" lvl="0" indent="457200" algn="ctr" rtl="0">
              <a:lnSpc>
                <a:spcPct val="100000"/>
              </a:lnSpc>
              <a:spcBef>
                <a:spcPts val="0"/>
              </a:spcBef>
              <a:spcAft>
                <a:spcPts val="0"/>
              </a:spcAft>
              <a:buClr>
                <a:schemeClr val="dk1"/>
              </a:buClr>
              <a:buSzPts val="1100"/>
              <a:buFont typeface="Arial"/>
              <a:buNone/>
            </a:pPr>
            <a:r>
              <a:rPr lang="en-US" sz="2300" b="1"/>
              <a:t>e.g. OECD BLI</a:t>
            </a:r>
            <a:endParaRPr sz="2300" b="1"/>
          </a:p>
          <a:p>
            <a:pPr marL="0" lvl="0" indent="0" algn="ctr" rtl="0">
              <a:lnSpc>
                <a:spcPct val="100000"/>
              </a:lnSpc>
              <a:spcBef>
                <a:spcPts val="1000"/>
              </a:spcBef>
              <a:spcAft>
                <a:spcPts val="0"/>
              </a:spcAft>
              <a:buClr>
                <a:schemeClr val="dk1"/>
              </a:buClr>
              <a:buSzPts val="1500"/>
              <a:buFont typeface="Arial"/>
              <a:buNone/>
            </a:pPr>
            <a:endParaRPr sz="2300" b="1"/>
          </a:p>
        </p:txBody>
      </p:sp>
      <p:sp>
        <p:nvSpPr>
          <p:cNvPr id="114" name="Google Shape;114;g3554e3dc240_1_166"/>
          <p:cNvSpPr txBox="1"/>
          <p:nvPr/>
        </p:nvSpPr>
        <p:spPr>
          <a:xfrm>
            <a:off x="11" y="244700"/>
            <a:ext cx="11026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en-US" sz="4400" b="0" i="0" u="none" strike="noStrike" cap="none">
                <a:solidFill>
                  <a:srgbClr val="C00000"/>
                </a:solidFill>
                <a:latin typeface="Calibri"/>
                <a:ea typeface="Calibri"/>
                <a:cs typeface="Calibri"/>
                <a:sym typeface="Calibri"/>
              </a:rPr>
              <a:t>Wellbeing can be measured</a:t>
            </a:r>
            <a:endParaRPr sz="4400" b="0" i="0" u="none" strike="noStrike" cap="none">
              <a:solidFill>
                <a:srgbClr val="C00000"/>
              </a:solidFill>
              <a:latin typeface="Calibri"/>
              <a:ea typeface="Calibri"/>
              <a:cs typeface="Calibri"/>
              <a:sym typeface="Calibri"/>
            </a:endParaRPr>
          </a:p>
        </p:txBody>
      </p:sp>
      <p:sp>
        <p:nvSpPr>
          <p:cNvPr id="115" name="Google Shape;115;g3554e3dc240_1_166"/>
          <p:cNvSpPr txBox="1"/>
          <p:nvPr/>
        </p:nvSpPr>
        <p:spPr>
          <a:xfrm>
            <a:off x="2846071" y="5831425"/>
            <a:ext cx="8883600" cy="800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rgbClr val="C00000"/>
                </a:solidFill>
                <a:latin typeface="Calibri"/>
                <a:ea typeface="Calibri"/>
                <a:cs typeface="Calibri"/>
                <a:sym typeface="Calibri"/>
              </a:rPr>
              <a:t>On a scale of 0-10 </a:t>
            </a:r>
            <a:r>
              <a:rPr lang="en-US" sz="2300" b="0" i="0" u="none" strike="noStrike" cap="none">
                <a:solidFill>
                  <a:srgbClr val="C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where 0 is not at all satisfied and 10 is completely satisfied</a:t>
            </a:r>
            <a:r>
              <a:rPr lang="en-US" sz="2300" b="0" i="0" u="none" strike="noStrike" cap="none">
                <a:solidFill>
                  <a:srgbClr val="C00000"/>
                </a:solidFill>
                <a:latin typeface="Calibri"/>
                <a:ea typeface="Calibri"/>
                <a:cs typeface="Calibri"/>
                <a:sym typeface="Calibri"/>
              </a:rPr>
              <a:t>, overall, how satisfied are you with your life these days?</a:t>
            </a:r>
            <a:endParaRPr sz="2300" b="0" i="0" u="none" strike="noStrike" cap="none">
              <a:solidFill>
                <a:srgbClr val="C00000"/>
              </a:solidFill>
              <a:latin typeface="Calibri"/>
              <a:ea typeface="Calibri"/>
              <a:cs typeface="Calibri"/>
              <a:sym typeface="Calibri"/>
            </a:endParaRPr>
          </a:p>
        </p:txBody>
      </p:sp>
      <p:sp>
        <p:nvSpPr>
          <p:cNvPr id="116" name="Google Shape;116;g3554e3dc240_1_166"/>
          <p:cNvSpPr txBox="1"/>
          <p:nvPr/>
        </p:nvSpPr>
        <p:spPr>
          <a:xfrm>
            <a:off x="194825" y="3776200"/>
            <a:ext cx="6708900" cy="554100"/>
          </a:xfrm>
          <a:prstGeom prst="rect">
            <a:avLst/>
          </a:prstGeom>
          <a:noFill/>
          <a:ln>
            <a:noFill/>
          </a:ln>
        </p:spPr>
        <p:txBody>
          <a:bodyPr spcFirstLastPara="1" wrap="square" lIns="91425" tIns="91425" rIns="91425" bIns="91425" anchor="t" anchorCtr="0">
            <a:spAutoFit/>
          </a:bodyPr>
          <a:lstStyle/>
          <a:p>
            <a:pPr marL="457200" marR="0" lvl="0" indent="45720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554e3dc240_0_0"/>
          <p:cNvSpPr txBox="1"/>
          <p:nvPr/>
        </p:nvSpPr>
        <p:spPr>
          <a:xfrm>
            <a:off x="407111" y="2189700"/>
            <a:ext cx="5652300" cy="12393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459"/>
              <a:buFont typeface="Calibri"/>
              <a:buNone/>
            </a:pPr>
            <a:endParaRPr sz="3200" b="1" i="0" u="none" strike="noStrike" cap="none">
              <a:solidFill>
                <a:schemeClr val="dk1"/>
              </a:solidFill>
              <a:latin typeface="Calibri"/>
              <a:ea typeface="Calibri"/>
              <a:cs typeface="Calibri"/>
              <a:sym typeface="Calibri"/>
            </a:endParaRPr>
          </a:p>
        </p:txBody>
      </p:sp>
      <p:pic>
        <p:nvPicPr>
          <p:cNvPr id="122" name="Google Shape;122;g3554e3dc240_0_0"/>
          <p:cNvPicPr preferRelativeResize="0"/>
          <p:nvPr/>
        </p:nvPicPr>
        <p:blipFill rotWithShape="1">
          <a:blip r:embed="rId3">
            <a:alphaModFix/>
          </a:blip>
          <a:srcRect/>
          <a:stretch/>
        </p:blipFill>
        <p:spPr>
          <a:xfrm>
            <a:off x="4305303" y="1497675"/>
            <a:ext cx="3276599" cy="2242125"/>
          </a:xfrm>
          <a:prstGeom prst="rect">
            <a:avLst/>
          </a:prstGeom>
          <a:noFill/>
          <a:ln>
            <a:noFill/>
          </a:ln>
        </p:spPr>
      </p:pic>
      <p:sp>
        <p:nvSpPr>
          <p:cNvPr id="123" name="Google Shape;123;g3554e3dc240_0_0"/>
          <p:cNvSpPr txBox="1"/>
          <p:nvPr/>
        </p:nvSpPr>
        <p:spPr>
          <a:xfrm>
            <a:off x="945825" y="3581400"/>
            <a:ext cx="10989000" cy="1092900"/>
          </a:xfrm>
          <a:prstGeom prst="rect">
            <a:avLst/>
          </a:prstGeom>
          <a:noFill/>
          <a:ln>
            <a:noFill/>
          </a:ln>
        </p:spPr>
        <p:txBody>
          <a:bodyPr spcFirstLastPara="1" wrap="square" lIns="91425" tIns="91425" rIns="91425" bIns="91425" anchor="t" anchorCtr="0">
            <a:spAutoFit/>
          </a:bodyPr>
          <a:lstStyle/>
          <a:p>
            <a:pPr marL="0" marR="0" lvl="0" indent="0" algn="ctr" rtl="0">
              <a:lnSpc>
                <a:spcPct val="106000"/>
              </a:lnSpc>
              <a:spcBef>
                <a:spcPts val="3200"/>
              </a:spcBef>
              <a:spcAft>
                <a:spcPts val="0"/>
              </a:spcAft>
              <a:buClr>
                <a:srgbClr val="000000"/>
              </a:buClr>
              <a:buSzPts val="3700"/>
              <a:buFont typeface="Arial"/>
              <a:buNone/>
            </a:pPr>
            <a:r>
              <a:rPr lang="en-US" sz="5900" b="1">
                <a:solidFill>
                  <a:schemeClr val="dk1"/>
                </a:solidFill>
                <a:latin typeface="Calibri"/>
                <a:ea typeface="Calibri"/>
                <a:cs typeface="Calibri"/>
                <a:sym typeface="Calibri"/>
              </a:rPr>
              <a:t>2. </a:t>
            </a:r>
            <a:r>
              <a:rPr lang="en-US" sz="5900" b="1" i="0" u="none" strike="noStrike" cap="none">
                <a:solidFill>
                  <a:schemeClr val="dk1"/>
                </a:solidFill>
                <a:latin typeface="Calibri"/>
                <a:ea typeface="Calibri"/>
                <a:cs typeface="Calibri"/>
                <a:sym typeface="Calibri"/>
              </a:rPr>
              <a:t>OVERVIEW - WELLBEING INDEX</a:t>
            </a:r>
            <a:endParaRPr sz="5900" b="1"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444d9ef06c_0_14"/>
          <p:cNvSpPr txBox="1">
            <a:spLocks noGrp="1"/>
          </p:cNvSpPr>
          <p:nvPr>
            <p:ph type="body" idx="1"/>
          </p:nvPr>
        </p:nvSpPr>
        <p:spPr>
          <a:xfrm>
            <a:off x="48225" y="1146950"/>
            <a:ext cx="6692400" cy="4854900"/>
          </a:xfrm>
          <a:prstGeom prst="rect">
            <a:avLst/>
          </a:prstGeom>
          <a:solidFill>
            <a:srgbClr val="FFC000"/>
          </a:solidFill>
          <a:ln>
            <a:noFill/>
          </a:ln>
        </p:spPr>
        <p:txBody>
          <a:bodyPr spcFirstLastPara="1" wrap="square" lIns="121900" tIns="121900" rIns="121900" bIns="121900" anchor="t" anchorCtr="0">
            <a:noAutofit/>
          </a:bodyPr>
          <a:lstStyle/>
          <a:p>
            <a:pPr marL="0" lvl="0" indent="0" algn="just" rtl="0">
              <a:lnSpc>
                <a:spcPct val="115000"/>
              </a:lnSpc>
              <a:spcBef>
                <a:spcPts val="0"/>
              </a:spcBef>
              <a:spcAft>
                <a:spcPts val="0"/>
              </a:spcAft>
              <a:buSzPts val="2400"/>
              <a:buNone/>
            </a:pPr>
            <a:r>
              <a:rPr lang="en-US" sz="2300" b="1"/>
              <a:t>4 	DETAILED REPORTS</a:t>
            </a:r>
            <a:endParaRPr sz="2300" b="1"/>
          </a:p>
          <a:p>
            <a:pPr marL="0" lvl="0" indent="0" algn="just" rtl="0">
              <a:lnSpc>
                <a:spcPct val="115000"/>
              </a:lnSpc>
              <a:spcBef>
                <a:spcPts val="0"/>
              </a:spcBef>
              <a:spcAft>
                <a:spcPts val="0"/>
              </a:spcAft>
              <a:buSzPts val="2400"/>
              <a:buNone/>
            </a:pPr>
            <a:r>
              <a:rPr lang="en-US" sz="2300" b="1"/>
              <a:t>5 	POLICY BRIEFS </a:t>
            </a:r>
            <a:endParaRPr sz="2300" b="1"/>
          </a:p>
          <a:p>
            <a:pPr marL="0" lvl="0" indent="0" algn="just" rtl="0">
              <a:lnSpc>
                <a:spcPct val="115000"/>
              </a:lnSpc>
              <a:spcBef>
                <a:spcPts val="0"/>
              </a:spcBef>
              <a:spcAft>
                <a:spcPts val="0"/>
              </a:spcAft>
              <a:buSzPts val="2400"/>
              <a:buNone/>
            </a:pPr>
            <a:r>
              <a:rPr lang="en-US" sz="2300" b="1"/>
              <a:t>20+	ANNUAL DATA &amp; INTERACTIVE CHARTS </a:t>
            </a:r>
            <a:endParaRPr sz="2300" b="1"/>
          </a:p>
          <a:p>
            <a:pPr marL="0" lvl="0" indent="0" algn="just" rtl="0">
              <a:lnSpc>
                <a:spcPct val="115000"/>
              </a:lnSpc>
              <a:spcBef>
                <a:spcPts val="0"/>
              </a:spcBef>
              <a:spcAft>
                <a:spcPts val="0"/>
              </a:spcAft>
              <a:buSzPts val="2400"/>
              <a:buNone/>
            </a:pPr>
            <a:r>
              <a:rPr lang="en-US" sz="2300" b="1"/>
              <a:t>6 	CONFERENCES IN PARLIAMENT</a:t>
            </a:r>
            <a:endParaRPr sz="2300" b="1"/>
          </a:p>
          <a:p>
            <a:pPr marL="0" lvl="0" indent="0" algn="just" rtl="0">
              <a:lnSpc>
                <a:spcPct val="115000"/>
              </a:lnSpc>
              <a:spcBef>
                <a:spcPts val="0"/>
              </a:spcBef>
              <a:spcAft>
                <a:spcPts val="0"/>
              </a:spcAft>
              <a:buSzPts val="2400"/>
              <a:buNone/>
            </a:pPr>
            <a:r>
              <a:rPr lang="en-US" sz="2300" b="1"/>
              <a:t>6 	INFO NOTES &amp; 6 VIDEOS </a:t>
            </a:r>
            <a:endParaRPr sz="2300" b="1"/>
          </a:p>
          <a:p>
            <a:pPr marL="0" lvl="0" indent="0" algn="just" rtl="0">
              <a:lnSpc>
                <a:spcPct val="115000"/>
              </a:lnSpc>
              <a:spcBef>
                <a:spcPts val="0"/>
              </a:spcBef>
              <a:spcAft>
                <a:spcPts val="0"/>
              </a:spcAft>
              <a:buSzPts val="2400"/>
              <a:buNone/>
            </a:pPr>
            <a:r>
              <a:rPr lang="en-US" sz="2300" b="1"/>
              <a:t>1 	RESEARCH NETWORK 1 STAKEHOLDER NETWORK</a:t>
            </a:r>
            <a:endParaRPr sz="2300" b="1"/>
          </a:p>
          <a:p>
            <a:pPr marL="457200" lvl="0" indent="-374650" algn="just" rtl="0">
              <a:lnSpc>
                <a:spcPct val="115000"/>
              </a:lnSpc>
              <a:spcBef>
                <a:spcPts val="0"/>
              </a:spcBef>
              <a:spcAft>
                <a:spcPts val="0"/>
              </a:spcAft>
              <a:buSzPts val="2300"/>
              <a:buChar char="+"/>
            </a:pPr>
            <a:r>
              <a:rPr lang="en-US" sz="2300" b="1"/>
              <a:t>S</a:t>
            </a: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TAKEHOLDERS (17)</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NEWS ARTICLES &amp; MEDIA MENTIONS (80+)</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CONFERENCES, SEMINARS, MEETINGS</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TV, RADIO, NEWS, FESTIVALS, EXHIBITIONS</a:t>
            </a:r>
            <a:endParaRPr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374650" algn="just" rtl="0">
              <a:lnSpc>
                <a:spcPct val="115000"/>
              </a:lnSpc>
              <a:spcBef>
                <a:spcPts val="0"/>
              </a:spcBef>
              <a:spcAft>
                <a:spcPts val="0"/>
              </a:spcAft>
              <a:buSzPts val="2300"/>
              <a:buChar char="+"/>
            </a:pPr>
            <a:r>
              <a:rPr lang="en-US" sz="23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SCHOLARLY PUBLICATIONS </a:t>
            </a: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endParaRPr sz="2300" b="1"/>
          </a:p>
          <a:p>
            <a:pPr marL="0" lvl="0" indent="0" algn="just" rtl="0">
              <a:lnSpc>
                <a:spcPct val="115000"/>
              </a:lnSpc>
              <a:spcBef>
                <a:spcPts val="0"/>
              </a:spcBef>
              <a:spcAft>
                <a:spcPts val="0"/>
              </a:spcAft>
              <a:buSzPts val="2400"/>
              <a:buNone/>
            </a:pPr>
            <a:r>
              <a:rPr lang="en-US" sz="2300" b="1"/>
              <a:t> </a:t>
            </a:r>
            <a:endParaRPr sz="2300" b="1"/>
          </a:p>
        </p:txBody>
      </p:sp>
      <p:sp>
        <p:nvSpPr>
          <p:cNvPr id="129" name="Google Shape;129;g3444d9ef06c_0_14"/>
          <p:cNvSpPr txBox="1">
            <a:spLocks noGrp="1"/>
          </p:cNvSpPr>
          <p:nvPr>
            <p:ph type="title"/>
          </p:nvPr>
        </p:nvSpPr>
        <p:spPr>
          <a:xfrm>
            <a:off x="-26400" y="-67400"/>
            <a:ext cx="11761200" cy="13257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US">
                <a:solidFill>
                  <a:srgbClr val="C00000"/>
                </a:solidFill>
              </a:rPr>
              <a:t>5 years of the wellbeing INDEX project yielded…</a:t>
            </a:r>
            <a:endParaRPr>
              <a:solidFill>
                <a:srgbClr val="C00000"/>
              </a:solidFill>
            </a:endParaRPr>
          </a:p>
        </p:txBody>
      </p:sp>
      <p:sp>
        <p:nvSpPr>
          <p:cNvPr id="130" name="Google Shape;130;g3444d9ef06c_0_14"/>
          <p:cNvSpPr txBox="1"/>
          <p:nvPr/>
        </p:nvSpPr>
        <p:spPr>
          <a:xfrm>
            <a:off x="7324400" y="6379067"/>
            <a:ext cx="4867500" cy="538800"/>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rgbClr val="000000"/>
              </a:solidFill>
              <a:latin typeface="Calibri"/>
              <a:ea typeface="Calibri"/>
              <a:cs typeface="Calibri"/>
              <a:sym typeface="Calibri"/>
            </a:endParaRPr>
          </a:p>
        </p:txBody>
      </p:sp>
      <p:pic>
        <p:nvPicPr>
          <p:cNvPr id="131" name="Google Shape;131;g3444d9ef06c_0_14"/>
          <p:cNvPicPr preferRelativeResize="0"/>
          <p:nvPr/>
        </p:nvPicPr>
        <p:blipFill rotWithShape="1">
          <a:blip r:embed="rId3">
            <a:alphaModFix/>
          </a:blip>
          <a:srcRect/>
          <a:stretch/>
        </p:blipFill>
        <p:spPr>
          <a:xfrm>
            <a:off x="9298853" y="4825717"/>
            <a:ext cx="2847766" cy="1235867"/>
          </a:xfrm>
          <a:prstGeom prst="rect">
            <a:avLst/>
          </a:prstGeom>
          <a:noFill/>
          <a:ln>
            <a:noFill/>
          </a:ln>
        </p:spPr>
      </p:pic>
      <p:pic>
        <p:nvPicPr>
          <p:cNvPr id="132" name="Google Shape;132;g3444d9ef06c_0_14"/>
          <p:cNvPicPr preferRelativeResize="0"/>
          <p:nvPr/>
        </p:nvPicPr>
        <p:blipFill rotWithShape="1">
          <a:blip r:embed="rId4">
            <a:alphaModFix/>
          </a:blip>
          <a:srcRect l="9946" t="18386" r="9121" b="18386"/>
          <a:stretch/>
        </p:blipFill>
        <p:spPr>
          <a:xfrm>
            <a:off x="9298846" y="3726044"/>
            <a:ext cx="2847768" cy="1099670"/>
          </a:xfrm>
          <a:prstGeom prst="rect">
            <a:avLst/>
          </a:prstGeom>
          <a:noFill/>
          <a:ln>
            <a:noFill/>
          </a:ln>
        </p:spPr>
      </p:pic>
      <p:sp>
        <p:nvSpPr>
          <p:cNvPr id="133" name="Google Shape;133;g3444d9ef06c_0_14"/>
          <p:cNvSpPr txBox="1">
            <a:spLocks noGrp="1"/>
          </p:cNvSpPr>
          <p:nvPr>
            <p:ph type="body" idx="1"/>
          </p:nvPr>
        </p:nvSpPr>
        <p:spPr>
          <a:xfrm>
            <a:off x="6603000" y="1146950"/>
            <a:ext cx="5817600" cy="2547000"/>
          </a:xfrm>
          <a:prstGeom prst="rect">
            <a:avLst/>
          </a:prstGeom>
          <a:solidFill>
            <a:srgbClr val="93C47D"/>
          </a:solidFill>
          <a:ln w="9525" cap="flat" cmpd="sng">
            <a:solidFill>
              <a:srgbClr val="93C47D"/>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SzPts val="2400"/>
              <a:buNone/>
            </a:pPr>
            <a:r>
              <a:rPr lang="en-US" sz="2300"/>
              <a:t>MAINTENANCE OF DATA, WEBSITE,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OUTREACH</a:t>
            </a:r>
            <a:endParaRPr sz="2300"/>
          </a:p>
          <a:p>
            <a:pPr marL="457200" marR="0" lvl="0" indent="-374650" algn="just" rtl="0">
              <a:lnSpc>
                <a:spcPct val="115000"/>
              </a:lnSpc>
              <a:spcBef>
                <a:spcPts val="0"/>
              </a:spcBef>
              <a:spcAft>
                <a:spcPts val="0"/>
              </a:spcAft>
              <a:buSzPts val="2300"/>
              <a:buChar char="+"/>
            </a:pPr>
            <a:r>
              <a:rPr lang="en-US" sz="2300"/>
              <a:t>PUBLIC SECTOR TRAINING COURSE</a:t>
            </a:r>
            <a:endParaRPr sz="2300"/>
          </a:p>
          <a:p>
            <a:pPr marL="457200" marR="0" lvl="0" indent="-374650" algn="just" rtl="0">
              <a:lnSpc>
                <a:spcPct val="115000"/>
              </a:lnSpc>
              <a:spcBef>
                <a:spcPts val="0"/>
              </a:spcBef>
              <a:spcAft>
                <a:spcPts val="0"/>
              </a:spcAft>
              <a:buSzPts val="2300"/>
              <a:buChar char="+"/>
            </a:pPr>
            <a:r>
              <a:rPr lang="en-US" sz="2300"/>
              <a:t>REPOSITORY OF INTERVENTIONS</a:t>
            </a:r>
            <a:endParaRPr sz="2300"/>
          </a:p>
          <a:p>
            <a:pPr marL="457200" marR="0" lvl="0" indent="-374650" algn="just" rtl="0">
              <a:lnSpc>
                <a:spcPct val="115000"/>
              </a:lnSpc>
              <a:spcBef>
                <a:spcPts val="0"/>
              </a:spcBef>
              <a:spcAft>
                <a:spcPts val="0"/>
              </a:spcAft>
              <a:buSzPts val="2300"/>
              <a:buChar char="+"/>
            </a:pPr>
            <a:r>
              <a:rPr lang="en-US" sz="2300"/>
              <a:t>MOU NSO - UM - MFWS</a:t>
            </a:r>
            <a:endParaRPr sz="2300"/>
          </a:p>
          <a:p>
            <a:pPr marL="457200" marR="0" lvl="0" indent="-374650" algn="just" rtl="0">
              <a:lnSpc>
                <a:spcPct val="115000"/>
              </a:lnSpc>
              <a:spcBef>
                <a:spcPts val="0"/>
              </a:spcBef>
              <a:spcAft>
                <a:spcPts val="0"/>
              </a:spcAft>
              <a:buSzPts val="2300"/>
              <a:buChar char="+"/>
            </a:pPr>
            <a:r>
              <a:rPr lang="en-US" sz="2300"/>
              <a:t>RESEARCH VIA SCHOLARSHIP FUND</a:t>
            </a:r>
            <a:endParaRPr sz="2300"/>
          </a:p>
          <a:p>
            <a:pPr marL="457200" marR="0" lvl="0" indent="-374650" algn="just" rtl="0">
              <a:lnSpc>
                <a:spcPct val="115000"/>
              </a:lnSpc>
              <a:spcBef>
                <a:spcPts val="0"/>
              </a:spcBef>
              <a:spcAft>
                <a:spcPts val="0"/>
              </a:spcAft>
              <a:buSzPts val="2300"/>
              <a:buChar char="+"/>
            </a:pPr>
            <a:r>
              <a:rPr lang="en-US" sz="2300"/>
              <a:t>GLOBAL UPDATES </a:t>
            </a:r>
            <a:endParaRPr sz="2300">
              <a:latin typeface="Calibri"/>
              <a:ea typeface="Calibri"/>
              <a:cs typeface="Calibri"/>
              <a:sym typeface="Calibri"/>
            </a:endParaRPr>
          </a:p>
        </p:txBody>
      </p:sp>
      <p:sp>
        <p:nvSpPr>
          <p:cNvPr id="134" name="Google Shape;134;g3444d9ef06c_0_14"/>
          <p:cNvSpPr/>
          <p:nvPr/>
        </p:nvSpPr>
        <p:spPr>
          <a:xfrm>
            <a:off x="6045575" y="1189450"/>
            <a:ext cx="619800" cy="621300"/>
          </a:xfrm>
          <a:prstGeom prst="rightArrow">
            <a:avLst>
              <a:gd name="adj1" fmla="val 50000"/>
              <a:gd name="adj2" fmla="val 50000"/>
            </a:avLst>
          </a:prstGeom>
          <a:solidFill>
            <a:srgbClr val="FFC0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3554e3dc240_1_22"/>
          <p:cNvPicPr preferRelativeResize="0"/>
          <p:nvPr/>
        </p:nvPicPr>
        <p:blipFill rotWithShape="1">
          <a:blip r:embed="rId3">
            <a:alphaModFix/>
          </a:blip>
          <a:srcRect/>
          <a:stretch/>
        </p:blipFill>
        <p:spPr>
          <a:xfrm>
            <a:off x="1716150" y="152400"/>
            <a:ext cx="8759697" cy="655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3554e3dc240_1_29"/>
          <p:cNvPicPr preferRelativeResize="0"/>
          <p:nvPr/>
        </p:nvPicPr>
        <p:blipFill rotWithShape="1">
          <a:blip r:embed="rId3">
            <a:alphaModFix/>
          </a:blip>
          <a:srcRect/>
          <a:stretch/>
        </p:blipFill>
        <p:spPr>
          <a:xfrm>
            <a:off x="1719875" y="152400"/>
            <a:ext cx="8752261" cy="65532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2829</Words>
  <Application>Microsoft Office PowerPoint</Application>
  <PresentationFormat>Widescreen</PresentationFormat>
  <Paragraphs>281</Paragraphs>
  <Slides>41</Slides>
  <Notes>41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Times New Roman</vt:lpstr>
      <vt:lpstr>Calibri</vt:lpstr>
      <vt:lpstr>Arial</vt:lpstr>
      <vt:lpstr>Roboto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5 years of the wellbeing INDEX project yielded…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growing stakeholder network</vt:lpstr>
      <vt:lpstr>PowerPoint Presentation</vt:lpstr>
      <vt:lpstr>…Rising public involvement</vt:lpstr>
      <vt:lpstr>PowerPoint Presentation</vt:lpstr>
      <vt:lpstr>Wellbeing data matters for policy </vt:lpstr>
      <vt:lpstr>We do have data...</vt:lpstr>
      <vt:lpstr>Malta is changing…</vt:lpstr>
      <vt:lpstr>We’re getting richer…</vt:lpstr>
      <vt:lpstr>…more educated &amp; healthier</vt:lpstr>
      <vt:lpstr>Better inside, worse outside</vt:lpstr>
      <vt:lpstr>Less family, more friends</vt:lpstr>
      <vt:lpstr>We’re slightly more satisfied - except with time</vt:lpstr>
      <vt:lpstr>We feel positive more often, negative less often</vt:lpstr>
      <vt:lpstr>But a small % of REAL people…</vt:lpstr>
      <vt:lpstr>Lower life satisfaction if we have bad health</vt:lpstr>
      <vt:lpstr>Lower happiness among materially deprived</vt:lpstr>
      <vt:lpstr>More frequently nervous if we live in noise</vt:lpstr>
      <vt:lpstr>Lower financial satisfaction for separated/divorced</vt:lpstr>
      <vt:lpstr>Lower financial satisfaction for single parents </vt:lpstr>
      <vt:lpstr>Higher time use satisfaction if low educated</vt:lpstr>
      <vt:lpstr>Higher life satisfaction among foreigners</vt:lpstr>
      <vt:lpstr>PowerPoint Presentation</vt:lpstr>
      <vt:lpstr>What has INDEX suggested to date?</vt:lpstr>
      <vt:lpstr>Where can we do better (by global comparison)?</vt:lpstr>
      <vt:lpstr>How does this link to Vision 2050?</vt:lpstr>
      <vt:lpstr>Reflections on Vision 2050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Grech Stephen at Parlament-MT</cp:lastModifiedBy>
  <cp:revision>1</cp:revision>
  <dcterms:created xsi:type="dcterms:W3CDTF">2017-09-20T07:37:37Z</dcterms:created>
  <dcterms:modified xsi:type="dcterms:W3CDTF">2026-05-06T07:53:14Z</dcterms:modified>
</cp:coreProperties>
</file>