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omments/modernComment_135_5B5E1E81.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92" r:id="rId4"/>
    <p:sldId id="276" r:id="rId5"/>
    <p:sldId id="258" r:id="rId6"/>
    <p:sldId id="259" r:id="rId7"/>
    <p:sldId id="268" r:id="rId8"/>
    <p:sldId id="264" r:id="rId9"/>
    <p:sldId id="315" r:id="rId10"/>
    <p:sldId id="270" r:id="rId11"/>
    <p:sldId id="320" r:id="rId12"/>
    <p:sldId id="275" r:id="rId13"/>
    <p:sldId id="279" r:id="rId14"/>
    <p:sldId id="306" r:id="rId15"/>
    <p:sldId id="324" r:id="rId16"/>
    <p:sldId id="305" r:id="rId17"/>
    <p:sldId id="310" r:id="rId18"/>
    <p:sldId id="304" r:id="rId19"/>
    <p:sldId id="308" r:id="rId20"/>
    <p:sldId id="309" r:id="rId21"/>
    <p:sldId id="311" r:id="rId22"/>
    <p:sldId id="307" r:id="rId23"/>
    <p:sldId id="322" r:id="rId24"/>
    <p:sldId id="323" r:id="rId25"/>
    <p:sldId id="299" r:id="rId26"/>
    <p:sldId id="317" r:id="rId27"/>
    <p:sldId id="318" r:id="rId28"/>
    <p:sldId id="319" r:id="rId29"/>
    <p:sldId id="283"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AB4E9D7-E18D-55DB-B6EB-02F531CEAED7}" name="Micallef Mandy at MSPC" initials="MM" userId="S::mandy.micallef@gov.mt::3a92e31b-e934-4e98-b58e-1dc005f365c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85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CC3357-2388-2570-7C62-BF7653D4A73B}" v="48" dt="2024-09-13T12:35:40.972"/>
    <p1510:client id="{EF51E5BD-4D3A-A9D9-B55D-0116527A4CD4}" v="712" dt="2024-09-13T11:22:43.7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5/10/relationships/revisionInfo" Target="revisionInfo.xml"/><Relationship Id="rId8" Type="http://schemas.openxmlformats.org/officeDocument/2006/relationships/slide" Target="slides/slide7.xml"/></Relationships>
</file>

<file path=ppt/comments/modernComment_135_5B5E1E81.xml><?xml version="1.0" encoding="utf-8"?>
<p188:cmLst xmlns:a="http://schemas.openxmlformats.org/drawingml/2006/main" xmlns:r="http://schemas.openxmlformats.org/officeDocument/2006/relationships" xmlns:p188="http://schemas.microsoft.com/office/powerpoint/2018/8/main">
  <p188:cm id="{7DE2E7A6-CF70-4682-9B95-FB53F55CEC85}" authorId="{CAB4E9D7-E18D-55DB-B6EB-02F531CEAED7}" created="2024-09-04T13:31:38.663">
    <ac:deMkLst xmlns:ac="http://schemas.microsoft.com/office/drawing/2013/main/command">
      <pc:docMk xmlns:pc="http://schemas.microsoft.com/office/powerpoint/2013/main/command"/>
      <pc:sldMk xmlns:pc="http://schemas.microsoft.com/office/powerpoint/2013/main/command" cId="1532894849" sldId="309"/>
      <ac:spMk id="3" creationId="{140B3A1E-660F-FDF9-49BA-CD0129B1ECE4}"/>
    </ac:deMkLst>
    <p188:txBody>
      <a:bodyPr/>
      <a:lstStyle/>
      <a:p>
        <a:r>
          <a:rPr lang="en-US"/>
          <a:t>Should we include ongoing media input by Chairperson with this slide or include another slide</a:t>
        </a:r>
      </a:p>
    </p188:txBody>
  </p188:cm>
</p188:cmLst>
</file>

<file path=ppt/diagrams/_rels/data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CE0E97-F1DD-439F-B0EA-FD15CD64DD47}"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07D28096-4853-4681-B603-94FFF6FAA8FC}">
      <dgm:prSet phldr="0"/>
      <dgm:spPr/>
      <dgm:t>
        <a:bodyPr/>
        <a:lstStyle/>
        <a:p>
          <a:pPr rtl="0"/>
          <a:r>
            <a:rPr lang="en-GB" b="0">
              <a:latin typeface="Calibri Light"/>
              <a:ea typeface="Calibri"/>
              <a:cs typeface="Calibri"/>
            </a:rPr>
            <a:t>Ms. Ruth Sciberras – Chairperson</a:t>
          </a:r>
          <a:endParaRPr lang="en-US" b="0">
            <a:latin typeface="Calibri Light"/>
            <a:ea typeface="Calibri"/>
            <a:cs typeface="Calibri"/>
          </a:endParaRPr>
        </a:p>
      </dgm:t>
    </dgm:pt>
    <dgm:pt modelId="{93668EA8-66C2-4E5B-B466-BC8EE58CB1FA}" type="parTrans" cxnId="{FB28BAA8-4F49-4BA5-BA61-769D4E2D2514}">
      <dgm:prSet/>
      <dgm:spPr/>
    </dgm:pt>
    <dgm:pt modelId="{C8778755-73B0-49C8-A1C8-A0337E44F611}" type="sibTrans" cxnId="{FB28BAA8-4F49-4BA5-BA61-769D4E2D2514}">
      <dgm:prSet/>
      <dgm:spPr/>
    </dgm:pt>
    <dgm:pt modelId="{EBBB3CEA-8C6B-48DB-B6EB-C037B096CE38}">
      <dgm:prSet phldr="0"/>
      <dgm:spPr/>
      <dgm:t>
        <a:bodyPr/>
        <a:lstStyle/>
        <a:p>
          <a:pPr rtl="0"/>
          <a:r>
            <a:rPr lang="en-GB" b="0">
              <a:latin typeface="Calibri Light"/>
              <a:ea typeface="Calibri"/>
              <a:cs typeface="Calibri"/>
            </a:rPr>
            <a:t>Ms. Colette Farrugia Bennett –   Vice Chair</a:t>
          </a:r>
          <a:endParaRPr lang="en-US" b="0">
            <a:latin typeface="Calibri Light"/>
            <a:ea typeface="Calibri"/>
            <a:cs typeface="Calibri"/>
          </a:endParaRPr>
        </a:p>
      </dgm:t>
    </dgm:pt>
    <dgm:pt modelId="{C41AB15D-B01C-4264-98C3-01AF958083CB}" type="parTrans" cxnId="{9F4EA3BB-BE82-4B94-AA2A-C962A3AAC276}">
      <dgm:prSet/>
      <dgm:spPr/>
    </dgm:pt>
    <dgm:pt modelId="{5416BE2E-184A-4DB2-A3F4-BCEB1124EF24}" type="sibTrans" cxnId="{9F4EA3BB-BE82-4B94-AA2A-C962A3AAC276}">
      <dgm:prSet/>
      <dgm:spPr/>
    </dgm:pt>
    <dgm:pt modelId="{20BA0835-AA86-48F8-A7FC-D67F3F0FA811}">
      <dgm:prSet phldr="0"/>
      <dgm:spPr/>
      <dgm:t>
        <a:bodyPr/>
        <a:lstStyle/>
        <a:p>
          <a:pPr rtl="0"/>
          <a:r>
            <a:rPr lang="en-GB" b="0">
              <a:latin typeface="Calibri Light"/>
              <a:ea typeface="Calibri"/>
              <a:cs typeface="Calibri"/>
            </a:rPr>
            <a:t>Assisted by: Mr. Jean Taliana &amp; Ms. Mandy Micallef -    MARAM Coordinators</a:t>
          </a:r>
          <a:endParaRPr lang="en-US" b="0">
            <a:latin typeface="Calibri Light"/>
            <a:ea typeface="Calibri"/>
            <a:cs typeface="Calibri"/>
          </a:endParaRPr>
        </a:p>
      </dgm:t>
    </dgm:pt>
    <dgm:pt modelId="{EB51AA2B-B875-4FA4-8E15-B68C3B3210E8}" type="parTrans" cxnId="{0FDD5658-1E4D-499C-B438-A2A5B2A020F8}">
      <dgm:prSet/>
      <dgm:spPr/>
    </dgm:pt>
    <dgm:pt modelId="{9924C552-8179-4B38-A6D9-DEF1051913E1}" type="sibTrans" cxnId="{0FDD5658-1E4D-499C-B438-A2A5B2A020F8}">
      <dgm:prSet/>
      <dgm:spPr/>
    </dgm:pt>
    <dgm:pt modelId="{DB627033-9F22-4E7F-A8D3-0DFC9C6F8655}" type="pres">
      <dgm:prSet presAssocID="{76CE0E97-F1DD-439F-B0EA-FD15CD64DD47}" presName="vert0" presStyleCnt="0">
        <dgm:presLayoutVars>
          <dgm:dir/>
          <dgm:animOne val="branch"/>
          <dgm:animLvl val="lvl"/>
        </dgm:presLayoutVars>
      </dgm:prSet>
      <dgm:spPr/>
    </dgm:pt>
    <dgm:pt modelId="{EF4AAB97-CDDF-42FB-9690-314A2C849213}" type="pres">
      <dgm:prSet presAssocID="{07D28096-4853-4681-B603-94FFF6FAA8FC}" presName="thickLine" presStyleLbl="alignNode1" presStyleIdx="0" presStyleCnt="3"/>
      <dgm:spPr/>
    </dgm:pt>
    <dgm:pt modelId="{6F949F4B-86CB-417C-B9DC-5FCF21FEE01F}" type="pres">
      <dgm:prSet presAssocID="{07D28096-4853-4681-B603-94FFF6FAA8FC}" presName="horz1" presStyleCnt="0"/>
      <dgm:spPr/>
    </dgm:pt>
    <dgm:pt modelId="{665E8852-13F3-4942-95EC-FBBAD0593621}" type="pres">
      <dgm:prSet presAssocID="{07D28096-4853-4681-B603-94FFF6FAA8FC}" presName="tx1" presStyleLbl="revTx" presStyleIdx="0" presStyleCnt="3"/>
      <dgm:spPr/>
    </dgm:pt>
    <dgm:pt modelId="{E7AB38B0-F9EA-4044-8561-3C54A23AC632}" type="pres">
      <dgm:prSet presAssocID="{07D28096-4853-4681-B603-94FFF6FAA8FC}" presName="vert1" presStyleCnt="0"/>
      <dgm:spPr/>
    </dgm:pt>
    <dgm:pt modelId="{B9AEB4B5-DBF5-4E2A-9B36-32C8211BE24C}" type="pres">
      <dgm:prSet presAssocID="{EBBB3CEA-8C6B-48DB-B6EB-C037B096CE38}" presName="thickLine" presStyleLbl="alignNode1" presStyleIdx="1" presStyleCnt="3"/>
      <dgm:spPr/>
    </dgm:pt>
    <dgm:pt modelId="{3C482194-4DCA-4BFB-A89D-330215036C5F}" type="pres">
      <dgm:prSet presAssocID="{EBBB3CEA-8C6B-48DB-B6EB-C037B096CE38}" presName="horz1" presStyleCnt="0"/>
      <dgm:spPr/>
    </dgm:pt>
    <dgm:pt modelId="{6FD967C0-41D0-4E0A-8C66-D8DC924CEFD3}" type="pres">
      <dgm:prSet presAssocID="{EBBB3CEA-8C6B-48DB-B6EB-C037B096CE38}" presName="tx1" presStyleLbl="revTx" presStyleIdx="1" presStyleCnt="3"/>
      <dgm:spPr/>
    </dgm:pt>
    <dgm:pt modelId="{F522A01D-9513-414F-8671-338D2ECF5E73}" type="pres">
      <dgm:prSet presAssocID="{EBBB3CEA-8C6B-48DB-B6EB-C037B096CE38}" presName="vert1" presStyleCnt="0"/>
      <dgm:spPr/>
    </dgm:pt>
    <dgm:pt modelId="{930E42F2-3FDE-4DA9-AA20-062C0B86ECA4}" type="pres">
      <dgm:prSet presAssocID="{20BA0835-AA86-48F8-A7FC-D67F3F0FA811}" presName="thickLine" presStyleLbl="alignNode1" presStyleIdx="2" presStyleCnt="3"/>
      <dgm:spPr/>
    </dgm:pt>
    <dgm:pt modelId="{5E01BA4B-AAB9-484D-83BB-ECC4B49CCB56}" type="pres">
      <dgm:prSet presAssocID="{20BA0835-AA86-48F8-A7FC-D67F3F0FA811}" presName="horz1" presStyleCnt="0"/>
      <dgm:spPr/>
    </dgm:pt>
    <dgm:pt modelId="{C09BDDAD-5278-4CBB-B325-D98C7A64B75F}" type="pres">
      <dgm:prSet presAssocID="{20BA0835-AA86-48F8-A7FC-D67F3F0FA811}" presName="tx1" presStyleLbl="revTx" presStyleIdx="2" presStyleCnt="3"/>
      <dgm:spPr/>
    </dgm:pt>
    <dgm:pt modelId="{E9B14C62-EFF5-49D4-9A1A-06C05B1E1509}" type="pres">
      <dgm:prSet presAssocID="{20BA0835-AA86-48F8-A7FC-D67F3F0FA811}" presName="vert1" presStyleCnt="0"/>
      <dgm:spPr/>
    </dgm:pt>
  </dgm:ptLst>
  <dgm:cxnLst>
    <dgm:cxn modelId="{9E786773-820C-4EDA-829C-6A264E1868A7}" type="presOf" srcId="{20BA0835-AA86-48F8-A7FC-D67F3F0FA811}" destId="{C09BDDAD-5278-4CBB-B325-D98C7A64B75F}" srcOrd="0" destOrd="0" presId="urn:microsoft.com/office/officeart/2008/layout/LinedList"/>
    <dgm:cxn modelId="{0FDD5658-1E4D-499C-B438-A2A5B2A020F8}" srcId="{76CE0E97-F1DD-439F-B0EA-FD15CD64DD47}" destId="{20BA0835-AA86-48F8-A7FC-D67F3F0FA811}" srcOrd="2" destOrd="0" parTransId="{EB51AA2B-B875-4FA4-8E15-B68C3B3210E8}" sibTransId="{9924C552-8179-4B38-A6D9-DEF1051913E1}"/>
    <dgm:cxn modelId="{874198A1-74F9-4185-BD81-06DFA5DF2491}" type="presOf" srcId="{EBBB3CEA-8C6B-48DB-B6EB-C037B096CE38}" destId="{6FD967C0-41D0-4E0A-8C66-D8DC924CEFD3}" srcOrd="0" destOrd="0" presId="urn:microsoft.com/office/officeart/2008/layout/LinedList"/>
    <dgm:cxn modelId="{FB28BAA8-4F49-4BA5-BA61-769D4E2D2514}" srcId="{76CE0E97-F1DD-439F-B0EA-FD15CD64DD47}" destId="{07D28096-4853-4681-B603-94FFF6FAA8FC}" srcOrd="0" destOrd="0" parTransId="{93668EA8-66C2-4E5B-B466-BC8EE58CB1FA}" sibTransId="{C8778755-73B0-49C8-A1C8-A0337E44F611}"/>
    <dgm:cxn modelId="{9F4EA3BB-BE82-4B94-AA2A-C962A3AAC276}" srcId="{76CE0E97-F1DD-439F-B0EA-FD15CD64DD47}" destId="{EBBB3CEA-8C6B-48DB-B6EB-C037B096CE38}" srcOrd="1" destOrd="0" parTransId="{C41AB15D-B01C-4264-98C3-01AF958083CB}" sibTransId="{5416BE2E-184A-4DB2-A3F4-BCEB1124EF24}"/>
    <dgm:cxn modelId="{EC8808C2-120C-4FFF-BEE3-19ABAAFFF1E9}" type="presOf" srcId="{76CE0E97-F1DD-439F-B0EA-FD15CD64DD47}" destId="{DB627033-9F22-4E7F-A8D3-0DFC9C6F8655}" srcOrd="0" destOrd="0" presId="urn:microsoft.com/office/officeart/2008/layout/LinedList"/>
    <dgm:cxn modelId="{A8B556DB-BC02-4589-A0C0-13B04F0EAC0F}" type="presOf" srcId="{07D28096-4853-4681-B603-94FFF6FAA8FC}" destId="{665E8852-13F3-4942-95EC-FBBAD0593621}" srcOrd="0" destOrd="0" presId="urn:microsoft.com/office/officeart/2008/layout/LinedList"/>
    <dgm:cxn modelId="{281FCF81-B88F-48F8-A819-85E92C2ECF55}" type="presParOf" srcId="{DB627033-9F22-4E7F-A8D3-0DFC9C6F8655}" destId="{EF4AAB97-CDDF-42FB-9690-314A2C849213}" srcOrd="0" destOrd="0" presId="urn:microsoft.com/office/officeart/2008/layout/LinedList"/>
    <dgm:cxn modelId="{5FE7AF0C-B07F-4497-87C2-088C67479B51}" type="presParOf" srcId="{DB627033-9F22-4E7F-A8D3-0DFC9C6F8655}" destId="{6F949F4B-86CB-417C-B9DC-5FCF21FEE01F}" srcOrd="1" destOrd="0" presId="urn:microsoft.com/office/officeart/2008/layout/LinedList"/>
    <dgm:cxn modelId="{DA972056-02F8-49E7-8995-8E19FB97C23A}" type="presParOf" srcId="{6F949F4B-86CB-417C-B9DC-5FCF21FEE01F}" destId="{665E8852-13F3-4942-95EC-FBBAD0593621}" srcOrd="0" destOrd="0" presId="urn:microsoft.com/office/officeart/2008/layout/LinedList"/>
    <dgm:cxn modelId="{3E6DAA15-E93D-4E80-A99A-BE729F899906}" type="presParOf" srcId="{6F949F4B-86CB-417C-B9DC-5FCF21FEE01F}" destId="{E7AB38B0-F9EA-4044-8561-3C54A23AC632}" srcOrd="1" destOrd="0" presId="urn:microsoft.com/office/officeart/2008/layout/LinedList"/>
    <dgm:cxn modelId="{023B52AD-C79E-4CE5-B9D5-D8BA8D40E01D}" type="presParOf" srcId="{DB627033-9F22-4E7F-A8D3-0DFC9C6F8655}" destId="{B9AEB4B5-DBF5-4E2A-9B36-32C8211BE24C}" srcOrd="2" destOrd="0" presId="urn:microsoft.com/office/officeart/2008/layout/LinedList"/>
    <dgm:cxn modelId="{1742E400-3134-4739-AC86-0361B33D988C}" type="presParOf" srcId="{DB627033-9F22-4E7F-A8D3-0DFC9C6F8655}" destId="{3C482194-4DCA-4BFB-A89D-330215036C5F}" srcOrd="3" destOrd="0" presId="urn:microsoft.com/office/officeart/2008/layout/LinedList"/>
    <dgm:cxn modelId="{13362978-5071-4A14-904F-3ED4F3E7CAEA}" type="presParOf" srcId="{3C482194-4DCA-4BFB-A89D-330215036C5F}" destId="{6FD967C0-41D0-4E0A-8C66-D8DC924CEFD3}" srcOrd="0" destOrd="0" presId="urn:microsoft.com/office/officeart/2008/layout/LinedList"/>
    <dgm:cxn modelId="{9BF8253F-D9D2-4D86-9F6E-7D84515FA775}" type="presParOf" srcId="{3C482194-4DCA-4BFB-A89D-330215036C5F}" destId="{F522A01D-9513-414F-8671-338D2ECF5E73}" srcOrd="1" destOrd="0" presId="urn:microsoft.com/office/officeart/2008/layout/LinedList"/>
    <dgm:cxn modelId="{A2394503-1C7E-4380-A1EA-11CCC0F64560}" type="presParOf" srcId="{DB627033-9F22-4E7F-A8D3-0DFC9C6F8655}" destId="{930E42F2-3FDE-4DA9-AA20-062C0B86ECA4}" srcOrd="4" destOrd="0" presId="urn:microsoft.com/office/officeart/2008/layout/LinedList"/>
    <dgm:cxn modelId="{0AEEA36F-2A95-41F5-B0A0-45A65F832521}" type="presParOf" srcId="{DB627033-9F22-4E7F-A8D3-0DFC9C6F8655}" destId="{5E01BA4B-AAB9-484D-83BB-ECC4B49CCB56}" srcOrd="5" destOrd="0" presId="urn:microsoft.com/office/officeart/2008/layout/LinedList"/>
    <dgm:cxn modelId="{0F2850D4-097A-4FEB-B812-A2F53FEA99B8}" type="presParOf" srcId="{5E01BA4B-AAB9-484D-83BB-ECC4B49CCB56}" destId="{C09BDDAD-5278-4CBB-B325-D98C7A64B75F}" srcOrd="0" destOrd="0" presId="urn:microsoft.com/office/officeart/2008/layout/LinedList"/>
    <dgm:cxn modelId="{DA038DE9-B1B8-4EF1-AF9D-10FE8C1B59AA}" type="presParOf" srcId="{5E01BA4B-AAB9-484D-83BB-ECC4B49CCB56}" destId="{E9B14C62-EFF5-49D4-9A1A-06C05B1E150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47340C-7E2C-40BE-A058-8D0BAA4F1017}" type="doc">
      <dgm:prSet loTypeId="urn:microsoft.com/office/officeart/2017/3/layout/HorizontalLabelsTimeline" loCatId="process" qsTypeId="urn:microsoft.com/office/officeart/2005/8/quickstyle/simple1" qsCatId="simple" csTypeId="urn:microsoft.com/office/officeart/2005/8/colors/accent1_2" csCatId="accent1" phldr="1"/>
      <dgm:spPr/>
      <dgm:t>
        <a:bodyPr/>
        <a:lstStyle/>
        <a:p>
          <a:endParaRPr lang="en-US"/>
        </a:p>
      </dgm:t>
    </dgm:pt>
    <dgm:pt modelId="{0BA3DF8B-EE26-46AD-A5DD-D7A37268F72C}">
      <dgm:prSet/>
      <dgm:spPr/>
      <dgm:t>
        <a:bodyPr/>
        <a:lstStyle/>
        <a:p>
          <a:pPr>
            <a:defRPr b="1"/>
          </a:pPr>
          <a:r>
            <a:rPr lang="en-US" dirty="0">
              <a:latin typeface="Calibri Light" panose="020F0302020204030204"/>
            </a:rPr>
            <a:t>Feb</a:t>
          </a:r>
          <a:r>
            <a:rPr lang="en-US" dirty="0"/>
            <a:t>. 2023</a:t>
          </a:r>
        </a:p>
      </dgm:t>
    </dgm:pt>
    <dgm:pt modelId="{BD45F5D9-B9A0-4DDC-B1CD-1348727F512B}" type="parTrans" cxnId="{61F0ED5C-2AC5-4111-9B94-5AFC5860DFFA}">
      <dgm:prSet/>
      <dgm:spPr/>
      <dgm:t>
        <a:bodyPr/>
        <a:lstStyle/>
        <a:p>
          <a:endParaRPr lang="en-US"/>
        </a:p>
      </dgm:t>
    </dgm:pt>
    <dgm:pt modelId="{CA2F35F8-D30E-41DD-9CA6-6A1AA4850B47}" type="sibTrans" cxnId="{61F0ED5C-2AC5-4111-9B94-5AFC5860DFFA}">
      <dgm:prSet/>
      <dgm:spPr/>
      <dgm:t>
        <a:bodyPr/>
        <a:lstStyle/>
        <a:p>
          <a:endParaRPr lang="en-US"/>
        </a:p>
      </dgm:t>
    </dgm:pt>
    <dgm:pt modelId="{DEBB982F-91B9-4DEB-8875-E0A8102133B8}">
      <dgm:prSet custT="1"/>
      <dgm:spPr/>
      <dgm:t>
        <a:bodyPr/>
        <a:lstStyle/>
        <a:p>
          <a:pPr marL="0" lvl="0" indent="0" algn="l" defTabSz="755650" rtl="0">
            <a:lnSpc>
              <a:spcPct val="90000"/>
            </a:lnSpc>
            <a:spcBef>
              <a:spcPct val="0"/>
            </a:spcBef>
            <a:spcAft>
              <a:spcPct val="35000"/>
            </a:spcAft>
            <a:buNone/>
          </a:pPr>
          <a:r>
            <a:rPr lang="en-US" sz="1700" b="1" kern="1200" dirty="0">
              <a:solidFill>
                <a:srgbClr val="000000">
                  <a:hueOff val="0"/>
                  <a:satOff val="0"/>
                  <a:lumOff val="0"/>
                  <a:alphaOff val="0"/>
                </a:srgbClr>
              </a:solidFill>
              <a:latin typeface="Calibri" panose="020F0502020204030204"/>
              <a:ea typeface="+mn-ea"/>
              <a:cs typeface="+mn-cs"/>
            </a:rPr>
            <a:t>Inquiry by Magistrate Geoffrey Valencia and </a:t>
          </a:r>
          <a:r>
            <a:rPr lang="en-US" sz="1700" b="1" kern="1200" dirty="0" err="1">
              <a:solidFill>
                <a:srgbClr val="000000">
                  <a:hueOff val="0"/>
                  <a:satOff val="0"/>
                  <a:lumOff val="0"/>
                  <a:alphaOff val="0"/>
                </a:srgbClr>
              </a:solidFill>
              <a:latin typeface="Calibri" panose="020F0502020204030204"/>
              <a:ea typeface="+mn-ea"/>
              <a:cs typeface="+mn-cs"/>
            </a:rPr>
            <a:t>Ms</a:t>
          </a:r>
          <a:r>
            <a:rPr lang="en-US" sz="1700" b="1" kern="1200" dirty="0">
              <a:solidFill>
                <a:srgbClr val="000000">
                  <a:hueOff val="0"/>
                  <a:satOff val="0"/>
                  <a:lumOff val="0"/>
                  <a:alphaOff val="0"/>
                </a:srgbClr>
              </a:solidFill>
              <a:latin typeface="Calibri" panose="020F0502020204030204"/>
              <a:ea typeface="+mn-ea"/>
              <a:cs typeface="+mn-cs"/>
            </a:rPr>
            <a:t> Ruth Sciberras appointed as Chairperson.</a:t>
          </a:r>
        </a:p>
      </dgm:t>
    </dgm:pt>
    <dgm:pt modelId="{07B2A33A-D518-45BF-93CC-1FD6CEDA77D7}" type="parTrans" cxnId="{75EB8D08-14F4-4881-9672-D5AA9D6D34D7}">
      <dgm:prSet/>
      <dgm:spPr/>
      <dgm:t>
        <a:bodyPr/>
        <a:lstStyle/>
        <a:p>
          <a:endParaRPr lang="en-US"/>
        </a:p>
      </dgm:t>
    </dgm:pt>
    <dgm:pt modelId="{83D90337-FB16-42B9-8BFC-0420C9EA49B0}" type="sibTrans" cxnId="{75EB8D08-14F4-4881-9672-D5AA9D6D34D7}">
      <dgm:prSet/>
      <dgm:spPr/>
      <dgm:t>
        <a:bodyPr/>
        <a:lstStyle/>
        <a:p>
          <a:endParaRPr lang="en-US"/>
        </a:p>
      </dgm:t>
    </dgm:pt>
    <dgm:pt modelId="{EA5CB99A-E0BC-45E6-9D17-228E9AA7B5CF}">
      <dgm:prSet/>
      <dgm:spPr/>
      <dgm:t>
        <a:bodyPr/>
        <a:lstStyle/>
        <a:p>
          <a:pPr>
            <a:defRPr b="1"/>
          </a:pPr>
          <a:r>
            <a:rPr lang="en-US" dirty="0"/>
            <a:t>Feb. 2023</a:t>
          </a:r>
        </a:p>
      </dgm:t>
    </dgm:pt>
    <dgm:pt modelId="{F1C06F0B-8CD5-4EC3-AC25-85477ACD5C79}" type="parTrans" cxnId="{D7CFD4E3-C48A-4900-BBB7-06FDDBE9117B}">
      <dgm:prSet/>
      <dgm:spPr/>
      <dgm:t>
        <a:bodyPr/>
        <a:lstStyle/>
        <a:p>
          <a:endParaRPr lang="en-US"/>
        </a:p>
      </dgm:t>
    </dgm:pt>
    <dgm:pt modelId="{21FB281A-9842-496D-8CBE-59D1547E230C}" type="sibTrans" cxnId="{D7CFD4E3-C48A-4900-BBB7-06FDDBE9117B}">
      <dgm:prSet/>
      <dgm:spPr/>
      <dgm:t>
        <a:bodyPr/>
        <a:lstStyle/>
        <a:p>
          <a:endParaRPr lang="en-US"/>
        </a:p>
      </dgm:t>
    </dgm:pt>
    <dgm:pt modelId="{1D694489-6FA4-4CEB-AC80-82B71A9BF808}">
      <dgm:prSet custT="1"/>
      <dgm:spPr>
        <a:solidFill>
          <a:srgbClr val="E48312">
            <a:alpha val="90000"/>
            <a:tint val="40000"/>
            <a:hueOff val="0"/>
            <a:satOff val="0"/>
            <a:lumOff val="0"/>
            <a:alphaOff val="0"/>
          </a:srgbClr>
        </a:solidFill>
        <a:ln w="15875" cap="flat" cmpd="sng" algn="ctr">
          <a:solidFill>
            <a:srgbClr val="E48312">
              <a:alpha val="90000"/>
              <a:tint val="40000"/>
              <a:hueOff val="0"/>
              <a:satOff val="0"/>
              <a:lumOff val="0"/>
              <a:alphaOff val="0"/>
            </a:srgbClr>
          </a:solidFill>
          <a:prstDash val="solid"/>
        </a:ln>
        <a:effectLst/>
      </dgm:spPr>
      <dgm:t>
        <a:bodyPr spcFirstLastPara="0" vert="horz" wrap="square" lIns="161925" tIns="161925" rIns="161925" bIns="161925" numCol="1" spcCol="1270" anchor="ctr" anchorCtr="0"/>
        <a:lstStyle/>
        <a:p>
          <a:pPr marL="0" lvl="0" indent="0" algn="l" defTabSz="755650" rtl="0">
            <a:lnSpc>
              <a:spcPct val="90000"/>
            </a:lnSpc>
            <a:spcBef>
              <a:spcPct val="0"/>
            </a:spcBef>
            <a:spcAft>
              <a:spcPct val="35000"/>
            </a:spcAft>
            <a:buNone/>
          </a:pPr>
          <a:r>
            <a:rPr lang="en-US" sz="1700" b="1" kern="1200" dirty="0"/>
            <a:t>Entities – </a:t>
          </a:r>
          <a:r>
            <a:rPr lang="en-US" sz="1700" b="1" kern="1200" dirty="0">
              <a:solidFill>
                <a:srgbClr val="000000">
                  <a:hueOff val="0"/>
                  <a:satOff val="0"/>
                  <a:lumOff val="0"/>
                  <a:alphaOff val="0"/>
                </a:srgbClr>
              </a:solidFill>
              <a:latin typeface="Calibri" panose="020F0502020204030204"/>
              <a:ea typeface="+mn-ea"/>
              <a:cs typeface="+mn-cs"/>
            </a:rPr>
            <a:t>DVU, STOP, MPF, Education, Health, DPP, </a:t>
          </a:r>
          <a:r>
            <a:rPr lang="en-US" sz="1700" b="1" kern="1200" dirty="0" err="1">
              <a:solidFill>
                <a:srgbClr val="000000">
                  <a:hueOff val="0"/>
                  <a:satOff val="0"/>
                  <a:lumOff val="0"/>
                  <a:alphaOff val="0"/>
                </a:srgbClr>
              </a:solidFill>
              <a:latin typeface="Calibri" panose="020F0502020204030204"/>
              <a:ea typeface="+mn-ea"/>
              <a:cs typeface="+mn-cs"/>
            </a:rPr>
            <a:t>Sedqa</a:t>
          </a:r>
          <a:r>
            <a:rPr lang="en-US" sz="1700" b="1" kern="1200" dirty="0">
              <a:solidFill>
                <a:srgbClr val="000000">
                  <a:hueOff val="0"/>
                  <a:satOff val="0"/>
                  <a:lumOff val="0"/>
                  <a:alphaOff val="0"/>
                </a:srgbClr>
              </a:solidFill>
              <a:latin typeface="Calibri" panose="020F0502020204030204"/>
              <a:ea typeface="+mn-ea"/>
              <a:cs typeface="+mn-cs"/>
            </a:rPr>
            <a:t>, CPS &amp; VSA  </a:t>
          </a:r>
        </a:p>
      </dgm:t>
    </dgm:pt>
    <dgm:pt modelId="{A64A20FC-FE55-47E3-9766-184F6A062CCF}" type="parTrans" cxnId="{B9E06A2A-48D9-4E5B-94AC-9F543BD6D44C}">
      <dgm:prSet/>
      <dgm:spPr/>
      <dgm:t>
        <a:bodyPr/>
        <a:lstStyle/>
        <a:p>
          <a:endParaRPr lang="en-US"/>
        </a:p>
      </dgm:t>
    </dgm:pt>
    <dgm:pt modelId="{B4F8AAD6-E681-43D6-A3AB-D2AB7D347D3C}" type="sibTrans" cxnId="{B9E06A2A-48D9-4E5B-94AC-9F543BD6D44C}">
      <dgm:prSet/>
      <dgm:spPr/>
      <dgm:t>
        <a:bodyPr/>
        <a:lstStyle/>
        <a:p>
          <a:endParaRPr lang="en-US"/>
        </a:p>
      </dgm:t>
    </dgm:pt>
    <dgm:pt modelId="{3F26B5E1-44E2-40ED-8C5E-300CC742775F}">
      <dgm:prSet custT="1"/>
      <dgm:spPr>
        <a:solidFill>
          <a:srgbClr val="E48312">
            <a:alpha val="90000"/>
            <a:tint val="40000"/>
            <a:hueOff val="0"/>
            <a:satOff val="0"/>
            <a:lumOff val="0"/>
            <a:alphaOff val="0"/>
          </a:srgbClr>
        </a:solidFill>
        <a:ln w="15875" cap="flat" cmpd="sng" algn="ctr">
          <a:solidFill>
            <a:srgbClr val="E48312">
              <a:alpha val="90000"/>
              <a:tint val="40000"/>
              <a:hueOff val="0"/>
              <a:satOff val="0"/>
              <a:lumOff val="0"/>
              <a:alphaOff val="0"/>
            </a:srgbClr>
          </a:solidFill>
          <a:prstDash val="solid"/>
        </a:ln>
        <a:effectLst/>
      </dgm:spPr>
      <dgm:t>
        <a:bodyPr spcFirstLastPara="0" vert="horz" wrap="square" lIns="161925" tIns="161925" rIns="161925" bIns="161925" numCol="1" spcCol="1270" anchor="ctr" anchorCtr="0"/>
        <a:lstStyle/>
        <a:p>
          <a:pPr marL="0" lvl="0" indent="0" algn="l" defTabSz="755650" rtl="0">
            <a:lnSpc>
              <a:spcPct val="90000"/>
            </a:lnSpc>
            <a:spcBef>
              <a:spcPct val="0"/>
            </a:spcBef>
            <a:spcAft>
              <a:spcPct val="35000"/>
            </a:spcAft>
            <a:buNone/>
          </a:pPr>
          <a:r>
            <a:rPr lang="en-US" sz="1700" b="1" kern="1200" dirty="0">
              <a:solidFill>
                <a:srgbClr val="000000">
                  <a:hueOff val="0"/>
                  <a:satOff val="0"/>
                  <a:lumOff val="0"/>
                  <a:alphaOff val="0"/>
                </a:srgbClr>
              </a:solidFill>
              <a:latin typeface="Calibri" panose="020F0502020204030204"/>
              <a:ea typeface="+mn-ea"/>
              <a:cs typeface="+mn-cs"/>
            </a:rPr>
            <a:t>DMO- Designated MARAM Officers</a:t>
          </a:r>
        </a:p>
      </dgm:t>
    </dgm:pt>
    <dgm:pt modelId="{B1E824F5-EA18-4267-96A8-F2007A0C6D3F}" type="parTrans" cxnId="{4242A7DE-F2F7-4171-AFBD-3248CCCB582B}">
      <dgm:prSet/>
      <dgm:spPr/>
      <dgm:t>
        <a:bodyPr/>
        <a:lstStyle/>
        <a:p>
          <a:endParaRPr lang="en-US"/>
        </a:p>
      </dgm:t>
    </dgm:pt>
    <dgm:pt modelId="{4AA5DF30-ADF7-4300-B4DC-7915BBC2767D}" type="sibTrans" cxnId="{4242A7DE-F2F7-4171-AFBD-3248CCCB582B}">
      <dgm:prSet/>
      <dgm:spPr/>
      <dgm:t>
        <a:bodyPr/>
        <a:lstStyle/>
        <a:p>
          <a:endParaRPr lang="en-US"/>
        </a:p>
      </dgm:t>
    </dgm:pt>
    <dgm:pt modelId="{314D1848-06C6-41EF-80CE-3015B184EF77}">
      <dgm:prSet/>
      <dgm:spPr/>
      <dgm:t>
        <a:bodyPr/>
        <a:lstStyle/>
        <a:p>
          <a:pPr>
            <a:defRPr b="1"/>
          </a:pPr>
          <a:r>
            <a:rPr lang="en-US" dirty="0"/>
            <a:t>Apr. 2023</a:t>
          </a:r>
        </a:p>
      </dgm:t>
    </dgm:pt>
    <dgm:pt modelId="{FC0254DD-A360-412A-8FD1-956C9249A720}" type="parTrans" cxnId="{CBAE00A6-9F80-4A0A-9509-4C3BADBD3238}">
      <dgm:prSet/>
      <dgm:spPr/>
      <dgm:t>
        <a:bodyPr/>
        <a:lstStyle/>
        <a:p>
          <a:endParaRPr lang="en-US"/>
        </a:p>
      </dgm:t>
    </dgm:pt>
    <dgm:pt modelId="{54E4A147-175A-47CE-9ED9-87BF43AA126C}" type="sibTrans" cxnId="{CBAE00A6-9F80-4A0A-9509-4C3BADBD3238}">
      <dgm:prSet/>
      <dgm:spPr/>
      <dgm:t>
        <a:bodyPr/>
        <a:lstStyle/>
        <a:p>
          <a:endParaRPr lang="en-US"/>
        </a:p>
      </dgm:t>
    </dgm:pt>
    <dgm:pt modelId="{2C6AB08F-63DC-49B7-82AD-6A88078B8898}">
      <dgm:prSet custT="1"/>
      <dgm:spPr>
        <a:solidFill>
          <a:srgbClr val="E48312">
            <a:alpha val="90000"/>
            <a:tint val="40000"/>
            <a:hueOff val="0"/>
            <a:satOff val="0"/>
            <a:lumOff val="0"/>
            <a:alphaOff val="0"/>
          </a:srgbClr>
        </a:solidFill>
        <a:ln w="15875" cap="flat" cmpd="sng" algn="ctr">
          <a:solidFill>
            <a:srgbClr val="E48312">
              <a:alpha val="90000"/>
              <a:tint val="40000"/>
              <a:hueOff val="0"/>
              <a:satOff val="0"/>
              <a:lumOff val="0"/>
              <a:alphaOff val="0"/>
            </a:srgbClr>
          </a:solidFill>
          <a:prstDash val="solid"/>
        </a:ln>
        <a:effectLst/>
      </dgm:spPr>
      <dgm:t>
        <a:bodyPr spcFirstLastPara="0" vert="horz" wrap="square" lIns="161925" tIns="161925" rIns="161925" bIns="161925" numCol="1" spcCol="1270" anchor="ctr" anchorCtr="0"/>
        <a:lstStyle/>
        <a:p>
          <a:pPr marL="0" lvl="0" indent="0" algn="l" defTabSz="755650">
            <a:lnSpc>
              <a:spcPct val="90000"/>
            </a:lnSpc>
            <a:spcBef>
              <a:spcPct val="0"/>
            </a:spcBef>
            <a:spcAft>
              <a:spcPct val="35000"/>
            </a:spcAft>
            <a:buNone/>
          </a:pPr>
          <a:r>
            <a:rPr lang="en-US" sz="1700" b="1" kern="1200" dirty="0">
              <a:solidFill>
                <a:srgbClr val="000000">
                  <a:hueOff val="0"/>
                  <a:satOff val="0"/>
                  <a:lumOff val="0"/>
                  <a:alphaOff val="0"/>
                </a:srgbClr>
              </a:solidFill>
              <a:latin typeface="Calibri" panose="020F0502020204030204"/>
              <a:ea typeface="+mn-ea"/>
              <a:cs typeface="+mn-cs"/>
            </a:rPr>
            <a:t>MARAM</a:t>
          </a:r>
          <a:r>
            <a:rPr lang="en-US" sz="1700" kern="1200" dirty="0">
              <a:solidFill>
                <a:srgbClr val="000000">
                  <a:hueOff val="0"/>
                  <a:satOff val="0"/>
                  <a:lumOff val="0"/>
                  <a:alphaOff val="0"/>
                </a:srgbClr>
              </a:solidFill>
              <a:latin typeface="Calibri" panose="020F0502020204030204"/>
              <a:ea typeface="+mn-ea"/>
              <a:cs typeface="+mn-cs"/>
            </a:rPr>
            <a:t> </a:t>
          </a:r>
          <a:r>
            <a:rPr lang="en-US" sz="1700" b="1" kern="1200" dirty="0">
              <a:solidFill>
                <a:srgbClr val="000000">
                  <a:hueOff val="0"/>
                  <a:satOff val="0"/>
                  <a:lumOff val="0"/>
                  <a:alphaOff val="0"/>
                </a:srgbClr>
              </a:solidFill>
              <a:latin typeface="+mn-lt"/>
              <a:ea typeface="+mn-ea"/>
              <a:cs typeface="+mn-cs"/>
            </a:rPr>
            <a:t>Coordinators</a:t>
          </a:r>
          <a:r>
            <a:rPr lang="en-US" sz="1700" kern="1200" dirty="0">
              <a:solidFill>
                <a:srgbClr val="000000">
                  <a:hueOff val="0"/>
                  <a:satOff val="0"/>
                  <a:lumOff val="0"/>
                  <a:alphaOff val="0"/>
                </a:srgbClr>
              </a:solidFill>
              <a:latin typeface="Calibri" panose="020F0502020204030204"/>
              <a:ea typeface="+mn-ea"/>
              <a:cs typeface="+mn-cs"/>
            </a:rPr>
            <a:t>.</a:t>
          </a:r>
        </a:p>
      </dgm:t>
    </dgm:pt>
    <dgm:pt modelId="{F7AD8621-A2DF-4099-A2A0-8BBC2F0A2D2F}" type="parTrans" cxnId="{8641BAD1-BA3C-4AAF-A3BF-69A61C2666C0}">
      <dgm:prSet/>
      <dgm:spPr/>
      <dgm:t>
        <a:bodyPr/>
        <a:lstStyle/>
        <a:p>
          <a:endParaRPr lang="en-US"/>
        </a:p>
      </dgm:t>
    </dgm:pt>
    <dgm:pt modelId="{093B6325-4840-4C6F-9F44-498694884435}" type="sibTrans" cxnId="{8641BAD1-BA3C-4AAF-A3BF-69A61C2666C0}">
      <dgm:prSet/>
      <dgm:spPr/>
      <dgm:t>
        <a:bodyPr/>
        <a:lstStyle/>
        <a:p>
          <a:endParaRPr lang="en-US"/>
        </a:p>
      </dgm:t>
    </dgm:pt>
    <dgm:pt modelId="{CCE40A85-342D-43F8-B460-DDDCF6DD25D7}">
      <dgm:prSet/>
      <dgm:spPr/>
      <dgm:t>
        <a:bodyPr/>
        <a:lstStyle/>
        <a:p>
          <a:pPr rtl="0">
            <a:defRPr b="1"/>
          </a:pPr>
          <a:r>
            <a:rPr lang="en-US" b="1" dirty="0">
              <a:latin typeface="Calibri"/>
              <a:cs typeface="Calibri"/>
            </a:rPr>
            <a:t>June 2023 – 3rd September 2024</a:t>
          </a:r>
        </a:p>
      </dgm:t>
    </dgm:pt>
    <dgm:pt modelId="{215E9FB0-29A9-4BA7-AF0B-3105C4930F3F}" type="parTrans" cxnId="{B6E2FF20-B9C1-48E2-BE64-734B645626FA}">
      <dgm:prSet/>
      <dgm:spPr/>
      <dgm:t>
        <a:bodyPr/>
        <a:lstStyle/>
        <a:p>
          <a:endParaRPr lang="en-US"/>
        </a:p>
      </dgm:t>
    </dgm:pt>
    <dgm:pt modelId="{F2388730-FA51-453A-84BC-E2246BB5E3BC}" type="sibTrans" cxnId="{B6E2FF20-B9C1-48E2-BE64-734B645626FA}">
      <dgm:prSet/>
      <dgm:spPr/>
      <dgm:t>
        <a:bodyPr/>
        <a:lstStyle/>
        <a:p>
          <a:endParaRPr lang="en-US"/>
        </a:p>
      </dgm:t>
    </dgm:pt>
    <dgm:pt modelId="{865CFEDA-5ADC-4887-B5C0-5228E5D9AD46}">
      <dgm:prSet custT="1"/>
      <dgm:spPr/>
      <dgm:t>
        <a:bodyPr/>
        <a:lstStyle/>
        <a:p>
          <a:pPr rtl="0"/>
          <a:r>
            <a:rPr lang="en-US" sz="1700" b="1" kern="1200" dirty="0">
              <a:latin typeface="+mn-lt"/>
            </a:rPr>
            <a:t>661</a:t>
          </a:r>
          <a:r>
            <a:rPr lang="en-US" sz="1700" b="1" kern="1200" dirty="0">
              <a:latin typeface="Calibri Light" panose="020F0302020204030204"/>
            </a:rPr>
            <a:t> </a:t>
          </a:r>
          <a:r>
            <a:rPr lang="en-US" sz="1700" b="1" kern="1200" dirty="0"/>
            <a:t>referred </a:t>
          </a:r>
          <a:r>
            <a:rPr lang="en-US" sz="1700" b="1" kern="1200" dirty="0">
              <a:solidFill>
                <a:srgbClr val="000000">
                  <a:hueOff val="0"/>
                  <a:satOff val="0"/>
                  <a:lumOff val="0"/>
                  <a:alphaOff val="0"/>
                </a:srgbClr>
              </a:solidFill>
              <a:latin typeface="+mn-lt"/>
              <a:ea typeface="+mn-ea"/>
              <a:cs typeface="+mn-cs"/>
            </a:rPr>
            <a:t>cases (40 MARAM meetings)</a:t>
          </a:r>
        </a:p>
      </dgm:t>
    </dgm:pt>
    <dgm:pt modelId="{CCF6D3F9-0237-4459-9572-D2B584FEE151}" type="parTrans" cxnId="{F0589519-1533-401A-BE10-DBC516DC55C9}">
      <dgm:prSet/>
      <dgm:spPr/>
      <dgm:t>
        <a:bodyPr/>
        <a:lstStyle/>
        <a:p>
          <a:endParaRPr lang="en-US"/>
        </a:p>
      </dgm:t>
    </dgm:pt>
    <dgm:pt modelId="{AC9E616C-BF93-4D9E-8DDD-CE4F08DB2336}" type="sibTrans" cxnId="{F0589519-1533-401A-BE10-DBC516DC55C9}">
      <dgm:prSet/>
      <dgm:spPr/>
      <dgm:t>
        <a:bodyPr/>
        <a:lstStyle/>
        <a:p>
          <a:endParaRPr lang="en-US"/>
        </a:p>
      </dgm:t>
    </dgm:pt>
    <dgm:pt modelId="{884BCE08-B670-4CF6-ACE4-DE7BF655C7E2}" type="pres">
      <dgm:prSet presAssocID="{F647340C-7E2C-40BE-A058-8D0BAA4F1017}" presName="root" presStyleCnt="0">
        <dgm:presLayoutVars>
          <dgm:chMax/>
          <dgm:chPref/>
          <dgm:animLvl val="lvl"/>
        </dgm:presLayoutVars>
      </dgm:prSet>
      <dgm:spPr/>
    </dgm:pt>
    <dgm:pt modelId="{EF2924C6-C5BD-410C-99B3-E4D1C8DB2621}" type="pres">
      <dgm:prSet presAssocID="{F647340C-7E2C-40BE-A058-8D0BAA4F1017}" presName="divider" presStyleLbl="fgAcc1" presStyleIdx="0" presStyleCnt="1"/>
      <dgm:spPr/>
    </dgm:pt>
    <dgm:pt modelId="{BD359D0D-14A0-4C2D-882E-793F69AAA88C}" type="pres">
      <dgm:prSet presAssocID="{F647340C-7E2C-40BE-A058-8D0BAA4F1017}" presName="nodes" presStyleCnt="0">
        <dgm:presLayoutVars>
          <dgm:chMax/>
          <dgm:chPref/>
          <dgm:animLvl val="lvl"/>
        </dgm:presLayoutVars>
      </dgm:prSet>
      <dgm:spPr/>
    </dgm:pt>
    <dgm:pt modelId="{EF353C1C-337D-412D-B393-0DB788130330}" type="pres">
      <dgm:prSet presAssocID="{0BA3DF8B-EE26-46AD-A5DD-D7A37268F72C}" presName="composite" presStyleCnt="0"/>
      <dgm:spPr/>
    </dgm:pt>
    <dgm:pt modelId="{A067F747-5CB8-49F5-9737-2829CF4EC9DF}" type="pres">
      <dgm:prSet presAssocID="{0BA3DF8B-EE26-46AD-A5DD-D7A37268F72C}" presName="L1TextContainer" presStyleLbl="alignNode1" presStyleIdx="0" presStyleCnt="4">
        <dgm:presLayoutVars>
          <dgm:chMax val="1"/>
          <dgm:chPref val="1"/>
          <dgm:bulletEnabled val="1"/>
        </dgm:presLayoutVars>
      </dgm:prSet>
      <dgm:spPr/>
    </dgm:pt>
    <dgm:pt modelId="{354450FC-3D5A-4716-A440-BE00DB1DE5A8}" type="pres">
      <dgm:prSet presAssocID="{0BA3DF8B-EE26-46AD-A5DD-D7A37268F72C}" presName="L2TextContainerWrapper" presStyleCnt="0">
        <dgm:presLayoutVars>
          <dgm:bulletEnabled val="1"/>
        </dgm:presLayoutVars>
      </dgm:prSet>
      <dgm:spPr/>
    </dgm:pt>
    <dgm:pt modelId="{B289387E-7065-4AEE-A200-A5A3F5C6CD53}" type="pres">
      <dgm:prSet presAssocID="{0BA3DF8B-EE26-46AD-A5DD-D7A37268F72C}" presName="L2TextContainer" presStyleLbl="bgAccFollowNode1" presStyleIdx="0" presStyleCnt="4"/>
      <dgm:spPr/>
    </dgm:pt>
    <dgm:pt modelId="{0C2DBE69-E288-436C-AA92-CD26000C1FFB}" type="pres">
      <dgm:prSet presAssocID="{0BA3DF8B-EE26-46AD-A5DD-D7A37268F72C}" presName="FlexibleEmptyPlaceHolder" presStyleCnt="0"/>
      <dgm:spPr/>
    </dgm:pt>
    <dgm:pt modelId="{1C57150F-E4C6-4197-A059-BC1097F0F97E}" type="pres">
      <dgm:prSet presAssocID="{0BA3DF8B-EE26-46AD-A5DD-D7A37268F72C}" presName="ConnectLine" presStyleLbl="sibTrans1D1" presStyleIdx="0" presStyleCnt="4"/>
      <dgm:spPr/>
    </dgm:pt>
    <dgm:pt modelId="{7285A2A5-E78B-46BC-8975-F8E0547A7D1E}" type="pres">
      <dgm:prSet presAssocID="{0BA3DF8B-EE26-46AD-A5DD-D7A37268F72C}" presName="ConnectorPoint" presStyleLbl="node1" presStyleIdx="0" presStyleCnt="4"/>
      <dgm:spPr>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gm:spPr>
    </dgm:pt>
    <dgm:pt modelId="{D341409B-41EC-42B3-80DF-8B33C5917AC3}" type="pres">
      <dgm:prSet presAssocID="{0BA3DF8B-EE26-46AD-A5DD-D7A37268F72C}" presName="EmptyPlaceHolder" presStyleCnt="0"/>
      <dgm:spPr/>
    </dgm:pt>
    <dgm:pt modelId="{9E988D96-2BDC-460B-8734-E5E6935FB127}" type="pres">
      <dgm:prSet presAssocID="{CA2F35F8-D30E-41DD-9CA6-6A1AA4850B47}" presName="spaceBetweenRectangles" presStyleCnt="0"/>
      <dgm:spPr/>
    </dgm:pt>
    <dgm:pt modelId="{590BDC2E-9089-4ED3-B1AC-AD9DA4B871A8}" type="pres">
      <dgm:prSet presAssocID="{EA5CB99A-E0BC-45E6-9D17-228E9AA7B5CF}" presName="composite" presStyleCnt="0"/>
      <dgm:spPr/>
    </dgm:pt>
    <dgm:pt modelId="{CE91F776-5F45-4448-857B-5E0BFDA57058}" type="pres">
      <dgm:prSet presAssocID="{EA5CB99A-E0BC-45E6-9D17-228E9AA7B5CF}" presName="L1TextContainer" presStyleLbl="alignNode1" presStyleIdx="1" presStyleCnt="4">
        <dgm:presLayoutVars>
          <dgm:chMax val="1"/>
          <dgm:chPref val="1"/>
          <dgm:bulletEnabled val="1"/>
        </dgm:presLayoutVars>
      </dgm:prSet>
      <dgm:spPr/>
    </dgm:pt>
    <dgm:pt modelId="{940A130F-688D-4123-B8C3-BE96719E7812}" type="pres">
      <dgm:prSet presAssocID="{EA5CB99A-E0BC-45E6-9D17-228E9AA7B5CF}" presName="L2TextContainerWrapper" presStyleCnt="0">
        <dgm:presLayoutVars>
          <dgm:bulletEnabled val="1"/>
        </dgm:presLayoutVars>
      </dgm:prSet>
      <dgm:spPr/>
    </dgm:pt>
    <dgm:pt modelId="{11151307-B097-414D-A01D-F78F8F950AE0}" type="pres">
      <dgm:prSet presAssocID="{EA5CB99A-E0BC-45E6-9D17-228E9AA7B5CF}" presName="L2TextContainer" presStyleLbl="bgAccFollowNode1" presStyleIdx="1" presStyleCnt="4"/>
      <dgm:spPr>
        <a:xfrm>
          <a:off x="2580298" y="3450430"/>
          <a:ext cx="4052545" cy="1133578"/>
        </a:xfrm>
        <a:prstGeom prst="rect">
          <a:avLst/>
        </a:prstGeom>
      </dgm:spPr>
    </dgm:pt>
    <dgm:pt modelId="{95A5338D-DD27-4EED-86A7-34B78715E5CE}" type="pres">
      <dgm:prSet presAssocID="{EA5CB99A-E0BC-45E6-9D17-228E9AA7B5CF}" presName="FlexibleEmptyPlaceHolder" presStyleCnt="0"/>
      <dgm:spPr/>
    </dgm:pt>
    <dgm:pt modelId="{B0174419-612F-47B9-AE7A-7BA845626D7A}" type="pres">
      <dgm:prSet presAssocID="{EA5CB99A-E0BC-45E6-9D17-228E9AA7B5CF}" presName="ConnectLine" presStyleLbl="sibTrans1D1" presStyleIdx="1" presStyleCnt="4"/>
      <dgm:spPr/>
    </dgm:pt>
    <dgm:pt modelId="{9B173005-A4D2-4D7E-86CB-EC6F2D9402C5}" type="pres">
      <dgm:prSet presAssocID="{EA5CB99A-E0BC-45E6-9D17-228E9AA7B5CF}" presName="ConnectorPoint" presStyleLbl="node1" presStyleIdx="1" presStyleCnt="4"/>
      <dgm:spPr>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gm:spPr>
    </dgm:pt>
    <dgm:pt modelId="{238013C9-9A83-4CED-9C38-EC685C9D47E5}" type="pres">
      <dgm:prSet presAssocID="{EA5CB99A-E0BC-45E6-9D17-228E9AA7B5CF}" presName="EmptyPlaceHolder" presStyleCnt="0"/>
      <dgm:spPr/>
    </dgm:pt>
    <dgm:pt modelId="{15CA8B8E-54FD-48CE-B52D-D416AA90C947}" type="pres">
      <dgm:prSet presAssocID="{21FB281A-9842-496D-8CBE-59D1547E230C}" presName="spaceBetweenRectangles" presStyleCnt="0"/>
      <dgm:spPr/>
    </dgm:pt>
    <dgm:pt modelId="{DF479792-95E7-47F1-9381-591A4988F1A6}" type="pres">
      <dgm:prSet presAssocID="{314D1848-06C6-41EF-80CE-3015B184EF77}" presName="composite" presStyleCnt="0"/>
      <dgm:spPr/>
    </dgm:pt>
    <dgm:pt modelId="{742F8FFD-E1DC-4775-8CBF-E9B852F2731D}" type="pres">
      <dgm:prSet presAssocID="{314D1848-06C6-41EF-80CE-3015B184EF77}" presName="L1TextContainer" presStyleLbl="alignNode1" presStyleIdx="2" presStyleCnt="4">
        <dgm:presLayoutVars>
          <dgm:chMax val="1"/>
          <dgm:chPref val="1"/>
          <dgm:bulletEnabled val="1"/>
        </dgm:presLayoutVars>
      </dgm:prSet>
      <dgm:spPr/>
    </dgm:pt>
    <dgm:pt modelId="{91A85C08-6199-4F82-8BC8-15CA230B6F5F}" type="pres">
      <dgm:prSet presAssocID="{314D1848-06C6-41EF-80CE-3015B184EF77}" presName="L2TextContainerWrapper" presStyleCnt="0">
        <dgm:presLayoutVars>
          <dgm:bulletEnabled val="1"/>
        </dgm:presLayoutVars>
      </dgm:prSet>
      <dgm:spPr/>
    </dgm:pt>
    <dgm:pt modelId="{EC899807-7405-47C5-A571-6412C5091BAA}" type="pres">
      <dgm:prSet presAssocID="{314D1848-06C6-41EF-80CE-3015B184EF77}" presName="L2TextContainer" presStyleLbl="bgAccFollowNode1" presStyleIdx="2" presStyleCnt="4"/>
      <dgm:spPr>
        <a:xfrm>
          <a:off x="4882881" y="945617"/>
          <a:ext cx="4052545" cy="604575"/>
        </a:xfrm>
        <a:prstGeom prst="rect">
          <a:avLst/>
        </a:prstGeom>
      </dgm:spPr>
    </dgm:pt>
    <dgm:pt modelId="{39341C12-AAD8-40A4-B5C0-6A2E1D0F6C37}" type="pres">
      <dgm:prSet presAssocID="{314D1848-06C6-41EF-80CE-3015B184EF77}" presName="FlexibleEmptyPlaceHolder" presStyleCnt="0"/>
      <dgm:spPr/>
    </dgm:pt>
    <dgm:pt modelId="{66DFBE55-AD0D-4AF3-BEEA-6FE956392DAC}" type="pres">
      <dgm:prSet presAssocID="{314D1848-06C6-41EF-80CE-3015B184EF77}" presName="ConnectLine" presStyleLbl="sibTrans1D1" presStyleIdx="2" presStyleCnt="4"/>
      <dgm:spPr/>
    </dgm:pt>
    <dgm:pt modelId="{2986AC90-5F70-46AF-978A-4881F6216E32}" type="pres">
      <dgm:prSet presAssocID="{314D1848-06C6-41EF-80CE-3015B184EF77}" presName="ConnectorPoint" presStyleLbl="node1" presStyleIdx="2" presStyleCnt="4"/>
      <dgm:spPr>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gm:spPr>
    </dgm:pt>
    <dgm:pt modelId="{F88D13EE-4744-448F-810D-83A71D8C1704}" type="pres">
      <dgm:prSet presAssocID="{314D1848-06C6-41EF-80CE-3015B184EF77}" presName="EmptyPlaceHolder" presStyleCnt="0"/>
      <dgm:spPr/>
    </dgm:pt>
    <dgm:pt modelId="{DBB70036-E88F-48F3-8D10-6A4833B09454}" type="pres">
      <dgm:prSet presAssocID="{54E4A147-175A-47CE-9ED9-87BF43AA126C}" presName="spaceBetweenRectangles" presStyleCnt="0"/>
      <dgm:spPr/>
    </dgm:pt>
    <dgm:pt modelId="{C972CBB0-A500-416D-9A8C-7F8CF0DF76FA}" type="pres">
      <dgm:prSet presAssocID="{CCE40A85-342D-43F8-B460-DDDCF6DD25D7}" presName="composite" presStyleCnt="0"/>
      <dgm:spPr/>
    </dgm:pt>
    <dgm:pt modelId="{988BA45A-1ED1-4478-B468-8BE04D3B4EEF}" type="pres">
      <dgm:prSet presAssocID="{CCE40A85-342D-43F8-B460-DDDCF6DD25D7}" presName="L1TextContainer" presStyleLbl="alignNode1" presStyleIdx="3" presStyleCnt="4">
        <dgm:presLayoutVars>
          <dgm:chMax val="1"/>
          <dgm:chPref val="1"/>
          <dgm:bulletEnabled val="1"/>
        </dgm:presLayoutVars>
      </dgm:prSet>
      <dgm:spPr/>
    </dgm:pt>
    <dgm:pt modelId="{3E099C46-B873-420F-B7B5-A1091F7360A4}" type="pres">
      <dgm:prSet presAssocID="{CCE40A85-342D-43F8-B460-DDDCF6DD25D7}" presName="L2TextContainerWrapper" presStyleCnt="0">
        <dgm:presLayoutVars>
          <dgm:bulletEnabled val="1"/>
        </dgm:presLayoutVars>
      </dgm:prSet>
      <dgm:spPr/>
    </dgm:pt>
    <dgm:pt modelId="{F6A92293-6ED3-4284-980C-246C818C1E31}" type="pres">
      <dgm:prSet presAssocID="{CCE40A85-342D-43F8-B460-DDDCF6DD25D7}" presName="L2TextContainer" presStyleLbl="bgAccFollowNode1" presStyleIdx="3" presStyleCnt="4"/>
      <dgm:spPr/>
    </dgm:pt>
    <dgm:pt modelId="{A7466775-FB53-45E1-952E-AA715765A6ED}" type="pres">
      <dgm:prSet presAssocID="{CCE40A85-342D-43F8-B460-DDDCF6DD25D7}" presName="FlexibleEmptyPlaceHolder" presStyleCnt="0"/>
      <dgm:spPr/>
    </dgm:pt>
    <dgm:pt modelId="{6B2E7938-99F3-40E4-804C-3D36DDFD95BC}" type="pres">
      <dgm:prSet presAssocID="{CCE40A85-342D-43F8-B460-DDDCF6DD25D7}" presName="ConnectLine" presStyleLbl="sibTrans1D1" presStyleIdx="3" presStyleCnt="4"/>
      <dgm:spPr/>
    </dgm:pt>
    <dgm:pt modelId="{ABEE2A85-29FA-4B65-B4E1-9B5FA8EB6DF7}" type="pres">
      <dgm:prSet presAssocID="{CCE40A85-342D-43F8-B460-DDDCF6DD25D7}" presName="ConnectorPoint" presStyleLbl="node1" presStyleIdx="3" presStyleCnt="4"/>
      <dgm:spPr>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gm:spPr>
    </dgm:pt>
    <dgm:pt modelId="{FC40E26F-6EAD-434B-B157-86F45C6BBF57}" type="pres">
      <dgm:prSet presAssocID="{CCE40A85-342D-43F8-B460-DDDCF6DD25D7}" presName="EmptyPlaceHolder" presStyleCnt="0"/>
      <dgm:spPr/>
    </dgm:pt>
  </dgm:ptLst>
  <dgm:cxnLst>
    <dgm:cxn modelId="{EA708807-470E-41D6-BE9A-199B1C43B920}" type="presOf" srcId="{F647340C-7E2C-40BE-A058-8D0BAA4F1017}" destId="{884BCE08-B670-4CF6-ACE4-DE7BF655C7E2}" srcOrd="0" destOrd="0" presId="urn:microsoft.com/office/officeart/2017/3/layout/HorizontalLabelsTimeline"/>
    <dgm:cxn modelId="{75EB8D08-14F4-4881-9672-D5AA9D6D34D7}" srcId="{0BA3DF8B-EE26-46AD-A5DD-D7A37268F72C}" destId="{DEBB982F-91B9-4DEB-8875-E0A8102133B8}" srcOrd="0" destOrd="0" parTransId="{07B2A33A-D518-45BF-93CC-1FD6CEDA77D7}" sibTransId="{83D90337-FB16-42B9-8BFC-0420C9EA49B0}"/>
    <dgm:cxn modelId="{F83CFE10-ADD9-4CE1-9A35-157613CD82CB}" type="presOf" srcId="{EA5CB99A-E0BC-45E6-9D17-228E9AA7B5CF}" destId="{CE91F776-5F45-4448-857B-5E0BFDA57058}" srcOrd="0" destOrd="0" presId="urn:microsoft.com/office/officeart/2017/3/layout/HorizontalLabelsTimeline"/>
    <dgm:cxn modelId="{F0589519-1533-401A-BE10-DBC516DC55C9}" srcId="{CCE40A85-342D-43F8-B460-DDDCF6DD25D7}" destId="{865CFEDA-5ADC-4887-B5C0-5228E5D9AD46}" srcOrd="0" destOrd="0" parTransId="{CCF6D3F9-0237-4459-9572-D2B584FEE151}" sibTransId="{AC9E616C-BF93-4D9E-8DDD-CE4F08DB2336}"/>
    <dgm:cxn modelId="{B6E2FF20-B9C1-48E2-BE64-734B645626FA}" srcId="{F647340C-7E2C-40BE-A058-8D0BAA4F1017}" destId="{CCE40A85-342D-43F8-B460-DDDCF6DD25D7}" srcOrd="3" destOrd="0" parTransId="{215E9FB0-29A9-4BA7-AF0B-3105C4930F3F}" sibTransId="{F2388730-FA51-453A-84BC-E2246BB5E3BC}"/>
    <dgm:cxn modelId="{B9E06A2A-48D9-4E5B-94AC-9F543BD6D44C}" srcId="{EA5CB99A-E0BC-45E6-9D17-228E9AA7B5CF}" destId="{1D694489-6FA4-4CEB-AC80-82B71A9BF808}" srcOrd="0" destOrd="0" parTransId="{A64A20FC-FE55-47E3-9766-184F6A062CCF}" sibTransId="{B4F8AAD6-E681-43D6-A3AB-D2AB7D347D3C}"/>
    <dgm:cxn modelId="{0B4E0231-6B4A-4A4D-A75F-F9A0C9A373F3}" type="presOf" srcId="{3F26B5E1-44E2-40ED-8C5E-300CC742775F}" destId="{11151307-B097-414D-A01D-F78F8F950AE0}" srcOrd="0" destOrd="1" presId="urn:microsoft.com/office/officeart/2017/3/layout/HorizontalLabelsTimeline"/>
    <dgm:cxn modelId="{84CD4F33-B47B-4603-BE77-154346C673D4}" type="presOf" srcId="{865CFEDA-5ADC-4887-B5C0-5228E5D9AD46}" destId="{F6A92293-6ED3-4284-980C-246C818C1E31}" srcOrd="0" destOrd="0" presId="urn:microsoft.com/office/officeart/2017/3/layout/HorizontalLabelsTimeline"/>
    <dgm:cxn modelId="{A3E0FE36-C284-4AA5-B57F-270EA5225959}" type="presOf" srcId="{DEBB982F-91B9-4DEB-8875-E0A8102133B8}" destId="{B289387E-7065-4AEE-A200-A5A3F5C6CD53}" srcOrd="0" destOrd="0" presId="urn:microsoft.com/office/officeart/2017/3/layout/HorizontalLabelsTimeline"/>
    <dgm:cxn modelId="{EF5E5F3C-E2B7-4E39-9555-A184D4235CA4}" type="presOf" srcId="{0BA3DF8B-EE26-46AD-A5DD-D7A37268F72C}" destId="{A067F747-5CB8-49F5-9737-2829CF4EC9DF}" srcOrd="0" destOrd="0" presId="urn:microsoft.com/office/officeart/2017/3/layout/HorizontalLabelsTimeline"/>
    <dgm:cxn modelId="{61F0ED5C-2AC5-4111-9B94-5AFC5860DFFA}" srcId="{F647340C-7E2C-40BE-A058-8D0BAA4F1017}" destId="{0BA3DF8B-EE26-46AD-A5DD-D7A37268F72C}" srcOrd="0" destOrd="0" parTransId="{BD45F5D9-B9A0-4DDC-B1CD-1348727F512B}" sibTransId="{CA2F35F8-D30E-41DD-9CA6-6A1AA4850B47}"/>
    <dgm:cxn modelId="{01B2F050-7CF8-498C-B1AD-4DEE7511DB16}" type="presOf" srcId="{1D694489-6FA4-4CEB-AC80-82B71A9BF808}" destId="{11151307-B097-414D-A01D-F78F8F950AE0}" srcOrd="0" destOrd="0" presId="urn:microsoft.com/office/officeart/2017/3/layout/HorizontalLabelsTimeline"/>
    <dgm:cxn modelId="{CBAE00A6-9F80-4A0A-9509-4C3BADBD3238}" srcId="{F647340C-7E2C-40BE-A058-8D0BAA4F1017}" destId="{314D1848-06C6-41EF-80CE-3015B184EF77}" srcOrd="2" destOrd="0" parTransId="{FC0254DD-A360-412A-8FD1-956C9249A720}" sibTransId="{54E4A147-175A-47CE-9ED9-87BF43AA126C}"/>
    <dgm:cxn modelId="{96CE72BA-8D71-47E0-997D-D9AE59EE7582}" type="presOf" srcId="{2C6AB08F-63DC-49B7-82AD-6A88078B8898}" destId="{EC899807-7405-47C5-A571-6412C5091BAA}" srcOrd="0" destOrd="0" presId="urn:microsoft.com/office/officeart/2017/3/layout/HorizontalLabelsTimeline"/>
    <dgm:cxn modelId="{8641BAD1-BA3C-4AAF-A3BF-69A61C2666C0}" srcId="{314D1848-06C6-41EF-80CE-3015B184EF77}" destId="{2C6AB08F-63DC-49B7-82AD-6A88078B8898}" srcOrd="0" destOrd="0" parTransId="{F7AD8621-A2DF-4099-A2A0-8BBC2F0A2D2F}" sibTransId="{093B6325-4840-4C6F-9F44-498694884435}"/>
    <dgm:cxn modelId="{C33DCFDD-2A21-4381-BA4E-E9D55F335027}" type="presOf" srcId="{CCE40A85-342D-43F8-B460-DDDCF6DD25D7}" destId="{988BA45A-1ED1-4478-B468-8BE04D3B4EEF}" srcOrd="0" destOrd="0" presId="urn:microsoft.com/office/officeart/2017/3/layout/HorizontalLabelsTimeline"/>
    <dgm:cxn modelId="{4242A7DE-F2F7-4171-AFBD-3248CCCB582B}" srcId="{EA5CB99A-E0BC-45E6-9D17-228E9AA7B5CF}" destId="{3F26B5E1-44E2-40ED-8C5E-300CC742775F}" srcOrd="1" destOrd="0" parTransId="{B1E824F5-EA18-4267-96A8-F2007A0C6D3F}" sibTransId="{4AA5DF30-ADF7-4300-B4DC-7915BBC2767D}"/>
    <dgm:cxn modelId="{D7CFD4E3-C48A-4900-BBB7-06FDDBE9117B}" srcId="{F647340C-7E2C-40BE-A058-8D0BAA4F1017}" destId="{EA5CB99A-E0BC-45E6-9D17-228E9AA7B5CF}" srcOrd="1" destOrd="0" parTransId="{F1C06F0B-8CD5-4EC3-AC25-85477ACD5C79}" sibTransId="{21FB281A-9842-496D-8CBE-59D1547E230C}"/>
    <dgm:cxn modelId="{2508F5FF-EFFC-4DD1-BA3C-A3AF024FD7FE}" type="presOf" srcId="{314D1848-06C6-41EF-80CE-3015B184EF77}" destId="{742F8FFD-E1DC-4775-8CBF-E9B852F2731D}" srcOrd="0" destOrd="0" presId="urn:microsoft.com/office/officeart/2017/3/layout/HorizontalLabelsTimeline"/>
    <dgm:cxn modelId="{72436FCD-A108-4EFE-9ADE-CC9024AF74E5}" type="presParOf" srcId="{884BCE08-B670-4CF6-ACE4-DE7BF655C7E2}" destId="{EF2924C6-C5BD-410C-99B3-E4D1C8DB2621}" srcOrd="0" destOrd="0" presId="urn:microsoft.com/office/officeart/2017/3/layout/HorizontalLabelsTimeline"/>
    <dgm:cxn modelId="{7105BC78-D1C0-4BD1-B02E-3B11A6DF7BCD}" type="presParOf" srcId="{884BCE08-B670-4CF6-ACE4-DE7BF655C7E2}" destId="{BD359D0D-14A0-4C2D-882E-793F69AAA88C}" srcOrd="1" destOrd="0" presId="urn:microsoft.com/office/officeart/2017/3/layout/HorizontalLabelsTimeline"/>
    <dgm:cxn modelId="{EA8692F8-AE89-468C-AD96-11D7DC423009}" type="presParOf" srcId="{BD359D0D-14A0-4C2D-882E-793F69AAA88C}" destId="{EF353C1C-337D-412D-B393-0DB788130330}" srcOrd="0" destOrd="0" presId="urn:microsoft.com/office/officeart/2017/3/layout/HorizontalLabelsTimeline"/>
    <dgm:cxn modelId="{9375278A-6760-43A0-994A-A7FA5789402E}" type="presParOf" srcId="{EF353C1C-337D-412D-B393-0DB788130330}" destId="{A067F747-5CB8-49F5-9737-2829CF4EC9DF}" srcOrd="0" destOrd="0" presId="urn:microsoft.com/office/officeart/2017/3/layout/HorizontalLabelsTimeline"/>
    <dgm:cxn modelId="{15713256-AE43-4AF6-807A-D56F8624E9DE}" type="presParOf" srcId="{EF353C1C-337D-412D-B393-0DB788130330}" destId="{354450FC-3D5A-4716-A440-BE00DB1DE5A8}" srcOrd="1" destOrd="0" presId="urn:microsoft.com/office/officeart/2017/3/layout/HorizontalLabelsTimeline"/>
    <dgm:cxn modelId="{2D8E6BFA-D6C8-4CFC-9AFA-0780D7741053}" type="presParOf" srcId="{354450FC-3D5A-4716-A440-BE00DB1DE5A8}" destId="{B289387E-7065-4AEE-A200-A5A3F5C6CD53}" srcOrd="0" destOrd="0" presId="urn:microsoft.com/office/officeart/2017/3/layout/HorizontalLabelsTimeline"/>
    <dgm:cxn modelId="{6F663D9B-F946-4C5E-8AC7-203CBDA20B5C}" type="presParOf" srcId="{354450FC-3D5A-4716-A440-BE00DB1DE5A8}" destId="{0C2DBE69-E288-436C-AA92-CD26000C1FFB}" srcOrd="1" destOrd="0" presId="urn:microsoft.com/office/officeart/2017/3/layout/HorizontalLabelsTimeline"/>
    <dgm:cxn modelId="{4515F241-B9F8-46D4-993B-77FB6899F401}" type="presParOf" srcId="{EF353C1C-337D-412D-B393-0DB788130330}" destId="{1C57150F-E4C6-4197-A059-BC1097F0F97E}" srcOrd="2" destOrd="0" presId="urn:microsoft.com/office/officeart/2017/3/layout/HorizontalLabelsTimeline"/>
    <dgm:cxn modelId="{80F25813-F9DD-4030-8204-138BEBA1D04A}" type="presParOf" srcId="{EF353C1C-337D-412D-B393-0DB788130330}" destId="{7285A2A5-E78B-46BC-8975-F8E0547A7D1E}" srcOrd="3" destOrd="0" presId="urn:microsoft.com/office/officeart/2017/3/layout/HorizontalLabelsTimeline"/>
    <dgm:cxn modelId="{27F846D3-B24D-40D7-9AD3-171BF510DEDE}" type="presParOf" srcId="{EF353C1C-337D-412D-B393-0DB788130330}" destId="{D341409B-41EC-42B3-80DF-8B33C5917AC3}" srcOrd="4" destOrd="0" presId="urn:microsoft.com/office/officeart/2017/3/layout/HorizontalLabelsTimeline"/>
    <dgm:cxn modelId="{D7B71813-05FE-4D73-B72C-FABEF52728A1}" type="presParOf" srcId="{BD359D0D-14A0-4C2D-882E-793F69AAA88C}" destId="{9E988D96-2BDC-460B-8734-E5E6935FB127}" srcOrd="1" destOrd="0" presId="urn:microsoft.com/office/officeart/2017/3/layout/HorizontalLabelsTimeline"/>
    <dgm:cxn modelId="{5223A987-5B1A-47BE-96C4-50056983A940}" type="presParOf" srcId="{BD359D0D-14A0-4C2D-882E-793F69AAA88C}" destId="{590BDC2E-9089-4ED3-B1AC-AD9DA4B871A8}" srcOrd="2" destOrd="0" presId="urn:microsoft.com/office/officeart/2017/3/layout/HorizontalLabelsTimeline"/>
    <dgm:cxn modelId="{A856BB5C-21ED-4AC5-BFCA-F37DCACE94A1}" type="presParOf" srcId="{590BDC2E-9089-4ED3-B1AC-AD9DA4B871A8}" destId="{CE91F776-5F45-4448-857B-5E0BFDA57058}" srcOrd="0" destOrd="0" presId="urn:microsoft.com/office/officeart/2017/3/layout/HorizontalLabelsTimeline"/>
    <dgm:cxn modelId="{4711FBD2-FB37-40EA-8270-41C99FA030E3}" type="presParOf" srcId="{590BDC2E-9089-4ED3-B1AC-AD9DA4B871A8}" destId="{940A130F-688D-4123-B8C3-BE96719E7812}" srcOrd="1" destOrd="0" presId="urn:microsoft.com/office/officeart/2017/3/layout/HorizontalLabelsTimeline"/>
    <dgm:cxn modelId="{E8E888D0-63A7-405D-9D9E-B23CD683E2E3}" type="presParOf" srcId="{940A130F-688D-4123-B8C3-BE96719E7812}" destId="{11151307-B097-414D-A01D-F78F8F950AE0}" srcOrd="0" destOrd="0" presId="urn:microsoft.com/office/officeart/2017/3/layout/HorizontalLabelsTimeline"/>
    <dgm:cxn modelId="{3A4421ED-8071-4920-8A29-48BF0C58D382}" type="presParOf" srcId="{940A130F-688D-4123-B8C3-BE96719E7812}" destId="{95A5338D-DD27-4EED-86A7-34B78715E5CE}" srcOrd="1" destOrd="0" presId="urn:microsoft.com/office/officeart/2017/3/layout/HorizontalLabelsTimeline"/>
    <dgm:cxn modelId="{86B492BC-225F-44B6-8885-DC11ABFDC1B3}" type="presParOf" srcId="{590BDC2E-9089-4ED3-B1AC-AD9DA4B871A8}" destId="{B0174419-612F-47B9-AE7A-7BA845626D7A}" srcOrd="2" destOrd="0" presId="urn:microsoft.com/office/officeart/2017/3/layout/HorizontalLabelsTimeline"/>
    <dgm:cxn modelId="{192D5D5D-106A-4AA2-A0BE-788FB2E2C0A3}" type="presParOf" srcId="{590BDC2E-9089-4ED3-B1AC-AD9DA4B871A8}" destId="{9B173005-A4D2-4D7E-86CB-EC6F2D9402C5}" srcOrd="3" destOrd="0" presId="urn:microsoft.com/office/officeart/2017/3/layout/HorizontalLabelsTimeline"/>
    <dgm:cxn modelId="{C531A2E0-FDAC-4BC2-BFDB-A54A7CA3636B}" type="presParOf" srcId="{590BDC2E-9089-4ED3-B1AC-AD9DA4B871A8}" destId="{238013C9-9A83-4CED-9C38-EC685C9D47E5}" srcOrd="4" destOrd="0" presId="urn:microsoft.com/office/officeart/2017/3/layout/HorizontalLabelsTimeline"/>
    <dgm:cxn modelId="{0EBD354F-AE8B-4987-8DA0-91C0BE72D3C6}" type="presParOf" srcId="{BD359D0D-14A0-4C2D-882E-793F69AAA88C}" destId="{15CA8B8E-54FD-48CE-B52D-D416AA90C947}" srcOrd="3" destOrd="0" presId="urn:microsoft.com/office/officeart/2017/3/layout/HorizontalLabelsTimeline"/>
    <dgm:cxn modelId="{23133E9B-CB73-4DC4-AFA7-55298781D1B5}" type="presParOf" srcId="{BD359D0D-14A0-4C2D-882E-793F69AAA88C}" destId="{DF479792-95E7-47F1-9381-591A4988F1A6}" srcOrd="4" destOrd="0" presId="urn:microsoft.com/office/officeart/2017/3/layout/HorizontalLabelsTimeline"/>
    <dgm:cxn modelId="{D0717E4F-F5F3-4FF1-AF4D-1B790FB6B9BB}" type="presParOf" srcId="{DF479792-95E7-47F1-9381-591A4988F1A6}" destId="{742F8FFD-E1DC-4775-8CBF-E9B852F2731D}" srcOrd="0" destOrd="0" presId="urn:microsoft.com/office/officeart/2017/3/layout/HorizontalLabelsTimeline"/>
    <dgm:cxn modelId="{51D236E3-E395-4A0B-8622-8A60C57E42FA}" type="presParOf" srcId="{DF479792-95E7-47F1-9381-591A4988F1A6}" destId="{91A85C08-6199-4F82-8BC8-15CA230B6F5F}" srcOrd="1" destOrd="0" presId="urn:microsoft.com/office/officeart/2017/3/layout/HorizontalLabelsTimeline"/>
    <dgm:cxn modelId="{56724EB4-CDB4-4138-9287-ACCD86FBCE81}" type="presParOf" srcId="{91A85C08-6199-4F82-8BC8-15CA230B6F5F}" destId="{EC899807-7405-47C5-A571-6412C5091BAA}" srcOrd="0" destOrd="0" presId="urn:microsoft.com/office/officeart/2017/3/layout/HorizontalLabelsTimeline"/>
    <dgm:cxn modelId="{557CDC01-EBB1-4AEF-81A2-AEA25B3AAB63}" type="presParOf" srcId="{91A85C08-6199-4F82-8BC8-15CA230B6F5F}" destId="{39341C12-AAD8-40A4-B5C0-6A2E1D0F6C37}" srcOrd="1" destOrd="0" presId="urn:microsoft.com/office/officeart/2017/3/layout/HorizontalLabelsTimeline"/>
    <dgm:cxn modelId="{54740271-EE45-4166-8E32-3AD616850024}" type="presParOf" srcId="{DF479792-95E7-47F1-9381-591A4988F1A6}" destId="{66DFBE55-AD0D-4AF3-BEEA-6FE956392DAC}" srcOrd="2" destOrd="0" presId="urn:microsoft.com/office/officeart/2017/3/layout/HorizontalLabelsTimeline"/>
    <dgm:cxn modelId="{853F7848-DEC8-44BB-91BA-17E76C8EA31A}" type="presParOf" srcId="{DF479792-95E7-47F1-9381-591A4988F1A6}" destId="{2986AC90-5F70-46AF-978A-4881F6216E32}" srcOrd="3" destOrd="0" presId="urn:microsoft.com/office/officeart/2017/3/layout/HorizontalLabelsTimeline"/>
    <dgm:cxn modelId="{9A19B8E2-9A2C-45A2-953F-9AEDFE7456AC}" type="presParOf" srcId="{DF479792-95E7-47F1-9381-591A4988F1A6}" destId="{F88D13EE-4744-448F-810D-83A71D8C1704}" srcOrd="4" destOrd="0" presId="urn:microsoft.com/office/officeart/2017/3/layout/HorizontalLabelsTimeline"/>
    <dgm:cxn modelId="{332D4C0F-B600-4202-85C8-0856677B4E4A}" type="presParOf" srcId="{BD359D0D-14A0-4C2D-882E-793F69AAA88C}" destId="{DBB70036-E88F-48F3-8D10-6A4833B09454}" srcOrd="5" destOrd="0" presId="urn:microsoft.com/office/officeart/2017/3/layout/HorizontalLabelsTimeline"/>
    <dgm:cxn modelId="{58014FE7-BC44-4782-BE52-4EB0AA67D246}" type="presParOf" srcId="{BD359D0D-14A0-4C2D-882E-793F69AAA88C}" destId="{C972CBB0-A500-416D-9A8C-7F8CF0DF76FA}" srcOrd="6" destOrd="0" presId="urn:microsoft.com/office/officeart/2017/3/layout/HorizontalLabelsTimeline"/>
    <dgm:cxn modelId="{BA7C78E4-12AB-4F87-9429-41F9E2BD6A14}" type="presParOf" srcId="{C972CBB0-A500-416D-9A8C-7F8CF0DF76FA}" destId="{988BA45A-1ED1-4478-B468-8BE04D3B4EEF}" srcOrd="0" destOrd="0" presId="urn:microsoft.com/office/officeart/2017/3/layout/HorizontalLabelsTimeline"/>
    <dgm:cxn modelId="{0F5B23BA-D183-4B75-997C-20487758D466}" type="presParOf" srcId="{C972CBB0-A500-416D-9A8C-7F8CF0DF76FA}" destId="{3E099C46-B873-420F-B7B5-A1091F7360A4}" srcOrd="1" destOrd="0" presId="urn:microsoft.com/office/officeart/2017/3/layout/HorizontalLabelsTimeline"/>
    <dgm:cxn modelId="{C8033B85-5668-43FF-AEC1-5986FD595F3A}" type="presParOf" srcId="{3E099C46-B873-420F-B7B5-A1091F7360A4}" destId="{F6A92293-6ED3-4284-980C-246C818C1E31}" srcOrd="0" destOrd="0" presId="urn:microsoft.com/office/officeart/2017/3/layout/HorizontalLabelsTimeline"/>
    <dgm:cxn modelId="{78B8BC25-506B-4C63-8E8F-81896EFD08DA}" type="presParOf" srcId="{3E099C46-B873-420F-B7B5-A1091F7360A4}" destId="{A7466775-FB53-45E1-952E-AA715765A6ED}" srcOrd="1" destOrd="0" presId="urn:microsoft.com/office/officeart/2017/3/layout/HorizontalLabelsTimeline"/>
    <dgm:cxn modelId="{FCCAD0B4-98C9-4E47-97CE-A3577E1E66AE}" type="presParOf" srcId="{C972CBB0-A500-416D-9A8C-7F8CF0DF76FA}" destId="{6B2E7938-99F3-40E4-804C-3D36DDFD95BC}" srcOrd="2" destOrd="0" presId="urn:microsoft.com/office/officeart/2017/3/layout/HorizontalLabelsTimeline"/>
    <dgm:cxn modelId="{F15D6336-5EE0-4407-9E99-C5C8599DFD2A}" type="presParOf" srcId="{C972CBB0-A500-416D-9A8C-7F8CF0DF76FA}" destId="{ABEE2A85-29FA-4B65-B4E1-9B5FA8EB6DF7}" srcOrd="3" destOrd="0" presId="urn:microsoft.com/office/officeart/2017/3/layout/HorizontalLabelsTimeline"/>
    <dgm:cxn modelId="{7076756E-636B-4431-B78A-AC216A554BD9}" type="presParOf" srcId="{C972CBB0-A500-416D-9A8C-7F8CF0DF76FA}" destId="{FC40E26F-6EAD-434B-B157-86F45C6BBF57}" srcOrd="4" destOrd="0" presId="urn:microsoft.com/office/officeart/2017/3/layout/HorizontalLabels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086D5E6-237C-4556-B09B-C2F2854B6618}"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E8FC5CCE-1B69-4662-9ECB-EB3009BC8771}">
      <dgm:prSet/>
      <dgm:spPr/>
      <dgm:t>
        <a:bodyPr/>
        <a:lstStyle/>
        <a:p>
          <a:pPr>
            <a:defRPr cap="all"/>
          </a:pPr>
          <a:r>
            <a:rPr lang="en-GB"/>
            <a:t>Early effective risk identification</a:t>
          </a:r>
          <a:endParaRPr lang="en-US"/>
        </a:p>
      </dgm:t>
    </dgm:pt>
    <dgm:pt modelId="{9A5AA445-21B5-4A70-A10E-0E6626EB2A7D}" type="parTrans" cxnId="{24F7EE08-3E51-4B27-A96E-6E6D4F368F85}">
      <dgm:prSet/>
      <dgm:spPr/>
      <dgm:t>
        <a:bodyPr/>
        <a:lstStyle/>
        <a:p>
          <a:endParaRPr lang="en-US"/>
        </a:p>
      </dgm:t>
    </dgm:pt>
    <dgm:pt modelId="{CB72F8AD-FC62-4868-B53F-526FA5F5AAA6}" type="sibTrans" cxnId="{24F7EE08-3E51-4B27-A96E-6E6D4F368F85}">
      <dgm:prSet/>
      <dgm:spPr/>
      <dgm:t>
        <a:bodyPr/>
        <a:lstStyle/>
        <a:p>
          <a:endParaRPr lang="en-US"/>
        </a:p>
      </dgm:t>
    </dgm:pt>
    <dgm:pt modelId="{A11E300F-A71D-4441-9B2A-6F891D9BE4CA}">
      <dgm:prSet/>
      <dgm:spPr/>
      <dgm:t>
        <a:bodyPr/>
        <a:lstStyle/>
        <a:p>
          <a:pPr>
            <a:defRPr cap="all"/>
          </a:pPr>
          <a:r>
            <a:rPr lang="en-GB"/>
            <a:t>Improved information sharing</a:t>
          </a:r>
          <a:endParaRPr lang="en-US"/>
        </a:p>
      </dgm:t>
    </dgm:pt>
    <dgm:pt modelId="{3235A2A4-3E10-4DFD-B085-5A320056645B}" type="parTrans" cxnId="{0DD0A3C8-86FD-4202-BD64-5967AA6F2AB6}">
      <dgm:prSet/>
      <dgm:spPr/>
      <dgm:t>
        <a:bodyPr/>
        <a:lstStyle/>
        <a:p>
          <a:endParaRPr lang="en-US"/>
        </a:p>
      </dgm:t>
    </dgm:pt>
    <dgm:pt modelId="{D8B8953F-02A8-4A06-9EAF-673FA3A52524}" type="sibTrans" cxnId="{0DD0A3C8-86FD-4202-BD64-5967AA6F2AB6}">
      <dgm:prSet/>
      <dgm:spPr/>
      <dgm:t>
        <a:bodyPr/>
        <a:lstStyle/>
        <a:p>
          <a:endParaRPr lang="en-US"/>
        </a:p>
      </dgm:t>
    </dgm:pt>
    <dgm:pt modelId="{D0B7AAC7-1641-4F2C-8420-E90221773A2A}">
      <dgm:prSet/>
      <dgm:spPr/>
      <dgm:t>
        <a:bodyPr/>
        <a:lstStyle/>
        <a:p>
          <a:pPr>
            <a:defRPr cap="all"/>
          </a:pPr>
          <a:r>
            <a:rPr lang="en-GB"/>
            <a:t>Joint decision making</a:t>
          </a:r>
          <a:endParaRPr lang="en-US"/>
        </a:p>
      </dgm:t>
    </dgm:pt>
    <dgm:pt modelId="{65F54F34-F172-4878-8CE3-E614C26D103A}" type="parTrans" cxnId="{908D1C07-0FBB-4581-A694-CAA9C6FDE475}">
      <dgm:prSet/>
      <dgm:spPr/>
      <dgm:t>
        <a:bodyPr/>
        <a:lstStyle/>
        <a:p>
          <a:endParaRPr lang="en-US"/>
        </a:p>
      </dgm:t>
    </dgm:pt>
    <dgm:pt modelId="{5E1D909A-495E-4761-AB8D-EC546FDD7D84}" type="sibTrans" cxnId="{908D1C07-0FBB-4581-A694-CAA9C6FDE475}">
      <dgm:prSet/>
      <dgm:spPr/>
      <dgm:t>
        <a:bodyPr/>
        <a:lstStyle/>
        <a:p>
          <a:endParaRPr lang="en-US"/>
        </a:p>
      </dgm:t>
    </dgm:pt>
    <dgm:pt modelId="{9B4FFF5F-D3FA-4B11-8944-481313398B68}">
      <dgm:prSet/>
      <dgm:spPr/>
      <dgm:t>
        <a:bodyPr/>
        <a:lstStyle/>
        <a:p>
          <a:pPr>
            <a:defRPr cap="all"/>
          </a:pPr>
          <a:r>
            <a:rPr lang="en-GB"/>
            <a:t>Coordinated action to assess, manage and reduce risk.</a:t>
          </a:r>
          <a:endParaRPr lang="en-US"/>
        </a:p>
      </dgm:t>
    </dgm:pt>
    <dgm:pt modelId="{BD5BBA89-C564-404E-83CF-7A64CA30A035}" type="parTrans" cxnId="{E018E63B-DCBC-4E51-922A-C8F377103A1E}">
      <dgm:prSet/>
      <dgm:spPr/>
      <dgm:t>
        <a:bodyPr/>
        <a:lstStyle/>
        <a:p>
          <a:endParaRPr lang="en-US"/>
        </a:p>
      </dgm:t>
    </dgm:pt>
    <dgm:pt modelId="{A2E87577-9AC6-472B-8A6E-E7D8F53CCDF0}" type="sibTrans" cxnId="{E018E63B-DCBC-4E51-922A-C8F377103A1E}">
      <dgm:prSet/>
      <dgm:spPr/>
      <dgm:t>
        <a:bodyPr/>
        <a:lstStyle/>
        <a:p>
          <a:endParaRPr lang="en-US"/>
        </a:p>
      </dgm:t>
    </dgm:pt>
    <dgm:pt modelId="{732F3FBB-F97A-491B-B420-F9D386A18C2B}" type="pres">
      <dgm:prSet presAssocID="{C086D5E6-237C-4556-B09B-C2F2854B6618}" presName="root" presStyleCnt="0">
        <dgm:presLayoutVars>
          <dgm:dir/>
          <dgm:resizeHandles val="exact"/>
        </dgm:presLayoutVars>
      </dgm:prSet>
      <dgm:spPr/>
    </dgm:pt>
    <dgm:pt modelId="{D1B1A52B-76A6-4412-A368-46DE674FBF76}" type="pres">
      <dgm:prSet presAssocID="{E8FC5CCE-1B69-4662-9ECB-EB3009BC8771}" presName="compNode" presStyleCnt="0"/>
      <dgm:spPr/>
    </dgm:pt>
    <dgm:pt modelId="{4F942EF8-3EC4-4FDF-9CAE-2104A6144E6E}" type="pres">
      <dgm:prSet presAssocID="{E8FC5CCE-1B69-4662-9ECB-EB3009BC8771}" presName="iconBgRect" presStyleLbl="bgShp" presStyleIdx="0" presStyleCnt="4"/>
      <dgm:spPr/>
    </dgm:pt>
    <dgm:pt modelId="{99DE2CA5-4AEC-4101-B3BC-71CF4D3ED351}" type="pres">
      <dgm:prSet presAssocID="{E8FC5CCE-1B69-4662-9ECB-EB3009BC8771}"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arning"/>
        </a:ext>
      </dgm:extLst>
    </dgm:pt>
    <dgm:pt modelId="{E561ECD4-0F5D-460C-A936-4C58DCA3650B}" type="pres">
      <dgm:prSet presAssocID="{E8FC5CCE-1B69-4662-9ECB-EB3009BC8771}" presName="spaceRect" presStyleCnt="0"/>
      <dgm:spPr/>
    </dgm:pt>
    <dgm:pt modelId="{18C622BF-BF04-473F-A24D-526DEDC7408C}" type="pres">
      <dgm:prSet presAssocID="{E8FC5CCE-1B69-4662-9ECB-EB3009BC8771}" presName="textRect" presStyleLbl="revTx" presStyleIdx="0" presStyleCnt="4">
        <dgm:presLayoutVars>
          <dgm:chMax val="1"/>
          <dgm:chPref val="1"/>
        </dgm:presLayoutVars>
      </dgm:prSet>
      <dgm:spPr/>
    </dgm:pt>
    <dgm:pt modelId="{4E5D9F47-70FB-43BF-A93B-566D9D1B3952}" type="pres">
      <dgm:prSet presAssocID="{CB72F8AD-FC62-4868-B53F-526FA5F5AAA6}" presName="sibTrans" presStyleCnt="0"/>
      <dgm:spPr/>
    </dgm:pt>
    <dgm:pt modelId="{9317F4C2-8D1B-4352-8C5F-AD7E9C5108CA}" type="pres">
      <dgm:prSet presAssocID="{A11E300F-A71D-4441-9B2A-6F891D9BE4CA}" presName="compNode" presStyleCnt="0"/>
      <dgm:spPr/>
    </dgm:pt>
    <dgm:pt modelId="{027DFBD7-073E-4A54-B7E7-4EB47D08EE34}" type="pres">
      <dgm:prSet presAssocID="{A11E300F-A71D-4441-9B2A-6F891D9BE4CA}" presName="iconBgRect" presStyleLbl="bgShp" presStyleIdx="1" presStyleCnt="4"/>
      <dgm:spPr/>
    </dgm:pt>
    <dgm:pt modelId="{AB7347E4-BE5D-4C26-BB9A-9766C6681515}" type="pres">
      <dgm:prSet presAssocID="{A11E300F-A71D-4441-9B2A-6F891D9BE4CA}"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at"/>
        </a:ext>
      </dgm:extLst>
    </dgm:pt>
    <dgm:pt modelId="{5563C991-5371-4DFF-B510-36B4CB83E3B5}" type="pres">
      <dgm:prSet presAssocID="{A11E300F-A71D-4441-9B2A-6F891D9BE4CA}" presName="spaceRect" presStyleCnt="0"/>
      <dgm:spPr/>
    </dgm:pt>
    <dgm:pt modelId="{797FB928-D956-41A4-9586-750F8AE8A1A6}" type="pres">
      <dgm:prSet presAssocID="{A11E300F-A71D-4441-9B2A-6F891D9BE4CA}" presName="textRect" presStyleLbl="revTx" presStyleIdx="1" presStyleCnt="4">
        <dgm:presLayoutVars>
          <dgm:chMax val="1"/>
          <dgm:chPref val="1"/>
        </dgm:presLayoutVars>
      </dgm:prSet>
      <dgm:spPr/>
    </dgm:pt>
    <dgm:pt modelId="{8E22CEF3-80B2-418C-9325-EE6716249568}" type="pres">
      <dgm:prSet presAssocID="{D8B8953F-02A8-4A06-9EAF-673FA3A52524}" presName="sibTrans" presStyleCnt="0"/>
      <dgm:spPr/>
    </dgm:pt>
    <dgm:pt modelId="{B8091AAC-E3A5-4328-986D-6437333DC871}" type="pres">
      <dgm:prSet presAssocID="{D0B7AAC7-1641-4F2C-8420-E90221773A2A}" presName="compNode" presStyleCnt="0"/>
      <dgm:spPr/>
    </dgm:pt>
    <dgm:pt modelId="{A4BF6B47-8F8B-4432-982E-DE68D1CEC72B}" type="pres">
      <dgm:prSet presAssocID="{D0B7AAC7-1641-4F2C-8420-E90221773A2A}" presName="iconBgRect" presStyleLbl="bgShp" presStyleIdx="2" presStyleCnt="4"/>
      <dgm:spPr/>
    </dgm:pt>
    <dgm:pt modelId="{4E9CC0D2-810E-4CB7-AFF2-4A4A7A34318B}" type="pres">
      <dgm:prSet presAssocID="{D0B7AAC7-1641-4F2C-8420-E90221773A2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3BE4AF46-21EA-4C26-92ED-79FAAA269761}" type="pres">
      <dgm:prSet presAssocID="{D0B7AAC7-1641-4F2C-8420-E90221773A2A}" presName="spaceRect" presStyleCnt="0"/>
      <dgm:spPr/>
    </dgm:pt>
    <dgm:pt modelId="{9E987857-79A6-4AA1-A7C0-3C5CFCB6BC78}" type="pres">
      <dgm:prSet presAssocID="{D0B7AAC7-1641-4F2C-8420-E90221773A2A}" presName="textRect" presStyleLbl="revTx" presStyleIdx="2" presStyleCnt="4">
        <dgm:presLayoutVars>
          <dgm:chMax val="1"/>
          <dgm:chPref val="1"/>
        </dgm:presLayoutVars>
      </dgm:prSet>
      <dgm:spPr/>
    </dgm:pt>
    <dgm:pt modelId="{3F4A1DF6-F1B0-416F-A5FD-D2410C24B35F}" type="pres">
      <dgm:prSet presAssocID="{5E1D909A-495E-4761-AB8D-EC546FDD7D84}" presName="sibTrans" presStyleCnt="0"/>
      <dgm:spPr/>
    </dgm:pt>
    <dgm:pt modelId="{4369E039-D1CD-47B7-8FA7-DEFE9E61D82B}" type="pres">
      <dgm:prSet presAssocID="{9B4FFF5F-D3FA-4B11-8944-481313398B68}" presName="compNode" presStyleCnt="0"/>
      <dgm:spPr/>
    </dgm:pt>
    <dgm:pt modelId="{F105DD25-0C93-4396-A464-71BF26F0C750}" type="pres">
      <dgm:prSet presAssocID="{9B4FFF5F-D3FA-4B11-8944-481313398B68}" presName="iconBgRect" presStyleLbl="bgShp" presStyleIdx="3" presStyleCnt="4"/>
      <dgm:spPr/>
    </dgm:pt>
    <dgm:pt modelId="{D9F87BEE-BF87-4472-93EC-1C76FE1B6AEC}" type="pres">
      <dgm:prSet presAssocID="{9B4FFF5F-D3FA-4B11-8944-481313398B68}"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laybook"/>
        </a:ext>
      </dgm:extLst>
    </dgm:pt>
    <dgm:pt modelId="{F79B9F9B-5161-499A-8A53-6032F2F1972E}" type="pres">
      <dgm:prSet presAssocID="{9B4FFF5F-D3FA-4B11-8944-481313398B68}" presName="spaceRect" presStyleCnt="0"/>
      <dgm:spPr/>
    </dgm:pt>
    <dgm:pt modelId="{0BC21E81-81C7-41EF-920F-34E23525130D}" type="pres">
      <dgm:prSet presAssocID="{9B4FFF5F-D3FA-4B11-8944-481313398B68}" presName="textRect" presStyleLbl="revTx" presStyleIdx="3" presStyleCnt="4">
        <dgm:presLayoutVars>
          <dgm:chMax val="1"/>
          <dgm:chPref val="1"/>
        </dgm:presLayoutVars>
      </dgm:prSet>
      <dgm:spPr/>
    </dgm:pt>
  </dgm:ptLst>
  <dgm:cxnLst>
    <dgm:cxn modelId="{908D1C07-0FBB-4581-A694-CAA9C6FDE475}" srcId="{C086D5E6-237C-4556-B09B-C2F2854B6618}" destId="{D0B7AAC7-1641-4F2C-8420-E90221773A2A}" srcOrd="2" destOrd="0" parTransId="{65F54F34-F172-4878-8CE3-E614C26D103A}" sibTransId="{5E1D909A-495E-4761-AB8D-EC546FDD7D84}"/>
    <dgm:cxn modelId="{24F7EE08-3E51-4B27-A96E-6E6D4F368F85}" srcId="{C086D5E6-237C-4556-B09B-C2F2854B6618}" destId="{E8FC5CCE-1B69-4662-9ECB-EB3009BC8771}" srcOrd="0" destOrd="0" parTransId="{9A5AA445-21B5-4A70-A10E-0E6626EB2A7D}" sibTransId="{CB72F8AD-FC62-4868-B53F-526FA5F5AAA6}"/>
    <dgm:cxn modelId="{E018E63B-DCBC-4E51-922A-C8F377103A1E}" srcId="{C086D5E6-237C-4556-B09B-C2F2854B6618}" destId="{9B4FFF5F-D3FA-4B11-8944-481313398B68}" srcOrd="3" destOrd="0" parTransId="{BD5BBA89-C564-404E-83CF-7A64CA30A035}" sibTransId="{A2E87577-9AC6-472B-8A6E-E7D8F53CCDF0}"/>
    <dgm:cxn modelId="{05922563-781A-4235-BBDC-F79399B35523}" type="presOf" srcId="{E8FC5CCE-1B69-4662-9ECB-EB3009BC8771}" destId="{18C622BF-BF04-473F-A24D-526DEDC7408C}" srcOrd="0" destOrd="0" presId="urn:microsoft.com/office/officeart/2018/5/layout/IconCircleLabelList"/>
    <dgm:cxn modelId="{E4659669-73DB-4962-833B-694AB2944B8F}" type="presOf" srcId="{9B4FFF5F-D3FA-4B11-8944-481313398B68}" destId="{0BC21E81-81C7-41EF-920F-34E23525130D}" srcOrd="0" destOrd="0" presId="urn:microsoft.com/office/officeart/2018/5/layout/IconCircleLabelList"/>
    <dgm:cxn modelId="{2902B04E-BE50-4D7B-BE91-07B1388BB7B3}" type="presOf" srcId="{C086D5E6-237C-4556-B09B-C2F2854B6618}" destId="{732F3FBB-F97A-491B-B420-F9D386A18C2B}" srcOrd="0" destOrd="0" presId="urn:microsoft.com/office/officeart/2018/5/layout/IconCircleLabelList"/>
    <dgm:cxn modelId="{D8AF8BAF-2B2B-40B5-9344-15B091F62095}" type="presOf" srcId="{A11E300F-A71D-4441-9B2A-6F891D9BE4CA}" destId="{797FB928-D956-41A4-9586-750F8AE8A1A6}" srcOrd="0" destOrd="0" presId="urn:microsoft.com/office/officeart/2018/5/layout/IconCircleLabelList"/>
    <dgm:cxn modelId="{064831C6-AFE5-4AE0-A0F7-BC4F32296D35}" type="presOf" srcId="{D0B7AAC7-1641-4F2C-8420-E90221773A2A}" destId="{9E987857-79A6-4AA1-A7C0-3C5CFCB6BC78}" srcOrd="0" destOrd="0" presId="urn:microsoft.com/office/officeart/2018/5/layout/IconCircleLabelList"/>
    <dgm:cxn modelId="{0DD0A3C8-86FD-4202-BD64-5967AA6F2AB6}" srcId="{C086D5E6-237C-4556-B09B-C2F2854B6618}" destId="{A11E300F-A71D-4441-9B2A-6F891D9BE4CA}" srcOrd="1" destOrd="0" parTransId="{3235A2A4-3E10-4DFD-B085-5A320056645B}" sibTransId="{D8B8953F-02A8-4A06-9EAF-673FA3A52524}"/>
    <dgm:cxn modelId="{8CBAB8D2-E1A1-4EE9-93D0-0FB8BC353B76}" type="presParOf" srcId="{732F3FBB-F97A-491B-B420-F9D386A18C2B}" destId="{D1B1A52B-76A6-4412-A368-46DE674FBF76}" srcOrd="0" destOrd="0" presId="urn:microsoft.com/office/officeart/2018/5/layout/IconCircleLabelList"/>
    <dgm:cxn modelId="{41287861-AF2A-4074-A693-7CA96F1B367E}" type="presParOf" srcId="{D1B1A52B-76A6-4412-A368-46DE674FBF76}" destId="{4F942EF8-3EC4-4FDF-9CAE-2104A6144E6E}" srcOrd="0" destOrd="0" presId="urn:microsoft.com/office/officeart/2018/5/layout/IconCircleLabelList"/>
    <dgm:cxn modelId="{AC896BC8-D81B-4D10-82DD-ED987D99B368}" type="presParOf" srcId="{D1B1A52B-76A6-4412-A368-46DE674FBF76}" destId="{99DE2CA5-4AEC-4101-B3BC-71CF4D3ED351}" srcOrd="1" destOrd="0" presId="urn:microsoft.com/office/officeart/2018/5/layout/IconCircleLabelList"/>
    <dgm:cxn modelId="{D88214E5-B8BB-4E2E-81AC-E9821A48F511}" type="presParOf" srcId="{D1B1A52B-76A6-4412-A368-46DE674FBF76}" destId="{E561ECD4-0F5D-460C-A936-4C58DCA3650B}" srcOrd="2" destOrd="0" presId="urn:microsoft.com/office/officeart/2018/5/layout/IconCircleLabelList"/>
    <dgm:cxn modelId="{F80539D0-9FFD-4F15-9CE4-90B2E4CB19E4}" type="presParOf" srcId="{D1B1A52B-76A6-4412-A368-46DE674FBF76}" destId="{18C622BF-BF04-473F-A24D-526DEDC7408C}" srcOrd="3" destOrd="0" presId="urn:microsoft.com/office/officeart/2018/5/layout/IconCircleLabelList"/>
    <dgm:cxn modelId="{4747D7F2-2B6A-4EDF-90C7-2C0B4A6DDA60}" type="presParOf" srcId="{732F3FBB-F97A-491B-B420-F9D386A18C2B}" destId="{4E5D9F47-70FB-43BF-A93B-566D9D1B3952}" srcOrd="1" destOrd="0" presId="urn:microsoft.com/office/officeart/2018/5/layout/IconCircleLabelList"/>
    <dgm:cxn modelId="{DB64DA7D-5DFC-4DF6-94E1-DC33988205E2}" type="presParOf" srcId="{732F3FBB-F97A-491B-B420-F9D386A18C2B}" destId="{9317F4C2-8D1B-4352-8C5F-AD7E9C5108CA}" srcOrd="2" destOrd="0" presId="urn:microsoft.com/office/officeart/2018/5/layout/IconCircleLabelList"/>
    <dgm:cxn modelId="{8CE05AD0-F3B3-499D-BA9D-899DDEF175C2}" type="presParOf" srcId="{9317F4C2-8D1B-4352-8C5F-AD7E9C5108CA}" destId="{027DFBD7-073E-4A54-B7E7-4EB47D08EE34}" srcOrd="0" destOrd="0" presId="urn:microsoft.com/office/officeart/2018/5/layout/IconCircleLabelList"/>
    <dgm:cxn modelId="{A88FE5D1-9C20-450B-8740-50A9028C23B1}" type="presParOf" srcId="{9317F4C2-8D1B-4352-8C5F-AD7E9C5108CA}" destId="{AB7347E4-BE5D-4C26-BB9A-9766C6681515}" srcOrd="1" destOrd="0" presId="urn:microsoft.com/office/officeart/2018/5/layout/IconCircleLabelList"/>
    <dgm:cxn modelId="{510FDBEA-7BBB-4ACD-A8F6-E6A83DC429FE}" type="presParOf" srcId="{9317F4C2-8D1B-4352-8C5F-AD7E9C5108CA}" destId="{5563C991-5371-4DFF-B510-36B4CB83E3B5}" srcOrd="2" destOrd="0" presId="urn:microsoft.com/office/officeart/2018/5/layout/IconCircleLabelList"/>
    <dgm:cxn modelId="{676752DC-1F28-423D-8F89-2AAE403352F0}" type="presParOf" srcId="{9317F4C2-8D1B-4352-8C5F-AD7E9C5108CA}" destId="{797FB928-D956-41A4-9586-750F8AE8A1A6}" srcOrd="3" destOrd="0" presId="urn:microsoft.com/office/officeart/2018/5/layout/IconCircleLabelList"/>
    <dgm:cxn modelId="{78C8B0F6-07F8-4F73-A246-86CD47E827C8}" type="presParOf" srcId="{732F3FBB-F97A-491B-B420-F9D386A18C2B}" destId="{8E22CEF3-80B2-418C-9325-EE6716249568}" srcOrd="3" destOrd="0" presId="urn:microsoft.com/office/officeart/2018/5/layout/IconCircleLabelList"/>
    <dgm:cxn modelId="{890BDE86-FB9A-4010-9ED6-9199581972E6}" type="presParOf" srcId="{732F3FBB-F97A-491B-B420-F9D386A18C2B}" destId="{B8091AAC-E3A5-4328-986D-6437333DC871}" srcOrd="4" destOrd="0" presId="urn:microsoft.com/office/officeart/2018/5/layout/IconCircleLabelList"/>
    <dgm:cxn modelId="{CA02CE3C-5D54-4E96-A3F7-CDF942E2BDD1}" type="presParOf" srcId="{B8091AAC-E3A5-4328-986D-6437333DC871}" destId="{A4BF6B47-8F8B-4432-982E-DE68D1CEC72B}" srcOrd="0" destOrd="0" presId="urn:microsoft.com/office/officeart/2018/5/layout/IconCircleLabelList"/>
    <dgm:cxn modelId="{B0B44658-3DE9-4F29-B2F1-3D591CADA01C}" type="presParOf" srcId="{B8091AAC-E3A5-4328-986D-6437333DC871}" destId="{4E9CC0D2-810E-4CB7-AFF2-4A4A7A34318B}" srcOrd="1" destOrd="0" presId="urn:microsoft.com/office/officeart/2018/5/layout/IconCircleLabelList"/>
    <dgm:cxn modelId="{10B7A599-A3B6-4BAB-B415-0F8C6EF2AA94}" type="presParOf" srcId="{B8091AAC-E3A5-4328-986D-6437333DC871}" destId="{3BE4AF46-21EA-4C26-92ED-79FAAA269761}" srcOrd="2" destOrd="0" presId="urn:microsoft.com/office/officeart/2018/5/layout/IconCircleLabelList"/>
    <dgm:cxn modelId="{D4EB99C3-74C6-4142-8940-2740A3DCBA0C}" type="presParOf" srcId="{B8091AAC-E3A5-4328-986D-6437333DC871}" destId="{9E987857-79A6-4AA1-A7C0-3C5CFCB6BC78}" srcOrd="3" destOrd="0" presId="urn:microsoft.com/office/officeart/2018/5/layout/IconCircleLabelList"/>
    <dgm:cxn modelId="{F2DCE621-4736-4486-AB1B-26D3FAB754E1}" type="presParOf" srcId="{732F3FBB-F97A-491B-B420-F9D386A18C2B}" destId="{3F4A1DF6-F1B0-416F-A5FD-D2410C24B35F}" srcOrd="5" destOrd="0" presId="urn:microsoft.com/office/officeart/2018/5/layout/IconCircleLabelList"/>
    <dgm:cxn modelId="{EE0AE477-D8B7-4B95-A070-7C40F32B416A}" type="presParOf" srcId="{732F3FBB-F97A-491B-B420-F9D386A18C2B}" destId="{4369E039-D1CD-47B7-8FA7-DEFE9E61D82B}" srcOrd="6" destOrd="0" presId="urn:microsoft.com/office/officeart/2018/5/layout/IconCircleLabelList"/>
    <dgm:cxn modelId="{0042F997-5FE9-4FF8-B195-798367515E88}" type="presParOf" srcId="{4369E039-D1CD-47B7-8FA7-DEFE9E61D82B}" destId="{F105DD25-0C93-4396-A464-71BF26F0C750}" srcOrd="0" destOrd="0" presId="urn:microsoft.com/office/officeart/2018/5/layout/IconCircleLabelList"/>
    <dgm:cxn modelId="{40878F33-FDAC-45D8-9DDF-70E8143F5CA6}" type="presParOf" srcId="{4369E039-D1CD-47B7-8FA7-DEFE9E61D82B}" destId="{D9F87BEE-BF87-4472-93EC-1C76FE1B6AEC}" srcOrd="1" destOrd="0" presId="urn:microsoft.com/office/officeart/2018/5/layout/IconCircleLabelList"/>
    <dgm:cxn modelId="{B6B5C3B6-FB9F-419C-B4DE-7B432849067A}" type="presParOf" srcId="{4369E039-D1CD-47B7-8FA7-DEFE9E61D82B}" destId="{F79B9F9B-5161-499A-8A53-6032F2F1972E}" srcOrd="2" destOrd="0" presId="urn:microsoft.com/office/officeart/2018/5/layout/IconCircleLabelList"/>
    <dgm:cxn modelId="{0B8227D1-E517-4D93-8FB2-9354A6A8F7A8}" type="presParOf" srcId="{4369E039-D1CD-47B7-8FA7-DEFE9E61D82B}" destId="{0BC21E81-81C7-41EF-920F-34E23525130D}"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90811AE-ED95-4157-B0D4-520A262A082D}"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3E832FA1-9EEF-41B8-818D-88044572F242}">
      <dgm:prSet/>
      <dgm:spPr/>
      <dgm:t>
        <a:bodyPr/>
        <a:lstStyle/>
        <a:p>
          <a:r>
            <a:rPr lang="en-US"/>
            <a:t>Visible High-Risk</a:t>
          </a:r>
        </a:p>
      </dgm:t>
    </dgm:pt>
    <dgm:pt modelId="{73EBF0B1-346D-4A17-B45B-BE007E1457FE}" type="parTrans" cxnId="{6EE2BC23-763D-480E-8700-07AA4B53D864}">
      <dgm:prSet/>
      <dgm:spPr/>
      <dgm:t>
        <a:bodyPr/>
        <a:lstStyle/>
        <a:p>
          <a:endParaRPr lang="en-US"/>
        </a:p>
      </dgm:t>
    </dgm:pt>
    <dgm:pt modelId="{882D90D4-3FE6-4F95-87B1-9DAA3D359507}" type="sibTrans" cxnId="{6EE2BC23-763D-480E-8700-07AA4B53D864}">
      <dgm:prSet/>
      <dgm:spPr/>
      <dgm:t>
        <a:bodyPr/>
        <a:lstStyle/>
        <a:p>
          <a:endParaRPr lang="en-US"/>
        </a:p>
      </dgm:t>
    </dgm:pt>
    <dgm:pt modelId="{AFF7DE25-9E27-432E-B803-6D80BEF0FF7A}">
      <dgm:prSet/>
      <dgm:spPr/>
      <dgm:t>
        <a:bodyPr/>
        <a:lstStyle/>
        <a:p>
          <a:r>
            <a:rPr lang="en-US"/>
            <a:t>Professional Judgement</a:t>
          </a:r>
        </a:p>
      </dgm:t>
    </dgm:pt>
    <dgm:pt modelId="{F72DF294-C65D-49AF-91E9-A4920B19BD72}" type="parTrans" cxnId="{EA60BEDC-3527-4DFD-A001-F669B34A2585}">
      <dgm:prSet/>
      <dgm:spPr/>
      <dgm:t>
        <a:bodyPr/>
        <a:lstStyle/>
        <a:p>
          <a:endParaRPr lang="en-US"/>
        </a:p>
      </dgm:t>
    </dgm:pt>
    <dgm:pt modelId="{C9D65902-737A-4F26-9996-148ECE8002F1}" type="sibTrans" cxnId="{EA60BEDC-3527-4DFD-A001-F669B34A2585}">
      <dgm:prSet/>
      <dgm:spPr/>
      <dgm:t>
        <a:bodyPr/>
        <a:lstStyle/>
        <a:p>
          <a:endParaRPr lang="en-US"/>
        </a:p>
      </dgm:t>
    </dgm:pt>
    <dgm:pt modelId="{63771C46-5F53-4FA0-A3FE-A3A4A4F7D099}">
      <dgm:prSet/>
      <dgm:spPr/>
      <dgm:t>
        <a:bodyPr/>
        <a:lstStyle/>
        <a:p>
          <a:r>
            <a:rPr lang="en-US"/>
            <a:t>Potential Escalation</a:t>
          </a:r>
        </a:p>
      </dgm:t>
    </dgm:pt>
    <dgm:pt modelId="{3EFDDB87-C7FB-4DEA-AD6D-29F782584770}" type="parTrans" cxnId="{F067F7C2-3FD7-429D-8878-71D82A7DD122}">
      <dgm:prSet/>
      <dgm:spPr/>
      <dgm:t>
        <a:bodyPr/>
        <a:lstStyle/>
        <a:p>
          <a:endParaRPr lang="en-US"/>
        </a:p>
      </dgm:t>
    </dgm:pt>
    <dgm:pt modelId="{96111ECD-6B51-4028-B8D9-9351E0A4D49B}" type="sibTrans" cxnId="{F067F7C2-3FD7-429D-8878-71D82A7DD122}">
      <dgm:prSet/>
      <dgm:spPr/>
      <dgm:t>
        <a:bodyPr/>
        <a:lstStyle/>
        <a:p>
          <a:endParaRPr lang="en-US"/>
        </a:p>
      </dgm:t>
    </dgm:pt>
    <dgm:pt modelId="{54A6F476-0BF5-472D-A1D2-25EE677F9889}">
      <dgm:prSet phldr="0"/>
      <dgm:spPr/>
      <dgm:t>
        <a:bodyPr/>
        <a:lstStyle/>
        <a:p>
          <a:pPr rtl="0"/>
          <a:r>
            <a:rPr lang="en-US" b="1">
              <a:latin typeface="Calibri Light" panose="020F0302020204030204"/>
            </a:rPr>
            <a:t>Repeat Referrals</a:t>
          </a:r>
        </a:p>
      </dgm:t>
    </dgm:pt>
    <dgm:pt modelId="{643BCB40-8286-4756-8F88-F51FF8E3FDCB}" type="parTrans" cxnId="{E1396D3D-FF84-4CD1-92E8-B10B898F140C}">
      <dgm:prSet/>
      <dgm:spPr/>
    </dgm:pt>
    <dgm:pt modelId="{F9BEF474-D823-4B60-8730-427E648AE6A9}" type="sibTrans" cxnId="{E1396D3D-FF84-4CD1-92E8-B10B898F140C}">
      <dgm:prSet/>
      <dgm:spPr/>
    </dgm:pt>
    <dgm:pt modelId="{5539A9AD-D287-4E41-AD4E-3EAE8A2D57A6}" type="pres">
      <dgm:prSet presAssocID="{A90811AE-ED95-4157-B0D4-520A262A082D}" presName="linear" presStyleCnt="0">
        <dgm:presLayoutVars>
          <dgm:animLvl val="lvl"/>
          <dgm:resizeHandles val="exact"/>
        </dgm:presLayoutVars>
      </dgm:prSet>
      <dgm:spPr/>
    </dgm:pt>
    <dgm:pt modelId="{C18544A1-8F92-4E15-A48D-5DE55F1781D5}" type="pres">
      <dgm:prSet presAssocID="{3E832FA1-9EEF-41B8-818D-88044572F242}" presName="parentText" presStyleLbl="node1" presStyleIdx="0" presStyleCnt="4">
        <dgm:presLayoutVars>
          <dgm:chMax val="0"/>
          <dgm:bulletEnabled val="1"/>
        </dgm:presLayoutVars>
      </dgm:prSet>
      <dgm:spPr/>
    </dgm:pt>
    <dgm:pt modelId="{43E911C6-31E4-44BE-99C9-F25649858649}" type="pres">
      <dgm:prSet presAssocID="{882D90D4-3FE6-4F95-87B1-9DAA3D359507}" presName="spacer" presStyleCnt="0"/>
      <dgm:spPr/>
    </dgm:pt>
    <dgm:pt modelId="{C46A26FB-22A5-4BC3-AECD-C33B0F2AD282}" type="pres">
      <dgm:prSet presAssocID="{54A6F476-0BF5-472D-A1D2-25EE677F9889}" presName="parentText" presStyleLbl="node1" presStyleIdx="1" presStyleCnt="4">
        <dgm:presLayoutVars>
          <dgm:chMax val="0"/>
          <dgm:bulletEnabled val="1"/>
        </dgm:presLayoutVars>
      </dgm:prSet>
      <dgm:spPr/>
    </dgm:pt>
    <dgm:pt modelId="{D24EB694-1A0B-4D51-A0F2-F24074A2EB8A}" type="pres">
      <dgm:prSet presAssocID="{F9BEF474-D823-4B60-8730-427E648AE6A9}" presName="spacer" presStyleCnt="0"/>
      <dgm:spPr/>
    </dgm:pt>
    <dgm:pt modelId="{8DE19C1A-C8F8-4D06-AFF1-92ED3C24CE13}" type="pres">
      <dgm:prSet presAssocID="{AFF7DE25-9E27-432E-B803-6D80BEF0FF7A}" presName="parentText" presStyleLbl="node1" presStyleIdx="2" presStyleCnt="4">
        <dgm:presLayoutVars>
          <dgm:chMax val="0"/>
          <dgm:bulletEnabled val="1"/>
        </dgm:presLayoutVars>
      </dgm:prSet>
      <dgm:spPr/>
    </dgm:pt>
    <dgm:pt modelId="{DB86D11B-4742-40AE-95DB-59258D05999E}" type="pres">
      <dgm:prSet presAssocID="{C9D65902-737A-4F26-9996-148ECE8002F1}" presName="spacer" presStyleCnt="0"/>
      <dgm:spPr/>
    </dgm:pt>
    <dgm:pt modelId="{7441F568-EE00-4CF6-A67E-60D30D98CC2F}" type="pres">
      <dgm:prSet presAssocID="{63771C46-5F53-4FA0-A3FE-A3A4A4F7D099}" presName="parentText" presStyleLbl="node1" presStyleIdx="3" presStyleCnt="4">
        <dgm:presLayoutVars>
          <dgm:chMax val="0"/>
          <dgm:bulletEnabled val="1"/>
        </dgm:presLayoutVars>
      </dgm:prSet>
      <dgm:spPr/>
    </dgm:pt>
  </dgm:ptLst>
  <dgm:cxnLst>
    <dgm:cxn modelId="{68B8CE10-8106-4FBA-83FD-E3C807F93D69}" type="presOf" srcId="{63771C46-5F53-4FA0-A3FE-A3A4A4F7D099}" destId="{7441F568-EE00-4CF6-A67E-60D30D98CC2F}" srcOrd="0" destOrd="0" presId="urn:microsoft.com/office/officeart/2005/8/layout/vList2"/>
    <dgm:cxn modelId="{6EE2BC23-763D-480E-8700-07AA4B53D864}" srcId="{A90811AE-ED95-4157-B0D4-520A262A082D}" destId="{3E832FA1-9EEF-41B8-818D-88044572F242}" srcOrd="0" destOrd="0" parTransId="{73EBF0B1-346D-4A17-B45B-BE007E1457FE}" sibTransId="{882D90D4-3FE6-4F95-87B1-9DAA3D359507}"/>
    <dgm:cxn modelId="{AF4B4A2C-D9D1-4C8E-8649-F5D82CCA5AD2}" type="presOf" srcId="{AFF7DE25-9E27-432E-B803-6D80BEF0FF7A}" destId="{8DE19C1A-C8F8-4D06-AFF1-92ED3C24CE13}" srcOrd="0" destOrd="0" presId="urn:microsoft.com/office/officeart/2005/8/layout/vList2"/>
    <dgm:cxn modelId="{E1396D3D-FF84-4CD1-92E8-B10B898F140C}" srcId="{A90811AE-ED95-4157-B0D4-520A262A082D}" destId="{54A6F476-0BF5-472D-A1D2-25EE677F9889}" srcOrd="1" destOrd="0" parTransId="{643BCB40-8286-4756-8F88-F51FF8E3FDCB}" sibTransId="{F9BEF474-D823-4B60-8730-427E648AE6A9}"/>
    <dgm:cxn modelId="{F067F7C2-3FD7-429D-8878-71D82A7DD122}" srcId="{A90811AE-ED95-4157-B0D4-520A262A082D}" destId="{63771C46-5F53-4FA0-A3FE-A3A4A4F7D099}" srcOrd="3" destOrd="0" parTransId="{3EFDDB87-C7FB-4DEA-AD6D-29F782584770}" sibTransId="{96111ECD-6B51-4028-B8D9-9351E0A4D49B}"/>
    <dgm:cxn modelId="{EA60BEDC-3527-4DFD-A001-F669B34A2585}" srcId="{A90811AE-ED95-4157-B0D4-520A262A082D}" destId="{AFF7DE25-9E27-432E-B803-6D80BEF0FF7A}" srcOrd="2" destOrd="0" parTransId="{F72DF294-C65D-49AF-91E9-A4920B19BD72}" sibTransId="{C9D65902-737A-4F26-9996-148ECE8002F1}"/>
    <dgm:cxn modelId="{2D4824E1-6ED1-405F-B5A0-9E67DD26A088}" type="presOf" srcId="{A90811AE-ED95-4157-B0D4-520A262A082D}" destId="{5539A9AD-D287-4E41-AD4E-3EAE8A2D57A6}" srcOrd="0" destOrd="0" presId="urn:microsoft.com/office/officeart/2005/8/layout/vList2"/>
    <dgm:cxn modelId="{C710D9E3-FA53-45B3-B788-19C20B6505FA}" type="presOf" srcId="{3E832FA1-9EEF-41B8-818D-88044572F242}" destId="{C18544A1-8F92-4E15-A48D-5DE55F1781D5}" srcOrd="0" destOrd="0" presId="urn:microsoft.com/office/officeart/2005/8/layout/vList2"/>
    <dgm:cxn modelId="{655740EC-BC73-4DCC-9B4A-54404910C8BE}" type="presOf" srcId="{54A6F476-0BF5-472D-A1D2-25EE677F9889}" destId="{C46A26FB-22A5-4BC3-AECD-C33B0F2AD282}" srcOrd="0" destOrd="0" presId="urn:microsoft.com/office/officeart/2005/8/layout/vList2"/>
    <dgm:cxn modelId="{48DD43F0-DCA8-4173-B0AD-6BE4D4161893}" type="presParOf" srcId="{5539A9AD-D287-4E41-AD4E-3EAE8A2D57A6}" destId="{C18544A1-8F92-4E15-A48D-5DE55F1781D5}" srcOrd="0" destOrd="0" presId="urn:microsoft.com/office/officeart/2005/8/layout/vList2"/>
    <dgm:cxn modelId="{7520C13D-CECB-4E08-9D55-055525F42191}" type="presParOf" srcId="{5539A9AD-D287-4E41-AD4E-3EAE8A2D57A6}" destId="{43E911C6-31E4-44BE-99C9-F25649858649}" srcOrd="1" destOrd="0" presId="urn:microsoft.com/office/officeart/2005/8/layout/vList2"/>
    <dgm:cxn modelId="{B55C852F-BC02-4DDA-88AC-D6163C40551E}" type="presParOf" srcId="{5539A9AD-D287-4E41-AD4E-3EAE8A2D57A6}" destId="{C46A26FB-22A5-4BC3-AECD-C33B0F2AD282}" srcOrd="2" destOrd="0" presId="urn:microsoft.com/office/officeart/2005/8/layout/vList2"/>
    <dgm:cxn modelId="{749549B9-9735-4574-B9F9-7F7408118E75}" type="presParOf" srcId="{5539A9AD-D287-4E41-AD4E-3EAE8A2D57A6}" destId="{D24EB694-1A0B-4D51-A0F2-F24074A2EB8A}" srcOrd="3" destOrd="0" presId="urn:microsoft.com/office/officeart/2005/8/layout/vList2"/>
    <dgm:cxn modelId="{9D1218CB-D1C3-4BEC-B759-7478E2F5B3B1}" type="presParOf" srcId="{5539A9AD-D287-4E41-AD4E-3EAE8A2D57A6}" destId="{8DE19C1A-C8F8-4D06-AFF1-92ED3C24CE13}" srcOrd="4" destOrd="0" presId="urn:microsoft.com/office/officeart/2005/8/layout/vList2"/>
    <dgm:cxn modelId="{474EB4ED-0D67-4F98-BC6D-4841F0B00310}" type="presParOf" srcId="{5539A9AD-D287-4E41-AD4E-3EAE8A2D57A6}" destId="{DB86D11B-4742-40AE-95DB-59258D05999E}" srcOrd="5" destOrd="0" presId="urn:microsoft.com/office/officeart/2005/8/layout/vList2"/>
    <dgm:cxn modelId="{DE2D67B6-DBAD-47A5-BF51-17B8D21E4CD9}" type="presParOf" srcId="{5539A9AD-D287-4E41-AD4E-3EAE8A2D57A6}" destId="{7441F568-EE00-4CF6-A67E-60D30D98CC2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BE27ED2-0A74-401C-84A8-A0CDBF834518}"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CEC633CE-CCF7-4E05-A802-DCD69D75A685}">
      <dgm:prSet/>
      <dgm:spPr/>
      <dgm:t>
        <a:bodyPr/>
        <a:lstStyle/>
        <a:p>
          <a:r>
            <a:rPr lang="en-US">
              <a:latin typeface="Calibri Light" panose="020F0302020204030204"/>
            </a:rPr>
            <a:t>1.Disclosure</a:t>
          </a:r>
          <a:r>
            <a:rPr lang="en-US"/>
            <a:t> of Domestic Abuse</a:t>
          </a:r>
        </a:p>
      </dgm:t>
    </dgm:pt>
    <dgm:pt modelId="{0EC748B5-3906-4EFA-9098-94BB3857EAA6}" type="parTrans" cxnId="{A752280A-F3BD-455D-9E30-BC3FBA7DACDB}">
      <dgm:prSet/>
      <dgm:spPr/>
      <dgm:t>
        <a:bodyPr/>
        <a:lstStyle/>
        <a:p>
          <a:endParaRPr lang="en-US"/>
        </a:p>
      </dgm:t>
    </dgm:pt>
    <dgm:pt modelId="{0BE862AB-E89C-41D9-898F-B1DC1A391D22}" type="sibTrans" cxnId="{A752280A-F3BD-455D-9E30-BC3FBA7DACDB}">
      <dgm:prSet/>
      <dgm:spPr/>
      <dgm:t>
        <a:bodyPr/>
        <a:lstStyle/>
        <a:p>
          <a:endParaRPr lang="en-US"/>
        </a:p>
      </dgm:t>
    </dgm:pt>
    <dgm:pt modelId="{6B6BE655-0C2C-4422-9B30-A94BADEBA01E}">
      <dgm:prSet/>
      <dgm:spPr/>
      <dgm:t>
        <a:bodyPr/>
        <a:lstStyle/>
        <a:p>
          <a:pPr rtl="0"/>
          <a:r>
            <a:rPr lang="en-US">
              <a:latin typeface="Calibri Light" panose="020F0302020204030204"/>
            </a:rPr>
            <a:t>2.Some </a:t>
          </a:r>
          <a:r>
            <a:rPr lang="en-US"/>
            <a:t>entities take immediate safety actions e.g. DVU, Police &amp;</a:t>
          </a:r>
          <a:r>
            <a:rPr lang="en-US">
              <a:latin typeface="Calibri Light" panose="020F0302020204030204"/>
            </a:rPr>
            <a:t> </a:t>
          </a:r>
          <a:r>
            <a:rPr lang="en-US"/>
            <a:t> Child Protection</a:t>
          </a:r>
        </a:p>
      </dgm:t>
    </dgm:pt>
    <dgm:pt modelId="{F9AB4420-E749-43AD-A2B0-9D41AC73F6DA}" type="parTrans" cxnId="{BDDFD38D-59B0-4162-BD7F-5BF745654852}">
      <dgm:prSet/>
      <dgm:spPr/>
      <dgm:t>
        <a:bodyPr/>
        <a:lstStyle/>
        <a:p>
          <a:endParaRPr lang="en-US"/>
        </a:p>
      </dgm:t>
    </dgm:pt>
    <dgm:pt modelId="{E3A498DF-FE12-486D-83E9-0D9D12AA76E0}" type="sibTrans" cxnId="{BDDFD38D-59B0-4162-BD7F-5BF745654852}">
      <dgm:prSet/>
      <dgm:spPr/>
      <dgm:t>
        <a:bodyPr/>
        <a:lstStyle/>
        <a:p>
          <a:endParaRPr lang="en-US"/>
        </a:p>
      </dgm:t>
    </dgm:pt>
    <dgm:pt modelId="{466509C3-A485-4C92-A3AA-A7E559553022}">
      <dgm:prSet/>
      <dgm:spPr/>
      <dgm:t>
        <a:bodyPr/>
        <a:lstStyle/>
        <a:p>
          <a:r>
            <a:rPr lang="en-US">
              <a:latin typeface="Calibri Light" panose="020F0302020204030204"/>
            </a:rPr>
            <a:t>4.Case</a:t>
          </a:r>
          <a:r>
            <a:rPr lang="en-US"/>
            <a:t> meets MARAM referral threshold </a:t>
          </a:r>
        </a:p>
      </dgm:t>
    </dgm:pt>
    <dgm:pt modelId="{6771DAC9-9499-48DB-8386-DF3530D6C60D}" type="parTrans" cxnId="{8282B5E3-CDD4-4436-BFC0-BEC93C4A2EB8}">
      <dgm:prSet/>
      <dgm:spPr/>
      <dgm:t>
        <a:bodyPr/>
        <a:lstStyle/>
        <a:p>
          <a:endParaRPr lang="en-US"/>
        </a:p>
      </dgm:t>
    </dgm:pt>
    <dgm:pt modelId="{961773D0-DC35-441F-B7BC-2FBFE493F18D}" type="sibTrans" cxnId="{8282B5E3-CDD4-4436-BFC0-BEC93C4A2EB8}">
      <dgm:prSet/>
      <dgm:spPr/>
      <dgm:t>
        <a:bodyPr/>
        <a:lstStyle/>
        <a:p>
          <a:endParaRPr lang="en-US"/>
        </a:p>
      </dgm:t>
    </dgm:pt>
    <dgm:pt modelId="{C48DE409-A9A8-4302-96DD-0CB4003F836B}">
      <dgm:prSet/>
      <dgm:spPr/>
      <dgm:t>
        <a:bodyPr/>
        <a:lstStyle/>
        <a:p>
          <a:r>
            <a:rPr lang="en-US">
              <a:latin typeface="Calibri Light" panose="020F0302020204030204"/>
            </a:rPr>
            <a:t>5.Designated</a:t>
          </a:r>
          <a:r>
            <a:rPr lang="en-US"/>
            <a:t> MARAM Officer (DMO) makes referral to MARAM Coordinator </a:t>
          </a:r>
        </a:p>
      </dgm:t>
    </dgm:pt>
    <dgm:pt modelId="{BFC14315-B46E-4EB4-AF0F-FC657156A771}" type="parTrans" cxnId="{390956E2-6623-4339-85AD-E28D218742A6}">
      <dgm:prSet/>
      <dgm:spPr/>
      <dgm:t>
        <a:bodyPr/>
        <a:lstStyle/>
        <a:p>
          <a:endParaRPr lang="en-US"/>
        </a:p>
      </dgm:t>
    </dgm:pt>
    <dgm:pt modelId="{09D5C1F7-5B6D-4F8B-93CB-5F538C2B9DB7}" type="sibTrans" cxnId="{390956E2-6623-4339-85AD-E28D218742A6}">
      <dgm:prSet/>
      <dgm:spPr/>
      <dgm:t>
        <a:bodyPr/>
        <a:lstStyle/>
        <a:p>
          <a:endParaRPr lang="en-US"/>
        </a:p>
      </dgm:t>
    </dgm:pt>
    <dgm:pt modelId="{808B2261-3F5B-4520-815E-A4F7B87DB94C}">
      <dgm:prSet/>
      <dgm:spPr/>
      <dgm:t>
        <a:bodyPr/>
        <a:lstStyle/>
        <a:p>
          <a:r>
            <a:rPr lang="en-US">
              <a:latin typeface="Calibri Light" panose="020F0302020204030204"/>
            </a:rPr>
            <a:t>6.MARAM</a:t>
          </a:r>
          <a:r>
            <a:rPr lang="en-US"/>
            <a:t> Coordinator prepares agenda </a:t>
          </a:r>
        </a:p>
      </dgm:t>
    </dgm:pt>
    <dgm:pt modelId="{A96EF46D-8075-4D31-AA2E-85EE49C59DE3}" type="parTrans" cxnId="{0FD05004-39F6-46D8-B18F-BB95032A1A59}">
      <dgm:prSet/>
      <dgm:spPr/>
      <dgm:t>
        <a:bodyPr/>
        <a:lstStyle/>
        <a:p>
          <a:endParaRPr lang="en-US"/>
        </a:p>
      </dgm:t>
    </dgm:pt>
    <dgm:pt modelId="{44BD5878-7B96-45C0-9940-16A71A8F56B6}" type="sibTrans" cxnId="{0FD05004-39F6-46D8-B18F-BB95032A1A59}">
      <dgm:prSet/>
      <dgm:spPr/>
      <dgm:t>
        <a:bodyPr/>
        <a:lstStyle/>
        <a:p>
          <a:endParaRPr lang="en-US"/>
        </a:p>
      </dgm:t>
    </dgm:pt>
    <dgm:pt modelId="{233DF67E-9A18-4893-B53A-BBD174D7AB43}">
      <dgm:prSet/>
      <dgm:spPr/>
      <dgm:t>
        <a:bodyPr/>
        <a:lstStyle/>
        <a:p>
          <a:r>
            <a:rPr lang="en-US">
              <a:latin typeface="Calibri Light" panose="020F0302020204030204"/>
            </a:rPr>
            <a:t>7.DVU</a:t>
          </a:r>
          <a:r>
            <a:rPr lang="en-US"/>
            <a:t>/VSA contact Victim </a:t>
          </a:r>
        </a:p>
      </dgm:t>
    </dgm:pt>
    <dgm:pt modelId="{251D9FE8-A10D-4B4C-A60C-66F7C5AAF485}" type="parTrans" cxnId="{1E7A193C-34A4-4658-9636-818D317F54B2}">
      <dgm:prSet/>
      <dgm:spPr/>
      <dgm:t>
        <a:bodyPr/>
        <a:lstStyle/>
        <a:p>
          <a:endParaRPr lang="en-US"/>
        </a:p>
      </dgm:t>
    </dgm:pt>
    <dgm:pt modelId="{70F9403E-44D6-4F0B-AC8A-F4FB889F9030}" type="sibTrans" cxnId="{1E7A193C-34A4-4658-9636-818D317F54B2}">
      <dgm:prSet/>
      <dgm:spPr/>
      <dgm:t>
        <a:bodyPr/>
        <a:lstStyle/>
        <a:p>
          <a:endParaRPr lang="en-US"/>
        </a:p>
      </dgm:t>
    </dgm:pt>
    <dgm:pt modelId="{2877F0E5-6D95-4B39-9BBD-ECEC6C2FB013}">
      <dgm:prSet/>
      <dgm:spPr/>
      <dgm:t>
        <a:bodyPr/>
        <a:lstStyle/>
        <a:p>
          <a:pPr rtl="0"/>
          <a:r>
            <a:rPr lang="en-US">
              <a:latin typeface="Calibri Light" panose="020F0302020204030204"/>
            </a:rPr>
            <a:t>8.Information</a:t>
          </a:r>
          <a:r>
            <a:rPr lang="en-US"/>
            <a:t> is researched and gathered by the DMO within each </a:t>
          </a:r>
          <a:r>
            <a:rPr lang="en-US" err="1"/>
            <a:t>organisation</a:t>
          </a:r>
          <a:r>
            <a:rPr lang="en-US"/>
            <a:t>...</a:t>
          </a:r>
        </a:p>
      </dgm:t>
    </dgm:pt>
    <dgm:pt modelId="{06920916-955B-45D3-84EF-2BCB0F0F12C5}" type="parTrans" cxnId="{401579B8-2F3F-4FF6-8584-CEFC95F9FC8D}">
      <dgm:prSet/>
      <dgm:spPr/>
      <dgm:t>
        <a:bodyPr/>
        <a:lstStyle/>
        <a:p>
          <a:endParaRPr lang="en-US"/>
        </a:p>
      </dgm:t>
    </dgm:pt>
    <dgm:pt modelId="{C6637C25-B646-4301-85CF-E1D398E2B401}" type="sibTrans" cxnId="{401579B8-2F3F-4FF6-8584-CEFC95F9FC8D}">
      <dgm:prSet/>
      <dgm:spPr/>
      <dgm:t>
        <a:bodyPr/>
        <a:lstStyle/>
        <a:p>
          <a:endParaRPr lang="en-US"/>
        </a:p>
      </dgm:t>
    </dgm:pt>
    <dgm:pt modelId="{B91C8338-431B-4D28-9936-FC86AEEA3918}">
      <dgm:prSet/>
      <dgm:spPr/>
      <dgm:t>
        <a:bodyPr/>
        <a:lstStyle/>
        <a:p>
          <a:r>
            <a:rPr lang="en-US">
              <a:latin typeface="Calibri Light" panose="020F0302020204030204"/>
            </a:rPr>
            <a:t>3.Risk</a:t>
          </a:r>
          <a:r>
            <a:rPr lang="en-US"/>
            <a:t> indicator checklist completed with victim </a:t>
          </a:r>
        </a:p>
      </dgm:t>
    </dgm:pt>
    <dgm:pt modelId="{31F5FB27-AEB1-4E44-90F7-3CE110BC7AF0}" type="parTrans" cxnId="{4FD31097-F055-43A0-8D3A-DA162E615DF9}">
      <dgm:prSet/>
      <dgm:spPr/>
      <dgm:t>
        <a:bodyPr/>
        <a:lstStyle/>
        <a:p>
          <a:endParaRPr lang="en-GB"/>
        </a:p>
      </dgm:t>
    </dgm:pt>
    <dgm:pt modelId="{43374D07-33EB-4DBB-84A1-2D927AAFFACF}" type="sibTrans" cxnId="{4FD31097-F055-43A0-8D3A-DA162E615DF9}">
      <dgm:prSet/>
      <dgm:spPr/>
      <dgm:t>
        <a:bodyPr/>
        <a:lstStyle/>
        <a:p>
          <a:endParaRPr lang="en-GB"/>
        </a:p>
      </dgm:t>
    </dgm:pt>
    <dgm:pt modelId="{230F20DB-0A56-4BAD-AC79-35FF23D50BFD}" type="pres">
      <dgm:prSet presAssocID="{4BE27ED2-0A74-401C-84A8-A0CDBF834518}" presName="Name0" presStyleCnt="0">
        <dgm:presLayoutVars>
          <dgm:dir/>
          <dgm:animLvl val="lvl"/>
          <dgm:resizeHandles val="exact"/>
        </dgm:presLayoutVars>
      </dgm:prSet>
      <dgm:spPr/>
    </dgm:pt>
    <dgm:pt modelId="{62D88455-47CC-49D5-BD8C-8B00AD1E4BF4}" type="pres">
      <dgm:prSet presAssocID="{CEC633CE-CCF7-4E05-A802-DCD69D75A685}" presName="linNode" presStyleCnt="0"/>
      <dgm:spPr/>
    </dgm:pt>
    <dgm:pt modelId="{5DE8D283-BEAE-4239-A358-7CDC69C2011E}" type="pres">
      <dgm:prSet presAssocID="{CEC633CE-CCF7-4E05-A802-DCD69D75A685}" presName="parentText" presStyleLbl="node1" presStyleIdx="0" presStyleCnt="8">
        <dgm:presLayoutVars>
          <dgm:chMax val="1"/>
          <dgm:bulletEnabled val="1"/>
        </dgm:presLayoutVars>
      </dgm:prSet>
      <dgm:spPr/>
    </dgm:pt>
    <dgm:pt modelId="{9089C407-6E0B-496C-B70B-A4D35C4C8AA2}" type="pres">
      <dgm:prSet presAssocID="{0BE862AB-E89C-41D9-898F-B1DC1A391D22}" presName="sp" presStyleCnt="0"/>
      <dgm:spPr/>
    </dgm:pt>
    <dgm:pt modelId="{9C778766-BB84-4007-8DCF-C70BA1BCC4F5}" type="pres">
      <dgm:prSet presAssocID="{6B6BE655-0C2C-4422-9B30-A94BADEBA01E}" presName="linNode" presStyleCnt="0"/>
      <dgm:spPr/>
    </dgm:pt>
    <dgm:pt modelId="{C44D64F0-A6C6-4A90-8F0E-8B12D1B031AD}" type="pres">
      <dgm:prSet presAssocID="{6B6BE655-0C2C-4422-9B30-A94BADEBA01E}" presName="parentText" presStyleLbl="node1" presStyleIdx="1" presStyleCnt="8">
        <dgm:presLayoutVars>
          <dgm:chMax val="1"/>
          <dgm:bulletEnabled val="1"/>
        </dgm:presLayoutVars>
      </dgm:prSet>
      <dgm:spPr/>
    </dgm:pt>
    <dgm:pt modelId="{81451EF4-602F-46E9-9A78-A66DAEEFE98E}" type="pres">
      <dgm:prSet presAssocID="{E3A498DF-FE12-486D-83E9-0D9D12AA76E0}" presName="sp" presStyleCnt="0"/>
      <dgm:spPr/>
    </dgm:pt>
    <dgm:pt modelId="{1952BD4B-03CB-4DF4-B6BD-215B1AEF5C7F}" type="pres">
      <dgm:prSet presAssocID="{B91C8338-431B-4D28-9936-FC86AEEA3918}" presName="linNode" presStyleCnt="0"/>
      <dgm:spPr/>
    </dgm:pt>
    <dgm:pt modelId="{7BC047E3-F8E6-4792-A8F1-AC2BB5C76FB1}" type="pres">
      <dgm:prSet presAssocID="{B91C8338-431B-4D28-9936-FC86AEEA3918}" presName="parentText" presStyleLbl="node1" presStyleIdx="2" presStyleCnt="8">
        <dgm:presLayoutVars>
          <dgm:chMax val="1"/>
          <dgm:bulletEnabled val="1"/>
        </dgm:presLayoutVars>
      </dgm:prSet>
      <dgm:spPr/>
    </dgm:pt>
    <dgm:pt modelId="{44E630C4-795E-49D2-950A-2A53C276255C}" type="pres">
      <dgm:prSet presAssocID="{43374D07-33EB-4DBB-84A1-2D927AAFFACF}" presName="sp" presStyleCnt="0"/>
      <dgm:spPr/>
    </dgm:pt>
    <dgm:pt modelId="{0E790C98-0E59-46C1-965B-BB80DEE5D166}" type="pres">
      <dgm:prSet presAssocID="{466509C3-A485-4C92-A3AA-A7E559553022}" presName="linNode" presStyleCnt="0"/>
      <dgm:spPr/>
    </dgm:pt>
    <dgm:pt modelId="{33F730FC-1DA0-41CA-9931-3F458A920974}" type="pres">
      <dgm:prSet presAssocID="{466509C3-A485-4C92-A3AA-A7E559553022}" presName="parentText" presStyleLbl="node1" presStyleIdx="3" presStyleCnt="8" custLinFactNeighborX="694" custLinFactNeighborY="-3039">
        <dgm:presLayoutVars>
          <dgm:chMax val="1"/>
          <dgm:bulletEnabled val="1"/>
        </dgm:presLayoutVars>
      </dgm:prSet>
      <dgm:spPr/>
    </dgm:pt>
    <dgm:pt modelId="{05BFE2F8-2FAC-4100-95DB-9E6B93DAF4CE}" type="pres">
      <dgm:prSet presAssocID="{961773D0-DC35-441F-B7BC-2FBFE493F18D}" presName="sp" presStyleCnt="0"/>
      <dgm:spPr/>
    </dgm:pt>
    <dgm:pt modelId="{BC50B6B0-BC03-48F8-A6F5-4996FF044727}" type="pres">
      <dgm:prSet presAssocID="{C48DE409-A9A8-4302-96DD-0CB4003F836B}" presName="linNode" presStyleCnt="0"/>
      <dgm:spPr/>
    </dgm:pt>
    <dgm:pt modelId="{42CDE780-F6B9-4B7E-8B5D-ABE33D0724A7}" type="pres">
      <dgm:prSet presAssocID="{C48DE409-A9A8-4302-96DD-0CB4003F836B}" presName="parentText" presStyleLbl="node1" presStyleIdx="4" presStyleCnt="8">
        <dgm:presLayoutVars>
          <dgm:chMax val="1"/>
          <dgm:bulletEnabled val="1"/>
        </dgm:presLayoutVars>
      </dgm:prSet>
      <dgm:spPr/>
    </dgm:pt>
    <dgm:pt modelId="{5CB8DD20-D334-4866-8325-6B9ACD5BBE20}" type="pres">
      <dgm:prSet presAssocID="{09D5C1F7-5B6D-4F8B-93CB-5F538C2B9DB7}" presName="sp" presStyleCnt="0"/>
      <dgm:spPr/>
    </dgm:pt>
    <dgm:pt modelId="{ABFCBCB3-A823-4DAB-BFAB-8A338104DECA}" type="pres">
      <dgm:prSet presAssocID="{808B2261-3F5B-4520-815E-A4F7B87DB94C}" presName="linNode" presStyleCnt="0"/>
      <dgm:spPr/>
    </dgm:pt>
    <dgm:pt modelId="{8CAFE721-3CF5-444A-832A-360D68DC0367}" type="pres">
      <dgm:prSet presAssocID="{808B2261-3F5B-4520-815E-A4F7B87DB94C}" presName="parentText" presStyleLbl="node1" presStyleIdx="5" presStyleCnt="8">
        <dgm:presLayoutVars>
          <dgm:chMax val="1"/>
          <dgm:bulletEnabled val="1"/>
        </dgm:presLayoutVars>
      </dgm:prSet>
      <dgm:spPr/>
    </dgm:pt>
    <dgm:pt modelId="{C1738409-DF81-4576-9C09-A6E1BB35416A}" type="pres">
      <dgm:prSet presAssocID="{44BD5878-7B96-45C0-9940-16A71A8F56B6}" presName="sp" presStyleCnt="0"/>
      <dgm:spPr/>
    </dgm:pt>
    <dgm:pt modelId="{34D1074D-5E02-4475-9D2D-9ED487617498}" type="pres">
      <dgm:prSet presAssocID="{233DF67E-9A18-4893-B53A-BBD174D7AB43}" presName="linNode" presStyleCnt="0"/>
      <dgm:spPr/>
    </dgm:pt>
    <dgm:pt modelId="{1EBB9AEF-7909-47B1-BF97-87AC008D1F41}" type="pres">
      <dgm:prSet presAssocID="{233DF67E-9A18-4893-B53A-BBD174D7AB43}" presName="parentText" presStyleLbl="node1" presStyleIdx="6" presStyleCnt="8">
        <dgm:presLayoutVars>
          <dgm:chMax val="1"/>
          <dgm:bulletEnabled val="1"/>
        </dgm:presLayoutVars>
      </dgm:prSet>
      <dgm:spPr/>
    </dgm:pt>
    <dgm:pt modelId="{C8BDAD19-5F9A-4A41-B61A-7DA48EBF9F21}" type="pres">
      <dgm:prSet presAssocID="{70F9403E-44D6-4F0B-AC8A-F4FB889F9030}" presName="sp" presStyleCnt="0"/>
      <dgm:spPr/>
    </dgm:pt>
    <dgm:pt modelId="{95A639B8-B429-4302-999C-6F0EDE12D8E8}" type="pres">
      <dgm:prSet presAssocID="{2877F0E5-6D95-4B39-9BBD-ECEC6C2FB013}" presName="linNode" presStyleCnt="0"/>
      <dgm:spPr/>
    </dgm:pt>
    <dgm:pt modelId="{05FA732F-4A5F-4D87-BCC8-768F880BEC8B}" type="pres">
      <dgm:prSet presAssocID="{2877F0E5-6D95-4B39-9BBD-ECEC6C2FB013}" presName="parentText" presStyleLbl="node1" presStyleIdx="7" presStyleCnt="8">
        <dgm:presLayoutVars>
          <dgm:chMax val="1"/>
          <dgm:bulletEnabled val="1"/>
        </dgm:presLayoutVars>
      </dgm:prSet>
      <dgm:spPr/>
    </dgm:pt>
  </dgm:ptLst>
  <dgm:cxnLst>
    <dgm:cxn modelId="{0FD05004-39F6-46D8-B18F-BB95032A1A59}" srcId="{4BE27ED2-0A74-401C-84A8-A0CDBF834518}" destId="{808B2261-3F5B-4520-815E-A4F7B87DB94C}" srcOrd="5" destOrd="0" parTransId="{A96EF46D-8075-4D31-AA2E-85EE49C59DE3}" sibTransId="{44BD5878-7B96-45C0-9940-16A71A8F56B6}"/>
    <dgm:cxn modelId="{A752280A-F3BD-455D-9E30-BC3FBA7DACDB}" srcId="{4BE27ED2-0A74-401C-84A8-A0CDBF834518}" destId="{CEC633CE-CCF7-4E05-A802-DCD69D75A685}" srcOrd="0" destOrd="0" parTransId="{0EC748B5-3906-4EFA-9098-94BB3857EAA6}" sibTransId="{0BE862AB-E89C-41D9-898F-B1DC1A391D22}"/>
    <dgm:cxn modelId="{46174D0F-027D-48F7-BA7D-A8C61368BB2A}" type="presOf" srcId="{2877F0E5-6D95-4B39-9BBD-ECEC6C2FB013}" destId="{05FA732F-4A5F-4D87-BCC8-768F880BEC8B}" srcOrd="0" destOrd="0" presId="urn:microsoft.com/office/officeart/2005/8/layout/vList5"/>
    <dgm:cxn modelId="{D066F924-330F-49BA-B3DD-BB94AF64C007}" type="presOf" srcId="{B91C8338-431B-4D28-9936-FC86AEEA3918}" destId="{7BC047E3-F8E6-4792-A8F1-AC2BB5C76FB1}" srcOrd="0" destOrd="0" presId="urn:microsoft.com/office/officeart/2005/8/layout/vList5"/>
    <dgm:cxn modelId="{0ADAE125-25B3-4E05-93C0-CB1E681F1E3F}" type="presOf" srcId="{808B2261-3F5B-4520-815E-A4F7B87DB94C}" destId="{8CAFE721-3CF5-444A-832A-360D68DC0367}" srcOrd="0" destOrd="0" presId="urn:microsoft.com/office/officeart/2005/8/layout/vList5"/>
    <dgm:cxn modelId="{1E7A193C-34A4-4658-9636-818D317F54B2}" srcId="{4BE27ED2-0A74-401C-84A8-A0CDBF834518}" destId="{233DF67E-9A18-4893-B53A-BBD174D7AB43}" srcOrd="6" destOrd="0" parTransId="{251D9FE8-A10D-4B4C-A60C-66F7C5AAF485}" sibTransId="{70F9403E-44D6-4F0B-AC8A-F4FB889F9030}"/>
    <dgm:cxn modelId="{6D03C050-BE49-48D7-8E89-F403701E2B81}" type="presOf" srcId="{C48DE409-A9A8-4302-96DD-0CB4003F836B}" destId="{42CDE780-F6B9-4B7E-8B5D-ABE33D0724A7}" srcOrd="0" destOrd="0" presId="urn:microsoft.com/office/officeart/2005/8/layout/vList5"/>
    <dgm:cxn modelId="{DC2B6F59-3A35-4D66-A480-439BC68ABFA1}" type="presOf" srcId="{CEC633CE-CCF7-4E05-A802-DCD69D75A685}" destId="{5DE8D283-BEAE-4239-A358-7CDC69C2011E}" srcOrd="0" destOrd="0" presId="urn:microsoft.com/office/officeart/2005/8/layout/vList5"/>
    <dgm:cxn modelId="{BDDFD38D-59B0-4162-BD7F-5BF745654852}" srcId="{4BE27ED2-0A74-401C-84A8-A0CDBF834518}" destId="{6B6BE655-0C2C-4422-9B30-A94BADEBA01E}" srcOrd="1" destOrd="0" parTransId="{F9AB4420-E749-43AD-A2B0-9D41AC73F6DA}" sibTransId="{E3A498DF-FE12-486D-83E9-0D9D12AA76E0}"/>
    <dgm:cxn modelId="{4FD31097-F055-43A0-8D3A-DA162E615DF9}" srcId="{4BE27ED2-0A74-401C-84A8-A0CDBF834518}" destId="{B91C8338-431B-4D28-9936-FC86AEEA3918}" srcOrd="2" destOrd="0" parTransId="{31F5FB27-AEB1-4E44-90F7-3CE110BC7AF0}" sibTransId="{43374D07-33EB-4DBB-84A1-2D927AAFFACF}"/>
    <dgm:cxn modelId="{46651098-2B8D-4057-BEDD-AD9719445476}" type="presOf" srcId="{233DF67E-9A18-4893-B53A-BBD174D7AB43}" destId="{1EBB9AEF-7909-47B1-BF97-87AC008D1F41}" srcOrd="0" destOrd="0" presId="urn:microsoft.com/office/officeart/2005/8/layout/vList5"/>
    <dgm:cxn modelId="{38F1B99A-0ED9-4C8B-8BCD-1BE4D0D0F95D}" type="presOf" srcId="{466509C3-A485-4C92-A3AA-A7E559553022}" destId="{33F730FC-1DA0-41CA-9931-3F458A920974}" srcOrd="0" destOrd="0" presId="urn:microsoft.com/office/officeart/2005/8/layout/vList5"/>
    <dgm:cxn modelId="{C1A77FA9-850A-433E-A984-35FE6F7FBFE4}" type="presOf" srcId="{6B6BE655-0C2C-4422-9B30-A94BADEBA01E}" destId="{C44D64F0-A6C6-4A90-8F0E-8B12D1B031AD}" srcOrd="0" destOrd="0" presId="urn:microsoft.com/office/officeart/2005/8/layout/vList5"/>
    <dgm:cxn modelId="{401579B8-2F3F-4FF6-8584-CEFC95F9FC8D}" srcId="{4BE27ED2-0A74-401C-84A8-A0CDBF834518}" destId="{2877F0E5-6D95-4B39-9BBD-ECEC6C2FB013}" srcOrd="7" destOrd="0" parTransId="{06920916-955B-45D3-84EF-2BCB0F0F12C5}" sibTransId="{C6637C25-B646-4301-85CF-E1D398E2B401}"/>
    <dgm:cxn modelId="{390956E2-6623-4339-85AD-E28D218742A6}" srcId="{4BE27ED2-0A74-401C-84A8-A0CDBF834518}" destId="{C48DE409-A9A8-4302-96DD-0CB4003F836B}" srcOrd="4" destOrd="0" parTransId="{BFC14315-B46E-4EB4-AF0F-FC657156A771}" sibTransId="{09D5C1F7-5B6D-4F8B-93CB-5F538C2B9DB7}"/>
    <dgm:cxn modelId="{8282B5E3-CDD4-4436-BFC0-BEC93C4A2EB8}" srcId="{4BE27ED2-0A74-401C-84A8-A0CDBF834518}" destId="{466509C3-A485-4C92-A3AA-A7E559553022}" srcOrd="3" destOrd="0" parTransId="{6771DAC9-9499-48DB-8386-DF3530D6C60D}" sibTransId="{961773D0-DC35-441F-B7BC-2FBFE493F18D}"/>
    <dgm:cxn modelId="{17FF84FD-5729-4916-803B-0D65BA9ECDB1}" type="presOf" srcId="{4BE27ED2-0A74-401C-84A8-A0CDBF834518}" destId="{230F20DB-0A56-4BAD-AC79-35FF23D50BFD}" srcOrd="0" destOrd="0" presId="urn:microsoft.com/office/officeart/2005/8/layout/vList5"/>
    <dgm:cxn modelId="{DD07D210-20D9-4D27-B84B-51BC729BA141}" type="presParOf" srcId="{230F20DB-0A56-4BAD-AC79-35FF23D50BFD}" destId="{62D88455-47CC-49D5-BD8C-8B00AD1E4BF4}" srcOrd="0" destOrd="0" presId="urn:microsoft.com/office/officeart/2005/8/layout/vList5"/>
    <dgm:cxn modelId="{9C374E8F-B534-4771-A22D-C50D0D6DBBB8}" type="presParOf" srcId="{62D88455-47CC-49D5-BD8C-8B00AD1E4BF4}" destId="{5DE8D283-BEAE-4239-A358-7CDC69C2011E}" srcOrd="0" destOrd="0" presId="urn:microsoft.com/office/officeart/2005/8/layout/vList5"/>
    <dgm:cxn modelId="{490196D2-4D5D-4525-9947-3264ABEEB3EB}" type="presParOf" srcId="{230F20DB-0A56-4BAD-AC79-35FF23D50BFD}" destId="{9089C407-6E0B-496C-B70B-A4D35C4C8AA2}" srcOrd="1" destOrd="0" presId="urn:microsoft.com/office/officeart/2005/8/layout/vList5"/>
    <dgm:cxn modelId="{F5763942-15C1-4CF8-BAB5-43A9758D04A6}" type="presParOf" srcId="{230F20DB-0A56-4BAD-AC79-35FF23D50BFD}" destId="{9C778766-BB84-4007-8DCF-C70BA1BCC4F5}" srcOrd="2" destOrd="0" presId="urn:microsoft.com/office/officeart/2005/8/layout/vList5"/>
    <dgm:cxn modelId="{FBAA0BD0-7B80-4343-9DCA-22EB44495CA7}" type="presParOf" srcId="{9C778766-BB84-4007-8DCF-C70BA1BCC4F5}" destId="{C44D64F0-A6C6-4A90-8F0E-8B12D1B031AD}" srcOrd="0" destOrd="0" presId="urn:microsoft.com/office/officeart/2005/8/layout/vList5"/>
    <dgm:cxn modelId="{D52AD0B7-CA61-4C4F-8704-3B865196F576}" type="presParOf" srcId="{230F20DB-0A56-4BAD-AC79-35FF23D50BFD}" destId="{81451EF4-602F-46E9-9A78-A66DAEEFE98E}" srcOrd="3" destOrd="0" presId="urn:microsoft.com/office/officeart/2005/8/layout/vList5"/>
    <dgm:cxn modelId="{B6950B3E-68DA-4C11-8B38-B0E1F20E6CA6}" type="presParOf" srcId="{230F20DB-0A56-4BAD-AC79-35FF23D50BFD}" destId="{1952BD4B-03CB-4DF4-B6BD-215B1AEF5C7F}" srcOrd="4" destOrd="0" presId="urn:microsoft.com/office/officeart/2005/8/layout/vList5"/>
    <dgm:cxn modelId="{1B8C3012-63D2-4E85-86FA-67BE674E18EA}" type="presParOf" srcId="{1952BD4B-03CB-4DF4-B6BD-215B1AEF5C7F}" destId="{7BC047E3-F8E6-4792-A8F1-AC2BB5C76FB1}" srcOrd="0" destOrd="0" presId="urn:microsoft.com/office/officeart/2005/8/layout/vList5"/>
    <dgm:cxn modelId="{4B1AED0C-FF77-42F3-9012-1EF7D2175A11}" type="presParOf" srcId="{230F20DB-0A56-4BAD-AC79-35FF23D50BFD}" destId="{44E630C4-795E-49D2-950A-2A53C276255C}" srcOrd="5" destOrd="0" presId="urn:microsoft.com/office/officeart/2005/8/layout/vList5"/>
    <dgm:cxn modelId="{89DBDA66-7D7B-4243-8933-9A2857E57918}" type="presParOf" srcId="{230F20DB-0A56-4BAD-AC79-35FF23D50BFD}" destId="{0E790C98-0E59-46C1-965B-BB80DEE5D166}" srcOrd="6" destOrd="0" presId="urn:microsoft.com/office/officeart/2005/8/layout/vList5"/>
    <dgm:cxn modelId="{CA7DD1D8-7927-4E9F-9300-F1D6D853BE79}" type="presParOf" srcId="{0E790C98-0E59-46C1-965B-BB80DEE5D166}" destId="{33F730FC-1DA0-41CA-9931-3F458A920974}" srcOrd="0" destOrd="0" presId="urn:microsoft.com/office/officeart/2005/8/layout/vList5"/>
    <dgm:cxn modelId="{1F1C711E-962C-4666-84E1-5514D6E50789}" type="presParOf" srcId="{230F20DB-0A56-4BAD-AC79-35FF23D50BFD}" destId="{05BFE2F8-2FAC-4100-95DB-9E6B93DAF4CE}" srcOrd="7" destOrd="0" presId="urn:microsoft.com/office/officeart/2005/8/layout/vList5"/>
    <dgm:cxn modelId="{5CE3E32A-67ED-43CF-9F07-1A54480736E7}" type="presParOf" srcId="{230F20DB-0A56-4BAD-AC79-35FF23D50BFD}" destId="{BC50B6B0-BC03-48F8-A6F5-4996FF044727}" srcOrd="8" destOrd="0" presId="urn:microsoft.com/office/officeart/2005/8/layout/vList5"/>
    <dgm:cxn modelId="{C01103C6-502D-4137-8BCA-57A4A3B21857}" type="presParOf" srcId="{BC50B6B0-BC03-48F8-A6F5-4996FF044727}" destId="{42CDE780-F6B9-4B7E-8B5D-ABE33D0724A7}" srcOrd="0" destOrd="0" presId="urn:microsoft.com/office/officeart/2005/8/layout/vList5"/>
    <dgm:cxn modelId="{1E82DA66-8A6F-4368-A5C1-B74BBC03AA36}" type="presParOf" srcId="{230F20DB-0A56-4BAD-AC79-35FF23D50BFD}" destId="{5CB8DD20-D334-4866-8325-6B9ACD5BBE20}" srcOrd="9" destOrd="0" presId="urn:microsoft.com/office/officeart/2005/8/layout/vList5"/>
    <dgm:cxn modelId="{7B32221C-3EB2-474A-850D-12D04BC8574A}" type="presParOf" srcId="{230F20DB-0A56-4BAD-AC79-35FF23D50BFD}" destId="{ABFCBCB3-A823-4DAB-BFAB-8A338104DECA}" srcOrd="10" destOrd="0" presId="urn:microsoft.com/office/officeart/2005/8/layout/vList5"/>
    <dgm:cxn modelId="{B9E33C2E-6930-4CE8-9631-D8C71FD96F3B}" type="presParOf" srcId="{ABFCBCB3-A823-4DAB-BFAB-8A338104DECA}" destId="{8CAFE721-3CF5-444A-832A-360D68DC0367}" srcOrd="0" destOrd="0" presId="urn:microsoft.com/office/officeart/2005/8/layout/vList5"/>
    <dgm:cxn modelId="{2361192E-0ED8-4ACA-A503-CFAC60FA3853}" type="presParOf" srcId="{230F20DB-0A56-4BAD-AC79-35FF23D50BFD}" destId="{C1738409-DF81-4576-9C09-A6E1BB35416A}" srcOrd="11" destOrd="0" presId="urn:microsoft.com/office/officeart/2005/8/layout/vList5"/>
    <dgm:cxn modelId="{6BD0ADCA-AD75-4E29-A795-408DB0D2631F}" type="presParOf" srcId="{230F20DB-0A56-4BAD-AC79-35FF23D50BFD}" destId="{34D1074D-5E02-4475-9D2D-9ED487617498}" srcOrd="12" destOrd="0" presId="urn:microsoft.com/office/officeart/2005/8/layout/vList5"/>
    <dgm:cxn modelId="{3006A93E-93F1-4950-A3C1-841F86AEB5DA}" type="presParOf" srcId="{34D1074D-5E02-4475-9D2D-9ED487617498}" destId="{1EBB9AEF-7909-47B1-BF97-87AC008D1F41}" srcOrd="0" destOrd="0" presId="urn:microsoft.com/office/officeart/2005/8/layout/vList5"/>
    <dgm:cxn modelId="{9EB0D8F8-AE1B-45AB-8A4B-8FB45B9E7BCE}" type="presParOf" srcId="{230F20DB-0A56-4BAD-AC79-35FF23D50BFD}" destId="{C8BDAD19-5F9A-4A41-B61A-7DA48EBF9F21}" srcOrd="13" destOrd="0" presId="urn:microsoft.com/office/officeart/2005/8/layout/vList5"/>
    <dgm:cxn modelId="{C24422AD-EE3C-4A0B-B729-2EC8A6AC75CE}" type="presParOf" srcId="{230F20DB-0A56-4BAD-AC79-35FF23D50BFD}" destId="{95A639B8-B429-4302-999C-6F0EDE12D8E8}" srcOrd="14" destOrd="0" presId="urn:microsoft.com/office/officeart/2005/8/layout/vList5"/>
    <dgm:cxn modelId="{CFD080CB-CAE7-467F-BDBE-00A8D530150A}" type="presParOf" srcId="{95A639B8-B429-4302-999C-6F0EDE12D8E8}" destId="{05FA732F-4A5F-4D87-BCC8-768F880BEC8B}"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0488BC5-836C-40DA-8270-AD7C30D0E0C2}"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3594B4E8-2B28-4A9B-953B-1D865B689EFA}">
      <dgm:prSet/>
      <dgm:spPr/>
      <dgm:t>
        <a:bodyPr/>
        <a:lstStyle/>
        <a:p>
          <a:r>
            <a:rPr lang="en-US"/>
            <a:t>To share information to increase the safety, health and wellbeing of high-risk victims, adults and their children. </a:t>
          </a:r>
        </a:p>
      </dgm:t>
    </dgm:pt>
    <dgm:pt modelId="{0BF6B18F-C8A3-448C-9EF0-2BBFBA62745D}" type="parTrans" cxnId="{84259918-E7AB-47C3-823F-EE5872BCD4A9}">
      <dgm:prSet/>
      <dgm:spPr/>
      <dgm:t>
        <a:bodyPr/>
        <a:lstStyle/>
        <a:p>
          <a:endParaRPr lang="en-US"/>
        </a:p>
      </dgm:t>
    </dgm:pt>
    <dgm:pt modelId="{AA715565-CF74-42ED-BAA5-1DF40B8C0FCD}" type="sibTrans" cxnId="{84259918-E7AB-47C3-823F-EE5872BCD4A9}">
      <dgm:prSet/>
      <dgm:spPr/>
      <dgm:t>
        <a:bodyPr/>
        <a:lstStyle/>
        <a:p>
          <a:endParaRPr lang="en-US"/>
        </a:p>
      </dgm:t>
    </dgm:pt>
    <dgm:pt modelId="{C67C7DCC-67E7-443D-804F-C1046F2B0C2A}">
      <dgm:prSet/>
      <dgm:spPr/>
      <dgm:t>
        <a:bodyPr/>
        <a:lstStyle/>
        <a:p>
          <a:r>
            <a:rPr lang="en-US"/>
            <a:t>To determine whether the perpetrator poses a significant risk to any particular individual or to the general community.</a:t>
          </a:r>
        </a:p>
      </dgm:t>
    </dgm:pt>
    <dgm:pt modelId="{2512AC62-68E3-4829-BF0A-FBC47A99692C}" type="parTrans" cxnId="{07F00476-6B62-48F8-A68F-834D561DF02D}">
      <dgm:prSet/>
      <dgm:spPr/>
      <dgm:t>
        <a:bodyPr/>
        <a:lstStyle/>
        <a:p>
          <a:endParaRPr lang="en-US"/>
        </a:p>
      </dgm:t>
    </dgm:pt>
    <dgm:pt modelId="{03FB430B-11E0-47AE-84D0-19FFE566B74E}" type="sibTrans" cxnId="{07F00476-6B62-48F8-A68F-834D561DF02D}">
      <dgm:prSet/>
      <dgm:spPr/>
      <dgm:t>
        <a:bodyPr/>
        <a:lstStyle/>
        <a:p>
          <a:endParaRPr lang="en-US"/>
        </a:p>
      </dgm:t>
    </dgm:pt>
    <dgm:pt modelId="{C79DFA46-27A8-4F79-8281-489A3A2CB372}">
      <dgm:prSet/>
      <dgm:spPr/>
      <dgm:t>
        <a:bodyPr/>
        <a:lstStyle/>
        <a:p>
          <a:r>
            <a:rPr lang="en-US"/>
            <a:t>To jointly construct and implement a risk management plan that provides professional support to all those identified are at high-risk to reduce the risk of harm.</a:t>
          </a:r>
        </a:p>
      </dgm:t>
    </dgm:pt>
    <dgm:pt modelId="{EFB0C687-BC22-4613-9BB1-6336AAFFABA4}" type="parTrans" cxnId="{DA93D14B-BC6C-406C-8E05-4B91D08EE1CC}">
      <dgm:prSet/>
      <dgm:spPr/>
      <dgm:t>
        <a:bodyPr/>
        <a:lstStyle/>
        <a:p>
          <a:endParaRPr lang="en-US"/>
        </a:p>
      </dgm:t>
    </dgm:pt>
    <dgm:pt modelId="{82F1FAB7-3248-4B77-82F3-47ED1A4F7E83}" type="sibTrans" cxnId="{DA93D14B-BC6C-406C-8E05-4B91D08EE1CC}">
      <dgm:prSet/>
      <dgm:spPr/>
      <dgm:t>
        <a:bodyPr/>
        <a:lstStyle/>
        <a:p>
          <a:endParaRPr lang="en-US"/>
        </a:p>
      </dgm:t>
    </dgm:pt>
    <dgm:pt modelId="{967723E7-1E3D-4334-B393-F830989F7EA7}">
      <dgm:prSet/>
      <dgm:spPr/>
      <dgm:t>
        <a:bodyPr/>
        <a:lstStyle/>
        <a:p>
          <a:r>
            <a:rPr lang="en-US"/>
            <a:t>To reduce repeat-victimisation/repeat-offending.  </a:t>
          </a:r>
        </a:p>
      </dgm:t>
    </dgm:pt>
    <dgm:pt modelId="{3C91931C-2EF8-42CC-9381-47983A34EC59}" type="parTrans" cxnId="{6FD03A41-169A-46AC-8149-5D4FD584D974}">
      <dgm:prSet/>
      <dgm:spPr/>
      <dgm:t>
        <a:bodyPr/>
        <a:lstStyle/>
        <a:p>
          <a:endParaRPr lang="en-US"/>
        </a:p>
      </dgm:t>
    </dgm:pt>
    <dgm:pt modelId="{27637FC4-B301-4996-8866-8F744D4BE37D}" type="sibTrans" cxnId="{6FD03A41-169A-46AC-8149-5D4FD584D974}">
      <dgm:prSet/>
      <dgm:spPr/>
      <dgm:t>
        <a:bodyPr/>
        <a:lstStyle/>
        <a:p>
          <a:endParaRPr lang="en-US"/>
        </a:p>
      </dgm:t>
    </dgm:pt>
    <dgm:pt modelId="{8D89EBCD-AED8-468D-8A34-63B86AD4E012}">
      <dgm:prSet/>
      <dgm:spPr/>
      <dgm:t>
        <a:bodyPr/>
        <a:lstStyle/>
        <a:p>
          <a:r>
            <a:rPr lang="en-US"/>
            <a:t>To improve agency accountability &amp; support for professionals involved in high-risk domestic abuse cases.</a:t>
          </a:r>
        </a:p>
      </dgm:t>
    </dgm:pt>
    <dgm:pt modelId="{953A049E-6A20-406C-9A7A-AB9B8D3A783B}" type="parTrans" cxnId="{25C2C9D6-2FC9-4766-8EA0-C663820E5602}">
      <dgm:prSet/>
      <dgm:spPr/>
      <dgm:t>
        <a:bodyPr/>
        <a:lstStyle/>
        <a:p>
          <a:endParaRPr lang="en-US"/>
        </a:p>
      </dgm:t>
    </dgm:pt>
    <dgm:pt modelId="{020D6702-1865-4F9C-A258-C6F6C88FFB13}" type="sibTrans" cxnId="{25C2C9D6-2FC9-4766-8EA0-C663820E5602}">
      <dgm:prSet/>
      <dgm:spPr/>
      <dgm:t>
        <a:bodyPr/>
        <a:lstStyle/>
        <a:p>
          <a:endParaRPr lang="en-US"/>
        </a:p>
      </dgm:t>
    </dgm:pt>
    <dgm:pt modelId="{FE41884F-0B72-4805-882E-7AB4A3D20F43}">
      <dgm:prSet/>
      <dgm:spPr/>
      <dgm:t>
        <a:bodyPr/>
        <a:lstStyle/>
        <a:p>
          <a:r>
            <a:rPr lang="en-US"/>
            <a:t>To provide an audit trail.</a:t>
          </a:r>
        </a:p>
      </dgm:t>
    </dgm:pt>
    <dgm:pt modelId="{7564CCA1-427B-414E-A5E2-A05BD1D36C9D}" type="parTrans" cxnId="{16E3F15F-325B-4833-9383-150B74D0FAD4}">
      <dgm:prSet/>
      <dgm:spPr/>
      <dgm:t>
        <a:bodyPr/>
        <a:lstStyle/>
        <a:p>
          <a:endParaRPr lang="en-US"/>
        </a:p>
      </dgm:t>
    </dgm:pt>
    <dgm:pt modelId="{70B9E93F-181C-4E23-9592-530D7A5C1926}" type="sibTrans" cxnId="{16E3F15F-325B-4833-9383-150B74D0FAD4}">
      <dgm:prSet/>
      <dgm:spPr/>
      <dgm:t>
        <a:bodyPr/>
        <a:lstStyle/>
        <a:p>
          <a:endParaRPr lang="en-US"/>
        </a:p>
      </dgm:t>
    </dgm:pt>
    <dgm:pt modelId="{BB73A940-EDF0-446A-A38F-2B4D8706DA2F}" type="pres">
      <dgm:prSet presAssocID="{B0488BC5-836C-40DA-8270-AD7C30D0E0C2}" presName="linear" presStyleCnt="0">
        <dgm:presLayoutVars>
          <dgm:animLvl val="lvl"/>
          <dgm:resizeHandles val="exact"/>
        </dgm:presLayoutVars>
      </dgm:prSet>
      <dgm:spPr/>
    </dgm:pt>
    <dgm:pt modelId="{6AE386B5-3964-47AF-8BD1-21E762A7D794}" type="pres">
      <dgm:prSet presAssocID="{3594B4E8-2B28-4A9B-953B-1D865B689EFA}" presName="parentText" presStyleLbl="node1" presStyleIdx="0" presStyleCnt="6">
        <dgm:presLayoutVars>
          <dgm:chMax val="0"/>
          <dgm:bulletEnabled val="1"/>
        </dgm:presLayoutVars>
      </dgm:prSet>
      <dgm:spPr/>
    </dgm:pt>
    <dgm:pt modelId="{87897FD7-29AA-426C-A3D8-7F0B129E755B}" type="pres">
      <dgm:prSet presAssocID="{AA715565-CF74-42ED-BAA5-1DF40B8C0FCD}" presName="spacer" presStyleCnt="0"/>
      <dgm:spPr/>
    </dgm:pt>
    <dgm:pt modelId="{0A3F9E92-C9AA-4010-986E-B0AFDCD6D3B6}" type="pres">
      <dgm:prSet presAssocID="{C67C7DCC-67E7-443D-804F-C1046F2B0C2A}" presName="parentText" presStyleLbl="node1" presStyleIdx="1" presStyleCnt="6">
        <dgm:presLayoutVars>
          <dgm:chMax val="0"/>
          <dgm:bulletEnabled val="1"/>
        </dgm:presLayoutVars>
      </dgm:prSet>
      <dgm:spPr/>
    </dgm:pt>
    <dgm:pt modelId="{EC01DCDC-7216-4673-8FA8-C8D88736A7D3}" type="pres">
      <dgm:prSet presAssocID="{03FB430B-11E0-47AE-84D0-19FFE566B74E}" presName="spacer" presStyleCnt="0"/>
      <dgm:spPr/>
    </dgm:pt>
    <dgm:pt modelId="{30238F92-0057-4407-B49C-F40A2D64A740}" type="pres">
      <dgm:prSet presAssocID="{C79DFA46-27A8-4F79-8281-489A3A2CB372}" presName="parentText" presStyleLbl="node1" presStyleIdx="2" presStyleCnt="6">
        <dgm:presLayoutVars>
          <dgm:chMax val="0"/>
          <dgm:bulletEnabled val="1"/>
        </dgm:presLayoutVars>
      </dgm:prSet>
      <dgm:spPr/>
    </dgm:pt>
    <dgm:pt modelId="{EEE94E26-246A-4649-8504-FA72E6CDA02C}" type="pres">
      <dgm:prSet presAssocID="{82F1FAB7-3248-4B77-82F3-47ED1A4F7E83}" presName="spacer" presStyleCnt="0"/>
      <dgm:spPr/>
    </dgm:pt>
    <dgm:pt modelId="{3E7248E3-BE1E-4F24-8D01-025FA5A5F9B8}" type="pres">
      <dgm:prSet presAssocID="{967723E7-1E3D-4334-B393-F830989F7EA7}" presName="parentText" presStyleLbl="node1" presStyleIdx="3" presStyleCnt="6">
        <dgm:presLayoutVars>
          <dgm:chMax val="0"/>
          <dgm:bulletEnabled val="1"/>
        </dgm:presLayoutVars>
      </dgm:prSet>
      <dgm:spPr/>
    </dgm:pt>
    <dgm:pt modelId="{C069C0E4-06F7-473E-9D15-E20AE384157D}" type="pres">
      <dgm:prSet presAssocID="{27637FC4-B301-4996-8866-8F744D4BE37D}" presName="spacer" presStyleCnt="0"/>
      <dgm:spPr/>
    </dgm:pt>
    <dgm:pt modelId="{4BB6C407-030F-4AD5-A23C-6AC86FF63D69}" type="pres">
      <dgm:prSet presAssocID="{8D89EBCD-AED8-468D-8A34-63B86AD4E012}" presName="parentText" presStyleLbl="node1" presStyleIdx="4" presStyleCnt="6">
        <dgm:presLayoutVars>
          <dgm:chMax val="0"/>
          <dgm:bulletEnabled val="1"/>
        </dgm:presLayoutVars>
      </dgm:prSet>
      <dgm:spPr/>
    </dgm:pt>
    <dgm:pt modelId="{605CC60E-A223-45D3-8017-C37B6F921239}" type="pres">
      <dgm:prSet presAssocID="{020D6702-1865-4F9C-A258-C6F6C88FFB13}" presName="spacer" presStyleCnt="0"/>
      <dgm:spPr/>
    </dgm:pt>
    <dgm:pt modelId="{23C74A82-0DBB-4CDE-B62B-6E4E694A16EC}" type="pres">
      <dgm:prSet presAssocID="{FE41884F-0B72-4805-882E-7AB4A3D20F43}" presName="parentText" presStyleLbl="node1" presStyleIdx="5" presStyleCnt="6">
        <dgm:presLayoutVars>
          <dgm:chMax val="0"/>
          <dgm:bulletEnabled val="1"/>
        </dgm:presLayoutVars>
      </dgm:prSet>
      <dgm:spPr/>
    </dgm:pt>
  </dgm:ptLst>
  <dgm:cxnLst>
    <dgm:cxn modelId="{CF39B501-3F58-4C69-AC56-5D8D579480BC}" type="presOf" srcId="{8D89EBCD-AED8-468D-8A34-63B86AD4E012}" destId="{4BB6C407-030F-4AD5-A23C-6AC86FF63D69}" srcOrd="0" destOrd="0" presId="urn:microsoft.com/office/officeart/2005/8/layout/vList2"/>
    <dgm:cxn modelId="{B75A5606-1601-498A-9F7C-318AF4C2DFB2}" type="presOf" srcId="{3594B4E8-2B28-4A9B-953B-1D865B689EFA}" destId="{6AE386B5-3964-47AF-8BD1-21E762A7D794}" srcOrd="0" destOrd="0" presId="urn:microsoft.com/office/officeart/2005/8/layout/vList2"/>
    <dgm:cxn modelId="{A3489615-93F9-4729-93EF-DAE821F6D1F0}" type="presOf" srcId="{C67C7DCC-67E7-443D-804F-C1046F2B0C2A}" destId="{0A3F9E92-C9AA-4010-986E-B0AFDCD6D3B6}" srcOrd="0" destOrd="0" presId="urn:microsoft.com/office/officeart/2005/8/layout/vList2"/>
    <dgm:cxn modelId="{84259918-E7AB-47C3-823F-EE5872BCD4A9}" srcId="{B0488BC5-836C-40DA-8270-AD7C30D0E0C2}" destId="{3594B4E8-2B28-4A9B-953B-1D865B689EFA}" srcOrd="0" destOrd="0" parTransId="{0BF6B18F-C8A3-448C-9EF0-2BBFBA62745D}" sibTransId="{AA715565-CF74-42ED-BAA5-1DF40B8C0FCD}"/>
    <dgm:cxn modelId="{16E3F15F-325B-4833-9383-150B74D0FAD4}" srcId="{B0488BC5-836C-40DA-8270-AD7C30D0E0C2}" destId="{FE41884F-0B72-4805-882E-7AB4A3D20F43}" srcOrd="5" destOrd="0" parTransId="{7564CCA1-427B-414E-A5E2-A05BD1D36C9D}" sibTransId="{70B9E93F-181C-4E23-9592-530D7A5C1926}"/>
    <dgm:cxn modelId="{6FD03A41-169A-46AC-8149-5D4FD584D974}" srcId="{B0488BC5-836C-40DA-8270-AD7C30D0E0C2}" destId="{967723E7-1E3D-4334-B393-F830989F7EA7}" srcOrd="3" destOrd="0" parTransId="{3C91931C-2EF8-42CC-9381-47983A34EC59}" sibTransId="{27637FC4-B301-4996-8866-8F744D4BE37D}"/>
    <dgm:cxn modelId="{14ABEC68-9A9D-4E9B-B38D-15B851637848}" type="presOf" srcId="{FE41884F-0B72-4805-882E-7AB4A3D20F43}" destId="{23C74A82-0DBB-4CDE-B62B-6E4E694A16EC}" srcOrd="0" destOrd="0" presId="urn:microsoft.com/office/officeart/2005/8/layout/vList2"/>
    <dgm:cxn modelId="{DA93D14B-BC6C-406C-8E05-4B91D08EE1CC}" srcId="{B0488BC5-836C-40DA-8270-AD7C30D0E0C2}" destId="{C79DFA46-27A8-4F79-8281-489A3A2CB372}" srcOrd="2" destOrd="0" parTransId="{EFB0C687-BC22-4613-9BB1-6336AAFFABA4}" sibTransId="{82F1FAB7-3248-4B77-82F3-47ED1A4F7E83}"/>
    <dgm:cxn modelId="{A6ED3B4C-76C7-42A1-8C7A-4CB40E79659B}" type="presOf" srcId="{C79DFA46-27A8-4F79-8281-489A3A2CB372}" destId="{30238F92-0057-4407-B49C-F40A2D64A740}" srcOrd="0" destOrd="0" presId="urn:microsoft.com/office/officeart/2005/8/layout/vList2"/>
    <dgm:cxn modelId="{07F00476-6B62-48F8-A68F-834D561DF02D}" srcId="{B0488BC5-836C-40DA-8270-AD7C30D0E0C2}" destId="{C67C7DCC-67E7-443D-804F-C1046F2B0C2A}" srcOrd="1" destOrd="0" parTransId="{2512AC62-68E3-4829-BF0A-FBC47A99692C}" sibTransId="{03FB430B-11E0-47AE-84D0-19FFE566B74E}"/>
    <dgm:cxn modelId="{0764A692-AC01-4808-A18E-289BC841EE57}" type="presOf" srcId="{B0488BC5-836C-40DA-8270-AD7C30D0E0C2}" destId="{BB73A940-EDF0-446A-A38F-2B4D8706DA2F}" srcOrd="0" destOrd="0" presId="urn:microsoft.com/office/officeart/2005/8/layout/vList2"/>
    <dgm:cxn modelId="{7C6B2AB2-D25B-4CE0-8FBB-3EEB677895CF}" type="presOf" srcId="{967723E7-1E3D-4334-B393-F830989F7EA7}" destId="{3E7248E3-BE1E-4F24-8D01-025FA5A5F9B8}" srcOrd="0" destOrd="0" presId="urn:microsoft.com/office/officeart/2005/8/layout/vList2"/>
    <dgm:cxn modelId="{25C2C9D6-2FC9-4766-8EA0-C663820E5602}" srcId="{B0488BC5-836C-40DA-8270-AD7C30D0E0C2}" destId="{8D89EBCD-AED8-468D-8A34-63B86AD4E012}" srcOrd="4" destOrd="0" parTransId="{953A049E-6A20-406C-9A7A-AB9B8D3A783B}" sibTransId="{020D6702-1865-4F9C-A258-C6F6C88FFB13}"/>
    <dgm:cxn modelId="{A1F99273-ABE2-4EB0-97E9-857ECDDA9542}" type="presParOf" srcId="{BB73A940-EDF0-446A-A38F-2B4D8706DA2F}" destId="{6AE386B5-3964-47AF-8BD1-21E762A7D794}" srcOrd="0" destOrd="0" presId="urn:microsoft.com/office/officeart/2005/8/layout/vList2"/>
    <dgm:cxn modelId="{2BF6A85C-AEDD-43DA-A122-11140ADE604D}" type="presParOf" srcId="{BB73A940-EDF0-446A-A38F-2B4D8706DA2F}" destId="{87897FD7-29AA-426C-A3D8-7F0B129E755B}" srcOrd="1" destOrd="0" presId="urn:microsoft.com/office/officeart/2005/8/layout/vList2"/>
    <dgm:cxn modelId="{A011A7D7-1AAF-41A6-9B44-0CA16F74B2C2}" type="presParOf" srcId="{BB73A940-EDF0-446A-A38F-2B4D8706DA2F}" destId="{0A3F9E92-C9AA-4010-986E-B0AFDCD6D3B6}" srcOrd="2" destOrd="0" presId="urn:microsoft.com/office/officeart/2005/8/layout/vList2"/>
    <dgm:cxn modelId="{F3B7CF0B-5FD0-48DA-B1A4-1C29ACE9CC9C}" type="presParOf" srcId="{BB73A940-EDF0-446A-A38F-2B4D8706DA2F}" destId="{EC01DCDC-7216-4673-8FA8-C8D88736A7D3}" srcOrd="3" destOrd="0" presId="urn:microsoft.com/office/officeart/2005/8/layout/vList2"/>
    <dgm:cxn modelId="{6DCC5EE7-80FD-4B10-962B-1DC7B5F75E20}" type="presParOf" srcId="{BB73A940-EDF0-446A-A38F-2B4D8706DA2F}" destId="{30238F92-0057-4407-B49C-F40A2D64A740}" srcOrd="4" destOrd="0" presId="urn:microsoft.com/office/officeart/2005/8/layout/vList2"/>
    <dgm:cxn modelId="{089FEC72-66EC-4F5F-82EE-3B8EF0DC9838}" type="presParOf" srcId="{BB73A940-EDF0-446A-A38F-2B4D8706DA2F}" destId="{EEE94E26-246A-4649-8504-FA72E6CDA02C}" srcOrd="5" destOrd="0" presId="urn:microsoft.com/office/officeart/2005/8/layout/vList2"/>
    <dgm:cxn modelId="{B7D9E11C-163A-487D-A4AC-44C0C9BE0CE1}" type="presParOf" srcId="{BB73A940-EDF0-446A-A38F-2B4D8706DA2F}" destId="{3E7248E3-BE1E-4F24-8D01-025FA5A5F9B8}" srcOrd="6" destOrd="0" presId="urn:microsoft.com/office/officeart/2005/8/layout/vList2"/>
    <dgm:cxn modelId="{04F8C02E-4DBA-4A9B-9D9E-0FC8011540E3}" type="presParOf" srcId="{BB73A940-EDF0-446A-A38F-2B4D8706DA2F}" destId="{C069C0E4-06F7-473E-9D15-E20AE384157D}" srcOrd="7" destOrd="0" presId="urn:microsoft.com/office/officeart/2005/8/layout/vList2"/>
    <dgm:cxn modelId="{E7B3DE99-6E58-4484-BD15-E28CE180B213}" type="presParOf" srcId="{BB73A940-EDF0-446A-A38F-2B4D8706DA2F}" destId="{4BB6C407-030F-4AD5-A23C-6AC86FF63D69}" srcOrd="8" destOrd="0" presId="urn:microsoft.com/office/officeart/2005/8/layout/vList2"/>
    <dgm:cxn modelId="{BF7014AA-A350-4573-A462-B9D5649CE7C6}" type="presParOf" srcId="{BB73A940-EDF0-446A-A38F-2B4D8706DA2F}" destId="{605CC60E-A223-45D3-8017-C37B6F921239}" srcOrd="9" destOrd="0" presId="urn:microsoft.com/office/officeart/2005/8/layout/vList2"/>
    <dgm:cxn modelId="{1D9ABD11-26B6-4554-A43F-F326F897A3CE}" type="presParOf" srcId="{BB73A940-EDF0-446A-A38F-2B4D8706DA2F}" destId="{23C74A82-0DBB-4CDE-B62B-6E4E694A16EC}"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4AAB97-CDDF-42FB-9690-314A2C849213}">
      <dsp:nvSpPr>
        <dsp:cNvPr id="0" name=""/>
        <dsp:cNvSpPr/>
      </dsp:nvSpPr>
      <dsp:spPr>
        <a:xfrm>
          <a:off x="0" y="2758"/>
          <a:ext cx="6797675"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5E8852-13F3-4942-95EC-FBBAD0593621}">
      <dsp:nvSpPr>
        <dsp:cNvPr id="0" name=""/>
        <dsp:cNvSpPr/>
      </dsp:nvSpPr>
      <dsp:spPr>
        <a:xfrm>
          <a:off x="0" y="2758"/>
          <a:ext cx="6797675" cy="1881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rtl="0">
            <a:lnSpc>
              <a:spcPct val="90000"/>
            </a:lnSpc>
            <a:spcBef>
              <a:spcPct val="0"/>
            </a:spcBef>
            <a:spcAft>
              <a:spcPct val="35000"/>
            </a:spcAft>
            <a:buNone/>
          </a:pPr>
          <a:r>
            <a:rPr lang="en-GB" sz="3800" b="0" kern="1200">
              <a:latin typeface="Calibri Light"/>
              <a:ea typeface="Calibri"/>
              <a:cs typeface="Calibri"/>
            </a:rPr>
            <a:t>Ms. Ruth Sciberras – Chairperson</a:t>
          </a:r>
          <a:endParaRPr lang="en-US" sz="3800" b="0" kern="1200">
            <a:latin typeface="Calibri Light"/>
            <a:ea typeface="Calibri"/>
            <a:cs typeface="Calibri"/>
          </a:endParaRPr>
        </a:p>
      </dsp:txBody>
      <dsp:txXfrm>
        <a:off x="0" y="2758"/>
        <a:ext cx="6797675" cy="1881464"/>
      </dsp:txXfrm>
    </dsp:sp>
    <dsp:sp modelId="{B9AEB4B5-DBF5-4E2A-9B36-32C8211BE24C}">
      <dsp:nvSpPr>
        <dsp:cNvPr id="0" name=""/>
        <dsp:cNvSpPr/>
      </dsp:nvSpPr>
      <dsp:spPr>
        <a:xfrm>
          <a:off x="0" y="1884223"/>
          <a:ext cx="6797675" cy="0"/>
        </a:xfrm>
        <a:prstGeom prst="line">
          <a:avLst/>
        </a:prstGeom>
        <a:solidFill>
          <a:schemeClr val="accent2">
            <a:hueOff val="19519"/>
            <a:satOff val="-13438"/>
            <a:lumOff val="-3431"/>
            <a:alphaOff val="0"/>
          </a:schemeClr>
        </a:solidFill>
        <a:ln w="15875" cap="flat" cmpd="sng" algn="ctr">
          <a:solidFill>
            <a:schemeClr val="accent2">
              <a:hueOff val="19519"/>
              <a:satOff val="-13438"/>
              <a:lumOff val="-343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D967C0-41D0-4E0A-8C66-D8DC924CEFD3}">
      <dsp:nvSpPr>
        <dsp:cNvPr id="0" name=""/>
        <dsp:cNvSpPr/>
      </dsp:nvSpPr>
      <dsp:spPr>
        <a:xfrm>
          <a:off x="0" y="1884223"/>
          <a:ext cx="6797675" cy="1881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rtl="0">
            <a:lnSpc>
              <a:spcPct val="90000"/>
            </a:lnSpc>
            <a:spcBef>
              <a:spcPct val="0"/>
            </a:spcBef>
            <a:spcAft>
              <a:spcPct val="35000"/>
            </a:spcAft>
            <a:buNone/>
          </a:pPr>
          <a:r>
            <a:rPr lang="en-GB" sz="3800" b="0" kern="1200">
              <a:latin typeface="Calibri Light"/>
              <a:ea typeface="Calibri"/>
              <a:cs typeface="Calibri"/>
            </a:rPr>
            <a:t>Ms. Colette Farrugia Bennett –   Vice Chair</a:t>
          </a:r>
          <a:endParaRPr lang="en-US" sz="3800" b="0" kern="1200">
            <a:latin typeface="Calibri Light"/>
            <a:ea typeface="Calibri"/>
            <a:cs typeface="Calibri"/>
          </a:endParaRPr>
        </a:p>
      </dsp:txBody>
      <dsp:txXfrm>
        <a:off x="0" y="1884223"/>
        <a:ext cx="6797675" cy="1881464"/>
      </dsp:txXfrm>
    </dsp:sp>
    <dsp:sp modelId="{930E42F2-3FDE-4DA9-AA20-062C0B86ECA4}">
      <dsp:nvSpPr>
        <dsp:cNvPr id="0" name=""/>
        <dsp:cNvSpPr/>
      </dsp:nvSpPr>
      <dsp:spPr>
        <a:xfrm>
          <a:off x="0" y="3765688"/>
          <a:ext cx="6797675" cy="0"/>
        </a:xfrm>
        <a:prstGeom prst="line">
          <a:avLst/>
        </a:prstGeom>
        <a:solidFill>
          <a:schemeClr val="accent2">
            <a:hueOff val="39038"/>
            <a:satOff val="-26876"/>
            <a:lumOff val="-6863"/>
            <a:alphaOff val="0"/>
          </a:schemeClr>
        </a:solidFill>
        <a:ln w="15875" cap="flat" cmpd="sng" algn="ctr">
          <a:solidFill>
            <a:schemeClr val="accent2">
              <a:hueOff val="39038"/>
              <a:satOff val="-26876"/>
              <a:lumOff val="-686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9BDDAD-5278-4CBB-B325-D98C7A64B75F}">
      <dsp:nvSpPr>
        <dsp:cNvPr id="0" name=""/>
        <dsp:cNvSpPr/>
      </dsp:nvSpPr>
      <dsp:spPr>
        <a:xfrm>
          <a:off x="0" y="3765688"/>
          <a:ext cx="6797675" cy="1881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rtl="0">
            <a:lnSpc>
              <a:spcPct val="90000"/>
            </a:lnSpc>
            <a:spcBef>
              <a:spcPct val="0"/>
            </a:spcBef>
            <a:spcAft>
              <a:spcPct val="35000"/>
            </a:spcAft>
            <a:buNone/>
          </a:pPr>
          <a:r>
            <a:rPr lang="en-GB" sz="3800" b="0" kern="1200">
              <a:latin typeface="Calibri Light"/>
              <a:ea typeface="Calibri"/>
              <a:cs typeface="Calibri"/>
            </a:rPr>
            <a:t>Assisted by: Mr. Jean Taliana &amp; Ms. Mandy Micallef -    MARAM Coordinators</a:t>
          </a:r>
          <a:endParaRPr lang="en-US" sz="3800" b="0" kern="1200">
            <a:latin typeface="Calibri Light"/>
            <a:ea typeface="Calibri"/>
            <a:cs typeface="Calibri"/>
          </a:endParaRPr>
        </a:p>
      </dsp:txBody>
      <dsp:txXfrm>
        <a:off x="0" y="3765688"/>
        <a:ext cx="6797675" cy="18814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2924C6-C5BD-410C-99B3-E4D1C8DB2621}">
      <dsp:nvSpPr>
        <dsp:cNvPr id="0" name=""/>
        <dsp:cNvSpPr/>
      </dsp:nvSpPr>
      <dsp:spPr>
        <a:xfrm>
          <a:off x="0" y="2500312"/>
          <a:ext cx="11515725" cy="0"/>
        </a:xfrm>
        <a:prstGeom prst="line">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067F747-5CB8-49F5-9737-2829CF4EC9DF}">
      <dsp:nvSpPr>
        <dsp:cNvPr id="0" name=""/>
        <dsp:cNvSpPr/>
      </dsp:nvSpPr>
      <dsp:spPr>
        <a:xfrm>
          <a:off x="277715" y="1550193"/>
          <a:ext cx="4052545" cy="600074"/>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101600" rIns="101600" bIns="101600" numCol="1" spcCol="1270" anchor="ctr" anchorCtr="0">
          <a:noAutofit/>
        </a:bodyPr>
        <a:lstStyle/>
        <a:p>
          <a:pPr marL="0" lvl="0" indent="0" algn="ctr" defTabSz="889000">
            <a:lnSpc>
              <a:spcPct val="90000"/>
            </a:lnSpc>
            <a:spcBef>
              <a:spcPct val="0"/>
            </a:spcBef>
            <a:spcAft>
              <a:spcPct val="35000"/>
            </a:spcAft>
            <a:buNone/>
            <a:defRPr b="1"/>
          </a:pPr>
          <a:r>
            <a:rPr lang="en-US" sz="2000" kern="1200" dirty="0">
              <a:latin typeface="Calibri Light" panose="020F0302020204030204"/>
            </a:rPr>
            <a:t>Feb</a:t>
          </a:r>
          <a:r>
            <a:rPr lang="en-US" sz="2000" kern="1200" dirty="0"/>
            <a:t>. 2023</a:t>
          </a:r>
        </a:p>
      </dsp:txBody>
      <dsp:txXfrm>
        <a:off x="277715" y="1550193"/>
        <a:ext cx="4052545" cy="600074"/>
      </dsp:txXfrm>
    </dsp:sp>
    <dsp:sp modelId="{B289387E-7065-4AEE-A200-A5A3F5C6CD53}">
      <dsp:nvSpPr>
        <dsp:cNvPr id="0" name=""/>
        <dsp:cNvSpPr/>
      </dsp:nvSpPr>
      <dsp:spPr>
        <a:xfrm>
          <a:off x="277715" y="511079"/>
          <a:ext cx="4052545" cy="1039114"/>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1925" tIns="161925" rIns="161925" bIns="161925" numCol="1" spcCol="1270" anchor="ctr" anchorCtr="0">
          <a:noAutofit/>
        </a:bodyPr>
        <a:lstStyle/>
        <a:p>
          <a:pPr marL="0" lvl="0" indent="0" algn="l" defTabSz="755650" rtl="0">
            <a:lnSpc>
              <a:spcPct val="90000"/>
            </a:lnSpc>
            <a:spcBef>
              <a:spcPct val="0"/>
            </a:spcBef>
            <a:spcAft>
              <a:spcPct val="35000"/>
            </a:spcAft>
            <a:buNone/>
          </a:pPr>
          <a:r>
            <a:rPr lang="en-US" sz="1700" b="1" kern="1200" dirty="0">
              <a:solidFill>
                <a:srgbClr val="000000">
                  <a:hueOff val="0"/>
                  <a:satOff val="0"/>
                  <a:lumOff val="0"/>
                  <a:alphaOff val="0"/>
                </a:srgbClr>
              </a:solidFill>
              <a:latin typeface="Calibri" panose="020F0502020204030204"/>
              <a:ea typeface="+mn-ea"/>
              <a:cs typeface="+mn-cs"/>
            </a:rPr>
            <a:t>Inquiry by Magistrate Geoffrey Valencia and </a:t>
          </a:r>
          <a:r>
            <a:rPr lang="en-US" sz="1700" b="1" kern="1200" dirty="0" err="1">
              <a:solidFill>
                <a:srgbClr val="000000">
                  <a:hueOff val="0"/>
                  <a:satOff val="0"/>
                  <a:lumOff val="0"/>
                  <a:alphaOff val="0"/>
                </a:srgbClr>
              </a:solidFill>
              <a:latin typeface="Calibri" panose="020F0502020204030204"/>
              <a:ea typeface="+mn-ea"/>
              <a:cs typeface="+mn-cs"/>
            </a:rPr>
            <a:t>Ms</a:t>
          </a:r>
          <a:r>
            <a:rPr lang="en-US" sz="1700" b="1" kern="1200" dirty="0">
              <a:solidFill>
                <a:srgbClr val="000000">
                  <a:hueOff val="0"/>
                  <a:satOff val="0"/>
                  <a:lumOff val="0"/>
                  <a:alphaOff val="0"/>
                </a:srgbClr>
              </a:solidFill>
              <a:latin typeface="Calibri" panose="020F0502020204030204"/>
              <a:ea typeface="+mn-ea"/>
              <a:cs typeface="+mn-cs"/>
            </a:rPr>
            <a:t> Ruth Sciberras appointed as Chairperson.</a:t>
          </a:r>
        </a:p>
      </dsp:txBody>
      <dsp:txXfrm>
        <a:off x="277715" y="511079"/>
        <a:ext cx="4052545" cy="1039114"/>
      </dsp:txXfrm>
    </dsp:sp>
    <dsp:sp modelId="{1C57150F-E4C6-4197-A059-BC1097F0F97E}">
      <dsp:nvSpPr>
        <dsp:cNvPr id="0" name=""/>
        <dsp:cNvSpPr/>
      </dsp:nvSpPr>
      <dsp:spPr>
        <a:xfrm>
          <a:off x="2303988" y="2150268"/>
          <a:ext cx="0" cy="350043"/>
        </a:xfrm>
        <a:prstGeom prst="line">
          <a:avLst/>
        </a:pr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E91F776-5F45-4448-857B-5E0BFDA57058}">
      <dsp:nvSpPr>
        <dsp:cNvPr id="0" name=""/>
        <dsp:cNvSpPr/>
      </dsp:nvSpPr>
      <dsp:spPr>
        <a:xfrm>
          <a:off x="2580298" y="2850355"/>
          <a:ext cx="4052545" cy="600074"/>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101600" rIns="101600" bIns="101600" numCol="1" spcCol="1270" anchor="ctr" anchorCtr="0">
          <a:noAutofit/>
        </a:bodyPr>
        <a:lstStyle/>
        <a:p>
          <a:pPr marL="0" lvl="0" indent="0" algn="ctr" defTabSz="889000">
            <a:lnSpc>
              <a:spcPct val="90000"/>
            </a:lnSpc>
            <a:spcBef>
              <a:spcPct val="0"/>
            </a:spcBef>
            <a:spcAft>
              <a:spcPct val="35000"/>
            </a:spcAft>
            <a:buNone/>
            <a:defRPr b="1"/>
          </a:pPr>
          <a:r>
            <a:rPr lang="en-US" sz="2000" kern="1200" dirty="0"/>
            <a:t>Feb. 2023</a:t>
          </a:r>
        </a:p>
      </dsp:txBody>
      <dsp:txXfrm>
        <a:off x="2580298" y="2850355"/>
        <a:ext cx="4052545" cy="600074"/>
      </dsp:txXfrm>
    </dsp:sp>
    <dsp:sp modelId="{11151307-B097-414D-A01D-F78F8F950AE0}">
      <dsp:nvSpPr>
        <dsp:cNvPr id="0" name=""/>
        <dsp:cNvSpPr/>
      </dsp:nvSpPr>
      <dsp:spPr>
        <a:xfrm>
          <a:off x="2580298" y="3450430"/>
          <a:ext cx="4052545" cy="1133578"/>
        </a:xfrm>
        <a:prstGeom prst="rect">
          <a:avLst/>
        </a:prstGeom>
        <a:solidFill>
          <a:srgbClr val="E48312">
            <a:alpha val="90000"/>
            <a:tint val="40000"/>
            <a:hueOff val="0"/>
            <a:satOff val="0"/>
            <a:lumOff val="0"/>
            <a:alphaOff val="0"/>
          </a:srgbClr>
        </a:solidFill>
        <a:ln w="15875" cap="flat" cmpd="sng" algn="ctr">
          <a:solidFill>
            <a:srgbClr val="E48312">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1925" tIns="161925" rIns="161925" bIns="161925" numCol="1" spcCol="1270" anchor="ctr" anchorCtr="0">
          <a:noAutofit/>
        </a:bodyPr>
        <a:lstStyle/>
        <a:p>
          <a:pPr marL="0" lvl="0" indent="0" algn="l" defTabSz="755650" rtl="0">
            <a:lnSpc>
              <a:spcPct val="90000"/>
            </a:lnSpc>
            <a:spcBef>
              <a:spcPct val="0"/>
            </a:spcBef>
            <a:spcAft>
              <a:spcPct val="35000"/>
            </a:spcAft>
            <a:buNone/>
          </a:pPr>
          <a:r>
            <a:rPr lang="en-US" sz="1700" b="1" kern="1200" dirty="0"/>
            <a:t>Entities – </a:t>
          </a:r>
          <a:r>
            <a:rPr lang="en-US" sz="1700" b="1" kern="1200" dirty="0">
              <a:solidFill>
                <a:srgbClr val="000000">
                  <a:hueOff val="0"/>
                  <a:satOff val="0"/>
                  <a:lumOff val="0"/>
                  <a:alphaOff val="0"/>
                </a:srgbClr>
              </a:solidFill>
              <a:latin typeface="Calibri" panose="020F0502020204030204"/>
              <a:ea typeface="+mn-ea"/>
              <a:cs typeface="+mn-cs"/>
            </a:rPr>
            <a:t>DVU, STOP, MPF, Education, Health, DPP, </a:t>
          </a:r>
          <a:r>
            <a:rPr lang="en-US" sz="1700" b="1" kern="1200" dirty="0" err="1">
              <a:solidFill>
                <a:srgbClr val="000000">
                  <a:hueOff val="0"/>
                  <a:satOff val="0"/>
                  <a:lumOff val="0"/>
                  <a:alphaOff val="0"/>
                </a:srgbClr>
              </a:solidFill>
              <a:latin typeface="Calibri" panose="020F0502020204030204"/>
              <a:ea typeface="+mn-ea"/>
              <a:cs typeface="+mn-cs"/>
            </a:rPr>
            <a:t>Sedqa</a:t>
          </a:r>
          <a:r>
            <a:rPr lang="en-US" sz="1700" b="1" kern="1200" dirty="0">
              <a:solidFill>
                <a:srgbClr val="000000">
                  <a:hueOff val="0"/>
                  <a:satOff val="0"/>
                  <a:lumOff val="0"/>
                  <a:alphaOff val="0"/>
                </a:srgbClr>
              </a:solidFill>
              <a:latin typeface="Calibri" panose="020F0502020204030204"/>
              <a:ea typeface="+mn-ea"/>
              <a:cs typeface="+mn-cs"/>
            </a:rPr>
            <a:t>, CPS &amp; VSA  </a:t>
          </a:r>
        </a:p>
        <a:p>
          <a:pPr marL="0" lvl="0" indent="0" algn="l" defTabSz="755650" rtl="0">
            <a:lnSpc>
              <a:spcPct val="90000"/>
            </a:lnSpc>
            <a:spcBef>
              <a:spcPct val="0"/>
            </a:spcBef>
            <a:spcAft>
              <a:spcPct val="35000"/>
            </a:spcAft>
            <a:buNone/>
          </a:pPr>
          <a:r>
            <a:rPr lang="en-US" sz="1700" b="1" kern="1200" dirty="0">
              <a:solidFill>
                <a:srgbClr val="000000">
                  <a:hueOff val="0"/>
                  <a:satOff val="0"/>
                  <a:lumOff val="0"/>
                  <a:alphaOff val="0"/>
                </a:srgbClr>
              </a:solidFill>
              <a:latin typeface="Calibri" panose="020F0502020204030204"/>
              <a:ea typeface="+mn-ea"/>
              <a:cs typeface="+mn-cs"/>
            </a:rPr>
            <a:t>DMO- Designated MARAM Officers</a:t>
          </a:r>
        </a:p>
      </dsp:txBody>
      <dsp:txXfrm>
        <a:off x="2580298" y="3450430"/>
        <a:ext cx="4052545" cy="1133578"/>
      </dsp:txXfrm>
    </dsp:sp>
    <dsp:sp modelId="{B0174419-612F-47B9-AE7A-7BA845626D7A}">
      <dsp:nvSpPr>
        <dsp:cNvPr id="0" name=""/>
        <dsp:cNvSpPr/>
      </dsp:nvSpPr>
      <dsp:spPr>
        <a:xfrm>
          <a:off x="4606571" y="2500311"/>
          <a:ext cx="0" cy="350043"/>
        </a:xfrm>
        <a:prstGeom prst="line">
          <a:avLst/>
        </a:pr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285A2A5-E78B-46BC-8975-F8E0547A7D1E}">
      <dsp:nvSpPr>
        <dsp:cNvPr id="0" name=""/>
        <dsp:cNvSpPr/>
      </dsp:nvSpPr>
      <dsp:spPr>
        <a:xfrm rot="2700000">
          <a:off x="2265092" y="2461416"/>
          <a:ext cx="77791" cy="77791"/>
        </a:xfrm>
        <a:prstGeom prst="rect">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173005-A4D2-4D7E-86CB-EC6F2D9402C5}">
      <dsp:nvSpPr>
        <dsp:cNvPr id="0" name=""/>
        <dsp:cNvSpPr/>
      </dsp:nvSpPr>
      <dsp:spPr>
        <a:xfrm rot="2700000">
          <a:off x="4567675" y="2461416"/>
          <a:ext cx="77791" cy="77791"/>
        </a:xfrm>
        <a:prstGeom prst="rect">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2F8FFD-E1DC-4775-8CBF-E9B852F2731D}">
      <dsp:nvSpPr>
        <dsp:cNvPr id="0" name=""/>
        <dsp:cNvSpPr/>
      </dsp:nvSpPr>
      <dsp:spPr>
        <a:xfrm>
          <a:off x="4882881" y="1550193"/>
          <a:ext cx="4052545" cy="600074"/>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101600" rIns="101600" bIns="101600" numCol="1" spcCol="1270" anchor="ctr" anchorCtr="0">
          <a:noAutofit/>
        </a:bodyPr>
        <a:lstStyle/>
        <a:p>
          <a:pPr marL="0" lvl="0" indent="0" algn="ctr" defTabSz="889000">
            <a:lnSpc>
              <a:spcPct val="90000"/>
            </a:lnSpc>
            <a:spcBef>
              <a:spcPct val="0"/>
            </a:spcBef>
            <a:spcAft>
              <a:spcPct val="35000"/>
            </a:spcAft>
            <a:buNone/>
            <a:defRPr b="1"/>
          </a:pPr>
          <a:r>
            <a:rPr lang="en-US" sz="2000" kern="1200" dirty="0"/>
            <a:t>Apr. 2023</a:t>
          </a:r>
        </a:p>
      </dsp:txBody>
      <dsp:txXfrm>
        <a:off x="4882881" y="1550193"/>
        <a:ext cx="4052545" cy="600074"/>
      </dsp:txXfrm>
    </dsp:sp>
    <dsp:sp modelId="{EC899807-7405-47C5-A571-6412C5091BAA}">
      <dsp:nvSpPr>
        <dsp:cNvPr id="0" name=""/>
        <dsp:cNvSpPr/>
      </dsp:nvSpPr>
      <dsp:spPr>
        <a:xfrm>
          <a:off x="4882881" y="945617"/>
          <a:ext cx="4052545" cy="604575"/>
        </a:xfrm>
        <a:prstGeom prst="rect">
          <a:avLst/>
        </a:prstGeom>
        <a:solidFill>
          <a:srgbClr val="E48312">
            <a:alpha val="90000"/>
            <a:tint val="40000"/>
            <a:hueOff val="0"/>
            <a:satOff val="0"/>
            <a:lumOff val="0"/>
            <a:alphaOff val="0"/>
          </a:srgbClr>
        </a:solidFill>
        <a:ln w="15875" cap="flat" cmpd="sng" algn="ctr">
          <a:solidFill>
            <a:srgbClr val="E48312">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1925" tIns="161925" rIns="161925" bIns="161925"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rgbClr val="000000">
                  <a:hueOff val="0"/>
                  <a:satOff val="0"/>
                  <a:lumOff val="0"/>
                  <a:alphaOff val="0"/>
                </a:srgbClr>
              </a:solidFill>
              <a:latin typeface="Calibri" panose="020F0502020204030204"/>
              <a:ea typeface="+mn-ea"/>
              <a:cs typeface="+mn-cs"/>
            </a:rPr>
            <a:t>MARAM</a:t>
          </a:r>
          <a:r>
            <a:rPr lang="en-US" sz="1700" kern="1200" dirty="0">
              <a:solidFill>
                <a:srgbClr val="000000">
                  <a:hueOff val="0"/>
                  <a:satOff val="0"/>
                  <a:lumOff val="0"/>
                  <a:alphaOff val="0"/>
                </a:srgbClr>
              </a:solidFill>
              <a:latin typeface="Calibri" panose="020F0502020204030204"/>
              <a:ea typeface="+mn-ea"/>
              <a:cs typeface="+mn-cs"/>
            </a:rPr>
            <a:t> </a:t>
          </a:r>
          <a:r>
            <a:rPr lang="en-US" sz="1700" b="1" kern="1200" dirty="0">
              <a:solidFill>
                <a:srgbClr val="000000">
                  <a:hueOff val="0"/>
                  <a:satOff val="0"/>
                  <a:lumOff val="0"/>
                  <a:alphaOff val="0"/>
                </a:srgbClr>
              </a:solidFill>
              <a:latin typeface="+mn-lt"/>
              <a:ea typeface="+mn-ea"/>
              <a:cs typeface="+mn-cs"/>
            </a:rPr>
            <a:t>Coordinators</a:t>
          </a:r>
          <a:r>
            <a:rPr lang="en-US" sz="1700" kern="1200" dirty="0">
              <a:solidFill>
                <a:srgbClr val="000000">
                  <a:hueOff val="0"/>
                  <a:satOff val="0"/>
                  <a:lumOff val="0"/>
                  <a:alphaOff val="0"/>
                </a:srgbClr>
              </a:solidFill>
              <a:latin typeface="Calibri" panose="020F0502020204030204"/>
              <a:ea typeface="+mn-ea"/>
              <a:cs typeface="+mn-cs"/>
            </a:rPr>
            <a:t>.</a:t>
          </a:r>
        </a:p>
      </dsp:txBody>
      <dsp:txXfrm>
        <a:off x="4882881" y="945617"/>
        <a:ext cx="4052545" cy="604575"/>
      </dsp:txXfrm>
    </dsp:sp>
    <dsp:sp modelId="{66DFBE55-AD0D-4AF3-BEEA-6FE956392DAC}">
      <dsp:nvSpPr>
        <dsp:cNvPr id="0" name=""/>
        <dsp:cNvSpPr/>
      </dsp:nvSpPr>
      <dsp:spPr>
        <a:xfrm>
          <a:off x="6909153" y="2150268"/>
          <a:ext cx="0" cy="350043"/>
        </a:xfrm>
        <a:prstGeom prst="line">
          <a:avLst/>
        </a:pr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88BA45A-1ED1-4478-B468-8BE04D3B4EEF}">
      <dsp:nvSpPr>
        <dsp:cNvPr id="0" name=""/>
        <dsp:cNvSpPr/>
      </dsp:nvSpPr>
      <dsp:spPr>
        <a:xfrm>
          <a:off x="7185463" y="2850355"/>
          <a:ext cx="4052545" cy="600074"/>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101600" rIns="101600" bIns="101600" numCol="1" spcCol="1270" anchor="ctr" anchorCtr="0">
          <a:noAutofit/>
        </a:bodyPr>
        <a:lstStyle/>
        <a:p>
          <a:pPr marL="0" lvl="0" indent="0" algn="ctr" defTabSz="889000" rtl="0">
            <a:lnSpc>
              <a:spcPct val="90000"/>
            </a:lnSpc>
            <a:spcBef>
              <a:spcPct val="0"/>
            </a:spcBef>
            <a:spcAft>
              <a:spcPct val="35000"/>
            </a:spcAft>
            <a:buNone/>
            <a:defRPr b="1"/>
          </a:pPr>
          <a:r>
            <a:rPr lang="en-US" sz="2000" b="1" kern="1200" dirty="0">
              <a:latin typeface="Calibri"/>
              <a:cs typeface="Calibri"/>
            </a:rPr>
            <a:t>June 2023 – 3rd September 2024</a:t>
          </a:r>
        </a:p>
      </dsp:txBody>
      <dsp:txXfrm>
        <a:off x="7185463" y="2850355"/>
        <a:ext cx="4052545" cy="600074"/>
      </dsp:txXfrm>
    </dsp:sp>
    <dsp:sp modelId="{F6A92293-6ED3-4284-980C-246C818C1E31}">
      <dsp:nvSpPr>
        <dsp:cNvPr id="0" name=""/>
        <dsp:cNvSpPr/>
      </dsp:nvSpPr>
      <dsp:spPr>
        <a:xfrm>
          <a:off x="7185463" y="3450430"/>
          <a:ext cx="4052545" cy="604575"/>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1925" tIns="161925" rIns="161925" bIns="161925" numCol="1" spcCol="1270" anchor="ctr" anchorCtr="0">
          <a:noAutofit/>
        </a:bodyPr>
        <a:lstStyle/>
        <a:p>
          <a:pPr marL="0" lvl="0" indent="0" algn="l" defTabSz="755650" rtl="0">
            <a:lnSpc>
              <a:spcPct val="90000"/>
            </a:lnSpc>
            <a:spcBef>
              <a:spcPct val="0"/>
            </a:spcBef>
            <a:spcAft>
              <a:spcPct val="35000"/>
            </a:spcAft>
            <a:buNone/>
          </a:pPr>
          <a:r>
            <a:rPr lang="en-US" sz="1700" b="1" kern="1200" dirty="0">
              <a:latin typeface="+mn-lt"/>
            </a:rPr>
            <a:t>661</a:t>
          </a:r>
          <a:r>
            <a:rPr lang="en-US" sz="1700" b="1" kern="1200" dirty="0">
              <a:latin typeface="Calibri Light" panose="020F0302020204030204"/>
            </a:rPr>
            <a:t> </a:t>
          </a:r>
          <a:r>
            <a:rPr lang="en-US" sz="1700" b="1" kern="1200" dirty="0"/>
            <a:t>referred </a:t>
          </a:r>
          <a:r>
            <a:rPr lang="en-US" sz="1700" b="1" kern="1200" dirty="0">
              <a:solidFill>
                <a:srgbClr val="000000">
                  <a:hueOff val="0"/>
                  <a:satOff val="0"/>
                  <a:lumOff val="0"/>
                  <a:alphaOff val="0"/>
                </a:srgbClr>
              </a:solidFill>
              <a:latin typeface="+mn-lt"/>
              <a:ea typeface="+mn-ea"/>
              <a:cs typeface="+mn-cs"/>
            </a:rPr>
            <a:t>cases (40 MARAM meetings)</a:t>
          </a:r>
        </a:p>
      </dsp:txBody>
      <dsp:txXfrm>
        <a:off x="7185463" y="3450430"/>
        <a:ext cx="4052545" cy="604575"/>
      </dsp:txXfrm>
    </dsp:sp>
    <dsp:sp modelId="{6B2E7938-99F3-40E4-804C-3D36DDFD95BC}">
      <dsp:nvSpPr>
        <dsp:cNvPr id="0" name=""/>
        <dsp:cNvSpPr/>
      </dsp:nvSpPr>
      <dsp:spPr>
        <a:xfrm>
          <a:off x="9211736" y="2500311"/>
          <a:ext cx="0" cy="350043"/>
        </a:xfrm>
        <a:prstGeom prst="line">
          <a:avLst/>
        </a:pr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986AC90-5F70-46AF-978A-4881F6216E32}">
      <dsp:nvSpPr>
        <dsp:cNvPr id="0" name=""/>
        <dsp:cNvSpPr/>
      </dsp:nvSpPr>
      <dsp:spPr>
        <a:xfrm rot="2700000">
          <a:off x="6870258" y="2461416"/>
          <a:ext cx="77791" cy="77791"/>
        </a:xfrm>
        <a:prstGeom prst="rect">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BEE2A85-29FA-4B65-B4E1-9B5FA8EB6DF7}">
      <dsp:nvSpPr>
        <dsp:cNvPr id="0" name=""/>
        <dsp:cNvSpPr/>
      </dsp:nvSpPr>
      <dsp:spPr>
        <a:xfrm rot="2700000">
          <a:off x="9172840" y="2461416"/>
          <a:ext cx="77791" cy="77791"/>
        </a:xfrm>
        <a:prstGeom prst="rect">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942EF8-3EC4-4FDF-9CAE-2104A6144E6E}">
      <dsp:nvSpPr>
        <dsp:cNvPr id="0" name=""/>
        <dsp:cNvSpPr/>
      </dsp:nvSpPr>
      <dsp:spPr>
        <a:xfrm>
          <a:off x="774129" y="709809"/>
          <a:ext cx="1255425" cy="125542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DE2CA5-4AEC-4101-B3BC-71CF4D3ED351}">
      <dsp:nvSpPr>
        <dsp:cNvPr id="0" name=""/>
        <dsp:cNvSpPr/>
      </dsp:nvSpPr>
      <dsp:spPr>
        <a:xfrm>
          <a:off x="1041679" y="977359"/>
          <a:ext cx="720326" cy="7203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8C622BF-BF04-473F-A24D-526DEDC7408C}">
      <dsp:nvSpPr>
        <dsp:cNvPr id="0" name=""/>
        <dsp:cNvSpPr/>
      </dsp:nvSpPr>
      <dsp:spPr>
        <a:xfrm>
          <a:off x="372805" y="2356270"/>
          <a:ext cx="205807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GB" sz="1700" kern="1200"/>
            <a:t>Early effective risk identification</a:t>
          </a:r>
          <a:endParaRPr lang="en-US" sz="1700" kern="1200"/>
        </a:p>
      </dsp:txBody>
      <dsp:txXfrm>
        <a:off x="372805" y="2356270"/>
        <a:ext cx="2058075" cy="720000"/>
      </dsp:txXfrm>
    </dsp:sp>
    <dsp:sp modelId="{027DFBD7-073E-4A54-B7E7-4EB47D08EE34}">
      <dsp:nvSpPr>
        <dsp:cNvPr id="0" name=""/>
        <dsp:cNvSpPr/>
      </dsp:nvSpPr>
      <dsp:spPr>
        <a:xfrm>
          <a:off x="3192368" y="709809"/>
          <a:ext cx="1255425" cy="125542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7347E4-BE5D-4C26-BB9A-9766C6681515}">
      <dsp:nvSpPr>
        <dsp:cNvPr id="0" name=""/>
        <dsp:cNvSpPr/>
      </dsp:nvSpPr>
      <dsp:spPr>
        <a:xfrm>
          <a:off x="3459917" y="977359"/>
          <a:ext cx="720326" cy="7203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97FB928-D956-41A4-9586-750F8AE8A1A6}">
      <dsp:nvSpPr>
        <dsp:cNvPr id="0" name=""/>
        <dsp:cNvSpPr/>
      </dsp:nvSpPr>
      <dsp:spPr>
        <a:xfrm>
          <a:off x="2791043" y="2356270"/>
          <a:ext cx="205807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GB" sz="1700" kern="1200"/>
            <a:t>Improved information sharing</a:t>
          </a:r>
          <a:endParaRPr lang="en-US" sz="1700" kern="1200"/>
        </a:p>
      </dsp:txBody>
      <dsp:txXfrm>
        <a:off x="2791043" y="2356270"/>
        <a:ext cx="2058075" cy="720000"/>
      </dsp:txXfrm>
    </dsp:sp>
    <dsp:sp modelId="{A4BF6B47-8F8B-4432-982E-DE68D1CEC72B}">
      <dsp:nvSpPr>
        <dsp:cNvPr id="0" name=""/>
        <dsp:cNvSpPr/>
      </dsp:nvSpPr>
      <dsp:spPr>
        <a:xfrm>
          <a:off x="5610606" y="709809"/>
          <a:ext cx="1255425" cy="125542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9CC0D2-810E-4CB7-AFF2-4A4A7A34318B}">
      <dsp:nvSpPr>
        <dsp:cNvPr id="0" name=""/>
        <dsp:cNvSpPr/>
      </dsp:nvSpPr>
      <dsp:spPr>
        <a:xfrm>
          <a:off x="5878155" y="977359"/>
          <a:ext cx="720326" cy="7203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E987857-79A6-4AA1-A7C0-3C5CFCB6BC78}">
      <dsp:nvSpPr>
        <dsp:cNvPr id="0" name=""/>
        <dsp:cNvSpPr/>
      </dsp:nvSpPr>
      <dsp:spPr>
        <a:xfrm>
          <a:off x="5209281" y="2356270"/>
          <a:ext cx="205807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GB" sz="1700" kern="1200"/>
            <a:t>Joint decision making</a:t>
          </a:r>
          <a:endParaRPr lang="en-US" sz="1700" kern="1200"/>
        </a:p>
      </dsp:txBody>
      <dsp:txXfrm>
        <a:off x="5209281" y="2356270"/>
        <a:ext cx="2058075" cy="720000"/>
      </dsp:txXfrm>
    </dsp:sp>
    <dsp:sp modelId="{F105DD25-0C93-4396-A464-71BF26F0C750}">
      <dsp:nvSpPr>
        <dsp:cNvPr id="0" name=""/>
        <dsp:cNvSpPr/>
      </dsp:nvSpPr>
      <dsp:spPr>
        <a:xfrm>
          <a:off x="8028844" y="709809"/>
          <a:ext cx="1255425" cy="1255425"/>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F87BEE-BF87-4472-93EC-1C76FE1B6AEC}">
      <dsp:nvSpPr>
        <dsp:cNvPr id="0" name=""/>
        <dsp:cNvSpPr/>
      </dsp:nvSpPr>
      <dsp:spPr>
        <a:xfrm>
          <a:off x="8296394" y="977359"/>
          <a:ext cx="720326" cy="72032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BC21E81-81C7-41EF-920F-34E23525130D}">
      <dsp:nvSpPr>
        <dsp:cNvPr id="0" name=""/>
        <dsp:cNvSpPr/>
      </dsp:nvSpPr>
      <dsp:spPr>
        <a:xfrm>
          <a:off x="7627519" y="2356270"/>
          <a:ext cx="205807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GB" sz="1700" kern="1200"/>
            <a:t>Coordinated action to assess, manage and reduce risk.</a:t>
          </a:r>
          <a:endParaRPr lang="en-US" sz="1700" kern="1200"/>
        </a:p>
      </dsp:txBody>
      <dsp:txXfrm>
        <a:off x="7627519" y="2356270"/>
        <a:ext cx="2058075"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8544A1-8F92-4E15-A48D-5DE55F1781D5}">
      <dsp:nvSpPr>
        <dsp:cNvPr id="0" name=""/>
        <dsp:cNvSpPr/>
      </dsp:nvSpPr>
      <dsp:spPr>
        <a:xfrm>
          <a:off x="0" y="158166"/>
          <a:ext cx="6797675" cy="1223235"/>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en-US" sz="5100" kern="1200"/>
            <a:t>Visible High-Risk</a:t>
          </a:r>
        </a:p>
      </dsp:txBody>
      <dsp:txXfrm>
        <a:off x="59713" y="217879"/>
        <a:ext cx="6678249" cy="1103809"/>
      </dsp:txXfrm>
    </dsp:sp>
    <dsp:sp modelId="{C46A26FB-22A5-4BC3-AECD-C33B0F2AD282}">
      <dsp:nvSpPr>
        <dsp:cNvPr id="0" name=""/>
        <dsp:cNvSpPr/>
      </dsp:nvSpPr>
      <dsp:spPr>
        <a:xfrm>
          <a:off x="0" y="1528281"/>
          <a:ext cx="6797675" cy="1223235"/>
        </a:xfrm>
        <a:prstGeom prst="roundRect">
          <a:avLst/>
        </a:prstGeom>
        <a:solidFill>
          <a:schemeClr val="accent5">
            <a:hueOff val="709040"/>
            <a:satOff val="-7964"/>
            <a:lumOff val="-169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rtl="0">
            <a:lnSpc>
              <a:spcPct val="90000"/>
            </a:lnSpc>
            <a:spcBef>
              <a:spcPct val="0"/>
            </a:spcBef>
            <a:spcAft>
              <a:spcPct val="35000"/>
            </a:spcAft>
            <a:buNone/>
          </a:pPr>
          <a:r>
            <a:rPr lang="en-US" sz="5100" b="1" kern="1200">
              <a:latin typeface="Calibri Light" panose="020F0302020204030204"/>
            </a:rPr>
            <a:t>Repeat Referrals</a:t>
          </a:r>
        </a:p>
      </dsp:txBody>
      <dsp:txXfrm>
        <a:off x="59713" y="1587994"/>
        <a:ext cx="6678249" cy="1103809"/>
      </dsp:txXfrm>
    </dsp:sp>
    <dsp:sp modelId="{8DE19C1A-C8F8-4D06-AFF1-92ED3C24CE13}">
      <dsp:nvSpPr>
        <dsp:cNvPr id="0" name=""/>
        <dsp:cNvSpPr/>
      </dsp:nvSpPr>
      <dsp:spPr>
        <a:xfrm>
          <a:off x="0" y="2898396"/>
          <a:ext cx="6797675" cy="1223235"/>
        </a:xfrm>
        <a:prstGeom prst="roundRect">
          <a:avLst/>
        </a:prstGeom>
        <a:solidFill>
          <a:schemeClr val="accent5">
            <a:hueOff val="1418080"/>
            <a:satOff val="-15927"/>
            <a:lumOff val="-339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en-US" sz="5100" kern="1200"/>
            <a:t>Professional Judgement</a:t>
          </a:r>
        </a:p>
      </dsp:txBody>
      <dsp:txXfrm>
        <a:off x="59713" y="2958109"/>
        <a:ext cx="6678249" cy="1103809"/>
      </dsp:txXfrm>
    </dsp:sp>
    <dsp:sp modelId="{7441F568-EE00-4CF6-A67E-60D30D98CC2F}">
      <dsp:nvSpPr>
        <dsp:cNvPr id="0" name=""/>
        <dsp:cNvSpPr/>
      </dsp:nvSpPr>
      <dsp:spPr>
        <a:xfrm>
          <a:off x="0" y="4268511"/>
          <a:ext cx="6797675" cy="1223235"/>
        </a:xfrm>
        <a:prstGeom prst="roundRect">
          <a:avLst/>
        </a:prstGeom>
        <a:solidFill>
          <a:schemeClr val="accent5">
            <a:hueOff val="2127120"/>
            <a:satOff val="-23891"/>
            <a:lumOff val="-509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en-US" sz="5100" kern="1200"/>
            <a:t>Potential Escalation</a:t>
          </a:r>
        </a:p>
      </dsp:txBody>
      <dsp:txXfrm>
        <a:off x="59713" y="4328224"/>
        <a:ext cx="6678249" cy="110380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E8D283-BEAE-4239-A358-7CDC69C2011E}">
      <dsp:nvSpPr>
        <dsp:cNvPr id="0" name=""/>
        <dsp:cNvSpPr/>
      </dsp:nvSpPr>
      <dsp:spPr>
        <a:xfrm>
          <a:off x="2077719" y="208"/>
          <a:ext cx="2337435" cy="629626"/>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latin typeface="Calibri Light" panose="020F0302020204030204"/>
            </a:rPr>
            <a:t>1.Disclosure</a:t>
          </a:r>
          <a:r>
            <a:rPr lang="en-US" sz="1200" kern="1200"/>
            <a:t> of Domestic Abuse</a:t>
          </a:r>
        </a:p>
      </dsp:txBody>
      <dsp:txXfrm>
        <a:off x="2108455" y="30944"/>
        <a:ext cx="2275963" cy="568154"/>
      </dsp:txXfrm>
    </dsp:sp>
    <dsp:sp modelId="{C44D64F0-A6C6-4A90-8F0E-8B12D1B031AD}">
      <dsp:nvSpPr>
        <dsp:cNvPr id="0" name=""/>
        <dsp:cNvSpPr/>
      </dsp:nvSpPr>
      <dsp:spPr>
        <a:xfrm>
          <a:off x="2077719" y="661316"/>
          <a:ext cx="2337435" cy="629626"/>
        </a:xfrm>
        <a:prstGeom prst="roundRect">
          <a:avLst/>
        </a:prstGeom>
        <a:solidFill>
          <a:schemeClr val="accent5">
            <a:hueOff val="303874"/>
            <a:satOff val="-3413"/>
            <a:lumOff val="-72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rtl="0">
            <a:lnSpc>
              <a:spcPct val="90000"/>
            </a:lnSpc>
            <a:spcBef>
              <a:spcPct val="0"/>
            </a:spcBef>
            <a:spcAft>
              <a:spcPct val="35000"/>
            </a:spcAft>
            <a:buNone/>
          </a:pPr>
          <a:r>
            <a:rPr lang="en-US" sz="1200" kern="1200">
              <a:latin typeface="Calibri Light" panose="020F0302020204030204"/>
            </a:rPr>
            <a:t>2.Some </a:t>
          </a:r>
          <a:r>
            <a:rPr lang="en-US" sz="1200" kern="1200"/>
            <a:t>entities take immediate safety actions e.g. DVU, Police &amp;</a:t>
          </a:r>
          <a:r>
            <a:rPr lang="en-US" sz="1200" kern="1200">
              <a:latin typeface="Calibri Light" panose="020F0302020204030204"/>
            </a:rPr>
            <a:t> </a:t>
          </a:r>
          <a:r>
            <a:rPr lang="en-US" sz="1200" kern="1200"/>
            <a:t> Child Protection</a:t>
          </a:r>
        </a:p>
      </dsp:txBody>
      <dsp:txXfrm>
        <a:off x="2108455" y="692052"/>
        <a:ext cx="2275963" cy="568154"/>
      </dsp:txXfrm>
    </dsp:sp>
    <dsp:sp modelId="{7BC047E3-F8E6-4792-A8F1-AC2BB5C76FB1}">
      <dsp:nvSpPr>
        <dsp:cNvPr id="0" name=""/>
        <dsp:cNvSpPr/>
      </dsp:nvSpPr>
      <dsp:spPr>
        <a:xfrm>
          <a:off x="2077719" y="1322424"/>
          <a:ext cx="2337435" cy="629626"/>
        </a:xfrm>
        <a:prstGeom prst="roundRect">
          <a:avLst/>
        </a:prstGeom>
        <a:solidFill>
          <a:schemeClr val="accent5">
            <a:hueOff val="607749"/>
            <a:satOff val="-6826"/>
            <a:lumOff val="-145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latin typeface="Calibri Light" panose="020F0302020204030204"/>
            </a:rPr>
            <a:t>3.Risk</a:t>
          </a:r>
          <a:r>
            <a:rPr lang="en-US" sz="1200" kern="1200"/>
            <a:t> indicator checklist completed with victim </a:t>
          </a:r>
        </a:p>
      </dsp:txBody>
      <dsp:txXfrm>
        <a:off x="2108455" y="1353160"/>
        <a:ext cx="2275963" cy="568154"/>
      </dsp:txXfrm>
    </dsp:sp>
    <dsp:sp modelId="{33F730FC-1DA0-41CA-9931-3F458A920974}">
      <dsp:nvSpPr>
        <dsp:cNvPr id="0" name=""/>
        <dsp:cNvSpPr/>
      </dsp:nvSpPr>
      <dsp:spPr>
        <a:xfrm>
          <a:off x="2093941" y="1964398"/>
          <a:ext cx="2337435" cy="629626"/>
        </a:xfrm>
        <a:prstGeom prst="roundRect">
          <a:avLst/>
        </a:prstGeom>
        <a:solidFill>
          <a:schemeClr val="accent5">
            <a:hueOff val="911623"/>
            <a:satOff val="-10239"/>
            <a:lumOff val="-218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latin typeface="Calibri Light" panose="020F0302020204030204"/>
            </a:rPr>
            <a:t>4.Case</a:t>
          </a:r>
          <a:r>
            <a:rPr lang="en-US" sz="1200" kern="1200"/>
            <a:t> meets MARAM referral threshold </a:t>
          </a:r>
        </a:p>
      </dsp:txBody>
      <dsp:txXfrm>
        <a:off x="2124677" y="1995134"/>
        <a:ext cx="2275963" cy="568154"/>
      </dsp:txXfrm>
    </dsp:sp>
    <dsp:sp modelId="{42CDE780-F6B9-4B7E-8B5D-ABE33D0724A7}">
      <dsp:nvSpPr>
        <dsp:cNvPr id="0" name=""/>
        <dsp:cNvSpPr/>
      </dsp:nvSpPr>
      <dsp:spPr>
        <a:xfrm>
          <a:off x="2077719" y="2644640"/>
          <a:ext cx="2337435" cy="629626"/>
        </a:xfrm>
        <a:prstGeom prst="roundRect">
          <a:avLst/>
        </a:prstGeom>
        <a:solidFill>
          <a:schemeClr val="accent5">
            <a:hueOff val="1215497"/>
            <a:satOff val="-13652"/>
            <a:lumOff val="-291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latin typeface="Calibri Light" panose="020F0302020204030204"/>
            </a:rPr>
            <a:t>5.Designated</a:t>
          </a:r>
          <a:r>
            <a:rPr lang="en-US" sz="1200" kern="1200"/>
            <a:t> MARAM Officer (DMO) makes referral to MARAM Coordinator </a:t>
          </a:r>
        </a:p>
      </dsp:txBody>
      <dsp:txXfrm>
        <a:off x="2108455" y="2675376"/>
        <a:ext cx="2275963" cy="568154"/>
      </dsp:txXfrm>
    </dsp:sp>
    <dsp:sp modelId="{8CAFE721-3CF5-444A-832A-360D68DC0367}">
      <dsp:nvSpPr>
        <dsp:cNvPr id="0" name=""/>
        <dsp:cNvSpPr/>
      </dsp:nvSpPr>
      <dsp:spPr>
        <a:xfrm>
          <a:off x="2077719" y="3305748"/>
          <a:ext cx="2337435" cy="629626"/>
        </a:xfrm>
        <a:prstGeom prst="roundRect">
          <a:avLst/>
        </a:prstGeom>
        <a:solidFill>
          <a:schemeClr val="accent5">
            <a:hueOff val="1519371"/>
            <a:satOff val="-17065"/>
            <a:lumOff val="-364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latin typeface="Calibri Light" panose="020F0302020204030204"/>
            </a:rPr>
            <a:t>6.MARAM</a:t>
          </a:r>
          <a:r>
            <a:rPr lang="en-US" sz="1200" kern="1200"/>
            <a:t> Coordinator prepares agenda </a:t>
          </a:r>
        </a:p>
      </dsp:txBody>
      <dsp:txXfrm>
        <a:off x="2108455" y="3336484"/>
        <a:ext cx="2275963" cy="568154"/>
      </dsp:txXfrm>
    </dsp:sp>
    <dsp:sp modelId="{1EBB9AEF-7909-47B1-BF97-87AC008D1F41}">
      <dsp:nvSpPr>
        <dsp:cNvPr id="0" name=""/>
        <dsp:cNvSpPr/>
      </dsp:nvSpPr>
      <dsp:spPr>
        <a:xfrm>
          <a:off x="2077719" y="3966856"/>
          <a:ext cx="2337435" cy="629626"/>
        </a:xfrm>
        <a:prstGeom prst="roundRect">
          <a:avLst/>
        </a:prstGeom>
        <a:solidFill>
          <a:schemeClr val="accent5">
            <a:hueOff val="1823246"/>
            <a:satOff val="-20478"/>
            <a:lumOff val="-437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latin typeface="Calibri Light" panose="020F0302020204030204"/>
            </a:rPr>
            <a:t>7.DVU</a:t>
          </a:r>
          <a:r>
            <a:rPr lang="en-US" sz="1200" kern="1200"/>
            <a:t>/VSA contact Victim </a:t>
          </a:r>
        </a:p>
      </dsp:txBody>
      <dsp:txXfrm>
        <a:off x="2108455" y="3997592"/>
        <a:ext cx="2275963" cy="568154"/>
      </dsp:txXfrm>
    </dsp:sp>
    <dsp:sp modelId="{05FA732F-4A5F-4D87-BCC8-768F880BEC8B}">
      <dsp:nvSpPr>
        <dsp:cNvPr id="0" name=""/>
        <dsp:cNvSpPr/>
      </dsp:nvSpPr>
      <dsp:spPr>
        <a:xfrm>
          <a:off x="2077719" y="4627964"/>
          <a:ext cx="2337435" cy="629626"/>
        </a:xfrm>
        <a:prstGeom prst="roundRect">
          <a:avLst/>
        </a:prstGeom>
        <a:solidFill>
          <a:schemeClr val="accent5">
            <a:hueOff val="2127120"/>
            <a:satOff val="-23891"/>
            <a:lumOff val="-509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rtl="0">
            <a:lnSpc>
              <a:spcPct val="90000"/>
            </a:lnSpc>
            <a:spcBef>
              <a:spcPct val="0"/>
            </a:spcBef>
            <a:spcAft>
              <a:spcPct val="35000"/>
            </a:spcAft>
            <a:buNone/>
          </a:pPr>
          <a:r>
            <a:rPr lang="en-US" sz="1200" kern="1200">
              <a:latin typeface="Calibri Light" panose="020F0302020204030204"/>
            </a:rPr>
            <a:t>8.Information</a:t>
          </a:r>
          <a:r>
            <a:rPr lang="en-US" sz="1200" kern="1200"/>
            <a:t> is researched and gathered by the DMO within each </a:t>
          </a:r>
          <a:r>
            <a:rPr lang="en-US" sz="1200" kern="1200" err="1"/>
            <a:t>organisation</a:t>
          </a:r>
          <a:r>
            <a:rPr lang="en-US" sz="1200" kern="1200"/>
            <a:t>...</a:t>
          </a:r>
        </a:p>
      </dsp:txBody>
      <dsp:txXfrm>
        <a:off x="2108455" y="4658700"/>
        <a:ext cx="2275963" cy="56815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E386B5-3964-47AF-8BD1-21E762A7D794}">
      <dsp:nvSpPr>
        <dsp:cNvPr id="0" name=""/>
        <dsp:cNvSpPr/>
      </dsp:nvSpPr>
      <dsp:spPr>
        <a:xfrm>
          <a:off x="0" y="24605"/>
          <a:ext cx="6797675" cy="89505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To share information to increase the safety, health and wellbeing of high-risk victims, adults and their children. </a:t>
          </a:r>
        </a:p>
      </dsp:txBody>
      <dsp:txXfrm>
        <a:off x="43693" y="68298"/>
        <a:ext cx="6710289" cy="807664"/>
      </dsp:txXfrm>
    </dsp:sp>
    <dsp:sp modelId="{0A3F9E92-C9AA-4010-986E-B0AFDCD6D3B6}">
      <dsp:nvSpPr>
        <dsp:cNvPr id="0" name=""/>
        <dsp:cNvSpPr/>
      </dsp:nvSpPr>
      <dsp:spPr>
        <a:xfrm>
          <a:off x="0" y="965735"/>
          <a:ext cx="6797675" cy="895050"/>
        </a:xfrm>
        <a:prstGeom prst="roundRect">
          <a:avLst/>
        </a:prstGeom>
        <a:solidFill>
          <a:schemeClr val="accent2">
            <a:hueOff val="7808"/>
            <a:satOff val="-5375"/>
            <a:lumOff val="-137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To determine whether the perpetrator poses a significant risk to any particular individual or to the general community.</a:t>
          </a:r>
        </a:p>
      </dsp:txBody>
      <dsp:txXfrm>
        <a:off x="43693" y="1009428"/>
        <a:ext cx="6710289" cy="807664"/>
      </dsp:txXfrm>
    </dsp:sp>
    <dsp:sp modelId="{30238F92-0057-4407-B49C-F40A2D64A740}">
      <dsp:nvSpPr>
        <dsp:cNvPr id="0" name=""/>
        <dsp:cNvSpPr/>
      </dsp:nvSpPr>
      <dsp:spPr>
        <a:xfrm>
          <a:off x="0" y="1906865"/>
          <a:ext cx="6797675" cy="895050"/>
        </a:xfrm>
        <a:prstGeom prst="roundRect">
          <a:avLst/>
        </a:prstGeom>
        <a:solidFill>
          <a:schemeClr val="accent2">
            <a:hueOff val="15615"/>
            <a:satOff val="-10750"/>
            <a:lumOff val="-274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To jointly construct and implement a risk management plan that provides professional support to all those identified are at high-risk to reduce the risk of harm.</a:t>
          </a:r>
        </a:p>
      </dsp:txBody>
      <dsp:txXfrm>
        <a:off x="43693" y="1950558"/>
        <a:ext cx="6710289" cy="807664"/>
      </dsp:txXfrm>
    </dsp:sp>
    <dsp:sp modelId="{3E7248E3-BE1E-4F24-8D01-025FA5A5F9B8}">
      <dsp:nvSpPr>
        <dsp:cNvPr id="0" name=""/>
        <dsp:cNvSpPr/>
      </dsp:nvSpPr>
      <dsp:spPr>
        <a:xfrm>
          <a:off x="0" y="2847995"/>
          <a:ext cx="6797675" cy="895050"/>
        </a:xfrm>
        <a:prstGeom prst="roundRect">
          <a:avLst/>
        </a:prstGeom>
        <a:solidFill>
          <a:schemeClr val="accent2">
            <a:hueOff val="23423"/>
            <a:satOff val="-16126"/>
            <a:lumOff val="-411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To reduce repeat-victimisation/repeat-offending.  </a:t>
          </a:r>
        </a:p>
      </dsp:txBody>
      <dsp:txXfrm>
        <a:off x="43693" y="2891688"/>
        <a:ext cx="6710289" cy="807664"/>
      </dsp:txXfrm>
    </dsp:sp>
    <dsp:sp modelId="{4BB6C407-030F-4AD5-A23C-6AC86FF63D69}">
      <dsp:nvSpPr>
        <dsp:cNvPr id="0" name=""/>
        <dsp:cNvSpPr/>
      </dsp:nvSpPr>
      <dsp:spPr>
        <a:xfrm>
          <a:off x="0" y="3789126"/>
          <a:ext cx="6797675" cy="895050"/>
        </a:xfrm>
        <a:prstGeom prst="roundRect">
          <a:avLst/>
        </a:prstGeom>
        <a:solidFill>
          <a:schemeClr val="accent2">
            <a:hueOff val="31230"/>
            <a:satOff val="-21501"/>
            <a:lumOff val="-5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To improve agency accountability &amp; support for professionals involved in high-risk domestic abuse cases.</a:t>
          </a:r>
        </a:p>
      </dsp:txBody>
      <dsp:txXfrm>
        <a:off x="43693" y="3832819"/>
        <a:ext cx="6710289" cy="807664"/>
      </dsp:txXfrm>
    </dsp:sp>
    <dsp:sp modelId="{23C74A82-0DBB-4CDE-B62B-6E4E694A16EC}">
      <dsp:nvSpPr>
        <dsp:cNvPr id="0" name=""/>
        <dsp:cNvSpPr/>
      </dsp:nvSpPr>
      <dsp:spPr>
        <a:xfrm>
          <a:off x="0" y="4730256"/>
          <a:ext cx="6797675" cy="895050"/>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To provide an audit trail.</a:t>
          </a:r>
        </a:p>
      </dsp:txBody>
      <dsp:txXfrm>
        <a:off x="43693" y="4773949"/>
        <a:ext cx="6710289" cy="80766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7/3/layout/HorizontalLabelsTimeline">
  <dgm:title val="Horizontal Labels Timeline"/>
  <dgm:desc val="Use to show a list of events in chronological order. The rectangular shape contains the description while the date is shown immediately below. It can display a large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1">
      <dgm:alg type="sp"/>
      <dgm:shape xmlns:r="http://schemas.openxmlformats.org/officeDocument/2006/relationships" type="line" r:blip="" zOrderOff="-1">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h" for="ch" forName="L1TextContainer" refType="h" fact="0.12"/>
                <dgm:constr type="t" for="ch" forName="L1TextContainer" refType="h" fact="0.31"/>
                <dgm:constr type="w" for="ch" forName="L2TextContainerWrapper" refType="w" fact="0.88"/>
                <dgm:constr type="l" for="ch" forName="L2TextContainerWrapper" refType="w" fact="0.06"/>
                <dgm:constr type="h" for="ch" forName="L2TextContainerWrapper" refType="h" fact="0.31"/>
                <dgm:constr type="b" for="ch" forName="L2TextContainerWrapper" refType="h" fact="0.31"/>
                <dgm:constr type="w" for="ch" forName="ConnectLine"/>
                <dgm:constr type="ctrX" for="ch" forName="ConnectLine" refType="w" fact="0.5"/>
                <dgm:constr type="h" for="ch" forName="ConnectLine" refType="h" fact="0.07"/>
                <dgm:constr type="t" for="ch" forName="ConnectLine" refType="h" fact="0.43"/>
                <dgm:constr type="w" for="ch" forName="ConnectorPoint" refType="h" fact="0.022"/>
                <dgm:constr type="h" for="ch" forName="ConnectorPoint" refType="h" fact="0.022"/>
                <dgm:constr type="ctrX" for="ch" forName="ConnectorPoint" refType="w" fact="0.5"/>
                <dgm:constr type="ctrY" for="ch" forName="ConnectorPoint" refType="h" fact="0.5"/>
                <dgm:constr type="w" for="ch" forName="EmptyPlaceHolder" refType="w"/>
                <dgm:constr type="h" for="ch" forName="EmptyPlaceHolder" refType="h" fact="0.5"/>
                <dgm:constr type="t" for="ch" forName="EmptyPlaceHolder" refType="h" fact="0.5"/>
              </dgm:constrLst>
            </dgm:if>
            <dgm:else name="CaseForPlacingNodeBelowDivider">
              <dgm:constrLst>
                <dgm:constr type="w" for="ch" forName="L1TextContainer" refType="w" fact="0.88"/>
                <dgm:constr type="l" for="ch" forName="L1TextContainer" refType="w" fact="0.06"/>
                <dgm:constr type="h" for="ch" forName="L1TextContainer" refType="h" fact="0.12"/>
                <dgm:constr type="t" for="ch" forName="L1TextContainer" refType="h" fact="0.57"/>
                <dgm:constr type="w" for="ch" forName="L2TextContainerWrapper" refType="w" fact="0.88"/>
                <dgm:constr type="l" for="ch" forName="L2TextContainerWrapper" refType="w" fact="0.06"/>
                <dgm:constr type="h" for="ch" forName="L2TextContainerWrapper" refType="h" fact="0.31"/>
                <dgm:constr type="t" for="ch" forName="L2TextContainerWrapper" refType="h" fact="0.69"/>
                <dgm:constr type="w" for="ch" forName="ConnectLine"/>
                <dgm:constr type="ctrX" for="ch" forName="ConnectLine" refType="w" fact="0.5"/>
                <dgm:constr type="h" for="ch" forName="ConnectLine" refType="h" fact="0.07"/>
                <dgm:constr type="t" for="ch" forName="ConnectLine" refType="h" fact="0.5"/>
                <dgm:constr type="w" for="ch" forName="ConnectorPoint" refType="h" fact="0.022"/>
                <dgm:constr type="h" for="ch" forName="ConnectorPoint" refType="h" fact="0.022"/>
                <dgm:constr type="ctrX" for="ch" forName="ConnectorPoint" refType="w" fact="0.5"/>
                <dgm:constr type="ctrY" for="ch" forName="ConnectorPoint" refType="h" fact="0.5"/>
                <dgm:constr type="w" for="ch" forName="EmptyPlaceHolder" refType="w"/>
                <dgm:constr type="h" for="ch" forName="EmptyPlaceHolder" refType="h" fact="0.5"/>
                <dgm:constr type="t" for="ch" forName="EmptyPlaceHolder" refType="h" fact="0"/>
              </dgm:constrLst>
            </dgm:else>
          </dgm:choose>
          <dgm:layoutNode name="L1TextContainer" styleLbl="alignNode1">
            <dgm:varLst>
              <dgm:chMax val="1"/>
              <dgm:chPref val="1"/>
              <dgm:bulletEnabled val="1"/>
            </dgm:varLst>
            <dgm:alg type="tx">
              <dgm:param type="txAnchorVert" val="mid"/>
              <dgm:param type="parTxLTRAlign" val="ctr"/>
              <dgm:param type="parTxRTLAlign" val="ctr"/>
            </dgm:alg>
            <dgm:shape xmlns:r="http://schemas.openxmlformats.org/officeDocument/2006/relationships" type="rect" r:blip="">
              <dgm:adjLst/>
            </dgm:shape>
            <dgm:presOf axis="self"/>
            <dgm:constrLst>
              <dgm:constr type="tMarg" refType="primFontSz" fact="0.4"/>
              <dgm:constr type="bMarg" refType="primFontSz" fact="0.4"/>
              <dgm:constr type="lMarg" refType="primFontSz" fact="0.4"/>
              <dgm:constr type="rMarg" refType="primFontSz" fact="0.4"/>
            </dgm:constrLst>
            <dgm:ruleLst>
              <dgm:rule type="primFontSz" val="14" fact="NaN" max="NaN"/>
            </dgm:ruleLst>
          </dgm:layoutNode>
          <dgm:layoutNode name="L2TextContainerWrapper">
            <dgm:varLst>
              <dgm:bulletEnabled val="1"/>
            </dgm:varLst>
            <dgm:alg type="composite"/>
            <dgm:choose name="L2TextContainerConstr">
              <dgm:if name="CaseForPlacingL2TextContaineAboveDivider" axis="self" ptType="node" func="posOdd" op="equ" val="1">
                <dgm:constrLst>
                  <dgm:constr type="h" for="ch" forName="L2TextContainer" refType="h" fact="0.39"/>
                  <dgm:constr type="b" for="ch" forName="L2TextContainer" refType="h"/>
                  <dgm:constr type="h" for="ch" forName="FlexibleEmptyPlaceHolder" refType="h" fact="0.61"/>
                </dgm:constrLst>
              </dgm:if>
              <dgm:else name="CaseForPlacingL2TextContaineBelowDivider">
                <dgm:constrLst>
                  <dgm:constr type="h" for="ch" forName="L2TextContainer" refType="h" fact="0.39"/>
                  <dgm:constr type="h" for="ch" forName="FlexibleEmptyPlaceHolder" refType="h" fact="0.61"/>
                  <dgm:constr type="b" for="ch" forName="FlexibleEmptyPlaceHolder" refType="h"/>
                </dgm:constrLst>
              </dgm:else>
            </dgm:choose>
            <dgm:layoutNode name="L2TextContainer" styleLbl="bgAccFollowNode1" moveWith="L1TextContainer">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tMarg" refType="primFontSz" fact="0.75"/>
                <dgm:constr type="bMarg" refType="primFontSz" fact="0.75"/>
                <dgm:constr type="lMarg" refType="primFontSz" fact="0.75"/>
                <dgm:constr type="rMarg" refType="primFontSz" fact="0.75"/>
              </dgm:constrLst>
              <dgm:ruleLst>
                <dgm:rule type="h" val="INF" fact="NaN" max="NaN"/>
                <dgm:rule type="primFontSz" val="12" fact="NaN" max="NaN"/>
                <dgm:rule type="secFontSz" val="10"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1TextContainer">
            <dgm:alg type="sp"/>
            <dgm:shape xmlns:r="http://schemas.openxmlformats.org/officeDocument/2006/relationships" type="line" r:blip="">
              <dgm:adjLst/>
            </dgm:shape>
            <dgm:presOf/>
            <dgm:constrLst/>
          </dgm:layoutNode>
          <dgm:layoutNode name="ConnectorPoint" styleLbl="node1" moveWith="L1TextContainer">
            <dgm:alg type="sp"/>
            <dgm:shape xmlns:r="http://schemas.openxmlformats.org/officeDocument/2006/relationships" rot="45" type="rect" r:blip="" zOrderOff="10">
              <dgm:adjLst/>
              <dgm:extLst>
                <a:ext uri="{B698B0E9-8C71-41B9-8309-B3DCBF30829C}">
                  <dgm1612:spPr xmlns:dgm1612="http://schemas.microsoft.com/office/drawing/2016/12/diagram">
                    <a:ln w="6350"/>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GB"/>
              <a:t>Click to edit Master title style</a:t>
            </a:r>
            <a:endParaRPr lang="en-US"/>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C764DE79-268F-4C1A-8933-263129D2AF90}" type="datetimeFigureOut">
              <a:rPr lang="en-US" smtClean="0"/>
              <a:t>12/16/2024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6361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lIns="45720" tIns="0" rIns="45720" bIns="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764DE79-268F-4C1A-8933-263129D2AF90}" type="datetimeFigureOut">
              <a:rPr lang="en-US" smtClean="0"/>
              <a:t>12/16/2024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845708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764DE79-268F-4C1A-8933-263129D2AF90}" type="datetimeFigureOut">
              <a:rPr lang="en-US" smtClean="0"/>
              <a:t>12/16/2024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80698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764DE79-268F-4C1A-8933-263129D2AF90}" type="datetimeFigureOut">
              <a:rPr lang="en-US" smtClean="0"/>
              <a:t>12/16/2024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063907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GB"/>
              <a:t>Click to edit Master title style</a:t>
            </a:r>
            <a:endParaRPr lang="en-US"/>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4255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GB"/>
              <a:t>Click to edit Master title style</a:t>
            </a:r>
            <a:endParaRPr lang="en-US"/>
          </a:p>
        </p:txBody>
      </p:sp>
      <p:sp>
        <p:nvSpPr>
          <p:cNvPr id="3" name="Content Placeholder 2"/>
          <p:cNvSpPr>
            <a:spLocks noGrp="1"/>
          </p:cNvSpPr>
          <p:nvPr>
            <p:ph sz="half" idx="1"/>
          </p:nvPr>
        </p:nvSpPr>
        <p:spPr>
          <a:xfrm>
            <a:off x="1097279" y="1845734"/>
            <a:ext cx="493776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217920" y="1845735"/>
            <a:ext cx="493776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C764DE79-268F-4C1A-8933-263129D2AF90}" type="datetimeFigureOut">
              <a:rPr lang="en-US" smtClean="0"/>
              <a:t>12/16/2024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558566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GB"/>
              <a:t>Click to edit Master title style</a:t>
            </a:r>
            <a:endParaRPr lang="en-US"/>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C764DE79-268F-4C1A-8933-263129D2AF90}" type="datetimeFigureOut">
              <a:rPr lang="en-US" smtClean="0"/>
              <a:t>12/16/2024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455407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C764DE79-268F-4C1A-8933-263129D2AF90}" type="datetimeFigureOut">
              <a:rPr lang="en-US" smtClean="0"/>
              <a:t>12/16/2024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885766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764DE79-268F-4C1A-8933-263129D2AF90}" type="datetimeFigureOut">
              <a:rPr lang="en-US" smtClean="0"/>
              <a:t>12/16/2024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255407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GB"/>
              <a:t>Click to edit Master title style</a:t>
            </a:r>
            <a:endParaRPr lang="en-US"/>
          </a:p>
        </p:txBody>
      </p:sp>
      <p:sp>
        <p:nvSpPr>
          <p:cNvPr id="3" name="Content Placeholder 2"/>
          <p:cNvSpPr>
            <a:spLocks noGrp="1"/>
          </p:cNvSpPr>
          <p:nvPr>
            <p:ph idx="1"/>
          </p:nvPr>
        </p:nvSpPr>
        <p:spPr>
          <a:xfrm>
            <a:off x="4800600" y="731520"/>
            <a:ext cx="6492240" cy="52578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764DE79-268F-4C1A-8933-263129D2AF90}" type="datetimeFigureOut">
              <a:rPr lang="en-US" smtClean="0"/>
              <a:t>12/16/2024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8F63A3B-78C7-47BE-AE5E-E10140E04643}" type="slidenum">
              <a:rPr lang="en-US" smtClean="0"/>
              <a:t>‹#›</a:t>
            </a:fld>
            <a:endParaRPr lang="en-US"/>
          </a:p>
        </p:txBody>
      </p:sp>
    </p:spTree>
    <p:extLst>
      <p:ext uri="{BB962C8B-B14F-4D97-AF65-F5344CB8AC3E}">
        <p14:creationId xmlns:p14="http://schemas.microsoft.com/office/powerpoint/2010/main" val="2589163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GB"/>
              <a:t>Click to edit Master title style</a:t>
            </a:r>
            <a:endParaRPr lang="en-US"/>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767595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GB"/>
              <a:t>Click to edit Master title style</a:t>
            </a:r>
            <a:endParaRPr lang="en-US"/>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764DE79-268F-4C1A-8933-263129D2AF90}" type="datetimeFigureOut">
              <a:rPr lang="en-US" smtClean="0"/>
              <a:t>12/16/2024</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8F63A3B-78C7-47BE-AE5E-E10140E04643}"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87435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8.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microsoft.com/office/2018/10/relationships/comments" Target="../comments/modernComment_135_5B5E1E8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27C47D-0088-4885-A697-2F9CAE868E69}"/>
              </a:ext>
            </a:extLst>
          </p:cNvPr>
          <p:cNvSpPr>
            <a:spLocks noGrp="1"/>
          </p:cNvSpPr>
          <p:nvPr>
            <p:ph type="ctrTitle"/>
          </p:nvPr>
        </p:nvSpPr>
        <p:spPr>
          <a:xfrm>
            <a:off x="965201" y="643467"/>
            <a:ext cx="6255026" cy="5054008"/>
          </a:xfrm>
        </p:spPr>
        <p:txBody>
          <a:bodyPr anchor="ctr">
            <a:normAutofit/>
          </a:bodyPr>
          <a:lstStyle/>
          <a:p>
            <a:pPr algn="r"/>
            <a:r>
              <a:rPr lang="en-GB" sz="7400" b="1"/>
              <a:t>MARAM</a:t>
            </a:r>
            <a:br>
              <a:rPr lang="en-GB" sz="7400"/>
            </a:br>
            <a:r>
              <a:rPr lang="en-GB" sz="7400"/>
              <a:t>Multi-Agency Risk Assessment Meeting</a:t>
            </a:r>
          </a:p>
        </p:txBody>
      </p:sp>
      <p:sp>
        <p:nvSpPr>
          <p:cNvPr id="3" name="Subtitle 2">
            <a:extLst>
              <a:ext uri="{FF2B5EF4-FFF2-40B4-BE49-F238E27FC236}">
                <a16:creationId xmlns:a16="http://schemas.microsoft.com/office/drawing/2014/main" id="{7F35B39F-5960-4816-99B8-7BDEAFD9A862}"/>
              </a:ext>
            </a:extLst>
          </p:cNvPr>
          <p:cNvSpPr>
            <a:spLocks noGrp="1"/>
          </p:cNvSpPr>
          <p:nvPr>
            <p:ph type="subTitle" idx="1"/>
          </p:nvPr>
        </p:nvSpPr>
        <p:spPr>
          <a:xfrm>
            <a:off x="7870995" y="643467"/>
            <a:ext cx="3341488" cy="5054008"/>
          </a:xfrm>
        </p:spPr>
        <p:txBody>
          <a:bodyPr anchor="ctr">
            <a:normAutofit/>
          </a:bodyPr>
          <a:lstStyle/>
          <a:p>
            <a:endParaRPr lang="en-GB">
              <a:cs typeface="Calibri Light"/>
            </a:endParaRPr>
          </a:p>
          <a:p>
            <a:endParaRPr lang="en-GB"/>
          </a:p>
          <a:p>
            <a:endParaRPr lang="en-GB"/>
          </a:p>
          <a:p>
            <a:endParaRPr lang="en-GB"/>
          </a:p>
          <a:p>
            <a:endParaRPr lang="en-GB"/>
          </a:p>
          <a:p>
            <a:r>
              <a:rPr lang="en-GB"/>
              <a:t> </a:t>
            </a:r>
            <a:endParaRPr lang="en-GB">
              <a:ea typeface="Calibri Light"/>
              <a:cs typeface="Calibri"/>
            </a:endParaRPr>
          </a:p>
          <a:p>
            <a:r>
              <a:rPr lang="en-GB"/>
              <a:t> September 2024</a:t>
            </a:r>
            <a:endParaRPr lang="en-GB">
              <a:ea typeface="Calibri Light"/>
              <a:cs typeface="Calibri"/>
            </a:endParaRPr>
          </a:p>
        </p:txBody>
      </p:sp>
      <p:cxnSp>
        <p:nvCxnSpPr>
          <p:cNvPr id="6" name="Straight Connector 9">
            <a:extLst>
              <a:ext uri="{FF2B5EF4-FFF2-40B4-BE49-F238E27FC236}">
                <a16:creationId xmlns:a16="http://schemas.microsoft.com/office/drawing/2014/main" id="{09525C9A-1972-4836-BA7A-706C946EF4D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391367"/>
            <a:ext cx="0" cy="355820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Rectangle 11">
            <a:extLst>
              <a:ext uri="{FF2B5EF4-FFF2-40B4-BE49-F238E27FC236}">
                <a16:creationId xmlns:a16="http://schemas.microsoft.com/office/drawing/2014/main" id="{8A549DE7-671D-4575-AF43-858FD999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9" name="Rectangle 13">
            <a:extLst>
              <a:ext uri="{FF2B5EF4-FFF2-40B4-BE49-F238E27FC236}">
                <a16:creationId xmlns:a16="http://schemas.microsoft.com/office/drawing/2014/main" id="{C22D9B36-9BE7-472B-8808-7E0D68107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40942"/>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pic>
        <p:nvPicPr>
          <p:cNvPr id="4" name="Picture 3" descr="A purple ribbon on an orange background&#10;&#10;Description automatically generated">
            <a:extLst>
              <a:ext uri="{FF2B5EF4-FFF2-40B4-BE49-F238E27FC236}">
                <a16:creationId xmlns:a16="http://schemas.microsoft.com/office/drawing/2014/main" id="{34F410A4-9EB5-288F-B5D5-7515529F2197}"/>
              </a:ext>
            </a:extLst>
          </p:cNvPr>
          <p:cNvPicPr>
            <a:picLocks noChangeAspect="1"/>
          </p:cNvPicPr>
          <p:nvPr/>
        </p:nvPicPr>
        <p:blipFill>
          <a:blip r:embed="rId2"/>
          <a:stretch>
            <a:fillRect/>
          </a:stretch>
        </p:blipFill>
        <p:spPr>
          <a:xfrm>
            <a:off x="8204994" y="1395289"/>
            <a:ext cx="2671328" cy="2662174"/>
          </a:xfrm>
          <a:prstGeom prst="rect">
            <a:avLst/>
          </a:prstGeom>
        </p:spPr>
      </p:pic>
    </p:spTree>
    <p:extLst>
      <p:ext uri="{BB962C8B-B14F-4D97-AF65-F5344CB8AC3E}">
        <p14:creationId xmlns:p14="http://schemas.microsoft.com/office/powerpoint/2010/main" val="1180240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CEEC4DB3-DE5E-E870-1915-FB50F0ABBF30}"/>
              </a:ext>
            </a:extLst>
          </p:cNvPr>
          <p:cNvSpPr>
            <a:spLocks noGrp="1"/>
          </p:cNvSpPr>
          <p:nvPr>
            <p:ph type="title"/>
          </p:nvPr>
        </p:nvSpPr>
        <p:spPr>
          <a:xfrm>
            <a:off x="492370" y="516835"/>
            <a:ext cx="3084844" cy="5772840"/>
          </a:xfrm>
        </p:spPr>
        <p:txBody>
          <a:bodyPr anchor="ctr">
            <a:normAutofit/>
          </a:bodyPr>
          <a:lstStyle/>
          <a:p>
            <a:r>
              <a:rPr lang="en-US" sz="3600" b="1">
                <a:solidFill>
                  <a:srgbClr val="FFFFFF"/>
                </a:solidFill>
                <a:cs typeface="Calibri Light"/>
              </a:rPr>
              <a:t>MARAM Referral Criteria</a:t>
            </a:r>
          </a:p>
        </p:txBody>
      </p:sp>
      <p:sp>
        <p:nvSpPr>
          <p:cNvPr id="21" name="Rectangle 20">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graphicFrame>
        <p:nvGraphicFramePr>
          <p:cNvPr id="12" name="Content Placeholder 2">
            <a:extLst>
              <a:ext uri="{FF2B5EF4-FFF2-40B4-BE49-F238E27FC236}">
                <a16:creationId xmlns:a16="http://schemas.microsoft.com/office/drawing/2014/main" id="{04B74016-A774-98ED-1ADF-373174171A8D}"/>
              </a:ext>
            </a:extLst>
          </p:cNvPr>
          <p:cNvGraphicFramePr>
            <a:graphicFrameLocks noGrp="1"/>
          </p:cNvGraphicFramePr>
          <p:nvPr>
            <p:ph idx="1"/>
            <p:extLst>
              <p:ext uri="{D42A27DB-BD31-4B8C-83A1-F6EECF244321}">
                <p14:modId xmlns:p14="http://schemas.microsoft.com/office/powerpoint/2010/main" val="716535200"/>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778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7A641-3AB6-E994-CFBB-2400DDAAA1CB}"/>
              </a:ext>
            </a:extLst>
          </p:cNvPr>
          <p:cNvSpPr>
            <a:spLocks noGrp="1"/>
          </p:cNvSpPr>
          <p:nvPr>
            <p:ph type="title"/>
          </p:nvPr>
        </p:nvSpPr>
        <p:spPr/>
        <p:txBody>
          <a:bodyPr anchor="ctr">
            <a:normAutofit/>
          </a:bodyPr>
          <a:lstStyle/>
          <a:p>
            <a:r>
              <a:rPr lang="en-US">
                <a:cs typeface="Calibri Light"/>
              </a:rPr>
              <a:t>			</a:t>
            </a:r>
            <a:endParaRPr lang="en-US"/>
          </a:p>
        </p:txBody>
      </p:sp>
      <p:graphicFrame>
        <p:nvGraphicFramePr>
          <p:cNvPr id="5" name="Content Placeholder 2">
            <a:extLst>
              <a:ext uri="{FF2B5EF4-FFF2-40B4-BE49-F238E27FC236}">
                <a16:creationId xmlns:a16="http://schemas.microsoft.com/office/drawing/2014/main" id="{4436BAE0-524D-B723-6ADC-4EAFEB7DD263}"/>
              </a:ext>
            </a:extLst>
          </p:cNvPr>
          <p:cNvGraphicFramePr>
            <a:graphicFrameLocks noGrp="1"/>
          </p:cNvGraphicFramePr>
          <p:nvPr>
            <p:ph idx="1"/>
            <p:extLst>
              <p:ext uri="{D42A27DB-BD31-4B8C-83A1-F6EECF244321}">
                <p14:modId xmlns:p14="http://schemas.microsoft.com/office/powerpoint/2010/main" val="2811697493"/>
              </p:ext>
            </p:extLst>
          </p:nvPr>
        </p:nvGraphicFramePr>
        <p:xfrm>
          <a:off x="4800600" y="731838"/>
          <a:ext cx="6492875"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2" name="Text Placeholder 21">
            <a:extLst>
              <a:ext uri="{FF2B5EF4-FFF2-40B4-BE49-F238E27FC236}">
                <a16:creationId xmlns:a16="http://schemas.microsoft.com/office/drawing/2014/main" id="{650AD5DF-AC05-1153-175C-4510D4DCDDA2}"/>
              </a:ext>
            </a:extLst>
          </p:cNvPr>
          <p:cNvSpPr>
            <a:spLocks noGrp="1"/>
          </p:cNvSpPr>
          <p:nvPr>
            <p:ph type="body" sz="half" idx="2"/>
          </p:nvPr>
        </p:nvSpPr>
        <p:spPr>
          <a:xfrm>
            <a:off x="337850" y="1888659"/>
            <a:ext cx="3200400" cy="3406666"/>
          </a:xfrm>
        </p:spPr>
        <p:txBody>
          <a:bodyPr vert="horz" lIns="91440" tIns="45720" rIns="91440" bIns="45720" rtlCol="0" anchor="t">
            <a:normAutofit/>
          </a:bodyPr>
          <a:lstStyle/>
          <a:p>
            <a:pPr algn="ctr"/>
            <a:r>
              <a:rPr lang="en-US" sz="4000">
                <a:ea typeface="Calibri"/>
                <a:cs typeface="Calibri"/>
              </a:rPr>
              <a:t>The MARAM </a:t>
            </a:r>
            <a:endParaRPr lang="en-US">
              <a:ea typeface="Calibri"/>
              <a:cs typeface="Calibri"/>
            </a:endParaRPr>
          </a:p>
          <a:p>
            <a:pPr algn="ctr"/>
            <a:r>
              <a:rPr lang="en-US" sz="4000">
                <a:ea typeface="Calibri"/>
                <a:cs typeface="Calibri"/>
              </a:rPr>
              <a:t>Process</a:t>
            </a:r>
            <a:endParaRPr lang="en-US">
              <a:ea typeface="Calibri"/>
              <a:cs typeface="Calibri"/>
            </a:endParaRPr>
          </a:p>
        </p:txBody>
      </p:sp>
    </p:spTree>
    <p:extLst>
      <p:ext uri="{BB962C8B-B14F-4D97-AF65-F5344CB8AC3E}">
        <p14:creationId xmlns:p14="http://schemas.microsoft.com/office/powerpoint/2010/main" val="37263761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B842D730-697F-0E28-2730-1A95FA173514}"/>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cs typeface="Calibri Light"/>
              </a:rPr>
              <a:t>Outcomes of MARAM</a:t>
            </a:r>
            <a:endParaRPr lang="en-US" sz="3600">
              <a:solidFill>
                <a:srgbClr val="FFFFFF"/>
              </a:solidFill>
            </a:endParaRP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graphicFrame>
        <p:nvGraphicFramePr>
          <p:cNvPr id="5" name="Content Placeholder 2">
            <a:extLst>
              <a:ext uri="{FF2B5EF4-FFF2-40B4-BE49-F238E27FC236}">
                <a16:creationId xmlns:a16="http://schemas.microsoft.com/office/drawing/2014/main" id="{9F420C08-C160-1EDF-A858-12C9F7ABFC41}"/>
              </a:ext>
            </a:extLst>
          </p:cNvPr>
          <p:cNvGraphicFramePr>
            <a:graphicFrameLocks noGrp="1"/>
          </p:cNvGraphicFramePr>
          <p:nvPr>
            <p:ph idx="1"/>
            <p:extLst>
              <p:ext uri="{D42A27DB-BD31-4B8C-83A1-F6EECF244321}">
                <p14:modId xmlns:p14="http://schemas.microsoft.com/office/powerpoint/2010/main" val="3774425550"/>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0677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5F9346E-0966-4809-4677-514AD68FD6B4}"/>
              </a:ext>
            </a:extLst>
          </p:cNvPr>
          <p:cNvSpPr>
            <a:spLocks noGrp="1"/>
          </p:cNvSpPr>
          <p:nvPr>
            <p:ph type="title"/>
          </p:nvPr>
        </p:nvSpPr>
        <p:spPr/>
        <p:txBody>
          <a:bodyPr/>
          <a:lstStyle/>
          <a:p>
            <a:pPr algn="ctr"/>
            <a:r>
              <a:rPr lang="en-GB" sz="3200" b="1" dirty="0">
                <a:latin typeface="Calibri Light"/>
                <a:ea typeface="Calibri Light"/>
                <a:cs typeface="Calibri Light"/>
              </a:rPr>
              <a:t>MARAM</a:t>
            </a:r>
            <a:r>
              <a:rPr lang="en-GB" sz="3200" b="1" dirty="0"/>
              <a:t> </a:t>
            </a:r>
            <a:br>
              <a:rPr lang="en-GB" sz="3200" b="1" dirty="0"/>
            </a:br>
            <a:r>
              <a:rPr lang="en-GB" sz="3200" b="1" dirty="0">
                <a:ea typeface="Calibri Light"/>
                <a:cs typeface="Calibri Light"/>
              </a:rPr>
              <a:t>Statistics: 40 Meetings June 2023 – 3rd September 2024</a:t>
            </a:r>
          </a:p>
        </p:txBody>
      </p:sp>
      <p:graphicFrame>
        <p:nvGraphicFramePr>
          <p:cNvPr id="7" name="Content Placeholder 6">
            <a:extLst>
              <a:ext uri="{FF2B5EF4-FFF2-40B4-BE49-F238E27FC236}">
                <a16:creationId xmlns:a16="http://schemas.microsoft.com/office/drawing/2014/main" id="{CD06AB17-8121-3BBA-36DC-FE239FF174E5}"/>
              </a:ext>
            </a:extLst>
          </p:cNvPr>
          <p:cNvGraphicFramePr>
            <a:graphicFrameLocks noGrp="1"/>
          </p:cNvGraphicFramePr>
          <p:nvPr>
            <p:ph idx="1"/>
            <p:extLst>
              <p:ext uri="{D42A27DB-BD31-4B8C-83A1-F6EECF244321}">
                <p14:modId xmlns:p14="http://schemas.microsoft.com/office/powerpoint/2010/main" val="3332689387"/>
              </p:ext>
            </p:extLst>
          </p:nvPr>
        </p:nvGraphicFramePr>
        <p:xfrm>
          <a:off x="1066884" y="2487947"/>
          <a:ext cx="10058397" cy="2068830"/>
        </p:xfrm>
        <a:graphic>
          <a:graphicData uri="http://schemas.openxmlformats.org/drawingml/2006/table">
            <a:tbl>
              <a:tblPr firstRow="1" firstCol="1" bandRow="1">
                <a:tableStyleId>{5C22544A-7EE6-4342-B048-85BDC9FD1C3A}</a:tableStyleId>
              </a:tblPr>
              <a:tblGrid>
                <a:gridCol w="2192014">
                  <a:extLst>
                    <a:ext uri="{9D8B030D-6E8A-4147-A177-3AD203B41FA5}">
                      <a16:colId xmlns:a16="http://schemas.microsoft.com/office/drawing/2014/main" val="850599507"/>
                    </a:ext>
                  </a:extLst>
                </a:gridCol>
                <a:gridCol w="1962396">
                  <a:extLst>
                    <a:ext uri="{9D8B030D-6E8A-4147-A177-3AD203B41FA5}">
                      <a16:colId xmlns:a16="http://schemas.microsoft.com/office/drawing/2014/main" val="3172046263"/>
                    </a:ext>
                  </a:extLst>
                </a:gridCol>
                <a:gridCol w="1971356">
                  <a:extLst>
                    <a:ext uri="{9D8B030D-6E8A-4147-A177-3AD203B41FA5}">
                      <a16:colId xmlns:a16="http://schemas.microsoft.com/office/drawing/2014/main" val="1930023015"/>
                    </a:ext>
                  </a:extLst>
                </a:gridCol>
                <a:gridCol w="1971356">
                  <a:extLst>
                    <a:ext uri="{9D8B030D-6E8A-4147-A177-3AD203B41FA5}">
                      <a16:colId xmlns:a16="http://schemas.microsoft.com/office/drawing/2014/main" val="270042891"/>
                    </a:ext>
                  </a:extLst>
                </a:gridCol>
                <a:gridCol w="1961275">
                  <a:extLst>
                    <a:ext uri="{9D8B030D-6E8A-4147-A177-3AD203B41FA5}">
                      <a16:colId xmlns:a16="http://schemas.microsoft.com/office/drawing/2014/main" val="2493092516"/>
                    </a:ext>
                  </a:extLst>
                </a:gridCol>
              </a:tblGrid>
              <a:tr h="895350">
                <a:tc>
                  <a:txBody>
                    <a:bodyPr/>
                    <a:lstStyle/>
                    <a:p>
                      <a:pPr algn="ctr"/>
                      <a:r>
                        <a:rPr lang="en-US" sz="1800" b="1" u="sng" kern="0" dirty="0">
                          <a:solidFill>
                            <a:schemeClr val="tx1"/>
                          </a:solidFill>
                          <a:effectLst/>
                          <a:latin typeface="Calibri"/>
                          <a:ea typeface="Times New Roman" panose="02020603050405020304" pitchFamily="18" charset="0"/>
                        </a:rPr>
                        <a:t>YEAR</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u="sng" kern="0" dirty="0">
                          <a:solidFill>
                            <a:schemeClr val="tx1"/>
                          </a:solidFill>
                          <a:effectLst/>
                          <a:latin typeface="Calibri"/>
                          <a:ea typeface="Times New Roman" panose="02020603050405020304" pitchFamily="18" charset="0"/>
                        </a:rPr>
                        <a:t>Cases discussed during MARAM</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u="sng" kern="0" dirty="0">
                          <a:solidFill>
                            <a:schemeClr val="tx1"/>
                          </a:solidFill>
                          <a:effectLst/>
                          <a:latin typeface="Calibri"/>
                          <a:ea typeface="Times New Roman" panose="02020603050405020304" pitchFamily="18" charset="0"/>
                        </a:rPr>
                        <a:t>Female Victims</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u="sng" kern="0" dirty="0">
                          <a:solidFill>
                            <a:schemeClr val="tx1"/>
                          </a:solidFill>
                          <a:effectLst/>
                          <a:latin typeface="Calibri"/>
                          <a:ea typeface="Times New Roman" panose="02020603050405020304" pitchFamily="18" charset="0"/>
                        </a:rPr>
                        <a:t>Male Victims</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u="sng" kern="0" dirty="0">
                          <a:solidFill>
                            <a:schemeClr val="tx1"/>
                          </a:solidFill>
                          <a:effectLst/>
                          <a:latin typeface="Calibri"/>
                          <a:ea typeface="Times New Roman" panose="02020603050405020304" pitchFamily="18" charset="0"/>
                        </a:rPr>
                        <a:t>Children involved in cases</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5852785"/>
                  </a:ext>
                </a:extLst>
              </a:tr>
              <a:tr h="201083">
                <a:tc>
                  <a:txBody>
                    <a:bodyPr/>
                    <a:lstStyle/>
                    <a:p>
                      <a:pPr algn="ctr"/>
                      <a:r>
                        <a:rPr lang="en-US" sz="1800" b="1" kern="0" dirty="0">
                          <a:solidFill>
                            <a:schemeClr val="tx1"/>
                          </a:solidFill>
                          <a:effectLst/>
                          <a:latin typeface="Calibri"/>
                          <a:ea typeface="Times New Roman" panose="02020603050405020304" pitchFamily="18" charset="0"/>
                          <a:cs typeface="Calibri"/>
                        </a:rPr>
                        <a:t>June - Dec 2023</a:t>
                      </a:r>
                      <a:endParaRPr lang="en-US" sz="1800" b="1">
                        <a:solidFill>
                          <a:schemeClr val="tx1"/>
                        </a:solidFill>
                        <a:effectLst/>
                        <a:latin typeface="Calibri"/>
                        <a:cs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rPr>
                        <a:t>267</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rPr>
                        <a:t>246</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rPr>
                        <a:t>21</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rPr>
                        <a:t>273</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92626377"/>
                  </a:ext>
                </a:extLst>
              </a:tr>
              <a:tr h="200025">
                <a:tc>
                  <a:txBody>
                    <a:bodyPr/>
                    <a:lstStyle/>
                    <a:p>
                      <a:pPr algn="ctr"/>
                      <a:r>
                        <a:rPr lang="en-US" sz="1800" b="1" kern="0" dirty="0">
                          <a:solidFill>
                            <a:schemeClr val="tx1"/>
                          </a:solidFill>
                          <a:effectLst/>
                          <a:latin typeface="Calibri"/>
                          <a:ea typeface="Times New Roman" panose="02020603050405020304" pitchFamily="18" charset="0"/>
                          <a:cs typeface="Calibri"/>
                        </a:rPr>
                        <a:t>Jan- August 2024</a:t>
                      </a:r>
                      <a:endParaRPr lang="en-US" sz="1800" b="1">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cs typeface="Calibri"/>
                        </a:rPr>
                        <a:t>394</a:t>
                      </a:r>
                      <a:endParaRPr lang="en-US" sz="1800" b="1">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cs typeface="Calibri"/>
                        </a:rPr>
                        <a:t>373</a:t>
                      </a:r>
                      <a:endParaRPr lang="en-US" sz="1800" b="1">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cs typeface="Calibri"/>
                        </a:rPr>
                        <a:t>21</a:t>
                      </a:r>
                      <a:endParaRPr lang="en-US" sz="1800" b="1">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cs typeface="Calibri"/>
                        </a:rPr>
                        <a:t>376</a:t>
                      </a:r>
                      <a:endParaRPr lang="en-US" sz="1800" b="1">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3431211"/>
                  </a:ext>
                </a:extLst>
              </a:tr>
              <a:tr h="190500">
                <a:tc>
                  <a:txBody>
                    <a:bodyPr/>
                    <a:lstStyle/>
                    <a:p>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33345992"/>
                  </a:ext>
                </a:extLst>
              </a:tr>
              <a:tr h="200025">
                <a:tc>
                  <a:txBody>
                    <a:bodyPr/>
                    <a:lstStyle/>
                    <a:p>
                      <a:pPr algn="ctr"/>
                      <a:r>
                        <a:rPr lang="en-US" sz="1800" b="1" kern="0" dirty="0">
                          <a:solidFill>
                            <a:schemeClr val="tx1"/>
                          </a:solidFill>
                          <a:effectLst/>
                          <a:latin typeface="Calibri"/>
                          <a:ea typeface="Times New Roman" panose="02020603050405020304" pitchFamily="18" charset="0"/>
                          <a:cs typeface="Calibri"/>
                        </a:rPr>
                        <a:t>Total</a:t>
                      </a:r>
                      <a:endParaRPr lang="en-US" sz="1800" b="1">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cs typeface="Times New Roman"/>
                        </a:rPr>
                        <a:t>661</a:t>
                      </a:r>
                      <a:endParaRPr lang="en-US" sz="1800" b="1">
                        <a:solidFill>
                          <a:schemeClr val="tx1"/>
                        </a:solidFill>
                        <a:effectLst/>
                        <a:latin typeface="Calibri"/>
                        <a:cs typeface="Times New Roman"/>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cs typeface="Times New Roman"/>
                        </a:rPr>
                        <a:t>619 (93.65 %)</a:t>
                      </a:r>
                      <a:endParaRPr lang="en-US" sz="1800" b="1" dirty="0">
                        <a:solidFill>
                          <a:schemeClr val="tx1"/>
                        </a:solidFill>
                        <a:effectLst/>
                        <a:latin typeface="Calibri"/>
                        <a:cs typeface="Times New Roman"/>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cs typeface="Times New Roman"/>
                        </a:rPr>
                        <a:t>42 (6.35 %)</a:t>
                      </a:r>
                      <a:endParaRPr lang="en-US" sz="1800" b="1" dirty="0">
                        <a:solidFill>
                          <a:schemeClr val="tx1"/>
                        </a:solidFill>
                        <a:effectLst/>
                        <a:latin typeface="Calibri"/>
                        <a:cs typeface="Times New Roman"/>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cs typeface="Times New Roman"/>
                        </a:rPr>
                        <a:t>649</a:t>
                      </a:r>
                      <a:endParaRPr lang="en-US" sz="1800" b="1">
                        <a:solidFill>
                          <a:schemeClr val="tx1"/>
                        </a:solidFill>
                        <a:effectLst/>
                        <a:latin typeface="Calibri"/>
                        <a:cs typeface="Times New Roman"/>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8205782"/>
                  </a:ext>
                </a:extLst>
              </a:tr>
            </a:tbl>
          </a:graphicData>
        </a:graphic>
      </p:graphicFrame>
    </p:spTree>
    <p:extLst>
      <p:ext uri="{BB962C8B-B14F-4D97-AF65-F5344CB8AC3E}">
        <p14:creationId xmlns:p14="http://schemas.microsoft.com/office/powerpoint/2010/main" val="2680585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10D5-FA9C-78B4-4D11-B0774CB839C5}"/>
              </a:ext>
            </a:extLst>
          </p:cNvPr>
          <p:cNvSpPr>
            <a:spLocks noGrp="1"/>
          </p:cNvSpPr>
          <p:nvPr>
            <p:ph type="title"/>
          </p:nvPr>
        </p:nvSpPr>
        <p:spPr/>
        <p:txBody>
          <a:bodyPr>
            <a:normAutofit/>
          </a:bodyPr>
          <a:lstStyle/>
          <a:p>
            <a:pPr algn="ctr"/>
            <a:r>
              <a:rPr lang="en-US" sz="3200" b="1" dirty="0">
                <a:ea typeface="Calibri Light"/>
                <a:cs typeface="Calibri Light"/>
              </a:rPr>
              <a:t>    Maltese / Foreigners referred to MARAM</a:t>
            </a:r>
            <a:br>
              <a:rPr lang="en-US" sz="3200" b="1" dirty="0">
                <a:ea typeface="Calibri Light"/>
                <a:cs typeface="Calibri Light"/>
              </a:rPr>
            </a:br>
            <a:r>
              <a:rPr lang="en-US" sz="3200" b="1" dirty="0">
                <a:ea typeface="Calibri Light"/>
                <a:cs typeface="Calibri Light"/>
              </a:rPr>
              <a:t>June 2023 – August 2024</a:t>
            </a:r>
          </a:p>
        </p:txBody>
      </p:sp>
      <p:sp>
        <p:nvSpPr>
          <p:cNvPr id="3" name="Content Placeholder 2">
            <a:extLst>
              <a:ext uri="{FF2B5EF4-FFF2-40B4-BE49-F238E27FC236}">
                <a16:creationId xmlns:a16="http://schemas.microsoft.com/office/drawing/2014/main" id="{9EF329B7-6935-F54F-0C33-0B833644BBA3}"/>
              </a:ext>
            </a:extLst>
          </p:cNvPr>
          <p:cNvSpPr>
            <a:spLocks noGrp="1"/>
          </p:cNvSpPr>
          <p:nvPr>
            <p:ph idx="1"/>
          </p:nvPr>
        </p:nvSpPr>
        <p:spPr/>
        <p:txBody>
          <a:bodyPr vert="horz" lIns="0" tIns="45720" rIns="0" bIns="45720" rtlCol="0" anchor="t">
            <a:normAutofit/>
          </a:bodyPr>
          <a:lstStyle/>
          <a:p>
            <a:endParaRPr lang="en-US" b="1">
              <a:ea typeface="Calibri"/>
              <a:cs typeface="Calibri"/>
            </a:endParaRPr>
          </a:p>
          <a:p>
            <a:endParaRPr lang="en-US">
              <a:ea typeface="Calibri"/>
              <a:cs typeface="Calibri"/>
            </a:endParaRPr>
          </a:p>
        </p:txBody>
      </p:sp>
      <p:pic>
        <p:nvPicPr>
          <p:cNvPr id="9" name="Picture 8" descr="A close-up of a person&amp;#39;s face&#10;&#10;Description automatically generated">
            <a:extLst>
              <a:ext uri="{FF2B5EF4-FFF2-40B4-BE49-F238E27FC236}">
                <a16:creationId xmlns:a16="http://schemas.microsoft.com/office/drawing/2014/main" id="{EDFF408A-176B-DDFA-41BD-80E767CD66A5}"/>
              </a:ext>
            </a:extLst>
          </p:cNvPr>
          <p:cNvPicPr>
            <a:picLocks noChangeAspect="1"/>
          </p:cNvPicPr>
          <p:nvPr/>
        </p:nvPicPr>
        <p:blipFill>
          <a:blip r:embed="rId2"/>
          <a:stretch>
            <a:fillRect/>
          </a:stretch>
        </p:blipFill>
        <p:spPr>
          <a:xfrm>
            <a:off x="2493470" y="2780510"/>
            <a:ext cx="7205670" cy="1294270"/>
          </a:xfrm>
          <a:prstGeom prst="rect">
            <a:avLst/>
          </a:prstGeom>
        </p:spPr>
      </p:pic>
    </p:spTree>
    <p:extLst>
      <p:ext uri="{BB962C8B-B14F-4D97-AF65-F5344CB8AC3E}">
        <p14:creationId xmlns:p14="http://schemas.microsoft.com/office/powerpoint/2010/main" val="9566787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E9434-8494-AA38-FA6A-A913A6E40E23}"/>
              </a:ext>
            </a:extLst>
          </p:cNvPr>
          <p:cNvSpPr>
            <a:spLocks noGrp="1"/>
          </p:cNvSpPr>
          <p:nvPr>
            <p:ph type="title"/>
          </p:nvPr>
        </p:nvSpPr>
        <p:spPr/>
        <p:txBody>
          <a:bodyPr/>
          <a:lstStyle/>
          <a:p>
            <a:pPr algn="ctr"/>
            <a:r>
              <a:rPr lang="en-US" dirty="0">
                <a:ea typeface="Calibri Light"/>
                <a:cs typeface="Calibri Light"/>
              </a:rPr>
              <a:t>Percentages – Maltese/ Foreign</a:t>
            </a:r>
          </a:p>
        </p:txBody>
      </p:sp>
      <p:sp>
        <p:nvSpPr>
          <p:cNvPr id="3" name="Content Placeholder 2">
            <a:extLst>
              <a:ext uri="{FF2B5EF4-FFF2-40B4-BE49-F238E27FC236}">
                <a16:creationId xmlns:a16="http://schemas.microsoft.com/office/drawing/2014/main" id="{17BEE463-8DCA-FB32-0286-B5B3ED1F3CF7}"/>
              </a:ext>
            </a:extLst>
          </p:cNvPr>
          <p:cNvSpPr>
            <a:spLocks noGrp="1"/>
          </p:cNvSpPr>
          <p:nvPr>
            <p:ph idx="1"/>
          </p:nvPr>
        </p:nvSpPr>
        <p:spPr/>
        <p:txBody>
          <a:bodyPr/>
          <a:lstStyle/>
          <a:p>
            <a:endParaRPr lang="en-US"/>
          </a:p>
        </p:txBody>
      </p:sp>
      <p:pic>
        <p:nvPicPr>
          <p:cNvPr id="5" name="Picture 4" descr="A screenshot of a computer&#10;&#10;Description automatically generated">
            <a:extLst>
              <a:ext uri="{FF2B5EF4-FFF2-40B4-BE49-F238E27FC236}">
                <a16:creationId xmlns:a16="http://schemas.microsoft.com/office/drawing/2014/main" id="{0615CBCF-861B-F460-21D3-34BA7DD2DED0}"/>
              </a:ext>
            </a:extLst>
          </p:cNvPr>
          <p:cNvPicPr>
            <a:picLocks noChangeAspect="1"/>
          </p:cNvPicPr>
          <p:nvPr/>
        </p:nvPicPr>
        <p:blipFill>
          <a:blip r:embed="rId2"/>
          <a:stretch>
            <a:fillRect/>
          </a:stretch>
        </p:blipFill>
        <p:spPr>
          <a:xfrm>
            <a:off x="3097522" y="1847770"/>
            <a:ext cx="6055457" cy="1584732"/>
          </a:xfrm>
          <a:prstGeom prst="rect">
            <a:avLst/>
          </a:prstGeom>
        </p:spPr>
      </p:pic>
      <p:pic>
        <p:nvPicPr>
          <p:cNvPr id="7" name="Picture 6" descr="A screenshot of a computer&#10;&#10;Description automatically generated">
            <a:extLst>
              <a:ext uri="{FF2B5EF4-FFF2-40B4-BE49-F238E27FC236}">
                <a16:creationId xmlns:a16="http://schemas.microsoft.com/office/drawing/2014/main" id="{750F3A6C-116D-616D-4F0B-2FAA8294421D}"/>
              </a:ext>
            </a:extLst>
          </p:cNvPr>
          <p:cNvPicPr>
            <a:picLocks noChangeAspect="1"/>
          </p:cNvPicPr>
          <p:nvPr/>
        </p:nvPicPr>
        <p:blipFill>
          <a:blip r:embed="rId3"/>
          <a:stretch>
            <a:fillRect/>
          </a:stretch>
        </p:blipFill>
        <p:spPr>
          <a:xfrm>
            <a:off x="3076807" y="3857694"/>
            <a:ext cx="6039582" cy="1667607"/>
          </a:xfrm>
          <a:prstGeom prst="rect">
            <a:avLst/>
          </a:prstGeom>
        </p:spPr>
      </p:pic>
    </p:spTree>
    <p:extLst>
      <p:ext uri="{BB962C8B-B14F-4D97-AF65-F5344CB8AC3E}">
        <p14:creationId xmlns:p14="http://schemas.microsoft.com/office/powerpoint/2010/main" val="26452002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5F9346E-0966-4809-4677-514AD68FD6B4}"/>
              </a:ext>
            </a:extLst>
          </p:cNvPr>
          <p:cNvSpPr>
            <a:spLocks noGrp="1"/>
          </p:cNvSpPr>
          <p:nvPr>
            <p:ph type="title"/>
          </p:nvPr>
        </p:nvSpPr>
        <p:spPr>
          <a:xfrm>
            <a:off x="1097280" y="286603"/>
            <a:ext cx="10058400" cy="1891431"/>
          </a:xfrm>
        </p:spPr>
        <p:txBody>
          <a:bodyPr>
            <a:normAutofit/>
          </a:bodyPr>
          <a:lstStyle/>
          <a:p>
            <a:pPr algn="ctr"/>
            <a:r>
              <a:rPr lang="en-GB" sz="3200" b="1" dirty="0">
                <a:latin typeface="Calibri Light"/>
                <a:ea typeface="Calibri Light"/>
                <a:cs typeface="Calibri Light"/>
              </a:rPr>
              <a:t>MARAM</a:t>
            </a:r>
            <a:br>
              <a:rPr lang="en-GB" sz="3200" b="1" dirty="0">
                <a:latin typeface="Calibri Light"/>
                <a:ea typeface="Calibri"/>
                <a:cs typeface="Calibri"/>
              </a:rPr>
            </a:br>
            <a:r>
              <a:rPr lang="en-GB" sz="3200" b="1" dirty="0"/>
              <a:t>Type of cases</a:t>
            </a:r>
            <a:br>
              <a:rPr lang="en-GB" dirty="0"/>
            </a:br>
            <a:endParaRPr lang="en-GB">
              <a:ea typeface="Calibri Light"/>
              <a:cs typeface="Calibri Light"/>
            </a:endParaRPr>
          </a:p>
        </p:txBody>
      </p:sp>
      <p:pic>
        <p:nvPicPr>
          <p:cNvPr id="10" name="Picture 9" descr="A close up of words&#10;&#10;Description automatically generated">
            <a:extLst>
              <a:ext uri="{FF2B5EF4-FFF2-40B4-BE49-F238E27FC236}">
                <a16:creationId xmlns:a16="http://schemas.microsoft.com/office/drawing/2014/main" id="{6DEED35D-7B5F-8972-5169-BDB5A65C8B9F}"/>
              </a:ext>
            </a:extLst>
          </p:cNvPr>
          <p:cNvPicPr>
            <a:picLocks noChangeAspect="1"/>
          </p:cNvPicPr>
          <p:nvPr/>
        </p:nvPicPr>
        <p:blipFill>
          <a:blip r:embed="rId2"/>
          <a:stretch>
            <a:fillRect/>
          </a:stretch>
        </p:blipFill>
        <p:spPr>
          <a:xfrm>
            <a:off x="1097856" y="5263512"/>
            <a:ext cx="3048000" cy="609600"/>
          </a:xfrm>
          <a:prstGeom prst="rect">
            <a:avLst/>
          </a:prstGeom>
        </p:spPr>
      </p:pic>
      <p:graphicFrame>
        <p:nvGraphicFramePr>
          <p:cNvPr id="12" name="Content Placeholder 11">
            <a:extLst>
              <a:ext uri="{FF2B5EF4-FFF2-40B4-BE49-F238E27FC236}">
                <a16:creationId xmlns:a16="http://schemas.microsoft.com/office/drawing/2014/main" id="{10F113D0-42DB-238C-F7F9-0FAFEA1FF502}"/>
              </a:ext>
            </a:extLst>
          </p:cNvPr>
          <p:cNvGraphicFramePr>
            <a:graphicFrameLocks noGrp="1"/>
          </p:cNvGraphicFramePr>
          <p:nvPr>
            <p:ph idx="1"/>
            <p:extLst>
              <p:ext uri="{D42A27DB-BD31-4B8C-83A1-F6EECF244321}">
                <p14:modId xmlns:p14="http://schemas.microsoft.com/office/powerpoint/2010/main" val="3698680097"/>
              </p:ext>
            </p:extLst>
          </p:nvPr>
        </p:nvGraphicFramePr>
        <p:xfrm>
          <a:off x="1092868" y="1894974"/>
          <a:ext cx="9789686" cy="3083136"/>
        </p:xfrm>
        <a:graphic>
          <a:graphicData uri="http://schemas.openxmlformats.org/drawingml/2006/table">
            <a:tbl>
              <a:tblPr firstRow="1" firstCol="1" bandRow="1">
                <a:tableStyleId>{5C22544A-7EE6-4342-B048-85BDC9FD1C3A}</a:tableStyleId>
              </a:tblPr>
              <a:tblGrid>
                <a:gridCol w="1314961">
                  <a:extLst>
                    <a:ext uri="{9D8B030D-6E8A-4147-A177-3AD203B41FA5}">
                      <a16:colId xmlns:a16="http://schemas.microsoft.com/office/drawing/2014/main" val="1119044020"/>
                    </a:ext>
                  </a:extLst>
                </a:gridCol>
                <a:gridCol w="1216740">
                  <a:extLst>
                    <a:ext uri="{9D8B030D-6E8A-4147-A177-3AD203B41FA5}">
                      <a16:colId xmlns:a16="http://schemas.microsoft.com/office/drawing/2014/main" val="2190710440"/>
                    </a:ext>
                  </a:extLst>
                </a:gridCol>
                <a:gridCol w="1014375">
                  <a:extLst>
                    <a:ext uri="{9D8B030D-6E8A-4147-A177-3AD203B41FA5}">
                      <a16:colId xmlns:a16="http://schemas.microsoft.com/office/drawing/2014/main" val="2862793734"/>
                    </a:ext>
                  </a:extLst>
                </a:gridCol>
                <a:gridCol w="1111250">
                  <a:extLst>
                    <a:ext uri="{9D8B030D-6E8A-4147-A177-3AD203B41FA5}">
                      <a16:colId xmlns:a16="http://schemas.microsoft.com/office/drawing/2014/main" val="2227166058"/>
                    </a:ext>
                  </a:extLst>
                </a:gridCol>
                <a:gridCol w="1111250">
                  <a:extLst>
                    <a:ext uri="{9D8B030D-6E8A-4147-A177-3AD203B41FA5}">
                      <a16:colId xmlns:a16="http://schemas.microsoft.com/office/drawing/2014/main" val="315108585"/>
                    </a:ext>
                  </a:extLst>
                </a:gridCol>
                <a:gridCol w="1231209">
                  <a:extLst>
                    <a:ext uri="{9D8B030D-6E8A-4147-A177-3AD203B41FA5}">
                      <a16:colId xmlns:a16="http://schemas.microsoft.com/office/drawing/2014/main" val="512310571"/>
                    </a:ext>
                  </a:extLst>
                </a:gridCol>
                <a:gridCol w="906070">
                  <a:extLst>
                    <a:ext uri="{9D8B030D-6E8A-4147-A177-3AD203B41FA5}">
                      <a16:colId xmlns:a16="http://schemas.microsoft.com/office/drawing/2014/main" val="2189476016"/>
                    </a:ext>
                  </a:extLst>
                </a:gridCol>
                <a:gridCol w="846665">
                  <a:extLst>
                    <a:ext uri="{9D8B030D-6E8A-4147-A177-3AD203B41FA5}">
                      <a16:colId xmlns:a16="http://schemas.microsoft.com/office/drawing/2014/main" val="3438131626"/>
                    </a:ext>
                  </a:extLst>
                </a:gridCol>
                <a:gridCol w="1037166">
                  <a:extLst>
                    <a:ext uri="{9D8B030D-6E8A-4147-A177-3AD203B41FA5}">
                      <a16:colId xmlns:a16="http://schemas.microsoft.com/office/drawing/2014/main" val="3760169814"/>
                    </a:ext>
                  </a:extLst>
                </a:gridCol>
              </a:tblGrid>
              <a:tr h="1335284">
                <a:tc>
                  <a:txBody>
                    <a:bodyPr/>
                    <a:lstStyle/>
                    <a:p>
                      <a:r>
                        <a:rPr lang="en-US" sz="1600" b="1" u="sng" dirty="0">
                          <a:solidFill>
                            <a:schemeClr val="tx1"/>
                          </a:solidFill>
                          <a:effectLst/>
                        </a:rPr>
                        <a:t>YEAR</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600" b="1" u="sng" dirty="0">
                          <a:solidFill>
                            <a:schemeClr val="tx1"/>
                          </a:solidFill>
                          <a:effectLst/>
                        </a:rPr>
                        <a:t>Cases discussed during MARAM</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r>
                        <a:rPr lang="en-US" sz="1600" b="1" u="sng" dirty="0">
                          <a:solidFill>
                            <a:schemeClr val="tx1"/>
                          </a:solidFill>
                          <a:effectLst/>
                        </a:rPr>
                        <a:t>*IPV</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600" b="1" i="1" u="sng" dirty="0">
                          <a:solidFill>
                            <a:schemeClr val="tx1"/>
                          </a:solidFill>
                          <a:effectLst/>
                        </a:rPr>
                        <a:t>*CPV (Minors under age of 18)</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600" b="1" i="1" u="sng" dirty="0">
                          <a:solidFill>
                            <a:schemeClr val="tx1"/>
                          </a:solidFill>
                          <a:effectLst/>
                        </a:rPr>
                        <a:t>*CPV (Adult child)</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600" b="1" u="sng" dirty="0">
                          <a:solidFill>
                            <a:schemeClr val="tx1"/>
                          </a:solidFill>
                          <a:effectLst/>
                        </a:rPr>
                        <a:t>*CPV total</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600" b="1" u="sng" dirty="0">
                          <a:solidFill>
                            <a:schemeClr val="tx1"/>
                          </a:solidFill>
                          <a:effectLst/>
                        </a:rPr>
                        <a:t>Parent to child </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600" b="1" u="sng" dirty="0">
                          <a:solidFill>
                            <a:schemeClr val="tx1"/>
                          </a:solidFill>
                          <a:effectLst/>
                        </a:rPr>
                        <a:t>Other relative</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600" b="1" u="sng" dirty="0">
                          <a:solidFill>
                            <a:schemeClr val="tx1"/>
                          </a:solidFill>
                          <a:effectLst/>
                        </a:rPr>
                        <a:t>Siblings</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6276975"/>
                  </a:ext>
                </a:extLst>
              </a:tr>
              <a:tr h="580556">
                <a:tc>
                  <a:txBody>
                    <a:bodyPr/>
                    <a:lstStyle/>
                    <a:p>
                      <a:r>
                        <a:rPr lang="en-US" sz="1600" dirty="0">
                          <a:solidFill>
                            <a:schemeClr val="tx1"/>
                          </a:solidFill>
                          <a:effectLst/>
                        </a:rPr>
                        <a:t>June - Dec 2023</a:t>
                      </a: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267</a:t>
                      </a: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233</a:t>
                      </a: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i="0" dirty="0">
                          <a:solidFill>
                            <a:schemeClr val="tx1"/>
                          </a:solidFill>
                          <a:effectLst/>
                          <a:latin typeface="Calibri"/>
                        </a:rPr>
                        <a:t>3</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i="1" dirty="0">
                          <a:solidFill>
                            <a:schemeClr val="tx1"/>
                          </a:solidFill>
                          <a:effectLst/>
                          <a:latin typeface="Calibri"/>
                        </a:rPr>
                        <a:t>19</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22</a:t>
                      </a: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7</a:t>
                      </a: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2</a:t>
                      </a: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3</a:t>
                      </a: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84874196"/>
                  </a:ext>
                </a:extLst>
              </a:tr>
              <a:tr h="580556">
                <a:tc>
                  <a:txBody>
                    <a:bodyPr/>
                    <a:lstStyle/>
                    <a:p>
                      <a:r>
                        <a:rPr lang="en-US" sz="1600" dirty="0">
                          <a:solidFill>
                            <a:schemeClr val="tx1"/>
                          </a:solidFill>
                          <a:effectLst/>
                        </a:rPr>
                        <a:t>Jan- August 2024</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394</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361</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i="1" dirty="0">
                          <a:solidFill>
                            <a:schemeClr val="tx1"/>
                          </a:solidFill>
                          <a:effectLst/>
                          <a:latin typeface="Calibri"/>
                        </a:rPr>
                        <a:t>6</a:t>
                      </a:r>
                      <a:endParaRPr lang="en-US" sz="1800" b="1">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i="1" dirty="0">
                          <a:solidFill>
                            <a:schemeClr val="tx1"/>
                          </a:solidFill>
                          <a:effectLst/>
                          <a:latin typeface="Calibri"/>
                        </a:rPr>
                        <a:t>18</a:t>
                      </a:r>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23</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1</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2</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7</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97793982"/>
                  </a:ext>
                </a:extLst>
              </a:tr>
              <a:tr h="280602">
                <a:tc>
                  <a:txBody>
                    <a:bodyPr/>
                    <a:lstStyle/>
                    <a:p>
                      <a:endParaRPr lang="en-US" sz="1600" dirty="0">
                        <a:solidFill>
                          <a:schemeClr val="tx1"/>
                        </a:solidFill>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63871851"/>
                  </a:ext>
                </a:extLst>
              </a:tr>
              <a:tr h="280602">
                <a:tc>
                  <a:txBody>
                    <a:bodyPr/>
                    <a:lstStyle/>
                    <a:p>
                      <a:r>
                        <a:rPr lang="en-US" sz="1600" b="1" dirty="0">
                          <a:solidFill>
                            <a:schemeClr val="tx1"/>
                          </a:solidFill>
                          <a:effectLst/>
                        </a:rPr>
                        <a:t>Total</a:t>
                      </a:r>
                      <a:endParaRPr lang="en-US" sz="1600" dirty="0">
                        <a:solidFill>
                          <a:schemeClr val="tx1"/>
                        </a:solidFill>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661</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594</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9</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37</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45</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8</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4</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10</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18800389"/>
                  </a:ext>
                </a:extLst>
              </a:tr>
            </a:tbl>
          </a:graphicData>
        </a:graphic>
      </p:graphicFrame>
    </p:spTree>
    <p:extLst>
      <p:ext uri="{BB962C8B-B14F-4D97-AF65-F5344CB8AC3E}">
        <p14:creationId xmlns:p14="http://schemas.microsoft.com/office/powerpoint/2010/main" val="851226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F0C7E-9341-A466-38AF-7E465BB761B2}"/>
              </a:ext>
            </a:extLst>
          </p:cNvPr>
          <p:cNvSpPr>
            <a:spLocks noGrp="1"/>
          </p:cNvSpPr>
          <p:nvPr>
            <p:ph type="title"/>
          </p:nvPr>
        </p:nvSpPr>
        <p:spPr/>
        <p:txBody>
          <a:bodyPr>
            <a:normAutofit/>
          </a:bodyPr>
          <a:lstStyle/>
          <a:p>
            <a:pPr algn="ctr"/>
            <a:r>
              <a:rPr lang="en-US" sz="3200" b="1" dirty="0">
                <a:ea typeface="Calibri Light"/>
                <a:cs typeface="Calibri Light"/>
              </a:rPr>
              <a:t>Repeat Cases</a:t>
            </a:r>
          </a:p>
        </p:txBody>
      </p:sp>
      <p:pic>
        <p:nvPicPr>
          <p:cNvPr id="7" name="Content Placeholder 6" descr="A screenshot of a number&#10;&#10;Description automatically generated">
            <a:extLst>
              <a:ext uri="{FF2B5EF4-FFF2-40B4-BE49-F238E27FC236}">
                <a16:creationId xmlns:a16="http://schemas.microsoft.com/office/drawing/2014/main" id="{4EE993B1-90D1-BA2D-7EA7-27E08940CDFB}"/>
              </a:ext>
            </a:extLst>
          </p:cNvPr>
          <p:cNvPicPr>
            <a:picLocks noGrp="1" noChangeAspect="1"/>
          </p:cNvPicPr>
          <p:nvPr>
            <p:ph idx="1"/>
          </p:nvPr>
        </p:nvPicPr>
        <p:blipFill>
          <a:blip r:embed="rId2"/>
          <a:stretch>
            <a:fillRect/>
          </a:stretch>
        </p:blipFill>
        <p:spPr>
          <a:xfrm>
            <a:off x="1101362" y="2097330"/>
            <a:ext cx="9124950" cy="3433082"/>
          </a:xfrm>
        </p:spPr>
      </p:pic>
    </p:spTree>
    <p:extLst>
      <p:ext uri="{BB962C8B-B14F-4D97-AF65-F5344CB8AC3E}">
        <p14:creationId xmlns:p14="http://schemas.microsoft.com/office/powerpoint/2010/main" val="2042029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28932-071A-7948-B57E-AEC9CA25A80E}"/>
              </a:ext>
            </a:extLst>
          </p:cNvPr>
          <p:cNvSpPr>
            <a:spLocks noGrp="1"/>
          </p:cNvSpPr>
          <p:nvPr>
            <p:ph type="title"/>
          </p:nvPr>
        </p:nvSpPr>
        <p:spPr/>
        <p:txBody>
          <a:bodyPr>
            <a:normAutofit/>
          </a:bodyPr>
          <a:lstStyle/>
          <a:p>
            <a:pPr algn="ctr"/>
            <a:r>
              <a:rPr lang="en-US" sz="3200" b="1" dirty="0">
                <a:cs typeface="Calibri Light"/>
              </a:rPr>
              <a:t>Flagged Cases</a:t>
            </a:r>
            <a:endParaRPr lang="en-US" sz="3200" b="1" dirty="0">
              <a:ea typeface="Calibri Light" panose="020F0302020204030204"/>
              <a:cs typeface="Calibri Light"/>
            </a:endParaRPr>
          </a:p>
        </p:txBody>
      </p:sp>
      <p:sp>
        <p:nvSpPr>
          <p:cNvPr id="3" name="Content Placeholder 2">
            <a:extLst>
              <a:ext uri="{FF2B5EF4-FFF2-40B4-BE49-F238E27FC236}">
                <a16:creationId xmlns:a16="http://schemas.microsoft.com/office/drawing/2014/main" id="{2488B603-24D7-D76C-A600-908FE7EC272F}"/>
              </a:ext>
            </a:extLst>
          </p:cNvPr>
          <p:cNvSpPr>
            <a:spLocks noGrp="1"/>
          </p:cNvSpPr>
          <p:nvPr>
            <p:ph idx="1"/>
          </p:nvPr>
        </p:nvSpPr>
        <p:spPr>
          <a:xfrm>
            <a:off x="1097280" y="2086365"/>
            <a:ext cx="10058400" cy="3782729"/>
          </a:xfrm>
        </p:spPr>
        <p:txBody>
          <a:bodyPr vert="horz" lIns="0" tIns="45720" rIns="0" bIns="45720" rtlCol="0" anchor="t">
            <a:normAutofit/>
          </a:bodyPr>
          <a:lstStyle/>
          <a:p>
            <a:pPr marL="0" indent="0" algn="ctr">
              <a:buNone/>
            </a:pPr>
            <a:r>
              <a:rPr lang="en-US" sz="4000">
                <a:cs typeface="Calibri" panose="020F0502020204030204"/>
              </a:rPr>
              <a:t>So far in 2024 a total of </a:t>
            </a:r>
            <a:endParaRPr lang="en-US" sz="4000">
              <a:ea typeface="Calibri"/>
              <a:cs typeface="Calibri" panose="020F0502020204030204"/>
            </a:endParaRPr>
          </a:p>
          <a:p>
            <a:pPr algn="ctr"/>
            <a:r>
              <a:rPr lang="en-US" sz="4000" b="1">
                <a:cs typeface="Calibri" panose="020F0502020204030204"/>
              </a:rPr>
              <a:t>14</a:t>
            </a:r>
            <a:r>
              <a:rPr lang="en-US" sz="4000">
                <a:cs typeface="Calibri" panose="020F0502020204030204"/>
              </a:rPr>
              <a:t> cases </a:t>
            </a:r>
            <a:endParaRPr lang="en-US" sz="4000">
              <a:ea typeface="Calibri"/>
              <a:cs typeface="Calibri"/>
            </a:endParaRPr>
          </a:p>
          <a:p>
            <a:pPr algn="ctr"/>
            <a:r>
              <a:rPr lang="en-US" sz="4000">
                <a:cs typeface="Calibri" panose="020F0502020204030204"/>
              </a:rPr>
              <a:t>were flagged </a:t>
            </a:r>
            <a:endParaRPr lang="en-US" sz="4000">
              <a:ea typeface="Calibri"/>
              <a:cs typeface="Calibri" panose="020F0502020204030204"/>
            </a:endParaRPr>
          </a:p>
          <a:p>
            <a:pPr algn="ctr"/>
            <a:r>
              <a:rPr lang="en-US" sz="4000">
                <a:cs typeface="Calibri" panose="020F0502020204030204"/>
              </a:rPr>
              <a:t>to Court.</a:t>
            </a:r>
            <a:endParaRPr lang="en-US" sz="4000">
              <a:ea typeface="Calibri"/>
              <a:cs typeface="Calibri"/>
            </a:endParaRPr>
          </a:p>
        </p:txBody>
      </p:sp>
    </p:spTree>
    <p:extLst>
      <p:ext uri="{BB962C8B-B14F-4D97-AF65-F5344CB8AC3E}">
        <p14:creationId xmlns:p14="http://schemas.microsoft.com/office/powerpoint/2010/main" val="8307691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B76B1-E0D0-53BD-1B8B-4524752F9E38}"/>
              </a:ext>
            </a:extLst>
          </p:cNvPr>
          <p:cNvSpPr>
            <a:spLocks noGrp="1"/>
          </p:cNvSpPr>
          <p:nvPr>
            <p:ph type="title"/>
          </p:nvPr>
        </p:nvSpPr>
        <p:spPr/>
        <p:txBody>
          <a:bodyPr>
            <a:normAutofit/>
          </a:bodyPr>
          <a:lstStyle/>
          <a:p>
            <a:pPr algn="ctr"/>
            <a:r>
              <a:rPr lang="en-US" sz="3200" b="1" dirty="0">
                <a:ea typeface="Calibri Light"/>
                <a:cs typeface="Calibri Light"/>
              </a:rPr>
              <a:t>MARAM TRAINING</a:t>
            </a:r>
          </a:p>
        </p:txBody>
      </p:sp>
      <p:sp>
        <p:nvSpPr>
          <p:cNvPr id="3" name="Content Placeholder 2">
            <a:extLst>
              <a:ext uri="{FF2B5EF4-FFF2-40B4-BE49-F238E27FC236}">
                <a16:creationId xmlns:a16="http://schemas.microsoft.com/office/drawing/2014/main" id="{E4BBC101-8EC9-1942-3788-C86EF50C774C}"/>
              </a:ext>
            </a:extLst>
          </p:cNvPr>
          <p:cNvSpPr>
            <a:spLocks noGrp="1"/>
          </p:cNvSpPr>
          <p:nvPr>
            <p:ph idx="1"/>
          </p:nvPr>
        </p:nvSpPr>
        <p:spPr>
          <a:xfrm>
            <a:off x="1097280" y="1845734"/>
            <a:ext cx="10058400" cy="4374281"/>
          </a:xfrm>
        </p:spPr>
        <p:txBody>
          <a:bodyPr vert="horz" lIns="0" tIns="45720" rIns="0" bIns="45720" rtlCol="0" anchor="t">
            <a:normAutofit/>
          </a:bodyPr>
          <a:lstStyle/>
          <a:p>
            <a:r>
              <a:rPr lang="en-US" b="1" dirty="0">
                <a:solidFill>
                  <a:schemeClr val="tx1"/>
                </a:solidFill>
                <a:ea typeface="+mn-lt"/>
                <a:cs typeface="+mn-lt"/>
              </a:rPr>
              <a:t>Visit to Bedfordshire Police and MK-Act Domestic Abuse Intervention Service held between the 3rd and 7th of July 2023.</a:t>
            </a:r>
            <a:endParaRPr lang="en-US" b="1" dirty="0">
              <a:solidFill>
                <a:schemeClr val="tx1"/>
              </a:solidFill>
              <a:ea typeface="Calibri" panose="020F0502020204030204"/>
              <a:cs typeface="Calibri" panose="020F0502020204030204"/>
            </a:endParaRPr>
          </a:p>
          <a:p>
            <a:endParaRPr lang="en-US" sz="1800" dirty="0">
              <a:solidFill>
                <a:schemeClr val="tx1"/>
              </a:solidFill>
              <a:ea typeface="+mn-lt"/>
              <a:cs typeface="+mn-lt"/>
            </a:endParaRPr>
          </a:p>
          <a:p>
            <a:r>
              <a:rPr lang="en-US" sz="1800" dirty="0">
                <a:solidFill>
                  <a:schemeClr val="tx1"/>
                </a:solidFill>
                <a:ea typeface="+mn-lt"/>
                <a:cs typeface="+mn-lt"/>
              </a:rPr>
              <a:t>To observe the Bedfordshire Police and how they handle a MARAM with other stakeholders involved, </a:t>
            </a:r>
            <a:endParaRPr lang="en-US" sz="1800">
              <a:solidFill>
                <a:schemeClr val="tx1"/>
              </a:solidFill>
              <a:ea typeface="Calibri"/>
              <a:cs typeface="Calibri"/>
            </a:endParaRPr>
          </a:p>
          <a:p>
            <a:pPr>
              <a:lnSpc>
                <a:spcPct val="100000"/>
              </a:lnSpc>
            </a:pPr>
            <a:r>
              <a:rPr lang="en-US" sz="1800" dirty="0">
                <a:solidFill>
                  <a:schemeClr val="tx1"/>
                </a:solidFill>
                <a:ea typeface="+mn-lt"/>
                <a:cs typeface="+mn-lt"/>
              </a:rPr>
              <a:t>Furthermore, MARAM administration attended for a one-day training at MK-Act (specialist domestic violence service in Milton Keynes). This training provided a deeper understanding of the process and role of MARAC, which entails sharing all relevant information about a victim, representatives discuss options for increasing safety for the victim and turn these options into a coordinated action plan. The principles of an effective MARAC were thus shared, for us to be able to implement such a system to our recently established MARAM in Malta. </a:t>
            </a:r>
          </a:p>
          <a:p>
            <a:pPr>
              <a:lnSpc>
                <a:spcPct val="100000"/>
              </a:lnSpc>
            </a:pPr>
            <a:endParaRPr lang="en-US" sz="1800" dirty="0">
              <a:solidFill>
                <a:schemeClr val="tx1"/>
              </a:solidFill>
              <a:ea typeface="Calibri" panose="020F0502020204030204"/>
              <a:cs typeface="Calibri" panose="020F0502020204030204"/>
            </a:endParaRPr>
          </a:p>
          <a:p>
            <a:r>
              <a:rPr lang="en-US" sz="1800" b="1" dirty="0">
                <a:solidFill>
                  <a:schemeClr val="tx1"/>
                </a:solidFill>
                <a:ea typeface="Calibri" panose="020F0502020204030204"/>
                <a:cs typeface="Calibri" panose="020F0502020204030204"/>
              </a:rPr>
              <a:t>Back in Malta this training was then shared with over 120 professionals from different entities.</a:t>
            </a:r>
            <a:r>
              <a:rPr lang="en-US" sz="1800" dirty="0">
                <a:solidFill>
                  <a:schemeClr val="tx1"/>
                </a:solidFill>
                <a:ea typeface="Calibri" panose="020F0502020204030204"/>
                <a:cs typeface="Calibri" panose="020F0502020204030204"/>
              </a:rPr>
              <a:t> </a:t>
            </a:r>
            <a:endParaRPr lang="en-US" sz="1800">
              <a:solidFill>
                <a:schemeClr val="tx1"/>
              </a:solidFill>
              <a:ea typeface="Calibri"/>
              <a:cs typeface="Calibri"/>
            </a:endParaRPr>
          </a:p>
          <a:p>
            <a:endParaRPr lang="en-US" sz="1400">
              <a:ea typeface="Calibri" panose="020F0502020204030204"/>
              <a:cs typeface="Calibri" panose="020F0502020204030204"/>
            </a:endParaRPr>
          </a:p>
        </p:txBody>
      </p:sp>
    </p:spTree>
    <p:extLst>
      <p:ext uri="{BB962C8B-B14F-4D97-AF65-F5344CB8AC3E}">
        <p14:creationId xmlns:p14="http://schemas.microsoft.com/office/powerpoint/2010/main" val="3785056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0" name="Title 29">
            <a:extLst>
              <a:ext uri="{FF2B5EF4-FFF2-40B4-BE49-F238E27FC236}">
                <a16:creationId xmlns:a16="http://schemas.microsoft.com/office/drawing/2014/main" id="{4DB3FC75-6B5A-59B0-BE5A-4562C4A2A918}"/>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ea typeface="Calibri Light"/>
                <a:cs typeface="Calibri Light"/>
              </a:rPr>
              <a:t>Multi-Agency Risk Assessment Meeting</a:t>
            </a:r>
          </a:p>
        </p:txBody>
      </p:sp>
      <p:sp>
        <p:nvSpPr>
          <p:cNvPr id="43" name="Rectangle 4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graphicFrame>
        <p:nvGraphicFramePr>
          <p:cNvPr id="5" name="Content Placeholder 2">
            <a:extLst>
              <a:ext uri="{FF2B5EF4-FFF2-40B4-BE49-F238E27FC236}">
                <a16:creationId xmlns:a16="http://schemas.microsoft.com/office/drawing/2014/main" id="{1A40036D-EE50-F49E-BB8D-255CE3F7D33A}"/>
              </a:ext>
            </a:extLst>
          </p:cNvPr>
          <p:cNvGraphicFramePr>
            <a:graphicFrameLocks noGrp="1"/>
          </p:cNvGraphicFramePr>
          <p:nvPr>
            <p:ph idx="1"/>
            <p:extLst>
              <p:ext uri="{D42A27DB-BD31-4B8C-83A1-F6EECF244321}">
                <p14:modId xmlns:p14="http://schemas.microsoft.com/office/powerpoint/2010/main" val="3316106813"/>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94481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0F025-6716-FF56-2983-FB37E51A0F6E}"/>
              </a:ext>
            </a:extLst>
          </p:cNvPr>
          <p:cNvSpPr>
            <a:spLocks noGrp="1"/>
          </p:cNvSpPr>
          <p:nvPr>
            <p:ph type="title" idx="4294967295"/>
          </p:nvPr>
        </p:nvSpPr>
        <p:spPr>
          <a:xfrm>
            <a:off x="886691" y="3607"/>
            <a:ext cx="10128333" cy="863148"/>
          </a:xfrm>
        </p:spPr>
        <p:txBody>
          <a:bodyPr>
            <a:normAutofit/>
          </a:bodyPr>
          <a:lstStyle/>
          <a:p>
            <a:pPr algn="ctr"/>
            <a:r>
              <a:rPr lang="en-US" sz="3200" b="1" dirty="0">
                <a:latin typeface="Calibri Light"/>
                <a:ea typeface="Calibri"/>
                <a:cs typeface="Calibri"/>
              </a:rPr>
              <a:t>MARAM Training &amp; Public Outreach Overview</a:t>
            </a:r>
          </a:p>
        </p:txBody>
      </p:sp>
      <p:sp>
        <p:nvSpPr>
          <p:cNvPr id="3" name="Content Placeholder 2">
            <a:extLst>
              <a:ext uri="{FF2B5EF4-FFF2-40B4-BE49-F238E27FC236}">
                <a16:creationId xmlns:a16="http://schemas.microsoft.com/office/drawing/2014/main" id="{140B3A1E-660F-FDF9-49BA-CD0129B1ECE4}"/>
              </a:ext>
            </a:extLst>
          </p:cNvPr>
          <p:cNvSpPr>
            <a:spLocks noGrp="1"/>
          </p:cNvSpPr>
          <p:nvPr>
            <p:ph idx="4294967295"/>
          </p:nvPr>
        </p:nvSpPr>
        <p:spPr>
          <a:xfrm>
            <a:off x="646545" y="1067522"/>
            <a:ext cx="10374313" cy="5111750"/>
          </a:xfrm>
        </p:spPr>
        <p:txBody>
          <a:bodyPr vert="horz" lIns="0" tIns="45720" rIns="0" bIns="45720" rtlCol="0" anchor="t">
            <a:noAutofit/>
          </a:bodyPr>
          <a:lstStyle/>
          <a:p>
            <a:pPr marL="0" indent="0">
              <a:buNone/>
            </a:pPr>
            <a:r>
              <a:rPr lang="en-US" sz="1600" b="1">
                <a:ea typeface="+mn-lt"/>
                <a:cs typeface="+mn-lt"/>
              </a:rPr>
              <a:t>       </a:t>
            </a:r>
            <a:endParaRPr lang="en-US" sz="1600">
              <a:ea typeface="+mn-lt"/>
              <a:cs typeface="+mn-lt"/>
            </a:endParaRPr>
          </a:p>
          <a:p>
            <a:pPr marL="0" indent="0">
              <a:buNone/>
            </a:pPr>
            <a:r>
              <a:rPr lang="en-US" sz="1600" b="1">
                <a:ea typeface="+mn-lt"/>
                <a:cs typeface="+mn-lt"/>
              </a:rPr>
              <a:t>       All Designated MARAM Officers</a:t>
            </a:r>
            <a:endParaRPr lang="en-US" sz="1600">
              <a:ea typeface="+mn-lt"/>
              <a:cs typeface="+mn-lt"/>
            </a:endParaRPr>
          </a:p>
          <a:p>
            <a:pPr marL="342900" indent="-342900"/>
            <a:r>
              <a:rPr lang="en-US" sz="1600" b="1">
                <a:ea typeface="+mn-lt"/>
                <a:cs typeface="+mn-lt"/>
              </a:rPr>
              <a:t>Risk Assessors</a:t>
            </a:r>
          </a:p>
          <a:p>
            <a:pPr marL="342900" indent="-342900"/>
            <a:r>
              <a:rPr lang="en-US" sz="1600" b="1">
                <a:ea typeface="+mn-lt"/>
                <a:cs typeface="+mn-lt"/>
              </a:rPr>
              <a:t>NGO's &amp; Shelter Professionals</a:t>
            </a:r>
            <a:endParaRPr lang="en-US" sz="1600">
              <a:ea typeface="+mn-lt"/>
              <a:cs typeface="+mn-lt"/>
            </a:endParaRPr>
          </a:p>
          <a:p>
            <a:pPr marL="342900" indent="-342900"/>
            <a:r>
              <a:rPr lang="en-US" sz="1600" b="1">
                <a:ea typeface="+mn-lt"/>
                <a:cs typeface="+mn-lt"/>
              </a:rPr>
              <a:t>Child Protection Services</a:t>
            </a:r>
            <a:endParaRPr lang="en-US" sz="1600">
              <a:ea typeface="+mn-lt"/>
              <a:cs typeface="+mn-lt"/>
            </a:endParaRPr>
          </a:p>
          <a:p>
            <a:pPr marL="342900" indent="-342900"/>
            <a:r>
              <a:rPr lang="en-US" sz="1600" b="1">
                <a:ea typeface="+mn-lt"/>
                <a:cs typeface="+mn-lt"/>
              </a:rPr>
              <a:t>Social Care Standards Authority Staff</a:t>
            </a:r>
            <a:endParaRPr lang="en-US" sz="1600">
              <a:ea typeface="+mn-lt"/>
              <a:cs typeface="+mn-lt"/>
            </a:endParaRPr>
          </a:p>
          <a:p>
            <a:pPr marL="342900" indent="-342900"/>
            <a:r>
              <a:rPr lang="en-US" sz="1600" b="1">
                <a:ea typeface="+mn-lt"/>
                <a:cs typeface="+mn-lt"/>
              </a:rPr>
              <a:t>Gozo Police</a:t>
            </a:r>
            <a:endParaRPr lang="en-US" sz="1600">
              <a:ea typeface="+mn-lt"/>
              <a:cs typeface="+mn-lt"/>
            </a:endParaRPr>
          </a:p>
          <a:p>
            <a:pPr marL="342900" indent="-342900"/>
            <a:r>
              <a:rPr lang="en-US" sz="1600" b="1">
                <a:ea typeface="+mn-lt"/>
                <a:cs typeface="+mn-lt"/>
              </a:rPr>
              <a:t>GBDV Police Officials </a:t>
            </a:r>
            <a:endParaRPr lang="en-US" sz="1600">
              <a:ea typeface="+mn-lt"/>
              <a:cs typeface="+mn-lt"/>
            </a:endParaRPr>
          </a:p>
          <a:p>
            <a:pPr marL="342900" indent="-342900"/>
            <a:r>
              <a:rPr lang="en-US" sz="1600" b="1">
                <a:ea typeface="+mn-lt"/>
                <a:cs typeface="+mn-lt"/>
              </a:rPr>
              <a:t>Perinatal Mental Health</a:t>
            </a:r>
            <a:endParaRPr lang="en-US" sz="1600">
              <a:ea typeface="Calibri"/>
              <a:cs typeface="Calibri"/>
            </a:endParaRPr>
          </a:p>
          <a:p>
            <a:pPr marL="342900" indent="-342900"/>
            <a:r>
              <a:rPr lang="en-US" sz="1600" b="1">
                <a:ea typeface="Calibri"/>
                <a:cs typeface="Calibri"/>
              </a:rPr>
              <a:t>FSWS Gozo</a:t>
            </a:r>
          </a:p>
          <a:p>
            <a:pPr marL="0" indent="0">
              <a:buNone/>
            </a:pPr>
            <a:endParaRPr lang="en-US" sz="1600" b="1">
              <a:solidFill>
                <a:srgbClr val="404040"/>
              </a:solidFill>
              <a:ea typeface="+mn-lt"/>
              <a:cs typeface="+mn-lt"/>
            </a:endParaRPr>
          </a:p>
          <a:p>
            <a:pPr marL="0" indent="0">
              <a:buNone/>
            </a:pPr>
            <a:r>
              <a:rPr lang="en-US" sz="1600" b="1">
                <a:solidFill>
                  <a:srgbClr val="404040"/>
                </a:solidFill>
                <a:ea typeface="+mn-lt"/>
                <a:cs typeface="+mn-lt"/>
              </a:rPr>
              <a:t>TV &amp; Radio Presence: </a:t>
            </a:r>
            <a:r>
              <a:rPr lang="en-US" sz="1600">
                <a:solidFill>
                  <a:srgbClr val="404040"/>
                </a:solidFill>
                <a:ea typeface="+mn-lt"/>
                <a:cs typeface="+mn-lt"/>
              </a:rPr>
              <a:t>Chairperson and MARAM administration regularly engage in TV </a:t>
            </a:r>
            <a:r>
              <a:rPr lang="en-US" sz="1600" err="1">
                <a:solidFill>
                  <a:srgbClr val="404040"/>
                </a:solidFill>
                <a:ea typeface="+mn-lt"/>
                <a:cs typeface="+mn-lt"/>
              </a:rPr>
              <a:t>programmes</a:t>
            </a:r>
            <a:r>
              <a:rPr lang="en-US" sz="1600">
                <a:solidFill>
                  <a:srgbClr val="404040"/>
                </a:solidFill>
                <a:ea typeface="+mn-lt"/>
                <a:cs typeface="+mn-lt"/>
              </a:rPr>
              <a:t> and radio talk shows to raise awareness of MARAM’s role in addressing domestic violence.</a:t>
            </a:r>
            <a:endParaRPr lang="en-US" sz="1600">
              <a:ea typeface="Calibri" panose="020F0502020204030204"/>
              <a:cs typeface="Calibri" panose="020F0502020204030204"/>
            </a:endParaRPr>
          </a:p>
          <a:p>
            <a:pPr marL="342900" indent="-342900"/>
            <a:endParaRPr lang="en-US" sz="1400" b="1">
              <a:solidFill>
                <a:srgbClr val="404040"/>
              </a:solidFill>
              <a:ea typeface="Calibri"/>
              <a:cs typeface="Calibri"/>
            </a:endParaRPr>
          </a:p>
          <a:p>
            <a:pPr marL="383540" lvl="1"/>
            <a:endParaRPr lang="en-US">
              <a:solidFill>
                <a:srgbClr val="404040"/>
              </a:solidFill>
              <a:ea typeface="Calibri"/>
              <a:cs typeface="Calibri"/>
            </a:endParaRPr>
          </a:p>
          <a:p>
            <a:endParaRPr lang="en-US" sz="1000">
              <a:solidFill>
                <a:srgbClr val="212121"/>
              </a:solidFill>
              <a:ea typeface="Calibri"/>
              <a:cs typeface="Calibri"/>
            </a:endParaRPr>
          </a:p>
          <a:p>
            <a:pPr marL="383540" lvl="1"/>
            <a:endParaRPr lang="en-US">
              <a:ea typeface="Calibri"/>
              <a:cs typeface="Calibri"/>
            </a:endParaRPr>
          </a:p>
          <a:p>
            <a:endParaRPr lang="en-US">
              <a:ea typeface="Calibri"/>
              <a:cs typeface="Calibri"/>
            </a:endParaRPr>
          </a:p>
        </p:txBody>
      </p:sp>
    </p:spTree>
    <p:extLst>
      <p:ext uri="{BB962C8B-B14F-4D97-AF65-F5344CB8AC3E}">
        <p14:creationId xmlns:p14="http://schemas.microsoft.com/office/powerpoint/2010/main" val="1532894849"/>
      </p:ext>
    </p:extLst>
  </p:cSld>
  <p:clrMapOvr>
    <a:masterClrMapping/>
  </p:clrMapOvr>
  <p:extLst>
    <p:ext uri="{6950BFC3-D8DA-4A85-94F7-54DA5524770B}">
      <p188:commentRel xmlns:p188="http://schemas.microsoft.com/office/powerpoint/2018/8/main" r:id="rId2"/>
    </p:ext>
  </p:extLs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3CEAF-FECF-E14B-2B3B-3DEB06FCFAEA}"/>
              </a:ext>
            </a:extLst>
          </p:cNvPr>
          <p:cNvSpPr>
            <a:spLocks noGrp="1"/>
          </p:cNvSpPr>
          <p:nvPr>
            <p:ph type="title"/>
          </p:nvPr>
        </p:nvSpPr>
        <p:spPr/>
        <p:txBody>
          <a:bodyPr>
            <a:normAutofit/>
          </a:bodyPr>
          <a:lstStyle/>
          <a:p>
            <a:pPr algn="ctr"/>
            <a:r>
              <a:rPr lang="en-US" sz="3200" b="1" dirty="0">
                <a:ea typeface="Calibri Light"/>
                <a:cs typeface="Calibri Light"/>
              </a:rPr>
              <a:t>Certification in Risk Assessment Tools</a:t>
            </a:r>
          </a:p>
        </p:txBody>
      </p:sp>
      <p:sp>
        <p:nvSpPr>
          <p:cNvPr id="3" name="Content Placeholder 2">
            <a:extLst>
              <a:ext uri="{FF2B5EF4-FFF2-40B4-BE49-F238E27FC236}">
                <a16:creationId xmlns:a16="http://schemas.microsoft.com/office/drawing/2014/main" id="{EF11B792-012C-A08E-2BE2-249E40246255}"/>
              </a:ext>
            </a:extLst>
          </p:cNvPr>
          <p:cNvSpPr>
            <a:spLocks noGrp="1"/>
          </p:cNvSpPr>
          <p:nvPr>
            <p:ph idx="1"/>
          </p:nvPr>
        </p:nvSpPr>
        <p:spPr>
          <a:xfrm>
            <a:off x="1097280" y="1845734"/>
            <a:ext cx="10058400" cy="4023360"/>
          </a:xfrm>
        </p:spPr>
        <p:txBody>
          <a:bodyPr vert="horz" lIns="0" tIns="45720" rIns="0" bIns="45720" rtlCol="0" anchor="t">
            <a:normAutofit/>
          </a:bodyPr>
          <a:lstStyle/>
          <a:p>
            <a:pPr marL="0" indent="0">
              <a:buNone/>
            </a:pPr>
            <a:endParaRPr lang="en-US" sz="1400" b="1">
              <a:ea typeface="Calibri"/>
              <a:cs typeface="Calibri"/>
            </a:endParaRPr>
          </a:p>
          <a:p>
            <a:pPr marL="0" indent="0">
              <a:buNone/>
            </a:pPr>
            <a:endParaRPr lang="en-US" sz="1400" b="1">
              <a:ea typeface="Calibri"/>
              <a:cs typeface="Calibri"/>
            </a:endParaRPr>
          </a:p>
          <a:p>
            <a:pPr marL="0" indent="0">
              <a:buNone/>
            </a:pPr>
            <a:r>
              <a:rPr lang="en-US" sz="1600" b="1">
                <a:ea typeface="Calibri"/>
                <a:cs typeface="Calibri"/>
              </a:rPr>
              <a:t>DANGER ASSESSMENT</a:t>
            </a:r>
            <a:r>
              <a:rPr lang="en-US" sz="1600">
                <a:ea typeface="Calibri"/>
                <a:cs typeface="Calibri"/>
              </a:rPr>
              <a:t> - The Danger Assessment (DA) was originally developed by Professor Campbell (1986) with consultation and content validity support from battered women, shelter workers, law enforcement officials, and other clinical experts on battering. The DA helps to determine the level of danger an abused woman has of being killed by her intimate partner. </a:t>
            </a:r>
          </a:p>
          <a:p>
            <a:pPr marL="0" indent="0">
              <a:buNone/>
            </a:pPr>
            <a:r>
              <a:rPr lang="en-US" sz="1600">
                <a:ea typeface="Calibri"/>
                <a:cs typeface="Calibri"/>
              </a:rPr>
              <a:t>Professor Campbell and one of her collaborators Ms. Richelle Bolyard came to Malta in 2023 and gave training to about 200 professionals from various entities such as Malta Police Force, MARAM Admin &amp; DMOs, FSWS (Malta &amp; Gozo). Collaborations are still ongoing, to develop valid Maltese version of this tool.</a:t>
            </a:r>
          </a:p>
          <a:p>
            <a:pPr marL="342900" indent="-342900"/>
            <a:endParaRPr lang="en-US" sz="1600">
              <a:ea typeface="Calibri"/>
              <a:cs typeface="Calibri"/>
            </a:endParaRPr>
          </a:p>
          <a:p>
            <a:pPr marL="0" indent="0">
              <a:buNone/>
            </a:pPr>
            <a:r>
              <a:rPr lang="en-US" sz="1600" b="1">
                <a:ea typeface="Calibri"/>
                <a:cs typeface="Calibri"/>
              </a:rPr>
              <a:t>ONTARIO DOMESTIC ASSUALT RISK ASSESSMENT</a:t>
            </a:r>
            <a:r>
              <a:rPr lang="en-US" sz="1600">
                <a:ea typeface="Calibri"/>
                <a:cs typeface="Calibri"/>
              </a:rPr>
              <a:t> - The ODARA is an actuarial tool for estimating the risk that a domestic violence offender will assault a partner again. </a:t>
            </a:r>
            <a:r>
              <a:rPr lang="en-US" sz="1600">
                <a:solidFill>
                  <a:srgbClr val="474747"/>
                </a:solidFill>
                <a:ea typeface="+mn-lt"/>
                <a:cs typeface="+mn-lt"/>
              </a:rPr>
              <a:t>The Domestic Assault Risk Assessment (ODARA) is a tool used to determine </a:t>
            </a:r>
            <a:r>
              <a:rPr lang="en-US" sz="1600">
                <a:solidFill>
                  <a:srgbClr val="040C28"/>
                </a:solidFill>
                <a:ea typeface="+mn-lt"/>
                <a:cs typeface="+mn-lt"/>
              </a:rPr>
              <a:t>the likelihood that someone who has already assaulted a former or current intimate or dating partner, will do it again</a:t>
            </a:r>
            <a:r>
              <a:rPr lang="en-US" sz="1600">
                <a:solidFill>
                  <a:srgbClr val="474747"/>
                </a:solidFill>
                <a:ea typeface="+mn-lt"/>
                <a:cs typeface="+mn-lt"/>
              </a:rPr>
              <a:t>. This training is available online and was taken by several professionals including MARAM administration.</a:t>
            </a:r>
          </a:p>
        </p:txBody>
      </p:sp>
    </p:spTree>
    <p:extLst>
      <p:ext uri="{BB962C8B-B14F-4D97-AF65-F5344CB8AC3E}">
        <p14:creationId xmlns:p14="http://schemas.microsoft.com/office/powerpoint/2010/main" val="35279108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8EB57-3010-03DD-3757-8936D738DDDB}"/>
              </a:ext>
            </a:extLst>
          </p:cNvPr>
          <p:cNvSpPr>
            <a:spLocks noGrp="1"/>
          </p:cNvSpPr>
          <p:nvPr>
            <p:ph type="title"/>
          </p:nvPr>
        </p:nvSpPr>
        <p:spPr/>
        <p:txBody>
          <a:bodyPr>
            <a:normAutofit/>
          </a:bodyPr>
          <a:lstStyle/>
          <a:p>
            <a:pPr algn="ctr"/>
            <a:r>
              <a:rPr lang="en-US" sz="3200" b="1" dirty="0">
                <a:ea typeface="Calibri Light"/>
                <a:cs typeface="Calibri Light"/>
              </a:rPr>
              <a:t>MARAM EVALUATION</a:t>
            </a:r>
          </a:p>
        </p:txBody>
      </p:sp>
      <p:sp>
        <p:nvSpPr>
          <p:cNvPr id="3" name="Content Placeholder 2">
            <a:extLst>
              <a:ext uri="{FF2B5EF4-FFF2-40B4-BE49-F238E27FC236}">
                <a16:creationId xmlns:a16="http://schemas.microsoft.com/office/drawing/2014/main" id="{DFDC1044-6EF4-D611-27DE-9CF1997E429D}"/>
              </a:ext>
            </a:extLst>
          </p:cNvPr>
          <p:cNvSpPr>
            <a:spLocks noGrp="1"/>
          </p:cNvSpPr>
          <p:nvPr>
            <p:ph idx="1"/>
          </p:nvPr>
        </p:nvSpPr>
        <p:spPr/>
        <p:txBody>
          <a:bodyPr vert="horz" lIns="0" tIns="45720" rIns="0" bIns="45720" rtlCol="0" anchor="t">
            <a:normAutofit/>
          </a:bodyPr>
          <a:lstStyle/>
          <a:p>
            <a:pPr algn="ctr"/>
            <a:r>
              <a:rPr lang="en-GB" sz="1900" b="1" dirty="0">
                <a:latin typeface="Calibri"/>
                <a:ea typeface="Calibri Light"/>
                <a:cs typeface="Calibri Light"/>
              </a:rPr>
              <a:t>Evaluation of the multi-agency risk assessment meeting structure in Malta by </a:t>
            </a:r>
            <a:endParaRPr lang="en-US" sz="1900" dirty="0">
              <a:latin typeface="Calibri"/>
              <a:ea typeface="Calibri Light"/>
              <a:cs typeface="Calibri Light"/>
            </a:endParaRPr>
          </a:p>
          <a:p>
            <a:pPr algn="ctr"/>
            <a:r>
              <a:rPr lang="en-GB" sz="1900" b="1" dirty="0">
                <a:latin typeface="Calibri"/>
                <a:ea typeface="Calibri Light"/>
                <a:cs typeface="Calibri Light"/>
              </a:rPr>
              <a:t>Mr. Christopher Bull - 30</a:t>
            </a:r>
            <a:r>
              <a:rPr lang="en-GB" sz="1900" b="1" baseline="30000" dirty="0">
                <a:latin typeface="Calibri"/>
                <a:ea typeface="Calibri Light"/>
                <a:cs typeface="Calibri Light"/>
              </a:rPr>
              <a:t>th</a:t>
            </a:r>
            <a:r>
              <a:rPr lang="en-GB" sz="1900" b="1" dirty="0">
                <a:latin typeface="Calibri"/>
                <a:ea typeface="Calibri Light"/>
                <a:cs typeface="Calibri Light"/>
              </a:rPr>
              <a:t> April to 3</a:t>
            </a:r>
            <a:r>
              <a:rPr lang="en-GB" sz="1900" b="1" baseline="30000" dirty="0">
                <a:latin typeface="Calibri"/>
                <a:ea typeface="Calibri Light"/>
                <a:cs typeface="Calibri Light"/>
              </a:rPr>
              <a:t>rd</a:t>
            </a:r>
            <a:r>
              <a:rPr lang="en-GB" sz="1900" b="1" dirty="0">
                <a:latin typeface="Calibri"/>
                <a:ea typeface="Calibri Light"/>
                <a:cs typeface="Calibri Light"/>
              </a:rPr>
              <a:t> May 2024.</a:t>
            </a:r>
            <a:endParaRPr lang="en-US" sz="1900" dirty="0">
              <a:latin typeface="Calibri"/>
              <a:ea typeface="Calibri Light"/>
              <a:cs typeface="Calibri Light"/>
            </a:endParaRPr>
          </a:p>
          <a:p>
            <a:pPr marL="383540" lvl="1">
              <a:buFont typeface="Courier New" panose="020F0502020204030204" pitchFamily="34" charset="0"/>
              <a:buChar char="o"/>
            </a:pPr>
            <a:endParaRPr lang="en-GB" sz="1600" dirty="0">
              <a:solidFill>
                <a:srgbClr val="000000"/>
              </a:solidFill>
              <a:latin typeface="Calibri"/>
              <a:ea typeface="Calibri Light"/>
              <a:cs typeface="Calibri Light"/>
            </a:endParaRPr>
          </a:p>
          <a:p>
            <a:pPr marL="383540" lvl="1">
              <a:buFont typeface="Courier New" panose="020F0502020204030204" pitchFamily="34" charset="0"/>
              <a:buChar char="o"/>
            </a:pPr>
            <a:r>
              <a:rPr lang="en-GB" sz="1600" dirty="0">
                <a:solidFill>
                  <a:srgbClr val="000000"/>
                </a:solidFill>
                <a:latin typeface="Calibri"/>
                <a:ea typeface="Calibri Light"/>
                <a:cs typeface="Calibri Light"/>
              </a:rPr>
              <a:t>The establishment of the Maltese MARAM has been a significant advancement in the protection and support of domestic violence victims within Malta. Since its inception in January 2023, the agency has demonstrated a commitment to improving victim safety and providing a structured, effective response to high-risk cases. </a:t>
            </a:r>
            <a:endParaRPr lang="en-US" sz="1600">
              <a:solidFill>
                <a:srgbClr val="000000"/>
              </a:solidFill>
              <a:latin typeface="Calibri"/>
              <a:ea typeface="Calibri Light"/>
              <a:cs typeface="Calibri Light"/>
            </a:endParaRPr>
          </a:p>
          <a:p>
            <a:pPr marL="383540" lvl="1">
              <a:buFont typeface="Courier New" panose="020F0502020204030204" pitchFamily="34" charset="0"/>
              <a:buChar char="o"/>
            </a:pPr>
            <a:endParaRPr lang="en-GB" sz="1600" dirty="0">
              <a:solidFill>
                <a:srgbClr val="000000"/>
              </a:solidFill>
              <a:latin typeface="Calibri"/>
              <a:ea typeface="Calibri Light"/>
              <a:cs typeface="Calibri Light"/>
            </a:endParaRPr>
          </a:p>
          <a:p>
            <a:pPr marL="383540" lvl="1">
              <a:buFont typeface="Courier New" panose="020F0502020204030204" pitchFamily="34" charset="0"/>
              <a:buChar char="o"/>
            </a:pPr>
            <a:r>
              <a:rPr lang="en-GB" sz="1600" dirty="0">
                <a:solidFill>
                  <a:srgbClr val="000000"/>
                </a:solidFill>
                <a:latin typeface="Calibri"/>
                <a:ea typeface="Calibri Light"/>
                <a:cs typeface="Calibri Light"/>
              </a:rPr>
              <a:t>The progress observed in the initial stages of MARAM’s operations is commendable. The agency has already begun to show tangible benefits, ensuring that referred victim’s cases are heard and protected to the best of the group's ability. The high volume of cases managed by MARAM highlights the pressing need for such an agency and underscores the dedication of its members.</a:t>
            </a:r>
            <a:endParaRPr lang="en-US" sz="1600">
              <a:solidFill>
                <a:srgbClr val="000000"/>
              </a:solidFill>
              <a:latin typeface="Calibri"/>
              <a:ea typeface="Calibri Light"/>
              <a:cs typeface="Calibri Light"/>
            </a:endParaRPr>
          </a:p>
          <a:p>
            <a:endParaRPr lang="en-US">
              <a:ea typeface="Calibri"/>
              <a:cs typeface="Calibri"/>
            </a:endParaRPr>
          </a:p>
        </p:txBody>
      </p:sp>
    </p:spTree>
    <p:extLst>
      <p:ext uri="{BB962C8B-B14F-4D97-AF65-F5344CB8AC3E}">
        <p14:creationId xmlns:p14="http://schemas.microsoft.com/office/powerpoint/2010/main" val="8886060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4999F-5243-BEA1-1A5C-36883EBF62F9}"/>
              </a:ext>
            </a:extLst>
          </p:cNvPr>
          <p:cNvSpPr>
            <a:spLocks noGrp="1"/>
          </p:cNvSpPr>
          <p:nvPr>
            <p:ph type="title"/>
          </p:nvPr>
        </p:nvSpPr>
        <p:spPr/>
        <p:txBody>
          <a:bodyPr/>
          <a:lstStyle/>
          <a:p>
            <a:pPr algn="ctr"/>
            <a:r>
              <a:rPr lang="en-US" sz="3200" b="1" dirty="0">
                <a:ea typeface="Calibri Light"/>
                <a:cs typeface="Calibri Light"/>
              </a:rPr>
              <a:t>MARAM EVALUATION</a:t>
            </a:r>
            <a:endParaRPr lang="en-US" sz="3200" dirty="0">
              <a:solidFill>
                <a:srgbClr val="000000"/>
              </a:solidFill>
              <a:ea typeface="Calibri Light"/>
              <a:cs typeface="Calibri Light"/>
            </a:endParaRPr>
          </a:p>
          <a:p>
            <a:pPr algn="ctr"/>
            <a:r>
              <a:rPr lang="en-US" sz="3200" err="1">
                <a:ea typeface="Calibri Light"/>
                <a:cs typeface="Calibri Light"/>
              </a:rPr>
              <a:t>cont</a:t>
            </a:r>
            <a:r>
              <a:rPr lang="en-US" sz="3200" dirty="0">
                <a:ea typeface="Calibri Light"/>
                <a:cs typeface="Calibri Light"/>
              </a:rPr>
              <a:t>/...</a:t>
            </a:r>
          </a:p>
        </p:txBody>
      </p:sp>
      <p:sp>
        <p:nvSpPr>
          <p:cNvPr id="3" name="Content Placeholder 2">
            <a:extLst>
              <a:ext uri="{FF2B5EF4-FFF2-40B4-BE49-F238E27FC236}">
                <a16:creationId xmlns:a16="http://schemas.microsoft.com/office/drawing/2014/main" id="{F61684B6-F5D9-09CC-652C-F4B127E10C44}"/>
              </a:ext>
            </a:extLst>
          </p:cNvPr>
          <p:cNvSpPr>
            <a:spLocks noGrp="1"/>
          </p:cNvSpPr>
          <p:nvPr>
            <p:ph idx="1"/>
          </p:nvPr>
        </p:nvSpPr>
        <p:spPr/>
        <p:txBody>
          <a:bodyPr vert="horz" lIns="0" tIns="45720" rIns="0" bIns="45720" rtlCol="0" anchor="t">
            <a:normAutofit/>
          </a:bodyPr>
          <a:lstStyle/>
          <a:p>
            <a:pPr marL="383540" lvl="1">
              <a:buFont typeface="Courier New,monospace" panose="020F0502020204030204" pitchFamily="34" charset="0"/>
              <a:buChar char="o"/>
            </a:pPr>
            <a:endParaRPr lang="en-GB" sz="1500" dirty="0">
              <a:solidFill>
                <a:srgbClr val="000000"/>
              </a:solidFill>
              <a:ea typeface="Calibri"/>
              <a:cs typeface="Calibri"/>
            </a:endParaRPr>
          </a:p>
          <a:p>
            <a:pPr marL="383540" lvl="1">
              <a:buFont typeface="Courier New,monospace" panose="020F0502020204030204" pitchFamily="34" charset="0"/>
              <a:buChar char="o"/>
            </a:pPr>
            <a:r>
              <a:rPr lang="en-GB" sz="1500" dirty="0">
                <a:solidFill>
                  <a:srgbClr val="000000"/>
                </a:solidFill>
                <a:ea typeface="Calibri"/>
                <a:cs typeface="Calibri"/>
              </a:rPr>
              <a:t>However, to maintain and enhance the effectiveness of MARAM, some recommendations have been put forward. These include managing the caseload to ensure focus and efficiency, improving information sharing among agencies, ensuring consistency in group attendees, and implementing SMART action plans. Furthermore, the establishment of a MARAM Steering Group and the integration of the Domestic Violence Prevention Act into the discussion of high-risk cases are crucial steps towards a more comprehensive approach to victim safety.</a:t>
            </a:r>
            <a:endParaRPr lang="en-US" sz="1500">
              <a:solidFill>
                <a:srgbClr val="000000"/>
              </a:solidFill>
              <a:ea typeface="Calibri"/>
              <a:cs typeface="Calibri"/>
            </a:endParaRPr>
          </a:p>
          <a:p>
            <a:pPr marL="383540" lvl="1">
              <a:buFont typeface="Courier New,monospace" panose="020F0502020204030204" pitchFamily="34" charset="0"/>
              <a:buChar char="o"/>
            </a:pPr>
            <a:endParaRPr lang="en-GB" sz="1500" dirty="0">
              <a:solidFill>
                <a:srgbClr val="000000"/>
              </a:solidFill>
              <a:ea typeface="Calibri"/>
              <a:cs typeface="Calibri"/>
            </a:endParaRPr>
          </a:p>
          <a:p>
            <a:pPr marL="383540" lvl="1">
              <a:buFont typeface="Courier New,monospace" panose="020F0502020204030204" pitchFamily="34" charset="0"/>
              <a:buChar char="o"/>
            </a:pPr>
            <a:r>
              <a:rPr lang="en-GB" sz="1500" dirty="0">
                <a:solidFill>
                  <a:srgbClr val="000000"/>
                </a:solidFill>
                <a:ea typeface="Calibri"/>
                <a:cs typeface="Calibri"/>
              </a:rPr>
              <a:t>The recommendations also emphasize the importance of innovative safety planning, such as the provision of safety devices and the exploration of additional funding and resources to support victims. </a:t>
            </a:r>
            <a:endParaRPr lang="en-US" sz="1500">
              <a:solidFill>
                <a:srgbClr val="000000"/>
              </a:solidFill>
              <a:ea typeface="Calibri"/>
              <a:cs typeface="Calibri"/>
            </a:endParaRPr>
          </a:p>
          <a:p>
            <a:pPr marL="383540" lvl="1">
              <a:buFont typeface="Courier New,monospace" panose="020F0502020204030204" pitchFamily="34" charset="0"/>
              <a:buChar char="o"/>
            </a:pPr>
            <a:endParaRPr lang="en-GB" sz="1500" dirty="0">
              <a:solidFill>
                <a:srgbClr val="000000"/>
              </a:solidFill>
              <a:ea typeface="Calibri"/>
              <a:cs typeface="Calibri"/>
            </a:endParaRPr>
          </a:p>
          <a:p>
            <a:pPr marL="383540" lvl="1">
              <a:buFont typeface="Courier New,monospace" panose="020F0502020204030204" pitchFamily="34" charset="0"/>
              <a:buChar char="o"/>
            </a:pPr>
            <a:r>
              <a:rPr lang="en-GB" sz="1500" dirty="0">
                <a:solidFill>
                  <a:srgbClr val="000000"/>
                </a:solidFill>
                <a:ea typeface="Calibri"/>
                <a:cs typeface="Calibri"/>
              </a:rPr>
              <a:t>In conclusion, with continued dedication and the implementation of the proposed recommendations, MARAM is poised to make a significant and lasting impact in protecting domestic violence victims at the highest risk of harm. </a:t>
            </a:r>
            <a:endParaRPr lang="en-US" sz="1500">
              <a:solidFill>
                <a:srgbClr val="000000"/>
              </a:solidFill>
              <a:ea typeface="Calibri"/>
              <a:cs typeface="Calibri"/>
            </a:endParaRPr>
          </a:p>
          <a:p>
            <a:endParaRPr lang="en-US" dirty="0">
              <a:ea typeface="Calibri"/>
              <a:cs typeface="Calibri"/>
            </a:endParaRPr>
          </a:p>
        </p:txBody>
      </p:sp>
    </p:spTree>
    <p:extLst>
      <p:ext uri="{BB962C8B-B14F-4D97-AF65-F5344CB8AC3E}">
        <p14:creationId xmlns:p14="http://schemas.microsoft.com/office/powerpoint/2010/main" val="40969723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EB866-7927-3E48-8F83-99BE498C64DA}"/>
              </a:ext>
            </a:extLst>
          </p:cNvPr>
          <p:cNvSpPr>
            <a:spLocks noGrp="1"/>
          </p:cNvSpPr>
          <p:nvPr>
            <p:ph type="title"/>
          </p:nvPr>
        </p:nvSpPr>
        <p:spPr>
          <a:xfrm>
            <a:off x="1097280" y="286603"/>
            <a:ext cx="10058400" cy="1450757"/>
          </a:xfrm>
        </p:spPr>
        <p:txBody>
          <a:bodyPr>
            <a:normAutofit/>
          </a:bodyPr>
          <a:lstStyle/>
          <a:p>
            <a:pPr algn="ctr"/>
            <a:r>
              <a:rPr lang="en-US" dirty="0">
                <a:ea typeface="Calibri Light"/>
                <a:cs typeface="Calibri Light"/>
              </a:rPr>
              <a:t>Sample Action Plan</a:t>
            </a:r>
            <a:endParaRPr lang="en-US">
              <a:ea typeface="Calibri Light"/>
              <a:cs typeface="Calibri Light"/>
            </a:endParaRPr>
          </a:p>
        </p:txBody>
      </p:sp>
      <p:graphicFrame>
        <p:nvGraphicFramePr>
          <p:cNvPr id="5" name="Content Placeholder 4">
            <a:extLst>
              <a:ext uri="{FF2B5EF4-FFF2-40B4-BE49-F238E27FC236}">
                <a16:creationId xmlns:a16="http://schemas.microsoft.com/office/drawing/2014/main" id="{E0D9A2FC-B21D-6D2B-423C-5940A00E7666}"/>
              </a:ext>
            </a:extLst>
          </p:cNvPr>
          <p:cNvGraphicFramePr>
            <a:graphicFrameLocks noGrp="1"/>
          </p:cNvGraphicFramePr>
          <p:nvPr>
            <p:ph idx="1"/>
            <p:extLst>
              <p:ext uri="{D42A27DB-BD31-4B8C-83A1-F6EECF244321}">
                <p14:modId xmlns:p14="http://schemas.microsoft.com/office/powerpoint/2010/main" val="4262513141"/>
              </p:ext>
            </p:extLst>
          </p:nvPr>
        </p:nvGraphicFramePr>
        <p:xfrm>
          <a:off x="1400669" y="2098515"/>
          <a:ext cx="9450990" cy="3986370"/>
        </p:xfrm>
        <a:graphic>
          <a:graphicData uri="http://schemas.openxmlformats.org/drawingml/2006/table">
            <a:tbl>
              <a:tblPr firstRow="1" firstCol="1" bandRow="1">
                <a:tableStyleId>{5C22544A-7EE6-4342-B048-85BDC9FD1C3A}</a:tableStyleId>
              </a:tblPr>
              <a:tblGrid>
                <a:gridCol w="1375239">
                  <a:extLst>
                    <a:ext uri="{9D8B030D-6E8A-4147-A177-3AD203B41FA5}">
                      <a16:colId xmlns:a16="http://schemas.microsoft.com/office/drawing/2014/main" val="2680105977"/>
                    </a:ext>
                  </a:extLst>
                </a:gridCol>
                <a:gridCol w="3455636">
                  <a:extLst>
                    <a:ext uri="{9D8B030D-6E8A-4147-A177-3AD203B41FA5}">
                      <a16:colId xmlns:a16="http://schemas.microsoft.com/office/drawing/2014/main" val="3166747998"/>
                    </a:ext>
                  </a:extLst>
                </a:gridCol>
                <a:gridCol w="2326235">
                  <a:extLst>
                    <a:ext uri="{9D8B030D-6E8A-4147-A177-3AD203B41FA5}">
                      <a16:colId xmlns:a16="http://schemas.microsoft.com/office/drawing/2014/main" val="2199800735"/>
                    </a:ext>
                  </a:extLst>
                </a:gridCol>
                <a:gridCol w="1063785">
                  <a:extLst>
                    <a:ext uri="{9D8B030D-6E8A-4147-A177-3AD203B41FA5}">
                      <a16:colId xmlns:a16="http://schemas.microsoft.com/office/drawing/2014/main" val="3703886648"/>
                    </a:ext>
                  </a:extLst>
                </a:gridCol>
                <a:gridCol w="1230095">
                  <a:extLst>
                    <a:ext uri="{9D8B030D-6E8A-4147-A177-3AD203B41FA5}">
                      <a16:colId xmlns:a16="http://schemas.microsoft.com/office/drawing/2014/main" val="2872808988"/>
                    </a:ext>
                  </a:extLst>
                </a:gridCol>
              </a:tblGrid>
              <a:tr h="575496">
                <a:tc>
                  <a:txBody>
                    <a:bodyPr/>
                    <a:lstStyle/>
                    <a:p>
                      <a:r>
                        <a:rPr lang="en-US" sz="1100" b="1" kern="0">
                          <a:solidFill>
                            <a:srgbClr val="000000"/>
                          </a:solidFill>
                          <a:effectLst/>
                          <a:latin typeface="Calibri"/>
                          <a:ea typeface="Times New Roman" panose="02020603050405020304" pitchFamily="18" charset="0"/>
                          <a:cs typeface="Calibri"/>
                        </a:rPr>
                        <a:t>Action Plan: Case 1</a:t>
                      </a:r>
                    </a:p>
                    <a:p>
                      <a:pPr lvl="0">
                        <a:buNone/>
                      </a:pPr>
                      <a:endParaRPr lang="en-US" sz="1100" b="1" kern="0">
                        <a:solidFill>
                          <a:srgbClr val="000000"/>
                        </a:solidFill>
                        <a:effectLst/>
                        <a:latin typeface="Calibri"/>
                        <a:ea typeface="Times New Roman" panose="02020603050405020304" pitchFamily="18" charset="0"/>
                        <a:cs typeface="Calibri"/>
                      </a:endParaRPr>
                    </a:p>
                    <a:p>
                      <a:pPr lvl="0">
                        <a:buNone/>
                      </a:pPr>
                      <a:r>
                        <a:rPr lang="en-US" sz="1100" b="1" kern="0">
                          <a:solidFill>
                            <a:srgbClr val="000000"/>
                          </a:solidFill>
                          <a:effectLst/>
                          <a:latin typeface="Calibri"/>
                          <a:ea typeface="Times New Roman" panose="02020603050405020304" pitchFamily="18" charset="0"/>
                          <a:cs typeface="Calibri"/>
                        </a:rPr>
                        <a:t>MARAM: 40</a:t>
                      </a:r>
                      <a:endParaRPr lang="en-US" sz="1700">
                        <a:effectLst/>
                        <a:latin typeface="Calibri"/>
                        <a:cs typeface="Calibri"/>
                      </a:endParaRPr>
                    </a:p>
                  </a:txBody>
                  <a:tcPr marL="65315" marR="65315" marT="9071" marB="9071" anchor="b">
                    <a:lnL>
                      <a:noFill/>
                    </a:lnL>
                    <a:lnR>
                      <a:noFill/>
                    </a:lnR>
                    <a:lnT>
                      <a:noFill/>
                    </a:lnT>
                    <a:lnB>
                      <a:noFill/>
                    </a:lnB>
                    <a:noFill/>
                  </a:tcPr>
                </a:tc>
                <a:tc>
                  <a:txBody>
                    <a:bodyPr/>
                    <a:lstStyle/>
                    <a:p>
                      <a:r>
                        <a:rPr lang="en-US" sz="1100" b="1" kern="0">
                          <a:solidFill>
                            <a:srgbClr val="000000"/>
                          </a:solidFill>
                          <a:effectLst/>
                          <a:latin typeface="Calibri"/>
                          <a:ea typeface="Times New Roman" panose="02020603050405020304" pitchFamily="18" charset="0"/>
                          <a:cs typeface="Calibri"/>
                        </a:rPr>
                        <a:t>Discussed on: 3rd September 2024</a:t>
                      </a:r>
                      <a:endParaRPr lang="en-US" sz="1700">
                        <a:effectLst/>
                        <a:latin typeface="Calibri"/>
                        <a:cs typeface="Calibri"/>
                      </a:endParaRPr>
                    </a:p>
                  </a:txBody>
                  <a:tcPr marL="65315" marR="65315" marT="9071" marB="9071" anchor="b">
                    <a:lnL>
                      <a:noFill/>
                    </a:lnL>
                    <a:lnR>
                      <a:noFill/>
                    </a:lnR>
                    <a:lnT>
                      <a:noFill/>
                    </a:lnT>
                    <a:lnB>
                      <a:noFill/>
                    </a:lnB>
                    <a:noFill/>
                  </a:tcPr>
                </a:tc>
                <a:tc>
                  <a:txBody>
                    <a:bodyPr/>
                    <a:lstStyle/>
                    <a:p>
                      <a:endParaRPr lang="en-US" sz="1300">
                        <a:effectLst/>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extLst>
                  <a:ext uri="{0D108BD9-81ED-4DB2-BD59-A6C34878D82A}">
                    <a16:rowId xmlns:a16="http://schemas.microsoft.com/office/drawing/2014/main" val="1357284471"/>
                  </a:ext>
                </a:extLst>
              </a:tr>
              <a:tr h="227151">
                <a:tc>
                  <a:txBody>
                    <a:bodyPr/>
                    <a:lstStyle/>
                    <a:p>
                      <a:r>
                        <a:rPr lang="en-US" sz="1100" kern="0">
                          <a:solidFill>
                            <a:srgbClr val="000000"/>
                          </a:solidFill>
                          <a:effectLst/>
                          <a:latin typeface="Calibri"/>
                          <a:ea typeface="Times New Roman" panose="02020603050405020304" pitchFamily="18" charset="0"/>
                          <a:cs typeface="Calibri"/>
                        </a:rPr>
                        <a:t>Victim: </a:t>
                      </a:r>
                      <a:endParaRPr lang="en-US" sz="1700">
                        <a:effectLst/>
                        <a:latin typeface="Calibri"/>
                        <a:cs typeface="Calibri"/>
                      </a:endParaRPr>
                    </a:p>
                  </a:txBody>
                  <a:tcPr marL="65315" marR="65315" marT="9071" marB="9071" anchor="b">
                    <a:lnL>
                      <a:noFill/>
                    </a:lnL>
                    <a:lnR>
                      <a:noFill/>
                    </a:lnR>
                    <a:lnT>
                      <a:noFill/>
                    </a:lnT>
                    <a:lnB>
                      <a:noFill/>
                    </a:lnB>
                    <a:noFill/>
                  </a:tcPr>
                </a:tc>
                <a:tc>
                  <a:txBody>
                    <a:bodyPr/>
                    <a:lstStyle/>
                    <a:p>
                      <a:r>
                        <a:rPr lang="en-US" sz="1100" kern="0">
                          <a:solidFill>
                            <a:srgbClr val="000000"/>
                          </a:solidFill>
                          <a:effectLst/>
                          <a:latin typeface="Calibri"/>
                          <a:ea typeface="Times New Roman" panose="02020603050405020304" pitchFamily="18" charset="0"/>
                          <a:cs typeface="Calibri"/>
                        </a:rPr>
                        <a:t>Jane Doe </a:t>
                      </a:r>
                      <a:r>
                        <a:rPr lang="en-US" sz="1100" kern="0" err="1">
                          <a:solidFill>
                            <a:srgbClr val="000000"/>
                          </a:solidFill>
                          <a:effectLst/>
                          <a:latin typeface="Calibri"/>
                          <a:ea typeface="Times New Roman" panose="02020603050405020304" pitchFamily="18" charset="0"/>
                          <a:cs typeface="Calibri"/>
                        </a:rPr>
                        <a:t>xxxxxxM</a:t>
                      </a:r>
                      <a:endParaRPr lang="en-US" sz="1700" err="1">
                        <a:effectLst/>
                        <a:latin typeface="Calibri"/>
                        <a:cs typeface="Calibri"/>
                      </a:endParaRPr>
                    </a:p>
                  </a:txBody>
                  <a:tcPr marL="65315" marR="65315" marT="9071" marB="9071" anchor="b">
                    <a:lnL>
                      <a:noFill/>
                    </a:lnL>
                    <a:lnR>
                      <a:noFill/>
                    </a:lnR>
                    <a:lnT>
                      <a:noFill/>
                    </a:lnT>
                    <a:lnB>
                      <a:noFill/>
                    </a:lnB>
                    <a:noFill/>
                  </a:tcPr>
                </a:tc>
                <a:tc>
                  <a:txBody>
                    <a:bodyPr/>
                    <a:lstStyle/>
                    <a:p>
                      <a:endParaRPr lang="en-US" sz="1300">
                        <a:effectLst/>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extLst>
                  <a:ext uri="{0D108BD9-81ED-4DB2-BD59-A6C34878D82A}">
                    <a16:rowId xmlns:a16="http://schemas.microsoft.com/office/drawing/2014/main" val="679127224"/>
                  </a:ext>
                </a:extLst>
              </a:tr>
              <a:tr h="227151">
                <a:tc>
                  <a:txBody>
                    <a:bodyPr/>
                    <a:lstStyle/>
                    <a:p>
                      <a:r>
                        <a:rPr lang="en-US" sz="1100" kern="0">
                          <a:solidFill>
                            <a:srgbClr val="000000"/>
                          </a:solidFill>
                          <a:effectLst/>
                          <a:latin typeface="Calibri"/>
                          <a:ea typeface="Times New Roman" panose="02020603050405020304" pitchFamily="18" charset="0"/>
                          <a:cs typeface="Calibri"/>
                        </a:rPr>
                        <a:t>Perpetrator: </a:t>
                      </a:r>
                      <a:endParaRPr lang="en-US" sz="1700">
                        <a:effectLst/>
                        <a:latin typeface="Calibri"/>
                        <a:cs typeface="Calibri"/>
                      </a:endParaRPr>
                    </a:p>
                  </a:txBody>
                  <a:tcPr marL="65315" marR="65315" marT="9071" marB="9071" anchor="b">
                    <a:lnL>
                      <a:noFill/>
                    </a:lnL>
                    <a:lnR>
                      <a:noFill/>
                    </a:lnR>
                    <a:lnT>
                      <a:noFill/>
                    </a:lnT>
                    <a:lnB>
                      <a:noFill/>
                    </a:lnB>
                    <a:noFill/>
                  </a:tcPr>
                </a:tc>
                <a:tc>
                  <a:txBody>
                    <a:bodyPr/>
                    <a:lstStyle/>
                    <a:p>
                      <a:r>
                        <a:rPr lang="en-US" sz="1100" kern="0">
                          <a:solidFill>
                            <a:srgbClr val="000000"/>
                          </a:solidFill>
                          <a:effectLst/>
                          <a:latin typeface="Calibri"/>
                          <a:ea typeface="Times New Roman" panose="02020603050405020304" pitchFamily="18" charset="0"/>
                          <a:cs typeface="Calibri"/>
                        </a:rPr>
                        <a:t>John Doe </a:t>
                      </a:r>
                      <a:r>
                        <a:rPr lang="en-US" sz="1100" kern="0" err="1">
                          <a:solidFill>
                            <a:srgbClr val="000000"/>
                          </a:solidFill>
                          <a:effectLst/>
                          <a:latin typeface="Calibri"/>
                          <a:ea typeface="Times New Roman" panose="02020603050405020304" pitchFamily="18" charset="0"/>
                          <a:cs typeface="Calibri"/>
                        </a:rPr>
                        <a:t>xxxxxA</a:t>
                      </a:r>
                      <a:endParaRPr lang="en-US" sz="1700" err="1">
                        <a:effectLst/>
                        <a:latin typeface="Calibri"/>
                        <a:cs typeface="Calibri"/>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extLst>
                  <a:ext uri="{0D108BD9-81ED-4DB2-BD59-A6C34878D82A}">
                    <a16:rowId xmlns:a16="http://schemas.microsoft.com/office/drawing/2014/main" val="3193519657"/>
                  </a:ext>
                </a:extLst>
              </a:tr>
              <a:tr h="227151">
                <a:tc>
                  <a:txBody>
                    <a:bodyPr/>
                    <a:lstStyle/>
                    <a:p>
                      <a:r>
                        <a:rPr lang="en-US" sz="1100" kern="0">
                          <a:solidFill>
                            <a:srgbClr val="000000"/>
                          </a:solidFill>
                          <a:effectLst/>
                          <a:latin typeface="Calibri"/>
                          <a:ea typeface="Times New Roman" panose="02020603050405020304" pitchFamily="18" charset="0"/>
                          <a:cs typeface="Calibri"/>
                        </a:rPr>
                        <a:t>Children: </a:t>
                      </a:r>
                      <a:endParaRPr lang="en-US" sz="1700">
                        <a:effectLst/>
                        <a:latin typeface="Calibri"/>
                        <a:cs typeface="Calibri"/>
                      </a:endParaRPr>
                    </a:p>
                  </a:txBody>
                  <a:tcPr marL="65315" marR="65315" marT="9071" marB="9071" anchor="b">
                    <a:lnL>
                      <a:noFill/>
                    </a:lnL>
                    <a:lnR>
                      <a:noFill/>
                    </a:lnR>
                    <a:lnT>
                      <a:noFill/>
                    </a:lnT>
                    <a:lnB>
                      <a:noFill/>
                    </a:lnB>
                    <a:noFill/>
                  </a:tcPr>
                </a:tc>
                <a:tc>
                  <a:txBody>
                    <a:bodyPr/>
                    <a:lstStyle/>
                    <a:p>
                      <a:r>
                        <a:rPr lang="en-US" sz="1100" kern="0" dirty="0">
                          <a:solidFill>
                            <a:srgbClr val="000000"/>
                          </a:solidFill>
                          <a:effectLst/>
                          <a:latin typeface="Calibri"/>
                          <a:ea typeface="Times New Roman" panose="02020603050405020304" pitchFamily="18" charset="0"/>
                          <a:cs typeface="Calibri"/>
                        </a:rPr>
                        <a:t>Miss Doe  </a:t>
                      </a:r>
                      <a:r>
                        <a:rPr lang="en-US" sz="1100" kern="0" dirty="0" err="1">
                          <a:solidFill>
                            <a:srgbClr val="000000"/>
                          </a:solidFill>
                          <a:effectLst/>
                          <a:latin typeface="Calibri"/>
                          <a:ea typeface="Times New Roman" panose="02020603050405020304" pitchFamily="18" charset="0"/>
                          <a:cs typeface="Calibri"/>
                        </a:rPr>
                        <a:t>xxxxxxxxL</a:t>
                      </a:r>
                      <a:endParaRPr lang="en-US" sz="1700" dirty="0" err="1">
                        <a:effectLst/>
                        <a:latin typeface="Calibri"/>
                        <a:cs typeface="Calibri"/>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extLst>
                  <a:ext uri="{0D108BD9-81ED-4DB2-BD59-A6C34878D82A}">
                    <a16:rowId xmlns:a16="http://schemas.microsoft.com/office/drawing/2014/main" val="3775791904"/>
                  </a:ext>
                </a:extLst>
              </a:tr>
              <a:tr h="227151">
                <a:tc>
                  <a:txBody>
                    <a:bodyPr/>
                    <a:lstStyle/>
                    <a:p>
                      <a:r>
                        <a:rPr lang="en-US" sz="1100" kern="0" dirty="0">
                          <a:solidFill>
                            <a:srgbClr val="000000"/>
                          </a:solidFill>
                          <a:effectLst/>
                          <a:latin typeface="Calibri"/>
                          <a:ea typeface="Times New Roman" panose="02020603050405020304" pitchFamily="18" charset="0"/>
                          <a:cs typeface="Calibri"/>
                        </a:rPr>
                        <a:t>RA Grading:</a:t>
                      </a:r>
                      <a:endParaRPr lang="en-US" sz="1700" dirty="0">
                        <a:effectLst/>
                        <a:latin typeface="Calibri"/>
                        <a:cs typeface="Calibri"/>
                      </a:endParaRPr>
                    </a:p>
                  </a:txBody>
                  <a:tcPr marL="65315" marR="65315" marT="9071" marB="9071"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r>
                        <a:rPr lang="en-US" sz="1100" kern="0" dirty="0">
                          <a:solidFill>
                            <a:srgbClr val="000000"/>
                          </a:solidFill>
                          <a:effectLst/>
                          <a:latin typeface="Calibri"/>
                          <a:ea typeface="Times New Roman" panose="02020603050405020304" pitchFamily="18" charset="0"/>
                          <a:cs typeface="Calibri"/>
                        </a:rPr>
                        <a:t>18 Extreme Danger</a:t>
                      </a:r>
                      <a:endParaRPr lang="en-US" sz="1700" dirty="0">
                        <a:effectLst/>
                        <a:latin typeface="Calibri"/>
                        <a:cs typeface="Calibri"/>
                      </a:endParaRPr>
                    </a:p>
                  </a:txBody>
                  <a:tcPr marL="65315" marR="65315" marT="9071" marB="9071"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endParaRPr lang="en-US" sz="1700">
                        <a:effectLst/>
                      </a:endParaRPr>
                    </a:p>
                  </a:txBody>
                  <a:tcPr marL="65315" marR="65315" marT="9071" marB="9071"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endParaRPr lang="en-US" sz="1700">
                        <a:effectLst/>
                      </a:endParaRPr>
                    </a:p>
                  </a:txBody>
                  <a:tcPr marL="65315" marR="65315" marT="9071" marB="9071"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endParaRPr lang="en-US" sz="1700">
                        <a:effectLst/>
                      </a:endParaRPr>
                    </a:p>
                  </a:txBody>
                  <a:tcPr marL="65315" marR="65315" marT="9071" marB="9071" anchor="b">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82871884"/>
                  </a:ext>
                </a:extLst>
              </a:tr>
              <a:tr h="401324">
                <a:tc>
                  <a:txBody>
                    <a:bodyPr/>
                    <a:lstStyle/>
                    <a:p>
                      <a:r>
                        <a:rPr lang="en-US" sz="1100" b="1" kern="0" dirty="0">
                          <a:solidFill>
                            <a:srgbClr val="000000"/>
                          </a:solidFill>
                          <a:effectLst/>
                          <a:latin typeface="Calibri"/>
                          <a:ea typeface="Times New Roman" panose="02020603050405020304" pitchFamily="18" charset="0"/>
                          <a:cs typeface="Calibri"/>
                        </a:rPr>
                        <a:t>Entity</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100" b="1" kern="0" dirty="0">
                          <a:solidFill>
                            <a:srgbClr val="000000"/>
                          </a:solidFill>
                          <a:effectLst/>
                          <a:latin typeface="Calibri"/>
                          <a:ea typeface="Times New Roman" panose="02020603050405020304" pitchFamily="18" charset="0"/>
                          <a:cs typeface="Calibri"/>
                        </a:rPr>
                        <a:t>Actions taken prior MARAM</a:t>
                      </a:r>
                      <a:r>
                        <a:rPr lang="en-US" sz="1100" kern="0" dirty="0">
                          <a:solidFill>
                            <a:srgbClr val="000000"/>
                          </a:solidFill>
                          <a:effectLst/>
                          <a:latin typeface="Calibri"/>
                          <a:ea typeface="Times New Roman" panose="02020603050405020304" pitchFamily="18" charset="0"/>
                          <a:cs typeface="Calibri"/>
                        </a:rPr>
                        <a:t> </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100" b="1" kern="0" dirty="0">
                          <a:effectLst/>
                          <a:latin typeface="Calibri"/>
                          <a:ea typeface="Times New Roman" panose="02020603050405020304" pitchFamily="18" charset="0"/>
                          <a:cs typeface="Calibri"/>
                        </a:rPr>
                        <a:t>Actions to be taken</a:t>
                      </a:r>
                      <a:r>
                        <a:rPr lang="en-US" sz="1100" kern="0" dirty="0">
                          <a:effectLst/>
                          <a:latin typeface="Calibri"/>
                          <a:ea typeface="Times New Roman" panose="02020603050405020304" pitchFamily="18" charset="0"/>
                          <a:cs typeface="Calibri"/>
                        </a:rPr>
                        <a:t> </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100" b="1" kern="0" dirty="0">
                          <a:solidFill>
                            <a:srgbClr val="000000"/>
                          </a:solidFill>
                          <a:effectLst/>
                          <a:latin typeface="Calibri"/>
                          <a:ea typeface="Times New Roman" panose="02020603050405020304" pitchFamily="18" charset="0"/>
                          <a:cs typeface="Calibri"/>
                        </a:rPr>
                        <a:t>Actions taken after MARAM</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100" b="1" kern="0" dirty="0">
                          <a:solidFill>
                            <a:srgbClr val="000000"/>
                          </a:solidFill>
                          <a:effectLst/>
                          <a:latin typeface="Calibri"/>
                          <a:ea typeface="Times New Roman" panose="02020603050405020304" pitchFamily="18" charset="0"/>
                          <a:cs typeface="Calibri"/>
                        </a:rPr>
                        <a:t> Completed date</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35679628"/>
                  </a:ext>
                </a:extLst>
              </a:tr>
              <a:tr h="401324">
                <a:tc>
                  <a:txBody>
                    <a:bodyPr/>
                    <a:lstStyle/>
                    <a:p>
                      <a:r>
                        <a:rPr lang="en-US" sz="1100" b="1" kern="0" dirty="0">
                          <a:solidFill>
                            <a:srgbClr val="000000"/>
                          </a:solidFill>
                          <a:effectLst/>
                          <a:latin typeface="Calibri"/>
                          <a:ea typeface="Times New Roman" panose="02020603050405020304" pitchFamily="18" charset="0"/>
                          <a:cs typeface="Calibri"/>
                        </a:rPr>
                        <a:t>DVU</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100" kern="0" dirty="0">
                          <a:solidFill>
                            <a:srgbClr val="000000"/>
                          </a:solidFill>
                          <a:effectLst/>
                          <a:latin typeface="Calibri"/>
                          <a:ea typeface="Times New Roman" panose="02020603050405020304" pitchFamily="18" charset="0"/>
                          <a:cs typeface="Calibri"/>
                        </a:rPr>
                        <a:t>Monitoring Intake Team- Social Worker’s name</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100" kern="0" dirty="0">
                          <a:solidFill>
                            <a:srgbClr val="000000"/>
                          </a:solidFill>
                          <a:effectLst/>
                          <a:latin typeface="Calibri"/>
                          <a:ea typeface="Times New Roman" panose="02020603050405020304" pitchFamily="18" charset="0"/>
                          <a:cs typeface="Calibri"/>
                        </a:rPr>
                        <a:t>To provide feedback re. Victim’s residing address</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endParaRPr lang="en-US" sz="1700">
                        <a:effectLst/>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700">
                        <a:effectLst/>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46701699"/>
                  </a:ext>
                </a:extLst>
              </a:tr>
              <a:tr h="401324">
                <a:tc>
                  <a:txBody>
                    <a:bodyPr/>
                    <a:lstStyle/>
                    <a:p>
                      <a:r>
                        <a:rPr lang="en-US" sz="1100" b="1" kern="0" dirty="0">
                          <a:solidFill>
                            <a:srgbClr val="000000"/>
                          </a:solidFill>
                          <a:effectLst/>
                          <a:latin typeface="Calibri"/>
                          <a:ea typeface="Times New Roman" panose="02020603050405020304" pitchFamily="18" charset="0"/>
                          <a:cs typeface="Calibri"/>
                        </a:rPr>
                        <a:t>Risk Assessment Services</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100" kern="0" dirty="0">
                          <a:solidFill>
                            <a:srgbClr val="000000"/>
                          </a:solidFill>
                          <a:effectLst/>
                          <a:latin typeface="Calibri"/>
                          <a:ea typeface="Times New Roman" panose="02020603050405020304" pitchFamily="18" charset="0"/>
                          <a:cs typeface="Calibri"/>
                        </a:rPr>
                        <a:t>/</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700">
                        <a:effectLst/>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700">
                        <a:effectLst/>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100" kern="0" dirty="0">
                          <a:solidFill>
                            <a:srgbClr val="000000"/>
                          </a:solidFill>
                          <a:effectLst/>
                          <a:latin typeface="Calibri"/>
                          <a:ea typeface="Times New Roman" panose="02020603050405020304" pitchFamily="18" charset="0"/>
                          <a:cs typeface="Calibri"/>
                        </a:rPr>
                        <a:t>N/A</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25010820"/>
                  </a:ext>
                </a:extLst>
              </a:tr>
              <a:tr h="1098014">
                <a:tc>
                  <a:txBody>
                    <a:bodyPr/>
                    <a:lstStyle/>
                    <a:p>
                      <a:r>
                        <a:rPr lang="en-US" sz="1100" b="1" kern="0" dirty="0">
                          <a:solidFill>
                            <a:srgbClr val="000000"/>
                          </a:solidFill>
                          <a:effectLst/>
                          <a:latin typeface="Calibri"/>
                          <a:ea typeface="Times New Roman" panose="02020603050405020304" pitchFamily="18" charset="0"/>
                          <a:cs typeface="Calibri"/>
                        </a:rPr>
                        <a:t>MPF</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100" kern="0" dirty="0">
                          <a:solidFill>
                            <a:srgbClr val="000000"/>
                          </a:solidFill>
                          <a:effectLst/>
                          <a:latin typeface="Calibri"/>
                          <a:ea typeface="Times New Roman" panose="02020603050405020304" pitchFamily="18" charset="0"/>
                          <a:cs typeface="Calibri"/>
                        </a:rPr>
                        <a:t>Perpetrator wanted his lawyer to be present, will be spoken to in front of his lawyer by MPF. Report dated 26th Month 2024 – Jane lodged a police report against her husband John.</a:t>
                      </a:r>
                      <a:br>
                        <a:rPr lang="en-US" sz="1100" kern="0" dirty="0">
                          <a:solidFill>
                            <a:srgbClr val="000000"/>
                          </a:solidFill>
                          <a:effectLst/>
                          <a:latin typeface="Calibri"/>
                          <a:ea typeface="Times New Roman" panose="02020603050405020304" pitchFamily="18" charset="0"/>
                          <a:cs typeface="Calibri"/>
                        </a:rPr>
                      </a:br>
                      <a:r>
                        <a:rPr lang="en-US" sz="1100" kern="0" dirty="0">
                          <a:solidFill>
                            <a:srgbClr val="000000"/>
                          </a:solidFill>
                          <a:effectLst/>
                          <a:latin typeface="Calibri"/>
                          <a:ea typeface="Times New Roman" panose="02020603050405020304" pitchFamily="18" charset="0"/>
                          <a:cs typeface="Calibri"/>
                        </a:rPr>
                        <a:t>Insp  informed.</a:t>
                      </a:r>
                      <a:br>
                        <a:rPr lang="en-US" sz="1100" kern="0" dirty="0">
                          <a:solidFill>
                            <a:srgbClr val="000000"/>
                          </a:solidFill>
                          <a:effectLst/>
                          <a:latin typeface="Calibri"/>
                          <a:ea typeface="Times New Roman" panose="02020603050405020304" pitchFamily="18" charset="0"/>
                          <a:cs typeface="Calibri"/>
                        </a:rPr>
                      </a:br>
                      <a:r>
                        <a:rPr lang="en-US" sz="1100" kern="0" dirty="0">
                          <a:solidFill>
                            <a:srgbClr val="000000"/>
                          </a:solidFill>
                          <a:effectLst/>
                          <a:latin typeface="Calibri"/>
                          <a:ea typeface="Times New Roman" panose="02020603050405020304" pitchFamily="18" charset="0"/>
                          <a:cs typeface="Calibri"/>
                        </a:rPr>
                        <a:t>Charges will be issued against perpetrator.</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100" kern="0" dirty="0">
                          <a:solidFill>
                            <a:srgbClr val="000000"/>
                          </a:solidFill>
                          <a:effectLst/>
                          <a:latin typeface="Calibri"/>
                          <a:ea typeface="Times New Roman" panose="02020603050405020304" pitchFamily="18" charset="0"/>
                          <a:cs typeface="Calibri"/>
                        </a:rPr>
                        <a:t>To provide feedback about possible ownership of weapon/ </a:t>
                      </a:r>
                      <a:endParaRPr lang="en-US" sz="1700" dirty="0">
                        <a:effectLst/>
                        <a:latin typeface="Calibri"/>
                        <a:cs typeface="Calibri"/>
                      </a:endParaRPr>
                    </a:p>
                    <a:p>
                      <a:pPr algn="ctr"/>
                      <a:r>
                        <a:rPr lang="en-US" sz="1100" kern="0" dirty="0">
                          <a:solidFill>
                            <a:srgbClr val="000000"/>
                          </a:solidFill>
                          <a:effectLst/>
                          <a:latin typeface="Calibri"/>
                          <a:ea typeface="Times New Roman" panose="02020603050405020304" pitchFamily="18" charset="0"/>
                          <a:cs typeface="Calibri"/>
                        </a:rPr>
                        <a:t>To  provide court date </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endParaRPr lang="en-US" sz="1700">
                        <a:effectLst/>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700">
                        <a:effectLst/>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02410723"/>
                  </a:ext>
                </a:extLst>
              </a:tr>
            </a:tbl>
          </a:graphicData>
        </a:graphic>
      </p:graphicFrame>
    </p:spTree>
    <p:extLst>
      <p:ext uri="{BB962C8B-B14F-4D97-AF65-F5344CB8AC3E}">
        <p14:creationId xmlns:p14="http://schemas.microsoft.com/office/powerpoint/2010/main" val="4388856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7DDCAD9B-7781-4A6F-A864-F677EF75A84F}"/>
              </a:ext>
            </a:extLst>
          </p:cNvPr>
          <p:cNvGraphicFramePr>
            <a:graphicFrameLocks noGrp="1"/>
          </p:cNvGraphicFramePr>
          <p:nvPr>
            <p:extLst>
              <p:ext uri="{D42A27DB-BD31-4B8C-83A1-F6EECF244321}">
                <p14:modId xmlns:p14="http://schemas.microsoft.com/office/powerpoint/2010/main" val="1746151682"/>
              </p:ext>
            </p:extLst>
          </p:nvPr>
        </p:nvGraphicFramePr>
        <p:xfrm>
          <a:off x="641350" y="325755"/>
          <a:ext cx="10909300" cy="5861685"/>
        </p:xfrm>
        <a:graphic>
          <a:graphicData uri="http://schemas.openxmlformats.org/drawingml/2006/table">
            <a:tbl>
              <a:tblPr firstRow="1" firstCol="1" bandRow="1">
                <a:tableStyleId>{5C22544A-7EE6-4342-B048-85BDC9FD1C3A}</a:tableStyleId>
              </a:tblPr>
              <a:tblGrid>
                <a:gridCol w="1282700">
                  <a:extLst>
                    <a:ext uri="{9D8B030D-6E8A-4147-A177-3AD203B41FA5}">
                      <a16:colId xmlns:a16="http://schemas.microsoft.com/office/drawing/2014/main" val="636287870"/>
                    </a:ext>
                  </a:extLst>
                </a:gridCol>
                <a:gridCol w="2806700">
                  <a:extLst>
                    <a:ext uri="{9D8B030D-6E8A-4147-A177-3AD203B41FA5}">
                      <a16:colId xmlns:a16="http://schemas.microsoft.com/office/drawing/2014/main" val="4228198020"/>
                    </a:ext>
                  </a:extLst>
                </a:gridCol>
                <a:gridCol w="2311400">
                  <a:extLst>
                    <a:ext uri="{9D8B030D-6E8A-4147-A177-3AD203B41FA5}">
                      <a16:colId xmlns:a16="http://schemas.microsoft.com/office/drawing/2014/main" val="505203641"/>
                    </a:ext>
                  </a:extLst>
                </a:gridCol>
                <a:gridCol w="980440">
                  <a:extLst>
                    <a:ext uri="{9D8B030D-6E8A-4147-A177-3AD203B41FA5}">
                      <a16:colId xmlns:a16="http://schemas.microsoft.com/office/drawing/2014/main" val="1036350372"/>
                    </a:ext>
                  </a:extLst>
                </a:gridCol>
                <a:gridCol w="3528060">
                  <a:extLst>
                    <a:ext uri="{9D8B030D-6E8A-4147-A177-3AD203B41FA5}">
                      <a16:colId xmlns:a16="http://schemas.microsoft.com/office/drawing/2014/main" val="3789016275"/>
                    </a:ext>
                  </a:extLst>
                </a:gridCol>
              </a:tblGrid>
              <a:tr h="2234565">
                <a:tc>
                  <a:txBody>
                    <a:bodyPr/>
                    <a:lstStyle/>
                    <a:p>
                      <a:r>
                        <a:rPr lang="en-US" sz="1200" b="1" kern="0" dirty="0">
                          <a:solidFill>
                            <a:schemeClr val="tx1"/>
                          </a:solidFill>
                          <a:effectLst/>
                          <a:latin typeface="Calibri"/>
                          <a:ea typeface="Times New Roman" panose="02020603050405020304" pitchFamily="18" charset="0"/>
                          <a:cs typeface="Calibri"/>
                        </a:rPr>
                        <a:t>CPS</a:t>
                      </a:r>
                      <a:endParaRPr lang="en-US" dirty="0">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On the 27th Month 2024, Jane Doe (mother) called CPS and explained that she had just lodged a report at GBDV and was guided by the police to contact CPS. She explained that she is currently beginning the process of separation from her husband.</a:t>
                      </a:r>
                      <a:br>
                        <a:rPr lang="en-US" sz="1200" kern="0" dirty="0">
                          <a:solidFill>
                            <a:srgbClr val="000000"/>
                          </a:solidFill>
                          <a:effectLst/>
                          <a:latin typeface="Calibri"/>
                          <a:ea typeface="Times New Roman" panose="02020603050405020304" pitchFamily="18" charset="0"/>
                          <a:cs typeface="Calibri"/>
                        </a:rPr>
                      </a:br>
                      <a:r>
                        <a:rPr lang="en-US" sz="1200" kern="0" dirty="0">
                          <a:solidFill>
                            <a:srgbClr val="000000"/>
                          </a:solidFill>
                          <a:effectLst/>
                          <a:latin typeface="Calibri"/>
                          <a:ea typeface="Times New Roman" panose="02020603050405020304" pitchFamily="18" charset="0"/>
                          <a:cs typeface="Calibri"/>
                        </a:rPr>
                        <a:t>- She wants support because father is insisting on seeing their daughter but she does not trust him around daughter.</a:t>
                      </a:r>
                      <a:br>
                        <a:rPr lang="en-US" sz="1200" kern="0" dirty="0">
                          <a:solidFill>
                            <a:srgbClr val="000000"/>
                          </a:solidFill>
                          <a:effectLst/>
                          <a:latin typeface="Calibri"/>
                          <a:ea typeface="Times New Roman" panose="02020603050405020304" pitchFamily="18" charset="0"/>
                          <a:cs typeface="Calibri"/>
                        </a:rPr>
                      </a:br>
                      <a:r>
                        <a:rPr lang="en-US" sz="1200" kern="0" dirty="0">
                          <a:solidFill>
                            <a:srgbClr val="000000"/>
                          </a:solidFill>
                          <a:effectLst/>
                          <a:latin typeface="Calibri"/>
                          <a:ea typeface="Times New Roman" panose="02020603050405020304" pitchFamily="18" charset="0"/>
                          <a:cs typeface="Calibri"/>
                        </a:rPr>
                        <a:t>- Case is on the intake team. </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200" kern="0" dirty="0">
                          <a:solidFill>
                            <a:srgbClr val="000000"/>
                          </a:solidFill>
                          <a:effectLst/>
                          <a:latin typeface="Calibri"/>
                          <a:ea typeface="Times New Roman" panose="02020603050405020304" pitchFamily="18" charset="0"/>
                          <a:cs typeface="Calibri"/>
                        </a:rPr>
                        <a:t>To provide update regarding case</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EA72E"/>
                    </a:solid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2212430"/>
                  </a:ext>
                </a:extLst>
              </a:tr>
              <a:tr h="200025">
                <a:tc>
                  <a:txBody>
                    <a:bodyPr/>
                    <a:lstStyle/>
                    <a:p>
                      <a:r>
                        <a:rPr lang="en-US" sz="1200" b="1" kern="0" dirty="0">
                          <a:solidFill>
                            <a:schemeClr val="tx1"/>
                          </a:solidFill>
                          <a:effectLst/>
                          <a:latin typeface="Calibri"/>
                          <a:ea typeface="Times New Roman" panose="02020603050405020304" pitchFamily="18" charset="0"/>
                          <a:cs typeface="Calibri"/>
                        </a:rPr>
                        <a:t>EDUCATION </a:t>
                      </a:r>
                      <a:endParaRPr lang="en-US" dirty="0">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To start school next scholastic year 24/25.</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To provide feedback from School.</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19272253"/>
                  </a:ext>
                </a:extLst>
              </a:tr>
              <a:tr h="209550">
                <a:tc>
                  <a:txBody>
                    <a:bodyPr/>
                    <a:lstStyle/>
                    <a:p>
                      <a:r>
                        <a:rPr lang="en-US" sz="1200" b="1" kern="0" dirty="0">
                          <a:solidFill>
                            <a:schemeClr val="tx1"/>
                          </a:solidFill>
                          <a:effectLst/>
                          <a:latin typeface="Calibri"/>
                          <a:ea typeface="Times New Roman" panose="02020603050405020304" pitchFamily="18" charset="0"/>
                          <a:cs typeface="Calibri"/>
                        </a:rPr>
                        <a:t>DPP </a:t>
                      </a:r>
                      <a:endParaRPr lang="en-US" dirty="0">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dirty="0">
                          <a:solidFill>
                            <a:srgbClr val="000000"/>
                          </a:solidFill>
                          <a:effectLst/>
                          <a:latin typeface="Calibri"/>
                          <a:cs typeface="Calibri"/>
                        </a:rPr>
                        <a:t>Mr. Doe is still an active case- On treatment order, has a pending case - regarding theft.</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DMO to give feedback to Probation Officer regarding latest report</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36297327"/>
                  </a:ext>
                </a:extLst>
              </a:tr>
              <a:tr h="209550">
                <a:tc>
                  <a:txBody>
                    <a:bodyPr/>
                    <a:lstStyle/>
                    <a:p>
                      <a:r>
                        <a:rPr lang="en-US" sz="1200" b="1" kern="0" dirty="0">
                          <a:solidFill>
                            <a:schemeClr val="tx1"/>
                          </a:solidFill>
                          <a:effectLst/>
                          <a:latin typeface="Calibri"/>
                          <a:ea typeface="Times New Roman" panose="02020603050405020304" pitchFamily="18" charset="0"/>
                          <a:cs typeface="Calibri"/>
                        </a:rPr>
                        <a:t>STOP </a:t>
                      </a:r>
                      <a:endParaRPr lang="en-US" dirty="0">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N/A</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4805550"/>
                  </a:ext>
                </a:extLst>
              </a:tr>
              <a:tr h="200025">
                <a:tc>
                  <a:txBody>
                    <a:bodyPr/>
                    <a:lstStyle/>
                    <a:p>
                      <a:r>
                        <a:rPr lang="en-US" sz="1200" b="1" kern="0" dirty="0">
                          <a:solidFill>
                            <a:schemeClr val="tx1"/>
                          </a:solidFill>
                          <a:effectLst/>
                          <a:latin typeface="Calibri"/>
                          <a:ea typeface="Times New Roman" panose="02020603050405020304" pitchFamily="18" charset="0"/>
                          <a:cs typeface="Calibri"/>
                        </a:rPr>
                        <a:t>SEDQA </a:t>
                      </a:r>
                      <a:endParaRPr lang="en-US" dirty="0">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N/A</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57155140"/>
                  </a:ext>
                </a:extLst>
              </a:tr>
              <a:tr h="200025">
                <a:tc>
                  <a:txBody>
                    <a:bodyPr/>
                    <a:lstStyle/>
                    <a:p>
                      <a:r>
                        <a:rPr lang="en-US" sz="1200" b="1" kern="0" dirty="0">
                          <a:solidFill>
                            <a:schemeClr val="tx1"/>
                          </a:solidFill>
                          <a:effectLst/>
                          <a:latin typeface="Calibri"/>
                          <a:ea typeface="Times New Roman" panose="02020603050405020304" pitchFamily="18" charset="0"/>
                          <a:cs typeface="Calibri"/>
                        </a:rPr>
                        <a:t>VSA</a:t>
                      </a:r>
                      <a:endParaRPr lang="en-US" dirty="0">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Jane Doe was contacted on 31/08/24 re case GHQ/GBDV/</a:t>
                      </a:r>
                      <a:r>
                        <a:rPr lang="en-US" sz="1200" kern="0" dirty="0" err="1">
                          <a:solidFill>
                            <a:srgbClr val="000000"/>
                          </a:solidFill>
                          <a:effectLst/>
                          <a:latin typeface="Calibri"/>
                          <a:ea typeface="Times New Roman" panose="02020603050405020304" pitchFamily="18" charset="0"/>
                          <a:cs typeface="Calibri"/>
                        </a:rPr>
                        <a:t>xxxx</a:t>
                      </a:r>
                      <a:r>
                        <a:rPr lang="en-US" sz="1200" kern="0" dirty="0">
                          <a:solidFill>
                            <a:srgbClr val="000000"/>
                          </a:solidFill>
                          <a:effectLst/>
                          <a:latin typeface="Calibri"/>
                          <a:ea typeface="Times New Roman" panose="02020603050405020304" pitchFamily="18" charset="0"/>
                          <a:cs typeface="Calibri"/>
                        </a:rPr>
                        <a:t>/2024 and referred for emotional support at VSA.  </a:t>
                      </a:r>
                      <a:br>
                        <a:rPr lang="en-US" sz="1200" kern="0" dirty="0">
                          <a:solidFill>
                            <a:srgbClr val="000000"/>
                          </a:solidFill>
                          <a:effectLst/>
                          <a:latin typeface="Calibri"/>
                          <a:ea typeface="Times New Roman" panose="02020603050405020304" pitchFamily="18" charset="0"/>
                          <a:cs typeface="Calibri"/>
                        </a:rPr>
                      </a:br>
                      <a:r>
                        <a:rPr lang="en-US" sz="1200" kern="0" dirty="0">
                          <a:solidFill>
                            <a:srgbClr val="000000"/>
                          </a:solidFill>
                          <a:effectLst/>
                          <a:latin typeface="Calibri"/>
                          <a:ea typeface="Times New Roman" panose="02020603050405020304" pitchFamily="18" charset="0"/>
                          <a:cs typeface="Calibri"/>
                        </a:rPr>
                        <a:t>Emotional Support Jane Doe - 1st appointment: 14/09/2024 </a:t>
                      </a:r>
                      <a:br>
                        <a:rPr lang="en-US" sz="1200" kern="0" dirty="0">
                          <a:solidFill>
                            <a:srgbClr val="000000"/>
                          </a:solidFill>
                          <a:effectLst/>
                          <a:latin typeface="Calibri"/>
                          <a:ea typeface="Times New Roman" panose="02020603050405020304" pitchFamily="18" charset="0"/>
                          <a:cs typeface="Calibri"/>
                        </a:rPr>
                      </a:br>
                      <a:br>
                        <a:rPr lang="en-US" sz="1200" kern="0" dirty="0">
                          <a:solidFill>
                            <a:srgbClr val="000000"/>
                          </a:solidFill>
                          <a:effectLst/>
                          <a:latin typeface="Calibri"/>
                          <a:ea typeface="Times New Roman" panose="02020603050405020304" pitchFamily="18" charset="0"/>
                          <a:cs typeface="Calibri"/>
                        </a:rPr>
                      </a:br>
                      <a:r>
                        <a:rPr lang="en-US" sz="1200" kern="0" dirty="0">
                          <a:solidFill>
                            <a:srgbClr val="000000"/>
                          </a:solidFill>
                          <a:effectLst/>
                          <a:latin typeface="Calibri"/>
                          <a:ea typeface="Times New Roman" panose="02020603050405020304" pitchFamily="18" charset="0"/>
                          <a:cs typeface="Calibri"/>
                        </a:rPr>
                        <a:t>Case is Active.  </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93223015"/>
                  </a:ext>
                </a:extLst>
              </a:tr>
              <a:tr h="200025">
                <a:tc>
                  <a:txBody>
                    <a:bodyPr/>
                    <a:lstStyle/>
                    <a:p>
                      <a:r>
                        <a:rPr lang="en-US" sz="1200" b="1" kern="0" dirty="0">
                          <a:solidFill>
                            <a:schemeClr val="tx1"/>
                          </a:solidFill>
                          <a:effectLst/>
                          <a:latin typeface="Calibri"/>
                          <a:ea typeface="Times New Roman" panose="02020603050405020304" pitchFamily="18" charset="0"/>
                          <a:cs typeface="Calibri"/>
                        </a:rPr>
                        <a:t>Health</a:t>
                      </a:r>
                      <a:endParaRPr lang="en-US" dirty="0">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N/A</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5936873"/>
                  </a:ext>
                </a:extLst>
              </a:tr>
              <a:tr h="200025">
                <a:tc>
                  <a:txBody>
                    <a:bodyPr/>
                    <a:lstStyle/>
                    <a:p>
                      <a:endParaRPr lang="en-US" dirty="0">
                        <a:solidFill>
                          <a:schemeClr val="tx1"/>
                        </a:solidFill>
                        <a:effectLst/>
                      </a:endParaRPr>
                    </a:p>
                  </a:txBody>
                  <a:tcPr marL="68580" marR="68580" marT="9525" marB="9525"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endParaRPr lang="en-US">
                        <a:effectLst/>
                      </a:endParaRPr>
                    </a:p>
                  </a:txBody>
                  <a:tcPr marL="68580" marR="68580" marT="9525" marB="9525"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endParaRPr lang="en-US">
                        <a:effectLst/>
                      </a:endParaRPr>
                    </a:p>
                  </a:txBody>
                  <a:tcPr marL="68580" marR="68580" marT="9525" marB="9525"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endParaRPr lang="en-US">
                        <a:effectLst/>
                      </a:endParaRPr>
                    </a:p>
                  </a:txBody>
                  <a:tcPr marL="68580" marR="68580" marT="9525" marB="9525"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endParaRPr lang="en-US">
                        <a:effectLst/>
                      </a:endParaRPr>
                    </a:p>
                  </a:txBody>
                  <a:tcPr marL="68580" marR="68580" marT="9525" marB="9525" anchor="b">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607284919"/>
                  </a:ext>
                </a:extLst>
              </a:tr>
              <a:tr h="200025">
                <a:tc>
                  <a:txBody>
                    <a:bodyPr/>
                    <a:lstStyle/>
                    <a:p>
                      <a:r>
                        <a:rPr lang="en-US" sz="1200" kern="0" dirty="0">
                          <a:solidFill>
                            <a:schemeClr val="tx1"/>
                          </a:solidFill>
                          <a:effectLst/>
                          <a:latin typeface="Calibri"/>
                          <a:ea typeface="Times New Roman" panose="02020603050405020304" pitchFamily="18" charset="0"/>
                          <a:cs typeface="Calibri"/>
                        </a:rPr>
                        <a:t>Other Remarks: </a:t>
                      </a:r>
                      <a:endParaRPr lang="en-US" dirty="0">
                        <a:solidFill>
                          <a:schemeClr val="tx1"/>
                        </a:solidFill>
                        <a:effectLst/>
                        <a:latin typeface="Calibri"/>
                        <a:cs typeface="Calibri"/>
                      </a:endParaRPr>
                    </a:p>
                  </a:txBody>
                  <a:tcPr marL="68580" marR="68580" marT="9525" marB="9525" anchor="b">
                    <a:lnL>
                      <a:noFill/>
                    </a:lnL>
                    <a:lnR>
                      <a:noFill/>
                    </a:lnR>
                    <a:lnT>
                      <a:noFill/>
                    </a:lnT>
                    <a:lnB>
                      <a:noFill/>
                    </a:lnB>
                    <a:noFill/>
                  </a:tcPr>
                </a:tc>
                <a:tc>
                  <a:txBody>
                    <a:bodyPr/>
                    <a:lstStyle/>
                    <a:p>
                      <a:endParaRPr lang="en-US">
                        <a:effectLst/>
                      </a:endParaRPr>
                    </a:p>
                  </a:txBody>
                  <a:tcPr marL="68580" marR="68580" marT="9525" marB="9525" anchor="b">
                    <a:lnL>
                      <a:noFill/>
                    </a:lnL>
                    <a:lnR>
                      <a:noFill/>
                    </a:lnR>
                    <a:lnT>
                      <a:noFill/>
                    </a:lnT>
                    <a:lnB>
                      <a:noFill/>
                    </a:lnB>
                    <a:noFill/>
                  </a:tcPr>
                </a:tc>
                <a:tc>
                  <a:txBody>
                    <a:bodyPr/>
                    <a:lstStyle/>
                    <a:p>
                      <a:endParaRPr lang="en-US">
                        <a:effectLst/>
                      </a:endParaRPr>
                    </a:p>
                  </a:txBody>
                  <a:tcPr marL="68580" marR="68580" marT="9525" marB="9525" anchor="b">
                    <a:lnL>
                      <a:noFill/>
                    </a:lnL>
                    <a:lnR>
                      <a:noFill/>
                    </a:lnR>
                    <a:lnT>
                      <a:noFill/>
                    </a:lnT>
                    <a:lnB>
                      <a:noFill/>
                    </a:lnB>
                    <a:noFill/>
                  </a:tcPr>
                </a:tc>
                <a:tc>
                  <a:txBody>
                    <a:bodyPr/>
                    <a:lstStyle/>
                    <a:p>
                      <a:endParaRPr lang="en-US">
                        <a:effectLst/>
                      </a:endParaRPr>
                    </a:p>
                  </a:txBody>
                  <a:tcPr marL="68580" marR="68580" marT="9525" marB="9525" anchor="b">
                    <a:lnL>
                      <a:noFill/>
                    </a:lnL>
                    <a:lnR>
                      <a:noFill/>
                    </a:lnR>
                    <a:lnT>
                      <a:noFill/>
                    </a:lnT>
                    <a:lnB>
                      <a:noFill/>
                    </a:lnB>
                    <a:noFill/>
                  </a:tcPr>
                </a:tc>
                <a:tc>
                  <a:txBody>
                    <a:bodyPr/>
                    <a:lstStyle/>
                    <a:p>
                      <a:endParaRPr lang="en-US">
                        <a:effectLst/>
                      </a:endParaRPr>
                    </a:p>
                  </a:txBody>
                  <a:tcPr marL="68580" marR="68580" marT="9525" marB="9525" anchor="b">
                    <a:lnL>
                      <a:noFill/>
                    </a:lnL>
                    <a:lnR>
                      <a:noFill/>
                    </a:lnR>
                    <a:lnT>
                      <a:noFill/>
                    </a:lnT>
                    <a:lnB>
                      <a:noFill/>
                    </a:lnB>
                    <a:noFill/>
                  </a:tcPr>
                </a:tc>
                <a:extLst>
                  <a:ext uri="{0D108BD9-81ED-4DB2-BD59-A6C34878D82A}">
                    <a16:rowId xmlns:a16="http://schemas.microsoft.com/office/drawing/2014/main" val="1373925745"/>
                  </a:ext>
                </a:extLst>
              </a:tr>
            </a:tbl>
          </a:graphicData>
        </a:graphic>
      </p:graphicFrame>
    </p:spTree>
    <p:extLst>
      <p:ext uri="{BB962C8B-B14F-4D97-AF65-F5344CB8AC3E}">
        <p14:creationId xmlns:p14="http://schemas.microsoft.com/office/powerpoint/2010/main" val="17931394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722D8-B893-134B-8F77-EB08D771D98B}"/>
              </a:ext>
            </a:extLst>
          </p:cNvPr>
          <p:cNvSpPr>
            <a:spLocks noGrp="1"/>
          </p:cNvSpPr>
          <p:nvPr>
            <p:ph type="title"/>
          </p:nvPr>
        </p:nvSpPr>
        <p:spPr/>
        <p:txBody>
          <a:bodyPr>
            <a:normAutofit/>
          </a:bodyPr>
          <a:lstStyle/>
          <a:p>
            <a:pPr algn="ctr"/>
            <a:r>
              <a:rPr lang="en-US" sz="3200" b="1" dirty="0" err="1">
                <a:ea typeface="Calibri Light"/>
                <a:cs typeface="Calibri Light"/>
              </a:rPr>
              <a:t>Att</a:t>
            </a:r>
            <a:r>
              <a:rPr lang="en-US" sz="3200" b="1" dirty="0">
                <a:ea typeface="Calibri Light"/>
                <a:cs typeface="Calibri Light"/>
              </a:rPr>
              <a:t> </a:t>
            </a:r>
            <a:r>
              <a:rPr lang="en-US" sz="3200" b="1" dirty="0" err="1">
                <a:ea typeface="Calibri Light"/>
                <a:cs typeface="Calibri Light"/>
              </a:rPr>
              <a:t>Nru</a:t>
            </a:r>
            <a:r>
              <a:rPr lang="en-US" sz="3200" b="1" dirty="0">
                <a:ea typeface="Calibri Light"/>
                <a:cs typeface="Calibri Light"/>
              </a:rPr>
              <a:t> XXII tal-2024</a:t>
            </a:r>
          </a:p>
        </p:txBody>
      </p:sp>
      <p:pic>
        <p:nvPicPr>
          <p:cNvPr id="4" name="Content Placeholder 3" descr="A paper with text on it&#10;&#10;Description automatically generated">
            <a:extLst>
              <a:ext uri="{FF2B5EF4-FFF2-40B4-BE49-F238E27FC236}">
                <a16:creationId xmlns:a16="http://schemas.microsoft.com/office/drawing/2014/main" id="{9E02B7C0-BD25-553D-34D7-4E1AC13ADB9E}"/>
              </a:ext>
            </a:extLst>
          </p:cNvPr>
          <p:cNvPicPr>
            <a:picLocks noGrp="1" noChangeAspect="1"/>
          </p:cNvPicPr>
          <p:nvPr>
            <p:ph idx="1"/>
          </p:nvPr>
        </p:nvPicPr>
        <p:blipFill>
          <a:blip r:embed="rId2"/>
          <a:stretch>
            <a:fillRect/>
          </a:stretch>
        </p:blipFill>
        <p:spPr>
          <a:xfrm>
            <a:off x="1085579" y="1745998"/>
            <a:ext cx="4367980" cy="4110445"/>
          </a:xfrm>
        </p:spPr>
      </p:pic>
      <p:pic>
        <p:nvPicPr>
          <p:cNvPr id="7" name="Picture 6" descr="A document with text on it&#10;&#10;Description automatically generated">
            <a:extLst>
              <a:ext uri="{FF2B5EF4-FFF2-40B4-BE49-F238E27FC236}">
                <a16:creationId xmlns:a16="http://schemas.microsoft.com/office/drawing/2014/main" id="{E36FF3D7-5326-D0BD-73F3-A8E1B6B7D896}"/>
              </a:ext>
            </a:extLst>
          </p:cNvPr>
          <p:cNvPicPr>
            <a:picLocks noChangeAspect="1"/>
          </p:cNvPicPr>
          <p:nvPr/>
        </p:nvPicPr>
        <p:blipFill>
          <a:blip r:embed="rId3"/>
          <a:stretch>
            <a:fillRect/>
          </a:stretch>
        </p:blipFill>
        <p:spPr>
          <a:xfrm>
            <a:off x="6997699" y="1741714"/>
            <a:ext cx="3955144" cy="4212772"/>
          </a:xfrm>
          <a:prstGeom prst="rect">
            <a:avLst/>
          </a:prstGeom>
        </p:spPr>
      </p:pic>
    </p:spTree>
    <p:extLst>
      <p:ext uri="{BB962C8B-B14F-4D97-AF65-F5344CB8AC3E}">
        <p14:creationId xmlns:p14="http://schemas.microsoft.com/office/powerpoint/2010/main" val="6855281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134DE4E1-F1D1-56DA-F6C8-DC49021C1470}"/>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ea typeface="Calibri Light"/>
                <a:cs typeface="Calibri Light"/>
              </a:rPr>
              <a:t>WAY FORWARD</a:t>
            </a:r>
            <a:br>
              <a:rPr lang="en-US" sz="3600">
                <a:solidFill>
                  <a:srgbClr val="FFFFFF"/>
                </a:solidFill>
                <a:ea typeface="Calibri Light"/>
                <a:cs typeface="Calibri Light"/>
              </a:rPr>
            </a:br>
            <a:endParaRPr lang="en-US" sz="3600">
              <a:solidFill>
                <a:srgbClr val="FFFFFF"/>
              </a:solidFill>
              <a:ea typeface="Calibri Light"/>
              <a:cs typeface="Calibri Light"/>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Content Placeholder 2">
            <a:extLst>
              <a:ext uri="{FF2B5EF4-FFF2-40B4-BE49-F238E27FC236}">
                <a16:creationId xmlns:a16="http://schemas.microsoft.com/office/drawing/2014/main" id="{40F30677-AB4B-DBFB-4AFE-F2D87B30F0BD}"/>
              </a:ext>
            </a:extLst>
          </p:cNvPr>
          <p:cNvSpPr>
            <a:spLocks noGrp="1"/>
          </p:cNvSpPr>
          <p:nvPr>
            <p:ph idx="1"/>
          </p:nvPr>
        </p:nvSpPr>
        <p:spPr>
          <a:xfrm>
            <a:off x="4742016" y="605896"/>
            <a:ext cx="6413663" cy="5646208"/>
          </a:xfrm>
        </p:spPr>
        <p:txBody>
          <a:bodyPr anchor="ctr">
            <a:normAutofit/>
          </a:bodyPr>
          <a:lstStyle/>
          <a:p>
            <a:pPr>
              <a:buFont typeface="Wingdings" panose="020F0502020204030204" pitchFamily="34" charset="0"/>
              <a:buChar char="q"/>
            </a:pPr>
            <a:r>
              <a:rPr lang="en-US" dirty="0">
                <a:solidFill>
                  <a:schemeClr val="tx1"/>
                </a:solidFill>
                <a:latin typeface="Calibri"/>
                <a:ea typeface="Calibri Light"/>
                <a:cs typeface="Calibri Light"/>
              </a:rPr>
              <a:t>Work on Subsidiary Legislation - </a:t>
            </a:r>
            <a:r>
              <a:rPr lang="en-US" dirty="0">
                <a:solidFill>
                  <a:srgbClr val="404040"/>
                </a:solidFill>
                <a:latin typeface="Calibri"/>
                <a:ea typeface="Calibri"/>
                <a:cs typeface="Calibri"/>
              </a:rPr>
              <a:t>Ongoing</a:t>
            </a:r>
            <a:r>
              <a:rPr lang="en-US" dirty="0">
                <a:latin typeface="Calibri"/>
                <a:ea typeface="Calibri"/>
                <a:cs typeface="Calibri"/>
              </a:rPr>
              <a:t> Work on Subsidiary Legislation through Meetings on the new Subsidiary legislation, now at the final stages.</a:t>
            </a:r>
          </a:p>
          <a:p>
            <a:pPr>
              <a:buFont typeface="Wingdings" panose="020F0502020204030204" pitchFamily="34" charset="0"/>
              <a:buChar char="q"/>
            </a:pPr>
            <a:r>
              <a:rPr lang="en-US" dirty="0">
                <a:latin typeface="Calibri"/>
                <a:ea typeface="Calibri"/>
                <a:cs typeface="Calibri"/>
              </a:rPr>
              <a:t>Ongoing online meetings with Profs. Jacqueline Campbell, Profs. Nancy Perrin and Ms. Richelle Bolyard from the John Hopkins School of Nursing on the newly introduced Danger Assessment tool. MARAM is also part of a team working on the Validation Process. 40 interviews with Maltese-speaking participants were conducted to ensure accurate and culturally relevant translation to Maltese of the Danger Assessment Tool.  </a:t>
            </a:r>
          </a:p>
          <a:p>
            <a:pPr>
              <a:buFont typeface="Wingdings" panose="020F0502020204030204" pitchFamily="34" charset="0"/>
              <a:buChar char="q"/>
            </a:pPr>
            <a:r>
              <a:rPr lang="en-US" dirty="0">
                <a:latin typeface="Calibri"/>
                <a:ea typeface="Calibri"/>
                <a:cs typeface="Calibri"/>
              </a:rPr>
              <a:t>Ongoing work on a MARAM software database, soon to be launched, which will allow DMO's to use an online referral system. This will help in making the referral process more efficient. Data collection will also be more accurate. </a:t>
            </a:r>
            <a:endParaRPr lang="en-US" dirty="0">
              <a:ea typeface="Calibri"/>
              <a:cs typeface="Calibri"/>
            </a:endParaRPr>
          </a:p>
          <a:p>
            <a:pPr>
              <a:buFont typeface="Wingdings" panose="020F0502020204030204" pitchFamily="34" charset="0"/>
              <a:buChar char="q"/>
            </a:pPr>
            <a:endParaRPr lang="en-US" sz="1600">
              <a:ea typeface="Calibri"/>
              <a:cs typeface="Calibri"/>
            </a:endParaRPr>
          </a:p>
        </p:txBody>
      </p:sp>
    </p:spTree>
    <p:extLst>
      <p:ext uri="{BB962C8B-B14F-4D97-AF65-F5344CB8AC3E}">
        <p14:creationId xmlns:p14="http://schemas.microsoft.com/office/powerpoint/2010/main" val="6266788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134DE4E1-F1D1-56DA-F6C8-DC49021C1470}"/>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ea typeface="Calibri Light"/>
                <a:cs typeface="Calibri Light"/>
              </a:rPr>
              <a:t>WAY FORWARD</a:t>
            </a:r>
            <a:br>
              <a:rPr lang="en-US" sz="3600">
                <a:solidFill>
                  <a:srgbClr val="FFFFFF"/>
                </a:solidFill>
                <a:ea typeface="Calibri Light"/>
                <a:cs typeface="Calibri Light"/>
              </a:rPr>
            </a:br>
            <a:endParaRPr lang="en-US" sz="3600">
              <a:solidFill>
                <a:srgbClr val="FFFFFF"/>
              </a:solidFill>
              <a:ea typeface="Calibri Light"/>
              <a:cs typeface="Calibri Light"/>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Content Placeholder 2">
            <a:extLst>
              <a:ext uri="{FF2B5EF4-FFF2-40B4-BE49-F238E27FC236}">
                <a16:creationId xmlns:a16="http://schemas.microsoft.com/office/drawing/2014/main" id="{40F30677-AB4B-DBFB-4AFE-F2D87B30F0BD}"/>
              </a:ext>
            </a:extLst>
          </p:cNvPr>
          <p:cNvSpPr>
            <a:spLocks noGrp="1"/>
          </p:cNvSpPr>
          <p:nvPr>
            <p:ph idx="1"/>
          </p:nvPr>
        </p:nvSpPr>
        <p:spPr>
          <a:xfrm>
            <a:off x="4742016" y="605896"/>
            <a:ext cx="6413663" cy="5646208"/>
          </a:xfrm>
        </p:spPr>
        <p:txBody>
          <a:bodyPr anchor="ctr">
            <a:normAutofit/>
          </a:bodyPr>
          <a:lstStyle/>
          <a:p>
            <a:pPr>
              <a:buFont typeface="Wingdings" panose="020F0502020204030204" pitchFamily="34" charset="0"/>
              <a:buChar char="q"/>
            </a:pPr>
            <a:endParaRPr lang="en-US">
              <a:solidFill>
                <a:schemeClr val="tx1"/>
              </a:solidFill>
              <a:latin typeface="Calibri Light"/>
              <a:ea typeface="Calibri Light"/>
              <a:cs typeface="Calibri Light"/>
            </a:endParaRPr>
          </a:p>
          <a:p>
            <a:pPr>
              <a:buFont typeface="Wingdings" panose="020F0502020204030204" pitchFamily="34" charset="0"/>
              <a:buChar char="q"/>
            </a:pPr>
            <a:r>
              <a:rPr lang="en-US">
                <a:latin typeface="Calibri"/>
                <a:ea typeface="Calibri"/>
                <a:cs typeface="Calibri"/>
              </a:rPr>
              <a:t>Meetings with more entities to improve collaboration and to continue to encourage them to take prompt action, when necessary.</a:t>
            </a:r>
          </a:p>
          <a:p>
            <a:pPr>
              <a:buFont typeface="Wingdings" panose="020F0502020204030204" pitchFamily="34" charset="0"/>
              <a:buChar char="q"/>
            </a:pPr>
            <a:r>
              <a:rPr lang="en-US">
                <a:latin typeface="Calibri"/>
                <a:ea typeface="Calibri"/>
                <a:cs typeface="Calibri"/>
              </a:rPr>
              <a:t>Work on more information sharing agreements, as relevant and proportionate information about the situation, combined with shared expertise, enable identification of risks and effective safeguarding. </a:t>
            </a:r>
          </a:p>
          <a:p>
            <a:pPr>
              <a:buFont typeface="Wingdings" panose="020F0502020204030204" pitchFamily="34" charset="0"/>
              <a:buChar char="q"/>
            </a:pPr>
            <a:r>
              <a:rPr lang="en-US">
                <a:latin typeface="Calibri"/>
                <a:ea typeface="Calibri"/>
                <a:cs typeface="Calibri"/>
              </a:rPr>
              <a:t>To take further training to continue to enhance the effectiveness of MARAM in the best interest of victims and their families.</a:t>
            </a:r>
          </a:p>
          <a:p>
            <a:pPr>
              <a:buFont typeface="Wingdings" panose="020F0502020204030204" pitchFamily="34" charset="0"/>
              <a:buChar char="q"/>
            </a:pPr>
            <a:r>
              <a:rPr lang="en-US">
                <a:latin typeface="Calibri"/>
                <a:ea typeface="Calibri"/>
                <a:cs typeface="Calibri"/>
              </a:rPr>
              <a:t>Maintain regular media presence to reinforce the public’s understanding of domestic violence prevention efforts.</a:t>
            </a:r>
            <a:endParaRPr lang="en-US">
              <a:latin typeface="Calibri"/>
            </a:endParaRPr>
          </a:p>
          <a:p>
            <a:pPr>
              <a:buFont typeface="Wingdings" panose="020F0502020204030204" pitchFamily="34" charset="0"/>
              <a:buChar char="q"/>
            </a:pPr>
            <a:endParaRPr lang="en-US" sz="1600">
              <a:ea typeface="Calibri"/>
              <a:cs typeface="Calibri"/>
            </a:endParaRPr>
          </a:p>
          <a:p>
            <a:pPr>
              <a:buFont typeface="Wingdings" panose="020F0502020204030204" pitchFamily="34" charset="0"/>
              <a:buChar char="q"/>
            </a:pPr>
            <a:endParaRPr lang="en-US" sz="1600">
              <a:ea typeface="Calibri"/>
              <a:cs typeface="Calibri"/>
            </a:endParaRPr>
          </a:p>
          <a:p>
            <a:pPr>
              <a:buFont typeface="Wingdings" panose="020F0502020204030204" pitchFamily="34" charset="0"/>
              <a:buChar char="q"/>
            </a:pPr>
            <a:endParaRPr lang="en-US" sz="1600">
              <a:ea typeface="Calibri"/>
              <a:cs typeface="Calibri"/>
            </a:endParaRPr>
          </a:p>
        </p:txBody>
      </p:sp>
    </p:spTree>
    <p:extLst>
      <p:ext uri="{BB962C8B-B14F-4D97-AF65-F5344CB8AC3E}">
        <p14:creationId xmlns:p14="http://schemas.microsoft.com/office/powerpoint/2010/main" val="38375046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16">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4" name="Rectangle 18">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A69745F0-756F-6A7F-6F41-F06E410AFD72}"/>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rPr>
              <a:t>Thank You!</a:t>
            </a:r>
            <a:br>
              <a:rPr lang="en-US" sz="3600">
                <a:solidFill>
                  <a:srgbClr val="FFFFFF"/>
                </a:solidFill>
              </a:rPr>
            </a:br>
            <a:endParaRPr lang="en-US" sz="3600">
              <a:solidFill>
                <a:srgbClr val="FFFFFF"/>
              </a:solidFill>
            </a:endParaRPr>
          </a:p>
        </p:txBody>
      </p:sp>
      <p:sp>
        <p:nvSpPr>
          <p:cNvPr id="25" name="Rectangle 20">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Content Placeholder 2">
            <a:extLst>
              <a:ext uri="{FF2B5EF4-FFF2-40B4-BE49-F238E27FC236}">
                <a16:creationId xmlns:a16="http://schemas.microsoft.com/office/drawing/2014/main" id="{CB7107EF-9440-F48E-493E-86F6A644A4BB}"/>
              </a:ext>
            </a:extLst>
          </p:cNvPr>
          <p:cNvSpPr>
            <a:spLocks noGrp="1"/>
          </p:cNvSpPr>
          <p:nvPr>
            <p:ph idx="1"/>
          </p:nvPr>
        </p:nvSpPr>
        <p:spPr>
          <a:xfrm>
            <a:off x="4742016" y="605896"/>
            <a:ext cx="6413663" cy="5646208"/>
          </a:xfrm>
        </p:spPr>
        <p:txBody>
          <a:bodyPr anchor="ctr">
            <a:normAutofit/>
          </a:bodyPr>
          <a:lstStyle/>
          <a:p>
            <a:r>
              <a:rPr lang="en-US"/>
              <a:t>MSPC</a:t>
            </a:r>
          </a:p>
          <a:p>
            <a:r>
              <a:rPr lang="en-US"/>
              <a:t>Ministry for Social Policy &amp; Children’s Rights.</a:t>
            </a:r>
          </a:p>
          <a:p>
            <a:endParaRPr lang="en-US"/>
          </a:p>
          <a:p>
            <a:endParaRPr lang="en-US">
              <a:cs typeface="Calibri" panose="020F0502020204030204"/>
            </a:endParaRPr>
          </a:p>
          <a:p>
            <a:endParaRPr lang="en-US">
              <a:cs typeface="Calibri" panose="020F0502020204030204"/>
            </a:endParaRPr>
          </a:p>
          <a:p>
            <a:endParaRPr lang="en-US">
              <a:cs typeface="Calibri" panose="020F0502020204030204"/>
            </a:endParaRPr>
          </a:p>
          <a:p>
            <a:endParaRPr lang="en-US">
              <a:cs typeface="Calibri" panose="020F0502020204030204"/>
            </a:endParaRPr>
          </a:p>
          <a:p>
            <a:endParaRPr lang="en-US">
              <a:cs typeface="Calibri" panose="020F0502020204030204"/>
            </a:endParaRPr>
          </a:p>
        </p:txBody>
      </p:sp>
      <p:pic>
        <p:nvPicPr>
          <p:cNvPr id="4" name="Picture 4" descr="A black background with white text&#10;&#10;Description automatically generated">
            <a:extLst>
              <a:ext uri="{FF2B5EF4-FFF2-40B4-BE49-F238E27FC236}">
                <a16:creationId xmlns:a16="http://schemas.microsoft.com/office/drawing/2014/main" id="{0E2C4436-3F13-4F04-1E1E-0C3BADA1B99B}"/>
              </a:ext>
            </a:extLst>
          </p:cNvPr>
          <p:cNvPicPr>
            <a:picLocks noChangeAspect="1"/>
          </p:cNvPicPr>
          <p:nvPr/>
        </p:nvPicPr>
        <p:blipFill>
          <a:blip r:embed="rId2"/>
          <a:stretch>
            <a:fillRect/>
          </a:stretch>
        </p:blipFill>
        <p:spPr>
          <a:xfrm>
            <a:off x="4745864" y="3323021"/>
            <a:ext cx="3762777" cy="995422"/>
          </a:xfrm>
          <a:prstGeom prst="rect">
            <a:avLst/>
          </a:prstGeom>
        </p:spPr>
      </p:pic>
    </p:spTree>
    <p:extLst>
      <p:ext uri="{BB962C8B-B14F-4D97-AF65-F5344CB8AC3E}">
        <p14:creationId xmlns:p14="http://schemas.microsoft.com/office/powerpoint/2010/main" val="3394696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62C26-0E1D-9A2A-1AB2-578D7159D4CF}"/>
              </a:ext>
            </a:extLst>
          </p:cNvPr>
          <p:cNvSpPr>
            <a:spLocks noGrp="1"/>
          </p:cNvSpPr>
          <p:nvPr>
            <p:ph type="title"/>
          </p:nvPr>
        </p:nvSpPr>
        <p:spPr>
          <a:xfrm>
            <a:off x="838200" y="365125"/>
            <a:ext cx="10515600" cy="1325563"/>
          </a:xfrm>
        </p:spPr>
        <p:txBody>
          <a:bodyPr>
            <a:normAutofit/>
          </a:bodyPr>
          <a:lstStyle/>
          <a:p>
            <a:r>
              <a:rPr lang="en-US" sz="3200" dirty="0">
                <a:latin typeface="+mn-lt"/>
                <a:cs typeface="Calibri Light"/>
              </a:rPr>
              <a:t>Timeline 2023-2024</a:t>
            </a:r>
            <a:endParaRPr lang="en-US" sz="3200" dirty="0">
              <a:latin typeface="+mn-lt"/>
            </a:endParaRPr>
          </a:p>
        </p:txBody>
      </p:sp>
      <p:graphicFrame>
        <p:nvGraphicFramePr>
          <p:cNvPr id="31" name="Content Placeholder 2">
            <a:extLst>
              <a:ext uri="{FF2B5EF4-FFF2-40B4-BE49-F238E27FC236}">
                <a16:creationId xmlns:a16="http://schemas.microsoft.com/office/drawing/2014/main" id="{8B8F2069-5CE4-C046-5C7E-F3CD723FD93E}"/>
              </a:ext>
            </a:extLst>
          </p:cNvPr>
          <p:cNvGraphicFramePr/>
          <p:nvPr>
            <p:extLst>
              <p:ext uri="{D42A27DB-BD31-4B8C-83A1-F6EECF244321}">
                <p14:modId xmlns:p14="http://schemas.microsoft.com/office/powerpoint/2010/main" val="307115449"/>
              </p:ext>
            </p:extLst>
          </p:nvPr>
        </p:nvGraphicFramePr>
        <p:xfrm>
          <a:off x="409575" y="1590676"/>
          <a:ext cx="11515725" cy="5000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309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B6B33-E740-F18B-DACD-730F9E736962}"/>
              </a:ext>
            </a:extLst>
          </p:cNvPr>
          <p:cNvSpPr>
            <a:spLocks noGrp="1"/>
          </p:cNvSpPr>
          <p:nvPr>
            <p:ph type="title"/>
          </p:nvPr>
        </p:nvSpPr>
        <p:spPr/>
        <p:txBody>
          <a:bodyPr/>
          <a:lstStyle/>
          <a:p>
            <a:pPr algn="ctr"/>
            <a:r>
              <a:rPr lang="en-US" b="1" dirty="0">
                <a:cs typeface="Calibri Light"/>
              </a:rPr>
              <a:t> </a:t>
            </a:r>
            <a:r>
              <a:rPr lang="en-US" sz="3200" b="1" dirty="0">
                <a:cs typeface="Calibri Light"/>
              </a:rPr>
              <a:t>MARAM Roles</a:t>
            </a:r>
            <a:endParaRPr lang="en-US" sz="3200" b="1" dirty="0">
              <a:ea typeface="Calibri Light" panose="020F0302020204030204"/>
              <a:cs typeface="Calibri Light"/>
            </a:endParaRPr>
          </a:p>
        </p:txBody>
      </p:sp>
      <p:sp>
        <p:nvSpPr>
          <p:cNvPr id="3" name="Content Placeholder 2">
            <a:extLst>
              <a:ext uri="{FF2B5EF4-FFF2-40B4-BE49-F238E27FC236}">
                <a16:creationId xmlns:a16="http://schemas.microsoft.com/office/drawing/2014/main" id="{5E0583BD-DAB7-3624-556A-2F36EBFE39FD}"/>
              </a:ext>
            </a:extLst>
          </p:cNvPr>
          <p:cNvSpPr>
            <a:spLocks noGrp="1"/>
          </p:cNvSpPr>
          <p:nvPr>
            <p:ph idx="1"/>
          </p:nvPr>
        </p:nvSpPr>
        <p:spPr>
          <a:xfrm>
            <a:off x="1097280" y="1845734"/>
            <a:ext cx="10058400" cy="4328160"/>
          </a:xfrm>
        </p:spPr>
        <p:txBody>
          <a:bodyPr vert="horz" lIns="91440" tIns="45720" rIns="91440" bIns="45720" rtlCol="0" anchor="t">
            <a:normAutofit/>
          </a:bodyPr>
          <a:lstStyle/>
          <a:p>
            <a:pPr marL="0" indent="0">
              <a:buNone/>
            </a:pPr>
            <a:endParaRPr lang="en-US" sz="1400" b="1">
              <a:ea typeface="+mn-lt"/>
              <a:cs typeface="+mn-lt"/>
            </a:endParaRPr>
          </a:p>
          <a:p>
            <a:pPr marL="0" indent="0">
              <a:buNone/>
            </a:pPr>
            <a:endParaRPr lang="en-US" sz="1400" b="1">
              <a:ea typeface="+mn-lt"/>
              <a:cs typeface="+mn-lt"/>
            </a:endParaRPr>
          </a:p>
          <a:p>
            <a:pPr marL="0" indent="0">
              <a:buNone/>
            </a:pPr>
            <a:r>
              <a:rPr lang="en-US" sz="1600" b="1" dirty="0">
                <a:ea typeface="+mn-lt"/>
                <a:cs typeface="+mn-lt"/>
              </a:rPr>
              <a:t>The Chair</a:t>
            </a:r>
            <a:endParaRPr lang="en-US" sz="1600">
              <a:ea typeface="+mn-lt"/>
              <a:cs typeface="+mn-lt"/>
            </a:endParaRPr>
          </a:p>
          <a:p>
            <a:pPr marL="0" indent="0">
              <a:buNone/>
            </a:pPr>
            <a:r>
              <a:rPr lang="en-US" sz="1600" dirty="0">
                <a:ea typeface="+mn-lt"/>
                <a:cs typeface="+mn-lt"/>
              </a:rPr>
              <a:t> Facilitates the meeting.</a:t>
            </a:r>
            <a:endParaRPr lang="en-US" sz="1600">
              <a:ea typeface="Calibri"/>
              <a:cs typeface="Calibri"/>
            </a:endParaRPr>
          </a:p>
          <a:p>
            <a:pPr marL="0" indent="0">
              <a:buNone/>
            </a:pPr>
            <a:r>
              <a:rPr lang="en-US" sz="1600" b="1" dirty="0">
                <a:ea typeface="+mn-lt"/>
                <a:cs typeface="+mn-lt"/>
              </a:rPr>
              <a:t>The MARAM Coordinators</a:t>
            </a:r>
            <a:r>
              <a:rPr lang="en-US" sz="1600" dirty="0">
                <a:ea typeface="+mn-lt"/>
                <a:cs typeface="+mn-lt"/>
              </a:rPr>
              <a:t> </a:t>
            </a:r>
          </a:p>
          <a:p>
            <a:pPr marL="0" indent="0">
              <a:buNone/>
            </a:pPr>
            <a:r>
              <a:rPr lang="en-US" sz="1600" dirty="0">
                <a:ea typeface="+mn-lt"/>
                <a:cs typeface="+mn-lt"/>
              </a:rPr>
              <a:t>Collates the referrals and sets the agenda.  </a:t>
            </a:r>
          </a:p>
          <a:p>
            <a:pPr marL="0" indent="0">
              <a:buNone/>
            </a:pPr>
            <a:r>
              <a:rPr lang="en-US" sz="1600" b="1" dirty="0">
                <a:ea typeface="+mn-lt"/>
                <a:cs typeface="+mn-lt"/>
              </a:rPr>
              <a:t>Designated MARAM Officers (DMO)</a:t>
            </a:r>
            <a:r>
              <a:rPr lang="en-US" sz="1600" dirty="0">
                <a:ea typeface="+mn-lt"/>
                <a:cs typeface="+mn-lt"/>
              </a:rPr>
              <a:t>  </a:t>
            </a:r>
          </a:p>
          <a:p>
            <a:pPr marL="0" indent="0">
              <a:buNone/>
            </a:pPr>
            <a:r>
              <a:rPr lang="en-US" sz="1600" dirty="0">
                <a:ea typeface="+mn-lt"/>
                <a:cs typeface="+mn-lt"/>
              </a:rPr>
              <a:t>Malta Police Force (GBDV), Child Protection Services, Health,  Probation, </a:t>
            </a:r>
            <a:r>
              <a:rPr lang="en-US" sz="1600" err="1">
                <a:ea typeface="+mn-lt"/>
                <a:cs typeface="+mn-lt"/>
              </a:rPr>
              <a:t>Sedqa</a:t>
            </a:r>
            <a:r>
              <a:rPr lang="en-US" sz="1600" dirty="0">
                <a:ea typeface="+mn-lt"/>
                <a:cs typeface="+mn-lt"/>
              </a:rPr>
              <a:t>, Domestic Violence Unit, STOP, Education &amp; Vi</a:t>
            </a:r>
            <a:r>
              <a:rPr lang="en-US" sz="1600" dirty="0">
                <a:solidFill>
                  <a:schemeClr val="tx1"/>
                </a:solidFill>
                <a:ea typeface="+mn-lt"/>
                <a:cs typeface="+mn-lt"/>
              </a:rPr>
              <a:t>ctim Support Agency . They submit referrals and gather updated information about the case, including from relevant NGO'S.</a:t>
            </a:r>
            <a:endParaRPr lang="en-US" sz="1600" dirty="0">
              <a:solidFill>
                <a:schemeClr val="tx1"/>
              </a:solidFill>
              <a:ea typeface="Calibri"/>
              <a:cs typeface="Calibri" panose="020F0502020204030204"/>
            </a:endParaRPr>
          </a:p>
        </p:txBody>
      </p:sp>
    </p:spTree>
    <p:extLst>
      <p:ext uri="{BB962C8B-B14F-4D97-AF65-F5344CB8AC3E}">
        <p14:creationId xmlns:p14="http://schemas.microsoft.com/office/powerpoint/2010/main" val="90169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C7F124B-BF4C-45B8-A827-05F049D097A0}"/>
              </a:ext>
            </a:extLst>
          </p:cNvPr>
          <p:cNvSpPr>
            <a:spLocks noGrp="1"/>
          </p:cNvSpPr>
          <p:nvPr>
            <p:ph type="title"/>
          </p:nvPr>
        </p:nvSpPr>
        <p:spPr>
          <a:xfrm>
            <a:off x="492370" y="605896"/>
            <a:ext cx="3084844" cy="5646208"/>
          </a:xfrm>
        </p:spPr>
        <p:txBody>
          <a:bodyPr anchor="ctr">
            <a:normAutofit/>
          </a:bodyPr>
          <a:lstStyle/>
          <a:p>
            <a:r>
              <a:rPr lang="en-GB" sz="3600">
                <a:solidFill>
                  <a:srgbClr val="FFFFFF"/>
                </a:solidFill>
              </a:rPr>
              <a:t>What is a Multi-Agency Risk Assessment Meeting (MARAM).</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Content Placeholder 2">
            <a:extLst>
              <a:ext uri="{FF2B5EF4-FFF2-40B4-BE49-F238E27FC236}">
                <a16:creationId xmlns:a16="http://schemas.microsoft.com/office/drawing/2014/main" id="{29D5115F-0DDB-4767-8EDD-1E68DF6C8B1F}"/>
              </a:ext>
            </a:extLst>
          </p:cNvPr>
          <p:cNvSpPr>
            <a:spLocks noGrp="1"/>
          </p:cNvSpPr>
          <p:nvPr>
            <p:ph idx="1"/>
          </p:nvPr>
        </p:nvSpPr>
        <p:spPr>
          <a:xfrm>
            <a:off x="4742016" y="605896"/>
            <a:ext cx="6413663" cy="5646208"/>
          </a:xfrm>
        </p:spPr>
        <p:txBody>
          <a:bodyPr anchor="ctr">
            <a:normAutofit/>
          </a:bodyPr>
          <a:lstStyle/>
          <a:p>
            <a:pPr algn="just">
              <a:buFont typeface="Arial" panose="020F0502020204030204" pitchFamily="34" charset="0"/>
              <a:buChar char="•"/>
            </a:pPr>
            <a:r>
              <a:rPr lang="en-GB" sz="1600">
                <a:latin typeface="Calibri Light"/>
                <a:cs typeface="Calibri"/>
              </a:rPr>
              <a:t>MARAM is a meeting where information is shared on victims at the </a:t>
            </a:r>
            <a:r>
              <a:rPr lang="en-GB" sz="1600" b="1">
                <a:latin typeface="Calibri Light"/>
                <a:cs typeface="Calibri"/>
              </a:rPr>
              <a:t>highest risk of serious harm</a:t>
            </a:r>
            <a:r>
              <a:rPr lang="en-GB" sz="1600">
                <a:latin typeface="Calibri Light"/>
                <a:cs typeface="Calibri"/>
              </a:rPr>
              <a:t> or </a:t>
            </a:r>
            <a:r>
              <a:rPr lang="en-GB" sz="1600" b="1">
                <a:latin typeface="Calibri Light"/>
                <a:cs typeface="Calibri"/>
              </a:rPr>
              <a:t>murder</a:t>
            </a:r>
            <a:r>
              <a:rPr lang="en-GB" sz="1600">
                <a:latin typeface="Calibri Light"/>
                <a:cs typeface="Calibri"/>
              </a:rPr>
              <a:t> as a result of domestic abuse.</a:t>
            </a:r>
            <a:endParaRPr lang="en-US" sz="1600">
              <a:ea typeface="Calibri"/>
              <a:cs typeface="Calibri" panose="020F0502020204030204"/>
            </a:endParaRPr>
          </a:p>
          <a:p>
            <a:pPr algn="just">
              <a:buFont typeface="Arial" panose="020F0502020204030204" pitchFamily="34" charset="0"/>
              <a:buChar char="•"/>
            </a:pPr>
            <a:r>
              <a:rPr lang="en-GB" sz="1600">
                <a:latin typeface="Calibri Light"/>
                <a:cs typeface="Calibri Light"/>
              </a:rPr>
              <a:t>The role of the MARAM is to </a:t>
            </a:r>
            <a:r>
              <a:rPr lang="en-GB" sz="1600" b="1">
                <a:latin typeface="Calibri Light"/>
                <a:cs typeface="Calibri Light"/>
              </a:rPr>
              <a:t>facilitate</a:t>
            </a:r>
            <a:r>
              <a:rPr lang="en-GB" sz="1600">
                <a:latin typeface="Calibri Light"/>
                <a:cs typeface="Calibri Light"/>
              </a:rPr>
              <a:t>, </a:t>
            </a:r>
            <a:r>
              <a:rPr lang="en-GB" sz="1600" b="1">
                <a:latin typeface="Calibri Light"/>
                <a:cs typeface="Calibri Light"/>
              </a:rPr>
              <a:t>monitor</a:t>
            </a:r>
            <a:r>
              <a:rPr lang="en-GB" sz="1600">
                <a:latin typeface="Calibri Light"/>
                <a:cs typeface="Calibri Light"/>
              </a:rPr>
              <a:t> and </a:t>
            </a:r>
            <a:r>
              <a:rPr lang="en-GB" sz="1600" b="1">
                <a:latin typeface="Calibri Light"/>
                <a:cs typeface="Calibri Light"/>
              </a:rPr>
              <a:t>evaluate</a:t>
            </a:r>
            <a:r>
              <a:rPr lang="en-GB" sz="1600">
                <a:latin typeface="Calibri Light"/>
                <a:cs typeface="Calibri Light"/>
              </a:rPr>
              <a:t> information sharing to enable appropriate actions to be taken to ensure </a:t>
            </a:r>
            <a:r>
              <a:rPr lang="en-GB" sz="1600" b="1">
                <a:latin typeface="Calibri Light"/>
                <a:cs typeface="Calibri Light"/>
              </a:rPr>
              <a:t>public safety. </a:t>
            </a:r>
            <a:endParaRPr lang="en-GB" sz="1600" b="1">
              <a:latin typeface="Calibri Light"/>
              <a:ea typeface="Calibri Light"/>
              <a:cs typeface="Calibri Light"/>
            </a:endParaRPr>
          </a:p>
          <a:p>
            <a:pPr algn="just">
              <a:buFont typeface="Arial" panose="020F0502020204030204" pitchFamily="34" charset="0"/>
              <a:buChar char="•"/>
            </a:pPr>
            <a:r>
              <a:rPr lang="en-GB" sz="1600">
                <a:latin typeface="Calibri Light"/>
                <a:cs typeface="Calibri Light"/>
              </a:rPr>
              <a:t>The responsibility is to take </a:t>
            </a:r>
            <a:r>
              <a:rPr lang="en-GB" sz="1600" b="1">
                <a:latin typeface="Calibri Light"/>
                <a:cs typeface="Calibri Light"/>
              </a:rPr>
              <a:t>appropriate action</a:t>
            </a:r>
            <a:r>
              <a:rPr lang="en-GB" sz="1600">
                <a:latin typeface="Calibri Light"/>
                <a:cs typeface="Calibri Light"/>
              </a:rPr>
              <a:t> with individual </a:t>
            </a:r>
            <a:r>
              <a:rPr lang="en-GB" sz="1600" b="1">
                <a:latin typeface="Calibri Light"/>
                <a:cs typeface="Calibri Light"/>
              </a:rPr>
              <a:t>entities</a:t>
            </a:r>
            <a:r>
              <a:rPr lang="en-GB" sz="1600">
                <a:latin typeface="Calibri Light"/>
                <a:cs typeface="Calibri Light"/>
              </a:rPr>
              <a:t>. The first steps with regards to the MARAM system involves the Risk Assessment Tool which requires a completion of all incidents of domestic violence. Risk Assessment is carried out by the risk assessors at the GBDVU.  </a:t>
            </a:r>
            <a:endParaRPr lang="en-GB" sz="1600">
              <a:latin typeface="Calibri Light"/>
              <a:ea typeface="Calibri Light"/>
              <a:cs typeface="Calibri Light"/>
            </a:endParaRPr>
          </a:p>
          <a:p>
            <a:pPr algn="just">
              <a:buFont typeface="Arial" panose="020F0502020204030204" pitchFamily="34" charset="0"/>
              <a:buChar char="•"/>
            </a:pPr>
            <a:r>
              <a:rPr lang="en-GB" sz="1600">
                <a:latin typeface="Calibri Light"/>
                <a:cs typeface="Calibri Light"/>
              </a:rPr>
              <a:t>If an individual is identified as ‘high risk’, key services meet for a MARAM review and decisions about future action is decided. </a:t>
            </a:r>
            <a:endParaRPr lang="en-GB" sz="1600">
              <a:latin typeface="Calibri Light"/>
              <a:ea typeface="Calibri Light"/>
              <a:cs typeface="Calibri Light"/>
            </a:endParaRPr>
          </a:p>
        </p:txBody>
      </p:sp>
    </p:spTree>
    <p:extLst>
      <p:ext uri="{BB962C8B-B14F-4D97-AF65-F5344CB8AC3E}">
        <p14:creationId xmlns:p14="http://schemas.microsoft.com/office/powerpoint/2010/main" val="3353456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742DBC0-3A7B-4E5A-BAD5-63349A0326FE}"/>
              </a:ext>
            </a:extLst>
          </p:cNvPr>
          <p:cNvSpPr>
            <a:spLocks noGrp="1"/>
          </p:cNvSpPr>
          <p:nvPr>
            <p:ph type="title"/>
          </p:nvPr>
        </p:nvSpPr>
        <p:spPr>
          <a:xfrm>
            <a:off x="492370" y="605896"/>
            <a:ext cx="3084844" cy="5646208"/>
          </a:xfrm>
        </p:spPr>
        <p:txBody>
          <a:bodyPr anchor="ctr">
            <a:normAutofit/>
          </a:bodyPr>
          <a:lstStyle/>
          <a:p>
            <a:r>
              <a:rPr lang="en-GB" sz="3600">
                <a:solidFill>
                  <a:srgbClr val="FFFFFF"/>
                </a:solidFill>
              </a:rPr>
              <a:t>What is a Multi-Agency Risk Assessment Meeting (continued)…</a:t>
            </a:r>
          </a:p>
        </p:txBody>
      </p:sp>
      <p:sp>
        <p:nvSpPr>
          <p:cNvPr id="7"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Content Placeholder 2">
            <a:extLst>
              <a:ext uri="{FF2B5EF4-FFF2-40B4-BE49-F238E27FC236}">
                <a16:creationId xmlns:a16="http://schemas.microsoft.com/office/drawing/2014/main" id="{84B41F0D-E188-43E2-84D6-44BA97072E97}"/>
              </a:ext>
            </a:extLst>
          </p:cNvPr>
          <p:cNvSpPr>
            <a:spLocks noGrp="1"/>
          </p:cNvSpPr>
          <p:nvPr>
            <p:ph idx="1"/>
          </p:nvPr>
        </p:nvSpPr>
        <p:spPr>
          <a:xfrm>
            <a:off x="4742016" y="605896"/>
            <a:ext cx="6413663" cy="5646208"/>
          </a:xfrm>
        </p:spPr>
        <p:txBody>
          <a:bodyPr anchor="ctr">
            <a:normAutofit/>
          </a:bodyPr>
          <a:lstStyle/>
          <a:p>
            <a:pPr algn="just">
              <a:buFont typeface="Arial" panose="020F0502020204030204" pitchFamily="34" charset="0"/>
              <a:buChar char="•"/>
            </a:pPr>
            <a:r>
              <a:rPr lang="en-GB" sz="1600">
                <a:solidFill>
                  <a:schemeClr val="tx1"/>
                </a:solidFill>
                <a:latin typeface="Calibri Light"/>
                <a:cs typeface="Calibri Light"/>
              </a:rPr>
              <a:t>At the heart is the assumption that no single entity or individual can see the complete picture of the life of a victim, but all may have insights that are crucial to their safety. </a:t>
            </a:r>
            <a:endParaRPr lang="en-US" sz="1600">
              <a:solidFill>
                <a:schemeClr val="tx1"/>
              </a:solidFill>
              <a:ea typeface="Calibri"/>
              <a:cs typeface="Calibri" panose="020F0502020204030204"/>
            </a:endParaRPr>
          </a:p>
          <a:p>
            <a:pPr algn="just">
              <a:buFont typeface="Arial" panose="020F0502020204030204" pitchFamily="34" charset="0"/>
              <a:buChar char="•"/>
            </a:pPr>
            <a:endParaRPr lang="en-GB" sz="1600">
              <a:solidFill>
                <a:schemeClr val="tx1"/>
              </a:solidFill>
              <a:latin typeface="Calibri Light"/>
              <a:ea typeface="Calibri Light"/>
              <a:cs typeface="Calibri Light"/>
            </a:endParaRPr>
          </a:p>
          <a:p>
            <a:pPr algn="just">
              <a:buFont typeface="Arial" panose="020F0502020204030204" pitchFamily="34" charset="0"/>
              <a:buChar char="•"/>
            </a:pPr>
            <a:r>
              <a:rPr lang="en-GB" sz="1600">
                <a:solidFill>
                  <a:schemeClr val="tx1"/>
                </a:solidFill>
                <a:latin typeface="Calibri Light"/>
                <a:cs typeface="Calibri Light"/>
              </a:rPr>
              <a:t>On average, 15-25 high-risk cases discussed every fortnight.</a:t>
            </a:r>
            <a:endParaRPr lang="en-GB" sz="1600">
              <a:solidFill>
                <a:schemeClr val="tx1"/>
              </a:solidFill>
              <a:latin typeface="Calibri Light"/>
              <a:ea typeface="Calibri Light"/>
              <a:cs typeface="Calibri Light"/>
            </a:endParaRPr>
          </a:p>
          <a:p>
            <a:pPr algn="just">
              <a:buFont typeface="Arial" panose="020F0502020204030204" pitchFamily="34" charset="0"/>
              <a:buChar char="•"/>
            </a:pPr>
            <a:endParaRPr lang="en-GB" sz="1600">
              <a:solidFill>
                <a:schemeClr val="tx1"/>
              </a:solidFill>
              <a:latin typeface="Calibri Light"/>
              <a:ea typeface="Calibri Light"/>
              <a:cs typeface="Calibri Light"/>
            </a:endParaRPr>
          </a:p>
          <a:p>
            <a:pPr algn="just">
              <a:buFont typeface="Arial" panose="020F0502020204030204" pitchFamily="34" charset="0"/>
              <a:buChar char="•"/>
            </a:pPr>
            <a:endParaRPr lang="en-GB" sz="1600">
              <a:solidFill>
                <a:schemeClr val="tx1"/>
              </a:solidFill>
              <a:latin typeface="Calibri Light"/>
              <a:ea typeface="Calibri Light"/>
              <a:cs typeface="Calibri Light"/>
            </a:endParaRPr>
          </a:p>
        </p:txBody>
      </p:sp>
    </p:spTree>
    <p:extLst>
      <p:ext uri="{BB962C8B-B14F-4D97-AF65-F5344CB8AC3E}">
        <p14:creationId xmlns:p14="http://schemas.microsoft.com/office/powerpoint/2010/main" val="1764669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3B942622-8F17-142C-D65B-7CE9C2F838F6}"/>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cs typeface="Calibri Light"/>
              </a:rPr>
              <a:t>Why we share information...</a:t>
            </a:r>
            <a:endParaRPr lang="en-US" sz="3600">
              <a:solidFill>
                <a:srgbClr val="FFFFFF"/>
              </a:solidFill>
            </a:endParaRPr>
          </a:p>
        </p:txBody>
      </p:sp>
      <p:sp>
        <p:nvSpPr>
          <p:cNvPr id="7"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Content Placeholder 2">
            <a:extLst>
              <a:ext uri="{FF2B5EF4-FFF2-40B4-BE49-F238E27FC236}">
                <a16:creationId xmlns:a16="http://schemas.microsoft.com/office/drawing/2014/main" id="{301397DA-13E6-A2D3-A386-2297229CB882}"/>
              </a:ext>
            </a:extLst>
          </p:cNvPr>
          <p:cNvSpPr>
            <a:spLocks noGrp="1"/>
          </p:cNvSpPr>
          <p:nvPr>
            <p:ph idx="1"/>
          </p:nvPr>
        </p:nvSpPr>
        <p:spPr>
          <a:xfrm>
            <a:off x="4566936" y="313765"/>
            <a:ext cx="6588743" cy="5938339"/>
          </a:xfrm>
        </p:spPr>
        <p:txBody>
          <a:bodyPr vert="horz" lIns="91440" tIns="45720" rIns="91440" bIns="45720" rtlCol="0" anchor="ctr">
            <a:normAutofit/>
          </a:bodyPr>
          <a:lstStyle/>
          <a:p>
            <a:pPr marL="0" indent="0">
              <a:buNone/>
            </a:pPr>
            <a:r>
              <a:rPr lang="en-US" sz="1600" b="1" dirty="0">
                <a:ea typeface="+mn-lt"/>
                <a:cs typeface="+mn-lt"/>
              </a:rPr>
              <a:t>Responsible information sharing is</a:t>
            </a:r>
            <a:endParaRPr lang="en-US" sz="1600" dirty="0">
              <a:ea typeface="Calibri"/>
              <a:cs typeface="Calibri" panose="020F0502020204030204"/>
            </a:endParaRPr>
          </a:p>
          <a:p>
            <a:pPr marL="342900" indent="-342900">
              <a:lnSpc>
                <a:spcPct val="150000"/>
              </a:lnSpc>
            </a:pPr>
            <a:r>
              <a:rPr lang="en-US" sz="1600" dirty="0">
                <a:ea typeface="+mn-lt"/>
                <a:cs typeface="+mn-lt"/>
              </a:rPr>
              <a:t>Key to enable organisations and professionals to protect victims and their children.</a:t>
            </a:r>
          </a:p>
          <a:p>
            <a:pPr marL="0" indent="0">
              <a:lnSpc>
                <a:spcPct val="150000"/>
              </a:lnSpc>
              <a:buNone/>
            </a:pPr>
            <a:r>
              <a:rPr lang="en-US" sz="1600" b="1" dirty="0">
                <a:ea typeface="+mn-lt"/>
                <a:cs typeface="+mn-lt"/>
              </a:rPr>
              <a:t>It enables </a:t>
            </a:r>
            <a:endParaRPr lang="en-US" sz="1600" b="1" dirty="0">
              <a:ea typeface="Calibri"/>
              <a:cs typeface="Calibri"/>
            </a:endParaRPr>
          </a:p>
          <a:p>
            <a:pPr marL="342900" indent="-342900">
              <a:lnSpc>
                <a:spcPct val="150000"/>
              </a:lnSpc>
            </a:pPr>
            <a:r>
              <a:rPr lang="en-US" sz="1600" dirty="0">
                <a:ea typeface="+mn-lt"/>
                <a:cs typeface="+mn-lt"/>
              </a:rPr>
              <a:t>Timely action to be taken before children are subjected to further abuse,</a:t>
            </a:r>
          </a:p>
          <a:p>
            <a:pPr marL="342900" indent="-342900">
              <a:lnSpc>
                <a:spcPct val="150000"/>
              </a:lnSpc>
            </a:pPr>
            <a:r>
              <a:rPr lang="en-US" sz="1600" dirty="0">
                <a:ea typeface="+mn-lt"/>
                <a:cs typeface="+mn-lt"/>
              </a:rPr>
              <a:t>Risk assessment and safety planning having full knowledge of all the facts, </a:t>
            </a:r>
          </a:p>
          <a:p>
            <a:pPr marL="342900" indent="-342900">
              <a:lnSpc>
                <a:spcPct val="150000"/>
              </a:lnSpc>
            </a:pPr>
            <a:r>
              <a:rPr lang="en-US" sz="1600" dirty="0">
                <a:ea typeface="+mn-lt"/>
                <a:cs typeface="+mn-lt"/>
              </a:rPr>
              <a:t>Entities to protect victims and children and allows them to feel confident that they can provide a safe, quality service to sufferers.</a:t>
            </a:r>
            <a:endParaRPr lang="en-US" sz="1600" dirty="0">
              <a:cs typeface="Calibri"/>
            </a:endParaRPr>
          </a:p>
        </p:txBody>
      </p:sp>
    </p:spTree>
    <p:extLst>
      <p:ext uri="{BB962C8B-B14F-4D97-AF65-F5344CB8AC3E}">
        <p14:creationId xmlns:p14="http://schemas.microsoft.com/office/powerpoint/2010/main" val="1863533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681AD5F0-F144-DE1E-92B0-C8827B0E0193}"/>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cs typeface="Calibri Light"/>
              </a:rPr>
              <a:t>Benefits of a Multi-Agency Approach...</a:t>
            </a:r>
            <a:endParaRPr lang="en-US" sz="3600">
              <a:solidFill>
                <a:srgbClr val="FFFFFF"/>
              </a:solidFill>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Content Placeholder 2">
            <a:extLst>
              <a:ext uri="{FF2B5EF4-FFF2-40B4-BE49-F238E27FC236}">
                <a16:creationId xmlns:a16="http://schemas.microsoft.com/office/drawing/2014/main" id="{5E290B3E-A611-C437-9477-1E9200C0E618}"/>
              </a:ext>
            </a:extLst>
          </p:cNvPr>
          <p:cNvSpPr>
            <a:spLocks noGrp="1"/>
          </p:cNvSpPr>
          <p:nvPr>
            <p:ph idx="1"/>
          </p:nvPr>
        </p:nvSpPr>
        <p:spPr>
          <a:xfrm>
            <a:off x="4742016" y="605896"/>
            <a:ext cx="6413663" cy="5646208"/>
          </a:xfrm>
        </p:spPr>
        <p:txBody>
          <a:bodyPr vert="horz" lIns="91440" tIns="45720" rIns="91440" bIns="45720" rtlCol="0" anchor="ctr">
            <a:normAutofit/>
          </a:bodyPr>
          <a:lstStyle/>
          <a:p>
            <a:pPr algn="just">
              <a:lnSpc>
                <a:spcPct val="150000"/>
              </a:lnSpc>
              <a:buFont typeface="Arial" panose="020B0604020202020204" pitchFamily="34" charset="0"/>
              <a:buChar char="•"/>
            </a:pPr>
            <a:r>
              <a:rPr lang="en-US" sz="1600" dirty="0">
                <a:latin typeface="Calibri Light"/>
                <a:cs typeface="Calibri" panose="020F0502020204030204"/>
              </a:rPr>
              <a:t>Multi-agency working is an effective approach to safeguarding and came about because tackling multiple areas of an individual’s situation is a much more effective way of improving it than placing all the emphasis on one particular area. </a:t>
            </a:r>
            <a:endParaRPr lang="en-US" sz="1600" dirty="0">
              <a:ea typeface="Calibri"/>
              <a:cs typeface="Calibri"/>
            </a:endParaRPr>
          </a:p>
          <a:p>
            <a:pPr algn="just">
              <a:lnSpc>
                <a:spcPct val="150000"/>
              </a:lnSpc>
              <a:buFont typeface="Arial" panose="020B0604020202020204" pitchFamily="34" charset="0"/>
              <a:buChar char="•"/>
            </a:pPr>
            <a:r>
              <a:rPr lang="en-GB" sz="1600" dirty="0">
                <a:latin typeface="Calibri Light"/>
                <a:cs typeface="Calibri"/>
              </a:rPr>
              <a:t>Early effective risk identification</a:t>
            </a:r>
            <a:endParaRPr lang="en-US" sz="1600" dirty="0">
              <a:latin typeface="Calibri Light"/>
              <a:ea typeface="Calibri Light"/>
              <a:cs typeface="Calibri"/>
            </a:endParaRPr>
          </a:p>
          <a:p>
            <a:pPr algn="just">
              <a:lnSpc>
                <a:spcPct val="150000"/>
              </a:lnSpc>
              <a:spcBef>
                <a:spcPts val="0"/>
              </a:spcBef>
              <a:buFont typeface="Arial"/>
              <a:buChar char="•"/>
            </a:pPr>
            <a:r>
              <a:rPr lang="en-GB" sz="1600" dirty="0">
                <a:latin typeface="Calibri Light"/>
                <a:cs typeface="Calibri"/>
              </a:rPr>
              <a:t>Improved information sharing</a:t>
            </a:r>
            <a:endParaRPr lang="en-US" sz="1600" dirty="0">
              <a:latin typeface="Calibri Light"/>
              <a:ea typeface="Calibri Light"/>
              <a:cs typeface="Calibri"/>
            </a:endParaRPr>
          </a:p>
          <a:p>
            <a:pPr algn="just">
              <a:lnSpc>
                <a:spcPct val="150000"/>
              </a:lnSpc>
              <a:spcBef>
                <a:spcPts val="0"/>
              </a:spcBef>
              <a:buFont typeface="Arial"/>
              <a:buChar char="•"/>
            </a:pPr>
            <a:r>
              <a:rPr lang="en-GB" sz="1600" dirty="0">
                <a:latin typeface="Calibri Light"/>
                <a:cs typeface="Calibri"/>
              </a:rPr>
              <a:t>Joint decision making</a:t>
            </a:r>
            <a:endParaRPr lang="en-US" sz="1600" dirty="0">
              <a:latin typeface="Calibri Light"/>
              <a:ea typeface="Calibri Light"/>
              <a:cs typeface="Calibri"/>
            </a:endParaRPr>
          </a:p>
          <a:p>
            <a:pPr algn="just">
              <a:lnSpc>
                <a:spcPct val="150000"/>
              </a:lnSpc>
              <a:spcBef>
                <a:spcPts val="0"/>
              </a:spcBef>
              <a:buFont typeface="Arial"/>
              <a:buChar char="•"/>
            </a:pPr>
            <a:r>
              <a:rPr lang="en-GB" sz="1600" dirty="0">
                <a:latin typeface="Calibri Light"/>
                <a:cs typeface="Calibri"/>
              </a:rPr>
              <a:t>Coordinated action to assess, manage and reduce risk</a:t>
            </a:r>
            <a:r>
              <a:rPr lang="en-GB" dirty="0">
                <a:latin typeface="Calibri Light"/>
                <a:cs typeface="Calibri"/>
              </a:rPr>
              <a:t>.</a:t>
            </a:r>
            <a:endParaRPr lang="en-US" dirty="0">
              <a:latin typeface="Calibri Light"/>
              <a:cs typeface="Calibri"/>
            </a:endParaRPr>
          </a:p>
          <a:p>
            <a:pPr marL="0" indent="0">
              <a:buNone/>
            </a:pPr>
            <a:endParaRPr lang="en-US">
              <a:cs typeface="Calibri"/>
            </a:endParaRPr>
          </a:p>
        </p:txBody>
      </p:sp>
    </p:spTree>
    <p:extLst>
      <p:ext uri="{BB962C8B-B14F-4D97-AF65-F5344CB8AC3E}">
        <p14:creationId xmlns:p14="http://schemas.microsoft.com/office/powerpoint/2010/main" val="221991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AD5F0-F144-DE1E-92B0-C8827B0E0193}"/>
              </a:ext>
            </a:extLst>
          </p:cNvPr>
          <p:cNvSpPr>
            <a:spLocks noGrp="1"/>
          </p:cNvSpPr>
          <p:nvPr>
            <p:ph type="title"/>
          </p:nvPr>
        </p:nvSpPr>
        <p:spPr>
          <a:xfrm>
            <a:off x="1097280" y="286603"/>
            <a:ext cx="10058400" cy="1450757"/>
          </a:xfrm>
        </p:spPr>
        <p:txBody>
          <a:bodyPr>
            <a:normAutofit/>
          </a:bodyPr>
          <a:lstStyle/>
          <a:p>
            <a:r>
              <a:rPr lang="en-US">
                <a:cs typeface="Calibri Light"/>
              </a:rPr>
              <a:t>Benefits of a Multi-Agency Approach...</a:t>
            </a:r>
            <a:endParaRPr lang="en-US"/>
          </a:p>
        </p:txBody>
      </p:sp>
      <p:graphicFrame>
        <p:nvGraphicFramePr>
          <p:cNvPr id="14" name="Content Placeholder 2">
            <a:extLst>
              <a:ext uri="{FF2B5EF4-FFF2-40B4-BE49-F238E27FC236}">
                <a16:creationId xmlns:a16="http://schemas.microsoft.com/office/drawing/2014/main" id="{E536937E-3D39-6DD0-CB89-95A247A368E3}"/>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4581407"/>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0</TotalTime>
  <Words>2161</Words>
  <Application>Microsoft Office PowerPoint</Application>
  <PresentationFormat>Widescreen</PresentationFormat>
  <Paragraphs>260</Paragraphs>
  <Slides>29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Calibri Light</vt:lpstr>
      <vt:lpstr>Courier New</vt:lpstr>
      <vt:lpstr>Courier New,monospace</vt:lpstr>
      <vt:lpstr>Wingdings</vt:lpstr>
      <vt:lpstr>Retrospect</vt:lpstr>
      <vt:lpstr>MARAM Multi-Agency Risk Assessment Meeting</vt:lpstr>
      <vt:lpstr>Multi-Agency Risk Assessment Meeting</vt:lpstr>
      <vt:lpstr>Timeline 2023-2024</vt:lpstr>
      <vt:lpstr> MARAM Roles</vt:lpstr>
      <vt:lpstr>What is a Multi-Agency Risk Assessment Meeting (MARAM).</vt:lpstr>
      <vt:lpstr>What is a Multi-Agency Risk Assessment Meeting (continued)…</vt:lpstr>
      <vt:lpstr>Why we share information...</vt:lpstr>
      <vt:lpstr>Benefits of a Multi-Agency Approach...</vt:lpstr>
      <vt:lpstr>Benefits of a Multi-Agency Approach...</vt:lpstr>
      <vt:lpstr>MARAM Referral Criteria</vt:lpstr>
      <vt:lpstr>   </vt:lpstr>
      <vt:lpstr>Outcomes of MARAM</vt:lpstr>
      <vt:lpstr>MARAM  Statistics: 40 Meetings June 2023 – 3rd September 2024</vt:lpstr>
      <vt:lpstr>    Maltese / Foreigners referred to MARAM June 2023 – August 2024</vt:lpstr>
      <vt:lpstr>Percentages – Maltese/ Foreign</vt:lpstr>
      <vt:lpstr>MARAM Type of cases </vt:lpstr>
      <vt:lpstr>Repeat Cases</vt:lpstr>
      <vt:lpstr>Flagged Cases</vt:lpstr>
      <vt:lpstr>MARAM TRAINING</vt:lpstr>
      <vt:lpstr>MARAM Training &amp; Public Outreach Overview</vt:lpstr>
      <vt:lpstr>Certification in Risk Assessment Tools</vt:lpstr>
      <vt:lpstr>MARAM EVALUATION</vt:lpstr>
      <vt:lpstr>MARAM EVALUATION cont/...</vt:lpstr>
      <vt:lpstr>Sample Action Plan</vt:lpstr>
      <vt:lpstr>PowerPoint Presentation</vt:lpstr>
      <vt:lpstr>Att Nru XXII tal-2024</vt:lpstr>
      <vt:lpstr>WAY FORWARD </vt:lpstr>
      <vt:lpstr>WAY FORWARD </vt:lpstr>
      <vt:lpstr>Thank You! </vt:lpstr>
    </vt:vector>
  </TitlesOfParts>
  <Company>Government of Malta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MARAM Multi-Agency Risk Assessment Meeting</dc:title>
  <dc:creator>Tracy Baldacchino</dc:creator>
  <cp:lastModifiedBy>Grech Stephen at Parlament-MT</cp:lastModifiedBy>
  <cp:revision>378</cp:revision>
  <dcterms:created xsi:type="dcterms:W3CDTF">2023-07-24T11:42:51Z</dcterms:created>
  <dcterms:modified xsi:type="dcterms:W3CDTF">2024-12-16T11:21:05Z</dcterms:modified>
</cp:coreProperties>
</file>