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08320E-031A-D61A-57F1-A41252997928}" v="362" dt="2024-05-04T09:25:14.2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39">
            <a:extLst>
              <a:ext uri="{FF2B5EF4-FFF2-40B4-BE49-F238E27FC236}">
                <a16:creationId xmlns:a16="http://schemas.microsoft.com/office/drawing/2014/main" id="{76906711-0AFB-47DD-A4B6-4E94B38B8C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AA91F649-894C-41F6-A21D-3D1AC558E9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38881" y="390525"/>
            <a:ext cx="10909640" cy="1510301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rgbClr val="FFFFFF"/>
                </a:solidFill>
                <a:ea typeface="+mj-lt"/>
                <a:cs typeface="+mj-lt"/>
              </a:rPr>
              <a:t>The </a:t>
            </a:r>
            <a:r>
              <a:rPr lang="en-US" sz="4000" b="1" dirty="0">
                <a:solidFill>
                  <a:srgbClr val="FFFFFF"/>
                </a:solidFill>
                <a:ea typeface="+mj-lt"/>
                <a:cs typeface="+mj-lt"/>
              </a:rPr>
              <a:t>Directorate for The Child Protection Services</a:t>
            </a:r>
            <a:r>
              <a:rPr lang="en-US" sz="4000" dirty="0">
                <a:solidFill>
                  <a:srgbClr val="FFFFFF"/>
                </a:solidFill>
                <a:ea typeface="+mj-lt"/>
                <a:cs typeface="+mj-lt"/>
              </a:rPr>
              <a:t>'</a:t>
            </a:r>
            <a:r>
              <a:rPr lang="en-US" sz="3600" dirty="0">
                <a:solidFill>
                  <a:srgbClr val="FFFFFF"/>
                </a:solidFill>
                <a:ea typeface="+mj-lt"/>
                <a:cs typeface="+mj-lt"/>
              </a:rPr>
              <a:t> experience in dealing with </a:t>
            </a:r>
            <a:r>
              <a:rPr lang="en-US" sz="3600" b="1" dirty="0">
                <a:solidFill>
                  <a:srgbClr val="FFFFFF"/>
                </a:solidFill>
                <a:ea typeface="+mj-lt"/>
                <a:cs typeface="+mj-lt"/>
              </a:rPr>
              <a:t>Parental Alienation Cases</a:t>
            </a:r>
            <a:endParaRPr lang="en-US" sz="3600" dirty="0">
              <a:solidFill>
                <a:srgbClr val="FFFFFF"/>
              </a:solidFill>
              <a:ea typeface="+mj-lt"/>
              <a:cs typeface="+mj-lt"/>
            </a:endParaRPr>
          </a:p>
          <a:p>
            <a:endParaRPr lang="en-US" sz="3600">
              <a:solidFill>
                <a:srgbClr val="FFFFFF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1" y="1900826"/>
            <a:ext cx="6396204" cy="662542"/>
          </a:xfrm>
        </p:spPr>
        <p:txBody>
          <a:bodyPr vert="horz" lIns="91440" tIns="45720" rIns="91440" bIns="45720" rtlCol="0" anchor="ctr">
            <a:normAutofit/>
          </a:bodyPr>
          <a:lstStyle/>
          <a:p>
            <a:endParaRPr lang="en-US" b="1">
              <a:solidFill>
                <a:srgbClr val="FFFFFF"/>
              </a:solidFill>
            </a:endParaRPr>
          </a:p>
        </p:txBody>
      </p:sp>
      <p:sp>
        <p:nvSpPr>
          <p:cNvPr id="42" name="sketch line">
            <a:extLst>
              <a:ext uri="{FF2B5EF4-FFF2-40B4-BE49-F238E27FC236}">
                <a16:creationId xmlns:a16="http://schemas.microsoft.com/office/drawing/2014/main" id="{56037404-66BD-46B5-9323-1B53131967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4206" y="1753266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rgbClr val="FFFFFF"/>
          </a:solidFill>
          <a:ln w="38100" cap="rnd">
            <a:solidFill>
              <a:srgbClr val="FFFFFF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logo for a charity&#10;&#10;Description automatically generated">
            <a:extLst>
              <a:ext uri="{FF2B5EF4-FFF2-40B4-BE49-F238E27FC236}">
                <a16:creationId xmlns:a16="http://schemas.microsoft.com/office/drawing/2014/main" id="{AB07C983-1A32-B438-6EE9-C1065FC699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64051" y="3544262"/>
            <a:ext cx="6476970" cy="254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155B1-466E-E418-3CE6-9546BB5B2D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92424-2F60-5991-E9BE-ECF33A3B61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FSWS History in high conflict separation cases</a:t>
            </a:r>
          </a:p>
          <a:p>
            <a:r>
              <a:rPr lang="en-US" sz="3600" dirty="0"/>
              <a:t>PA Research</a:t>
            </a:r>
          </a:p>
          <a:p>
            <a:r>
              <a:rPr lang="en-US" sz="3600" dirty="0"/>
              <a:t>PA Related Referrals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 descr="A logo for a charity&#10;&#10;Description automatically generated">
            <a:extLst>
              <a:ext uri="{FF2B5EF4-FFF2-40B4-BE49-F238E27FC236}">
                <a16:creationId xmlns:a16="http://schemas.microsoft.com/office/drawing/2014/main" id="{372049CF-8B6B-604E-619C-C6E666170A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0330" y="4784173"/>
            <a:ext cx="3563505" cy="1393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429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3D54C-12E9-1245-2B8F-E1D3EFC44E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12812-6BE9-1084-EA68-BD1EC3D56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Alienating </a:t>
            </a:r>
            <a:r>
              <a:rPr lang="en-US" sz="3600" dirty="0" err="1"/>
              <a:t>Behaviour</a:t>
            </a:r>
            <a:r>
              <a:rPr lang="en-US" sz="3600" dirty="0"/>
              <a:t> vs Parental Alienation</a:t>
            </a:r>
          </a:p>
          <a:p>
            <a:r>
              <a:rPr lang="en-US" sz="3600" dirty="0"/>
              <a:t>Parental Alienation vs Estrangement</a:t>
            </a:r>
          </a:p>
          <a:p>
            <a:r>
              <a:rPr lang="en-US" sz="3600" dirty="0"/>
              <a:t>The 5 Factor Model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 descr="A logo for a charity&#10;&#10;Description automatically generated">
            <a:extLst>
              <a:ext uri="{FF2B5EF4-FFF2-40B4-BE49-F238E27FC236}">
                <a16:creationId xmlns:a16="http://schemas.microsoft.com/office/drawing/2014/main" id="{979DE46F-9523-50D4-703E-5693C507128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0330" y="4784173"/>
            <a:ext cx="3563505" cy="1393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0718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0735A9-5E9E-A4A5-1855-C2CC7E8D5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Different PA Levels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699938-13BA-276A-A65D-8EDDD1C51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Mild, moderate, severe</a:t>
            </a:r>
          </a:p>
          <a:p>
            <a:r>
              <a:rPr lang="en-US" sz="3600" dirty="0"/>
              <a:t>DCPS investigates, educates &amp; supports</a:t>
            </a:r>
          </a:p>
          <a:p>
            <a:r>
              <a:rPr lang="en-US" sz="3600" dirty="0"/>
              <a:t>Reunification &amp; follow up support</a:t>
            </a:r>
          </a:p>
        </p:txBody>
      </p:sp>
      <p:pic>
        <p:nvPicPr>
          <p:cNvPr id="6" name="Picture 5" descr="A logo for a charity&#10;&#10;Description automatically generated">
            <a:extLst>
              <a:ext uri="{FF2B5EF4-FFF2-40B4-BE49-F238E27FC236}">
                <a16:creationId xmlns:a16="http://schemas.microsoft.com/office/drawing/2014/main" id="{5C206BAD-AFD5-016D-C7AC-B2517704EA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0330" y="4784173"/>
            <a:ext cx="3563505" cy="1393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7123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1A104-4E71-5126-FF4B-0AECFA114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Way Forward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FBC0E-8F79-9865-361F-444DBFDDEF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/>
              <a:t>Early Detection &amp; Timely Intervention</a:t>
            </a:r>
          </a:p>
          <a:p>
            <a:r>
              <a:rPr lang="en-US" sz="3600" dirty="0"/>
              <a:t>Training to Parents and other relatives</a:t>
            </a:r>
          </a:p>
          <a:p>
            <a:r>
              <a:rPr lang="en-US" sz="3600" dirty="0"/>
              <a:t>Training to Professionals</a:t>
            </a:r>
          </a:p>
          <a:p>
            <a:r>
              <a:rPr lang="en-US" sz="3600" dirty="0"/>
              <a:t>Voice of the Child</a:t>
            </a:r>
          </a:p>
          <a:p>
            <a:r>
              <a:rPr lang="en-US" sz="3600" dirty="0"/>
              <a:t>Working with the Targeted Parent</a:t>
            </a:r>
          </a:p>
          <a:p>
            <a:r>
              <a:rPr lang="en-US" sz="3600" dirty="0"/>
              <a:t>Therapy</a:t>
            </a:r>
          </a:p>
          <a:p>
            <a:r>
              <a:rPr lang="en-US" sz="3600" dirty="0"/>
              <a:t>Shared Parenting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 descr="A logo for a charity&#10;&#10;Description automatically generated">
            <a:extLst>
              <a:ext uri="{FF2B5EF4-FFF2-40B4-BE49-F238E27FC236}">
                <a16:creationId xmlns:a16="http://schemas.microsoft.com/office/drawing/2014/main" id="{25F15CDD-A05F-0EB1-B7BF-3B66E8C44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4065" y="4937412"/>
            <a:ext cx="4002233" cy="1562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32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87</Words>
  <Application>Microsoft Office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The Directorate for The Child Protection Services' experience in dealing with Parental Alienation Cases </vt:lpstr>
      <vt:lpstr>PowerPoint Presentation</vt:lpstr>
      <vt:lpstr>PowerPoint Presentation</vt:lpstr>
      <vt:lpstr>Different PA Levels</vt:lpstr>
      <vt:lpstr>Way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Grech Stephen at Parlament-MT</dc:creator>
  <cp:lastModifiedBy>Grech Stephen at Parlament-MT</cp:lastModifiedBy>
  <cp:revision>122</cp:revision>
  <dcterms:created xsi:type="dcterms:W3CDTF">2024-05-04T09:01:12Z</dcterms:created>
  <dcterms:modified xsi:type="dcterms:W3CDTF">2024-12-16T09:51:13Z</dcterms:modified>
</cp:coreProperties>
</file>