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0" r:id="rId2"/>
    <p:sldId id="313" r:id="rId3"/>
    <p:sldId id="386" r:id="rId4"/>
    <p:sldId id="387" r:id="rId5"/>
    <p:sldId id="368" r:id="rId6"/>
    <p:sldId id="370" r:id="rId7"/>
    <p:sldId id="377" r:id="rId8"/>
    <p:sldId id="384" r:id="rId9"/>
    <p:sldId id="385" r:id="rId10"/>
    <p:sldId id="367" r:id="rId11"/>
    <p:sldId id="369" r:id="rId12"/>
    <p:sldId id="378" r:id="rId13"/>
    <p:sldId id="379" r:id="rId14"/>
    <p:sldId id="380" r:id="rId15"/>
    <p:sldId id="381" r:id="rId16"/>
    <p:sldId id="371" r:id="rId17"/>
    <p:sldId id="382" r:id="rId18"/>
    <p:sldId id="372" r:id="rId19"/>
    <p:sldId id="383" r:id="rId20"/>
    <p:sldId id="3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18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61E69-01AD-434D-934B-C5889670935B}" type="datetimeFigureOut">
              <a:rPr lang="en-GB" smtClean="0"/>
              <a:t>17/03/2026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3F0EB-376F-4F2C-B34A-D09E3AC43A0F}" type="slidenum">
              <a:rPr lang="en-GB" smtClean="0"/>
              <a:t>‹#›</a:t>
            </a:fld>
            <a:endParaRPr lang="en-GB"/>
          </a:p>
        </p:txBody>
      </p:sp>
    </p:spTree>
    <p:extLst>
      <p:ext uri="{BB962C8B-B14F-4D97-AF65-F5344CB8AC3E}">
        <p14:creationId xmlns:p14="http://schemas.microsoft.com/office/powerpoint/2010/main" val="410516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B6C75-71BC-65AC-F348-8276CF7A3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02454-0615-B5DD-33F3-8C6514587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B5D76-858D-6376-233E-1B7D8D7205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1E065E-8D73-38D8-CF55-AE2B384C1B23}"/>
              </a:ext>
            </a:extLst>
          </p:cNvPr>
          <p:cNvSpPr>
            <a:spLocks noGrp="1"/>
          </p:cNvSpPr>
          <p:nvPr>
            <p:ph type="sldNum" sz="quarter" idx="5"/>
          </p:nvPr>
        </p:nvSpPr>
        <p:spPr/>
        <p:txBody>
          <a:bodyPr/>
          <a:lstStyle/>
          <a:p>
            <a:pPr rtl="0"/>
            <a:fld id="{A89C7E07-3C67-C64C-8DA0-0404F6303970}" type="slidenum">
              <a:rPr lang="en-GB" smtClean="0"/>
              <a:t>13</a:t>
            </a:fld>
            <a:endParaRPr lang="en-GB"/>
          </a:p>
        </p:txBody>
      </p:sp>
    </p:spTree>
    <p:extLst>
      <p:ext uri="{BB962C8B-B14F-4D97-AF65-F5344CB8AC3E}">
        <p14:creationId xmlns:p14="http://schemas.microsoft.com/office/powerpoint/2010/main" val="85144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3B5D-D9C3-8C21-758B-D8ED13DB4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CEE91-151D-B69E-BFB0-719943709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DB60C-42B7-E25B-F8BE-D6A3021265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24D354-3854-BA50-B1CF-35A8E1261134}"/>
              </a:ext>
            </a:extLst>
          </p:cNvPr>
          <p:cNvSpPr>
            <a:spLocks noGrp="1"/>
          </p:cNvSpPr>
          <p:nvPr>
            <p:ph type="sldNum" sz="quarter" idx="5"/>
          </p:nvPr>
        </p:nvSpPr>
        <p:spPr/>
        <p:txBody>
          <a:bodyPr/>
          <a:lstStyle/>
          <a:p>
            <a:pPr rtl="0"/>
            <a:fld id="{A89C7E07-3C67-C64C-8DA0-0404F6303970}" type="slidenum">
              <a:rPr lang="en-GB" smtClean="0"/>
              <a:t>14</a:t>
            </a:fld>
            <a:endParaRPr lang="en-GB"/>
          </a:p>
        </p:txBody>
      </p:sp>
    </p:spTree>
    <p:extLst>
      <p:ext uri="{BB962C8B-B14F-4D97-AF65-F5344CB8AC3E}">
        <p14:creationId xmlns:p14="http://schemas.microsoft.com/office/powerpoint/2010/main" val="221665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EC0F-F5EC-9C04-AC38-DE4930F1E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145D6-77D5-553F-685F-79834F6F2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7ECAC-9B90-6127-897C-8916C74170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98933EA-12EF-7095-D033-4621A6FDDE76}"/>
              </a:ext>
            </a:extLst>
          </p:cNvPr>
          <p:cNvSpPr>
            <a:spLocks noGrp="1"/>
          </p:cNvSpPr>
          <p:nvPr>
            <p:ph type="sldNum" sz="quarter" idx="5"/>
          </p:nvPr>
        </p:nvSpPr>
        <p:spPr/>
        <p:txBody>
          <a:bodyPr/>
          <a:lstStyle/>
          <a:p>
            <a:pPr rtl="0"/>
            <a:fld id="{A89C7E07-3C67-C64C-8DA0-0404F6303970}" type="slidenum">
              <a:rPr lang="en-GB" smtClean="0"/>
              <a:t>15</a:t>
            </a:fld>
            <a:endParaRPr lang="en-GB"/>
          </a:p>
        </p:txBody>
      </p:sp>
    </p:spTree>
    <p:extLst>
      <p:ext uri="{BB962C8B-B14F-4D97-AF65-F5344CB8AC3E}">
        <p14:creationId xmlns:p14="http://schemas.microsoft.com/office/powerpoint/2010/main" val="161451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A55A5-6AC6-AE2A-7E06-725DFE7DB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183D1-712D-39A5-B03C-122890D89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807B3-29D3-6440-9EA2-7234ACF4F4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D33060-DCA2-6612-C732-53416138A757}"/>
              </a:ext>
            </a:extLst>
          </p:cNvPr>
          <p:cNvSpPr>
            <a:spLocks noGrp="1"/>
          </p:cNvSpPr>
          <p:nvPr>
            <p:ph type="sldNum" sz="quarter" idx="5"/>
          </p:nvPr>
        </p:nvSpPr>
        <p:spPr/>
        <p:txBody>
          <a:bodyPr/>
          <a:lstStyle/>
          <a:p>
            <a:pPr rtl="0"/>
            <a:fld id="{A89C7E07-3C67-C64C-8DA0-0404F6303970}" type="slidenum">
              <a:rPr lang="en-GB" smtClean="0"/>
              <a:t>16</a:t>
            </a:fld>
            <a:endParaRPr lang="en-GB"/>
          </a:p>
        </p:txBody>
      </p:sp>
    </p:spTree>
    <p:extLst>
      <p:ext uri="{BB962C8B-B14F-4D97-AF65-F5344CB8AC3E}">
        <p14:creationId xmlns:p14="http://schemas.microsoft.com/office/powerpoint/2010/main" val="189548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48FDB-EC5F-F0EF-9BAE-6C7A2B161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F3A12-1C81-46D0-672A-661DBDE36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CF5F0-556A-83DD-F535-DA5FA00A22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E1EC3C-B394-312F-D079-9E1A1DE1B1CA}"/>
              </a:ext>
            </a:extLst>
          </p:cNvPr>
          <p:cNvSpPr>
            <a:spLocks noGrp="1"/>
          </p:cNvSpPr>
          <p:nvPr>
            <p:ph type="sldNum" sz="quarter" idx="5"/>
          </p:nvPr>
        </p:nvSpPr>
        <p:spPr/>
        <p:txBody>
          <a:bodyPr/>
          <a:lstStyle/>
          <a:p>
            <a:pPr rtl="0"/>
            <a:fld id="{A89C7E07-3C67-C64C-8DA0-0404F6303970}" type="slidenum">
              <a:rPr lang="en-GB" smtClean="0"/>
              <a:t>17</a:t>
            </a:fld>
            <a:endParaRPr lang="en-GB"/>
          </a:p>
        </p:txBody>
      </p:sp>
    </p:spTree>
    <p:extLst>
      <p:ext uri="{BB962C8B-B14F-4D97-AF65-F5344CB8AC3E}">
        <p14:creationId xmlns:p14="http://schemas.microsoft.com/office/powerpoint/2010/main" val="251649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7DAA9-F3BC-5162-E2AA-B111B219D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AF680-5730-698D-4561-7E2110FE0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8E707-FC8C-A90B-503C-B1DC35C5F4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E8F812-B437-0844-D83F-FD9E8ECF7C24}"/>
              </a:ext>
            </a:extLst>
          </p:cNvPr>
          <p:cNvSpPr>
            <a:spLocks noGrp="1"/>
          </p:cNvSpPr>
          <p:nvPr>
            <p:ph type="sldNum" sz="quarter" idx="5"/>
          </p:nvPr>
        </p:nvSpPr>
        <p:spPr/>
        <p:txBody>
          <a:bodyPr/>
          <a:lstStyle/>
          <a:p>
            <a:pPr rtl="0"/>
            <a:fld id="{A89C7E07-3C67-C64C-8DA0-0404F6303970}" type="slidenum">
              <a:rPr lang="en-GB" smtClean="0"/>
              <a:t>18</a:t>
            </a:fld>
            <a:endParaRPr lang="en-GB"/>
          </a:p>
        </p:txBody>
      </p:sp>
    </p:spTree>
    <p:extLst>
      <p:ext uri="{BB962C8B-B14F-4D97-AF65-F5344CB8AC3E}">
        <p14:creationId xmlns:p14="http://schemas.microsoft.com/office/powerpoint/2010/main" val="221757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29103-2D5E-DB51-B0B9-A7F907FB8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3DDA7-DCDE-69AC-4790-1AA8E50A0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C1B2F-F0B0-681A-7190-5C640EE673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919DC6-FCBF-0E6D-FDFA-87B9C3689CA9}"/>
              </a:ext>
            </a:extLst>
          </p:cNvPr>
          <p:cNvSpPr>
            <a:spLocks noGrp="1"/>
          </p:cNvSpPr>
          <p:nvPr>
            <p:ph type="sldNum" sz="quarter" idx="5"/>
          </p:nvPr>
        </p:nvSpPr>
        <p:spPr/>
        <p:txBody>
          <a:bodyPr/>
          <a:lstStyle/>
          <a:p>
            <a:pPr rtl="0"/>
            <a:fld id="{A89C7E07-3C67-C64C-8DA0-0404F6303970}" type="slidenum">
              <a:rPr lang="en-GB" smtClean="0"/>
              <a:t>19</a:t>
            </a:fld>
            <a:endParaRPr lang="en-GB"/>
          </a:p>
        </p:txBody>
      </p:sp>
    </p:spTree>
    <p:extLst>
      <p:ext uri="{BB962C8B-B14F-4D97-AF65-F5344CB8AC3E}">
        <p14:creationId xmlns:p14="http://schemas.microsoft.com/office/powerpoint/2010/main" val="3682884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D4F68-2B2A-F668-A9F9-C50A17134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8349B-5570-C9BC-6A89-83E5CA739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FC96E-17DE-D3D8-1577-798E66FB80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7F2318-4B47-0293-5F06-F22F029244DA}"/>
              </a:ext>
            </a:extLst>
          </p:cNvPr>
          <p:cNvSpPr>
            <a:spLocks noGrp="1"/>
          </p:cNvSpPr>
          <p:nvPr>
            <p:ph type="sldNum" sz="quarter" idx="5"/>
          </p:nvPr>
        </p:nvSpPr>
        <p:spPr/>
        <p:txBody>
          <a:bodyPr/>
          <a:lstStyle/>
          <a:p>
            <a:pPr rtl="0"/>
            <a:fld id="{A89C7E07-3C67-C64C-8DA0-0404F6303970}" type="slidenum">
              <a:rPr lang="en-GB" smtClean="0"/>
              <a:t>20</a:t>
            </a:fld>
            <a:endParaRPr lang="en-GB"/>
          </a:p>
        </p:txBody>
      </p:sp>
    </p:spTree>
    <p:extLst>
      <p:ext uri="{BB962C8B-B14F-4D97-AF65-F5344CB8AC3E}">
        <p14:creationId xmlns:p14="http://schemas.microsoft.com/office/powerpoint/2010/main" val="393842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B3F0EB-376F-4F2C-B34A-D09E3AC43A0F}" type="slidenum">
              <a:rPr lang="en-GB" smtClean="0"/>
              <a:t>2</a:t>
            </a:fld>
            <a:endParaRPr lang="en-GB"/>
          </a:p>
        </p:txBody>
      </p:sp>
    </p:spTree>
    <p:extLst>
      <p:ext uri="{BB962C8B-B14F-4D97-AF65-F5344CB8AC3E}">
        <p14:creationId xmlns:p14="http://schemas.microsoft.com/office/powerpoint/2010/main" val="360800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9F5E9-0528-308A-6216-553458AD0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13557-52EF-2DA8-114A-DBA19A905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9A3A6-D06C-0555-9B91-1875671354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221A84-2A77-F736-7822-4DFA417A0DAC}"/>
              </a:ext>
            </a:extLst>
          </p:cNvPr>
          <p:cNvSpPr>
            <a:spLocks noGrp="1"/>
          </p:cNvSpPr>
          <p:nvPr>
            <p:ph type="sldNum" sz="quarter" idx="5"/>
          </p:nvPr>
        </p:nvSpPr>
        <p:spPr/>
        <p:txBody>
          <a:bodyPr/>
          <a:lstStyle/>
          <a:p>
            <a:pPr rtl="0"/>
            <a:fld id="{A89C7E07-3C67-C64C-8DA0-0404F6303970}" type="slidenum">
              <a:rPr lang="en-GB" smtClean="0"/>
              <a:t>5</a:t>
            </a:fld>
            <a:endParaRPr lang="en-GB"/>
          </a:p>
        </p:txBody>
      </p:sp>
    </p:spTree>
    <p:extLst>
      <p:ext uri="{BB962C8B-B14F-4D97-AF65-F5344CB8AC3E}">
        <p14:creationId xmlns:p14="http://schemas.microsoft.com/office/powerpoint/2010/main" val="421888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6437F-525B-B27E-1813-6E077DBDF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76676-17C5-B361-8AEE-195BE7DBD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AE43E-5F7B-4816-7EE2-AC93BEF41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3C282F-4E70-4139-A7A7-0E64065DAE6B}"/>
              </a:ext>
            </a:extLst>
          </p:cNvPr>
          <p:cNvSpPr>
            <a:spLocks noGrp="1"/>
          </p:cNvSpPr>
          <p:nvPr>
            <p:ph type="sldNum" sz="quarter" idx="5"/>
          </p:nvPr>
        </p:nvSpPr>
        <p:spPr/>
        <p:txBody>
          <a:bodyPr/>
          <a:lstStyle/>
          <a:p>
            <a:pPr rtl="0"/>
            <a:fld id="{A89C7E07-3C67-C64C-8DA0-0404F6303970}" type="slidenum">
              <a:rPr lang="en-GB" smtClean="0"/>
              <a:t>6</a:t>
            </a:fld>
            <a:endParaRPr lang="en-GB"/>
          </a:p>
        </p:txBody>
      </p:sp>
    </p:spTree>
    <p:extLst>
      <p:ext uri="{BB962C8B-B14F-4D97-AF65-F5344CB8AC3E}">
        <p14:creationId xmlns:p14="http://schemas.microsoft.com/office/powerpoint/2010/main" val="141310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2A3B-8AF1-99A5-6CB9-8ECE0E978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94316-C392-AB5B-3156-93142260A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3663D-80F5-9F3D-5D23-CC8BDA260C9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B805A1D-B527-E727-8077-4DC06C68BAE3}"/>
              </a:ext>
            </a:extLst>
          </p:cNvPr>
          <p:cNvSpPr>
            <a:spLocks noGrp="1"/>
          </p:cNvSpPr>
          <p:nvPr>
            <p:ph type="sldNum" sz="quarter" idx="5"/>
          </p:nvPr>
        </p:nvSpPr>
        <p:spPr/>
        <p:txBody>
          <a:bodyPr/>
          <a:lstStyle/>
          <a:p>
            <a:pPr rtl="0"/>
            <a:fld id="{A89C7E07-3C67-C64C-8DA0-0404F6303970}" type="slidenum">
              <a:rPr lang="en-GB" smtClean="0"/>
              <a:t>7</a:t>
            </a:fld>
            <a:endParaRPr lang="en-GB"/>
          </a:p>
        </p:txBody>
      </p:sp>
    </p:spTree>
    <p:extLst>
      <p:ext uri="{BB962C8B-B14F-4D97-AF65-F5344CB8AC3E}">
        <p14:creationId xmlns:p14="http://schemas.microsoft.com/office/powerpoint/2010/main" val="384832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E06B-5799-89DF-6DA9-298676077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76CF2-0D86-1133-8F66-0E96C91E1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62B23-62E3-A9C9-C83C-5A83372785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CCC26B-A702-9226-A3D5-8CA7CC263722}"/>
              </a:ext>
            </a:extLst>
          </p:cNvPr>
          <p:cNvSpPr>
            <a:spLocks noGrp="1"/>
          </p:cNvSpPr>
          <p:nvPr>
            <p:ph type="sldNum" sz="quarter" idx="5"/>
          </p:nvPr>
        </p:nvSpPr>
        <p:spPr/>
        <p:txBody>
          <a:bodyPr/>
          <a:lstStyle/>
          <a:p>
            <a:pPr rtl="0"/>
            <a:fld id="{A89C7E07-3C67-C64C-8DA0-0404F6303970}" type="slidenum">
              <a:rPr lang="en-GB" smtClean="0"/>
              <a:t>8</a:t>
            </a:fld>
            <a:endParaRPr lang="en-GB"/>
          </a:p>
        </p:txBody>
      </p:sp>
    </p:spTree>
    <p:extLst>
      <p:ext uri="{BB962C8B-B14F-4D97-AF65-F5344CB8AC3E}">
        <p14:creationId xmlns:p14="http://schemas.microsoft.com/office/powerpoint/2010/main" val="15121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5493C-2EA9-FF93-7433-023CA55D2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35B58-6AD1-62C0-254A-A0967777C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E6DFB-62E1-BB8C-0B28-F3A3E6A0C7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387D22-6333-C605-BA60-F90ECC569096}"/>
              </a:ext>
            </a:extLst>
          </p:cNvPr>
          <p:cNvSpPr>
            <a:spLocks noGrp="1"/>
          </p:cNvSpPr>
          <p:nvPr>
            <p:ph type="sldNum" sz="quarter" idx="5"/>
          </p:nvPr>
        </p:nvSpPr>
        <p:spPr/>
        <p:txBody>
          <a:bodyPr/>
          <a:lstStyle/>
          <a:p>
            <a:pPr rtl="0"/>
            <a:fld id="{A89C7E07-3C67-C64C-8DA0-0404F6303970}" type="slidenum">
              <a:rPr lang="en-GB" smtClean="0"/>
              <a:t>10</a:t>
            </a:fld>
            <a:endParaRPr lang="en-GB"/>
          </a:p>
        </p:txBody>
      </p:sp>
    </p:spTree>
    <p:extLst>
      <p:ext uri="{BB962C8B-B14F-4D97-AF65-F5344CB8AC3E}">
        <p14:creationId xmlns:p14="http://schemas.microsoft.com/office/powerpoint/2010/main" val="286926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215B1-C285-B60D-56F3-C5CF4C599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AFAED-1414-4D06-19B6-0008E9429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0DF56-F87D-F638-97A3-8955A8C607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5A81D67-97BC-1C2C-159F-D87CB831300F}"/>
              </a:ext>
            </a:extLst>
          </p:cNvPr>
          <p:cNvSpPr>
            <a:spLocks noGrp="1"/>
          </p:cNvSpPr>
          <p:nvPr>
            <p:ph type="sldNum" sz="quarter" idx="5"/>
          </p:nvPr>
        </p:nvSpPr>
        <p:spPr/>
        <p:txBody>
          <a:bodyPr/>
          <a:lstStyle/>
          <a:p>
            <a:pPr rtl="0"/>
            <a:fld id="{A89C7E07-3C67-C64C-8DA0-0404F6303970}" type="slidenum">
              <a:rPr lang="en-GB" smtClean="0"/>
              <a:t>11</a:t>
            </a:fld>
            <a:endParaRPr lang="en-GB"/>
          </a:p>
        </p:txBody>
      </p:sp>
    </p:spTree>
    <p:extLst>
      <p:ext uri="{BB962C8B-B14F-4D97-AF65-F5344CB8AC3E}">
        <p14:creationId xmlns:p14="http://schemas.microsoft.com/office/powerpoint/2010/main" val="253876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CD2F-ABEF-064B-638D-D2EC06345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213BD-5B7B-D1AD-6423-A083CCFF9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13BE2-DE94-51BE-2608-32A883663B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B2025E-116B-633A-2A65-F8E0D8211F8E}"/>
              </a:ext>
            </a:extLst>
          </p:cNvPr>
          <p:cNvSpPr>
            <a:spLocks noGrp="1"/>
          </p:cNvSpPr>
          <p:nvPr>
            <p:ph type="sldNum" sz="quarter" idx="5"/>
          </p:nvPr>
        </p:nvSpPr>
        <p:spPr/>
        <p:txBody>
          <a:bodyPr/>
          <a:lstStyle/>
          <a:p>
            <a:pPr rtl="0"/>
            <a:fld id="{A89C7E07-3C67-C64C-8DA0-0404F6303970}" type="slidenum">
              <a:rPr lang="en-GB" smtClean="0"/>
              <a:t>12</a:t>
            </a:fld>
            <a:endParaRPr lang="en-GB"/>
          </a:p>
        </p:txBody>
      </p:sp>
    </p:spTree>
    <p:extLst>
      <p:ext uri="{BB962C8B-B14F-4D97-AF65-F5344CB8AC3E}">
        <p14:creationId xmlns:p14="http://schemas.microsoft.com/office/powerpoint/2010/main" val="3515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rtlCol="0"/>
          <a:lstStyle/>
          <a:p>
            <a:pPr rtl="0"/>
            <a:fld id="{87DD02D0-D2C8-4FC8-81B2-9A2721C42614}" type="datetime1">
              <a:rPr lang="en-GB" noProof="0" smtClean="0"/>
              <a:t>17/03/2026</a:t>
            </a:fld>
            <a:endParaRPr lang="en-GB" noProof="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hasCustomPrompt="1"/>
          </p:nvPr>
        </p:nvSpPr>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rtlCol="0"/>
          <a:lstStyle/>
          <a:p>
            <a:pPr rtl="0"/>
            <a:fld id="{8EA02179-5326-473E-AA98-2ABA5AC32EA4}" type="datetime1">
              <a:rPr lang="en-GB" noProof="0" smtClean="0"/>
              <a:t>17/03/2026</a:t>
            </a:fld>
            <a:endParaRPr lang="en-GB" noProof="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rtlCol="0"/>
          <a:lstStyle/>
          <a:p>
            <a:pPr rtl="0"/>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hasCustomPrompt="1"/>
          </p:nvPr>
        </p:nvSpPr>
        <p:spPr>
          <a:xfrm>
            <a:off x="838200" y="365125"/>
            <a:ext cx="7734300" cy="5811838"/>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rtlCol="0"/>
          <a:lstStyle/>
          <a:p>
            <a:pPr rtl="0"/>
            <a:fld id="{764D4770-22FF-4FBD-A847-3729E4B4F20C}" type="datetime1">
              <a:rPr lang="en-GB" noProof="0" smtClean="0"/>
              <a:t>17/03/2026</a:t>
            </a:fld>
            <a:endParaRPr lang="en-GB" noProof="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174680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023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17 March, 2026</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86426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17 March, 2026</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436253079"/>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rtlCol="0"/>
          <a:lstStyle/>
          <a:p>
            <a:pPr rtl="0"/>
            <a:fld id="{B0DD5949-724A-457F-9071-62DBDC5A6936}" type="datetime1">
              <a:rPr lang="en-GB" noProof="0" smtClean="0"/>
              <a:t>17/03/2026</a:t>
            </a:fld>
            <a:endParaRPr lang="en-GB" noProof="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rtlCol="0" anchor="b"/>
          <a:lstStyle>
            <a:lvl1pPr>
              <a:defRPr sz="6000"/>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rtlCol="0"/>
          <a:lstStyle/>
          <a:p>
            <a:pPr rtl="0"/>
            <a:fld id="{9CF4D177-4669-4F6B-B039-5C60F04A3CB9}" type="datetime1">
              <a:rPr lang="en-GB" noProof="0" smtClean="0"/>
              <a:t>17/03/2026</a:t>
            </a:fld>
            <a:endParaRPr lang="en-GB" noProof="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hasCustomPrompt="1"/>
          </p:nvPr>
        </p:nvSpPr>
        <p:spPr>
          <a:xfrm>
            <a:off x="838200" y="1825625"/>
            <a:ext cx="5181600" cy="435133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hasCustomPrompt="1"/>
          </p:nvPr>
        </p:nvSpPr>
        <p:spPr>
          <a:xfrm>
            <a:off x="6172200" y="1825625"/>
            <a:ext cx="5181600" cy="435133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rtlCol="0"/>
          <a:lstStyle/>
          <a:p>
            <a:pPr rtl="0"/>
            <a:fld id="{0C0D1440-409F-4435-AC05-488A68747824}" type="datetime1">
              <a:rPr lang="en-GB" noProof="0" smtClean="0"/>
              <a:t>17/03/2026</a:t>
            </a:fld>
            <a:endParaRPr lang="en-GB" noProof="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hasCustomPrompt="1"/>
          </p:nvPr>
        </p:nvSpPr>
        <p:spPr>
          <a:xfrm>
            <a:off x="839788" y="2505075"/>
            <a:ext cx="5157787" cy="3684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hasCustomPrompt="1"/>
          </p:nvPr>
        </p:nvSpPr>
        <p:spPr>
          <a:xfrm>
            <a:off x="6172200" y="2505075"/>
            <a:ext cx="5183188" cy="3684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rtlCol="0"/>
          <a:lstStyle/>
          <a:p>
            <a:pPr rtl="0"/>
            <a:fld id="{6846CAB0-7073-440B-95BC-975676187D91}" type="datetime1">
              <a:rPr lang="en-GB" noProof="0" smtClean="0"/>
              <a:t>17/03/2026</a:t>
            </a:fld>
            <a:endParaRPr lang="en-GB" noProof="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rtlCol="0"/>
          <a:lstStyle/>
          <a:p>
            <a:pPr rtl="0"/>
            <a:fld id="{F03D72C7-8C80-451C-98FA-C5BDBD060ED9}" type="datetime1">
              <a:rPr lang="en-GB" noProof="0" smtClean="0"/>
              <a:t>17/03/2026</a:t>
            </a:fld>
            <a:endParaRPr lang="en-GB" noProof="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rtlCol="0"/>
          <a:lstStyle/>
          <a:p>
            <a:pPr rtl="0"/>
            <a:endParaRPr lang="en-GB" noProof="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rtlCol="0"/>
          <a:lstStyle/>
          <a:p>
            <a:pPr rtl="0"/>
            <a:fld id="{1291EEA3-59B9-4F51-885F-7E8B6CB66D83}" type="datetime1">
              <a:rPr lang="en-GB" noProof="0" smtClean="0"/>
              <a:t>17/03/2026</a:t>
            </a:fld>
            <a:endParaRPr lang="en-GB" noProof="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rtlCol="0"/>
          <a:lstStyle/>
          <a:p>
            <a:pPr rtl="0"/>
            <a:endParaRPr lang="en-GB" noProof="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rtlCol="0"/>
          <a:lstStyle/>
          <a:p>
            <a:pPr rtl="0"/>
            <a:fld id="{0A83C952-2417-4F5C-84CD-A6BA5362D781}" type="datetime1">
              <a:rPr lang="en-GB" noProof="0" smtClean="0"/>
              <a:t>17/03/2026</a:t>
            </a:fld>
            <a:endParaRPr lang="en-GB" noProof="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rtlCol="0"/>
          <a:lstStyle/>
          <a:p>
            <a:pPr rtl="0"/>
            <a:fld id="{272C9081-3854-4E92-BB0B-4F96F8CAED11}" type="datetime1">
              <a:rPr lang="en-GB" noProof="0" smtClean="0"/>
              <a:t>17/03/2026</a:t>
            </a:fld>
            <a:endParaRPr lang="en-GB" noProof="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8ABF61A-FF13-48A8-8796-5ECEE8EE3A2F}" type="datetime1">
              <a:rPr lang="en-GB" noProof="0" smtClean="0"/>
              <a:t>17/03/2026</a:t>
            </a:fld>
            <a:endParaRPr lang="en-GB" noProof="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096000" y="1156062"/>
            <a:ext cx="5491571" cy="1514019"/>
          </a:xfrm>
        </p:spPr>
        <p:txBody>
          <a:bodyPr rtlCol="0"/>
          <a:lstStyle/>
          <a:p>
            <a:pPr marL="1620520" indent="-1620520" algn="r">
              <a:lnSpc>
                <a:spcPct val="150000"/>
              </a:lnSpc>
              <a:tabLst>
                <a:tab pos="1620520" algn="l"/>
              </a:tabLst>
            </a:pPr>
            <a:r>
              <a:rPr lang="en-GB" sz="2000" b="1" dirty="0">
                <a:solidFill>
                  <a:schemeClr val="tx1"/>
                </a:solidFill>
              </a:rPr>
              <a:t>Partial Review of the GCLP (2006) </a:t>
            </a:r>
            <a:r>
              <a:rPr lang="en-GB" sz="2000" b="1" dirty="0" err="1">
                <a:solidFill>
                  <a:schemeClr val="tx1"/>
                </a:solidFill>
              </a:rPr>
              <a:t>Ghajnsielem</a:t>
            </a:r>
            <a:r>
              <a:rPr lang="en-GB" sz="2000" b="1" dirty="0">
                <a:solidFill>
                  <a:schemeClr val="tx1"/>
                </a:solidFill>
              </a:rPr>
              <a:t> and </a:t>
            </a:r>
            <a:r>
              <a:rPr lang="en-GB" sz="2000" b="1" dirty="0" err="1">
                <a:solidFill>
                  <a:schemeClr val="tx1"/>
                </a:solidFill>
              </a:rPr>
              <a:t>Xewkija</a:t>
            </a:r>
            <a:br>
              <a:rPr lang="en-GB" sz="2000" b="1" dirty="0">
                <a:solidFill>
                  <a:schemeClr val="tx1"/>
                </a:solidFill>
              </a:rPr>
            </a:br>
            <a:br>
              <a:rPr lang="en-GB" sz="2000" b="1" dirty="0">
                <a:solidFill>
                  <a:schemeClr val="tx1"/>
                </a:solidFill>
              </a:rPr>
            </a:br>
            <a:endParaRPr lang="en-GB" sz="2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7671816" y="2861977"/>
            <a:ext cx="4161408" cy="953337"/>
          </a:xfrm>
        </p:spPr>
        <p:txBody>
          <a:bodyPr rtlCol="0"/>
          <a:lstStyle/>
          <a:p>
            <a:pPr algn="r" rtl="0"/>
            <a:r>
              <a:rPr lang="en-GB" sz="2000" b="1" spc="100" dirty="0">
                <a:solidFill>
                  <a:schemeClr val="tx1"/>
                </a:solidFill>
                <a:latin typeface="+mj-lt"/>
                <a:ea typeface="+mj-ea"/>
                <a:cs typeface="+mj-cs"/>
              </a:rPr>
              <a:t>Amended Final Draft </a:t>
            </a:r>
          </a:p>
          <a:p>
            <a:pPr algn="r" rtl="0"/>
            <a:r>
              <a:rPr lang="en-GB" sz="2000" b="1" spc="100" dirty="0">
                <a:solidFill>
                  <a:schemeClr val="tx1"/>
                </a:solidFill>
                <a:latin typeface="+mj-lt"/>
                <a:ea typeface="+mj-ea"/>
                <a:cs typeface="+mj-cs"/>
              </a:rPr>
              <a:t>following SEA Screening </a:t>
            </a:r>
          </a:p>
          <a:p>
            <a:pPr algn="r" rtl="0"/>
            <a:r>
              <a:rPr lang="en-GB" sz="2000" b="1" spc="100" dirty="0">
                <a:solidFill>
                  <a:schemeClr val="tx1"/>
                </a:solidFill>
                <a:latin typeface="+mj-lt"/>
                <a:ea typeface="+mj-ea"/>
                <a:cs typeface="+mj-cs"/>
              </a:rPr>
              <a:t>January 2026</a:t>
            </a:r>
          </a:p>
          <a:p>
            <a:pPr rtl="0"/>
            <a:endParaRPr lang="en-GB" sz="2400" b="1" dirty="0"/>
          </a:p>
        </p:txBody>
      </p:sp>
      <p:sp>
        <p:nvSpPr>
          <p:cNvPr id="4" name="Text Placeholder 2">
            <a:extLst>
              <a:ext uri="{FF2B5EF4-FFF2-40B4-BE49-F238E27FC236}">
                <a16:creationId xmlns:a16="http://schemas.microsoft.com/office/drawing/2014/main" id="{45C27204-1218-9A93-FEC6-624A263EF8A3}"/>
              </a:ext>
            </a:extLst>
          </p:cNvPr>
          <p:cNvSpPr txBox="1">
            <a:spLocks/>
          </p:cNvSpPr>
          <p:nvPr/>
        </p:nvSpPr>
        <p:spPr>
          <a:xfrm>
            <a:off x="6096000" y="4590193"/>
            <a:ext cx="5782945" cy="144886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lumMod val="65000"/>
                    <a:lumOff val="35000"/>
                  </a:schemeClr>
                </a:solidFill>
                <a:latin typeface="Franklin Gothic Book" panose="020B0503020102020204" pitchFamily="34" charset="0"/>
              </a:rPr>
              <a:t>Presentation to the Parliamentary Standing Committee on Environment, Climate Change and Development Planning</a:t>
            </a:r>
          </a:p>
          <a:p>
            <a:endParaRPr lang="en-GB" dirty="0">
              <a:solidFill>
                <a:schemeClr val="tx1">
                  <a:lumMod val="65000"/>
                  <a:lumOff val="35000"/>
                </a:schemeClr>
              </a:solidFill>
              <a:latin typeface="Franklin Gothic Book" panose="020B0503020102020204" pitchFamily="34" charset="0"/>
            </a:endParaRPr>
          </a:p>
          <a:p>
            <a:r>
              <a:rPr lang="en-GB" dirty="0">
                <a:solidFill>
                  <a:schemeClr val="tx1">
                    <a:lumMod val="65000"/>
                    <a:lumOff val="35000"/>
                  </a:schemeClr>
                </a:solidFill>
                <a:latin typeface="Franklin Gothic Book" panose="020B0503020102020204" pitchFamily="34" charset="0"/>
              </a:rPr>
              <a:t>25</a:t>
            </a:r>
            <a:r>
              <a:rPr lang="en-GB" baseline="30000" dirty="0">
                <a:solidFill>
                  <a:schemeClr val="tx1">
                    <a:lumMod val="65000"/>
                    <a:lumOff val="35000"/>
                  </a:schemeClr>
                </a:solidFill>
                <a:latin typeface="Franklin Gothic Book" panose="020B0503020102020204" pitchFamily="34" charset="0"/>
              </a:rPr>
              <a:t>th</a:t>
            </a:r>
            <a:r>
              <a:rPr lang="en-GB" dirty="0">
                <a:solidFill>
                  <a:schemeClr val="tx1">
                    <a:lumMod val="65000"/>
                    <a:lumOff val="35000"/>
                  </a:schemeClr>
                </a:solidFill>
                <a:latin typeface="Franklin Gothic Book" panose="020B0503020102020204" pitchFamily="34" charset="0"/>
              </a:rPr>
              <a:t> March 2026</a:t>
            </a:r>
          </a:p>
          <a:p>
            <a:endParaRPr lang="en-GB"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3AE7F-05AC-E730-90B9-FF3F15569B81}"/>
            </a:ext>
          </a:extLst>
        </p:cNvPr>
        <p:cNvGrpSpPr/>
        <p:nvPr/>
      </p:nvGrpSpPr>
      <p:grpSpPr>
        <a:xfrm>
          <a:off x="0" y="0"/>
          <a:ext cx="0" cy="0"/>
          <a:chOff x="0" y="0"/>
          <a:chExt cx="0" cy="0"/>
        </a:xfrm>
      </p:grpSpPr>
      <p:sp>
        <p:nvSpPr>
          <p:cNvPr id="42" name="Text Placeholder 3">
            <a:extLst>
              <a:ext uri="{FF2B5EF4-FFF2-40B4-BE49-F238E27FC236}">
                <a16:creationId xmlns:a16="http://schemas.microsoft.com/office/drawing/2014/main" id="{BD8D0A8B-08D9-C854-21E4-6044EE2E9D69}"/>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6" name="Title 2">
            <a:extLst>
              <a:ext uri="{FF2B5EF4-FFF2-40B4-BE49-F238E27FC236}">
                <a16:creationId xmlns:a16="http://schemas.microsoft.com/office/drawing/2014/main" id="{3A560CA6-3591-6FF3-4FAF-4A40CA20D4D4}"/>
              </a:ext>
            </a:extLst>
          </p:cNvPr>
          <p:cNvSpPr>
            <a:spLocks noGrp="1"/>
          </p:cNvSpPr>
          <p:nvPr>
            <p:ph type="title"/>
          </p:nvPr>
        </p:nvSpPr>
        <p:spPr>
          <a:xfrm>
            <a:off x="1156272" y="451237"/>
            <a:ext cx="10814748" cy="1315356"/>
          </a:xfrm>
        </p:spPr>
        <p:txBody>
          <a:bodyPr rtlCol="0">
            <a:normAutofit/>
          </a:bodyPr>
          <a:lstStyle/>
          <a:p>
            <a:pPr rtl="0"/>
            <a:r>
              <a:rPr lang="en-GB" dirty="0"/>
              <a:t>Consultation with Designated Authorities</a:t>
            </a:r>
          </a:p>
        </p:txBody>
      </p:sp>
      <p:sp>
        <p:nvSpPr>
          <p:cNvPr id="7" name="Text Placeholder 3">
            <a:extLst>
              <a:ext uri="{FF2B5EF4-FFF2-40B4-BE49-F238E27FC236}">
                <a16:creationId xmlns:a16="http://schemas.microsoft.com/office/drawing/2014/main" id="{6DFA72F6-03E1-2DB8-028E-12C3799BE54D}"/>
              </a:ext>
            </a:extLst>
          </p:cNvPr>
          <p:cNvSpPr txBox="1">
            <a:spLocks/>
          </p:cNvSpPr>
          <p:nvPr/>
        </p:nvSpPr>
        <p:spPr>
          <a:xfrm>
            <a:off x="1295399" y="19766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000"/>
              </a:spcBef>
            </a:pPr>
            <a:r>
              <a:rPr lang="en-GB" sz="2000" b="1" dirty="0">
                <a:latin typeface="+mn-lt"/>
              </a:rPr>
              <a:t>Consultation held between the 30</a:t>
            </a:r>
            <a:r>
              <a:rPr lang="en-GB" sz="2000" b="1" baseline="30000" dirty="0">
                <a:latin typeface="+mn-lt"/>
              </a:rPr>
              <a:t>th</a:t>
            </a:r>
            <a:r>
              <a:rPr lang="en-GB" sz="2000" b="1" dirty="0">
                <a:latin typeface="+mn-lt"/>
              </a:rPr>
              <a:t> of October and 1</a:t>
            </a:r>
            <a:r>
              <a:rPr lang="en-GB" sz="2000" b="1" baseline="30000" dirty="0">
                <a:latin typeface="+mn-lt"/>
              </a:rPr>
              <a:t>st</a:t>
            </a:r>
            <a:r>
              <a:rPr lang="en-GB" sz="2000" b="1" dirty="0">
                <a:latin typeface="+mn-lt"/>
              </a:rPr>
              <a:t> of December 2025</a:t>
            </a:r>
          </a:p>
          <a:p>
            <a:pPr algn="just">
              <a:lnSpc>
                <a:spcPct val="100000"/>
              </a:lnSpc>
              <a:spcBef>
                <a:spcPts val="1000"/>
              </a:spcBef>
            </a:pPr>
            <a:endParaRPr lang="en-GB" sz="2000" dirty="0">
              <a:latin typeface="+mn-lt"/>
            </a:endParaRPr>
          </a:p>
          <a:p>
            <a:pPr algn="just"/>
            <a:endParaRPr lang="en-GB" dirty="0"/>
          </a:p>
        </p:txBody>
      </p:sp>
      <p:graphicFrame>
        <p:nvGraphicFramePr>
          <p:cNvPr id="10" name="Table 9">
            <a:extLst>
              <a:ext uri="{FF2B5EF4-FFF2-40B4-BE49-F238E27FC236}">
                <a16:creationId xmlns:a16="http://schemas.microsoft.com/office/drawing/2014/main" id="{1B1698C2-4179-C8E6-4FEE-308F72C6104F}"/>
              </a:ext>
            </a:extLst>
          </p:cNvPr>
          <p:cNvGraphicFramePr>
            <a:graphicFrameLocks noGrp="1"/>
          </p:cNvGraphicFramePr>
          <p:nvPr>
            <p:extLst>
              <p:ext uri="{D42A27DB-BD31-4B8C-83A1-F6EECF244321}">
                <p14:modId xmlns:p14="http://schemas.microsoft.com/office/powerpoint/2010/main" val="4204301141"/>
              </p:ext>
            </p:extLst>
          </p:nvPr>
        </p:nvGraphicFramePr>
        <p:xfrm>
          <a:off x="1911363" y="2700043"/>
          <a:ext cx="6579438" cy="3235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767715851"/>
                    </a:ext>
                  </a:extLst>
                </a:gridCol>
                <a:gridCol w="2515438">
                  <a:extLst>
                    <a:ext uri="{9D8B030D-6E8A-4147-A177-3AD203B41FA5}">
                      <a16:colId xmlns:a16="http://schemas.microsoft.com/office/drawing/2014/main" val="524028435"/>
                    </a:ext>
                  </a:extLst>
                </a:gridCol>
              </a:tblGrid>
              <a:tr h="370840">
                <a:tc>
                  <a:txBody>
                    <a:bodyPr/>
                    <a:lstStyle/>
                    <a:p>
                      <a:r>
                        <a:rPr lang="en-GB" dirty="0">
                          <a:solidFill>
                            <a:schemeClr val="bg1"/>
                          </a:solidFill>
                        </a:rPr>
                        <a:t>Consulted Designated Authorities</a:t>
                      </a:r>
                    </a:p>
                  </a:txBody>
                  <a:tcPr/>
                </a:tc>
                <a:tc>
                  <a:txBody>
                    <a:bodyPr/>
                    <a:lstStyle/>
                    <a:p>
                      <a:r>
                        <a:rPr lang="en-GB" dirty="0">
                          <a:solidFill>
                            <a:schemeClr val="bg1"/>
                          </a:solidFill>
                        </a:rPr>
                        <a:t>Submissions Received</a:t>
                      </a:r>
                    </a:p>
                  </a:txBody>
                  <a:tcPr/>
                </a:tc>
                <a:extLst>
                  <a:ext uri="{0D108BD9-81ED-4DB2-BD59-A6C34878D82A}">
                    <a16:rowId xmlns:a16="http://schemas.microsoft.com/office/drawing/2014/main" val="23092917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Environment and Resources Authority </a:t>
                      </a:r>
                    </a:p>
                  </a:txBody>
                  <a:tcPr/>
                </a:tc>
                <a:tc>
                  <a:txBody>
                    <a:bodyPr/>
                    <a:lstStyle/>
                    <a:p>
                      <a:pPr algn="ctr"/>
                      <a:r>
                        <a:rPr lang="en-GB" dirty="0">
                          <a:sym typeface="Wingdings 2" panose="05020102010507070707" pitchFamily="18" charset="2"/>
                        </a:rPr>
                        <a:t></a:t>
                      </a:r>
                      <a:endParaRPr lang="en-GB" dirty="0"/>
                    </a:p>
                  </a:txBody>
                  <a:tcPr/>
                </a:tc>
                <a:extLst>
                  <a:ext uri="{0D108BD9-81ED-4DB2-BD59-A6C34878D82A}">
                    <a16:rowId xmlns:a16="http://schemas.microsoft.com/office/drawing/2014/main" val="3860915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Superintendence of Cultural Heritage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extLst>
                  <a:ext uri="{0D108BD9-81ED-4DB2-BD59-A6C34878D82A}">
                    <a16:rowId xmlns:a16="http://schemas.microsoft.com/office/drawing/2014/main" val="11038292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Climate Action Authority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extLst>
                  <a:ext uri="{0D108BD9-81ED-4DB2-BD59-A6C34878D82A}">
                    <a16:rowId xmlns:a16="http://schemas.microsoft.com/office/drawing/2014/main" val="27890503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Environmental  Health Directorate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extLst>
                  <a:ext uri="{0D108BD9-81ED-4DB2-BD59-A6C34878D82A}">
                    <a16:rowId xmlns:a16="http://schemas.microsoft.com/office/drawing/2014/main" val="688628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Energy and Water Agency </a:t>
                      </a:r>
                    </a:p>
                  </a:txBody>
                  <a:tcPr/>
                </a:tc>
                <a:tc>
                  <a:txBody>
                    <a:bodyPr/>
                    <a:lstStyle/>
                    <a:p>
                      <a:r>
                        <a:rPr lang="en-GB" sz="1800" dirty="0"/>
                        <a:t>                  </a:t>
                      </a:r>
                      <a:r>
                        <a:rPr lang="en-GB" sz="1800" b="1" dirty="0"/>
                        <a:t>X</a:t>
                      </a:r>
                    </a:p>
                  </a:txBody>
                  <a:tcPr/>
                </a:tc>
                <a:extLst>
                  <a:ext uri="{0D108BD9-81ED-4DB2-BD59-A6C34878D82A}">
                    <a16:rowId xmlns:a16="http://schemas.microsoft.com/office/drawing/2014/main" val="5125563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Transport Malta</a:t>
                      </a:r>
                    </a:p>
                  </a:txBody>
                  <a:tcPr/>
                </a:tc>
                <a:tc>
                  <a:txBody>
                    <a:bodyPr/>
                    <a:lstStyle/>
                    <a:p>
                      <a:pPr algn="ctr"/>
                      <a:r>
                        <a:rPr lang="en-GB" sz="1800" b="1" dirty="0"/>
                        <a:t>X</a:t>
                      </a:r>
                      <a:endParaRPr lang="en-GB" dirty="0"/>
                    </a:p>
                  </a:txBody>
                  <a:tcPr/>
                </a:tc>
                <a:extLst>
                  <a:ext uri="{0D108BD9-81ED-4DB2-BD59-A6C34878D82A}">
                    <a16:rowId xmlns:a16="http://schemas.microsoft.com/office/drawing/2014/main" val="10983934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Ministry for Agriculture, Fisheries, and Animal Rights </a:t>
                      </a:r>
                    </a:p>
                  </a:txBody>
                  <a:tcPr/>
                </a:tc>
                <a:tc>
                  <a:txBody>
                    <a:bodyPr/>
                    <a:lstStyle/>
                    <a:p>
                      <a:pPr algn="ctr"/>
                      <a:r>
                        <a:rPr lang="en-GB" sz="1800" b="1" dirty="0"/>
                        <a:t>X</a:t>
                      </a:r>
                      <a:endParaRPr lang="en-GB" dirty="0"/>
                    </a:p>
                  </a:txBody>
                  <a:tcPr/>
                </a:tc>
                <a:extLst>
                  <a:ext uri="{0D108BD9-81ED-4DB2-BD59-A6C34878D82A}">
                    <a16:rowId xmlns:a16="http://schemas.microsoft.com/office/drawing/2014/main" val="165359161"/>
                  </a:ext>
                </a:extLst>
              </a:tr>
            </a:tbl>
          </a:graphicData>
        </a:graphic>
      </p:graphicFrame>
    </p:spTree>
    <p:extLst>
      <p:ext uri="{BB962C8B-B14F-4D97-AF65-F5344CB8AC3E}">
        <p14:creationId xmlns:p14="http://schemas.microsoft.com/office/powerpoint/2010/main" val="238793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E5E20-7DD4-6E09-0AE7-1310429CB241}"/>
            </a:ext>
          </a:extLst>
        </p:cNvPr>
        <p:cNvGrpSpPr/>
        <p:nvPr/>
      </p:nvGrpSpPr>
      <p:grpSpPr>
        <a:xfrm>
          <a:off x="0" y="0"/>
          <a:ext cx="0" cy="0"/>
          <a:chOff x="0" y="0"/>
          <a:chExt cx="0" cy="0"/>
        </a:xfrm>
      </p:grpSpPr>
      <p:sp>
        <p:nvSpPr>
          <p:cNvPr id="42" name="Text Placeholder 3">
            <a:extLst>
              <a:ext uri="{FF2B5EF4-FFF2-40B4-BE49-F238E27FC236}">
                <a16:creationId xmlns:a16="http://schemas.microsoft.com/office/drawing/2014/main" id="{131F07C4-7E96-C316-FA2B-D3F69888A627}"/>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6" name="Title 2">
            <a:extLst>
              <a:ext uri="{FF2B5EF4-FFF2-40B4-BE49-F238E27FC236}">
                <a16:creationId xmlns:a16="http://schemas.microsoft.com/office/drawing/2014/main" id="{1048889E-2FE9-B98A-0346-8668EF0D4AFA}"/>
              </a:ext>
            </a:extLst>
          </p:cNvPr>
          <p:cNvSpPr>
            <a:spLocks noGrp="1"/>
          </p:cNvSpPr>
          <p:nvPr>
            <p:ph type="title"/>
          </p:nvPr>
        </p:nvSpPr>
        <p:spPr>
          <a:xfrm>
            <a:off x="495299" y="109727"/>
            <a:ext cx="10890455" cy="614673"/>
          </a:xfrm>
        </p:spPr>
        <p:txBody>
          <a:bodyPr rtlCol="0">
            <a:noAutofit/>
          </a:bodyPr>
          <a:lstStyle/>
          <a:p>
            <a:r>
              <a:rPr lang="en-GB" sz="3200" dirty="0"/>
              <a:t>Comments Received from ERA</a:t>
            </a:r>
          </a:p>
        </p:txBody>
      </p:sp>
      <p:sp>
        <p:nvSpPr>
          <p:cNvPr id="7" name="TextBox 6">
            <a:extLst>
              <a:ext uri="{FF2B5EF4-FFF2-40B4-BE49-F238E27FC236}">
                <a16:creationId xmlns:a16="http://schemas.microsoft.com/office/drawing/2014/main" id="{B7F46704-F745-73A8-3269-42F18913B98A}"/>
              </a:ext>
            </a:extLst>
          </p:cNvPr>
          <p:cNvSpPr txBox="1"/>
          <p:nvPr/>
        </p:nvSpPr>
        <p:spPr>
          <a:xfrm>
            <a:off x="495299" y="1155130"/>
            <a:ext cx="11318748" cy="2908489"/>
          </a:xfrm>
          <a:prstGeom prst="rect">
            <a:avLst/>
          </a:prstGeom>
          <a:noFill/>
        </p:spPr>
        <p:txBody>
          <a:bodyPr wrap="square" rtlCol="0">
            <a:spAutoFit/>
          </a:bodyPr>
          <a:lstStyle/>
          <a:p>
            <a:pPr lvl="0" algn="just">
              <a:lnSpc>
                <a:spcPct val="150000"/>
              </a:lnSpc>
            </a:pPr>
            <a:r>
              <a:rPr lang="en-GB" sz="2000" b="1" dirty="0" err="1">
                <a:solidFill>
                  <a:schemeClr val="bg1"/>
                </a:solidFill>
              </a:rPr>
              <a:t>Ghajnsielem</a:t>
            </a:r>
            <a:endParaRPr lang="en-GB" sz="2000" b="1" dirty="0">
              <a:solidFill>
                <a:schemeClr val="bg1"/>
              </a:solidFill>
            </a:endParaRPr>
          </a:p>
          <a:p>
            <a:pPr marL="285750" lvl="0" indent="-285750" algn="just">
              <a:lnSpc>
                <a:spcPct val="150000"/>
              </a:lnSpc>
              <a:buFont typeface="Arial" panose="020B0604020202020204" pitchFamily="34" charset="0"/>
              <a:buChar char="•"/>
            </a:pPr>
            <a:r>
              <a:rPr lang="en-GB" b="1" dirty="0">
                <a:solidFill>
                  <a:schemeClr val="bg1"/>
                </a:solidFill>
              </a:rPr>
              <a:t>ancillary structures, passageways, seating and features are kept low-key and away from the valley as much as possible so as to convey an informal rural character,</a:t>
            </a:r>
          </a:p>
          <a:p>
            <a:pPr marL="285750" lvl="0" indent="-285750" algn="just">
              <a:lnSpc>
                <a:spcPct val="150000"/>
              </a:lnSpc>
              <a:buFont typeface="Arial" panose="020B0604020202020204" pitchFamily="34" charset="0"/>
              <a:buChar char="•"/>
            </a:pPr>
            <a:r>
              <a:rPr lang="en-GB" b="1" dirty="0">
                <a:solidFill>
                  <a:schemeClr val="bg1"/>
                </a:solidFill>
              </a:rPr>
              <a:t>Strategically, no significant impacts are envisaged from this proposal.</a:t>
            </a:r>
          </a:p>
          <a:p>
            <a:pPr marL="285750" lvl="0" indent="-285750" algn="just">
              <a:lnSpc>
                <a:spcPct val="150000"/>
              </a:lnSpc>
              <a:buFont typeface="Arial" panose="020B0604020202020204" pitchFamily="34" charset="0"/>
              <a:buChar char="•"/>
            </a:pPr>
            <a:endParaRPr lang="en-GB" dirty="0">
              <a:solidFill>
                <a:schemeClr val="bg1"/>
              </a:solidFill>
            </a:endParaRPr>
          </a:p>
          <a:p>
            <a:pPr algn="just">
              <a:lnSpc>
                <a:spcPct val="150000"/>
              </a:lnSpc>
            </a:pPr>
            <a:r>
              <a:rPr lang="en-GB" b="1" dirty="0" err="1">
                <a:solidFill>
                  <a:schemeClr val="bg1"/>
                </a:solidFill>
              </a:rPr>
              <a:t>Xewkija</a:t>
            </a: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Strategically, no significant environmental impacts are envisaged.</a:t>
            </a:r>
          </a:p>
        </p:txBody>
      </p:sp>
    </p:spTree>
    <p:extLst>
      <p:ext uri="{BB962C8B-B14F-4D97-AF65-F5344CB8AC3E}">
        <p14:creationId xmlns:p14="http://schemas.microsoft.com/office/powerpoint/2010/main" val="46005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91BAE-A87C-6F63-04B3-08062E963FB6}"/>
            </a:ext>
          </a:extLst>
        </p:cNvPr>
        <p:cNvGrpSpPr/>
        <p:nvPr/>
      </p:nvGrpSpPr>
      <p:grpSpPr>
        <a:xfrm>
          <a:off x="0" y="0"/>
          <a:ext cx="0" cy="0"/>
          <a:chOff x="0" y="0"/>
          <a:chExt cx="0" cy="0"/>
        </a:xfrm>
      </p:grpSpPr>
      <p:sp>
        <p:nvSpPr>
          <p:cNvPr id="42" name="Text Placeholder 3">
            <a:extLst>
              <a:ext uri="{FF2B5EF4-FFF2-40B4-BE49-F238E27FC236}">
                <a16:creationId xmlns:a16="http://schemas.microsoft.com/office/drawing/2014/main" id="{B2BFDCD3-54A9-F9A4-FBA8-667483A65A33}"/>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6" name="Title 2">
            <a:extLst>
              <a:ext uri="{FF2B5EF4-FFF2-40B4-BE49-F238E27FC236}">
                <a16:creationId xmlns:a16="http://schemas.microsoft.com/office/drawing/2014/main" id="{D06ADDA6-5BE2-9255-D1C8-9409C52F9667}"/>
              </a:ext>
            </a:extLst>
          </p:cNvPr>
          <p:cNvSpPr>
            <a:spLocks noGrp="1"/>
          </p:cNvSpPr>
          <p:nvPr>
            <p:ph type="title"/>
          </p:nvPr>
        </p:nvSpPr>
        <p:spPr>
          <a:xfrm>
            <a:off x="495299" y="109727"/>
            <a:ext cx="10890455" cy="614673"/>
          </a:xfrm>
        </p:spPr>
        <p:txBody>
          <a:bodyPr rtlCol="0">
            <a:noAutofit/>
          </a:bodyPr>
          <a:lstStyle/>
          <a:p>
            <a:r>
              <a:rPr lang="en-GB" sz="3200" dirty="0"/>
              <a:t>Directorates’ Reaction</a:t>
            </a:r>
          </a:p>
        </p:txBody>
      </p:sp>
      <p:sp>
        <p:nvSpPr>
          <p:cNvPr id="7" name="TextBox 6">
            <a:extLst>
              <a:ext uri="{FF2B5EF4-FFF2-40B4-BE49-F238E27FC236}">
                <a16:creationId xmlns:a16="http://schemas.microsoft.com/office/drawing/2014/main" id="{616381BD-42BA-0E00-DF6E-4BC57E296DE8}"/>
              </a:ext>
            </a:extLst>
          </p:cNvPr>
          <p:cNvSpPr txBox="1"/>
          <p:nvPr/>
        </p:nvSpPr>
        <p:spPr>
          <a:xfrm>
            <a:off x="495299" y="1155130"/>
            <a:ext cx="11318748" cy="5580695"/>
          </a:xfrm>
          <a:prstGeom prst="rect">
            <a:avLst/>
          </a:prstGeom>
          <a:noFill/>
        </p:spPr>
        <p:txBody>
          <a:bodyPr wrap="square" rtlCol="0">
            <a:spAutoFit/>
          </a:bodyPr>
          <a:lstStyle/>
          <a:p>
            <a:r>
              <a:rPr lang="en-GB" b="1" dirty="0" err="1">
                <a:solidFill>
                  <a:schemeClr val="bg1"/>
                </a:solidFill>
              </a:rPr>
              <a:t>Ghajnsielem</a:t>
            </a: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b="1" dirty="0">
                <a:solidFill>
                  <a:schemeClr val="bg1"/>
                </a:solidFill>
              </a:rPr>
              <a:t>65% of the total site area (excluding the area for ancillary sports facility) remains predominantly open. Within this area, only planting of trees typical of maquis or </a:t>
            </a:r>
            <a:r>
              <a:rPr lang="en-GB" b="1" dirty="0" err="1">
                <a:solidFill>
                  <a:schemeClr val="bg1"/>
                </a:solidFill>
              </a:rPr>
              <a:t>archaeophytic</a:t>
            </a:r>
            <a:r>
              <a:rPr lang="en-GB" b="1" dirty="0">
                <a:solidFill>
                  <a:schemeClr val="bg1"/>
                </a:solidFill>
              </a:rPr>
              <a:t> fruit trees typical of rural areas shall be permitted.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27% of the total site area (excluding the area for ancillary sports facility) is designated for passageways and interspersed seating areas together with water features as part of the predominantly open area.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Only 8% of the site area (excluding the area for ancillary sports facility) is allowed for small scale roofed over structures.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For two of these structures a location abutting the limit to development boundary has been allocated.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The remaining structures have to be low lying and small in scale and the policy also include provision guiding their location and materials to be used.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All these allocations and provisions are aimed to ensure that an informal rural character is conveyed.</a:t>
            </a:r>
          </a:p>
          <a:p>
            <a:pPr marL="285750" lvl="0" indent="-285750" algn="just">
              <a:lnSpc>
                <a:spcPct val="150000"/>
              </a:lnSpc>
              <a:buFont typeface="Arial" panose="020B0604020202020204" pitchFamily="34" charset="0"/>
              <a:buChar char="•"/>
            </a:pPr>
            <a:endParaRPr lang="en-GB" dirty="0">
              <a:solidFill>
                <a:schemeClr val="bg1"/>
              </a:solidFill>
            </a:endParaRPr>
          </a:p>
          <a:p>
            <a:pPr marL="285750" lvl="0" indent="-285750" algn="just">
              <a:lnSpc>
                <a:spcPct val="150000"/>
              </a:lnSpc>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64229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867F-29BE-BEC2-0756-F92A0B19433A}"/>
            </a:ext>
          </a:extLst>
        </p:cNvPr>
        <p:cNvGrpSpPr/>
        <p:nvPr/>
      </p:nvGrpSpPr>
      <p:grpSpPr>
        <a:xfrm>
          <a:off x="0" y="0"/>
          <a:ext cx="0" cy="0"/>
          <a:chOff x="0" y="0"/>
          <a:chExt cx="0" cy="0"/>
        </a:xfrm>
      </p:grpSpPr>
      <p:sp>
        <p:nvSpPr>
          <p:cNvPr id="42" name="Text Placeholder 3">
            <a:extLst>
              <a:ext uri="{FF2B5EF4-FFF2-40B4-BE49-F238E27FC236}">
                <a16:creationId xmlns:a16="http://schemas.microsoft.com/office/drawing/2014/main" id="{A41C04B5-4A37-AADE-E6F1-A0C408A6F39D}"/>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6" name="Title 2">
            <a:extLst>
              <a:ext uri="{FF2B5EF4-FFF2-40B4-BE49-F238E27FC236}">
                <a16:creationId xmlns:a16="http://schemas.microsoft.com/office/drawing/2014/main" id="{BB205A50-0D4B-3481-0A41-0537572690C0}"/>
              </a:ext>
            </a:extLst>
          </p:cNvPr>
          <p:cNvSpPr>
            <a:spLocks noGrp="1"/>
          </p:cNvSpPr>
          <p:nvPr>
            <p:ph type="title"/>
          </p:nvPr>
        </p:nvSpPr>
        <p:spPr>
          <a:xfrm>
            <a:off x="495299" y="109727"/>
            <a:ext cx="10890455" cy="614673"/>
          </a:xfrm>
        </p:spPr>
        <p:txBody>
          <a:bodyPr rtlCol="0">
            <a:noAutofit/>
          </a:bodyPr>
          <a:lstStyle/>
          <a:p>
            <a:r>
              <a:rPr lang="en-GB" sz="3200" dirty="0"/>
              <a:t>Comments Received from SCH</a:t>
            </a:r>
          </a:p>
        </p:txBody>
      </p:sp>
      <p:sp>
        <p:nvSpPr>
          <p:cNvPr id="7" name="TextBox 6">
            <a:extLst>
              <a:ext uri="{FF2B5EF4-FFF2-40B4-BE49-F238E27FC236}">
                <a16:creationId xmlns:a16="http://schemas.microsoft.com/office/drawing/2014/main" id="{753CD3ED-B167-7AC2-3230-215A34CA981B}"/>
              </a:ext>
            </a:extLst>
          </p:cNvPr>
          <p:cNvSpPr txBox="1"/>
          <p:nvPr/>
        </p:nvSpPr>
        <p:spPr>
          <a:xfrm>
            <a:off x="495299" y="931296"/>
            <a:ext cx="11318748" cy="5816977"/>
          </a:xfrm>
          <a:prstGeom prst="rect">
            <a:avLst/>
          </a:prstGeom>
          <a:noFill/>
        </p:spPr>
        <p:txBody>
          <a:bodyPr wrap="square" rtlCol="0">
            <a:spAutoFit/>
          </a:bodyPr>
          <a:lstStyle/>
          <a:p>
            <a:pPr lvl="0" algn="just">
              <a:lnSpc>
                <a:spcPct val="150000"/>
              </a:lnSpc>
            </a:pPr>
            <a:r>
              <a:rPr lang="en-GB" sz="2000" b="1" dirty="0" err="1">
                <a:solidFill>
                  <a:schemeClr val="bg1"/>
                </a:solidFill>
              </a:rPr>
              <a:t>Ghajnsielem</a:t>
            </a:r>
            <a:endParaRPr lang="en-GB" sz="2000" b="1" dirty="0">
              <a:solidFill>
                <a:schemeClr val="bg1"/>
              </a:solidFill>
            </a:endParaRPr>
          </a:p>
          <a:p>
            <a:pPr marL="285750" indent="-285750">
              <a:buFont typeface="Arial" panose="020B0604020202020204" pitchFamily="34" charset="0"/>
              <a:buChar char="•"/>
            </a:pPr>
            <a:r>
              <a:rPr lang="en-GB" b="1" dirty="0">
                <a:solidFill>
                  <a:schemeClr val="bg1"/>
                </a:solidFill>
              </a:rPr>
              <a:t>There are no immediate concerns from a heritage point of view,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SCH recommends that low-lying buildings are retained throughout, and that any new development remains in line with the surrounding area.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Should the development of underground parking lots be proposed, further assessment will be required. </a:t>
            </a:r>
          </a:p>
          <a:p>
            <a:pPr marL="285750" lvl="0" indent="-285750" algn="just">
              <a:lnSpc>
                <a:spcPct val="150000"/>
              </a:lnSpc>
              <a:buFont typeface="Arial" panose="020B0604020202020204" pitchFamily="34" charset="0"/>
              <a:buChar char="•"/>
            </a:pPr>
            <a:endParaRPr lang="en-GB" dirty="0">
              <a:solidFill>
                <a:schemeClr val="bg1"/>
              </a:solidFill>
            </a:endParaRPr>
          </a:p>
          <a:p>
            <a:pPr algn="just">
              <a:lnSpc>
                <a:spcPct val="150000"/>
              </a:lnSpc>
            </a:pPr>
            <a:r>
              <a:rPr lang="en-GB" b="1" dirty="0" err="1">
                <a:solidFill>
                  <a:schemeClr val="bg1"/>
                </a:solidFill>
              </a:rPr>
              <a:t>Xewkija</a:t>
            </a: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From a heritage point of view, there will be minimal impact in designating the area as a rural settlement,</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Two cultural heritage points of significance nearby:</a:t>
            </a:r>
          </a:p>
          <a:p>
            <a:pPr marL="742950" lvl="1" indent="-285750">
              <a:buFont typeface="Arial" panose="020B0604020202020204" pitchFamily="34" charset="0"/>
              <a:buChar char="•"/>
            </a:pPr>
            <a:r>
              <a:rPr lang="en-GB" b="1" dirty="0">
                <a:solidFill>
                  <a:schemeClr val="bg1"/>
                </a:solidFill>
              </a:rPr>
              <a:t>the area of the </a:t>
            </a:r>
            <a:r>
              <a:rPr lang="en-GB" b="1" dirty="0" err="1">
                <a:solidFill>
                  <a:schemeClr val="bg1"/>
                </a:solidFill>
              </a:rPr>
              <a:t>Gourgion</a:t>
            </a:r>
            <a:r>
              <a:rPr lang="en-GB" b="1" dirty="0">
                <a:solidFill>
                  <a:schemeClr val="bg1"/>
                </a:solidFill>
              </a:rPr>
              <a:t> Tower, north of the present settlement; this tower was dismantled in 1943; and </a:t>
            </a:r>
          </a:p>
          <a:p>
            <a:pPr marL="742950" lvl="1" indent="-285750">
              <a:buFont typeface="Arial" panose="020B0604020202020204" pitchFamily="34" charset="0"/>
              <a:buChar char="•"/>
            </a:pPr>
            <a:r>
              <a:rPr lang="en-GB" b="1" dirty="0">
                <a:solidFill>
                  <a:schemeClr val="bg1"/>
                </a:solidFill>
              </a:rPr>
              <a:t>an olive/wine press from the Late Punic/Early Roman period</a:t>
            </a:r>
          </a:p>
          <a:p>
            <a:r>
              <a:rPr lang="en-GB" b="1" dirty="0">
                <a:solidFill>
                  <a:schemeClr val="bg1"/>
                </a:solidFill>
              </a:rPr>
              <a:t> </a:t>
            </a:r>
          </a:p>
          <a:p>
            <a:pPr marL="285750" indent="-285750">
              <a:buFont typeface="Arial" panose="020B0604020202020204" pitchFamily="34" charset="0"/>
              <a:buChar char="•"/>
            </a:pPr>
            <a:r>
              <a:rPr lang="en-GB" b="1" dirty="0">
                <a:solidFill>
                  <a:schemeClr val="bg1"/>
                </a:solidFill>
              </a:rPr>
              <a:t>As a result, development may require further assessment,</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The current low lying building height should be retained and basements and below ground pools should be restricted.</a:t>
            </a:r>
          </a:p>
        </p:txBody>
      </p:sp>
    </p:spTree>
    <p:extLst>
      <p:ext uri="{BB962C8B-B14F-4D97-AF65-F5344CB8AC3E}">
        <p14:creationId xmlns:p14="http://schemas.microsoft.com/office/powerpoint/2010/main" val="54784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CB92A-C021-561B-3E34-1C035F6FDF37}"/>
            </a:ext>
          </a:extLst>
        </p:cNvPr>
        <p:cNvGrpSpPr/>
        <p:nvPr/>
      </p:nvGrpSpPr>
      <p:grpSpPr>
        <a:xfrm>
          <a:off x="0" y="0"/>
          <a:ext cx="0" cy="0"/>
          <a:chOff x="0" y="0"/>
          <a:chExt cx="0" cy="0"/>
        </a:xfrm>
      </p:grpSpPr>
      <p:sp>
        <p:nvSpPr>
          <p:cNvPr id="42" name="Text Placeholder 3">
            <a:extLst>
              <a:ext uri="{FF2B5EF4-FFF2-40B4-BE49-F238E27FC236}">
                <a16:creationId xmlns:a16="http://schemas.microsoft.com/office/drawing/2014/main" id="{7CA04D34-A66C-4FFC-1FBF-8F7D18CE28E9}"/>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6" name="Title 2">
            <a:extLst>
              <a:ext uri="{FF2B5EF4-FFF2-40B4-BE49-F238E27FC236}">
                <a16:creationId xmlns:a16="http://schemas.microsoft.com/office/drawing/2014/main" id="{08DDE408-B1E1-8DF9-F732-56E3CDA3D485}"/>
              </a:ext>
            </a:extLst>
          </p:cNvPr>
          <p:cNvSpPr>
            <a:spLocks noGrp="1"/>
          </p:cNvSpPr>
          <p:nvPr>
            <p:ph type="title"/>
          </p:nvPr>
        </p:nvSpPr>
        <p:spPr>
          <a:xfrm>
            <a:off x="495299" y="109727"/>
            <a:ext cx="10890455" cy="614673"/>
          </a:xfrm>
        </p:spPr>
        <p:txBody>
          <a:bodyPr rtlCol="0">
            <a:noAutofit/>
          </a:bodyPr>
          <a:lstStyle/>
          <a:p>
            <a:r>
              <a:rPr lang="en-GB" sz="3200" dirty="0"/>
              <a:t>Directorates’ Reaction</a:t>
            </a:r>
          </a:p>
        </p:txBody>
      </p:sp>
      <p:sp>
        <p:nvSpPr>
          <p:cNvPr id="7" name="TextBox 6">
            <a:extLst>
              <a:ext uri="{FF2B5EF4-FFF2-40B4-BE49-F238E27FC236}">
                <a16:creationId xmlns:a16="http://schemas.microsoft.com/office/drawing/2014/main" id="{33D024C0-DB11-D652-266F-BF5F1B9C40D7}"/>
              </a:ext>
            </a:extLst>
          </p:cNvPr>
          <p:cNvSpPr txBox="1"/>
          <p:nvPr/>
        </p:nvSpPr>
        <p:spPr>
          <a:xfrm>
            <a:off x="495299" y="1155130"/>
            <a:ext cx="11318748" cy="4057201"/>
          </a:xfrm>
          <a:prstGeom prst="rect">
            <a:avLst/>
          </a:prstGeom>
          <a:noFill/>
        </p:spPr>
        <p:txBody>
          <a:bodyPr wrap="square" rtlCol="0">
            <a:spAutoFit/>
          </a:bodyPr>
          <a:lstStyle/>
          <a:p>
            <a:r>
              <a:rPr lang="en-GB" b="1" dirty="0" err="1">
                <a:solidFill>
                  <a:schemeClr val="bg1"/>
                </a:solidFill>
              </a:rPr>
              <a:t>Ghajnsielem</a:t>
            </a: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b="1" dirty="0">
                <a:solidFill>
                  <a:schemeClr val="bg1"/>
                </a:solidFill>
              </a:rPr>
              <a:t>The policy has been amended to include provisions to minimise the extent of excavations and underground development within the site,</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Such development has been limited to the development of passageways, seating areas and water features.</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endParaRPr lang="en-GB" dirty="0">
              <a:solidFill>
                <a:schemeClr val="bg1"/>
              </a:solidFill>
            </a:endParaRPr>
          </a:p>
          <a:p>
            <a:r>
              <a:rPr lang="en-GB" b="1" dirty="0" err="1">
                <a:solidFill>
                  <a:schemeClr val="bg1"/>
                </a:solidFill>
              </a:rPr>
              <a:t>Xewkija</a:t>
            </a:r>
            <a:endParaRPr lang="en-GB" b="1" dirty="0">
              <a:solidFill>
                <a:schemeClr val="bg1"/>
              </a:solidFill>
            </a:endParaRP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Provision that development may require further assessment by the Superintendence of Cultural Heritage to ensure the protection of any potential archaeology, has been added to the policy.</a:t>
            </a:r>
          </a:p>
          <a:p>
            <a:pPr marL="285750" indent="-285750">
              <a:buFont typeface="Arial" panose="020B0604020202020204" pitchFamily="34" charset="0"/>
              <a:buChar char="•"/>
            </a:pPr>
            <a:endParaRPr lang="en-GB" b="1" dirty="0">
              <a:solidFill>
                <a:schemeClr val="bg1"/>
              </a:solidFill>
            </a:endParaRPr>
          </a:p>
          <a:p>
            <a:pPr marL="285750" lvl="0" indent="-285750" algn="just">
              <a:lnSpc>
                <a:spcPct val="150000"/>
              </a:lnSpc>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99112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A05E-41C5-D052-59DC-44F14FF0F0B1}"/>
            </a:ext>
          </a:extLst>
        </p:cNvPr>
        <p:cNvGrpSpPr/>
        <p:nvPr/>
      </p:nvGrpSpPr>
      <p:grpSpPr>
        <a:xfrm>
          <a:off x="0" y="0"/>
          <a:ext cx="0" cy="0"/>
          <a:chOff x="0" y="0"/>
          <a:chExt cx="0" cy="0"/>
        </a:xfrm>
      </p:grpSpPr>
      <p:sp>
        <p:nvSpPr>
          <p:cNvPr id="42" name="Text Placeholder 3">
            <a:extLst>
              <a:ext uri="{FF2B5EF4-FFF2-40B4-BE49-F238E27FC236}">
                <a16:creationId xmlns:a16="http://schemas.microsoft.com/office/drawing/2014/main" id="{16D61FFF-70F0-D558-D174-D85EE52B4B09}"/>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6" name="Title 2">
            <a:extLst>
              <a:ext uri="{FF2B5EF4-FFF2-40B4-BE49-F238E27FC236}">
                <a16:creationId xmlns:a16="http://schemas.microsoft.com/office/drawing/2014/main" id="{76052B2B-9466-7014-8C60-6315F23E4425}"/>
              </a:ext>
            </a:extLst>
          </p:cNvPr>
          <p:cNvSpPr>
            <a:spLocks noGrp="1"/>
          </p:cNvSpPr>
          <p:nvPr>
            <p:ph type="title"/>
          </p:nvPr>
        </p:nvSpPr>
        <p:spPr>
          <a:xfrm>
            <a:off x="495299" y="109727"/>
            <a:ext cx="10890455" cy="614673"/>
          </a:xfrm>
        </p:spPr>
        <p:txBody>
          <a:bodyPr rtlCol="0">
            <a:noAutofit/>
          </a:bodyPr>
          <a:lstStyle/>
          <a:p>
            <a:r>
              <a:rPr lang="en-GB" sz="3200" dirty="0"/>
              <a:t>Comments Received from CAA</a:t>
            </a:r>
          </a:p>
        </p:txBody>
      </p:sp>
      <p:sp>
        <p:nvSpPr>
          <p:cNvPr id="7" name="TextBox 6">
            <a:extLst>
              <a:ext uri="{FF2B5EF4-FFF2-40B4-BE49-F238E27FC236}">
                <a16:creationId xmlns:a16="http://schemas.microsoft.com/office/drawing/2014/main" id="{819C56F9-83F3-7622-6F21-919484A75C44}"/>
              </a:ext>
            </a:extLst>
          </p:cNvPr>
          <p:cNvSpPr txBox="1"/>
          <p:nvPr/>
        </p:nvSpPr>
        <p:spPr>
          <a:xfrm>
            <a:off x="495299" y="931296"/>
            <a:ext cx="11318748" cy="128721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GB" b="1" dirty="0">
                <a:solidFill>
                  <a:schemeClr val="bg1"/>
                </a:solidFill>
              </a:rPr>
              <a:t>The proposed review of the local plan for </a:t>
            </a:r>
            <a:r>
              <a:rPr lang="en-GB" b="1" dirty="0" err="1">
                <a:solidFill>
                  <a:schemeClr val="bg1"/>
                </a:solidFill>
              </a:rPr>
              <a:t>Għajnsielem</a:t>
            </a:r>
            <a:r>
              <a:rPr lang="en-GB" b="1" dirty="0">
                <a:solidFill>
                  <a:schemeClr val="bg1"/>
                </a:solidFill>
              </a:rPr>
              <a:t> and </a:t>
            </a:r>
            <a:r>
              <a:rPr lang="en-GB" b="1" dirty="0" err="1">
                <a:solidFill>
                  <a:schemeClr val="bg1"/>
                </a:solidFill>
              </a:rPr>
              <a:t>Xewkija</a:t>
            </a:r>
            <a:r>
              <a:rPr lang="en-GB" b="1" dirty="0">
                <a:solidFill>
                  <a:schemeClr val="bg1"/>
                </a:solidFill>
              </a:rPr>
              <a:t> is not expected to have a significant impact on the emissions from the Land Use and Land Use Change and Forestry  sector. To this extent, the Climate Action Authority is in favour of the plan proposed, as long as proposed plans remain within the stipulated limits.</a:t>
            </a:r>
          </a:p>
        </p:txBody>
      </p:sp>
      <p:sp>
        <p:nvSpPr>
          <p:cNvPr id="2" name="Title 2">
            <a:extLst>
              <a:ext uri="{FF2B5EF4-FFF2-40B4-BE49-F238E27FC236}">
                <a16:creationId xmlns:a16="http://schemas.microsoft.com/office/drawing/2014/main" id="{62CEBCAD-ACFF-1A0E-4C4E-AE4C9633F69C}"/>
              </a:ext>
            </a:extLst>
          </p:cNvPr>
          <p:cNvSpPr txBox="1">
            <a:spLocks/>
          </p:cNvSpPr>
          <p:nvPr/>
        </p:nvSpPr>
        <p:spPr>
          <a:xfrm>
            <a:off x="436626" y="2607431"/>
            <a:ext cx="10890455" cy="61467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en-GB" sz="3200" dirty="0"/>
              <a:t>Comments Received from EHD</a:t>
            </a:r>
          </a:p>
        </p:txBody>
      </p:sp>
      <p:sp>
        <p:nvSpPr>
          <p:cNvPr id="3" name="TextBox 2">
            <a:extLst>
              <a:ext uri="{FF2B5EF4-FFF2-40B4-BE49-F238E27FC236}">
                <a16:creationId xmlns:a16="http://schemas.microsoft.com/office/drawing/2014/main" id="{21CA6192-18E7-5E6B-C33B-32FE9E122ABF}"/>
              </a:ext>
            </a:extLst>
          </p:cNvPr>
          <p:cNvSpPr txBox="1"/>
          <p:nvPr/>
        </p:nvSpPr>
        <p:spPr>
          <a:xfrm>
            <a:off x="436626" y="3429000"/>
            <a:ext cx="11318748" cy="87171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GB" b="1" dirty="0">
                <a:solidFill>
                  <a:schemeClr val="bg1"/>
                </a:solidFill>
              </a:rPr>
              <a:t>The Environmental Health Directorate notes that the proposed objectives do not give rise to significant public health concerns. The Directorate supports the objectives as presented.</a:t>
            </a:r>
          </a:p>
        </p:txBody>
      </p:sp>
    </p:spTree>
    <p:extLst>
      <p:ext uri="{BB962C8B-B14F-4D97-AF65-F5344CB8AC3E}">
        <p14:creationId xmlns:p14="http://schemas.microsoft.com/office/powerpoint/2010/main" val="363969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6C49-2171-6E80-8FC3-2BEA492CF5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BB23FA-29C9-0F54-7C57-C8CDB828D7FB}"/>
              </a:ext>
            </a:extLst>
          </p:cNvPr>
          <p:cNvSpPr>
            <a:spLocks noGrp="1"/>
          </p:cNvSpPr>
          <p:nvPr>
            <p:ph type="title"/>
          </p:nvPr>
        </p:nvSpPr>
        <p:spPr>
          <a:xfrm>
            <a:off x="247535" y="214622"/>
            <a:ext cx="10991966" cy="487342"/>
          </a:xfrm>
        </p:spPr>
        <p:txBody>
          <a:bodyPr rtlCol="0">
            <a:normAutofit/>
          </a:bodyPr>
          <a:lstStyle/>
          <a:p>
            <a:r>
              <a:rPr kumimoji="0" lang="en-GB" sz="2700" b="1" i="0" u="none" strike="noStrike" kern="1200" cap="none" spc="0" normalizeH="0" baseline="0" noProof="0" dirty="0">
                <a:ln>
                  <a:noFill/>
                </a:ln>
                <a:effectLst/>
                <a:uLnTx/>
                <a:uFillTx/>
                <a:latin typeface="Century Gothic"/>
                <a:ea typeface="+mj-ea"/>
                <a:cs typeface="+mj-cs"/>
              </a:rPr>
              <a:t>Policy Changes</a:t>
            </a:r>
            <a:endParaRPr lang="en-GB" dirty="0"/>
          </a:p>
        </p:txBody>
      </p:sp>
      <p:sp>
        <p:nvSpPr>
          <p:cNvPr id="42" name="Text Placeholder 3">
            <a:extLst>
              <a:ext uri="{FF2B5EF4-FFF2-40B4-BE49-F238E27FC236}">
                <a16:creationId xmlns:a16="http://schemas.microsoft.com/office/drawing/2014/main" id="{A6D85C6E-6D68-DAB7-5329-BE6417D484D5}"/>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2" name="TextBox 1">
            <a:extLst>
              <a:ext uri="{FF2B5EF4-FFF2-40B4-BE49-F238E27FC236}">
                <a16:creationId xmlns:a16="http://schemas.microsoft.com/office/drawing/2014/main" id="{F63D9ECA-D467-9EF4-3169-84D3F299CB46}"/>
              </a:ext>
            </a:extLst>
          </p:cNvPr>
          <p:cNvSpPr txBox="1"/>
          <p:nvPr/>
        </p:nvSpPr>
        <p:spPr>
          <a:xfrm>
            <a:off x="107511" y="906005"/>
            <a:ext cx="11976977" cy="3462486"/>
          </a:xfrm>
          <a:prstGeom prst="rect">
            <a:avLst/>
          </a:prstGeom>
          <a:noFill/>
        </p:spPr>
        <p:txBody>
          <a:bodyPr wrap="square" rtlCol="0">
            <a:spAutoFit/>
          </a:bodyPr>
          <a:lstStyle/>
          <a:p>
            <a:pPr algn="just"/>
            <a:r>
              <a:rPr lang="en-GB" sz="2000" b="1" dirty="0" err="1">
                <a:solidFill>
                  <a:schemeClr val="bg1"/>
                </a:solidFill>
                <a:latin typeface="+mj-lt"/>
              </a:rPr>
              <a:t>Ghajnsielem</a:t>
            </a:r>
            <a:r>
              <a:rPr lang="en-GB" sz="2000" b="1" dirty="0">
                <a:solidFill>
                  <a:schemeClr val="bg1"/>
                </a:solidFill>
                <a:latin typeface="+mj-lt"/>
              </a:rPr>
              <a:t> </a:t>
            </a:r>
          </a:p>
          <a:p>
            <a:pPr algn="just"/>
            <a:endParaRPr lang="en-GB" sz="2000" b="1" dirty="0">
              <a:solidFill>
                <a:schemeClr val="bg1"/>
              </a:solidFill>
              <a:latin typeface="+mj-lt"/>
            </a:endParaRPr>
          </a:p>
          <a:p>
            <a:pPr algn="just"/>
            <a:r>
              <a:rPr lang="en-GB" sz="2000" dirty="0">
                <a:solidFill>
                  <a:schemeClr val="bg1"/>
                </a:solidFill>
                <a:effectLst/>
                <a:latin typeface="+mj-lt"/>
                <a:ea typeface="Calibri" panose="020F0502020204030204" pitchFamily="34" charset="0"/>
                <a:cs typeface="Times New Roman" panose="02020603050405020304" pitchFamily="18" charset="0"/>
              </a:rPr>
              <a:t>Introduction of an additional safeguard to address SCH concerns.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auto">
              <a:lnSpc>
                <a:spcPct val="150000"/>
              </a:lnSpc>
            </a:pPr>
            <a:r>
              <a:rPr lang="en-GB" b="1" dirty="0">
                <a:solidFill>
                  <a:schemeClr val="bg1"/>
                </a:solidFill>
              </a:rPr>
              <a:t>Within the Ta’ Passi Policy Area Boundary as indicated on Map 14.2G, minimal excavations or underground development related to the development described under (c) above only shall be considered. </a:t>
            </a:r>
          </a:p>
          <a:p>
            <a:pPr fontAlgn="auto">
              <a:lnSpc>
                <a:spcPct val="150000"/>
              </a:lnSpc>
            </a:pPr>
            <a:endParaRPr lang="en-GB" b="1" dirty="0">
              <a:solidFill>
                <a:schemeClr val="bg1"/>
              </a:solidFill>
            </a:endParaRPr>
          </a:p>
          <a:p>
            <a:pPr fontAlgn="auto">
              <a:lnSpc>
                <a:spcPct val="150000"/>
              </a:lnSpc>
            </a:pPr>
            <a:r>
              <a:rPr lang="en-GB" dirty="0">
                <a:solidFill>
                  <a:schemeClr val="bg1"/>
                </a:solidFill>
              </a:rPr>
              <a:t>(c ) refers to the proposed passageways and water features</a:t>
            </a:r>
          </a:p>
          <a:p>
            <a:pPr algn="just"/>
            <a:endParaRPr lang="en-GB" sz="2400" b="1" dirty="0">
              <a:solidFill>
                <a:schemeClr val="bg1"/>
              </a:solidFill>
              <a:latin typeface="+mj-lt"/>
            </a:endParaRPr>
          </a:p>
        </p:txBody>
      </p:sp>
    </p:spTree>
    <p:extLst>
      <p:ext uri="{BB962C8B-B14F-4D97-AF65-F5344CB8AC3E}">
        <p14:creationId xmlns:p14="http://schemas.microsoft.com/office/powerpoint/2010/main" val="328161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7F36-E580-AB80-9470-FC5C7B55E8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273347-4C06-3960-B004-75D36E6163C2}"/>
              </a:ext>
            </a:extLst>
          </p:cNvPr>
          <p:cNvSpPr>
            <a:spLocks noGrp="1"/>
          </p:cNvSpPr>
          <p:nvPr>
            <p:ph type="title"/>
          </p:nvPr>
        </p:nvSpPr>
        <p:spPr>
          <a:xfrm>
            <a:off x="247535" y="214622"/>
            <a:ext cx="10991966" cy="487342"/>
          </a:xfrm>
        </p:spPr>
        <p:txBody>
          <a:bodyPr rtlCol="0">
            <a:normAutofit/>
          </a:bodyPr>
          <a:lstStyle/>
          <a:p>
            <a:r>
              <a:rPr kumimoji="0" lang="en-GB" sz="2700" b="1" i="0" u="none" strike="noStrike" kern="1200" cap="none" spc="0" normalizeH="0" baseline="0" noProof="0" dirty="0">
                <a:ln>
                  <a:noFill/>
                </a:ln>
                <a:effectLst/>
                <a:uLnTx/>
                <a:uFillTx/>
                <a:latin typeface="Century Gothic"/>
                <a:ea typeface="+mj-ea"/>
                <a:cs typeface="+mj-cs"/>
              </a:rPr>
              <a:t>Policy Changes</a:t>
            </a:r>
            <a:endParaRPr lang="en-GB" dirty="0"/>
          </a:p>
        </p:txBody>
      </p:sp>
      <p:sp>
        <p:nvSpPr>
          <p:cNvPr id="42" name="Text Placeholder 3">
            <a:extLst>
              <a:ext uri="{FF2B5EF4-FFF2-40B4-BE49-F238E27FC236}">
                <a16:creationId xmlns:a16="http://schemas.microsoft.com/office/drawing/2014/main" id="{52745F14-1EE3-2E87-B30E-F0A6E53985F3}"/>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2" name="TextBox 1">
            <a:extLst>
              <a:ext uri="{FF2B5EF4-FFF2-40B4-BE49-F238E27FC236}">
                <a16:creationId xmlns:a16="http://schemas.microsoft.com/office/drawing/2014/main" id="{1066B1C4-1022-DF81-EC06-CC1F6A365B63}"/>
              </a:ext>
            </a:extLst>
          </p:cNvPr>
          <p:cNvSpPr txBox="1"/>
          <p:nvPr/>
        </p:nvSpPr>
        <p:spPr>
          <a:xfrm>
            <a:off x="601288" y="979157"/>
            <a:ext cx="7911776" cy="4179927"/>
          </a:xfrm>
          <a:prstGeom prst="rect">
            <a:avLst/>
          </a:prstGeom>
          <a:noFill/>
        </p:spPr>
        <p:txBody>
          <a:bodyPr wrap="square" rtlCol="0">
            <a:spAutoFit/>
          </a:bodyPr>
          <a:lstStyle/>
          <a:p>
            <a:pPr algn="just"/>
            <a:r>
              <a:rPr lang="en-GB" sz="2000" b="1" dirty="0" err="1">
                <a:solidFill>
                  <a:schemeClr val="bg1"/>
                </a:solidFill>
                <a:latin typeface="+mj-lt"/>
              </a:rPr>
              <a:t>Xewkija</a:t>
            </a:r>
            <a:r>
              <a:rPr lang="en-GB" sz="2000" b="1" dirty="0">
                <a:solidFill>
                  <a:schemeClr val="bg1"/>
                </a:solidFill>
                <a:latin typeface="+mj-lt"/>
              </a:rPr>
              <a:t> </a:t>
            </a:r>
          </a:p>
          <a:p>
            <a:pPr algn="just"/>
            <a:endParaRPr lang="en-GB" sz="2000" b="1" dirty="0">
              <a:solidFill>
                <a:schemeClr val="bg1"/>
              </a:solidFill>
              <a:latin typeface="+mj-lt"/>
            </a:endParaRPr>
          </a:p>
          <a:p>
            <a:pPr algn="just"/>
            <a:r>
              <a:rPr lang="en-GB" sz="2000" dirty="0">
                <a:solidFill>
                  <a:schemeClr val="bg1"/>
                </a:solidFill>
                <a:effectLst/>
                <a:latin typeface="+mj-lt"/>
                <a:ea typeface="Calibri" panose="020F0502020204030204" pitchFamily="34" charset="0"/>
                <a:cs typeface="Times New Roman" panose="02020603050405020304" pitchFamily="18" charset="0"/>
              </a:rPr>
              <a:t>Introduction of an additional safeguard to address SCH concerns.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auto">
              <a:lnSpc>
                <a:spcPct val="150000"/>
              </a:lnSpc>
            </a:pPr>
            <a:r>
              <a:rPr lang="en-GB" b="1" dirty="0">
                <a:solidFill>
                  <a:schemeClr val="bg1"/>
                </a:solidFill>
              </a:rPr>
              <a:t>Land uses which fall within those identified by Policy GZ-HOUS-1 will be permitted within this group of Category 1 ODZ Settlements</a:t>
            </a:r>
            <a:r>
              <a:rPr lang="en-GB" b="1" u="sng" dirty="0">
                <a:solidFill>
                  <a:schemeClr val="bg1"/>
                </a:solidFill>
              </a:rPr>
              <a:t> </a:t>
            </a:r>
            <a:r>
              <a:rPr lang="en-GB" b="1" u="sng" dirty="0">
                <a:solidFill>
                  <a:schemeClr val="accent1"/>
                </a:solidFill>
              </a:rPr>
              <a:t>except for the settlement indicated on Maps A and B</a:t>
            </a:r>
            <a:r>
              <a:rPr lang="en-GB" u="sng" dirty="0">
                <a:solidFill>
                  <a:schemeClr val="accent1"/>
                </a:solidFill>
              </a:rPr>
              <a:t> </a:t>
            </a:r>
            <a:r>
              <a:rPr lang="en-GB" b="1" u="sng" dirty="0">
                <a:solidFill>
                  <a:schemeClr val="accent1"/>
                </a:solidFill>
              </a:rPr>
              <a:t>of the GCLP Partial Review for </a:t>
            </a:r>
            <a:r>
              <a:rPr lang="en-GB" b="1" u="sng" dirty="0" err="1">
                <a:solidFill>
                  <a:schemeClr val="accent1"/>
                </a:solidFill>
              </a:rPr>
              <a:t>Ghajnsielem</a:t>
            </a:r>
            <a:r>
              <a:rPr lang="en-GB" b="1" u="sng" dirty="0">
                <a:solidFill>
                  <a:schemeClr val="accent1"/>
                </a:solidFill>
              </a:rPr>
              <a:t> and </a:t>
            </a:r>
            <a:r>
              <a:rPr lang="en-GB" b="1" u="sng" dirty="0" err="1">
                <a:solidFill>
                  <a:schemeClr val="accent1"/>
                </a:solidFill>
              </a:rPr>
              <a:t>Xewkija</a:t>
            </a:r>
            <a:r>
              <a:rPr lang="en-GB" b="1" u="sng" dirty="0">
                <a:solidFill>
                  <a:schemeClr val="accent1"/>
                </a:solidFill>
              </a:rPr>
              <a:t> (2025) where only residential units (terraced houses) shall be allowed </a:t>
            </a:r>
            <a:r>
              <a:rPr lang="en-GB" b="1" u="sng" dirty="0">
                <a:solidFill>
                  <a:schemeClr val="accent5">
                    <a:lumMod val="75000"/>
                  </a:schemeClr>
                </a:solidFill>
              </a:rPr>
              <a:t>and may require further assessment by the Superintendence of Cultural Heritage to ensure the protection of any potential archaeology.</a:t>
            </a:r>
            <a:endParaRPr lang="en-GB" sz="2400" b="1" u="sng" dirty="0">
              <a:solidFill>
                <a:schemeClr val="accent5">
                  <a:lumMod val="75000"/>
                </a:schemeClr>
              </a:solidFill>
              <a:latin typeface="+mj-lt"/>
            </a:endParaRPr>
          </a:p>
        </p:txBody>
      </p:sp>
    </p:spTree>
    <p:extLst>
      <p:ext uri="{BB962C8B-B14F-4D97-AF65-F5344CB8AC3E}">
        <p14:creationId xmlns:p14="http://schemas.microsoft.com/office/powerpoint/2010/main" val="185172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2F40B-ED37-DDDA-74E9-F0BCA3D569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53451B-AE24-C412-3846-9574ACB59DE5}"/>
              </a:ext>
            </a:extLst>
          </p:cNvPr>
          <p:cNvSpPr>
            <a:spLocks noGrp="1"/>
          </p:cNvSpPr>
          <p:nvPr>
            <p:ph type="title"/>
          </p:nvPr>
        </p:nvSpPr>
        <p:spPr>
          <a:xfrm>
            <a:off x="129298" y="202894"/>
            <a:ext cx="10991966" cy="519053"/>
          </a:xfrm>
        </p:spPr>
        <p:txBody>
          <a:bodyPr rtlCol="0">
            <a:normAutofit/>
          </a:bodyPr>
          <a:lstStyle/>
          <a:p>
            <a:r>
              <a:rPr kumimoji="0" lang="en-GB" sz="2700" b="1" i="0" u="none" strike="noStrike" kern="1200" cap="none" spc="0" normalizeH="0" baseline="0" noProof="0" dirty="0">
                <a:ln>
                  <a:noFill/>
                </a:ln>
                <a:effectLst/>
                <a:uLnTx/>
                <a:uFillTx/>
                <a:latin typeface="Century Gothic"/>
                <a:ea typeface="+mj-ea"/>
                <a:cs typeface="+mj-cs"/>
              </a:rPr>
              <a:t>Conclusion of SEA Screening</a:t>
            </a:r>
            <a:endParaRPr lang="en-GB" dirty="0"/>
          </a:p>
        </p:txBody>
      </p:sp>
      <p:sp>
        <p:nvSpPr>
          <p:cNvPr id="42" name="Text Placeholder 3">
            <a:extLst>
              <a:ext uri="{FF2B5EF4-FFF2-40B4-BE49-F238E27FC236}">
                <a16:creationId xmlns:a16="http://schemas.microsoft.com/office/drawing/2014/main" id="{EA2043F1-08DA-DA6C-238B-FA4306001538}"/>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CF21B5D0-919F-0443-70FA-B74600E60ABB}"/>
              </a:ext>
            </a:extLst>
          </p:cNvPr>
          <p:cNvSpPr txBox="1"/>
          <p:nvPr/>
        </p:nvSpPr>
        <p:spPr>
          <a:xfrm>
            <a:off x="107511" y="886539"/>
            <a:ext cx="11976977" cy="502669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b="1" dirty="0">
                <a:solidFill>
                  <a:schemeClr val="bg1"/>
                </a:solidFill>
              </a:rPr>
              <a:t>This PP acknowledges the development and modifications within both sites subject to this PP and draws boundaries around both sites in order to control urban sprawl within the surrounding areas. The PP also acknowledges the established land uses within both areas and now provides policy direction to regulate these land uses. </a:t>
            </a:r>
          </a:p>
          <a:p>
            <a:pPr marL="285750" indent="-285750" algn="just">
              <a:lnSpc>
                <a:spcPct val="150000"/>
              </a:lnSpc>
              <a:buFont typeface="Arial" panose="020B0604020202020204" pitchFamily="34" charset="0"/>
              <a:buChar char="•"/>
            </a:pPr>
            <a:endParaRPr lang="en-US" b="1" dirty="0">
              <a:solidFill>
                <a:schemeClr val="bg1"/>
              </a:solidFill>
            </a:endParaRPr>
          </a:p>
          <a:p>
            <a:pPr marL="285750" indent="-285750" algn="just">
              <a:lnSpc>
                <a:spcPct val="150000"/>
              </a:lnSpc>
              <a:buFont typeface="Arial" panose="020B0604020202020204" pitchFamily="34" charset="0"/>
              <a:buChar char="•"/>
            </a:pPr>
            <a:r>
              <a:rPr lang="en-US" b="1" dirty="0">
                <a:solidFill>
                  <a:schemeClr val="bg1"/>
                </a:solidFill>
              </a:rPr>
              <a:t>The SEA Screening established:</a:t>
            </a:r>
          </a:p>
          <a:p>
            <a:pPr marL="742950" lvl="1" indent="-285750" algn="just">
              <a:lnSpc>
                <a:spcPct val="150000"/>
              </a:lnSpc>
              <a:buFont typeface="Arial" panose="020B0604020202020204" pitchFamily="34" charset="0"/>
              <a:buChar char="•"/>
            </a:pPr>
            <a:r>
              <a:rPr lang="en-US" b="1" dirty="0">
                <a:solidFill>
                  <a:schemeClr val="bg1"/>
                </a:solidFill>
              </a:rPr>
              <a:t>An AEI, SSI and SPA are located away from the sites at </a:t>
            </a:r>
            <a:r>
              <a:rPr lang="en-US" b="1" dirty="0" err="1">
                <a:solidFill>
                  <a:schemeClr val="bg1"/>
                </a:solidFill>
              </a:rPr>
              <a:t>Ghajnsielem</a:t>
            </a:r>
            <a:r>
              <a:rPr lang="en-US" b="1" dirty="0">
                <a:solidFill>
                  <a:schemeClr val="bg1"/>
                </a:solidFill>
              </a:rPr>
              <a:t> and </a:t>
            </a:r>
            <a:r>
              <a:rPr lang="en-US" b="1" dirty="0" err="1">
                <a:solidFill>
                  <a:schemeClr val="bg1"/>
                </a:solidFill>
              </a:rPr>
              <a:t>Xewkija</a:t>
            </a:r>
            <a:r>
              <a:rPr lang="en-US" b="1" dirty="0">
                <a:solidFill>
                  <a:schemeClr val="bg1"/>
                </a:solidFill>
              </a:rPr>
              <a:t>,</a:t>
            </a:r>
          </a:p>
          <a:p>
            <a:pPr marL="742950" lvl="1" indent="-285750" algn="just">
              <a:lnSpc>
                <a:spcPct val="150000"/>
              </a:lnSpc>
              <a:buFont typeface="Arial" panose="020B0604020202020204" pitchFamily="34" charset="0"/>
              <a:buChar char="•"/>
            </a:pPr>
            <a:r>
              <a:rPr lang="en-US" b="1" dirty="0" err="1">
                <a:solidFill>
                  <a:schemeClr val="bg1"/>
                </a:solidFill>
              </a:rPr>
              <a:t>Ghajnsielem</a:t>
            </a:r>
            <a:r>
              <a:rPr lang="en-US" b="1" dirty="0">
                <a:solidFill>
                  <a:schemeClr val="bg1"/>
                </a:solidFill>
              </a:rPr>
              <a:t> site is located within the lower coralline aquifer protected in terms of the WFD and lies adjacent to Wied l-</a:t>
            </a:r>
            <a:r>
              <a:rPr lang="en-US" b="1" dirty="0" err="1">
                <a:solidFill>
                  <a:schemeClr val="bg1"/>
                </a:solidFill>
              </a:rPr>
              <a:t>Imgarr</a:t>
            </a:r>
            <a:r>
              <a:rPr lang="en-US" b="1" dirty="0">
                <a:solidFill>
                  <a:schemeClr val="bg1"/>
                </a:solidFill>
              </a:rPr>
              <a:t>,</a:t>
            </a:r>
          </a:p>
          <a:p>
            <a:pPr marL="742950" lvl="1" indent="-285750" algn="just">
              <a:lnSpc>
                <a:spcPct val="150000"/>
              </a:lnSpc>
              <a:buFont typeface="Arial" panose="020B0604020202020204" pitchFamily="34" charset="0"/>
              <a:buChar char="•"/>
            </a:pPr>
            <a:r>
              <a:rPr lang="en-US" b="1" dirty="0">
                <a:solidFill>
                  <a:schemeClr val="bg1"/>
                </a:solidFill>
              </a:rPr>
              <a:t>The </a:t>
            </a:r>
            <a:r>
              <a:rPr lang="en-US" b="1" dirty="0" err="1">
                <a:solidFill>
                  <a:schemeClr val="bg1"/>
                </a:solidFill>
              </a:rPr>
              <a:t>Xewkija</a:t>
            </a:r>
            <a:r>
              <a:rPr lang="en-US" b="1" dirty="0">
                <a:solidFill>
                  <a:schemeClr val="bg1"/>
                </a:solidFill>
              </a:rPr>
              <a:t> site is located within a ground water protection zone for drinking water supply within the lower coralline aquifer protected in terms of the WFD and Il-Wied ta’ Mgarr ix-</a:t>
            </a:r>
            <a:r>
              <a:rPr lang="en-US" b="1" dirty="0" err="1">
                <a:solidFill>
                  <a:schemeClr val="bg1"/>
                </a:solidFill>
              </a:rPr>
              <a:t>Xini</a:t>
            </a:r>
            <a:r>
              <a:rPr lang="en-US" b="1" dirty="0">
                <a:solidFill>
                  <a:schemeClr val="bg1"/>
                </a:solidFill>
              </a:rPr>
              <a:t> is located 250m away. </a:t>
            </a:r>
          </a:p>
          <a:p>
            <a:pPr marL="742950" lvl="1" indent="-285750" algn="just">
              <a:lnSpc>
                <a:spcPct val="150000"/>
              </a:lnSpc>
              <a:buFont typeface="Arial" panose="020B0604020202020204" pitchFamily="34" charset="0"/>
              <a:buChar char="•"/>
            </a:pPr>
            <a:r>
              <a:rPr lang="en-US" b="1" dirty="0">
                <a:solidFill>
                  <a:schemeClr val="bg1"/>
                </a:solidFill>
              </a:rPr>
              <a:t>Both areas are located within areas of high value for water. </a:t>
            </a:r>
          </a:p>
          <a:p>
            <a:pPr marL="742950" lvl="1" indent="-285750" algn="just">
              <a:lnSpc>
                <a:spcPct val="150000"/>
              </a:lnSpc>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34079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FDB11-C7DC-49EE-287C-EEB5064DC1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B0D38F-42FF-BFC0-8469-CBAECB4D4942}"/>
              </a:ext>
            </a:extLst>
          </p:cNvPr>
          <p:cNvSpPr>
            <a:spLocks noGrp="1"/>
          </p:cNvSpPr>
          <p:nvPr>
            <p:ph type="title"/>
          </p:nvPr>
        </p:nvSpPr>
        <p:spPr>
          <a:xfrm>
            <a:off x="129298" y="202894"/>
            <a:ext cx="10991966" cy="519053"/>
          </a:xfrm>
        </p:spPr>
        <p:txBody>
          <a:bodyPr rtlCol="0">
            <a:normAutofit/>
          </a:bodyPr>
          <a:lstStyle/>
          <a:p>
            <a:r>
              <a:rPr kumimoji="0" lang="en-GB" sz="2700" b="1" i="0" u="none" strike="noStrike" kern="1200" cap="none" spc="0" normalizeH="0" baseline="0" noProof="0" dirty="0">
                <a:ln>
                  <a:noFill/>
                </a:ln>
                <a:effectLst/>
                <a:uLnTx/>
                <a:uFillTx/>
                <a:latin typeface="Century Gothic"/>
                <a:ea typeface="+mj-ea"/>
                <a:cs typeface="+mj-cs"/>
              </a:rPr>
              <a:t>Conclusion of SEA Screening</a:t>
            </a:r>
            <a:endParaRPr lang="en-GB" dirty="0"/>
          </a:p>
        </p:txBody>
      </p:sp>
      <p:sp>
        <p:nvSpPr>
          <p:cNvPr id="42" name="Text Placeholder 3">
            <a:extLst>
              <a:ext uri="{FF2B5EF4-FFF2-40B4-BE49-F238E27FC236}">
                <a16:creationId xmlns:a16="http://schemas.microsoft.com/office/drawing/2014/main" id="{AD123D12-95A9-331A-6E99-B40F8A3B736F}"/>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3A2D9D8B-503A-15B3-E896-FC39830802BB}"/>
              </a:ext>
            </a:extLst>
          </p:cNvPr>
          <p:cNvSpPr txBox="1"/>
          <p:nvPr/>
        </p:nvSpPr>
        <p:spPr>
          <a:xfrm>
            <a:off x="107511" y="886539"/>
            <a:ext cx="11976977" cy="5857694"/>
          </a:xfrm>
          <a:prstGeom prst="rect">
            <a:avLst/>
          </a:prstGeom>
          <a:noFill/>
        </p:spPr>
        <p:txBody>
          <a:bodyPr wrap="square" rtlCol="0">
            <a:spAutoFit/>
          </a:bodyPr>
          <a:lstStyle/>
          <a:p>
            <a:pPr marL="742950" lvl="1" indent="-285750" algn="just">
              <a:lnSpc>
                <a:spcPct val="150000"/>
              </a:lnSpc>
              <a:buFont typeface="Arial" panose="020B0604020202020204" pitchFamily="34" charset="0"/>
              <a:buChar char="•"/>
            </a:pPr>
            <a:r>
              <a:rPr lang="en-US" b="1" dirty="0">
                <a:solidFill>
                  <a:schemeClr val="bg1"/>
                </a:solidFill>
              </a:rPr>
              <a:t>In terms of air quality, it has been established that both areas have high quality air and the vulnerability to noise are low since noise levels from major roads are less than 50 decibels.  </a:t>
            </a:r>
          </a:p>
          <a:p>
            <a:pPr marL="742950" lvl="1" indent="-285750" algn="just">
              <a:lnSpc>
                <a:spcPct val="150000"/>
              </a:lnSpc>
              <a:buFont typeface="Arial" panose="020B0604020202020204" pitchFamily="34" charset="0"/>
              <a:buChar char="•"/>
            </a:pPr>
            <a:endParaRPr lang="en-US" b="1" dirty="0">
              <a:solidFill>
                <a:schemeClr val="bg1"/>
              </a:solidFill>
            </a:endParaRPr>
          </a:p>
          <a:p>
            <a:pPr marL="285750" lvl="1" indent="-285750" algn="just">
              <a:lnSpc>
                <a:spcPct val="150000"/>
              </a:lnSpc>
              <a:buFont typeface="Arial" panose="020B0604020202020204" pitchFamily="34" charset="0"/>
              <a:buChar char="•"/>
            </a:pPr>
            <a:r>
              <a:rPr lang="en-US" b="1" dirty="0">
                <a:solidFill>
                  <a:schemeClr val="bg1"/>
                </a:solidFill>
              </a:rPr>
              <a:t>The EHD has indicated that the PP does not give rise to significant public health concerns,</a:t>
            </a:r>
          </a:p>
          <a:p>
            <a:pPr marL="285750" lvl="1" indent="-285750" algn="just">
              <a:lnSpc>
                <a:spcPct val="150000"/>
              </a:lnSpc>
              <a:buFont typeface="Arial" panose="020B0604020202020204" pitchFamily="34" charset="0"/>
              <a:buChar char="•"/>
            </a:pPr>
            <a:endParaRPr lang="en-US" b="1" dirty="0">
              <a:solidFill>
                <a:schemeClr val="bg1"/>
              </a:solidFill>
            </a:endParaRPr>
          </a:p>
          <a:p>
            <a:pPr marL="285750" lvl="1" indent="-285750" algn="just">
              <a:lnSpc>
                <a:spcPct val="150000"/>
              </a:lnSpc>
              <a:buFont typeface="Arial" panose="020B0604020202020204" pitchFamily="34" charset="0"/>
              <a:buChar char="•"/>
            </a:pPr>
            <a:r>
              <a:rPr lang="en-US" b="1" dirty="0">
                <a:solidFill>
                  <a:schemeClr val="bg1"/>
                </a:solidFill>
              </a:rPr>
              <a:t>The PP has taken on board recommendations made by the SCH that address potential impacts on cultural heritage,</a:t>
            </a:r>
            <a:endParaRPr lang="en-GB" b="1" dirty="0">
              <a:solidFill>
                <a:schemeClr val="bg1"/>
              </a:solidFill>
            </a:endParaRPr>
          </a:p>
          <a:p>
            <a:pPr marL="285750" lvl="1" indent="-285750" algn="just">
              <a:lnSpc>
                <a:spcPct val="150000"/>
              </a:lnSpc>
              <a:buFont typeface="Arial" panose="020B0604020202020204" pitchFamily="34" charset="0"/>
              <a:buChar char="•"/>
            </a:pPr>
            <a:endParaRPr lang="en-GB" b="1" dirty="0">
              <a:solidFill>
                <a:schemeClr val="bg1"/>
              </a:solidFill>
            </a:endParaRPr>
          </a:p>
          <a:p>
            <a:pPr marL="285750" lvl="1" indent="-285750" algn="just">
              <a:lnSpc>
                <a:spcPct val="150000"/>
              </a:lnSpc>
              <a:buFont typeface="Arial" panose="020B0604020202020204" pitchFamily="34" charset="0"/>
              <a:buChar char="•"/>
            </a:pPr>
            <a:r>
              <a:rPr lang="en-US" b="1" dirty="0">
                <a:solidFill>
                  <a:schemeClr val="bg1"/>
                </a:solidFill>
              </a:rPr>
              <a:t>In view that both sites are built up and modified areas and the policy provisions contained in the PP, it is considered that following its adoption, very small changes will result in terms of built development and land use within both sites subject to the partial review. Thus, the magnitude of change on biodiversity, flora and fauna, water, air quality, population and human health, landscape, natural assets and cultural heritage from the PP are expected to be negligible.</a:t>
            </a:r>
          </a:p>
          <a:p>
            <a:pPr marL="285750" lvl="1" indent="-285750" algn="just">
              <a:lnSpc>
                <a:spcPct val="150000"/>
              </a:lnSpc>
              <a:buFont typeface="Arial" panose="020B0604020202020204" pitchFamily="34" charset="0"/>
              <a:buChar char="•"/>
            </a:pPr>
            <a:endParaRPr lang="en-US" b="1" dirty="0">
              <a:solidFill>
                <a:schemeClr val="bg1"/>
              </a:solidFill>
            </a:endParaRPr>
          </a:p>
          <a:p>
            <a:pPr marL="285750" lvl="1" indent="-285750" algn="just">
              <a:lnSpc>
                <a:spcPct val="150000"/>
              </a:lnSpc>
              <a:buFont typeface="Arial" panose="020B0604020202020204" pitchFamily="34" charset="0"/>
              <a:buChar char="•"/>
            </a:pPr>
            <a:r>
              <a:rPr lang="en-GB" b="1" dirty="0">
                <a:solidFill>
                  <a:schemeClr val="bg1"/>
                </a:solidFill>
              </a:rPr>
              <a:t>A SEA is not required because the PP is unlikely to have significant environmental effects</a:t>
            </a:r>
          </a:p>
          <a:p>
            <a:pPr marL="742950" lvl="1" indent="-285750" algn="just">
              <a:lnSpc>
                <a:spcPct val="150000"/>
              </a:lnSpc>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304801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9693-4699-8461-4DC7-EF4DD0D8E1F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C4528DB-16E6-D223-A759-E3E0891C3CBB}"/>
              </a:ext>
            </a:extLst>
          </p:cNvPr>
          <p:cNvSpPr txBox="1"/>
          <p:nvPr/>
        </p:nvSpPr>
        <p:spPr>
          <a:xfrm>
            <a:off x="507353" y="5530870"/>
            <a:ext cx="23552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Segoe UI Light"/>
                <a:ea typeface="+mn-ea"/>
                <a:cs typeface="+mn-cs"/>
              </a:rPr>
              <a:t>Ta’ Passi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Segoe UI Light"/>
              </a:rPr>
              <a:t>Ghajnsielem</a:t>
            </a:r>
            <a:endParaRPr kumimoji="0" lang="en-GB" sz="1800" b="1" i="0" u="none" strike="noStrike" kern="1200" cap="none" spc="0" normalizeH="0" baseline="0" noProof="0" dirty="0">
              <a:ln>
                <a:noFill/>
              </a:ln>
              <a:solidFill>
                <a:srgbClr val="000000"/>
              </a:solidFill>
              <a:effectLst/>
              <a:uLnTx/>
              <a:uFillTx/>
              <a:latin typeface="Segoe UI Light"/>
              <a:ea typeface="+mn-ea"/>
              <a:cs typeface="+mn-cs"/>
            </a:endParaRPr>
          </a:p>
        </p:txBody>
      </p:sp>
      <p:pic>
        <p:nvPicPr>
          <p:cNvPr id="5" name="Picture 4">
            <a:extLst>
              <a:ext uri="{FF2B5EF4-FFF2-40B4-BE49-F238E27FC236}">
                <a16:creationId xmlns:a16="http://schemas.microsoft.com/office/drawing/2014/main" id="{4E0DBB2C-A7DC-BF05-09EF-CED60D427A2D}"/>
              </a:ext>
            </a:extLst>
          </p:cNvPr>
          <p:cNvPicPr>
            <a:picLocks noChangeAspect="1"/>
          </p:cNvPicPr>
          <p:nvPr/>
        </p:nvPicPr>
        <p:blipFill>
          <a:blip r:embed="rId3"/>
          <a:stretch>
            <a:fillRect/>
          </a:stretch>
        </p:blipFill>
        <p:spPr>
          <a:xfrm>
            <a:off x="6112792" y="87249"/>
            <a:ext cx="5785767" cy="5220000"/>
          </a:xfrm>
          <a:prstGeom prst="rect">
            <a:avLst/>
          </a:prstGeom>
        </p:spPr>
      </p:pic>
      <p:pic>
        <p:nvPicPr>
          <p:cNvPr id="8" name="Picture 7">
            <a:extLst>
              <a:ext uri="{FF2B5EF4-FFF2-40B4-BE49-F238E27FC236}">
                <a16:creationId xmlns:a16="http://schemas.microsoft.com/office/drawing/2014/main" id="{AB7D04D9-A680-8911-A845-6B31DA491CE4}"/>
              </a:ext>
            </a:extLst>
          </p:cNvPr>
          <p:cNvPicPr>
            <a:picLocks noChangeAspect="1"/>
          </p:cNvPicPr>
          <p:nvPr/>
        </p:nvPicPr>
        <p:blipFill>
          <a:blip r:embed="rId4"/>
          <a:stretch>
            <a:fillRect/>
          </a:stretch>
        </p:blipFill>
        <p:spPr>
          <a:xfrm>
            <a:off x="93933" y="87249"/>
            <a:ext cx="5806388" cy="5220000"/>
          </a:xfrm>
          <a:prstGeom prst="rect">
            <a:avLst/>
          </a:prstGeom>
        </p:spPr>
      </p:pic>
      <p:sp>
        <p:nvSpPr>
          <p:cNvPr id="9" name="TextBox 8">
            <a:extLst>
              <a:ext uri="{FF2B5EF4-FFF2-40B4-BE49-F238E27FC236}">
                <a16:creationId xmlns:a16="http://schemas.microsoft.com/office/drawing/2014/main" id="{6A62D1B9-5C79-6C65-1CDE-EFA4D4439CA2}"/>
              </a:ext>
            </a:extLst>
          </p:cNvPr>
          <p:cNvSpPr txBox="1"/>
          <p:nvPr/>
        </p:nvSpPr>
        <p:spPr>
          <a:xfrm>
            <a:off x="6182729" y="5530870"/>
            <a:ext cx="23552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Segoe UI Light"/>
                <a:ea typeface="+mn-ea"/>
                <a:cs typeface="+mn-cs"/>
              </a:rPr>
              <a:t>Torri Gorgun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Segoe UI Light"/>
              </a:rPr>
              <a:t>Xewkija</a:t>
            </a:r>
            <a:endParaRPr kumimoji="0" lang="en-GB" sz="1800" b="1" i="0" u="none" strike="noStrike" kern="1200" cap="none" spc="0" normalizeH="0" baseline="0" noProof="0" dirty="0">
              <a:ln>
                <a:noFill/>
              </a:ln>
              <a:solidFill>
                <a:srgbClr val="000000"/>
              </a:solidFill>
              <a:effectLst/>
              <a:uLnTx/>
              <a:uFillTx/>
              <a:latin typeface="Segoe UI Light"/>
              <a:ea typeface="+mn-ea"/>
              <a:cs typeface="+mn-cs"/>
            </a:endParaRPr>
          </a:p>
        </p:txBody>
      </p:sp>
    </p:spTree>
    <p:extLst>
      <p:ext uri="{BB962C8B-B14F-4D97-AF65-F5344CB8AC3E}">
        <p14:creationId xmlns:p14="http://schemas.microsoft.com/office/powerpoint/2010/main" val="341013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4243-8F18-5A72-2D6D-2163CB4FB9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6D39EF-C204-99BB-A62E-60C5F6407F0C}"/>
              </a:ext>
            </a:extLst>
          </p:cNvPr>
          <p:cNvSpPr>
            <a:spLocks noGrp="1"/>
          </p:cNvSpPr>
          <p:nvPr>
            <p:ph type="title"/>
          </p:nvPr>
        </p:nvSpPr>
        <p:spPr>
          <a:xfrm>
            <a:off x="418362" y="64009"/>
            <a:ext cx="10751821" cy="563419"/>
          </a:xfrm>
        </p:spPr>
        <p:txBody>
          <a:bodyPr rtlCol="0">
            <a:normAutofit/>
          </a:bodyPr>
          <a:lstStyle/>
          <a:p>
            <a:r>
              <a:rPr kumimoji="0" lang="en-GB" sz="2400" b="1" i="0" u="none" strike="noStrike" kern="1200" cap="none" spc="0" normalizeH="0" baseline="0" noProof="0" dirty="0">
                <a:ln>
                  <a:noFill/>
                </a:ln>
                <a:effectLst/>
                <a:uLnTx/>
                <a:uFillTx/>
                <a:latin typeface="Century Gothic"/>
                <a:ea typeface="+mj-ea"/>
                <a:cs typeface="+mj-cs"/>
              </a:rPr>
              <a:t>Way Forward</a:t>
            </a:r>
            <a:endParaRPr lang="en-GB" dirty="0"/>
          </a:p>
        </p:txBody>
      </p:sp>
      <p:sp>
        <p:nvSpPr>
          <p:cNvPr id="42" name="Text Placeholder 3">
            <a:extLst>
              <a:ext uri="{FF2B5EF4-FFF2-40B4-BE49-F238E27FC236}">
                <a16:creationId xmlns:a16="http://schemas.microsoft.com/office/drawing/2014/main" id="{EE8183A9-A061-2580-A2D7-CD61D1235CB4}"/>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Rectangle 2">
            <a:extLst>
              <a:ext uri="{FF2B5EF4-FFF2-40B4-BE49-F238E27FC236}">
                <a16:creationId xmlns:a16="http://schemas.microsoft.com/office/drawing/2014/main" id="{897BB481-9CEF-313E-ED3F-D63E3228E313}"/>
              </a:ext>
            </a:extLst>
          </p:cNvPr>
          <p:cNvSpPr>
            <a:spLocks noChangeArrowheads="1"/>
          </p:cNvSpPr>
          <p:nvPr/>
        </p:nvSpPr>
        <p:spPr bwMode="auto">
          <a:xfrm>
            <a:off x="349046" y="984901"/>
            <a:ext cx="10890455" cy="488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algn="just" fontAlgn="base">
              <a:lnSpc>
                <a:spcPct val="150000"/>
              </a:lnSpc>
              <a:spcBef>
                <a:spcPct val="0"/>
              </a:spcBef>
              <a:spcAft>
                <a:spcPct val="0"/>
              </a:spcAft>
              <a:buClrTx/>
              <a:buSzTx/>
              <a:tabLst/>
            </a:pPr>
            <a:r>
              <a:rPr lang="en-GB" altLang="en-US" sz="1600" b="1" dirty="0">
                <a:solidFill>
                  <a:schemeClr val="bg1"/>
                </a:solidFill>
              </a:rPr>
              <a:t>The SEA Screening concluded that this Partial Review is unlikely to have significant environmental impacts at a strategic level if additional provisions are included as part of its policy provisions. These policy provisions are included in this report. The Planning Directorate recommends the Executive Council to refer the Amended Final Draft following SEA Screening to the SEA Focal Point for his final consideration.</a:t>
            </a:r>
          </a:p>
          <a:p>
            <a:pPr marR="0" algn="just" fontAlgn="base">
              <a:lnSpc>
                <a:spcPct val="150000"/>
              </a:lnSpc>
              <a:spcBef>
                <a:spcPct val="0"/>
              </a:spcBef>
              <a:spcAft>
                <a:spcPct val="0"/>
              </a:spcAft>
              <a:buClrTx/>
              <a:buSzTx/>
              <a:tabLst/>
            </a:pPr>
            <a:endParaRPr lang="en-GB" altLang="en-US" sz="1600" b="1" dirty="0">
              <a:solidFill>
                <a:schemeClr val="bg1"/>
              </a:solidFill>
            </a:endParaRPr>
          </a:p>
          <a:p>
            <a:pPr algn="just" fontAlgn="base">
              <a:lnSpc>
                <a:spcPct val="150000"/>
              </a:lnSpc>
              <a:spcBef>
                <a:spcPct val="0"/>
              </a:spcBef>
              <a:spcAft>
                <a:spcPct val="0"/>
              </a:spcAft>
            </a:pPr>
            <a:r>
              <a:rPr lang="en-GB" sz="1600" b="1" dirty="0">
                <a:solidFill>
                  <a:schemeClr val="bg1"/>
                </a:solidFill>
              </a:rPr>
              <a:t>This document was referred to the SEA Focal Point on the 28</a:t>
            </a:r>
            <a:r>
              <a:rPr lang="en-GB" sz="1600" b="1" baseline="30000" dirty="0">
                <a:solidFill>
                  <a:schemeClr val="bg1"/>
                </a:solidFill>
              </a:rPr>
              <a:t>th</a:t>
            </a:r>
            <a:r>
              <a:rPr lang="en-GB" sz="1600" b="1" dirty="0">
                <a:solidFill>
                  <a:schemeClr val="bg1"/>
                </a:solidFill>
              </a:rPr>
              <a:t> of January 2026. In their reply of the 2</a:t>
            </a:r>
            <a:r>
              <a:rPr lang="en-GB" sz="1600" b="1" baseline="30000" dirty="0">
                <a:solidFill>
                  <a:schemeClr val="bg1"/>
                </a:solidFill>
              </a:rPr>
              <a:t>nd</a:t>
            </a:r>
            <a:r>
              <a:rPr lang="en-GB" sz="1600" b="1" dirty="0">
                <a:solidFill>
                  <a:schemeClr val="bg1"/>
                </a:solidFill>
              </a:rPr>
              <a:t> of February 2026, the SEA Focal Point noted that, this review seeks to update the policy framework to better regulate existing development, contain urban sprawl, and strengthen environmental and planning safeguards, consultations with Designated Authorities did not identify any significant strategic-level environmental concerns and detailed environmental assessment will continue to be undertaken at the project stage, including through EIA and Appropriate Assessment procedures where applicable. </a:t>
            </a:r>
          </a:p>
          <a:p>
            <a:pPr algn="just" fontAlgn="base">
              <a:lnSpc>
                <a:spcPct val="150000"/>
              </a:lnSpc>
              <a:spcBef>
                <a:spcPct val="0"/>
              </a:spcBef>
              <a:spcAft>
                <a:spcPct val="0"/>
              </a:spcAft>
            </a:pPr>
            <a:endParaRPr lang="en-GB" altLang="en-US" sz="1600" b="1" dirty="0">
              <a:solidFill>
                <a:schemeClr val="bg1"/>
              </a:solidFill>
            </a:endParaRPr>
          </a:p>
          <a:p>
            <a:pPr algn="just" fontAlgn="base">
              <a:lnSpc>
                <a:spcPct val="150000"/>
              </a:lnSpc>
              <a:spcBef>
                <a:spcPct val="0"/>
              </a:spcBef>
              <a:spcAft>
                <a:spcPct val="0"/>
              </a:spcAft>
            </a:pPr>
            <a:r>
              <a:rPr lang="en-GB" altLang="en-US" sz="1600" b="1" dirty="0">
                <a:solidFill>
                  <a:schemeClr val="bg1"/>
                </a:solidFill>
              </a:rPr>
              <a:t>Discussion at the Standing Committee in terms of Schedule III of the DPA is required since sites </a:t>
            </a:r>
            <a:r>
              <a:rPr lang="en-GB" altLang="en-US" sz="1600" b="1">
                <a:solidFill>
                  <a:schemeClr val="bg1"/>
                </a:solidFill>
              </a:rPr>
              <a:t>are located ODZ.</a:t>
            </a:r>
            <a:endParaRPr lang="en-GB" altLang="en-US" sz="1600" b="1" dirty="0">
              <a:solidFill>
                <a:schemeClr val="bg1"/>
              </a:solidFill>
            </a:endParaRPr>
          </a:p>
          <a:p>
            <a:pPr algn="just" fontAlgn="base">
              <a:lnSpc>
                <a:spcPct val="150000"/>
              </a:lnSpc>
              <a:spcBef>
                <a:spcPct val="0"/>
              </a:spcBef>
              <a:spcAft>
                <a:spcPct val="0"/>
              </a:spcAft>
            </a:pPr>
            <a:endParaRPr lang="en-GB" altLang="en-US" dirty="0">
              <a:solidFill>
                <a:schemeClr val="bg1"/>
              </a:solidFill>
            </a:endParaRPr>
          </a:p>
        </p:txBody>
      </p:sp>
    </p:spTree>
    <p:extLst>
      <p:ext uri="{BB962C8B-B14F-4D97-AF65-F5344CB8AC3E}">
        <p14:creationId xmlns:p14="http://schemas.microsoft.com/office/powerpoint/2010/main" val="429047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2391A-8925-1A9E-74D4-B6EA031519FE}"/>
              </a:ext>
            </a:extLst>
          </p:cNvPr>
          <p:cNvPicPr>
            <a:picLocks noChangeAspect="1"/>
          </p:cNvPicPr>
          <p:nvPr/>
        </p:nvPicPr>
        <p:blipFill>
          <a:blip r:embed="rId2"/>
          <a:stretch>
            <a:fillRect/>
          </a:stretch>
        </p:blipFill>
        <p:spPr>
          <a:xfrm>
            <a:off x="1380335" y="106392"/>
            <a:ext cx="9431329" cy="6645216"/>
          </a:xfrm>
          <a:prstGeom prst="rect">
            <a:avLst/>
          </a:prstGeom>
        </p:spPr>
      </p:pic>
    </p:spTree>
    <p:extLst>
      <p:ext uri="{BB962C8B-B14F-4D97-AF65-F5344CB8AC3E}">
        <p14:creationId xmlns:p14="http://schemas.microsoft.com/office/powerpoint/2010/main" val="107802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AC384-BBBA-EC06-A756-FC34F543D360}"/>
              </a:ext>
            </a:extLst>
          </p:cNvPr>
          <p:cNvPicPr>
            <a:picLocks noChangeAspect="1"/>
          </p:cNvPicPr>
          <p:nvPr/>
        </p:nvPicPr>
        <p:blipFill>
          <a:blip r:embed="rId2"/>
          <a:stretch>
            <a:fillRect/>
          </a:stretch>
        </p:blipFill>
        <p:spPr>
          <a:xfrm>
            <a:off x="1" y="0"/>
            <a:ext cx="12192000" cy="6858001"/>
          </a:xfrm>
          <a:prstGeom prst="rect">
            <a:avLst/>
          </a:prstGeom>
        </p:spPr>
      </p:pic>
    </p:spTree>
    <p:extLst>
      <p:ext uri="{BB962C8B-B14F-4D97-AF65-F5344CB8AC3E}">
        <p14:creationId xmlns:p14="http://schemas.microsoft.com/office/powerpoint/2010/main" val="56607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A34B-3818-8DA6-F7D5-4EAEB25D57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3CC533-5D31-0362-DB07-DDE42229A66B}"/>
              </a:ext>
            </a:extLst>
          </p:cNvPr>
          <p:cNvSpPr>
            <a:spLocks noGrp="1"/>
          </p:cNvSpPr>
          <p:nvPr>
            <p:ph type="title"/>
          </p:nvPr>
        </p:nvSpPr>
        <p:spPr>
          <a:xfrm>
            <a:off x="712354" y="420400"/>
            <a:ext cx="7532277" cy="610863"/>
          </a:xfrm>
        </p:spPr>
        <p:txBody>
          <a:bodyPr rtlCol="0"/>
          <a:lstStyle/>
          <a:p>
            <a:pPr rtl="0"/>
            <a:r>
              <a:rPr lang="en-GB" dirty="0"/>
              <a:t>PUBLIC CONSULTATION</a:t>
            </a:r>
          </a:p>
        </p:txBody>
      </p:sp>
      <p:sp>
        <p:nvSpPr>
          <p:cNvPr id="42" name="Text Placeholder 3">
            <a:extLst>
              <a:ext uri="{FF2B5EF4-FFF2-40B4-BE49-F238E27FC236}">
                <a16:creationId xmlns:a16="http://schemas.microsoft.com/office/drawing/2014/main" id="{D061CDFC-C701-11CF-84F7-B15D2F4E688F}"/>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0C9F6490-B655-4EBA-C95C-29CF487FD239}"/>
              </a:ext>
            </a:extLst>
          </p:cNvPr>
          <p:cNvSpPr txBox="1"/>
          <p:nvPr/>
        </p:nvSpPr>
        <p:spPr>
          <a:xfrm>
            <a:off x="334356" y="1695658"/>
            <a:ext cx="11369964" cy="4708981"/>
          </a:xfrm>
          <a:prstGeom prst="rect">
            <a:avLst/>
          </a:prstGeom>
          <a:noFill/>
        </p:spPr>
        <p:txBody>
          <a:bodyPr wrap="square" rtlCol="0">
            <a:spAutoFit/>
          </a:bodyPr>
          <a:lstStyle/>
          <a:p>
            <a:pPr marL="342900" indent="-342900">
              <a:buFont typeface="Arial" panose="020B0604020202020204" pitchFamily="34" charset="0"/>
              <a:buChar char="•"/>
            </a:pPr>
            <a:r>
              <a:rPr lang="en-GB" b="1" dirty="0">
                <a:solidFill>
                  <a:srgbClr val="000000"/>
                </a:solidFill>
                <a:latin typeface="Century Gothic"/>
              </a:rPr>
              <a:t>Public Consultation on Objectives held between the 15th of October and 6th of November 2024, generated 63 submissions.</a:t>
            </a:r>
          </a:p>
          <a:p>
            <a:pPr marL="342900" indent="-342900">
              <a:buFont typeface="Arial" panose="020B0604020202020204" pitchFamily="34" charset="0"/>
              <a:buChar char="•"/>
            </a:pPr>
            <a:endParaRPr lang="en-GB" b="1" dirty="0">
              <a:solidFill>
                <a:srgbClr val="000000"/>
              </a:solidFill>
              <a:latin typeface="Century Gothic"/>
            </a:endParaRPr>
          </a:p>
          <a:p>
            <a:pPr marL="342900" indent="-342900">
              <a:buFont typeface="Arial" panose="020B0604020202020204" pitchFamily="34" charset="0"/>
              <a:buChar char="•"/>
            </a:pPr>
            <a:r>
              <a:rPr lang="en-GB" b="1" dirty="0">
                <a:solidFill>
                  <a:srgbClr val="000000"/>
                </a:solidFill>
                <a:latin typeface="Century Gothic"/>
              </a:rPr>
              <a:t>2nd round of Public Consultation on the draft partial review, between 21st of March and 5th of May 2025, generated 6 submissions.</a:t>
            </a:r>
          </a:p>
          <a:p>
            <a:pPr marL="342900" indent="-342900">
              <a:buFont typeface="Arial" panose="020B0604020202020204" pitchFamily="34" charset="0"/>
              <a:buChar char="•"/>
            </a:pPr>
            <a:endParaRPr lang="en-GB" b="1" dirty="0">
              <a:solidFill>
                <a:srgbClr val="000000"/>
              </a:solidFill>
              <a:latin typeface="Century Gothic"/>
            </a:endParaRPr>
          </a:p>
          <a:p>
            <a:pPr marL="342900" indent="-342900">
              <a:buFont typeface="Arial" panose="020B0604020202020204" pitchFamily="34" charset="0"/>
              <a:buChar char="•"/>
            </a:pPr>
            <a:r>
              <a:rPr lang="en-GB" b="1" dirty="0">
                <a:solidFill>
                  <a:srgbClr val="000000"/>
                </a:solidFill>
                <a:latin typeface="Century Gothic"/>
              </a:rPr>
              <a:t>1 submission unrelated to this review.</a:t>
            </a:r>
          </a:p>
          <a:p>
            <a:pPr marL="342900" indent="-342900">
              <a:buFont typeface="Arial" panose="020B0604020202020204" pitchFamily="34" charset="0"/>
              <a:buChar char="•"/>
            </a:pPr>
            <a:endParaRPr lang="en-GB" b="1" dirty="0">
              <a:solidFill>
                <a:srgbClr val="000000"/>
              </a:solidFill>
              <a:latin typeface="Century Gothic"/>
            </a:endParaRPr>
          </a:p>
          <a:p>
            <a:pPr marL="342900" indent="-342900">
              <a:buFont typeface="Arial" panose="020B0604020202020204" pitchFamily="34" charset="0"/>
              <a:buChar char="•"/>
            </a:pPr>
            <a:r>
              <a:rPr lang="en-GB" b="1" dirty="0">
                <a:solidFill>
                  <a:srgbClr val="000000"/>
                </a:solidFill>
                <a:latin typeface="Century Gothic"/>
              </a:rPr>
              <a:t>3</a:t>
            </a:r>
            <a:r>
              <a:rPr lang="en-GB" b="1">
                <a:solidFill>
                  <a:srgbClr val="000000"/>
                </a:solidFill>
                <a:latin typeface="Century Gothic"/>
              </a:rPr>
              <a:t> </a:t>
            </a:r>
            <a:r>
              <a:rPr lang="en-GB" b="1" dirty="0">
                <a:solidFill>
                  <a:srgbClr val="000000"/>
                </a:solidFill>
                <a:latin typeface="Century Gothic"/>
              </a:rPr>
              <a:t>submissions by private individuals. </a:t>
            </a:r>
          </a:p>
          <a:p>
            <a:pPr marL="342900" indent="-342900">
              <a:buFont typeface="Arial" panose="020B0604020202020204" pitchFamily="34" charset="0"/>
              <a:buChar char="•"/>
            </a:pPr>
            <a:endParaRPr lang="en-GB" b="1" dirty="0">
              <a:solidFill>
                <a:srgbClr val="000000"/>
              </a:solidFill>
              <a:latin typeface="Century Gothic"/>
            </a:endParaRPr>
          </a:p>
          <a:p>
            <a:pPr marL="342900" indent="-342900">
              <a:buFont typeface="Arial" panose="020B0604020202020204" pitchFamily="34" charset="0"/>
              <a:buChar char="•"/>
            </a:pPr>
            <a:r>
              <a:rPr lang="en-GB" b="1" dirty="0">
                <a:solidFill>
                  <a:srgbClr val="000000"/>
                </a:solidFill>
                <a:latin typeface="Century Gothic"/>
              </a:rPr>
              <a:t>3 submissions by </a:t>
            </a:r>
            <a:r>
              <a:rPr lang="en-GB" b="1" dirty="0" err="1">
                <a:solidFill>
                  <a:srgbClr val="000000"/>
                </a:solidFill>
                <a:latin typeface="Century Gothic"/>
              </a:rPr>
              <a:t>Partit</a:t>
            </a:r>
            <a:r>
              <a:rPr lang="en-GB" b="1" dirty="0">
                <a:solidFill>
                  <a:srgbClr val="000000"/>
                </a:solidFill>
                <a:latin typeface="Century Gothic"/>
              </a:rPr>
              <a:t> </a:t>
            </a:r>
            <a:r>
              <a:rPr lang="en-GB" b="1" dirty="0" err="1">
                <a:solidFill>
                  <a:srgbClr val="000000"/>
                </a:solidFill>
                <a:latin typeface="Century Gothic"/>
              </a:rPr>
              <a:t>Nazzjonalista</a:t>
            </a:r>
            <a:r>
              <a:rPr lang="en-GB" b="1" dirty="0">
                <a:solidFill>
                  <a:srgbClr val="000000"/>
                </a:solidFill>
                <a:latin typeface="Century Gothic"/>
              </a:rPr>
              <a:t>, the Malta Sociological Association and </a:t>
            </a:r>
            <a:r>
              <a:rPr lang="en-GB" b="1" dirty="0" err="1">
                <a:solidFill>
                  <a:srgbClr val="000000"/>
                </a:solidFill>
                <a:latin typeface="Century Gothic"/>
              </a:rPr>
              <a:t>BirdLife</a:t>
            </a:r>
            <a:r>
              <a:rPr lang="en-GB" b="1" dirty="0">
                <a:solidFill>
                  <a:srgbClr val="000000"/>
                </a:solidFill>
                <a:latin typeface="Century Gothic"/>
              </a:rPr>
              <a:t> Malta. </a:t>
            </a:r>
          </a:p>
          <a:p>
            <a:pPr marL="342900" indent="-342900">
              <a:buFont typeface="Arial" panose="020B0604020202020204" pitchFamily="34" charset="0"/>
              <a:buChar char="•"/>
            </a:pPr>
            <a:endParaRPr lang="en-GB" b="1" dirty="0">
              <a:solidFill>
                <a:srgbClr val="000000"/>
              </a:solidFill>
              <a:latin typeface="Century Gothic"/>
            </a:endParaRPr>
          </a:p>
          <a:p>
            <a:pPr marL="342900" indent="-342900">
              <a:buFont typeface="Arial" panose="020B0604020202020204" pitchFamily="34" charset="0"/>
              <a:buChar char="•"/>
            </a:pPr>
            <a:r>
              <a:rPr lang="en-GB" b="1" dirty="0">
                <a:solidFill>
                  <a:srgbClr val="000000"/>
                </a:solidFill>
                <a:latin typeface="Century Gothic"/>
              </a:rPr>
              <a:t>Draft of the partial review was presented and discussed with the Parliamentary Committee for the Environment, Climate Change and Development Planning on the 30th of April 2025.</a:t>
            </a:r>
          </a:p>
          <a:p>
            <a:endParaRPr lang="en-GB" sz="2400" b="1" dirty="0">
              <a:solidFill>
                <a:schemeClr val="bg1"/>
              </a:solidFill>
              <a:latin typeface="+mj-lt"/>
            </a:endParaRPr>
          </a:p>
          <a:p>
            <a:pPr marL="342900" indent="-342900">
              <a:buFont typeface="Arial" panose="020B0604020202020204" pitchFamily="34" charset="0"/>
              <a:buChar char="•"/>
            </a:pPr>
            <a:endParaRPr lang="en-GB" sz="2400" b="1" dirty="0">
              <a:latin typeface="+mj-lt"/>
            </a:endParaRPr>
          </a:p>
        </p:txBody>
      </p:sp>
    </p:spTree>
    <p:extLst>
      <p:ext uri="{BB962C8B-B14F-4D97-AF65-F5344CB8AC3E}">
        <p14:creationId xmlns:p14="http://schemas.microsoft.com/office/powerpoint/2010/main" val="366607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A6EB-9776-1317-63AF-A919DD48AB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5F24E8-4D3A-72D9-85DE-E7304CD474C0}"/>
              </a:ext>
            </a:extLst>
          </p:cNvPr>
          <p:cNvSpPr>
            <a:spLocks noGrp="1"/>
          </p:cNvSpPr>
          <p:nvPr>
            <p:ph type="title"/>
          </p:nvPr>
        </p:nvSpPr>
        <p:spPr>
          <a:xfrm>
            <a:off x="712354" y="214622"/>
            <a:ext cx="10991966" cy="478105"/>
          </a:xfrm>
        </p:spPr>
        <p:txBody>
          <a:bodyPr rtlCol="0">
            <a:normAutofit/>
          </a:bodyPr>
          <a:lstStyle/>
          <a:p>
            <a:r>
              <a:rPr kumimoji="0" lang="en-GB" sz="2700" b="1" i="0" u="none" strike="noStrike" kern="1200" cap="none" spc="0" normalizeH="0" baseline="0" noProof="0" dirty="0">
                <a:ln>
                  <a:noFill/>
                </a:ln>
                <a:effectLst/>
                <a:uLnTx/>
                <a:uFillTx/>
                <a:latin typeface="Century Gothic"/>
                <a:ea typeface="+mj-ea"/>
                <a:cs typeface="+mj-cs"/>
              </a:rPr>
              <a:t>GHAJNSIELEM – 2</a:t>
            </a:r>
            <a:r>
              <a:rPr kumimoji="0" lang="en-GB" sz="2700" b="1" i="0" u="none" strike="noStrike" kern="1200" cap="none" spc="0" normalizeH="0" baseline="30000" noProof="0" dirty="0">
                <a:ln>
                  <a:noFill/>
                </a:ln>
                <a:effectLst/>
                <a:uLnTx/>
                <a:uFillTx/>
                <a:latin typeface="Century Gothic"/>
                <a:ea typeface="+mj-ea"/>
                <a:cs typeface="+mj-cs"/>
              </a:rPr>
              <a:t>nd</a:t>
            </a:r>
            <a:r>
              <a:rPr kumimoji="0" lang="en-GB" sz="2700" b="1" i="0" u="none" strike="noStrike" kern="1200" cap="none" spc="0" normalizeH="0" baseline="0" noProof="0" dirty="0">
                <a:ln>
                  <a:noFill/>
                </a:ln>
                <a:effectLst/>
                <a:uLnTx/>
                <a:uFillTx/>
                <a:latin typeface="Century Gothic"/>
                <a:ea typeface="+mj-ea"/>
                <a:cs typeface="+mj-cs"/>
              </a:rPr>
              <a:t> STAGE </a:t>
            </a:r>
            <a:r>
              <a:rPr lang="en-GB" sz="2700" dirty="0">
                <a:latin typeface="Century Gothic"/>
              </a:rPr>
              <a:t>PUBLIC CONSULTATION MAIN ISSUES</a:t>
            </a:r>
            <a:endParaRPr lang="en-GB" dirty="0"/>
          </a:p>
        </p:txBody>
      </p:sp>
      <p:sp>
        <p:nvSpPr>
          <p:cNvPr id="42" name="Text Placeholder 3">
            <a:extLst>
              <a:ext uri="{FF2B5EF4-FFF2-40B4-BE49-F238E27FC236}">
                <a16:creationId xmlns:a16="http://schemas.microsoft.com/office/drawing/2014/main" id="{78150A54-0518-6716-71ED-84B98BBDDD38}"/>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2E5B46DE-013C-F516-0388-1D0C1B0FD1F5}"/>
              </a:ext>
            </a:extLst>
          </p:cNvPr>
          <p:cNvSpPr txBox="1"/>
          <p:nvPr/>
        </p:nvSpPr>
        <p:spPr>
          <a:xfrm>
            <a:off x="334356" y="882858"/>
            <a:ext cx="11369964" cy="308289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1"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000000"/>
                </a:solidFill>
                <a:effectLst/>
                <a:uLnTx/>
                <a:uFillTx/>
                <a:latin typeface="Century Gothic"/>
                <a:ea typeface="+mn-ea"/>
                <a:cs typeface="+mn-cs"/>
              </a:rPr>
              <a:t>Expression of agreement to the proposed revisions.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1" i="0" u="none" strike="noStrike" kern="1200" cap="none" spc="0" normalizeH="0" baseline="0" noProof="0" dirty="0">
              <a:ln>
                <a:noFill/>
              </a:ln>
              <a:solidFill>
                <a:srgbClr val="000000"/>
              </a:solidFill>
              <a:effectLst/>
              <a:uLnTx/>
              <a:uFillTx/>
              <a:latin typeface="Century Gothic"/>
              <a:ea typeface="+mn-ea"/>
              <a:cs typeface="+mn-cs"/>
            </a:endParaRPr>
          </a:p>
          <a:p>
            <a:pPr marL="342900" indent="-342900" algn="just">
              <a:buFont typeface="Arial" panose="020B0604020202020204" pitchFamily="34" charset="0"/>
              <a:buChar char="•"/>
              <a:defRPr/>
            </a:pPr>
            <a:r>
              <a:rPr lang="en-GB" b="1" dirty="0">
                <a:solidFill>
                  <a:srgbClr val="000000"/>
                </a:solidFill>
                <a:latin typeface="Century Gothic"/>
              </a:rPr>
              <a:t>To carry out a social impact assessment.</a:t>
            </a:r>
          </a:p>
          <a:p>
            <a:pPr marL="342900" marR="0" lvl="0" indent="-342900" algn="just" fontAlgn="auto">
              <a:lnSpc>
                <a:spcPct val="100000"/>
              </a:lnSpc>
              <a:spcBef>
                <a:spcPts val="0"/>
              </a:spcBef>
              <a:spcAft>
                <a:spcPts val="0"/>
              </a:spcAft>
              <a:buClrTx/>
              <a:buSzTx/>
              <a:buFont typeface="Arial" panose="020B0604020202020204" pitchFamily="34" charset="0"/>
              <a:buChar char="•"/>
              <a:tabLst/>
              <a:defRPr/>
            </a:pPr>
            <a:endParaRPr lang="en-GB" b="1" dirty="0">
              <a:solidFill>
                <a:srgbClr val="000000"/>
              </a:solidFill>
              <a:latin typeface="Century Gothic"/>
            </a:endParaRPr>
          </a:p>
          <a:p>
            <a:pPr marL="342900" indent="-342900" algn="just">
              <a:lnSpc>
                <a:spcPct val="150000"/>
              </a:lnSpc>
              <a:spcAft>
                <a:spcPts val="1000"/>
              </a:spcAft>
              <a:buFont typeface="Arial" panose="020B0604020202020204" pitchFamily="34" charset="0"/>
              <a:buChar char="•"/>
              <a:defRPr/>
            </a:pPr>
            <a:r>
              <a:rPr lang="en-GB" b="1" dirty="0">
                <a:solidFill>
                  <a:srgbClr val="000000"/>
                </a:solidFill>
                <a:latin typeface="Century Gothic"/>
              </a:rPr>
              <a:t>The inclusion of provisions to mitigate against noise pollution and discouraged the hosting of large events such as music festivals. </a:t>
            </a:r>
          </a:p>
          <a:p>
            <a:pPr marL="342900" marR="0" lvl="0" indent="-342900" algn="just" fontAlgn="auto">
              <a:lnSpc>
                <a:spcPct val="100000"/>
              </a:lnSpc>
              <a:spcBef>
                <a:spcPts val="0"/>
              </a:spcBef>
              <a:spcAft>
                <a:spcPts val="0"/>
              </a:spcAft>
              <a:buClrTx/>
              <a:buSzTx/>
              <a:buFont typeface="Arial" panose="020B0604020202020204" pitchFamily="34" charset="0"/>
              <a:buChar char="•"/>
              <a:tabLst/>
              <a:defRPr/>
            </a:pPr>
            <a:endParaRPr lang="en-GB" b="1" dirty="0">
              <a:solidFill>
                <a:srgbClr val="000000"/>
              </a:solidFill>
              <a:latin typeface="Century Gothic"/>
            </a:endParaRPr>
          </a:p>
          <a:p>
            <a:pPr marL="342900" indent="-342900">
              <a:buFont typeface="Arial" panose="020B0604020202020204" pitchFamily="34" charset="0"/>
              <a:buChar char="•"/>
            </a:pPr>
            <a:endParaRPr lang="en-GB" sz="2400" b="1" dirty="0">
              <a:latin typeface="+mj-lt"/>
            </a:endParaRPr>
          </a:p>
        </p:txBody>
      </p:sp>
    </p:spTree>
    <p:extLst>
      <p:ext uri="{BB962C8B-B14F-4D97-AF65-F5344CB8AC3E}">
        <p14:creationId xmlns:p14="http://schemas.microsoft.com/office/powerpoint/2010/main" val="172586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94AF-6349-C76A-96F2-087230A837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E8058C5-5D7E-8674-D6D9-0644BE2D3F40}"/>
              </a:ext>
            </a:extLst>
          </p:cNvPr>
          <p:cNvSpPr>
            <a:spLocks noGrp="1"/>
          </p:cNvSpPr>
          <p:nvPr>
            <p:ph type="body" sz="quarter" idx="11"/>
          </p:nvPr>
        </p:nvSpPr>
        <p:spPr/>
        <p:txBody>
          <a:bodyPr rtlCol="0"/>
          <a:lstStyle/>
          <a:p>
            <a:pPr marL="285750" indent="-285750">
              <a:buFont typeface="Arial" panose="020B0604020202020204" pitchFamily="34" charset="0"/>
              <a:buChar char="•"/>
            </a:pPr>
            <a:r>
              <a:rPr lang="en-GB" sz="2000" dirty="0"/>
              <a:t>Partial Review intended to revise Local Plan policies related to Category 2 and 3 rural settlements,</a:t>
            </a:r>
          </a:p>
          <a:p>
            <a:pPr marL="285750" indent="-285750">
              <a:buFont typeface="Arial" panose="020B0604020202020204" pitchFamily="34" charset="0"/>
              <a:buChar char="•"/>
            </a:pPr>
            <a:r>
              <a:rPr lang="en-GB" sz="2000" dirty="0"/>
              <a:t>GCLP policies GZ-RLST-2 &amp; GZ-RLST-3 </a:t>
            </a:r>
          </a:p>
          <a:p>
            <a:pPr marL="285750" indent="-285750">
              <a:buFont typeface="Arial" panose="020B0604020202020204" pitchFamily="34" charset="0"/>
              <a:buChar char="•"/>
            </a:pPr>
            <a:r>
              <a:rPr lang="en-GB" sz="2000" dirty="0"/>
              <a:t>NWLP policies NWRS 3 &amp; NWRS 4</a:t>
            </a:r>
          </a:p>
          <a:p>
            <a:pPr marL="285750" indent="-285750">
              <a:buFont typeface="Arial" panose="020B0604020202020204" pitchFamily="34" charset="0"/>
              <a:buChar char="•"/>
            </a:pPr>
            <a:r>
              <a:rPr lang="en-GB" sz="2000" dirty="0"/>
              <a:t>CMLP policy CG04</a:t>
            </a:r>
          </a:p>
          <a:p>
            <a:pPr marL="285750" indent="-285750">
              <a:buFont typeface="Arial" panose="020B0604020202020204" pitchFamily="34" charset="0"/>
              <a:buChar char="•"/>
            </a:pPr>
            <a:r>
              <a:rPr lang="en-GB" sz="2000" dirty="0"/>
              <a:t>SMLP policies SMSE07 &amp; SMSE08 </a:t>
            </a:r>
          </a:p>
          <a:p>
            <a:pPr rtl="0"/>
            <a:endParaRPr lang="en-GB" dirty="0"/>
          </a:p>
          <a:p>
            <a:pPr rtl="0"/>
            <a:endParaRPr lang="en-GB" dirty="0"/>
          </a:p>
        </p:txBody>
      </p:sp>
      <p:sp>
        <p:nvSpPr>
          <p:cNvPr id="6" name="Rectangle 5">
            <a:extLst>
              <a:ext uri="{FF2B5EF4-FFF2-40B4-BE49-F238E27FC236}">
                <a16:creationId xmlns:a16="http://schemas.microsoft.com/office/drawing/2014/main" id="{641867D9-48CC-61F8-83AB-78138599766C}"/>
              </a:ext>
            </a:extLst>
          </p:cNvPr>
          <p:cNvSpPr/>
          <p:nvPr/>
        </p:nvSpPr>
        <p:spPr>
          <a:xfrm>
            <a:off x="952499" y="1809750"/>
            <a:ext cx="2333626" cy="304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2">
            <a:extLst>
              <a:ext uri="{FF2B5EF4-FFF2-40B4-BE49-F238E27FC236}">
                <a16:creationId xmlns:a16="http://schemas.microsoft.com/office/drawing/2014/main" id="{3D03E629-9F38-FC03-C2BF-56367D1A5211}"/>
              </a:ext>
            </a:extLst>
          </p:cNvPr>
          <p:cNvSpPr>
            <a:spLocks noGrp="1"/>
          </p:cNvSpPr>
          <p:nvPr>
            <p:ph type="title"/>
          </p:nvPr>
        </p:nvSpPr>
        <p:spPr>
          <a:xfrm>
            <a:off x="293524" y="193273"/>
            <a:ext cx="10991966" cy="475441"/>
          </a:xfrm>
        </p:spPr>
        <p:txBody>
          <a:bodyPr rtlCol="0">
            <a:normAutofit/>
          </a:bodyPr>
          <a:lstStyle/>
          <a:p>
            <a:r>
              <a:rPr kumimoji="0" lang="en-GB" sz="2400" b="1" i="0" u="none" strike="noStrike" kern="1200" cap="none" spc="0" normalizeH="0" baseline="0" noProof="0" dirty="0">
                <a:ln>
                  <a:noFill/>
                </a:ln>
                <a:effectLst/>
                <a:uLnTx/>
                <a:uFillTx/>
                <a:latin typeface="Century Gothic"/>
                <a:ea typeface="+mj-ea"/>
                <a:cs typeface="+mj-cs"/>
              </a:rPr>
              <a:t>XEWKIJA – 2</a:t>
            </a:r>
            <a:r>
              <a:rPr kumimoji="0" lang="en-GB" sz="2400" b="1" i="0" u="none" strike="noStrike" kern="1200" cap="none" spc="0" normalizeH="0" baseline="30000" noProof="0" dirty="0">
                <a:ln>
                  <a:noFill/>
                </a:ln>
                <a:effectLst/>
                <a:uLnTx/>
                <a:uFillTx/>
                <a:latin typeface="Century Gothic"/>
                <a:ea typeface="+mj-ea"/>
                <a:cs typeface="+mj-cs"/>
              </a:rPr>
              <a:t>nd</a:t>
            </a:r>
            <a:r>
              <a:rPr kumimoji="0" lang="en-GB" sz="2400" b="1" i="0" u="none" strike="noStrike" kern="1200" cap="none" spc="0" normalizeH="0" baseline="0" noProof="0" dirty="0">
                <a:ln>
                  <a:noFill/>
                </a:ln>
                <a:effectLst/>
                <a:uLnTx/>
                <a:uFillTx/>
                <a:latin typeface="Century Gothic"/>
                <a:ea typeface="+mj-ea"/>
                <a:cs typeface="+mj-cs"/>
              </a:rPr>
              <a:t> STAGE PUBLIC CONSULTATION MAIN ISSUES </a:t>
            </a:r>
            <a:endParaRPr lang="en-GB" dirty="0"/>
          </a:p>
        </p:txBody>
      </p:sp>
      <p:sp>
        <p:nvSpPr>
          <p:cNvPr id="3" name="TextBox 2">
            <a:extLst>
              <a:ext uri="{FF2B5EF4-FFF2-40B4-BE49-F238E27FC236}">
                <a16:creationId xmlns:a16="http://schemas.microsoft.com/office/drawing/2014/main" id="{3810A800-9D04-6EF7-F2AD-9F1D03EDEF73}"/>
              </a:ext>
            </a:extLst>
          </p:cNvPr>
          <p:cNvSpPr txBox="1"/>
          <p:nvPr/>
        </p:nvSpPr>
        <p:spPr>
          <a:xfrm>
            <a:off x="313940" y="777287"/>
            <a:ext cx="11369964" cy="230832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latin typeface="Century Gothic"/>
              </a:rPr>
              <a:t>Two submissions were objections to the proposed designation of a category 1 rural settlement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1" i="0" u="none" strike="noStrike" kern="1200" cap="none" spc="0" normalizeH="0" baseline="0" noProof="0" dirty="0">
              <a:ln>
                <a:noFill/>
              </a:ln>
              <a:solidFill>
                <a:srgbClr val="000000"/>
              </a:solidFill>
              <a:effectLst/>
              <a:uLnTx/>
              <a:uFillTx/>
              <a:latin typeface="Century Gothic"/>
              <a:ea typeface="+mn-ea"/>
              <a:cs typeface="+mn-cs"/>
            </a:endParaRPr>
          </a:p>
          <a:p>
            <a:pPr marL="342900" indent="-342900" algn="just">
              <a:buFont typeface="Arial" panose="020B0604020202020204" pitchFamily="34" charset="0"/>
              <a:buChar char="•"/>
              <a:defRPr/>
            </a:pPr>
            <a:r>
              <a:rPr lang="en-GB" b="1" dirty="0">
                <a:solidFill>
                  <a:srgbClr val="000000"/>
                </a:solidFill>
                <a:latin typeface="Century Gothic"/>
              </a:rPr>
              <a:t>The revisions are deemed not transparent as no information has been made available regarding the legality of the existing buildings in this area.</a:t>
            </a:r>
          </a:p>
          <a:p>
            <a:pPr marL="342900" indent="-342900" algn="just">
              <a:buFont typeface="Arial" panose="020B0604020202020204" pitchFamily="34" charset="0"/>
              <a:buChar char="•"/>
              <a:defRPr/>
            </a:pPr>
            <a:endParaRPr lang="en-GB" b="1" dirty="0">
              <a:solidFill>
                <a:srgbClr val="000000"/>
              </a:solidFill>
              <a:latin typeface="Century Gothic"/>
            </a:endParaRPr>
          </a:p>
          <a:p>
            <a:pPr marL="342900" indent="-342900" algn="just">
              <a:buFont typeface="Arial" panose="020B0604020202020204" pitchFamily="34" charset="0"/>
              <a:buChar char="•"/>
              <a:defRPr/>
            </a:pPr>
            <a:r>
              <a:rPr lang="en-GB" b="1" dirty="0">
                <a:solidFill>
                  <a:srgbClr val="000000"/>
                </a:solidFill>
                <a:latin typeface="Century Gothic"/>
              </a:rPr>
              <a:t>Partial review is considered as a means to regularise illegalities</a:t>
            </a:r>
          </a:p>
          <a:p>
            <a:pPr marL="342900" indent="-342900" algn="just">
              <a:buFont typeface="Arial" panose="020B0604020202020204" pitchFamily="34" charset="0"/>
              <a:buChar char="•"/>
              <a:defRPr/>
            </a:pPr>
            <a:endParaRPr lang="en-GB" b="1" dirty="0">
              <a:solidFill>
                <a:srgbClr val="000000"/>
              </a:solidFill>
              <a:latin typeface="Century Gothic"/>
            </a:endParaRPr>
          </a:p>
          <a:p>
            <a:pPr marL="342900" marR="0" lvl="0" indent="-342900" algn="just" fontAlgn="auto">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latin typeface="Century Gothic"/>
              </a:rPr>
              <a:t>To carry out a social impact assessment</a:t>
            </a:r>
          </a:p>
        </p:txBody>
      </p:sp>
      <p:sp>
        <p:nvSpPr>
          <p:cNvPr id="8" name="TextBox 7">
            <a:extLst>
              <a:ext uri="{FF2B5EF4-FFF2-40B4-BE49-F238E27FC236}">
                <a16:creationId xmlns:a16="http://schemas.microsoft.com/office/drawing/2014/main" id="{D9DFCCEB-CC4F-75BD-2849-27361051FEB1}"/>
              </a:ext>
            </a:extLst>
          </p:cNvPr>
          <p:cNvSpPr txBox="1"/>
          <p:nvPr/>
        </p:nvSpPr>
        <p:spPr>
          <a:xfrm>
            <a:off x="293524" y="3235866"/>
            <a:ext cx="5915252" cy="1815882"/>
          </a:xfrm>
          <a:prstGeom prst="rect">
            <a:avLst/>
          </a:prstGeom>
          <a:noFill/>
        </p:spPr>
        <p:txBody>
          <a:bodyPr wrap="square" rtlCol="0">
            <a:spAutoFit/>
          </a:bodyPr>
          <a:lstStyle/>
          <a:p>
            <a:pPr marL="342900" marR="0" lvl="0" indent="-342900" algn="just" fontAlgn="auto">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latin typeface="Century Gothic"/>
              </a:rPr>
              <a:t>Request that a parcel of land indicated as a Public Road, be included as part of the Residential Area and made available for development. </a:t>
            </a:r>
          </a:p>
          <a:p>
            <a:pPr marR="0" lvl="0" algn="just" defTabSz="914400" rtl="0" eaLnBrk="1" fontAlgn="auto" latinLnBrk="0" hangingPunct="1">
              <a:lnSpc>
                <a:spcPct val="100000"/>
              </a:lnSpc>
              <a:spcBef>
                <a:spcPts val="0"/>
              </a:spcBef>
              <a:spcAft>
                <a:spcPts val="0"/>
              </a:spcAft>
              <a:buClrTx/>
              <a:buSzTx/>
              <a:tabLst/>
              <a:defRPr/>
            </a:pPr>
            <a:endParaRPr kumimoji="0" lang="en-GB" sz="2000" b="1"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9" name="Picture 8">
            <a:extLst>
              <a:ext uri="{FF2B5EF4-FFF2-40B4-BE49-F238E27FC236}">
                <a16:creationId xmlns:a16="http://schemas.microsoft.com/office/drawing/2014/main" id="{70CB2EFD-C8BC-B422-0577-6B3D6931F082}"/>
              </a:ext>
            </a:extLst>
          </p:cNvPr>
          <p:cNvPicPr>
            <a:picLocks noChangeAspect="1"/>
          </p:cNvPicPr>
          <p:nvPr/>
        </p:nvPicPr>
        <p:blipFill>
          <a:blip r:embed="rId3"/>
          <a:stretch>
            <a:fillRect/>
          </a:stretch>
        </p:blipFill>
        <p:spPr>
          <a:xfrm>
            <a:off x="6667502" y="2857104"/>
            <a:ext cx="5098698" cy="3645244"/>
          </a:xfrm>
          <a:prstGeom prst="rect">
            <a:avLst/>
          </a:prstGeom>
        </p:spPr>
      </p:pic>
      <p:pic>
        <p:nvPicPr>
          <p:cNvPr id="11" name="Picture 10">
            <a:extLst>
              <a:ext uri="{FF2B5EF4-FFF2-40B4-BE49-F238E27FC236}">
                <a16:creationId xmlns:a16="http://schemas.microsoft.com/office/drawing/2014/main" id="{6C3CA011-0966-5F32-1EDD-002DAF69D98D}"/>
              </a:ext>
            </a:extLst>
          </p:cNvPr>
          <p:cNvPicPr>
            <a:picLocks noChangeAspect="1"/>
          </p:cNvPicPr>
          <p:nvPr/>
        </p:nvPicPr>
        <p:blipFill>
          <a:blip r:embed="rId4"/>
          <a:stretch>
            <a:fillRect/>
          </a:stretch>
        </p:blipFill>
        <p:spPr>
          <a:xfrm>
            <a:off x="2103271" y="4552551"/>
            <a:ext cx="4333954" cy="1949797"/>
          </a:xfrm>
          <a:prstGeom prst="rect">
            <a:avLst/>
          </a:prstGeom>
        </p:spPr>
      </p:pic>
    </p:spTree>
    <p:extLst>
      <p:ext uri="{BB962C8B-B14F-4D97-AF65-F5344CB8AC3E}">
        <p14:creationId xmlns:p14="http://schemas.microsoft.com/office/powerpoint/2010/main" val="155539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F15C-85C3-348D-7534-47266356534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15E5BDD-7F61-2D5D-BA5D-28D954BDBFCF}"/>
              </a:ext>
            </a:extLst>
          </p:cNvPr>
          <p:cNvSpPr/>
          <p:nvPr/>
        </p:nvSpPr>
        <p:spPr>
          <a:xfrm>
            <a:off x="952499" y="1809750"/>
            <a:ext cx="2333626" cy="304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2">
            <a:extLst>
              <a:ext uri="{FF2B5EF4-FFF2-40B4-BE49-F238E27FC236}">
                <a16:creationId xmlns:a16="http://schemas.microsoft.com/office/drawing/2014/main" id="{B1AABF4C-1ADB-1E6D-442A-EA24A2A629B9}"/>
              </a:ext>
            </a:extLst>
          </p:cNvPr>
          <p:cNvSpPr>
            <a:spLocks noGrp="1"/>
          </p:cNvSpPr>
          <p:nvPr>
            <p:ph type="title"/>
          </p:nvPr>
        </p:nvSpPr>
        <p:spPr>
          <a:xfrm>
            <a:off x="293524" y="193273"/>
            <a:ext cx="10991966" cy="475441"/>
          </a:xfrm>
        </p:spPr>
        <p:txBody>
          <a:bodyPr rtlCol="0">
            <a:normAutofit/>
          </a:bodyPr>
          <a:lstStyle/>
          <a:p>
            <a:r>
              <a:rPr kumimoji="0" lang="en-GB" sz="2400" b="1" i="0" u="none" strike="noStrike" kern="1200" cap="none" spc="0" normalizeH="0" baseline="0" noProof="0" dirty="0">
                <a:ln>
                  <a:noFill/>
                </a:ln>
                <a:effectLst/>
                <a:uLnTx/>
                <a:uFillTx/>
                <a:latin typeface="Century Gothic"/>
                <a:ea typeface="+mj-ea"/>
                <a:cs typeface="+mj-cs"/>
              </a:rPr>
              <a:t>2</a:t>
            </a:r>
            <a:r>
              <a:rPr kumimoji="0" lang="en-GB" sz="2400" b="1" i="0" u="none" strike="noStrike" kern="1200" cap="none" spc="0" normalizeH="0" baseline="30000" noProof="0" dirty="0">
                <a:ln>
                  <a:noFill/>
                </a:ln>
                <a:effectLst/>
                <a:uLnTx/>
                <a:uFillTx/>
                <a:latin typeface="Century Gothic"/>
                <a:ea typeface="+mj-ea"/>
                <a:cs typeface="+mj-cs"/>
              </a:rPr>
              <a:t>nd</a:t>
            </a:r>
            <a:r>
              <a:rPr kumimoji="0" lang="en-GB" sz="2400" b="1" i="0" u="none" strike="noStrike" kern="1200" cap="none" spc="0" normalizeH="0" baseline="0" noProof="0" dirty="0">
                <a:ln>
                  <a:noFill/>
                </a:ln>
                <a:effectLst/>
                <a:uLnTx/>
                <a:uFillTx/>
                <a:latin typeface="Century Gothic"/>
                <a:ea typeface="+mj-ea"/>
                <a:cs typeface="+mj-cs"/>
              </a:rPr>
              <a:t> STAGE PUBLIC CONSULTATION</a:t>
            </a:r>
            <a:endParaRPr lang="en-GB" dirty="0"/>
          </a:p>
        </p:txBody>
      </p:sp>
      <p:sp>
        <p:nvSpPr>
          <p:cNvPr id="3" name="TextBox 2">
            <a:extLst>
              <a:ext uri="{FF2B5EF4-FFF2-40B4-BE49-F238E27FC236}">
                <a16:creationId xmlns:a16="http://schemas.microsoft.com/office/drawing/2014/main" id="{5A2DD24A-148F-BC57-6F21-F5E79F277C47}"/>
              </a:ext>
            </a:extLst>
          </p:cNvPr>
          <p:cNvSpPr txBox="1"/>
          <p:nvPr/>
        </p:nvSpPr>
        <p:spPr>
          <a:xfrm>
            <a:off x="293524" y="1674674"/>
            <a:ext cx="11369964" cy="1200329"/>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latin typeface="Century Gothic"/>
              </a:rPr>
              <a:t>Executive Council approved the document without any changes and referred it to the Minister on the 20</a:t>
            </a:r>
            <a:r>
              <a:rPr lang="en-GB" b="1" baseline="30000" dirty="0">
                <a:solidFill>
                  <a:srgbClr val="000000"/>
                </a:solidFill>
                <a:latin typeface="Century Gothic"/>
              </a:rPr>
              <a:t>th</a:t>
            </a:r>
            <a:r>
              <a:rPr lang="en-GB" b="1" dirty="0">
                <a:solidFill>
                  <a:srgbClr val="000000"/>
                </a:solidFill>
                <a:latin typeface="Century Gothic"/>
              </a:rPr>
              <a:t> May 2025</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solidFill>
                <a:srgbClr val="000000"/>
              </a:solidFill>
              <a:latin typeface="Century Gothic"/>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latin typeface="Century Gothic"/>
              </a:rPr>
              <a:t>Minister provided clearance to carry out SEA Screening on the 29</a:t>
            </a:r>
            <a:r>
              <a:rPr lang="en-GB" b="1" baseline="30000" dirty="0">
                <a:solidFill>
                  <a:srgbClr val="000000"/>
                </a:solidFill>
                <a:latin typeface="Century Gothic"/>
              </a:rPr>
              <a:t>th</a:t>
            </a:r>
            <a:r>
              <a:rPr lang="en-GB" b="1" dirty="0">
                <a:solidFill>
                  <a:srgbClr val="000000"/>
                </a:solidFill>
                <a:latin typeface="Century Gothic"/>
              </a:rPr>
              <a:t> October 2025</a:t>
            </a:r>
          </a:p>
        </p:txBody>
      </p:sp>
    </p:spTree>
    <p:extLst>
      <p:ext uri="{BB962C8B-B14F-4D97-AF65-F5344CB8AC3E}">
        <p14:creationId xmlns:p14="http://schemas.microsoft.com/office/powerpoint/2010/main" val="161326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16D57-B250-73AF-7D54-31593EFD700D}"/>
              </a:ext>
            </a:extLst>
          </p:cNvPr>
          <p:cNvSpPr>
            <a:spLocks noGrp="1"/>
          </p:cNvSpPr>
          <p:nvPr>
            <p:ph type="title"/>
          </p:nvPr>
        </p:nvSpPr>
        <p:spPr/>
        <p:txBody>
          <a:bodyPr/>
          <a:lstStyle/>
          <a:p>
            <a:r>
              <a:rPr lang="en-GB" dirty="0"/>
              <a:t>SEA Screening</a:t>
            </a:r>
          </a:p>
        </p:txBody>
      </p:sp>
    </p:spTree>
    <p:extLst>
      <p:ext uri="{BB962C8B-B14F-4D97-AF65-F5344CB8AC3E}">
        <p14:creationId xmlns:p14="http://schemas.microsoft.com/office/powerpoint/2010/main" val="339949942"/>
      </p:ext>
    </p:extLst>
  </p:cSld>
  <p:clrMapOvr>
    <a:masterClrMapping/>
  </p:clrMapOvr>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98_TF78455520" id="{81DBC73A-3976-428E-9F67-5F5F93F9B0DD}" vid="{422EBF69-DAED-4F70-A20B-FED4D6CC86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390</TotalTime>
  <Words>1632</Words>
  <Application>Microsoft Office PowerPoint</Application>
  <PresentationFormat>Widescreen</PresentationFormat>
  <Paragraphs>189</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Century Gothic</vt:lpstr>
      <vt:lpstr>Franklin Gothic Book</vt:lpstr>
      <vt:lpstr>Segoe UI Light</vt:lpstr>
      <vt:lpstr>Wingdings 2</vt:lpstr>
      <vt:lpstr>Office Theme</vt:lpstr>
      <vt:lpstr>Partial Review of the GCLP (2006) Ghajnsielem and Xewkija  </vt:lpstr>
      <vt:lpstr>PowerPoint Presentation</vt:lpstr>
      <vt:lpstr>PowerPoint Presentation</vt:lpstr>
      <vt:lpstr>PowerPoint Presentation</vt:lpstr>
      <vt:lpstr>PUBLIC CONSULTATION</vt:lpstr>
      <vt:lpstr>GHAJNSIELEM – 2nd STAGE PUBLIC CONSULTATION MAIN ISSUES</vt:lpstr>
      <vt:lpstr>XEWKIJA – 2nd STAGE PUBLIC CONSULTATION MAIN ISSUES </vt:lpstr>
      <vt:lpstr>2nd STAGE PUBLIC CONSULTATION</vt:lpstr>
      <vt:lpstr>SEA Screening</vt:lpstr>
      <vt:lpstr>Consultation with Designated Authorities</vt:lpstr>
      <vt:lpstr>Comments Received from ERA</vt:lpstr>
      <vt:lpstr>Directorates’ Reaction</vt:lpstr>
      <vt:lpstr>Comments Received from SCH</vt:lpstr>
      <vt:lpstr>Directorates’ Reaction</vt:lpstr>
      <vt:lpstr>Comments Received from CAA</vt:lpstr>
      <vt:lpstr>Policy Changes</vt:lpstr>
      <vt:lpstr>Policy Changes</vt:lpstr>
      <vt:lpstr>Conclusion of SEA Screening</vt:lpstr>
      <vt:lpstr>Conclusion of SEA Screening</vt:lpstr>
      <vt:lpstr>Way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Mifsud</dc:creator>
  <cp:lastModifiedBy>Joseph Scalpello</cp:lastModifiedBy>
  <cp:revision>58</cp:revision>
  <dcterms:created xsi:type="dcterms:W3CDTF">2024-12-04T08:53:12Z</dcterms:created>
  <dcterms:modified xsi:type="dcterms:W3CDTF">2026-03-17T15:10:41Z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72ceff-a758-4d25-ba30-ca9d5cdfb284_Enabled">
    <vt:lpwstr>true</vt:lpwstr>
  </property>
  <property fmtid="{D5CDD505-2E9C-101B-9397-08002B2CF9AE}" pid="3" name="MSIP_Label_3e72ceff-a758-4d25-ba30-ca9d5cdfb284_SetDate">
    <vt:lpwstr>2026-03-17T15:10:37Z</vt:lpwstr>
  </property>
  <property fmtid="{D5CDD505-2E9C-101B-9397-08002B2CF9AE}" pid="4" name="MSIP_Label_3e72ceff-a758-4d25-ba30-ca9d5cdfb284_Method">
    <vt:lpwstr>Privileged</vt:lpwstr>
  </property>
  <property fmtid="{D5CDD505-2E9C-101B-9397-08002B2CF9AE}" pid="5" name="MSIP_Label_3e72ceff-a758-4d25-ba30-ca9d5cdfb284_Name">
    <vt:lpwstr>Public</vt:lpwstr>
  </property>
  <property fmtid="{D5CDD505-2E9C-101B-9397-08002B2CF9AE}" pid="6" name="MSIP_Label_3e72ceff-a758-4d25-ba30-ca9d5cdfb284_SiteId">
    <vt:lpwstr>89f0a3f0-9e13-4282-b13a-d2316aab8e93</vt:lpwstr>
  </property>
  <property fmtid="{D5CDD505-2E9C-101B-9397-08002B2CF9AE}" pid="7" name="MSIP_Label_3e72ceff-a758-4d25-ba30-ca9d5cdfb284_ActionId">
    <vt:lpwstr>8fb684e1-c505-4797-acfd-7523819340fb</vt:lpwstr>
  </property>
  <property fmtid="{D5CDD505-2E9C-101B-9397-08002B2CF9AE}" pid="8" name="MSIP_Label_3e72ceff-a758-4d25-ba30-ca9d5cdfb284_ContentBits">
    <vt:lpwstr>0</vt:lpwstr>
  </property>
  <property fmtid="{D5CDD505-2E9C-101B-9397-08002B2CF9AE}" pid="9" name="MSIP_Label_3e72ceff-a758-4d25-ba30-ca9d5cdfb284_Tag">
    <vt:lpwstr>10, 0, 1, 1</vt:lpwstr>
  </property>
</Properties>
</file>