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4039" r:id="rId7"/>
  </p:sldMasterIdLst>
  <p:notesMasterIdLst>
    <p:notesMasterId r:id="rId33"/>
  </p:notesMasterIdLst>
  <p:handoutMasterIdLst>
    <p:handoutMasterId r:id="rId34"/>
  </p:handoutMasterIdLst>
  <p:sldIdLst>
    <p:sldId id="365" r:id="rId8"/>
    <p:sldId id="514" r:id="rId9"/>
    <p:sldId id="513" r:id="rId10"/>
    <p:sldId id="398" r:id="rId11"/>
    <p:sldId id="448" r:id="rId12"/>
    <p:sldId id="347" r:id="rId13"/>
    <p:sldId id="399" r:id="rId14"/>
    <p:sldId id="477" r:id="rId15"/>
    <p:sldId id="415" r:id="rId16"/>
    <p:sldId id="502" r:id="rId17"/>
    <p:sldId id="503" r:id="rId18"/>
    <p:sldId id="370" r:id="rId19"/>
    <p:sldId id="504" r:id="rId20"/>
    <p:sldId id="505" r:id="rId21"/>
    <p:sldId id="512" r:id="rId22"/>
    <p:sldId id="480" r:id="rId23"/>
    <p:sldId id="481" r:id="rId24"/>
    <p:sldId id="491" r:id="rId25"/>
    <p:sldId id="515" r:id="rId26"/>
    <p:sldId id="507" r:id="rId27"/>
    <p:sldId id="508" r:id="rId28"/>
    <p:sldId id="511" r:id="rId29"/>
    <p:sldId id="510" r:id="rId30"/>
    <p:sldId id="392" r:id="rId31"/>
    <p:sldId id="421" r:id="rId32"/>
  </p:sldIdLst>
  <p:sldSz cx="9144000" cy="6858000" type="screen4x3"/>
  <p:notesSz cx="6797675" cy="987266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FEAD01-0B7A-ADBD-B248-EB97B96053DD}" name="Jindrich Dolezal" initials="JD" userId="S::jindrich.dolezal@eca.europa.eu::93a3b2a4-f714-4704-b2a3-86c8769625a6" providerId="AD"/>
  <p188:author id="{BB84D26B-9B65-FA5D-BC2A-8A88A1E6786B}" name="DH" initials="DH" userId="DH" providerId="None"/>
  <p188:author id="{666BE4A9-2343-B8C9-0A2D-3CFD2AA9858B}" name="Ioanna Blioni" initials="IB" userId="Ioanna Blioni" providerId="None"/>
  <p188:author id="{3B5557B0-7901-2697-232C-4B5C08214D20}" name="Sylvain Lehnhard" initials="SL" userId="S::sylvain.lehnhard@eca.europa.eu::bcbfa5ae-8756-4056-bd3d-578fc62140c4" providerId="AD"/>
  <p188:author id="{69A8A7CB-B5A8-95E2-901B-C6202E456F97}" name="DOP" initials="DOP" userId="DOP" providerId="None"/>
  <p188:author id="{AEF5F2EC-4262-FFDC-6EFA-AE203101BF1D}" name="Anna Fiteni" initials="AF" userId="S::anna.fiteni@eca.europa.eu::a30d9d7e-acc0-4d86-9462-836743a526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34"/>
    <a:srgbClr val="A8B721"/>
    <a:srgbClr val="B5B900"/>
    <a:srgbClr val="58595B"/>
    <a:srgbClr val="7F7F7F"/>
    <a:srgbClr val="FFFFFF"/>
    <a:srgbClr val="F8F8F8"/>
    <a:srgbClr val="FBFBFB"/>
    <a:srgbClr val="242852"/>
    <a:srgbClr val="ED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4" autoAdjust="0"/>
    <p:restoredTop sz="94657" autoAdjust="0"/>
  </p:normalViewPr>
  <p:slideViewPr>
    <p:cSldViewPr showGuides="1">
      <p:cViewPr varScale="1">
        <p:scale>
          <a:sx n="106" d="100"/>
          <a:sy n="106" d="100"/>
        </p:scale>
        <p:origin x="1980" y="96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20316512409827E-2"/>
          <c:y val="2.8594074103413449E-2"/>
          <c:w val="0.89890335419791856"/>
          <c:h val="0.96357513537809014"/>
        </c:manualLayout>
      </c:layout>
      <c:doughnutChart>
        <c:varyColors val="1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CC73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BC4-4053-AB07-E92EB2808399}"/>
              </c:ext>
            </c:extLst>
          </c:dPt>
          <c:dPt>
            <c:idx val="1"/>
            <c:bubble3D val="0"/>
            <c:spPr>
              <a:solidFill>
                <a:srgbClr val="FCC73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BC4-4053-AB07-E92EB2808399}"/>
              </c:ext>
            </c:extLst>
          </c:dPt>
          <c:dPt>
            <c:idx val="2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BC4-4053-AB07-E92EB2808399}"/>
              </c:ext>
            </c:extLst>
          </c:dPt>
          <c:dPt>
            <c:idx val="3"/>
            <c:bubble3D val="0"/>
            <c:spPr>
              <a:solidFill>
                <a:srgbClr val="70A48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BC4-4053-AB07-E92EB2808399}"/>
              </c:ext>
            </c:extLst>
          </c:dPt>
          <c:dPt>
            <c:idx val="4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BC4-4053-AB07-E92EB2808399}"/>
              </c:ext>
            </c:extLst>
          </c:dPt>
          <c:dPt>
            <c:idx val="5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BC4-4053-AB07-E92EB280839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BC4-4053-AB07-E92EB2808399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BC4-4053-AB07-E92EB2808399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BC4-4053-AB07-E92EB2808399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BC4-4053-AB07-E92EB2808399}"/>
              </c:ext>
            </c:extLst>
          </c:dPt>
          <c:cat>
            <c:strRef>
              <c:f>Sheet1!$B$4:$B$13</c:f>
              <c:strCache>
                <c:ptCount val="10"/>
                <c:pt idx="0">
                  <c:v>NGEU grants</c:v>
                </c:pt>
                <c:pt idx="1">
                  <c:v>NGEU top-ups</c:v>
                </c:pt>
                <c:pt idx="2">
                  <c:v>NGEU loans</c:v>
                </c:pt>
                <c:pt idx="3">
                  <c:v>BoP</c:v>
                </c:pt>
                <c:pt idx="4">
                  <c:v>SURE</c:v>
                </c:pt>
                <c:pt idx="5">
                  <c:v>EFSM</c:v>
                </c:pt>
                <c:pt idx="6">
                  <c:v>MFA+</c:v>
                </c:pt>
                <c:pt idx="7">
                  <c:v>MFA (Ukraine)</c:v>
                </c:pt>
                <c:pt idx="8">
                  <c:v>MFA (other)</c:v>
                </c:pt>
                <c:pt idx="9">
                  <c:v>Ukraine Facility</c:v>
                </c:pt>
              </c:strCache>
            </c:strRef>
          </c:cat>
          <c:val>
            <c:numRef>
              <c:f>Sheet1!$C$4:$C$14</c:f>
              <c:numCache>
                <c:formatCode>_-* #,##0.0_-;\-* #,##0.0_-;_-* "-"??_-;_-@_-</c:formatCode>
                <c:ptCount val="11"/>
                <c:pt idx="0">
                  <c:v>187.8</c:v>
                </c:pt>
                <c:pt idx="1">
                  <c:v>66.900000000000006</c:v>
                </c:pt>
                <c:pt idx="2">
                  <c:v>108.7</c:v>
                </c:pt>
                <c:pt idx="3">
                  <c:v>0.2</c:v>
                </c:pt>
                <c:pt idx="4">
                  <c:v>98.4</c:v>
                </c:pt>
                <c:pt idx="5">
                  <c:v>42</c:v>
                </c:pt>
                <c:pt idx="6">
                  <c:v>18</c:v>
                </c:pt>
                <c:pt idx="7">
                  <c:v>11</c:v>
                </c:pt>
                <c:pt idx="8">
                  <c:v>4.7</c:v>
                </c:pt>
                <c:pt idx="9">
                  <c:v>13.1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BC4-4053-AB07-E92EB2808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69325146888042"/>
          <c:y val="0.25338093819517082"/>
          <c:w val="0.82148148024493306"/>
          <c:h val="0.648780122460455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'inflation DOTS 9y'!$H$16</c:f>
              <c:strCache>
                <c:ptCount val="1"/>
                <c:pt idx="0">
                  <c:v>X NON-euro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BBA00"/>
              </a:solidFill>
              <a:ln w="101600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26CF53B-8479-4EA5-A7F9-255CA425EAD3}" type="CELLRANGE">
                      <a:rPr lang="en-US" sz="900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A7C-4654-9E54-64F60E02C170}"/>
                </c:ext>
              </c:extLst>
            </c:dLbl>
            <c:dLbl>
              <c:idx val="1"/>
              <c:layout>
                <c:manualLayout>
                  <c:x val="-7.0668743326116222E-3"/>
                  <c:y val="0"/>
                </c:manualLayout>
              </c:layout>
              <c:tx>
                <c:rich>
                  <a:bodyPr/>
                  <a:lstStyle/>
                  <a:p>
                    <a:fld id="{E3889587-F845-4612-ADA4-5D744DEA95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A7C-4654-9E54-64F60E02C170}"/>
                </c:ext>
              </c:extLst>
            </c:dLbl>
            <c:dLbl>
              <c:idx val="2"/>
              <c:layout>
                <c:manualLayout>
                  <c:x val="-4.7112495550743283E-3"/>
                  <c:y val="0"/>
                </c:manualLayout>
              </c:layout>
              <c:tx>
                <c:rich>
                  <a:bodyPr/>
                  <a:lstStyle/>
                  <a:p>
                    <a:fld id="{32F38574-0E68-49FE-8C1C-4065191C262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A7C-4654-9E54-64F60E02C1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EF50B8-D4E5-4569-A7F9-7C57560F6FF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A7C-4654-9E54-64F60E02C1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A7C-4654-9E54-64F60E02C1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A7C-4654-9E54-64F60E02C1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A7C-4654-9E54-64F60E02C1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A7C-4654-9E54-64F60E02C1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A7C-4654-9E54-64F60E02C1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A7C-4654-9E54-64F60E02C1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A7C-4654-9E54-64F60E02C170}"/>
                </c:ext>
              </c:extLst>
            </c:dLbl>
            <c:dLbl>
              <c:idx val="11"/>
              <c:layout>
                <c:manualLayout>
                  <c:x val="-7.0383650007417066E-3"/>
                  <c:y val="-9.5289575331216458E-17"/>
                </c:manualLayout>
              </c:layout>
              <c:tx>
                <c:rich>
                  <a:bodyPr/>
                  <a:lstStyle/>
                  <a:p>
                    <a:fld id="{B47719D6-97EA-45CD-872C-ECDB9D7F0BD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A7C-4654-9E54-64F60E02C1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A7C-4654-9E54-64F60E02C17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A7C-4654-9E54-64F60E02C17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A7C-4654-9E54-64F60E02C1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A7C-4654-9E54-64F60E02C170}"/>
                </c:ext>
              </c:extLst>
            </c:dLbl>
            <c:dLbl>
              <c:idx val="16"/>
              <c:layout>
                <c:manualLayout>
                  <c:x val="-0.114061392033277"/>
                  <c:y val="-3.9039637220329364E-3"/>
                </c:manualLayout>
              </c:layout>
              <c:tx>
                <c:rich>
                  <a:bodyPr/>
                  <a:lstStyle/>
                  <a:p>
                    <a:fld id="{F4DF9536-A050-4DA2-95A5-FFEED4A6A1D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A7C-4654-9E54-64F60E02C17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A7C-4654-9E54-64F60E02C170}"/>
                </c:ext>
              </c:extLst>
            </c:dLbl>
            <c:dLbl>
              <c:idx val="18"/>
              <c:layout>
                <c:manualLayout>
                  <c:x val="-7.0668743326116222E-3"/>
                  <c:y val="-9.4239915735132298E-17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EC892C7-9D54-4E95-95AF-14631EAFE2C1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A7C-4654-9E54-64F60E02C17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A7C-4654-9E54-64F60E02C170}"/>
                </c:ext>
              </c:extLst>
            </c:dLbl>
            <c:dLbl>
              <c:idx val="20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/>
                  <a:lstStyle/>
                  <a:p>
                    <a:fld id="{8313FDD0-C3A6-4857-8C4F-6D081F674D2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A7C-4654-9E54-64F60E02C170}"/>
                </c:ext>
              </c:extLst>
            </c:dLbl>
            <c:dLbl>
              <c:idx val="21"/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16A2F00-5290-4567-A871-7C5EC2E0181B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A7C-4654-9E54-64F60E02C170}"/>
                </c:ext>
              </c:extLst>
            </c:dLbl>
            <c:dLbl>
              <c:idx val="22"/>
              <c:layout>
                <c:manualLayout>
                  <c:x val="-7.066874332611708E-3"/>
                  <c:y val="-9.4239915735132298E-17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F9A10DCC-8F0F-412B-A7FB-CD0E876984F2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FA7C-4654-9E54-64F60E02C17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A7C-4654-9E54-64F60E02C170}"/>
                </c:ext>
              </c:extLst>
            </c:dLbl>
            <c:dLbl>
              <c:idx val="24"/>
              <c:layout>
                <c:manualLayout>
                  <c:x val="-2.3556247775372938E-3"/>
                  <c:y val="0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C486060E-1C1B-4D30-AFA8-9A0321F2C6D4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A7C-4654-9E54-64F60E02C170}"/>
                </c:ext>
              </c:extLst>
            </c:dLbl>
            <c:dLbl>
              <c:idx val="25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8DB943C8-9B31-46A9-8BFB-8647FB998C61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A7C-4654-9E54-64F60E02C170}"/>
                </c:ext>
              </c:extLst>
            </c:dLbl>
            <c:dLbl>
              <c:idx val="26"/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C2DEF8D-1DD1-4A39-8CE1-31984A9B5C60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FA7C-4654-9E54-64F60E02C17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none" lIns="36000" tIns="0" rIns="36000" bIns="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'inflation DOTS 9y'!$H$17:$H$43</c:f>
              <c:numCache>
                <c:formatCode>0%</c:formatCode>
                <c:ptCount val="27"/>
                <c:pt idx="1">
                  <c:v>0.44714334340471207</c:v>
                </c:pt>
                <c:pt idx="2">
                  <c:v>0.53719724509365574</c:v>
                </c:pt>
                <c:pt idx="3">
                  <c:v>0.23033741665463725</c:v>
                </c:pt>
                <c:pt idx="16">
                  <c:v>0.74614976999967175</c:v>
                </c:pt>
                <c:pt idx="20">
                  <c:v>0.58907799052591225</c:v>
                </c:pt>
                <c:pt idx="22">
                  <c:v>0.62244810242373205</c:v>
                </c:pt>
                <c:pt idx="26">
                  <c:v>0.30073093292351949</c:v>
                </c:pt>
              </c:numCache>
            </c:numRef>
          </c:xVal>
          <c:yVal>
            <c:numRef>
              <c:f>'inflation DOTS 9y'!$C$17:$C$43</c:f>
              <c:numCache>
                <c:formatCode>#,##0</c:formatCode>
                <c:ptCount val="27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25</c:v>
                </c:pt>
                <c:pt idx="6">
                  <c:v>29</c:v>
                </c:pt>
                <c:pt idx="7">
                  <c:v>26</c:v>
                </c:pt>
                <c:pt idx="8">
                  <c:v>3</c:v>
                </c:pt>
                <c:pt idx="9">
                  <c:v>12</c:v>
                </c:pt>
                <c:pt idx="10">
                  <c:v>25</c:v>
                </c:pt>
                <c:pt idx="11">
                  <c:v>23</c:v>
                </c:pt>
                <c:pt idx="12">
                  <c:v>0</c:v>
                </c:pt>
                <c:pt idx="13">
                  <c:v>2</c:v>
                </c:pt>
                <c:pt idx="14">
                  <c:v>16</c:v>
                </c:pt>
                <c:pt idx="15">
                  <c:v>32</c:v>
                </c:pt>
                <c:pt idx="16">
                  <c:v>18</c:v>
                </c:pt>
                <c:pt idx="17">
                  <c:v>5</c:v>
                </c:pt>
                <c:pt idx="18">
                  <c:v>4</c:v>
                </c:pt>
                <c:pt idx="19">
                  <c:v>18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10</c:v>
                </c:pt>
                <c:pt idx="24">
                  <c:v>21</c:v>
                </c:pt>
                <c:pt idx="25">
                  <c:v>9</c:v>
                </c:pt>
                <c:pt idx="26">
                  <c:v>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'inflation DOTS 9y'!$E$17:$E$43</c15:f>
                <c15:dlblRangeCache>
                  <c:ptCount val="27"/>
                  <c:pt idx="0">
                    <c:v>Belgium</c:v>
                  </c:pt>
                  <c:pt idx="1">
                    <c:v>Bulgaria</c:v>
                  </c:pt>
                  <c:pt idx="2">
                    <c:v>Czechia</c:v>
                  </c:pt>
                  <c:pt idx="3">
                    <c:v>Denmark</c:v>
                  </c:pt>
                  <c:pt idx="4">
                    <c:v>Germany</c:v>
                  </c:pt>
                  <c:pt idx="5">
                    <c:v>Estonia</c:v>
                  </c:pt>
                  <c:pt idx="6">
                    <c:v>Ireland</c:v>
                  </c:pt>
                  <c:pt idx="7">
                    <c:v>Greece</c:v>
                  </c:pt>
                  <c:pt idx="8">
                    <c:v>Spain</c:v>
                  </c:pt>
                  <c:pt idx="9">
                    <c:v>France</c:v>
                  </c:pt>
                  <c:pt idx="10">
                    <c:v>Croatia</c:v>
                  </c:pt>
                  <c:pt idx="11">
                    <c:v>Italy</c:v>
                  </c:pt>
                  <c:pt idx="12">
                    <c:v>Cyprus</c:v>
                  </c:pt>
                  <c:pt idx="13">
                    <c:v>Latvia</c:v>
                  </c:pt>
                  <c:pt idx="14">
                    <c:v>Lithuania</c:v>
                  </c:pt>
                  <c:pt idx="15">
                    <c:v>Luxembourg</c:v>
                  </c:pt>
                  <c:pt idx="16">
                    <c:v>Hungary</c:v>
                  </c:pt>
                  <c:pt idx="17">
                    <c:v>Malta</c:v>
                  </c:pt>
                  <c:pt idx="18">
                    <c:v>Netherlands</c:v>
                  </c:pt>
                  <c:pt idx="19">
                    <c:v>Austria</c:v>
                  </c:pt>
                  <c:pt idx="20">
                    <c:v>Poland</c:v>
                  </c:pt>
                  <c:pt idx="21">
                    <c:v>Portugal</c:v>
                  </c:pt>
                  <c:pt idx="22">
                    <c:v>Romania</c:v>
                  </c:pt>
                  <c:pt idx="23">
                    <c:v>Slovenia</c:v>
                  </c:pt>
                  <c:pt idx="24">
                    <c:v>Slovakia</c:v>
                  </c:pt>
                  <c:pt idx="25">
                    <c:v>Finland</c:v>
                  </c:pt>
                  <c:pt idx="26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FA7C-4654-9E54-64F60E02C170}"/>
            </c:ext>
          </c:extLst>
        </c:ser>
        <c:ser>
          <c:idx val="1"/>
          <c:order val="1"/>
          <c:tx>
            <c:strRef>
              <c:f>'inflation DOTS 9y'!$I$16</c:f>
              <c:strCache>
                <c:ptCount val="1"/>
                <c:pt idx="0">
                  <c:v>X euro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5289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F279FC3-F1C6-4A6C-B5A4-34ECB9FB908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A7C-4654-9E54-64F60E02C1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D09921-9D9E-425A-832B-5619933B74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A7C-4654-9E54-64F60E02C1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E59CB4-E255-4029-8CD0-3012BACDDE3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FA7C-4654-9E54-64F60E02C1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8F515A-9A6B-42F1-BA15-AFAED1D2B22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A7C-4654-9E54-64F60E02C1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778506-9A6B-48A3-9C54-0038D66B195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A7C-4654-9E54-64F60E02C1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0660AB9-0DE3-4591-8FCD-12FAE5CBFB0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A7C-4654-9E54-64F60E02C1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66A72C8-E865-4C15-AEDA-3BBB2FBB131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FA7C-4654-9E54-64F60E02C1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F5F35F-99F5-4148-A440-37EEAFFB89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FA7C-4654-9E54-64F60E02C1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63F0EF7-97CB-46D1-A16E-696F4011D6B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FA7C-4654-9E54-64F60E02C1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7832B89-4A4D-47CE-B993-D8881327258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FA7C-4654-9E54-64F60E02C1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B845106-F8FC-4920-97AE-60081353814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A7C-4654-9E54-64F60E02C17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77349F7-E23D-49EB-84D3-CDFAC7DEEB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FA7C-4654-9E54-64F60E02C1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5902D3D-239E-4D8C-9C1E-4E7FA2D4EB5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FA7C-4654-9E54-64F60E02C170}"/>
                </c:ext>
              </c:extLst>
            </c:dLbl>
            <c:dLbl>
              <c:idx val="13"/>
              <c:layout>
                <c:manualLayout>
                  <c:x val="-2.3556247775372071E-3"/>
                  <c:y val="-9.4239915735132298E-17"/>
                </c:manualLayout>
              </c:layout>
              <c:tx>
                <c:rich>
                  <a:bodyPr/>
                  <a:lstStyle/>
                  <a:p>
                    <a:fld id="{A5C3B85F-FD8A-4A04-BDBD-E1111656D3C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FA7C-4654-9E54-64F60E02C170}"/>
                </c:ext>
              </c:extLst>
            </c:dLbl>
            <c:dLbl>
              <c:idx val="14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/>
                  <a:lstStyle/>
                  <a:p>
                    <a:fld id="{B40293FE-70B2-47B3-B224-8F88E6540FD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FA7C-4654-9E54-64F60E02C1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F00891A-B566-49E3-89FB-C656027A41A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FA7C-4654-9E54-64F60E02C170}"/>
                </c:ext>
              </c:extLst>
            </c:dLbl>
            <c:dLbl>
              <c:idx val="16"/>
              <c:layout>
                <c:manualLayout>
                  <c:x val="-4.7112495550744576E-3"/>
                  <c:y val="-9.4239915735132298E-17"/>
                </c:manualLayout>
              </c:layout>
              <c:tx>
                <c:rich>
                  <a:bodyPr/>
                  <a:lstStyle/>
                  <a:p>
                    <a:fld id="{5219D6A8-E498-4E7B-B52F-205B42BD636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FA7C-4654-9E54-64F60E02C17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6A54F41-39AB-4B23-A438-8C4500F7218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FA7C-4654-9E54-64F60E02C17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B9CFB20-AC5E-4962-A95A-C9F38C6D831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A7C-4654-9E54-64F60E02C170}"/>
                </c:ext>
              </c:extLst>
            </c:dLbl>
            <c:dLbl>
              <c:idx val="19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31CDA4D0-F622-4710-B7D0-13AC4542EAD3}" type="CELLRANGE">
                      <a:rPr lang="en-GB"/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A7C-4654-9E54-64F60E02C170}"/>
                </c:ext>
              </c:extLst>
            </c:dLbl>
            <c:dLbl>
              <c:idx val="20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A7C-4654-9E54-64F60E02C17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49EDAEF-CB70-4946-9842-D955A4D531E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FA7C-4654-9E54-64F60E02C17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FA7C-4654-9E54-64F60E02C170}"/>
                </c:ext>
              </c:extLst>
            </c:dLbl>
            <c:dLbl>
              <c:idx val="23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1E40D145-C60E-43E3-A92D-D1424764840D}" type="CELLRANGE">
                      <a:rPr lang="en-GB"/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A7C-4654-9E54-64F60E02C17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47FD163-7783-46CA-A983-C03F88D28F1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FA7C-4654-9E54-64F60E02C17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9EE5E3A-5533-46AB-9EFF-EFC1F0CE63D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FA7C-4654-9E54-64F60E02C17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FA7C-4654-9E54-64F60E02C17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0">
                <a:spAutoFit/>
              </a:bodyPr>
              <a:lstStyle/>
              <a:p>
                <a:pPr algn="r">
                  <a:defRPr sz="9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'inflation DOTS 9y'!$I$17:$I$43</c:f>
              <c:numCache>
                <c:formatCode>General</c:formatCode>
                <c:ptCount val="27"/>
                <c:pt idx="0" formatCode="0%">
                  <c:v>0.31854820522312344</c:v>
                </c:pt>
                <c:pt idx="4" formatCode="0%">
                  <c:v>0.32193628240767991</c:v>
                </c:pt>
                <c:pt idx="5" formatCode="0%">
                  <c:v>0.57303659756979863</c:v>
                </c:pt>
                <c:pt idx="6" formatCode="0%">
                  <c:v>0.24206557106745041</c:v>
                </c:pt>
                <c:pt idx="7" formatCode="0%">
                  <c:v>0.24345445956108347</c:v>
                </c:pt>
                <c:pt idx="8" formatCode="0%">
                  <c:v>0.26950040885198012</c:v>
                </c:pt>
                <c:pt idx="9" formatCode="0%">
                  <c:v>0.23849339010230386</c:v>
                </c:pt>
                <c:pt idx="10" formatCode="0%">
                  <c:v>0.39255649882231602</c:v>
                </c:pt>
                <c:pt idx="11" formatCode="0%">
                  <c:v>0.25611182697629165</c:v>
                </c:pt>
                <c:pt idx="12" formatCode="0%">
                  <c:v>0.2398106926610537</c:v>
                </c:pt>
                <c:pt idx="13" formatCode="0%">
                  <c:v>0.47690161162014388</c:v>
                </c:pt>
                <c:pt idx="14" formatCode="0%">
                  <c:v>0.50145228399352448</c:v>
                </c:pt>
                <c:pt idx="15" formatCode="0%">
                  <c:v>0.26977279733060699</c:v>
                </c:pt>
                <c:pt idx="17" formatCode="0%">
                  <c:v>0.25932458999866514</c:v>
                </c:pt>
                <c:pt idx="18" formatCode="0%">
                  <c:v>0.3713455559999328</c:v>
                </c:pt>
                <c:pt idx="19" formatCode="0%">
                  <c:v>0.3672565980975766</c:v>
                </c:pt>
                <c:pt idx="21" formatCode="0%">
                  <c:v>0.25547532581609378</c:v>
                </c:pt>
                <c:pt idx="23" formatCode="0%">
                  <c:v>0.31426282578720222</c:v>
                </c:pt>
                <c:pt idx="24" formatCode="0%">
                  <c:v>0.5138899280367808</c:v>
                </c:pt>
                <c:pt idx="25" formatCode="0%">
                  <c:v>0.23224834911119419</c:v>
                </c:pt>
              </c:numCache>
            </c:numRef>
          </c:xVal>
          <c:yVal>
            <c:numRef>
              <c:f>'inflation DOTS 9y'!$C$17:$C$43</c:f>
              <c:numCache>
                <c:formatCode>#,##0</c:formatCode>
                <c:ptCount val="27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25</c:v>
                </c:pt>
                <c:pt idx="6">
                  <c:v>29</c:v>
                </c:pt>
                <c:pt idx="7">
                  <c:v>26</c:v>
                </c:pt>
                <c:pt idx="8">
                  <c:v>3</c:v>
                </c:pt>
                <c:pt idx="9">
                  <c:v>12</c:v>
                </c:pt>
                <c:pt idx="10">
                  <c:v>25</c:v>
                </c:pt>
                <c:pt idx="11">
                  <c:v>23</c:v>
                </c:pt>
                <c:pt idx="12">
                  <c:v>0</c:v>
                </c:pt>
                <c:pt idx="13">
                  <c:v>2</c:v>
                </c:pt>
                <c:pt idx="14">
                  <c:v>16</c:v>
                </c:pt>
                <c:pt idx="15">
                  <c:v>32</c:v>
                </c:pt>
                <c:pt idx="16">
                  <c:v>18</c:v>
                </c:pt>
                <c:pt idx="17">
                  <c:v>5</c:v>
                </c:pt>
                <c:pt idx="18">
                  <c:v>4</c:v>
                </c:pt>
                <c:pt idx="19">
                  <c:v>18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10</c:v>
                </c:pt>
                <c:pt idx="24">
                  <c:v>21</c:v>
                </c:pt>
                <c:pt idx="25">
                  <c:v>9</c:v>
                </c:pt>
                <c:pt idx="26">
                  <c:v>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'inflation DOTS 9y'!$E$17:$E$43</c15:f>
                <c15:dlblRangeCache>
                  <c:ptCount val="27"/>
                  <c:pt idx="0">
                    <c:v>Belgium</c:v>
                  </c:pt>
                  <c:pt idx="1">
                    <c:v>Bulgaria</c:v>
                  </c:pt>
                  <c:pt idx="2">
                    <c:v>Czechia</c:v>
                  </c:pt>
                  <c:pt idx="3">
                    <c:v>Denmark</c:v>
                  </c:pt>
                  <c:pt idx="4">
                    <c:v>Germany</c:v>
                  </c:pt>
                  <c:pt idx="5">
                    <c:v>Estonia</c:v>
                  </c:pt>
                  <c:pt idx="6">
                    <c:v>Ireland</c:v>
                  </c:pt>
                  <c:pt idx="7">
                    <c:v>Greece</c:v>
                  </c:pt>
                  <c:pt idx="8">
                    <c:v>Spain</c:v>
                  </c:pt>
                  <c:pt idx="9">
                    <c:v>France</c:v>
                  </c:pt>
                  <c:pt idx="10">
                    <c:v>Croatia</c:v>
                  </c:pt>
                  <c:pt idx="11">
                    <c:v>Italy</c:v>
                  </c:pt>
                  <c:pt idx="12">
                    <c:v>Cyprus</c:v>
                  </c:pt>
                  <c:pt idx="13">
                    <c:v>Latvia</c:v>
                  </c:pt>
                  <c:pt idx="14">
                    <c:v>Lithuania</c:v>
                  </c:pt>
                  <c:pt idx="15">
                    <c:v>Luxembourg</c:v>
                  </c:pt>
                  <c:pt idx="16">
                    <c:v>Hungary</c:v>
                  </c:pt>
                  <c:pt idx="17">
                    <c:v>Malta</c:v>
                  </c:pt>
                  <c:pt idx="18">
                    <c:v>Netherlands</c:v>
                  </c:pt>
                  <c:pt idx="19">
                    <c:v>Austria</c:v>
                  </c:pt>
                  <c:pt idx="20">
                    <c:v>Poland</c:v>
                  </c:pt>
                  <c:pt idx="21">
                    <c:v>Portugal</c:v>
                  </c:pt>
                  <c:pt idx="22">
                    <c:v>Romania</c:v>
                  </c:pt>
                  <c:pt idx="23">
                    <c:v>Slovenia</c:v>
                  </c:pt>
                  <c:pt idx="24">
                    <c:v>Slovakia</c:v>
                  </c:pt>
                  <c:pt idx="25">
                    <c:v>Finland</c:v>
                  </c:pt>
                  <c:pt idx="26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7-FA7C-4654-9E54-64F60E02C170}"/>
            </c:ext>
          </c:extLst>
        </c:ser>
        <c:ser>
          <c:idx val="2"/>
          <c:order val="2"/>
          <c:tx>
            <c:strRef>
              <c:f>'inflation DOTS 9y'!$K$16</c:f>
              <c:strCache>
                <c:ptCount val="1"/>
                <c:pt idx="0">
                  <c:v>average EU</c:v>
                </c:pt>
              </c:strCache>
            </c:strRef>
          </c:tx>
          <c:spPr>
            <a:ln w="19050" cap="rnd">
              <a:solidFill>
                <a:srgbClr val="D22A2E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'inflation DOTS 9y'!$K$17:$K$43</c:f>
              <c:numCache>
                <c:formatCode>0%</c:formatCode>
                <c:ptCount val="27"/>
                <c:pt idx="0">
                  <c:v>0.33442798415237696</c:v>
                </c:pt>
                <c:pt idx="1">
                  <c:v>0.33442798415237696</c:v>
                </c:pt>
              </c:numCache>
            </c:numRef>
          </c:xVal>
          <c:yVal>
            <c:numRef>
              <c:f>'inflation DOTS 9y'!$B$17:$B$43</c:f>
              <c:numCache>
                <c:formatCode>#,##0.00</c:formatCode>
                <c:ptCount val="27"/>
                <c:pt idx="0">
                  <c:v>-1</c:v>
                </c:pt>
                <c:pt idx="1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FA7C-4654-9E54-64F60E02C170}"/>
            </c:ext>
          </c:extLst>
        </c:ser>
        <c:ser>
          <c:idx val="3"/>
          <c:order val="3"/>
          <c:tx>
            <c:strRef>
              <c:f>'inflation DOTS 9y'!$L$16</c:f>
              <c:strCache>
                <c:ptCount val="1"/>
                <c:pt idx="0">
                  <c:v>average euro area</c:v>
                </c:pt>
              </c:strCache>
            </c:strRef>
          </c:tx>
          <c:spPr>
            <a:ln w="12700" cap="rnd">
              <a:solidFill>
                <a:srgbClr val="005289"/>
              </a:solidFill>
              <a:prstDash val="dash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rnd">
                <a:solidFill>
                  <a:srgbClr val="00528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FA7C-4654-9E54-64F60E02C170}"/>
              </c:ext>
            </c:extLst>
          </c:dPt>
          <c:xVal>
            <c:numRef>
              <c:f>'inflation DOTS 9y'!$L$17:$L$18</c:f>
              <c:numCache>
                <c:formatCode>0%</c:formatCode>
                <c:ptCount val="2"/>
                <c:pt idx="0">
                  <c:v>0.29046289829208893</c:v>
                </c:pt>
                <c:pt idx="1">
                  <c:v>0.29046289829208893</c:v>
                </c:pt>
              </c:numCache>
            </c:numRef>
          </c:xVal>
          <c:yVal>
            <c:numRef>
              <c:f>'inflation DOTS 9y'!$B$17:$B$18</c:f>
              <c:numCache>
                <c:formatCode>#,##0.00</c:formatCode>
                <c:ptCount val="2"/>
                <c:pt idx="0">
                  <c:v>-1</c:v>
                </c:pt>
                <c:pt idx="1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FA7C-4654-9E54-64F60E02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949648"/>
        <c:axId val="1467957808"/>
      </c:scatterChart>
      <c:valAx>
        <c:axId val="1467949648"/>
        <c:scaling>
          <c:orientation val="minMax"/>
          <c:max val="0.8"/>
          <c:min val="0.2"/>
        </c:scaling>
        <c:delete val="0"/>
        <c:axPos val="b"/>
        <c:majorGridlines>
          <c:spPr>
            <a:ln w="12700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467957808"/>
        <c:crosses val="autoZero"/>
        <c:crossBetween val="midCat"/>
        <c:majorUnit val="0.1"/>
      </c:valAx>
      <c:valAx>
        <c:axId val="1467957808"/>
        <c:scaling>
          <c:orientation val="minMax"/>
          <c:max val="33"/>
          <c:min val="-1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1467949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Myriad Pro" panose="020B0503030403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0.12286</cdr:x>
      <cdr:y>0.74854</cdr:y>
    </cdr:from>
    <cdr:to>
      <cdr:x>0.24436</cdr:x>
      <cdr:y>0.8123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84AB3094-0312-058B-0F40-82DA42FD55F4}"/>
            </a:ext>
          </a:extLst>
        </cdr:cNvPr>
        <cdr:cNvSpPr/>
      </cdr:nvSpPr>
      <cdr:spPr>
        <a:xfrm xmlns:a="http://schemas.openxmlformats.org/drawingml/2006/main">
          <a:off x="685562" y="2520280"/>
          <a:ext cx="677942" cy="2146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A8B721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688721"/>
            <a:ext cx="5438775" cy="4444287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F6F4-E502-AC77-A6FB-17373FE0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CF209-62E9-8C80-B896-0D8B36C2A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CDF75-62EB-ED15-C70D-05F596C53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2D0AA-9D77-367E-1BFE-5EAD5CBE8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1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65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4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EAAF-1D9E-A3B9-FC4E-94C851209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AEC9D-2B34-C595-C147-B9D093D64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D120F-FD16-2C78-2B28-BEBF6D1E6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A015-E7EF-3FDE-5E2A-814B3C242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45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45FE2-2F70-D46B-A386-F98A83F8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11EE0-7FA8-EFB2-DD62-5F90737D8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1D08B-E6C0-3AAD-813D-D2BBFC63B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906C-A340-72F8-A9BB-7ACFD124F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1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5083-2D49-3E24-EB6C-16E64692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FB707-86D4-1C1F-C594-532AA9B0B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FFE87-6F44-897F-8142-B67073157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67206-19C3-D3AE-0818-7A5E96E67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7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76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631F-015A-BF71-01A4-DB38EEC21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AC1B3-F337-6414-8C96-CA67A18AE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F3949-5DE4-1484-4180-1BA4FDA0D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624E-7272-B6E2-A561-9E7D7BF58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42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054AC-62D6-B754-2655-32586E88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70AC0-F24F-1031-BA39-2A3EBC9C3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EEDC5-B529-484C-5774-FF7F0F6BA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6DD8-425F-EB36-B918-FF0D6BA7C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25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EFD6-98F6-7CFD-8607-AA9CBE52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F7175-C225-7966-8BE1-38E6ADDB0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EDCE7-4B45-090B-2CA5-0169BD9EF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88AD2-2B6C-E4BA-F773-8CE2AB154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2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18/11/2025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1760538"/>
            <a:ext cx="5903913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en-GB" altLang="en-US" dirty="0"/>
              <a:t>20</a:t>
            </a:r>
            <a:r>
              <a:rPr lang="el-GR" altLang="en-US" dirty="0"/>
              <a:t>2</a:t>
            </a:r>
            <a:r>
              <a:rPr lang="en-GB" altLang="en-US" dirty="0"/>
              <a:t>4</a:t>
            </a:r>
            <a:br>
              <a:rPr lang="en-GB" altLang="en-US" dirty="0"/>
            </a:br>
            <a:r>
              <a:rPr lang="en-GB" altLang="en-US" dirty="0"/>
              <a:t>annual reports</a:t>
            </a:r>
            <a:br>
              <a:rPr lang="en-GB" altLang="en-US" dirty="0"/>
            </a:br>
            <a:r>
              <a:rPr lang="en-GB" altLang="en-US" dirty="0"/>
              <a:t>of the EU auditors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3850" y="4292600"/>
            <a:ext cx="5435600" cy="8651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George-Marius Hyzler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4000" y="647700"/>
            <a:ext cx="5219700" cy="360363"/>
          </a:xfrm>
        </p:spPr>
        <p:txBody>
          <a:bodyPr/>
          <a:lstStyle/>
          <a:p>
            <a:pPr eaLnBrk="1" hangingPunct="1"/>
            <a:r>
              <a:rPr lang="en-GB" altLang="en-US" dirty="0"/>
              <a:t>26 November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56AB-C812-2CF6-F886-F16A866A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BFD4D04-8E50-FC29-BADE-56AB1B4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728744"/>
          </a:xfrm>
        </p:spPr>
        <p:txBody>
          <a:bodyPr anchor="t"/>
          <a:lstStyle/>
          <a:p>
            <a:pPr eaLnBrk="1" hangingPunct="1"/>
            <a:r>
              <a:rPr lang="en-GB" dirty="0"/>
              <a:t>Recovery and Resilience Facility</a:t>
            </a:r>
            <a:r>
              <a:rPr lang="en-GB" altLang="en-US" dirty="0"/>
              <a:t>: </a:t>
            </a:r>
            <a:r>
              <a:rPr lang="en-GB" altLang="en-US" dirty="0">
                <a:solidFill>
                  <a:srgbClr val="B5B900"/>
                </a:solidFill>
              </a:rPr>
              <a:t>€59.9 billion</a:t>
            </a:r>
            <a:br>
              <a:rPr lang="en-GB" altLang="en-US" dirty="0">
                <a:solidFill>
                  <a:srgbClr val="B5B900"/>
                </a:solidFill>
              </a:rPr>
            </a:br>
            <a:r>
              <a:rPr lang="en-GB" altLang="en-US" sz="2400" dirty="0">
                <a:solidFill>
                  <a:srgbClr val="7F7F7F"/>
                </a:solidFill>
              </a:rPr>
              <a:t>Amount subject to audit: €59.9 billion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F188ED7-B84D-DC14-4892-5EA7D6671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6508080" cy="48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found that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 out of the 395 milestones and targets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examined were affected by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quantitative findings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These concerned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six out of the 28 RRF payments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five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of these payments were affected by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material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error.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dirty="0">
                <a:solidFill>
                  <a:srgbClr val="575756"/>
                </a:solidFill>
                <a:cs typeface="Calibri" panose="020F0502020204030204" pitchFamily="34" charset="0"/>
              </a:rPr>
              <a:t>We issued a </a:t>
            </a:r>
            <a:r>
              <a:rPr lang="en-GB" sz="1700" b="1" dirty="0">
                <a:solidFill>
                  <a:srgbClr val="575756"/>
                </a:solidFill>
                <a:cs typeface="Calibri" panose="020F0502020204030204" pitchFamily="34" charset="0"/>
              </a:rPr>
              <a:t>qualified opinion</a:t>
            </a:r>
            <a:r>
              <a:rPr lang="en-GB" sz="1700" dirty="0">
                <a:solidFill>
                  <a:srgbClr val="575756"/>
                </a:solidFill>
                <a:cs typeface="Calibri" panose="020F0502020204030204" pitchFamily="34" charset="0"/>
              </a:rPr>
              <a:t> on RRF expenditure.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/>
              <a:t>We do not conclude on two milestones in one member state due to</a:t>
            </a:r>
            <a:r>
              <a:rPr lang="sl-SI" sz="1700" dirty="0"/>
              <a:t> </a:t>
            </a:r>
            <a:r>
              <a:rPr lang="en-GB" sz="1700" dirty="0"/>
              <a:t>ongoing case at the Court of Justice of the European Union </a:t>
            </a:r>
            <a:br>
              <a:rPr lang="sl-SI" sz="1700" dirty="0"/>
            </a:br>
            <a:r>
              <a:rPr lang="en-GB" sz="1700" dirty="0"/>
              <a:t>(C- 517/24). The satisfactory fulfilment of these milestones was a precondition for any RRF payment to that member state.</a:t>
            </a:r>
            <a:endParaRPr lang="en-GB" sz="17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estimate the minimum financial impact of these findings to be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above our materiality threshold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Given the nature of the RRF spending model,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do not provide an error rate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comparable to other EU spending areas.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These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 findings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related to: the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unsatisfactory fulfilment of six milestones and targets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four projects starting before the eligibility period, one case of double funding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one case of reversal of a target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BE5D408-02ED-0839-4F5F-63655206122E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en-GB" sz="1000" b="1" dirty="0">
                <a:solidFill>
                  <a:schemeClr val="bg1"/>
                </a:solidFill>
              </a:rPr>
              <a:t>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3EED4-0122-5B66-4388-594AC2DA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1440000"/>
            <a:ext cx="146574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9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9431-103E-C7C3-D6F2-A947315F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50F95A6-7D8E-12FC-4900-F55FA41B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Risks and challenges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BEE9-3A17-8180-2DBC-4217CF468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980728"/>
            <a:ext cx="8064000" cy="4536504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b="1" dirty="0"/>
              <a:t>Outstanding EU borrowing</a:t>
            </a:r>
            <a:r>
              <a:rPr lang="en-GB" sz="1700" dirty="0"/>
              <a:t> from the markets </a:t>
            </a:r>
            <a:r>
              <a:rPr lang="en-GB" sz="1700" b="1" dirty="0"/>
              <a:t>increased by more than 30 % in 2024</a:t>
            </a:r>
            <a:r>
              <a:rPr lang="en-GB" sz="1700" dirty="0"/>
              <a:t>. By 2027 outstanding EU borrowing could exceed € 900 billion, nearly ten times the 2020 level prior to NGEU.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17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5F4B7F5-E10D-DC68-6A71-373CFEDA2886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087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8A4B7C-2A2F-C024-A5BD-1CD9DEDB7CDC}"/>
              </a:ext>
            </a:extLst>
          </p:cNvPr>
          <p:cNvGrpSpPr>
            <a:grpSpLocks noChangeAspect="1"/>
          </p:cNvGrpSpPr>
          <p:nvPr/>
        </p:nvGrpSpPr>
        <p:grpSpPr>
          <a:xfrm>
            <a:off x="1692320" y="2463713"/>
            <a:ext cx="5760000" cy="3476301"/>
            <a:chOff x="442757" y="967116"/>
            <a:chExt cx="5388746" cy="3704671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77D50FC-D0A0-5EC7-DC92-1F2406AB4975}"/>
                </a:ext>
              </a:extLst>
            </p:cNvPr>
            <p:cNvSpPr txBox="1"/>
            <p:nvPr/>
          </p:nvSpPr>
          <p:spPr>
            <a:xfrm>
              <a:off x="452709" y="3886957"/>
              <a:ext cx="3249608" cy="7848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BoP:	  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Balance of Payments	</a:t>
              </a: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EFSM:	  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European Financial Stabilisation Mechanism	</a:t>
              </a: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MFA: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Macro-Financial Assistance</a:t>
              </a:r>
            </a:p>
            <a:p>
              <a:pPr marL="432000" indent="-539750"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NGEU: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</a:t>
              </a:r>
              <a:r>
                <a:rPr lang="en-GB" sz="900" noProof="0" dirty="0" err="1">
                  <a:solidFill>
                    <a:schemeClr val="tx1"/>
                  </a:solidFill>
                  <a:latin typeface="Myriad Pro SemiCond" panose="020B0503030403020204" pitchFamily="34" charset="0"/>
                </a:rPr>
                <a:t>NextGenerationEU</a:t>
              </a:r>
              <a:endParaRPr lang="en-GB" sz="900" noProof="0" dirty="0">
                <a:solidFill>
                  <a:schemeClr val="tx1"/>
                </a:solidFill>
                <a:latin typeface="Myriad Pro SemiCond" panose="020B0503030403020204" pitchFamily="34" charset="0"/>
              </a:endParaRP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SURE: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Support to mitigate Unemployment Risks in an Emergency</a:t>
              </a:r>
              <a:endParaRPr lang="en-GB" sz="900" dirty="0">
                <a:solidFill>
                  <a:schemeClr val="tx1"/>
                </a:solidFill>
                <a:latin typeface="Myriad Pro SemiCond" panose="020B0503030403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F80588-7D6C-5DAC-0ADE-806818747B48}"/>
                </a:ext>
              </a:extLst>
            </p:cNvPr>
            <p:cNvSpPr/>
            <p:nvPr/>
          </p:nvSpPr>
          <p:spPr>
            <a:xfrm>
              <a:off x="2498574" y="1466509"/>
              <a:ext cx="1568025" cy="156802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>
                <a:latin typeface="Myriad Pro" panose="020B0503030403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F3E2A-5B44-6A76-22DB-BEFFC6BC6824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3978193" y="2319772"/>
              <a:ext cx="410082" cy="12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65EEA3-347D-8410-CB92-B3133205B58E}"/>
                </a:ext>
              </a:extLst>
            </p:cNvPr>
            <p:cNvCxnSpPr>
              <a:cxnSpLocks/>
            </p:cNvCxnSpPr>
            <p:nvPr/>
          </p:nvCxnSpPr>
          <p:spPr>
            <a:xfrm>
              <a:off x="3652213" y="1632171"/>
              <a:ext cx="736062" cy="698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9BC6F-8BBD-5E9B-B6FF-408B9BEF326C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2138529" y="2638526"/>
              <a:ext cx="400758" cy="3851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6ACF82-A40B-0EF9-B2C9-5DDD2A462761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2138529" y="2706495"/>
              <a:ext cx="426001" cy="4706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F82F1-072C-C1AD-EB21-16F03CCEF1E3}"/>
                </a:ext>
              </a:extLst>
            </p:cNvPr>
            <p:cNvSpPr txBox="1"/>
            <p:nvPr/>
          </p:nvSpPr>
          <p:spPr>
            <a:xfrm>
              <a:off x="5206332" y="967116"/>
              <a:ext cx="625171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kumimoji="0" lang="en-GB" sz="90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(billion euros)</a:t>
              </a:r>
              <a:endParaRPr lang="en-IE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66554F-9DFC-93E1-7BF5-C78E2F3239E3}"/>
                </a:ext>
              </a:extLst>
            </p:cNvPr>
            <p:cNvSpPr txBox="1"/>
            <p:nvPr/>
          </p:nvSpPr>
          <p:spPr>
            <a:xfrm>
              <a:off x="1075581" y="1797241"/>
              <a:ext cx="1036363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900" i="0" u="none" strike="noStrike" dirty="0">
                  <a:effectLst/>
                </a:rPr>
                <a:t> NGEU grants 187.8 </a:t>
              </a:r>
              <a:endParaRPr lang="en-GB" sz="900" dirty="0"/>
            </a:p>
            <a:p>
              <a:pPr algn="r"/>
              <a:r>
                <a:rPr lang="en-GB" sz="900" dirty="0"/>
                <a:t>(34 %)</a:t>
              </a:r>
              <a:endParaRPr lang="en-IE" sz="9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E77930-6EE0-6E10-04A0-86DE7A6F98B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111944" y="1864004"/>
              <a:ext cx="452586" cy="71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7180F4-8229-7C86-B793-5245152F3DD0}"/>
                </a:ext>
              </a:extLst>
            </p:cNvPr>
            <p:cNvSpPr txBox="1"/>
            <p:nvPr/>
          </p:nvSpPr>
          <p:spPr>
            <a:xfrm>
              <a:off x="452709" y="2441900"/>
              <a:ext cx="1650801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EURATOM 0.3 (0 %)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28EE86-7EBF-C373-690A-54B838EE317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103510" y="2505054"/>
              <a:ext cx="377840" cy="60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AE5E47-EBA0-C9D0-3FFB-20BC70FFFE80}"/>
                </a:ext>
              </a:extLst>
            </p:cNvPr>
            <p:cNvSpPr txBox="1"/>
            <p:nvPr/>
          </p:nvSpPr>
          <p:spPr>
            <a:xfrm>
              <a:off x="4179941" y="2921701"/>
              <a:ext cx="1242973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 err="1">
                  <a:solidFill>
                    <a:schemeClr val="tx1"/>
                  </a:solidFill>
                </a:rPr>
                <a:t>BoP</a:t>
              </a:r>
              <a:r>
                <a:rPr lang="en-IE" dirty="0">
                  <a:solidFill>
                    <a:schemeClr val="tx1"/>
                  </a:solidFill>
                </a:rPr>
                <a:t> 0.2 (0 %)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B68D50-04AB-25A9-89BB-B1F5CD49132D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3910589" y="2798276"/>
              <a:ext cx="269352" cy="19267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6BF734-D522-5DB5-1C72-8AD5A2FFDE89}"/>
                </a:ext>
              </a:extLst>
            </p:cNvPr>
            <p:cNvSpPr txBox="1"/>
            <p:nvPr/>
          </p:nvSpPr>
          <p:spPr>
            <a:xfrm>
              <a:off x="461142" y="2706495"/>
              <a:ext cx="1650801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Ukraine Facility 13.1 (2 %)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BF5C22-7D60-0076-6670-D5168869A33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2111943" y="2554200"/>
              <a:ext cx="426317" cy="2215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1CB8C0-030B-2DEE-78E5-57E089615713}"/>
                </a:ext>
              </a:extLst>
            </p:cNvPr>
            <p:cNvSpPr txBox="1"/>
            <p:nvPr/>
          </p:nvSpPr>
          <p:spPr>
            <a:xfrm>
              <a:off x="533303" y="3261404"/>
              <a:ext cx="1603683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MFA+ 18.0 (3 %)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CCC6E7-99C9-CFAE-274E-6537D5C4879D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2136986" y="2824163"/>
              <a:ext cx="503539" cy="5064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31AFDE-E83E-B1E0-C928-CCBDF232914F}"/>
                </a:ext>
              </a:extLst>
            </p:cNvPr>
            <p:cNvSpPr txBox="1"/>
            <p:nvPr/>
          </p:nvSpPr>
          <p:spPr>
            <a:xfrm>
              <a:off x="2426842" y="3330654"/>
              <a:ext cx="587268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ctr"/>
              <a:r>
                <a:rPr lang="en-IE" dirty="0">
                  <a:solidFill>
                    <a:schemeClr val="tx1"/>
                  </a:solidFill>
                </a:rPr>
                <a:t>EFSM 42.0</a:t>
              </a:r>
            </a:p>
            <a:p>
              <a:pPr algn="ctr"/>
              <a:r>
                <a:rPr lang="en-IE" dirty="0">
                  <a:solidFill>
                    <a:schemeClr val="tx1"/>
                  </a:solidFill>
                </a:rPr>
                <a:t>(8 %)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D2EC9E-5250-DB3E-8710-59D772D0F6D4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2720476" y="2921701"/>
              <a:ext cx="175260" cy="4089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DBDF3D-203F-3F48-1B69-A73A62A30C20}"/>
                </a:ext>
              </a:extLst>
            </p:cNvPr>
            <p:cNvSpPr txBox="1"/>
            <p:nvPr/>
          </p:nvSpPr>
          <p:spPr>
            <a:xfrm>
              <a:off x="3371280" y="3342769"/>
              <a:ext cx="587268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ctr"/>
              <a:r>
                <a:rPr lang="en-IE" dirty="0">
                  <a:solidFill>
                    <a:schemeClr val="tx1"/>
                  </a:solidFill>
                </a:rPr>
                <a:t>SURE 98.4</a:t>
              </a:r>
            </a:p>
            <a:p>
              <a:pPr algn="ctr"/>
              <a:r>
                <a:rPr lang="en-IE" dirty="0">
                  <a:solidFill>
                    <a:schemeClr val="tx1"/>
                  </a:solidFill>
                </a:rPr>
                <a:t>(18 %)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4164DD-96E5-A3FE-D545-22FD1E7A7C94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3528522" y="2954413"/>
              <a:ext cx="136392" cy="3883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7E6708E-4A39-CD53-7DF7-7B3BBE04319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49185" y="1347787"/>
            <a:ext cx="1909002" cy="1781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--- BILLIONS ---">
              <a:extLst>
                <a:ext uri="{FF2B5EF4-FFF2-40B4-BE49-F238E27FC236}">
                  <a16:creationId xmlns:a16="http://schemas.microsoft.com/office/drawing/2014/main" id="{158A9C35-2F86-BB27-1D45-F021C6BC9505}"/>
                </a:ext>
              </a:extLst>
            </p:cNvPr>
            <p:cNvSpPr txBox="1"/>
            <p:nvPr/>
          </p:nvSpPr>
          <p:spPr>
            <a:xfrm>
              <a:off x="2895736" y="1930640"/>
              <a:ext cx="756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0" u="none" strike="noStrike" dirty="0">
                  <a:effectLst/>
                </a:rPr>
                <a:t> Total</a:t>
              </a:r>
              <a:br>
                <a:rPr lang="en-GB" sz="1200" b="1" i="0" u="none" strike="noStrike" dirty="0">
                  <a:effectLst/>
                </a:rPr>
              </a:br>
              <a:r>
                <a:rPr lang="en-GB" sz="1200" b="1" i="0" u="none" strike="noStrike" dirty="0">
                  <a:effectLst/>
                </a:rPr>
                <a:t>€</a:t>
              </a:r>
              <a:r>
                <a:rPr lang="en-GB" sz="1600" b="1" i="0" u="none" strike="noStrike" dirty="0">
                  <a:effectLst/>
                </a:rPr>
                <a:t>551</a:t>
              </a:r>
              <a:r>
                <a:rPr lang="en-GB" sz="1200" b="1" i="0" u="none" strike="noStrike" dirty="0">
                  <a:effectLst/>
                </a:rPr>
                <a:t> </a:t>
              </a:r>
              <a:br>
                <a:rPr lang="en-GB" sz="1200" b="1" i="0" u="none" strike="noStrike" dirty="0">
                  <a:effectLst/>
                </a:rPr>
              </a:br>
              <a:r>
                <a:rPr lang="en-GB" sz="1200" b="1" i="0" u="none" strike="noStrike" dirty="0">
                  <a:effectLst/>
                </a:rPr>
                <a:t>billion</a:t>
              </a:r>
              <a:endParaRPr lang="en-IE" sz="12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DB50C6-ED0B-D351-1E9E-CAB051B45D1A}"/>
                </a:ext>
              </a:extLst>
            </p:cNvPr>
            <p:cNvSpPr txBox="1"/>
            <p:nvPr/>
          </p:nvSpPr>
          <p:spPr>
            <a:xfrm>
              <a:off x="4360473" y="1632171"/>
              <a:ext cx="1471030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i="0" u="none" strike="noStrike" dirty="0">
                  <a:effectLst/>
                </a:rPr>
                <a:t> NGEU top-ups 66.9</a:t>
              </a:r>
              <a:endParaRPr lang="en-GB" sz="900" dirty="0"/>
            </a:p>
            <a:p>
              <a:r>
                <a:rPr lang="en-GB" sz="900" dirty="0"/>
                <a:t>(12 %)</a:t>
              </a:r>
              <a:endParaRPr lang="en-IE" sz="9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94BED4-FA7F-A364-89B5-C596604BC7C4}"/>
                </a:ext>
              </a:extLst>
            </p:cNvPr>
            <p:cNvSpPr txBox="1"/>
            <p:nvPr/>
          </p:nvSpPr>
          <p:spPr>
            <a:xfrm>
              <a:off x="4388275" y="2182474"/>
              <a:ext cx="1443227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i="0" u="none" strike="noStrike" dirty="0">
                  <a:effectLst/>
                </a:rPr>
                <a:t> NGEU loans 108.7 </a:t>
              </a:r>
              <a:endParaRPr lang="en-GB" sz="900" dirty="0"/>
            </a:p>
            <a:p>
              <a:r>
                <a:rPr lang="en-GB" sz="900" dirty="0"/>
                <a:t>(20 %)</a:t>
              </a:r>
              <a:endParaRPr lang="en-IE" sz="9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7BBF2B-BD48-3198-E360-2D60383AD27C}"/>
                </a:ext>
              </a:extLst>
            </p:cNvPr>
            <p:cNvSpPr txBox="1"/>
            <p:nvPr/>
          </p:nvSpPr>
          <p:spPr>
            <a:xfrm>
              <a:off x="516629" y="3107908"/>
              <a:ext cx="1621900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MFA </a:t>
              </a:r>
              <a:r>
                <a:rPr lang="en-IE" dirty="0">
                  <a:solidFill>
                    <a:schemeClr val="tx1"/>
                  </a:solidFill>
                </a:rPr>
                <a:t>Ukraine 11.0 (2 %)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0D1EB-AD6B-5FA0-EC1F-85A1A74C97B9}"/>
                </a:ext>
              </a:extLst>
            </p:cNvPr>
            <p:cNvSpPr txBox="1"/>
            <p:nvPr/>
          </p:nvSpPr>
          <p:spPr>
            <a:xfrm>
              <a:off x="461143" y="2954413"/>
              <a:ext cx="1677386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MFA </a:t>
              </a:r>
              <a:r>
                <a:rPr lang="en-IE" dirty="0">
                  <a:solidFill>
                    <a:schemeClr val="tx1"/>
                  </a:solidFill>
                </a:rPr>
                <a:t>other 4.7 (1 %)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21724A-1391-9EA1-BAED-A17E47D04A5A}"/>
                </a:ext>
              </a:extLst>
            </p:cNvPr>
            <p:cNvSpPr txBox="1"/>
            <p:nvPr/>
          </p:nvSpPr>
          <p:spPr>
            <a:xfrm>
              <a:off x="442757" y="996915"/>
              <a:ext cx="2197768" cy="442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72000" tIns="36000" rIns="36000" bIns="36000" rtlCol="0">
              <a:spAutoFit/>
            </a:bodyPr>
            <a:lstStyle/>
            <a:p>
              <a:r>
                <a:rPr lang="en-GB" sz="800" b="1" i="0" u="none" strike="noStrike" dirty="0">
                  <a:solidFill>
                    <a:srgbClr val="FBBA00"/>
                  </a:solidFill>
                  <a:effectLst/>
                </a:rPr>
                <a:t>Non-repayable (€254.7 billion)</a:t>
              </a:r>
            </a:p>
            <a:p>
              <a:r>
                <a:rPr lang="en-GB" sz="800" b="1" i="0" u="none" strike="noStrike" dirty="0">
                  <a:solidFill>
                    <a:srgbClr val="41855A"/>
                  </a:solidFill>
                  <a:effectLst/>
                </a:rPr>
                <a:t>Repayable by member states (€249.3 billion)</a:t>
              </a:r>
            </a:p>
            <a:p>
              <a:r>
                <a:rPr lang="en-GB" sz="800" b="1" i="0" u="none" strike="noStrike" dirty="0">
                  <a:solidFill>
                    <a:srgbClr val="00A7E2"/>
                  </a:solidFill>
                  <a:effectLst/>
                </a:rPr>
                <a:t>Repayable by non-EU countries (€47.1 billion)</a:t>
              </a:r>
              <a:endParaRPr lang="en-IE" sz="800" b="1" dirty="0">
                <a:solidFill>
                  <a:srgbClr val="00A7E2"/>
                </a:solidFill>
              </a:endParaRPr>
            </a:p>
          </p:txBody>
        </p: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BDF9A5B-A5FB-B8B0-D68A-A40CA34F1E6D}"/>
              </a:ext>
            </a:extLst>
          </p:cNvPr>
          <p:cNvSpPr txBox="1">
            <a:spLocks/>
          </p:cNvSpPr>
          <p:nvPr/>
        </p:nvSpPr>
        <p:spPr>
          <a:xfrm>
            <a:off x="847865" y="2004814"/>
            <a:ext cx="7848872" cy="323355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Programmes funded by outstanding EU borrowing, as at end 2024</a:t>
            </a: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FFB293-1E48-C4BA-C2BC-FAC1A1D49EC6}"/>
              </a:ext>
            </a:extLst>
          </p:cNvPr>
          <p:cNvSpPr txBox="1"/>
          <p:nvPr/>
        </p:nvSpPr>
        <p:spPr>
          <a:xfrm>
            <a:off x="1619672" y="6093296"/>
            <a:ext cx="4285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58595B"/>
                </a:solidFill>
              </a:rPr>
              <a:t>Source: ECA, </a:t>
            </a:r>
            <a:r>
              <a:rPr lang="fr-FR" sz="800" dirty="0" err="1">
                <a:solidFill>
                  <a:srgbClr val="58595B"/>
                </a:solidFill>
              </a:rPr>
              <a:t>based</a:t>
            </a:r>
            <a:r>
              <a:rPr lang="fr-FR" sz="800" dirty="0">
                <a:solidFill>
                  <a:srgbClr val="58595B"/>
                </a:solidFill>
              </a:rPr>
              <a:t> on the 2024 </a:t>
            </a:r>
            <a:r>
              <a:rPr lang="fr-FR" sz="800" dirty="0" err="1">
                <a:solidFill>
                  <a:srgbClr val="58595B"/>
                </a:solidFill>
              </a:rPr>
              <a:t>consolidated</a:t>
            </a:r>
            <a:r>
              <a:rPr lang="fr-FR" sz="800" dirty="0">
                <a:solidFill>
                  <a:srgbClr val="58595B"/>
                </a:solidFill>
              </a:rPr>
              <a:t> </a:t>
            </a:r>
            <a:r>
              <a:rPr lang="fr-FR" sz="800" dirty="0" err="1">
                <a:solidFill>
                  <a:srgbClr val="58595B"/>
                </a:solidFill>
              </a:rPr>
              <a:t>annual</a:t>
            </a:r>
            <a:r>
              <a:rPr lang="fr-FR" sz="800" dirty="0">
                <a:solidFill>
                  <a:srgbClr val="58595B"/>
                </a:solidFill>
              </a:rPr>
              <a:t> </a:t>
            </a:r>
            <a:r>
              <a:rPr lang="fr-FR" sz="800" dirty="0" err="1">
                <a:solidFill>
                  <a:srgbClr val="58595B"/>
                </a:solidFill>
              </a:rPr>
              <a:t>accounts</a:t>
            </a:r>
            <a:r>
              <a:rPr lang="fr-FR" sz="800" dirty="0">
                <a:solidFill>
                  <a:srgbClr val="58595B"/>
                </a:solidFill>
              </a:rPr>
              <a:t> of the EU.</a:t>
            </a:r>
          </a:p>
        </p:txBody>
      </p:sp>
    </p:spTree>
    <p:extLst>
      <p:ext uri="{BB962C8B-B14F-4D97-AF65-F5344CB8AC3E}">
        <p14:creationId xmlns:p14="http://schemas.microsoft.com/office/powerpoint/2010/main" val="12025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Mentions of Malta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BFBB-EE6A-35FE-041B-23C7BA2F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D7A2E-CA53-A15D-7967-33E77BD2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" y="1088107"/>
            <a:ext cx="4304095" cy="507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59E254-4486-8714-9278-11BE68AB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9"/>
          <a:stretch>
            <a:fillRect/>
          </a:stretch>
        </p:blipFill>
        <p:spPr>
          <a:xfrm>
            <a:off x="4427984" y="944091"/>
            <a:ext cx="4544573" cy="522121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C75719-7370-18C1-F4F8-2F049929B300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70" name="Text Placeholder 4">
            <a:extLst>
              <a:ext uri="{FF2B5EF4-FFF2-40B4-BE49-F238E27FC236}">
                <a16:creationId xmlns:a16="http://schemas.microsoft.com/office/drawing/2014/main" id="{4B876976-BABF-3095-5A6F-AAC6E1C929EE}"/>
              </a:ext>
            </a:extLst>
          </p:cNvPr>
          <p:cNvSpPr txBox="1">
            <a:spLocks/>
          </p:cNvSpPr>
          <p:nvPr/>
        </p:nvSpPr>
        <p:spPr>
          <a:xfrm>
            <a:off x="719572" y="988508"/>
            <a:ext cx="7704856" cy="4384708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1800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D2981-69B7-82EA-48A0-BFFE1BFF6B54}"/>
              </a:ext>
            </a:extLst>
          </p:cNvPr>
          <p:cNvSpPr txBox="1"/>
          <p:nvPr/>
        </p:nvSpPr>
        <p:spPr>
          <a:xfrm>
            <a:off x="5097546" y="116632"/>
            <a:ext cx="39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Absorption of 2021-2027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shared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management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funds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under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the CPR, as at end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F417-BB8B-D8F8-93A5-B8F8D3547858}"/>
              </a:ext>
            </a:extLst>
          </p:cNvPr>
          <p:cNvSpPr txBox="1"/>
          <p:nvPr/>
        </p:nvSpPr>
        <p:spPr>
          <a:xfrm>
            <a:off x="226262" y="133296"/>
            <a:ext cx="39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Absorption of 2014-2020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shared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management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funds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under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the CPR, as at end 2024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D821B75-8B3B-93FB-7465-FFAB4BB337B5}"/>
              </a:ext>
            </a:extLst>
          </p:cNvPr>
          <p:cNvSpPr/>
          <p:nvPr/>
        </p:nvSpPr>
        <p:spPr>
          <a:xfrm>
            <a:off x="5220072" y="2060848"/>
            <a:ext cx="1656184" cy="216024"/>
          </a:xfrm>
          <a:prstGeom prst="flowChartProcess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D466935D-16D6-DEED-2A66-A46984F89F82}"/>
              </a:ext>
            </a:extLst>
          </p:cNvPr>
          <p:cNvSpPr/>
          <p:nvPr/>
        </p:nvSpPr>
        <p:spPr>
          <a:xfrm>
            <a:off x="719572" y="2420888"/>
            <a:ext cx="1548171" cy="216024"/>
          </a:xfrm>
          <a:prstGeom prst="flowChartProcess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1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B93EE-CAB5-2EC3-4A6C-C5652CD4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0D1460D0-22E3-DF81-2520-D0A1C9E3FC00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9411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A357D2F-020A-61AF-8AA7-139A472A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3" y="980728"/>
            <a:ext cx="8064000" cy="5112568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1" dirty="0"/>
              <a:t>Average inflation in the EU fell back to 2.6 % in 2024 </a:t>
            </a:r>
            <a:r>
              <a:rPr lang="en-GB" sz="1600" dirty="0"/>
              <a:t>(2023: 6.4 %; 2022: 9.2 %) and is expected to fall further in 2025 and 2026. Based on the Commission’s and the IMF’s inflation forecast, we estimate the EU budget could </a:t>
            </a:r>
            <a:r>
              <a:rPr lang="en-GB" sz="1600" b="1" dirty="0"/>
              <a:t>lose around 13.9 percentage points of its purchasing power </a:t>
            </a:r>
            <a:r>
              <a:rPr lang="en-GB" sz="1600" dirty="0"/>
              <a:t>by the end of 2027. As illustrated below, inflation does not affect all member states to the same extent.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E4D10-AFCA-5B54-5AF1-DC47B24A2671}"/>
              </a:ext>
            </a:extLst>
          </p:cNvPr>
          <p:cNvSpPr txBox="1"/>
          <p:nvPr/>
        </p:nvSpPr>
        <p:spPr>
          <a:xfrm>
            <a:off x="1802204" y="6216554"/>
            <a:ext cx="553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ECA, based on Eurostat and Commission’s European Economic Forecast – Spring 2025 and for 2027 IMF inflation rate, average consumer prices.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142CE-2807-E222-822F-AF4DCC520C7F}"/>
              </a:ext>
            </a:extLst>
          </p:cNvPr>
          <p:cNvGrpSpPr>
            <a:grpSpLocks noChangeAspect="1"/>
          </p:cNvGrpSpPr>
          <p:nvPr/>
        </p:nvGrpSpPr>
        <p:grpSpPr>
          <a:xfrm>
            <a:off x="1768336" y="2492896"/>
            <a:ext cx="5580000" cy="3366934"/>
            <a:chOff x="451820" y="1318895"/>
            <a:chExt cx="5391351" cy="3253104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89500F8-826E-950B-3543-330D4465C2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7021808"/>
                </p:ext>
              </p:extLst>
            </p:nvPr>
          </p:nvGraphicFramePr>
          <p:xfrm>
            <a:off x="451820" y="1318895"/>
            <a:ext cx="5391351" cy="3253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D6740B07-C35F-B6D4-B693-B6832BEB9A2E}"/>
                </a:ext>
              </a:extLst>
            </p:cNvPr>
            <p:cNvSpPr txBox="1"/>
            <p:nvPr/>
          </p:nvSpPr>
          <p:spPr>
            <a:xfrm>
              <a:off x="1114204" y="1794890"/>
              <a:ext cx="847989" cy="2769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  <a:t>Average euro area</a:t>
              </a:r>
              <a:b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</a:br>
              <a: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  <a:t>29 %</a:t>
              </a:r>
              <a:endParaRPr lang="en-GB" sz="900" i="1" dirty="0">
                <a:solidFill>
                  <a:srgbClr val="00528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BCDC20-BE39-D8CE-72DB-386170AAEC27}"/>
                </a:ext>
              </a:extLst>
            </p:cNvPr>
            <p:cNvSpPr txBox="1"/>
            <p:nvPr/>
          </p:nvSpPr>
          <p:spPr>
            <a:xfrm>
              <a:off x="2128363" y="1799084"/>
              <a:ext cx="900444" cy="2769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  <a:t>Average EU</a:t>
              </a:r>
              <a:b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</a:br>
              <a: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  <a:t>33%</a:t>
              </a:r>
              <a:endParaRPr lang="en-GB" sz="900" i="1" dirty="0">
                <a:solidFill>
                  <a:srgbClr val="D22A2E"/>
                </a:solidFill>
                <a:latin typeface="Myriad Pro" panose="020B0503030403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239D9-6FDA-F6AD-7D51-1AD24D8C1869}"/>
                </a:ext>
              </a:extLst>
            </p:cNvPr>
            <p:cNvGrpSpPr/>
            <p:nvPr/>
          </p:nvGrpSpPr>
          <p:grpSpPr>
            <a:xfrm>
              <a:off x="2980955" y="1337945"/>
              <a:ext cx="877163" cy="415498"/>
              <a:chOff x="3230378" y="1177241"/>
              <a:chExt cx="877163" cy="4154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7E72CA-B82B-4585-7CE8-0595B11693B7}"/>
                  </a:ext>
                </a:extLst>
              </p:cNvPr>
              <p:cNvSpPr txBox="1"/>
              <p:nvPr/>
            </p:nvSpPr>
            <p:spPr>
              <a:xfrm>
                <a:off x="3230378" y="1177241"/>
                <a:ext cx="877163" cy="41549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180000"/>
                <a:r>
                  <a:rPr lang="en-GB" sz="900" b="1" baseline="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Member States</a:t>
                </a:r>
              </a:p>
              <a:p>
                <a:pPr algn="l" defTabSz="180000"/>
                <a:r>
                  <a:rPr lang="en-GB" sz="900" baseline="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	Euro area</a:t>
                </a:r>
              </a:p>
              <a:p>
                <a:pPr algn="l" defTabSz="180000"/>
                <a:r>
                  <a:rPr lang="en-GB" sz="9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	Non-euro area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941B72-1FD1-F83C-EE2D-20E635B5A2DF}"/>
                  </a:ext>
                </a:extLst>
              </p:cNvPr>
              <p:cNvSpPr/>
              <p:nvPr/>
            </p:nvSpPr>
            <p:spPr>
              <a:xfrm>
                <a:off x="3267075" y="1475681"/>
                <a:ext cx="76200" cy="76200"/>
              </a:xfrm>
              <a:prstGeom prst="ellipse">
                <a:avLst/>
              </a:prstGeom>
              <a:solidFill>
                <a:srgbClr val="FBBA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000" dirty="0">
                  <a:latin typeface="Myriad Pro" panose="020B0503030403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3F21E8-AB58-AFB6-71F1-918952FC0B4D}"/>
                  </a:ext>
                </a:extLst>
              </p:cNvPr>
              <p:cNvSpPr/>
              <p:nvPr/>
            </p:nvSpPr>
            <p:spPr>
              <a:xfrm>
                <a:off x="3267075" y="1352522"/>
                <a:ext cx="76200" cy="76200"/>
              </a:xfrm>
              <a:prstGeom prst="ellipse">
                <a:avLst/>
              </a:prstGeom>
              <a:solidFill>
                <a:srgbClr val="00528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000" dirty="0"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D6D25A9-CF98-7293-6114-3E76F9DDAA85}"/>
              </a:ext>
            </a:extLst>
          </p:cNvPr>
          <p:cNvSpPr txBox="1">
            <a:spLocks/>
          </p:cNvSpPr>
          <p:nvPr/>
        </p:nvSpPr>
        <p:spPr>
          <a:xfrm>
            <a:off x="456883" y="116632"/>
            <a:ext cx="7848872" cy="323355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rgbClr val="006D34"/>
                </a:solidFill>
              </a:rPr>
              <a:t>Expected cumulative inflation by member state for the period 2019-2027</a:t>
            </a:r>
            <a:endParaRPr lang="sl-SI" sz="2600" b="1" dirty="0">
              <a:solidFill>
                <a:srgbClr val="006D34"/>
              </a:solidFill>
            </a:endParaRPr>
          </a:p>
          <a:p>
            <a:pPr marL="0" indent="0">
              <a:buNone/>
            </a:pPr>
            <a:endParaRPr lang="en-GB" sz="2600" b="1" dirty="0">
              <a:solidFill>
                <a:srgbClr val="006D3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E1DD50-7F9E-47CC-C14E-8706D7363E71}"/>
              </a:ext>
            </a:extLst>
          </p:cNvPr>
          <p:cNvSpPr txBox="1">
            <a:spLocks/>
          </p:cNvSpPr>
          <p:nvPr/>
        </p:nvSpPr>
        <p:spPr>
          <a:xfrm>
            <a:off x="2411760" y="5798489"/>
            <a:ext cx="4032448" cy="183183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cumulative inflation by member state for the period 2019-2027</a:t>
            </a:r>
            <a:endParaRPr lang="sl-SI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E699-1DC4-B4AF-9661-B25B8267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2EF53F8-5151-B38A-00B6-D8BCBA9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888"/>
            <a:ext cx="8064500" cy="431800"/>
          </a:xfrm>
        </p:spPr>
        <p:txBody>
          <a:bodyPr anchor="t"/>
          <a:lstStyle/>
          <a:p>
            <a:r>
              <a:rPr lang="en-GB" dirty="0"/>
              <a:t>RRF grants paid and amounts to be paid as at 31.12.24</a:t>
            </a:r>
            <a:endParaRPr lang="en-GB" altLang="en-US" sz="1800" dirty="0">
              <a:solidFill>
                <a:srgbClr val="B5B800"/>
              </a:solidFill>
              <a:latin typeface="Myriad Pro (headings)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57599F-CE9F-E1AF-8C78-05E9CFD5D554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64C13-BB77-BAC5-CED5-9D25E13E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504825"/>
            <a:ext cx="62198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24195-E3CC-BCFF-CAC6-98629E3A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8" y="1088740"/>
            <a:ext cx="7516164" cy="4680520"/>
          </a:xfrm>
          <a:prstGeom prst="rect">
            <a:avLst/>
          </a:prstGeo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95536" y="253226"/>
            <a:ext cx="8064500" cy="431800"/>
          </a:xfrm>
        </p:spPr>
        <p:txBody>
          <a:bodyPr anchor="t"/>
          <a:lstStyle/>
          <a:p>
            <a:pPr eaLnBrk="1" hangingPunct="1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6D34"/>
                </a:solidFill>
                <a:effectLst/>
                <a:uLnTx/>
                <a:uFillTx/>
                <a:latin typeface="Myriad Pro (headings)"/>
              </a:rPr>
              <a:t>Recovery and resilience facility: audit results</a:t>
            </a:r>
            <a:endParaRPr lang="en-GB" altLang="en-US" dirty="0">
              <a:solidFill>
                <a:srgbClr val="006D34"/>
              </a:solidFill>
              <a:latin typeface="Myriad Pro (headings)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71E73-6609-F0D7-FE7B-7F49B3536619}"/>
              </a:ext>
            </a:extLst>
          </p:cNvPr>
          <p:cNvSpPr/>
          <p:nvPr/>
        </p:nvSpPr>
        <p:spPr>
          <a:xfrm>
            <a:off x="1289646" y="4005064"/>
            <a:ext cx="6738738" cy="288032"/>
          </a:xfrm>
          <a:prstGeom prst="rect">
            <a:avLst/>
          </a:prstGeom>
          <a:noFill/>
          <a:ln>
            <a:solidFill>
              <a:srgbClr val="B5B9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7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Special Reports and Reviews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2024 - 2025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305792"/>
            <a:ext cx="6829636" cy="242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Publication</a:t>
            </a:r>
            <a:r>
              <a:rPr lang="cs-CZ" dirty="0"/>
              <a:t>s</a:t>
            </a:r>
            <a:r>
              <a:rPr lang="en-GB" dirty="0"/>
              <a:t> of Special Reports and Reviews</a:t>
            </a:r>
            <a:endParaRPr lang="en-GB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90FA04-32B7-4804-941A-F4225C247AA1}"/>
              </a:ext>
            </a:extLst>
          </p:cNvPr>
          <p:cNvSpPr txBox="1">
            <a:spLocks/>
          </p:cNvSpPr>
          <p:nvPr/>
        </p:nvSpPr>
        <p:spPr bwMode="auto">
          <a:xfrm>
            <a:off x="647565" y="836712"/>
            <a:ext cx="54005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125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cs-CZ" sz="1125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B970D-FCD8-4F67-9704-A9D0CBB351E6}"/>
              </a:ext>
            </a:extLst>
          </p:cNvPr>
          <p:cNvSpPr txBox="1">
            <a:spLocks/>
          </p:cNvSpPr>
          <p:nvPr/>
        </p:nvSpPr>
        <p:spPr bwMode="auto">
          <a:xfrm>
            <a:off x="5076056" y="598116"/>
            <a:ext cx="540060" cy="3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125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cs-CZ" sz="1125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19A4A-04D3-709F-69F9-BCEC9C4E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75" y="980728"/>
            <a:ext cx="3236318" cy="496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610FB-4C9C-DB5D-E57B-80309621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50" y="1079878"/>
            <a:ext cx="4351530" cy="471008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DF6EA85-24AE-396C-2087-B5688F5CFFEE}"/>
              </a:ext>
            </a:extLst>
          </p:cNvPr>
          <p:cNvSpPr txBox="1">
            <a:spLocks/>
          </p:cNvSpPr>
          <p:nvPr/>
        </p:nvSpPr>
        <p:spPr>
          <a:xfrm>
            <a:off x="7856442" y="6381328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8371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4AF81-BC60-67D8-5E57-5E12D1F3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EB83F96-B24A-F0A5-CBDF-5ABF78A2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5792"/>
            <a:ext cx="8604448" cy="242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rgbClr val="006D34"/>
                </a:solidFill>
              </a:rPr>
              <a:t>Special Report 05/2025</a:t>
            </a:r>
            <a:br>
              <a:rPr lang="en-GB" sz="2800" dirty="0">
                <a:solidFill>
                  <a:srgbClr val="006D34"/>
                </a:solidFill>
              </a:rPr>
            </a:br>
            <a:r>
              <a:rPr lang="en-GB" sz="2800" dirty="0">
                <a:solidFill>
                  <a:srgbClr val="006D34"/>
                </a:solidFill>
              </a:rPr>
              <a:t>Cohesion’s Action for Refugees in Europe (CARE)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2333D5-9942-2BF2-4C2B-389AC0B95E6D}"/>
              </a:ext>
            </a:extLst>
          </p:cNvPr>
          <p:cNvSpPr txBox="1">
            <a:spLocks/>
          </p:cNvSpPr>
          <p:nvPr/>
        </p:nvSpPr>
        <p:spPr>
          <a:xfrm>
            <a:off x="7856442" y="6381328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1FE182-EA29-9AB6-DFAD-43D04BC199BA}"/>
              </a:ext>
            </a:extLst>
          </p:cNvPr>
          <p:cNvSpPr/>
          <p:nvPr/>
        </p:nvSpPr>
        <p:spPr>
          <a:xfrm>
            <a:off x="298029" y="2492896"/>
            <a:ext cx="2329755" cy="21862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85114EC-C224-A824-E808-CACD54773EC2}"/>
              </a:ext>
            </a:extLst>
          </p:cNvPr>
          <p:cNvSpPr txBox="1">
            <a:spLocks/>
          </p:cNvSpPr>
          <p:nvPr/>
        </p:nvSpPr>
        <p:spPr bwMode="auto">
          <a:xfrm>
            <a:off x="575948" y="3140968"/>
            <a:ext cx="1691744" cy="12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/>
              <a:t>Main conclusion</a:t>
            </a:r>
            <a:endParaRPr lang="en-GB" sz="2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FA8660-C272-9C0E-A050-46502773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20" y="1628800"/>
            <a:ext cx="5652236" cy="4059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CARE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did not provide any additional money, but it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did allow member states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reallocate some remaining EU cohesion policy funds flexibly and swiftly to projects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addressing the migratory challenges and the consequent needs of refugees fleeing Ukraine. </a:t>
            </a:r>
          </a:p>
          <a:p>
            <a:pPr marL="0" indent="0">
              <a:buNone/>
            </a:pPr>
            <a:r>
              <a:rPr lang="en-GB" sz="2400" dirty="0">
                <a:ea typeface="Times New Roman" panose="02020603050405020304" pitchFamily="18" charset="0"/>
              </a:rPr>
              <a:t>However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is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lack of specific data on and monitoring of the money spent to address these migratory challenges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This is likely to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hinder any assessment of CARE’s effectiveness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98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5B4C2-C138-F76E-BD30-7A6D005E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855D1F8-6A0C-6A39-7483-752239EC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/>
              <a:t>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62932E-1B5C-2269-36B4-11A25826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00" y="1260000"/>
            <a:ext cx="8064000" cy="4797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Annual Report 2024 Overall results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Mentions of Malta in the ECA’s publications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ECA’s Special Reports and Reviews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My responsibilities at the ECA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AF9ED-69B3-085D-31A6-E4498976096C}"/>
              </a:ext>
            </a:extLst>
          </p:cNvPr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>
                <a:solidFill>
                  <a:schemeClr val="bg1"/>
                </a:solidFill>
              </a:rPr>
              <a:t>Slide 2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9ED1-2329-75B7-C7F9-A0F76376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19D5BF-211B-8566-B89A-50ABC9E2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6209"/>
            <a:ext cx="8064896" cy="4573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Special Report 25/2024: Digitalisation of Health Care</a:t>
            </a: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9BC37-39C5-BF04-A080-0F0A7046E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0" t="8758" r="3558"/>
          <a:stretch>
            <a:fillRect/>
          </a:stretch>
        </p:blipFill>
        <p:spPr>
          <a:xfrm>
            <a:off x="7161" y="1491335"/>
            <a:ext cx="4657581" cy="4699062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48F20FB-A379-FDBE-FDB7-3FD0485FA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844"/>
          <a:stretch>
            <a:fillRect/>
          </a:stretch>
        </p:blipFill>
        <p:spPr bwMode="auto">
          <a:xfrm>
            <a:off x="4432123" y="1484784"/>
            <a:ext cx="4711877" cy="415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D8626-7C20-0EF0-773D-47C5D208F330}"/>
              </a:ext>
            </a:extLst>
          </p:cNvPr>
          <p:cNvSpPr txBox="1"/>
          <p:nvPr/>
        </p:nvSpPr>
        <p:spPr>
          <a:xfrm>
            <a:off x="323528" y="816967"/>
            <a:ext cx="393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Maturity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of online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health-related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82D0C-C555-6E56-E863-1BB96ADFDE07}"/>
              </a:ext>
            </a:extLst>
          </p:cNvPr>
          <p:cNvSpPr txBox="1"/>
          <p:nvPr/>
        </p:nvSpPr>
        <p:spPr>
          <a:xfrm>
            <a:off x="4909101" y="764704"/>
            <a:ext cx="393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European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citizens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’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access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to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their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electronic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health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records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2DD16-B3E6-BE23-09A4-21C00D53E835}"/>
              </a:ext>
            </a:extLst>
          </p:cNvPr>
          <p:cNvSpPr/>
          <p:nvPr/>
        </p:nvSpPr>
        <p:spPr>
          <a:xfrm>
            <a:off x="323889" y="1916832"/>
            <a:ext cx="1295783" cy="172591"/>
          </a:xfrm>
          <a:prstGeom prst="rect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0E24F-B9DA-BFD4-21BC-BF6603781BE2}"/>
              </a:ext>
            </a:extLst>
          </p:cNvPr>
          <p:cNvSpPr/>
          <p:nvPr/>
        </p:nvSpPr>
        <p:spPr>
          <a:xfrm>
            <a:off x="4700058" y="2636912"/>
            <a:ext cx="1295783" cy="172591"/>
          </a:xfrm>
          <a:prstGeom prst="rect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93AC0BD-9125-77BD-D36F-B072C075289D}"/>
              </a:ext>
            </a:extLst>
          </p:cNvPr>
          <p:cNvSpPr txBox="1">
            <a:spLocks/>
          </p:cNvSpPr>
          <p:nvPr/>
        </p:nvSpPr>
        <p:spPr>
          <a:xfrm>
            <a:off x="6660232" y="6393819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283721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48E82-3517-CE60-1BDE-0667348F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DF0C0E9-2899-199C-D7B9-EF9627B1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My responsibilities at the ECA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67112FC0-8433-6801-D8BB-EB791B6B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2024 - 2025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D20B69-F427-6C79-2874-DEF384CFFD0F}"/>
              </a:ext>
            </a:extLst>
          </p:cNvPr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9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083D-13DE-14F5-727E-81E699A0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C6DEE4-2440-57FD-5CCF-6B74505594AB}"/>
              </a:ext>
            </a:extLst>
          </p:cNvPr>
          <p:cNvSpPr txBox="1">
            <a:spLocks/>
          </p:cNvSpPr>
          <p:nvPr/>
        </p:nvSpPr>
        <p:spPr bwMode="auto">
          <a:xfrm>
            <a:off x="323528" y="404912"/>
            <a:ext cx="817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2400" dirty="0"/>
              <a:t>George Hyzler, </a:t>
            </a:r>
          </a:p>
          <a:p>
            <a:r>
              <a:rPr lang="en-US" sz="2400" dirty="0"/>
              <a:t>Member of Chamber III, External Action, Security and Justice</a:t>
            </a:r>
            <a:endParaRPr lang="en-GB" alt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83930F-C3EC-13EE-6093-8F4C24BF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960" y="1556372"/>
            <a:ext cx="4692488" cy="1512588"/>
          </a:xfrm>
        </p:spPr>
        <p:txBody>
          <a:bodyPr/>
          <a:lstStyle/>
          <a:p>
            <a:r>
              <a:rPr lang="en-GB" b="1" dirty="0"/>
              <a:t>Union civil protection mechanism(</a:t>
            </a:r>
            <a:r>
              <a:rPr lang="en-GB" b="1" dirty="0" err="1"/>
              <a:t>rescEU</a:t>
            </a:r>
            <a:r>
              <a:rPr lang="en-GB" b="1" dirty="0"/>
              <a:t>)</a:t>
            </a:r>
          </a:p>
          <a:p>
            <a:r>
              <a:rPr lang="en-GB" b="1" dirty="0"/>
              <a:t>Large-scale cyber attacks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A8B721"/>
                </a:solidFill>
              </a:rPr>
              <a:t>(in progress)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F216C1-B926-67CF-68BD-772DD4B5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2"/>
          <a:stretch>
            <a:fillRect/>
          </a:stretch>
        </p:blipFill>
        <p:spPr>
          <a:xfrm>
            <a:off x="887625" y="1484784"/>
            <a:ext cx="2664296" cy="14364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B86A52-90EE-63F6-812E-B6176F22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25" y="3497202"/>
            <a:ext cx="2664296" cy="1506706"/>
          </a:xfrm>
          <a:prstGeom prst="rect">
            <a:avLst/>
          </a:prstGeom>
        </p:spPr>
      </p:pic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7674E3A7-FF4C-A95B-4B23-F100ADADB618}"/>
              </a:ext>
            </a:extLst>
          </p:cNvPr>
          <p:cNvSpPr txBox="1">
            <a:spLocks/>
          </p:cNvSpPr>
          <p:nvPr/>
        </p:nvSpPr>
        <p:spPr bwMode="auto">
          <a:xfrm>
            <a:off x="3923928" y="3644604"/>
            <a:ext cx="4320480" cy="15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Return and reintegration of Migrants</a:t>
            </a:r>
          </a:p>
          <a:p>
            <a:r>
              <a:rPr lang="en-GB" b="1" dirty="0"/>
              <a:t>European Defence Fund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A8B721"/>
                </a:solidFill>
              </a:rPr>
              <a:t>(to start in 2026)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21F7D02E-03B4-5291-691A-C39B3C47ECA5}"/>
              </a:ext>
            </a:extLst>
          </p:cNvPr>
          <p:cNvSpPr txBox="1">
            <a:spLocks/>
          </p:cNvSpPr>
          <p:nvPr/>
        </p:nvSpPr>
        <p:spPr>
          <a:xfrm>
            <a:off x="6695978" y="6345352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C26A69B5-200B-4E8E-9012-4EBB91306B1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D6E2-C7BF-A762-4308-C9CF28BE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B7DE55-2804-2365-58BC-D888E447FDAB}"/>
              </a:ext>
            </a:extLst>
          </p:cNvPr>
          <p:cNvSpPr txBox="1">
            <a:spLocks/>
          </p:cNvSpPr>
          <p:nvPr/>
        </p:nvSpPr>
        <p:spPr bwMode="auto">
          <a:xfrm>
            <a:off x="323528" y="296838"/>
            <a:ext cx="270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1800" dirty="0"/>
              <a:t>ECA Representative to the EU Inter-institutional ethics body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620E14-C10B-6F2B-DE1F-C0A3419F9564}"/>
              </a:ext>
            </a:extLst>
          </p:cNvPr>
          <p:cNvSpPr txBox="1">
            <a:spLocks/>
          </p:cNvSpPr>
          <p:nvPr/>
        </p:nvSpPr>
        <p:spPr bwMode="auto">
          <a:xfrm>
            <a:off x="4427984" y="620688"/>
            <a:ext cx="374441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1800" dirty="0"/>
              <a:t>Chairperson of the Ethics Committee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0A714-D582-80C0-B99A-C375F4C7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03" y="2420888"/>
            <a:ext cx="4757303" cy="2774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477FA-773F-B87D-0D60-BCD07D1E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9" y="1122859"/>
            <a:ext cx="3260995" cy="216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82BD1-49C5-CCAA-F083-F545BEFF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2497"/>
            <a:ext cx="3946242" cy="23426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38EACD-982D-8F4D-C8B1-05CE52B36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19" y="944538"/>
            <a:ext cx="5084338" cy="1260326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70A6A5B-B44A-2CBD-9E8A-4D20E02EE6F4}"/>
              </a:ext>
            </a:extLst>
          </p:cNvPr>
          <p:cNvSpPr txBox="1">
            <a:spLocks/>
          </p:cNvSpPr>
          <p:nvPr/>
        </p:nvSpPr>
        <p:spPr>
          <a:xfrm>
            <a:off x="6651576" y="6309320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173354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European Court of Auditors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33030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Questions?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76263" y="454025"/>
            <a:ext cx="3959225" cy="431800"/>
          </a:xfrm>
        </p:spPr>
        <p:txBody>
          <a:bodyPr/>
          <a:lstStyle/>
          <a:p>
            <a:pPr eaLnBrk="1" hangingPunct="1"/>
            <a:r>
              <a:rPr lang="en-GB" altLang="en-US"/>
              <a:t>Contact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2050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George-Marius Hyzler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6263" y="2492375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Member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263" y="3124200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georgemarius.hyzler@eca.europa.eu</a:t>
            </a:r>
          </a:p>
        </p:txBody>
      </p:sp>
      <p:sp>
        <p:nvSpPr>
          <p:cNvPr id="3584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263" y="3514725"/>
            <a:ext cx="3959225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European Court of Auditors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12, Alcide de Gasperi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1615 Luxembourg</a:t>
            </a:r>
          </a:p>
          <a:p>
            <a:pPr eaLnBrk="1" hangingPunct="1">
              <a:spcBef>
                <a:spcPct val="0"/>
              </a:spcBef>
            </a:pPr>
            <a:endParaRPr lang="fr-CH" altLang="en-US" dirty="0"/>
          </a:p>
          <a:p>
            <a:pPr eaLnBrk="1" hangingPunct="1">
              <a:spcBef>
                <a:spcPct val="0"/>
              </a:spcBef>
            </a:pPr>
            <a:r>
              <a:rPr lang="fr-CH" altLang="en-US" b="1" dirty="0"/>
              <a:t>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eca-info@eca.europa.eu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@EU</a:t>
            </a:r>
            <a:r>
              <a:rPr lang="sl-SI" altLang="en-US" dirty="0"/>
              <a:t>a</a:t>
            </a:r>
            <a:r>
              <a:rPr lang="fr-CH" altLang="en-US"/>
              <a:t>uditorsECA</a:t>
            </a:r>
            <a:endParaRPr lang="fr-CH" alt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69461-E7E0-D885-3BA6-6311678950BD}"/>
              </a:ext>
            </a:extLst>
          </p:cNvPr>
          <p:cNvSpPr txBox="1"/>
          <p:nvPr/>
        </p:nvSpPr>
        <p:spPr>
          <a:xfrm>
            <a:off x="4788024" y="5570656"/>
            <a:ext cx="3858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NB: It should be noted that due to rounding, some totals in the figures in this document may not equal the sum of the individual items</a:t>
            </a:r>
            <a:r>
              <a:rPr lang="sl-SI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0C8148-8142-17D9-1F0A-C2E2F21AF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+352 4398 47467</a:t>
            </a:r>
          </a:p>
        </p:txBody>
      </p:sp>
    </p:spTree>
    <p:extLst>
      <p:ext uri="{BB962C8B-B14F-4D97-AF65-F5344CB8AC3E}">
        <p14:creationId xmlns:p14="http://schemas.microsoft.com/office/powerpoint/2010/main" val="192965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FBA2-6358-BCE5-8A88-6BFFE3B5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BC782F6-B798-716F-AF5B-ACA89DC0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D03DEE15-23F7-3EC7-0389-391320B7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256274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Introduction</a:t>
            </a:r>
          </a:p>
        </p:txBody>
      </p:sp>
      <p:sp>
        <p:nvSpPr>
          <p:cNvPr id="16389" name="Title 1">
            <a:extLst>
              <a:ext uri="{FF2B5EF4-FFF2-40B4-BE49-F238E27FC236}">
                <a16:creationId xmlns:a16="http://schemas.microsoft.com/office/drawing/2014/main" id="{91D814FB-D7C2-BFCF-EE66-0ABCC11D0088}"/>
              </a:ext>
            </a:extLst>
          </p:cNvPr>
          <p:cNvSpPr txBox="1">
            <a:spLocks/>
          </p:cNvSpPr>
          <p:nvPr/>
        </p:nvSpPr>
        <p:spPr bwMode="auto">
          <a:xfrm>
            <a:off x="57600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European Court of Auditors</a:t>
            </a:r>
          </a:p>
        </p:txBody>
      </p:sp>
    </p:spTree>
    <p:extLst>
      <p:ext uri="{BB962C8B-B14F-4D97-AF65-F5344CB8AC3E}">
        <p14:creationId xmlns:p14="http://schemas.microsoft.com/office/powerpoint/2010/main" val="19827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/>
              <a:t>European Court of Auditors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500" y="1260000"/>
            <a:ext cx="8064000" cy="4797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dirty="0"/>
              <a:t>The European Court of Auditors is the </a:t>
            </a:r>
            <a:r>
              <a:rPr lang="en-GB" sz="1700" b="1" dirty="0"/>
              <a:t>independent external auditor </a:t>
            </a:r>
            <a:br>
              <a:rPr lang="sl-SI" sz="1700" b="1" dirty="0"/>
            </a:br>
            <a:r>
              <a:rPr lang="en-GB" sz="1700" b="1" dirty="0"/>
              <a:t>of the European Union</a:t>
            </a:r>
            <a:r>
              <a:rPr lang="en-GB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Mission:</a:t>
            </a:r>
            <a:r>
              <a:rPr lang="en-GB" sz="1700" dirty="0"/>
              <a:t> Through our </a:t>
            </a:r>
            <a:r>
              <a:rPr lang="en-GB" sz="1700" b="1" dirty="0"/>
              <a:t>independent, professional and impactful</a:t>
            </a:r>
            <a:r>
              <a:rPr lang="en-GB" sz="1700" dirty="0"/>
              <a:t> audit work, </a:t>
            </a:r>
            <a:br>
              <a:rPr lang="sl-SI" sz="1700" dirty="0"/>
            </a:br>
            <a:r>
              <a:rPr lang="en-GB" sz="1700" dirty="0"/>
              <a:t>assess the </a:t>
            </a:r>
            <a:r>
              <a:rPr lang="en-GB" sz="1700" b="1" dirty="0"/>
              <a:t>economy, effectiveness, efficiency, legality and regularity</a:t>
            </a:r>
            <a:r>
              <a:rPr lang="en-GB" sz="1700" dirty="0"/>
              <a:t> of EU action </a:t>
            </a:r>
            <a:br>
              <a:rPr lang="sl-SI" sz="1700" dirty="0"/>
            </a:br>
            <a:r>
              <a:rPr lang="en-GB" sz="1700" dirty="0"/>
              <a:t>in order to improve </a:t>
            </a:r>
            <a:r>
              <a:rPr lang="en-GB" sz="1700" b="1" dirty="0"/>
              <a:t>accountability, transparency and financial management</a:t>
            </a:r>
            <a:r>
              <a:rPr lang="en-GB" sz="1700" dirty="0"/>
              <a:t>, thereby </a:t>
            </a:r>
            <a:r>
              <a:rPr lang="en-GB" sz="1700" b="1" dirty="0"/>
              <a:t>enhance citizens’ trust</a:t>
            </a:r>
            <a:r>
              <a:rPr lang="en-GB" sz="1700" dirty="0"/>
              <a:t> and respond effectively to current and future challenges facing the EU</a:t>
            </a:r>
            <a:r>
              <a:rPr lang="el-GR" sz="1700" dirty="0"/>
              <a:t>.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dirty="0"/>
              <a:t>We are based in </a:t>
            </a:r>
            <a:r>
              <a:rPr lang="en-GB" sz="1700" b="1" dirty="0"/>
              <a:t>Luxembourg</a:t>
            </a:r>
            <a:r>
              <a:rPr lang="en-GB" sz="1700" dirty="0"/>
              <a:t> and employ around </a:t>
            </a:r>
            <a:r>
              <a:rPr lang="en-GB" sz="1700" b="1" dirty="0"/>
              <a:t>960</a:t>
            </a:r>
            <a:r>
              <a:rPr lang="en-GB" sz="1700" dirty="0"/>
              <a:t> audit, support and administrative staff of all EU nationalities.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4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Our statements of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89" y="1260000"/>
            <a:ext cx="8064000" cy="49053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Every year, we audit the EU’s consolidated accounts and the accounts of the European Development Funds and provide two separate audit opinions on three matters: whether the </a:t>
            </a:r>
            <a:r>
              <a:rPr lang="en-GB" sz="1700" b="1" dirty="0"/>
              <a:t>accounts are reliable</a:t>
            </a:r>
            <a:r>
              <a:rPr lang="en-GB" sz="1700" dirty="0"/>
              <a:t>, and whether </a:t>
            </a:r>
            <a:r>
              <a:rPr lang="en-GB" sz="1700" b="1" dirty="0"/>
              <a:t>EU revenue</a:t>
            </a:r>
            <a:r>
              <a:rPr lang="en-GB" sz="1700" dirty="0"/>
              <a:t> was received and </a:t>
            </a:r>
            <a:r>
              <a:rPr lang="en-GB" sz="1700" b="1" dirty="0"/>
              <a:t>payments</a:t>
            </a:r>
            <a:r>
              <a:rPr lang="en-GB" sz="1700" dirty="0"/>
              <a:t> were made in accordance with the relevant rules. These checks form the basis for our two </a:t>
            </a:r>
            <a:r>
              <a:rPr lang="en-GB" sz="1700" b="1" dirty="0"/>
              <a:t>statements of assurance</a:t>
            </a:r>
            <a:r>
              <a:rPr lang="en-GB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Our audit includes testing a </a:t>
            </a:r>
            <a:r>
              <a:rPr lang="en-GB" sz="1700" b="1" dirty="0"/>
              <a:t>statistically representative sample</a:t>
            </a:r>
            <a:r>
              <a:rPr lang="en-GB" sz="1700" dirty="0"/>
              <a:t> of transactions and evaluating supervisory and control systems to determine whether revenue and payments are calculated correctly and comply with the legal and regulatory framework. </a:t>
            </a:r>
            <a:endParaRPr lang="en-GB" sz="17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Our statement of assurance is based on evidence obtained from audit testing in accordance with </a:t>
            </a:r>
            <a:r>
              <a:rPr lang="en-GB" sz="1700" b="1" dirty="0"/>
              <a:t>international auditing standards</a:t>
            </a:r>
            <a:r>
              <a:rPr lang="en-GB" sz="1700" dirty="0"/>
              <a:t>. </a:t>
            </a:r>
            <a:endParaRPr lang="en-GB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We consider that the estimated level of error is material when it exceeds the threshold of 2 %.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47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6274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Overall results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7600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European Court of Auditors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2024 annual report – 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5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provide a </a:t>
            </a:r>
            <a:r>
              <a:rPr lang="en-GB" sz="1700" b="1" dirty="0"/>
              <a:t>clean</a:t>
            </a:r>
            <a:r>
              <a:rPr lang="en-GB" sz="1700" dirty="0"/>
              <a:t> opinion on the </a:t>
            </a:r>
            <a:r>
              <a:rPr lang="en-GB" sz="1700" b="1" dirty="0"/>
              <a:t>reliability of the 2024 accounts</a:t>
            </a:r>
            <a:r>
              <a:rPr lang="en-GB" sz="1700" dirty="0"/>
              <a:t> of the EU.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also provide a </a:t>
            </a:r>
            <a:r>
              <a:rPr lang="en-GB" sz="1700" b="1" dirty="0"/>
              <a:t>clean</a:t>
            </a:r>
            <a:r>
              <a:rPr lang="en-GB" sz="1700" dirty="0"/>
              <a:t> opinion on the </a:t>
            </a:r>
            <a:r>
              <a:rPr lang="en-GB" sz="1700" b="1" dirty="0"/>
              <a:t>legality and regularity of revenue transactions</a:t>
            </a:r>
            <a:r>
              <a:rPr lang="en-GB" sz="1700" dirty="0"/>
              <a:t> for 2024.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provide </a:t>
            </a:r>
            <a:r>
              <a:rPr lang="en-GB" sz="1700" b="1" dirty="0"/>
              <a:t>two separate opinions</a:t>
            </a:r>
            <a:r>
              <a:rPr lang="en-GB" sz="1700" dirty="0"/>
              <a:t> on the </a:t>
            </a:r>
            <a:r>
              <a:rPr lang="en-GB" sz="1700" b="1" dirty="0"/>
              <a:t>legality and regularity of expenditure </a:t>
            </a:r>
            <a:r>
              <a:rPr lang="en-GB" sz="1700" dirty="0"/>
              <a:t>for</a:t>
            </a:r>
            <a:r>
              <a:rPr lang="sl-SI" sz="1700" dirty="0"/>
              <a:t> </a:t>
            </a:r>
            <a:r>
              <a:rPr lang="en-GB" sz="1700" dirty="0"/>
              <a:t>2024, as the Recovery and Resilience Facility (RRF) is a temporary instrument delivered and financed in a way that is fundamentally different to EU budget expenditure: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GB" sz="1700" b="1" dirty="0"/>
              <a:t>our opinion</a:t>
            </a:r>
            <a:r>
              <a:rPr lang="en-GB" sz="1700" dirty="0"/>
              <a:t> on the legality and regularity of </a:t>
            </a:r>
            <a:r>
              <a:rPr lang="en-GB" sz="1700" b="1" dirty="0"/>
              <a:t>EU budget expenditure is adverse</a:t>
            </a:r>
            <a:r>
              <a:rPr lang="en-GB" sz="1700" dirty="0"/>
              <a:t>;</a:t>
            </a:r>
          </a:p>
          <a:p>
            <a:pPr marL="55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GB" sz="1700" b="1" dirty="0"/>
              <a:t>our opinion</a:t>
            </a:r>
            <a:r>
              <a:rPr lang="en-GB" sz="1700" dirty="0"/>
              <a:t> on the legality and regularity of expenditure under the </a:t>
            </a:r>
            <a:r>
              <a:rPr lang="en-GB" sz="1700" b="1" dirty="0"/>
              <a:t>RRF</a:t>
            </a:r>
            <a:r>
              <a:rPr lang="en-GB" sz="1700" dirty="0"/>
              <a:t> is </a:t>
            </a:r>
            <a:r>
              <a:rPr lang="en-GB" sz="1700" b="1" dirty="0"/>
              <a:t>qualified</a:t>
            </a:r>
            <a:r>
              <a:rPr lang="en-GB" sz="1700" dirty="0"/>
              <a:t>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456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Estimated level of error in EU budget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We estimate that the </a:t>
            </a:r>
            <a:r>
              <a:rPr lang="en-GB" sz="1700" b="1" dirty="0"/>
              <a:t>overall level of error </a:t>
            </a:r>
            <a:r>
              <a:rPr lang="en-GB" sz="1700" dirty="0"/>
              <a:t>in </a:t>
            </a:r>
            <a:r>
              <a:rPr lang="en-GB" sz="1700" dirty="0">
                <a:effectLst/>
                <a:ea typeface="Times New Roman" panose="02020603050405020304" pitchFamily="18" charset="0"/>
              </a:rPr>
              <a:t>EU budget expenditure is              </a:t>
            </a:r>
            <a:r>
              <a:rPr lang="en-GB" sz="1700" b="1" dirty="0">
                <a:effectLst/>
                <a:ea typeface="Times New Roman" panose="02020603050405020304" pitchFamily="18" charset="0"/>
              </a:rPr>
              <a:t>material at 3.6 %</a:t>
            </a:r>
            <a:r>
              <a:rPr lang="en-GB" sz="1700" dirty="0">
                <a:effectLst/>
                <a:ea typeface="Times New Roman" panose="02020603050405020304" pitchFamily="18" charset="0"/>
              </a:rPr>
              <a:t> (2023: 5.6 %). A substantial proportion of this expenditure,       subject to complex rules, mainly reimbursement-based, is affected by error.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endParaRPr lang="sl-SI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B2A6A-4A44-C924-8B6D-E09E87784FC9}"/>
              </a:ext>
            </a:extLst>
          </p:cNvPr>
          <p:cNvSpPr txBox="1"/>
          <p:nvPr/>
        </p:nvSpPr>
        <p:spPr>
          <a:xfrm>
            <a:off x="1331640" y="5733836"/>
            <a:ext cx="1127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ECA.</a:t>
            </a:r>
            <a:endParaRPr lang="fr-FR" sz="800" dirty="0">
              <a:solidFill>
                <a:srgbClr val="58595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722C1-9492-E748-839B-124D3EC7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65866"/>
            <a:ext cx="6480000" cy="32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Estimated level of error: main MFF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908720"/>
            <a:ext cx="8064000" cy="50405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844FE-D46B-4FC2-B3F9-1A151A30CE5C}"/>
              </a:ext>
            </a:extLst>
          </p:cNvPr>
          <p:cNvSpPr txBox="1">
            <a:spLocks/>
          </p:cNvSpPr>
          <p:nvPr/>
        </p:nvSpPr>
        <p:spPr bwMode="auto">
          <a:xfrm>
            <a:off x="575850" y="1045297"/>
            <a:ext cx="802813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Comparison of the estimated levels of error for MFF headings 1, 2, 3 and 6 (2020‑2024)</a:t>
            </a:r>
            <a:endParaRPr lang="sl-SI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sl-SI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en-GB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6ECC5-7D2C-256D-3186-C5C32BA581EB}"/>
              </a:ext>
            </a:extLst>
          </p:cNvPr>
          <p:cNvSpPr txBox="1"/>
          <p:nvPr/>
        </p:nvSpPr>
        <p:spPr>
          <a:xfrm>
            <a:off x="1691680" y="6237892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ECA.</a:t>
            </a:r>
            <a:endParaRPr lang="fr-FR" sz="800" dirty="0">
              <a:solidFill>
                <a:srgbClr val="58595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93BCB-E49C-46A2-0C3E-9B54FB6DBF12}"/>
              </a:ext>
            </a:extLst>
          </p:cNvPr>
          <p:cNvSpPr txBox="1"/>
          <p:nvPr/>
        </p:nvSpPr>
        <p:spPr>
          <a:xfrm>
            <a:off x="1691680" y="6035447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58595B"/>
                </a:solidFill>
              </a:rPr>
              <a:t>(*) </a:t>
            </a:r>
            <a:r>
              <a:rPr lang="fr-FR" sz="900" dirty="0" err="1">
                <a:solidFill>
                  <a:srgbClr val="58595B"/>
                </a:solidFill>
              </a:rPr>
              <a:t>We</a:t>
            </a:r>
            <a:r>
              <a:rPr lang="fr-FR" sz="900" dirty="0">
                <a:solidFill>
                  <a:srgbClr val="58595B"/>
                </a:solidFill>
              </a:rPr>
              <a:t> </a:t>
            </a:r>
            <a:r>
              <a:rPr lang="fr-FR" sz="900" dirty="0" err="1">
                <a:solidFill>
                  <a:srgbClr val="58595B"/>
                </a:solidFill>
              </a:rPr>
              <a:t>did</a:t>
            </a:r>
            <a:r>
              <a:rPr lang="fr-FR" sz="900" dirty="0">
                <a:solidFill>
                  <a:srgbClr val="58595B"/>
                </a:solidFill>
              </a:rPr>
              <a:t> not </a:t>
            </a:r>
            <a:r>
              <a:rPr lang="fr-FR" sz="900" dirty="0" err="1">
                <a:solidFill>
                  <a:srgbClr val="58595B"/>
                </a:solidFill>
              </a:rPr>
              <a:t>provide</a:t>
            </a:r>
            <a:r>
              <a:rPr lang="fr-FR" sz="900" dirty="0">
                <a:solidFill>
                  <a:srgbClr val="58595B"/>
                </a:solidFill>
              </a:rPr>
              <a:t> a </a:t>
            </a:r>
            <a:r>
              <a:rPr lang="fr-FR" sz="900" dirty="0" err="1">
                <a:solidFill>
                  <a:srgbClr val="58595B"/>
                </a:solidFill>
              </a:rPr>
              <a:t>specific</a:t>
            </a:r>
            <a:r>
              <a:rPr lang="fr-FR" sz="900" dirty="0">
                <a:solidFill>
                  <a:srgbClr val="58595B"/>
                </a:solidFill>
              </a:rPr>
              <a:t> </a:t>
            </a:r>
            <a:r>
              <a:rPr lang="fr-FR" sz="900" dirty="0" err="1">
                <a:solidFill>
                  <a:srgbClr val="58595B"/>
                </a:solidFill>
              </a:rPr>
              <a:t>assessment</a:t>
            </a:r>
            <a:r>
              <a:rPr lang="fr-FR" sz="900" dirty="0">
                <a:solidFill>
                  <a:srgbClr val="58595B"/>
                </a:solidFill>
              </a:rPr>
              <a:t> for ‘</a:t>
            </a:r>
            <a:r>
              <a:rPr lang="fr-FR" sz="900" dirty="0" err="1">
                <a:solidFill>
                  <a:srgbClr val="58595B"/>
                </a:solidFill>
              </a:rPr>
              <a:t>Neighbourhood</a:t>
            </a:r>
            <a:r>
              <a:rPr lang="fr-FR" sz="900" dirty="0">
                <a:solidFill>
                  <a:srgbClr val="58595B"/>
                </a:solidFill>
              </a:rPr>
              <a:t> and the world’ </a:t>
            </a:r>
            <a:r>
              <a:rPr lang="fr-FR" sz="900" dirty="0" err="1">
                <a:solidFill>
                  <a:srgbClr val="58595B"/>
                </a:solidFill>
              </a:rPr>
              <a:t>between</a:t>
            </a:r>
            <a:r>
              <a:rPr lang="fr-FR" sz="900" dirty="0">
                <a:solidFill>
                  <a:srgbClr val="58595B"/>
                </a:solidFill>
              </a:rPr>
              <a:t> 2020 and 2023.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749CE-374A-4717-23E9-FB13ABD2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80921"/>
            <a:ext cx="5940000" cy="45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CustomTemplate>
    <Id/>
    <Name/>
  </CustomTemplate>
  <DocumentDate>2022-09-06T16:19:03</DocumentDate>
  <DocumentVersion/>
  <CompatibilityMode>Eurolook4X</CompatibilityMode>
  <DocumentMetadata>
    <Eca_Doc_Author MetadataSerializationType="SingleUser"/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156603</Eca_Doc_ReferenceNumber>
    <sfLangTaxHTField0 MetadataSerializationType="SingleBoundedTerm">
      <Terms>
        <TermInfo>
          <TermName>English</TermName>
          <TermId>5c1bbf89-8134-4933-a804-d40db1ccb64c</TermId>
        </TermInfo>
      </Terms>
    </sfLangTaxHTField0>
    <sfVersionNumber MetadataSerializationType="SimpleValue">02</sfVersionNumber>
    <sfYear MetadataSerializationType="SimpleValue">25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TaxHTField0 MetadataSerializationType="SingleBoundedTerm">
      <Terms/>
    </termstore_sfGaDecTaxHTField0>
    <sfGaDecNbr MetadataSerializationType="SimpleValue"/>
    <sfGaDecYr MetadataSerializationType="SimpleValue"/>
    <termstore_sfGaDecDiffusionTaxHTField0 MetadataSerializationType="MultipleBoundedTerms">
      <Terms/>
    </termstore_sfGaDecDiffusionTaxHTField0>
    <sfCategoryTaxHTField0 MetadataSerializationType="SingleBoundedTerm">
      <Terms>
        <TermInfo>
          <TermName>Other</TermName>
          <TermId>55fb0063-9bf0-4abb-9086-362d7641cacf</TermId>
        </TermInfo>
      </Terms>
    </sfCategoryTaxHTField0>
    <SerialNumber MetadataSerializationType="SimpleValue"/>
    <ShortTitle MetadataSerializationType="SimpleValue">2024_AR_presentation</ShortTitle>
    <termstore_sfVersionTaxHTField0 MetadataSerializationType="SingleBoundedTerm">
      <Terms>
        <TermInfo>
          <TermName>Original annotated</TermName>
          <TermId>e8a07518-e138-4246-8251-59f7dda1f9b7</TermId>
        </TermInfo>
      </Terms>
    </termstore_sfVersionTaxHTField0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ReportingMemberTaxHTField0 MetadataSerializationType="MultipleBoundedTerms">
      <Terms/>
    </Eca_Doc_ReportingMemberTaxHTField0>
    <Eca_DocumentDate MetadataSerializationType="SimpleValue">2024-09-30T00:00:00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Eca_Doc_AuditTaskNumber MetadataSerializationType="SimpleValue"/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FooterDate MetadataSerializationType="SimpleValue"/>
    <SpecialReportAboutBox MetadataSerializationType="SimpleValue"/>
    <TitlePart MetadataSerializationType="SimpleValue"/>
  </DocumentMetadata>
</Eurolook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ab90108d-7606-4575-b4f7-5d71719e2fa5" xsi:nil="true"/>
    <_dlc_DocId xmlns="192064a5-2386-4711-9645-fc7efad62054">5NNTHXNKNENN-1778182470-9976</_dlc_DocId>
    <_dlc_DocIdUrl xmlns="192064a5-2386-4711-9645-fc7efad62054">
      <Url>https://workplace.eca.eu/DOP/Communications/_layouts/15/DocIdRedir.aspx?ID=5NNTHXNKNENN-1778182470-9976</Url>
      <Description>5NNTHXNKNENN-1778182470-9976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555AA2DE7F4396D1BF771FE44289" ma:contentTypeVersion="4" ma:contentTypeDescription="Create a new document." ma:contentTypeScope="" ma:versionID="8f832cebc34df5a5a0622f46e6e7aade">
  <xsd:schema xmlns:xsd="http://www.w3.org/2001/XMLSchema" xmlns:xs="http://www.w3.org/2001/XMLSchema" xmlns:p="http://schemas.microsoft.com/office/2006/metadata/properties" xmlns:ns2="192064a5-2386-4711-9645-fc7efad62054" xmlns:ns3="0b2b367a-30e2-46e2-9c6b-5b9cc2d33b92" xmlns:ns4="ab90108d-7606-4575-b4f7-5d71719e2fa5" targetNamespace="http://schemas.microsoft.com/office/2006/metadata/properties" ma:root="true" ma:fieldsID="78b1cf91766c937624d23ba31e350a1e" ns2:_="" ns3:_="" ns4:_="">
    <xsd:import namespace="192064a5-2386-4711-9645-fc7efad62054"/>
    <xsd:import namespace="0b2b367a-30e2-46e2-9c6b-5b9cc2d33b92"/>
    <xsd:import namespace="ab90108d-7606-4575-b4f7-5d71719e2f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367a-30e2-46e2-9c6b-5b9cc2d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0108d-7606-4575-b4f7-5d71719e2fa5" elementFormDefault="qualified">
    <xsd:import namespace="http://schemas.microsoft.com/office/2006/documentManagement/types"/>
    <xsd:import namespace="http://schemas.microsoft.com/office/infopath/2007/PartnerControls"/>
    <xsd:element name="Language" ma:index="13" nillable="true" ma:displayName="Language" ma:internalName="Language">
      <xsd:simpleType>
        <xsd:restriction base="dms:Choice">
          <xsd:enumeration value="01_bg"/>
          <xsd:enumeration value="02_es"/>
          <xsd:enumeration value="03_cs"/>
          <xsd:enumeration value="04_da"/>
          <xsd:enumeration value="05_de"/>
          <xsd:enumeration value="06_et"/>
          <xsd:enumeration value="07_el"/>
          <xsd:enumeration value="08_en"/>
          <xsd:enumeration value="09_fr"/>
          <xsd:enumeration value="10_ga"/>
          <xsd:enumeration value="11_hr"/>
          <xsd:enumeration value="12_it"/>
          <xsd:enumeration value="13_lv"/>
          <xsd:enumeration value="14_lt"/>
          <xsd:enumeration value="15_hu"/>
          <xsd:enumeration value="17_mt"/>
          <xsd:enumeration value="18_nl"/>
          <xsd:enumeration value="19_pl"/>
          <xsd:enumeration value="20_pt"/>
          <xsd:enumeration value="21_ro"/>
          <xsd:enumeration value="22_sk"/>
          <xsd:enumeration value="23_sl"/>
          <xsd:enumeration value="24_fi"/>
          <xsd:enumeration value="25_sv"/>
          <xsd:enumeration value="26_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C600C-9BD0-46BC-87A9-BDB4695D687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D03E81A-511C-417F-8713-95BA392CA089}">
  <ds:schemaRefs/>
</ds:datastoreItem>
</file>

<file path=customXml/itemProps4.xml><?xml version="1.0" encoding="utf-8"?>
<ds:datastoreItem xmlns:ds="http://schemas.openxmlformats.org/officeDocument/2006/customXml" ds:itemID="{8B14D502-45BD-40FD-BD98-57CD664A8D39}">
  <ds:schemaRefs>
    <ds:schemaRef ds:uri="http://purl.org/dc/dcmitype/"/>
    <ds:schemaRef ds:uri="http://www.w3.org/XML/1998/namespace"/>
    <ds:schemaRef ds:uri="http://schemas.microsoft.com/office/2006/documentManagement/types"/>
    <ds:schemaRef ds:uri="192064a5-2386-4711-9645-fc7efad62054"/>
    <ds:schemaRef ds:uri="http://schemas.microsoft.com/office/2006/metadata/properties"/>
    <ds:schemaRef ds:uri="0b2b367a-30e2-46e2-9c6b-5b9cc2d33b92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ab90108d-7606-4575-b4f7-5d71719e2fa5"/>
  </ds:schemaRefs>
</ds:datastoreItem>
</file>

<file path=customXml/itemProps5.xml><?xml version="1.0" encoding="utf-8"?>
<ds:datastoreItem xmlns:ds="http://schemas.openxmlformats.org/officeDocument/2006/customXml" ds:itemID="{33060705-6C56-4F36-8DC8-2C30EF420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0b2b367a-30e2-46e2-9c6b-5b9cc2d33b92"/>
    <ds:schemaRef ds:uri="ab90108d-7606-4575-b4f7-5d71719e2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21424</TotalTime>
  <Words>1448</Words>
  <Application>Microsoft Office PowerPoint</Application>
  <PresentationFormat>On-screen Show (4:3)</PresentationFormat>
  <Paragraphs>185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Myriad Pro</vt:lpstr>
      <vt:lpstr>Myriad Pro (headings)</vt:lpstr>
      <vt:lpstr>Myriad Pro SemiCond</vt:lpstr>
      <vt:lpstr>Times New Roman</vt:lpstr>
      <vt:lpstr>Wingdings</vt:lpstr>
      <vt:lpstr>Office Theme</vt:lpstr>
      <vt:lpstr>Custom Design</vt:lpstr>
      <vt:lpstr>2024 annual reports of the EU auditors</vt:lpstr>
      <vt:lpstr>Contents</vt:lpstr>
      <vt:lpstr>2024 annual report</vt:lpstr>
      <vt:lpstr>European Court of Auditors</vt:lpstr>
      <vt:lpstr>Our statements of assurance</vt:lpstr>
      <vt:lpstr>2024 annual report</vt:lpstr>
      <vt:lpstr>2024 annual report – Overall results</vt:lpstr>
      <vt:lpstr>Estimated level of error in EU budget expenditure</vt:lpstr>
      <vt:lpstr>Estimated level of error: main MFF headings</vt:lpstr>
      <vt:lpstr>Recovery and Resilience Facility: €59.9 billion Amount subject to audit: €59.9 billion</vt:lpstr>
      <vt:lpstr>Risks and challenges </vt:lpstr>
      <vt:lpstr>2024 annual report</vt:lpstr>
      <vt:lpstr>PowerPoint Presentation</vt:lpstr>
      <vt:lpstr>PowerPoint Presentation</vt:lpstr>
      <vt:lpstr>RRF grants paid and amounts to be paid as at 31.12.24</vt:lpstr>
      <vt:lpstr>Recovery and resilience facility: audit results</vt:lpstr>
      <vt:lpstr>Special Reports and Reviews</vt:lpstr>
      <vt:lpstr>Publications of Special Reports and Reviews</vt:lpstr>
      <vt:lpstr>Special Report 05/2025 Cohesion’s Action for Refugees in Europe (CARE)</vt:lpstr>
      <vt:lpstr>Special Report 25/2024: Digitalisation of Health Care</vt:lpstr>
      <vt:lpstr>My responsibilities at the ECA</vt:lpstr>
      <vt:lpstr>PowerPoint Presentation</vt:lpstr>
      <vt:lpstr>PowerPoint Presentation</vt:lpstr>
      <vt:lpstr>European Court of Auditors</vt:lpstr>
      <vt:lpstr>Contact Details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2024_AR_PRESENTATION</dc:title>
  <dc:creator>Victoria Creswell</dc:creator>
  <dc:description>2024_AR_PRESENTATION</dc:description>
  <cp:lastModifiedBy>Annette Farrugia</cp:lastModifiedBy>
  <cp:revision>1279</cp:revision>
  <cp:lastPrinted>2025-11-18T16:09:18Z</cp:lastPrinted>
  <dcterms:created xsi:type="dcterms:W3CDTF">2013-08-06T13:50:03Z</dcterms:created>
  <dcterms:modified xsi:type="dcterms:W3CDTF">2025-11-18T16:34:21Z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0x0101005828555AA2DE7F4396D1BF771FE44289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3;#English|5c1bbf89-8134-4933-a804-d40db1ccb64c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19;#PP - Main part|5f451bac-2385-465d-8382-8c0255fcf9fa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12;#Original annotated|e8a07518-e138-4246-8251-59f7dda1f9b7</vt:lpwstr>
  </property>
  <property fmtid="{D5CDD505-2E9C-101B-9397-08002B2CF9AE}" pid="27" name="DcsId">
    <vt:lpwstr>fbca2f2f-1300-4892-a6a8-3a686ff92458</vt:lpwstr>
  </property>
  <property fmtid="{D5CDD505-2E9C-101B-9397-08002B2CF9AE}" pid="28" name="_dlc_DocIdItemGuid">
    <vt:lpwstr>0b7d54d4-835f-4650-9e9e-337b2c87abf1</vt:lpwstr>
  </property>
</Properties>
</file>