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4"/>
  </p:notesMasterIdLst>
  <p:handoutMasterIdLst>
    <p:handoutMasterId r:id="rId25"/>
  </p:handoutMasterIdLst>
  <p:sldIdLst>
    <p:sldId id="350" r:id="rId5"/>
    <p:sldId id="390" r:id="rId6"/>
    <p:sldId id="391" r:id="rId7"/>
    <p:sldId id="368" r:id="rId8"/>
    <p:sldId id="369" r:id="rId9"/>
    <p:sldId id="378" r:id="rId10"/>
    <p:sldId id="377" r:id="rId11"/>
    <p:sldId id="376" r:id="rId12"/>
    <p:sldId id="379" r:id="rId13"/>
    <p:sldId id="380" r:id="rId14"/>
    <p:sldId id="384" r:id="rId15"/>
    <p:sldId id="385" r:id="rId16"/>
    <p:sldId id="386" r:id="rId17"/>
    <p:sldId id="387" r:id="rId18"/>
    <p:sldId id="388" r:id="rId19"/>
    <p:sldId id="381" r:id="rId20"/>
    <p:sldId id="382" r:id="rId21"/>
    <p:sldId id="389" r:id="rId22"/>
    <p:sldId id="383" r:id="rId23"/>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956" autoAdjust="0"/>
  </p:normalViewPr>
  <p:slideViewPr>
    <p:cSldViewPr snapToGrid="0">
      <p:cViewPr varScale="1">
        <p:scale>
          <a:sx n="91" d="100"/>
          <a:sy n="91" d="100"/>
        </p:scale>
        <p:origin x="1272" y="9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E6D13E5-4CEC-3A4A-8E5D-AFCEE7512EEC}" type="slidenum">
              <a:rPr lang="en-GB" smtClean="0"/>
              <a:t>‹#›</a:t>
            </a:fld>
            <a:endParaRPr lang="en-GB"/>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A15AE-E040-4F31-96C6-FD066D034FFB}" type="datetime1">
              <a:rPr lang="en-GB" smtClean="0"/>
              <a:pPr/>
              <a:t>08/10/2025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89C7E07-3C67-C64C-8DA0-0404F6303970}" type="slidenum">
              <a:rPr lang="en-GB" noProof="0" smtClean="0"/>
              <a:t>‹#›</a:t>
            </a:fld>
            <a:endParaRPr lang="en-GB" noProof="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1</a:t>
            </a:fld>
            <a:endParaRPr lang="en-GB"/>
          </a:p>
        </p:txBody>
      </p:sp>
    </p:spTree>
    <p:extLst>
      <p:ext uri="{BB962C8B-B14F-4D97-AF65-F5344CB8AC3E}">
        <p14:creationId xmlns:p14="http://schemas.microsoft.com/office/powerpoint/2010/main" val="3346581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F07A8-8085-846A-F31A-1FA84CC5AE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BD44E-B771-44F2-F00C-EE95C759F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0EFF5-5C02-BF6E-F5B9-60002A4F924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86E2E87-2855-1216-8021-603CE1821215}"/>
              </a:ext>
            </a:extLst>
          </p:cNvPr>
          <p:cNvSpPr>
            <a:spLocks noGrp="1"/>
          </p:cNvSpPr>
          <p:nvPr>
            <p:ph type="sldNum" sz="quarter" idx="5"/>
          </p:nvPr>
        </p:nvSpPr>
        <p:spPr/>
        <p:txBody>
          <a:bodyPr/>
          <a:lstStyle/>
          <a:p>
            <a:pPr rtl="0"/>
            <a:fld id="{A89C7E07-3C67-C64C-8DA0-0404F6303970}" type="slidenum">
              <a:rPr lang="en-GB" smtClean="0"/>
              <a:t>10</a:t>
            </a:fld>
            <a:endParaRPr lang="en-GB"/>
          </a:p>
        </p:txBody>
      </p:sp>
    </p:spTree>
    <p:extLst>
      <p:ext uri="{BB962C8B-B14F-4D97-AF65-F5344CB8AC3E}">
        <p14:creationId xmlns:p14="http://schemas.microsoft.com/office/powerpoint/2010/main" val="3598673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63ED-C726-8060-8D02-8E2AEAA17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155278-0006-02F5-C63F-6C57E623F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D943CC-F13B-C2FC-0C80-3A6A9B49B29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56C4B97-F0D7-A97D-882A-6B7D19930A1E}"/>
              </a:ext>
            </a:extLst>
          </p:cNvPr>
          <p:cNvSpPr>
            <a:spLocks noGrp="1"/>
          </p:cNvSpPr>
          <p:nvPr>
            <p:ph type="sldNum" sz="quarter" idx="5"/>
          </p:nvPr>
        </p:nvSpPr>
        <p:spPr/>
        <p:txBody>
          <a:bodyPr/>
          <a:lstStyle/>
          <a:p>
            <a:pPr rtl="0"/>
            <a:fld id="{A89C7E07-3C67-C64C-8DA0-0404F6303970}" type="slidenum">
              <a:rPr lang="en-GB" smtClean="0"/>
              <a:t>11</a:t>
            </a:fld>
            <a:endParaRPr lang="en-GB"/>
          </a:p>
        </p:txBody>
      </p:sp>
    </p:spTree>
    <p:extLst>
      <p:ext uri="{BB962C8B-B14F-4D97-AF65-F5344CB8AC3E}">
        <p14:creationId xmlns:p14="http://schemas.microsoft.com/office/powerpoint/2010/main" val="1168247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4E8B2-0AB1-8111-50AF-002AFC181E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DE23B7-6D88-F244-F0D6-A7CB853C21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CFBD11-68C6-AED5-346D-F5E6D6D5335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53DAB98-9ACB-B7FD-A536-7022D08831FF}"/>
              </a:ext>
            </a:extLst>
          </p:cNvPr>
          <p:cNvSpPr>
            <a:spLocks noGrp="1"/>
          </p:cNvSpPr>
          <p:nvPr>
            <p:ph type="sldNum" sz="quarter" idx="5"/>
          </p:nvPr>
        </p:nvSpPr>
        <p:spPr/>
        <p:txBody>
          <a:bodyPr/>
          <a:lstStyle/>
          <a:p>
            <a:pPr rtl="0"/>
            <a:fld id="{A89C7E07-3C67-C64C-8DA0-0404F6303970}" type="slidenum">
              <a:rPr lang="en-GB" smtClean="0"/>
              <a:t>12</a:t>
            </a:fld>
            <a:endParaRPr lang="en-GB"/>
          </a:p>
        </p:txBody>
      </p:sp>
    </p:spTree>
    <p:extLst>
      <p:ext uri="{BB962C8B-B14F-4D97-AF65-F5344CB8AC3E}">
        <p14:creationId xmlns:p14="http://schemas.microsoft.com/office/powerpoint/2010/main" val="3524734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0265F-AE54-08BF-435F-D7B67634F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8F8535-CC07-268A-CAB2-ABB21F3F17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22532E-9447-1712-24A5-0F087D3FCB3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2F007D1-D3EA-D781-9741-0059D9DBD43D}"/>
              </a:ext>
            </a:extLst>
          </p:cNvPr>
          <p:cNvSpPr>
            <a:spLocks noGrp="1"/>
          </p:cNvSpPr>
          <p:nvPr>
            <p:ph type="sldNum" sz="quarter" idx="5"/>
          </p:nvPr>
        </p:nvSpPr>
        <p:spPr/>
        <p:txBody>
          <a:bodyPr/>
          <a:lstStyle/>
          <a:p>
            <a:pPr rtl="0"/>
            <a:fld id="{A89C7E07-3C67-C64C-8DA0-0404F6303970}" type="slidenum">
              <a:rPr lang="en-GB" smtClean="0"/>
              <a:t>13</a:t>
            </a:fld>
            <a:endParaRPr lang="en-GB"/>
          </a:p>
        </p:txBody>
      </p:sp>
    </p:spTree>
    <p:extLst>
      <p:ext uri="{BB962C8B-B14F-4D97-AF65-F5344CB8AC3E}">
        <p14:creationId xmlns:p14="http://schemas.microsoft.com/office/powerpoint/2010/main" val="1397068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2D32B-8269-3A72-D3F3-B3E2B2D64E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DAC310-EC23-82DF-480E-13E46839FC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F20208-DF24-15FA-74D7-4FC84237343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17FFA83-DA12-2E6B-DB28-D0B46ABCF15A}"/>
              </a:ext>
            </a:extLst>
          </p:cNvPr>
          <p:cNvSpPr>
            <a:spLocks noGrp="1"/>
          </p:cNvSpPr>
          <p:nvPr>
            <p:ph type="sldNum" sz="quarter" idx="5"/>
          </p:nvPr>
        </p:nvSpPr>
        <p:spPr/>
        <p:txBody>
          <a:bodyPr/>
          <a:lstStyle/>
          <a:p>
            <a:pPr rtl="0"/>
            <a:fld id="{A89C7E07-3C67-C64C-8DA0-0404F6303970}" type="slidenum">
              <a:rPr lang="en-GB" smtClean="0"/>
              <a:t>14</a:t>
            </a:fld>
            <a:endParaRPr lang="en-GB"/>
          </a:p>
        </p:txBody>
      </p:sp>
    </p:spTree>
    <p:extLst>
      <p:ext uri="{BB962C8B-B14F-4D97-AF65-F5344CB8AC3E}">
        <p14:creationId xmlns:p14="http://schemas.microsoft.com/office/powerpoint/2010/main" val="3979024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08C5B-65EA-AD8E-D8A6-6CAE4032CB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D86802-B47C-3D4A-7E6F-A5E39BDCF7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A721B1-AC2B-4773-7775-D2A10BEB058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04D804B-C13C-2BB8-E914-87BB4D4A5F05}"/>
              </a:ext>
            </a:extLst>
          </p:cNvPr>
          <p:cNvSpPr>
            <a:spLocks noGrp="1"/>
          </p:cNvSpPr>
          <p:nvPr>
            <p:ph type="sldNum" sz="quarter" idx="5"/>
          </p:nvPr>
        </p:nvSpPr>
        <p:spPr/>
        <p:txBody>
          <a:bodyPr/>
          <a:lstStyle/>
          <a:p>
            <a:pPr rtl="0"/>
            <a:fld id="{A89C7E07-3C67-C64C-8DA0-0404F6303970}" type="slidenum">
              <a:rPr lang="en-GB" smtClean="0"/>
              <a:t>15</a:t>
            </a:fld>
            <a:endParaRPr lang="en-GB"/>
          </a:p>
        </p:txBody>
      </p:sp>
    </p:spTree>
    <p:extLst>
      <p:ext uri="{BB962C8B-B14F-4D97-AF65-F5344CB8AC3E}">
        <p14:creationId xmlns:p14="http://schemas.microsoft.com/office/powerpoint/2010/main" val="35695760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8854F-D34C-05F9-BA27-9E0A8271F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8D50B8-AEED-67F0-233F-2104FFE57D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94ABA-EA11-E2C7-1DA1-80CC8A31A56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3B36202-DB02-E1CB-16A9-377A4EC2DB0D}"/>
              </a:ext>
            </a:extLst>
          </p:cNvPr>
          <p:cNvSpPr>
            <a:spLocks noGrp="1"/>
          </p:cNvSpPr>
          <p:nvPr>
            <p:ph type="sldNum" sz="quarter" idx="5"/>
          </p:nvPr>
        </p:nvSpPr>
        <p:spPr/>
        <p:txBody>
          <a:bodyPr/>
          <a:lstStyle/>
          <a:p>
            <a:pPr rtl="0"/>
            <a:fld id="{A89C7E07-3C67-C64C-8DA0-0404F6303970}" type="slidenum">
              <a:rPr lang="en-GB" smtClean="0"/>
              <a:t>16</a:t>
            </a:fld>
            <a:endParaRPr lang="en-GB"/>
          </a:p>
        </p:txBody>
      </p:sp>
    </p:spTree>
    <p:extLst>
      <p:ext uri="{BB962C8B-B14F-4D97-AF65-F5344CB8AC3E}">
        <p14:creationId xmlns:p14="http://schemas.microsoft.com/office/powerpoint/2010/main" val="34386701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9368A-95B8-DAF2-5D38-243000013C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BE198D-E5CE-E984-C339-B69C42653F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115202-2410-6B25-82BF-E79D723F12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93129E0-738B-CFA9-9C00-44BEB9119635}"/>
              </a:ext>
            </a:extLst>
          </p:cNvPr>
          <p:cNvSpPr>
            <a:spLocks noGrp="1"/>
          </p:cNvSpPr>
          <p:nvPr>
            <p:ph type="sldNum" sz="quarter" idx="5"/>
          </p:nvPr>
        </p:nvSpPr>
        <p:spPr/>
        <p:txBody>
          <a:bodyPr/>
          <a:lstStyle/>
          <a:p>
            <a:pPr rtl="0"/>
            <a:fld id="{A89C7E07-3C67-C64C-8DA0-0404F6303970}" type="slidenum">
              <a:rPr lang="en-GB" smtClean="0"/>
              <a:t>17</a:t>
            </a:fld>
            <a:endParaRPr lang="en-GB"/>
          </a:p>
        </p:txBody>
      </p:sp>
    </p:spTree>
    <p:extLst>
      <p:ext uri="{BB962C8B-B14F-4D97-AF65-F5344CB8AC3E}">
        <p14:creationId xmlns:p14="http://schemas.microsoft.com/office/powerpoint/2010/main" val="15054364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C3F7E-BFD1-FAD2-6B82-D7EF3E6FFC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A5C0B9-5D77-2B0D-CC19-4ABC82FD3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764BBA-0C73-ED26-A60A-8462F5FBE30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6BF9BCF-3EBD-63FD-2221-874ED7EB93FE}"/>
              </a:ext>
            </a:extLst>
          </p:cNvPr>
          <p:cNvSpPr>
            <a:spLocks noGrp="1"/>
          </p:cNvSpPr>
          <p:nvPr>
            <p:ph type="sldNum" sz="quarter" idx="5"/>
          </p:nvPr>
        </p:nvSpPr>
        <p:spPr/>
        <p:txBody>
          <a:bodyPr/>
          <a:lstStyle/>
          <a:p>
            <a:pPr rtl="0"/>
            <a:fld id="{A89C7E07-3C67-C64C-8DA0-0404F6303970}" type="slidenum">
              <a:rPr lang="en-GB" smtClean="0"/>
              <a:t>18</a:t>
            </a:fld>
            <a:endParaRPr lang="en-GB"/>
          </a:p>
        </p:txBody>
      </p:sp>
    </p:spTree>
    <p:extLst>
      <p:ext uri="{BB962C8B-B14F-4D97-AF65-F5344CB8AC3E}">
        <p14:creationId xmlns:p14="http://schemas.microsoft.com/office/powerpoint/2010/main" val="13936669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781B1-49E1-8155-AE4F-6F8B3B9043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C6391D-1097-CAF6-91F2-C0DB275883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94B8F1-4C47-7FB1-761F-DA87DEEC343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4F136F7-5323-F543-6DEC-C992EF8237F1}"/>
              </a:ext>
            </a:extLst>
          </p:cNvPr>
          <p:cNvSpPr>
            <a:spLocks noGrp="1"/>
          </p:cNvSpPr>
          <p:nvPr>
            <p:ph type="sldNum" sz="quarter" idx="5"/>
          </p:nvPr>
        </p:nvSpPr>
        <p:spPr/>
        <p:txBody>
          <a:bodyPr/>
          <a:lstStyle/>
          <a:p>
            <a:pPr rtl="0"/>
            <a:fld id="{A89C7E07-3C67-C64C-8DA0-0404F6303970}" type="slidenum">
              <a:rPr lang="en-GB" smtClean="0"/>
              <a:t>19</a:t>
            </a:fld>
            <a:endParaRPr lang="en-GB"/>
          </a:p>
        </p:txBody>
      </p:sp>
    </p:spTree>
    <p:extLst>
      <p:ext uri="{BB962C8B-B14F-4D97-AF65-F5344CB8AC3E}">
        <p14:creationId xmlns:p14="http://schemas.microsoft.com/office/powerpoint/2010/main" val="2570798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E99C5-23E6-EFBC-2F5E-E59D0BF366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3BC61F-AA04-73EF-BC28-82AD38BAAA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34A15C-A423-BB33-88DA-17F2928242B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BF55992-5474-F818-7348-EC5B0C7FBDD3}"/>
              </a:ext>
            </a:extLst>
          </p:cNvPr>
          <p:cNvSpPr>
            <a:spLocks noGrp="1"/>
          </p:cNvSpPr>
          <p:nvPr>
            <p:ph type="sldNum" sz="quarter" idx="5"/>
          </p:nvPr>
        </p:nvSpPr>
        <p:spPr/>
        <p:txBody>
          <a:bodyPr/>
          <a:lstStyle/>
          <a:p>
            <a:pPr rtl="0"/>
            <a:fld id="{A89C7E07-3C67-C64C-8DA0-0404F6303970}" type="slidenum">
              <a:rPr lang="en-GB" smtClean="0"/>
              <a:t>2</a:t>
            </a:fld>
            <a:endParaRPr lang="en-GB"/>
          </a:p>
        </p:txBody>
      </p:sp>
    </p:spTree>
    <p:extLst>
      <p:ext uri="{BB962C8B-B14F-4D97-AF65-F5344CB8AC3E}">
        <p14:creationId xmlns:p14="http://schemas.microsoft.com/office/powerpoint/2010/main" val="1135414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383F2-2122-C6C8-37DC-76EBA5955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537294-8F3B-EBF4-DD10-488556DB0F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0D3CBE-4C9C-ACEA-83B7-9D6EEA85336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334D669-D18B-84D6-E6D0-30539B1AFCAC}"/>
              </a:ext>
            </a:extLst>
          </p:cNvPr>
          <p:cNvSpPr>
            <a:spLocks noGrp="1"/>
          </p:cNvSpPr>
          <p:nvPr>
            <p:ph type="sldNum" sz="quarter" idx="5"/>
          </p:nvPr>
        </p:nvSpPr>
        <p:spPr/>
        <p:txBody>
          <a:bodyPr/>
          <a:lstStyle/>
          <a:p>
            <a:pPr rtl="0"/>
            <a:fld id="{A89C7E07-3C67-C64C-8DA0-0404F6303970}" type="slidenum">
              <a:rPr lang="en-GB" smtClean="0"/>
              <a:t>3</a:t>
            </a:fld>
            <a:endParaRPr lang="en-GB"/>
          </a:p>
        </p:txBody>
      </p:sp>
    </p:spTree>
    <p:extLst>
      <p:ext uri="{BB962C8B-B14F-4D97-AF65-F5344CB8AC3E}">
        <p14:creationId xmlns:p14="http://schemas.microsoft.com/office/powerpoint/2010/main" val="2243480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4F70C-FC72-556C-F171-B6B04C73B8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46C6A4-4C8F-355C-39D8-9A10234B52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0A081D-42C0-F942-6F37-B172324A2C8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049A742-0B09-EAA6-30E6-6B16BB2DBA2E}"/>
              </a:ext>
            </a:extLst>
          </p:cNvPr>
          <p:cNvSpPr>
            <a:spLocks noGrp="1"/>
          </p:cNvSpPr>
          <p:nvPr>
            <p:ph type="sldNum" sz="quarter" idx="5"/>
          </p:nvPr>
        </p:nvSpPr>
        <p:spPr/>
        <p:txBody>
          <a:bodyPr/>
          <a:lstStyle/>
          <a:p>
            <a:pPr rtl="0"/>
            <a:fld id="{A89C7E07-3C67-C64C-8DA0-0404F6303970}" type="slidenum">
              <a:rPr lang="en-GB" smtClean="0"/>
              <a:t>4</a:t>
            </a:fld>
            <a:endParaRPr lang="en-GB"/>
          </a:p>
        </p:txBody>
      </p:sp>
    </p:spTree>
    <p:extLst>
      <p:ext uri="{BB962C8B-B14F-4D97-AF65-F5344CB8AC3E}">
        <p14:creationId xmlns:p14="http://schemas.microsoft.com/office/powerpoint/2010/main" val="1704595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1B9D6-AFEA-A08E-E5C0-10C230418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4B7BE9-7BDC-75FC-089B-405859AF7B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465275-9873-6075-8ADE-245D91E5FDB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AB8D96F-6410-88A0-DD02-4FF8BE906B2D}"/>
              </a:ext>
            </a:extLst>
          </p:cNvPr>
          <p:cNvSpPr>
            <a:spLocks noGrp="1"/>
          </p:cNvSpPr>
          <p:nvPr>
            <p:ph type="sldNum" sz="quarter" idx="5"/>
          </p:nvPr>
        </p:nvSpPr>
        <p:spPr/>
        <p:txBody>
          <a:bodyPr/>
          <a:lstStyle/>
          <a:p>
            <a:pPr rtl="0"/>
            <a:fld id="{A89C7E07-3C67-C64C-8DA0-0404F6303970}" type="slidenum">
              <a:rPr lang="en-GB" smtClean="0"/>
              <a:t>5</a:t>
            </a:fld>
            <a:endParaRPr lang="en-GB"/>
          </a:p>
        </p:txBody>
      </p:sp>
    </p:spTree>
    <p:extLst>
      <p:ext uri="{BB962C8B-B14F-4D97-AF65-F5344CB8AC3E}">
        <p14:creationId xmlns:p14="http://schemas.microsoft.com/office/powerpoint/2010/main" val="363213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5369D-9D3A-B88A-DC36-8A3E7E9AE5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34187B-C32A-3364-2348-0416829493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FE3DD8-9CDF-6070-8662-42E8F294FA5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5248658-175A-54EB-F058-F8C7F4FC0D05}"/>
              </a:ext>
            </a:extLst>
          </p:cNvPr>
          <p:cNvSpPr>
            <a:spLocks noGrp="1"/>
          </p:cNvSpPr>
          <p:nvPr>
            <p:ph type="sldNum" sz="quarter" idx="5"/>
          </p:nvPr>
        </p:nvSpPr>
        <p:spPr/>
        <p:txBody>
          <a:bodyPr/>
          <a:lstStyle/>
          <a:p>
            <a:pPr rtl="0"/>
            <a:fld id="{A89C7E07-3C67-C64C-8DA0-0404F6303970}" type="slidenum">
              <a:rPr lang="en-GB" smtClean="0"/>
              <a:t>6</a:t>
            </a:fld>
            <a:endParaRPr lang="en-GB"/>
          </a:p>
        </p:txBody>
      </p:sp>
    </p:spTree>
    <p:extLst>
      <p:ext uri="{BB962C8B-B14F-4D97-AF65-F5344CB8AC3E}">
        <p14:creationId xmlns:p14="http://schemas.microsoft.com/office/powerpoint/2010/main" val="3092128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F07A8-8085-846A-F31A-1FA84CC5AE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BD44E-B771-44F2-F00C-EE95C759F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0EFF5-5C02-BF6E-F5B9-60002A4F924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86E2E87-2855-1216-8021-603CE1821215}"/>
              </a:ext>
            </a:extLst>
          </p:cNvPr>
          <p:cNvSpPr>
            <a:spLocks noGrp="1"/>
          </p:cNvSpPr>
          <p:nvPr>
            <p:ph type="sldNum" sz="quarter" idx="5"/>
          </p:nvPr>
        </p:nvSpPr>
        <p:spPr/>
        <p:txBody>
          <a:bodyPr/>
          <a:lstStyle/>
          <a:p>
            <a:pPr rtl="0"/>
            <a:fld id="{A89C7E07-3C67-C64C-8DA0-0404F6303970}" type="slidenum">
              <a:rPr lang="en-GB" smtClean="0"/>
              <a:t>7</a:t>
            </a:fld>
            <a:endParaRPr lang="en-GB"/>
          </a:p>
        </p:txBody>
      </p:sp>
    </p:spTree>
    <p:extLst>
      <p:ext uri="{BB962C8B-B14F-4D97-AF65-F5344CB8AC3E}">
        <p14:creationId xmlns:p14="http://schemas.microsoft.com/office/powerpoint/2010/main" val="3598673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ABC82-34BF-E812-844F-5607D65C6C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BD4D41-4BEE-8B92-CAD0-EDDB299A70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8AF982-5C0E-6E2A-F337-3C9CC240995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33C063A-D87E-ED74-D263-67627CC239CD}"/>
              </a:ext>
            </a:extLst>
          </p:cNvPr>
          <p:cNvSpPr>
            <a:spLocks noGrp="1"/>
          </p:cNvSpPr>
          <p:nvPr>
            <p:ph type="sldNum" sz="quarter" idx="5"/>
          </p:nvPr>
        </p:nvSpPr>
        <p:spPr/>
        <p:txBody>
          <a:bodyPr/>
          <a:lstStyle/>
          <a:p>
            <a:pPr rtl="0"/>
            <a:fld id="{A89C7E07-3C67-C64C-8DA0-0404F6303970}" type="slidenum">
              <a:rPr lang="en-GB" smtClean="0"/>
              <a:t>8</a:t>
            </a:fld>
            <a:endParaRPr lang="en-GB"/>
          </a:p>
        </p:txBody>
      </p:sp>
    </p:spTree>
    <p:extLst>
      <p:ext uri="{BB962C8B-B14F-4D97-AF65-F5344CB8AC3E}">
        <p14:creationId xmlns:p14="http://schemas.microsoft.com/office/powerpoint/2010/main" val="2054843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AA37E-D84E-64DE-0472-902FF589FA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91D52E-3E29-485D-21BC-A7D87F95D3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F3B3E2-6C9F-C8B4-7B74-8463416333E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90A6E8C-E9A3-665B-8A39-3BAD9D25C26D}"/>
              </a:ext>
            </a:extLst>
          </p:cNvPr>
          <p:cNvSpPr>
            <a:spLocks noGrp="1"/>
          </p:cNvSpPr>
          <p:nvPr>
            <p:ph type="sldNum" sz="quarter" idx="5"/>
          </p:nvPr>
        </p:nvSpPr>
        <p:spPr/>
        <p:txBody>
          <a:bodyPr/>
          <a:lstStyle/>
          <a:p>
            <a:pPr rtl="0"/>
            <a:fld id="{A89C7E07-3C67-C64C-8DA0-0404F6303970}" type="slidenum">
              <a:rPr lang="en-GB" smtClean="0"/>
              <a:t>9</a:t>
            </a:fld>
            <a:endParaRPr lang="en-GB"/>
          </a:p>
        </p:txBody>
      </p:sp>
    </p:spTree>
    <p:extLst>
      <p:ext uri="{BB962C8B-B14F-4D97-AF65-F5344CB8AC3E}">
        <p14:creationId xmlns:p14="http://schemas.microsoft.com/office/powerpoint/2010/main" val="2048578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rtlCol="0" anchor="b">
            <a:noAutofit/>
          </a:bodyPr>
          <a:lstStyle>
            <a:lvl1pPr algn="l">
              <a:defRPr sz="6000" b="1" i="0" spc="100" baseline="0">
                <a:solidFill>
                  <a:schemeClr val="bg1"/>
                </a:solidFill>
                <a:latin typeface="+mj-lt"/>
              </a:defRPr>
            </a:lvl1pPr>
          </a:lstStyle>
          <a:p>
            <a:pPr rtl="0"/>
            <a:r>
              <a:rPr lang="en-US" noProof="0"/>
              <a:t>Click to edit Master title style</a:t>
            </a:r>
            <a:endParaRPr lang="en-GB" noProof="0"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rtlCol="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4914D182-A7DD-4F7B-B207-262854316EDA}"/>
              </a:ext>
            </a:extLst>
          </p:cNvPr>
          <p:cNvSpPr>
            <a:spLocks noGrp="1"/>
          </p:cNvSpPr>
          <p:nvPr>
            <p:ph type="dt" sz="half" idx="14"/>
          </p:nvPr>
        </p:nvSpPr>
        <p:spPr/>
        <p:txBody>
          <a:bodyPr rtlCol="0"/>
          <a:lstStyle/>
          <a:p>
            <a:pPr rtl="0"/>
            <a:fld id="{F88F5F63-8808-4375-85CE-D0FAFA3BBE65}" type="datetime3">
              <a:rPr lang="en-GB" noProof="0" smtClean="0">
                <a:latin typeface="+mn-lt"/>
              </a:rPr>
              <a:t>8 October, 2025</a:t>
            </a:fld>
            <a:endParaRPr lang="en-GB" noProof="0" dirty="0">
              <a:latin typeface="+mn-lt"/>
            </a:endParaRPr>
          </a:p>
        </p:txBody>
      </p:sp>
      <p:sp>
        <p:nvSpPr>
          <p:cNvPr id="3" name="Footer Placeholder 2">
            <a:extLst>
              <a:ext uri="{FF2B5EF4-FFF2-40B4-BE49-F238E27FC236}">
                <a16:creationId xmlns:a16="http://schemas.microsoft.com/office/drawing/2014/main" id="{10B29252-5D0B-4B9D-9FBD-8EC0929FE096}"/>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5BB4FEF6-E217-4110-BBF5-C4B77ADC8457}"/>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F0FA07F3-F8E4-4505-85EC-22734AC68792}"/>
              </a:ext>
            </a:extLst>
          </p:cNvPr>
          <p:cNvSpPr>
            <a:spLocks noGrp="1"/>
          </p:cNvSpPr>
          <p:nvPr>
            <p:ph type="dt" sz="half" idx="14"/>
          </p:nvPr>
        </p:nvSpPr>
        <p:spPr/>
        <p:txBody>
          <a:bodyPr rtlCol="0"/>
          <a:lstStyle/>
          <a:p>
            <a:pPr rtl="0"/>
            <a:fld id="{6D17C7AE-DC41-4D6E-8CE7-A0296D62536F}" type="datetime3">
              <a:rPr lang="en-GB" noProof="0" smtClean="0">
                <a:latin typeface="+mn-lt"/>
              </a:rPr>
              <a:t>8 October, 2025</a:t>
            </a:fld>
            <a:endParaRPr lang="en-GB" noProof="0" dirty="0">
              <a:latin typeface="+mn-lt"/>
            </a:endParaRPr>
          </a:p>
        </p:txBody>
      </p:sp>
      <p:sp>
        <p:nvSpPr>
          <p:cNvPr id="3" name="Footer Placeholder 2">
            <a:extLst>
              <a:ext uri="{FF2B5EF4-FFF2-40B4-BE49-F238E27FC236}">
                <a16:creationId xmlns:a16="http://schemas.microsoft.com/office/drawing/2014/main" id="{D5165D22-FEF5-4F30-8822-5D2378806A9B}"/>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rtlCol="0">
            <a:noAutofit/>
          </a:bodyPr>
          <a:lstStyle>
            <a:lvl1pPr marL="0" indent="0">
              <a:buNone/>
              <a:defRPr sz="1600">
                <a:latin typeface="+mn-lt"/>
              </a:defRPr>
            </a:lvl1pPr>
          </a:lstStyle>
          <a:p>
            <a:pPr lvl="0" rtl="0"/>
            <a:r>
              <a:rPr lang="en-US" noProof="0"/>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EC45E38A-5516-4C3E-88FC-0DCBD876054B}"/>
              </a:ext>
            </a:extLst>
          </p:cNvPr>
          <p:cNvSpPr>
            <a:spLocks noGrp="1"/>
          </p:cNvSpPr>
          <p:nvPr>
            <p:ph type="dt" sz="half" idx="21"/>
          </p:nvPr>
        </p:nvSpPr>
        <p:spPr/>
        <p:txBody>
          <a:bodyPr rtlCol="0"/>
          <a:lstStyle/>
          <a:p>
            <a:pPr rtl="0"/>
            <a:fld id="{0971D3F5-C297-4F98-9679-48877DEF0EC7}" type="datetime3">
              <a:rPr lang="en-GB" noProof="0" smtClean="0">
                <a:latin typeface="+mn-lt"/>
              </a:rPr>
              <a:t>8 October, 2025</a:t>
            </a:fld>
            <a:endParaRPr lang="en-GB" noProof="0" dirty="0">
              <a:latin typeface="+mn-lt"/>
            </a:endParaRPr>
          </a:p>
        </p:txBody>
      </p:sp>
      <p:sp>
        <p:nvSpPr>
          <p:cNvPr id="5" name="Footer Placeholder 4">
            <a:extLst>
              <a:ext uri="{FF2B5EF4-FFF2-40B4-BE49-F238E27FC236}">
                <a16:creationId xmlns:a16="http://schemas.microsoft.com/office/drawing/2014/main" id="{14225273-038D-4F51-A093-83D80104F21A}"/>
              </a:ext>
            </a:extLst>
          </p:cNvPr>
          <p:cNvSpPr>
            <a:spLocks noGrp="1"/>
          </p:cNvSpPr>
          <p:nvPr>
            <p:ph type="ftr" sz="quarter" idx="22"/>
          </p:nvPr>
        </p:nvSpPr>
        <p:spPr/>
        <p:txBody>
          <a:bodyPr rtlCol="0"/>
          <a:lstStyle/>
          <a:p>
            <a:pPr rtl="0"/>
            <a:r>
              <a:rPr lang="en-GB" noProof="0" dirty="0"/>
              <a:t>Annual Review</a:t>
            </a:r>
            <a:endParaRPr lang="en-GB" b="0" noProof="0" dirty="0"/>
          </a:p>
        </p:txBody>
      </p:sp>
      <p:sp>
        <p:nvSpPr>
          <p:cNvPr id="6" name="Slide Number Placeholder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rtlCol="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rtlCol="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rtlCol="0"/>
          <a:lstStyle/>
          <a:p>
            <a:pPr rtl="0"/>
            <a:r>
              <a:rPr lang="en-US" noProof="0"/>
              <a:t>Click icon to add picture</a:t>
            </a:r>
            <a:endParaRPr lang="en-GB" noProof="0" dirty="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spc="50" baseline="0">
                <a:latin typeface="+mj-lt"/>
              </a:defRPr>
            </a:lvl1pPr>
          </a:lstStyle>
          <a:p>
            <a:pPr rtl="0"/>
            <a:r>
              <a:rPr lang="en-US" noProof="0"/>
              <a:t>Click to edit Master title style</a:t>
            </a:r>
            <a:endParaRPr lang="en-GB" noProof="0"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62655503-4608-4F79-A5D4-B2F67958F263}"/>
              </a:ext>
            </a:extLst>
          </p:cNvPr>
          <p:cNvSpPr>
            <a:spLocks noGrp="1"/>
          </p:cNvSpPr>
          <p:nvPr>
            <p:ph type="dt" sz="half" idx="25"/>
          </p:nvPr>
        </p:nvSpPr>
        <p:spPr/>
        <p:txBody>
          <a:bodyPr rtlCol="0"/>
          <a:lstStyle/>
          <a:p>
            <a:pPr rtl="0"/>
            <a:fld id="{C02CDA83-4160-4EEB-AD7D-1C57C21837F3}" type="datetime3">
              <a:rPr lang="en-GB" noProof="0" smtClean="0">
                <a:latin typeface="+mn-lt"/>
              </a:rPr>
              <a:t>8 October, 2025</a:t>
            </a:fld>
            <a:endParaRPr lang="en-GB" noProof="0" dirty="0">
              <a:latin typeface="+mn-lt"/>
            </a:endParaRPr>
          </a:p>
        </p:txBody>
      </p:sp>
      <p:sp>
        <p:nvSpPr>
          <p:cNvPr id="3" name="Footer Placeholder 2">
            <a:extLst>
              <a:ext uri="{FF2B5EF4-FFF2-40B4-BE49-F238E27FC236}">
                <a16:creationId xmlns:a16="http://schemas.microsoft.com/office/drawing/2014/main" id="{9DAFA395-FE4C-4A99-A74E-57757D8473E1}"/>
              </a:ext>
            </a:extLst>
          </p:cNvPr>
          <p:cNvSpPr>
            <a:spLocks noGrp="1"/>
          </p:cNvSpPr>
          <p:nvPr>
            <p:ph type="ftr" sz="quarter" idx="26"/>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rtlCol="0"/>
          <a:lstStyle/>
          <a:p>
            <a:pPr rtl="0"/>
            <a:r>
              <a:rPr lang="en-US" noProof="0"/>
              <a:t>Click icon to add picture</a:t>
            </a:r>
            <a:endParaRPr lang="en-GB" noProof="0" dirty="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rtlCol="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CA64E0B3-57C5-4DAF-8531-F39610E77C09}"/>
              </a:ext>
            </a:extLst>
          </p:cNvPr>
          <p:cNvSpPr>
            <a:spLocks noGrp="1"/>
          </p:cNvSpPr>
          <p:nvPr>
            <p:ph type="dt" sz="half" idx="14"/>
          </p:nvPr>
        </p:nvSpPr>
        <p:spPr/>
        <p:txBody>
          <a:bodyPr rtlCol="0"/>
          <a:lstStyle/>
          <a:p>
            <a:pPr rtl="0"/>
            <a:fld id="{94200668-9301-4F8B-89F3-A4E2AEA80049}" type="datetime3">
              <a:rPr lang="en-GB" noProof="0" smtClean="0">
                <a:latin typeface="+mn-lt"/>
              </a:rPr>
              <a:t>8 October, 2025</a:t>
            </a:fld>
            <a:endParaRPr lang="en-GB" noProof="0" dirty="0">
              <a:latin typeface="+mn-lt"/>
            </a:endParaRPr>
          </a:p>
        </p:txBody>
      </p:sp>
      <p:sp>
        <p:nvSpPr>
          <p:cNvPr id="3" name="Footer Placeholder 2">
            <a:extLst>
              <a:ext uri="{FF2B5EF4-FFF2-40B4-BE49-F238E27FC236}">
                <a16:creationId xmlns:a16="http://schemas.microsoft.com/office/drawing/2014/main" id="{B7E0EC46-C626-4D58-AB64-0B3B850D1482}"/>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rtlCol="0"/>
          <a:lstStyle/>
          <a:p>
            <a:pPr rtl="0"/>
            <a:r>
              <a:rPr lang="en-US" noProof="0"/>
              <a:t>Click icon to add picture</a:t>
            </a:r>
            <a:endParaRPr lang="en-GB" noProof="0"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rtlCol="0" anchor="b" anchorCtr="0">
            <a:normAutofit/>
          </a:bodyPr>
          <a:lstStyle>
            <a:lvl1pPr>
              <a:defRPr sz="4100" b="1" i="0" baseline="0">
                <a:solidFill>
                  <a:schemeClr val="tx1"/>
                </a:solidFill>
                <a:latin typeface="+mj-lt"/>
              </a:defRPr>
            </a:lvl1pPr>
          </a:lstStyle>
          <a:p>
            <a:pPr rtl="0"/>
            <a:r>
              <a:rPr lang="en-US" noProof="0"/>
              <a:t>Click to edit Master title style</a:t>
            </a:r>
            <a:endParaRPr lang="en-GB" noProof="0"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rtlCol="0"/>
          <a:lstStyle>
            <a:lvl1pPr>
              <a:defRPr>
                <a:solidFill>
                  <a:schemeClr val="tx1"/>
                </a:solidFill>
              </a:defRPr>
            </a:lvl1pPr>
          </a:lstStyle>
          <a:p>
            <a:pPr rtl="0"/>
            <a:r>
              <a:rPr lang="en-US" noProof="0"/>
              <a:t>Click icon to add chart</a:t>
            </a:r>
            <a:endParaRPr lang="en-GB" noProof="0"/>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2" name="Date Placeholder 1">
            <a:extLst>
              <a:ext uri="{FF2B5EF4-FFF2-40B4-BE49-F238E27FC236}">
                <a16:creationId xmlns:a16="http://schemas.microsoft.com/office/drawing/2014/main" id="{371012B1-809A-45CE-9FED-46D08DC8C42B}"/>
              </a:ext>
            </a:extLst>
          </p:cNvPr>
          <p:cNvSpPr>
            <a:spLocks noGrp="1"/>
          </p:cNvSpPr>
          <p:nvPr>
            <p:ph type="dt" sz="half" idx="11"/>
          </p:nvPr>
        </p:nvSpPr>
        <p:spPr/>
        <p:txBody>
          <a:bodyPr rtlCol="0"/>
          <a:lstStyle/>
          <a:p>
            <a:pPr rtl="0"/>
            <a:fld id="{029ECAD1-3047-43DC-81B7-231597E81F19}" type="datetime3">
              <a:rPr lang="en-GB" noProof="0" smtClean="0">
                <a:latin typeface="+mn-lt"/>
              </a:rPr>
              <a:t>8 October, 2025</a:t>
            </a:fld>
            <a:endParaRPr lang="en-GB" noProof="0">
              <a:latin typeface="+mn-lt"/>
            </a:endParaRPr>
          </a:p>
        </p:txBody>
      </p:sp>
      <p:sp>
        <p:nvSpPr>
          <p:cNvPr id="3" name="Footer Placeholder 2">
            <a:extLst>
              <a:ext uri="{FF2B5EF4-FFF2-40B4-BE49-F238E27FC236}">
                <a16:creationId xmlns:a16="http://schemas.microsoft.com/office/drawing/2014/main" id="{3FB6FA27-6601-4107-A3C9-808CB4430246}"/>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0919432A-F8B5-4A96-AEE6-2E159658D5DD}"/>
              </a:ext>
            </a:extLst>
          </p:cNvPr>
          <p:cNvSpPr>
            <a:spLocks noGrp="1"/>
          </p:cNvSpPr>
          <p:nvPr>
            <p:ph type="sldNum" sz="quarter" idx="13"/>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rtlCol="0"/>
          <a:lstStyle/>
          <a:p>
            <a:pPr rtl="0"/>
            <a:r>
              <a:rPr lang="en-US" noProof="0"/>
              <a:t>Click icon to add table</a:t>
            </a:r>
            <a:endParaRPr lang="en-GB" noProof="0"/>
          </a:p>
        </p:txBody>
      </p:sp>
      <p:sp>
        <p:nvSpPr>
          <p:cNvPr id="2" name="Date Placeholder 1">
            <a:extLst>
              <a:ext uri="{FF2B5EF4-FFF2-40B4-BE49-F238E27FC236}">
                <a16:creationId xmlns:a16="http://schemas.microsoft.com/office/drawing/2014/main" id="{9B2411D2-78FE-46C1-9EA9-C6A882903B53}"/>
              </a:ext>
            </a:extLst>
          </p:cNvPr>
          <p:cNvSpPr>
            <a:spLocks noGrp="1"/>
          </p:cNvSpPr>
          <p:nvPr>
            <p:ph type="dt" sz="half" idx="11"/>
          </p:nvPr>
        </p:nvSpPr>
        <p:spPr/>
        <p:txBody>
          <a:bodyPr rtlCol="0"/>
          <a:lstStyle/>
          <a:p>
            <a:pPr rtl="0"/>
            <a:fld id="{1E6A16EE-7FBD-4E62-A186-69A1E1C8758D}" type="datetime3">
              <a:rPr lang="en-GB" noProof="0" smtClean="0">
                <a:latin typeface="+mn-lt"/>
              </a:rPr>
              <a:t>8 October, 2025</a:t>
            </a:fld>
            <a:endParaRPr lang="en-GB" noProof="0">
              <a:latin typeface="+mn-lt"/>
            </a:endParaRPr>
          </a:p>
        </p:txBody>
      </p:sp>
      <p:sp>
        <p:nvSpPr>
          <p:cNvPr id="3" name="Footer Placeholder 2">
            <a:extLst>
              <a:ext uri="{FF2B5EF4-FFF2-40B4-BE49-F238E27FC236}">
                <a16:creationId xmlns:a16="http://schemas.microsoft.com/office/drawing/2014/main" id="{C04DAF8F-82DB-4DBE-9041-71217A4516CB}"/>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rtlCol="0" anchor="t" anchorCtr="0">
            <a:normAutofit/>
          </a:bodyPr>
          <a:lstStyle>
            <a:lvl1pPr>
              <a:lnSpc>
                <a:spcPct val="100000"/>
              </a:lnSpc>
              <a:defRPr sz="2800" b="0" i="0">
                <a:solidFill>
                  <a:schemeClr val="bg1"/>
                </a:solidFill>
                <a:latin typeface="+mn-lt"/>
              </a:defRPr>
            </a:lvl1pPr>
          </a:lstStyle>
          <a:p>
            <a:pPr rtl="0"/>
            <a:r>
              <a:rPr lang="en-US" noProof="0"/>
              <a:t>Click to edit Master title style</a:t>
            </a:r>
            <a:endParaRPr lang="en-GB" noProof="0" dirty="0"/>
          </a:p>
        </p:txBody>
      </p:sp>
      <p:sp>
        <p:nvSpPr>
          <p:cNvPr id="10" name="TextBox 9">
            <a:extLst>
              <a:ext uri="{FF2B5EF4-FFF2-40B4-BE49-F238E27FC236}">
                <a16:creationId xmlns:a16="http://schemas.microsoft.com/office/drawing/2014/main" id="{E902327D-DBD4-7A4E-ABF2-A946A559A8AD}"/>
              </a:ext>
            </a:extLst>
          </p:cNvPr>
          <p:cNvSpPr txBox="1"/>
          <p:nvPr userDrawn="1"/>
        </p:nvSpPr>
        <p:spPr>
          <a:xfrm>
            <a:off x="699948" y="548291"/>
            <a:ext cx="1589372" cy="3170099"/>
          </a:xfrm>
          <a:prstGeom prst="rect">
            <a:avLst/>
          </a:prstGeom>
          <a:noFill/>
        </p:spPr>
        <p:txBody>
          <a:bodyPr wrap="square" rtlCol="0">
            <a:spAutoFit/>
          </a:bodyPr>
          <a:lstStyle/>
          <a:p>
            <a:pPr rtl="0"/>
            <a:r>
              <a:rPr lang="en-GB" sz="20000" b="1" noProof="0" dirty="0">
                <a:solidFill>
                  <a:schemeClr val="bg1"/>
                </a:solidFill>
              </a:rPr>
              <a:t>“</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rtlCol="0"/>
          <a:lstStyle/>
          <a:p>
            <a:pPr rtl="0"/>
            <a:r>
              <a:rPr lang="en-US" noProof="0"/>
              <a:t>Click icon to add picture</a:t>
            </a:r>
            <a:endParaRPr lang="en-GB" noProof="0" dirty="0"/>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rtlCol="0"/>
          <a:lstStyle/>
          <a:p>
            <a:pPr rtl="0"/>
            <a:r>
              <a:rPr lang="en-US" noProof="0"/>
              <a:t>Click icon to add picture</a:t>
            </a:r>
            <a:endParaRPr lang="en-GB" noProof="0" dirty="0"/>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rtlCol="0"/>
          <a:lstStyle/>
          <a:p>
            <a:pPr rtl="0"/>
            <a:r>
              <a:rPr lang="en-US" noProof="0"/>
              <a:t>Click icon to add picture</a:t>
            </a:r>
            <a:endParaRPr lang="en-GB" noProof="0" dirty="0"/>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rtlCol="0"/>
          <a:lstStyle/>
          <a:p>
            <a:pPr rtl="0"/>
            <a:r>
              <a:rPr lang="en-US" noProof="0"/>
              <a:t>Click icon to add picture</a:t>
            </a:r>
            <a:endParaRPr lang="en-GB" noProof="0" dirty="0"/>
          </a:p>
        </p:txBody>
      </p:sp>
      <p:sp>
        <p:nvSpPr>
          <p:cNvPr id="2" name="Date Placeholder 1">
            <a:extLst>
              <a:ext uri="{FF2B5EF4-FFF2-40B4-BE49-F238E27FC236}">
                <a16:creationId xmlns:a16="http://schemas.microsoft.com/office/drawing/2014/main" id="{8ED89364-B1CB-4E72-A6BB-95A34B50661C}"/>
              </a:ext>
            </a:extLst>
          </p:cNvPr>
          <p:cNvSpPr>
            <a:spLocks noGrp="1"/>
          </p:cNvSpPr>
          <p:nvPr>
            <p:ph type="dt" sz="half" idx="32"/>
          </p:nvPr>
        </p:nvSpPr>
        <p:spPr/>
        <p:txBody>
          <a:bodyPr rtlCol="0"/>
          <a:lstStyle/>
          <a:p>
            <a:pPr rtl="0"/>
            <a:fld id="{D21FA074-9295-430E-9633-F682F8C96958}" type="datetime3">
              <a:rPr lang="en-GB" noProof="0" smtClean="0">
                <a:latin typeface="+mn-lt"/>
              </a:rPr>
              <a:t>8 October, 2025</a:t>
            </a:fld>
            <a:endParaRPr lang="en-GB" noProof="0" dirty="0">
              <a:latin typeface="+mn-lt"/>
            </a:endParaRPr>
          </a:p>
        </p:txBody>
      </p:sp>
      <p:sp>
        <p:nvSpPr>
          <p:cNvPr id="3" name="Footer Placeholder 2">
            <a:extLst>
              <a:ext uri="{FF2B5EF4-FFF2-40B4-BE49-F238E27FC236}">
                <a16:creationId xmlns:a16="http://schemas.microsoft.com/office/drawing/2014/main" id="{8E09328F-B310-4BF3-883E-BA9A39676AF2}"/>
              </a:ext>
            </a:extLst>
          </p:cNvPr>
          <p:cNvSpPr>
            <a:spLocks noGrp="1"/>
          </p:cNvSpPr>
          <p:nvPr>
            <p:ph type="ftr" sz="quarter" idx="33"/>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04192EF2-9336-43EF-A365-1F54000F7DE9}"/>
              </a:ext>
            </a:extLst>
          </p:cNvPr>
          <p:cNvSpPr>
            <a:spLocks noGrp="1"/>
          </p:cNvSpPr>
          <p:nvPr>
            <p:ph type="sldNum" sz="quarter" idx="34"/>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 name="Date Placeholder 1">
            <a:extLst>
              <a:ext uri="{FF2B5EF4-FFF2-40B4-BE49-F238E27FC236}">
                <a16:creationId xmlns:a16="http://schemas.microsoft.com/office/drawing/2014/main" id="{21DC2552-C347-4C3D-8C92-4A6981227C0E}"/>
              </a:ext>
            </a:extLst>
          </p:cNvPr>
          <p:cNvSpPr>
            <a:spLocks noGrp="1"/>
          </p:cNvSpPr>
          <p:nvPr>
            <p:ph type="dt" sz="half" idx="36"/>
          </p:nvPr>
        </p:nvSpPr>
        <p:spPr/>
        <p:txBody>
          <a:bodyPr rtlCol="0"/>
          <a:lstStyle/>
          <a:p>
            <a:pPr rtl="0"/>
            <a:fld id="{D33AD83D-9671-4762-AF03-9C719A9CD695}" type="datetime3">
              <a:rPr lang="en-GB" noProof="0" smtClean="0">
                <a:latin typeface="+mn-lt"/>
              </a:rPr>
              <a:t>8 October, 2025</a:t>
            </a:fld>
            <a:endParaRPr lang="en-GB" noProof="0">
              <a:latin typeface="+mn-lt"/>
            </a:endParaRPr>
          </a:p>
        </p:txBody>
      </p:sp>
      <p:sp>
        <p:nvSpPr>
          <p:cNvPr id="3" name="Footer Placeholder 2">
            <a:extLst>
              <a:ext uri="{FF2B5EF4-FFF2-40B4-BE49-F238E27FC236}">
                <a16:creationId xmlns:a16="http://schemas.microsoft.com/office/drawing/2014/main" id="{A5B7C35C-F3E4-4522-8711-16E4F9052C2C}"/>
              </a:ext>
            </a:extLst>
          </p:cNvPr>
          <p:cNvSpPr>
            <a:spLocks noGrp="1"/>
          </p:cNvSpPr>
          <p:nvPr>
            <p:ph type="ftr" sz="quarter" idx="37"/>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pPr rtl="0"/>
            <a:r>
              <a:rPr lang="en-US" noProof="0"/>
              <a:t>Click to edit Master title style</a:t>
            </a:r>
            <a:endParaRPr lang="en-GB" noProof="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8AC5E797-DDC7-4716-ABC9-2C172A510C23}" type="datetime3">
              <a:rPr lang="en-GB" noProof="0" smtClean="0">
                <a:latin typeface="+mn-lt"/>
              </a:rPr>
              <a:t>8 October, 2025</a:t>
            </a:fld>
            <a:endParaRPr lang="en-GB" noProof="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pPr rtl="0"/>
            <a:r>
              <a:rPr lang="en-GB" noProof="0"/>
              <a:t>Annual Review</a:t>
            </a:r>
            <a:endParaRPr lang="en-GB" b="0" noProof="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6241686" y="504498"/>
            <a:ext cx="5491571" cy="3216618"/>
          </a:xfrm>
        </p:spPr>
        <p:txBody>
          <a:bodyPr rtlCol="0"/>
          <a:lstStyle/>
          <a:p>
            <a:pPr marL="1620520" indent="-1620520" algn="r">
              <a:lnSpc>
                <a:spcPct val="150000"/>
              </a:lnSpc>
              <a:tabLst>
                <a:tab pos="1620520" algn="l"/>
              </a:tabLst>
            </a:pPr>
            <a:r>
              <a:rPr lang="en-GB" sz="2000" b="1" dirty="0">
                <a:effectLst/>
                <a:latin typeface="Century Gothic" panose="020B0502020202020204" pitchFamily="34" charset="0"/>
                <a:ea typeface="Times New Roman" panose="02020603050405020304" pitchFamily="18" charset="0"/>
                <a:cs typeface="Times New Roman" panose="02020603050405020304" pitchFamily="18" charset="0"/>
              </a:rPr>
              <a:t>Partial Local Plan Review of the </a:t>
            </a:r>
            <a:br>
              <a:rPr lang="en-GB" sz="2000" dirty="0">
                <a:effectLst/>
                <a:latin typeface="Century Gothic" panose="020B0502020202020204" pitchFamily="34" charset="0"/>
                <a:ea typeface="Times New Roman" panose="02020603050405020304" pitchFamily="18" charset="0"/>
                <a:cs typeface="Times New Roman" panose="02020603050405020304" pitchFamily="18" charset="0"/>
              </a:rPr>
            </a:br>
            <a:r>
              <a:rPr lang="en-GB" sz="2000" b="1" dirty="0">
                <a:effectLst/>
                <a:latin typeface="Century Gothic" panose="020B0502020202020204" pitchFamily="34" charset="0"/>
                <a:ea typeface="Times New Roman" panose="02020603050405020304" pitchFamily="18" charset="0"/>
                <a:cs typeface="Times New Roman" panose="02020603050405020304" pitchFamily="18" charset="0"/>
              </a:rPr>
              <a:t>2006 Local Plan Policies </a:t>
            </a:r>
            <a:br>
              <a:rPr lang="en-GB" sz="2000" dirty="0">
                <a:effectLst/>
                <a:latin typeface="Century Gothic" panose="020B0502020202020204" pitchFamily="34" charset="0"/>
                <a:ea typeface="Times New Roman" panose="02020603050405020304" pitchFamily="18" charset="0"/>
                <a:cs typeface="Times New Roman" panose="02020603050405020304" pitchFamily="18" charset="0"/>
              </a:rPr>
            </a:br>
            <a:r>
              <a:rPr lang="en-GB" sz="2000" b="1" dirty="0">
                <a:effectLst/>
                <a:latin typeface="Century Gothic" panose="020B0502020202020204" pitchFamily="34" charset="0"/>
                <a:ea typeface="Times New Roman" panose="02020603050405020304" pitchFamily="18" charset="0"/>
                <a:cs typeface="Times New Roman" panose="02020603050405020304" pitchFamily="18" charset="0"/>
              </a:rPr>
              <a:t>for Rural Settlements</a:t>
            </a:r>
            <a:br>
              <a:rPr lang="en-GB" sz="2000" b="1" dirty="0">
                <a:effectLst/>
                <a:latin typeface="Century Gothic" panose="020B0502020202020204" pitchFamily="34" charset="0"/>
                <a:ea typeface="Times New Roman" panose="02020603050405020304" pitchFamily="18" charset="0"/>
                <a:cs typeface="Times New Roman" panose="02020603050405020304" pitchFamily="18" charset="0"/>
              </a:rPr>
            </a:br>
            <a:br>
              <a:rPr lang="en-GB" sz="2000" b="1" dirty="0">
                <a:effectLst/>
                <a:latin typeface="Century Gothic" panose="020B0502020202020204" pitchFamily="34" charset="0"/>
                <a:ea typeface="Times New Roman" panose="02020603050405020304" pitchFamily="18" charset="0"/>
                <a:cs typeface="Times New Roman" panose="02020603050405020304" pitchFamily="18" charset="0"/>
              </a:rPr>
            </a:br>
            <a:r>
              <a:rPr lang="en-GB" sz="2000" b="1" dirty="0">
                <a:effectLst/>
                <a:latin typeface="Century Gothic" panose="020B0502020202020204" pitchFamily="34" charset="0"/>
                <a:ea typeface="Times New Roman" panose="02020603050405020304" pitchFamily="18" charset="0"/>
                <a:cs typeface="Times New Roman" panose="02020603050405020304" pitchFamily="18" charset="0"/>
              </a:rPr>
              <a:t>Amended Final Draft following SEA Screening September 2025 </a:t>
            </a:r>
            <a:endParaRPr lang="en-GB" sz="20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5528442" y="4590193"/>
            <a:ext cx="6350504" cy="1448866"/>
          </a:xfrm>
        </p:spPr>
        <p:txBody>
          <a:bodyPr rtlCol="0"/>
          <a:lstStyle/>
          <a:p>
            <a:pPr rtl="0"/>
            <a:r>
              <a:rPr lang="en-GB" dirty="0"/>
              <a:t>Presentation to the Parliamentary Standing Committee on the Environment, Climate Change and Development Planning</a:t>
            </a:r>
          </a:p>
          <a:p>
            <a:pPr rtl="0"/>
            <a:endParaRPr lang="en-GB" dirty="0"/>
          </a:p>
          <a:p>
            <a:pPr rtl="0"/>
            <a:r>
              <a:rPr lang="en-GB" dirty="0"/>
              <a:t>15</a:t>
            </a:r>
            <a:r>
              <a:rPr lang="en-GB" baseline="30000" dirty="0"/>
              <a:t>th</a:t>
            </a:r>
            <a:r>
              <a:rPr lang="en-GB" dirty="0"/>
              <a:t> October 2025</a:t>
            </a:r>
          </a:p>
          <a:p>
            <a:pPr rtl="0"/>
            <a:endParaRPr lang="en-GB" dirty="0"/>
          </a:p>
        </p:txBody>
      </p:sp>
    </p:spTree>
    <p:extLst>
      <p:ext uri="{BB962C8B-B14F-4D97-AF65-F5344CB8AC3E}">
        <p14:creationId xmlns:p14="http://schemas.microsoft.com/office/powerpoint/2010/main" val="296095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D13EF-F680-22A7-2CFF-36F9825D365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8D1601-1370-90E7-554F-780AA7C36E02}"/>
              </a:ext>
            </a:extLst>
          </p:cNvPr>
          <p:cNvSpPr>
            <a:spLocks noGrp="1"/>
          </p:cNvSpPr>
          <p:nvPr>
            <p:ph type="title"/>
          </p:nvPr>
        </p:nvSpPr>
        <p:spPr>
          <a:xfrm>
            <a:off x="495299" y="109727"/>
            <a:ext cx="10890455" cy="614673"/>
          </a:xfrm>
        </p:spPr>
        <p:txBody>
          <a:bodyPr rtlCol="0">
            <a:noAutofit/>
          </a:bodyPr>
          <a:lstStyle/>
          <a:p>
            <a:r>
              <a:rPr lang="en-GB" sz="3200" dirty="0"/>
              <a:t>Comments Received</a:t>
            </a:r>
          </a:p>
        </p:txBody>
      </p:sp>
      <p:sp>
        <p:nvSpPr>
          <p:cNvPr id="2" name="TextBox 1">
            <a:extLst>
              <a:ext uri="{FF2B5EF4-FFF2-40B4-BE49-F238E27FC236}">
                <a16:creationId xmlns:a16="http://schemas.microsoft.com/office/drawing/2014/main" id="{65C0925A-DF25-FA6C-3A9D-8BFFC4F59E47}"/>
              </a:ext>
            </a:extLst>
          </p:cNvPr>
          <p:cNvSpPr txBox="1"/>
          <p:nvPr/>
        </p:nvSpPr>
        <p:spPr>
          <a:xfrm>
            <a:off x="495299" y="1155130"/>
            <a:ext cx="11318748" cy="5032147"/>
          </a:xfrm>
          <a:prstGeom prst="rect">
            <a:avLst/>
          </a:prstGeom>
          <a:noFill/>
        </p:spPr>
        <p:txBody>
          <a:bodyPr wrap="square" rtlCol="0">
            <a:spAutoFit/>
          </a:bodyPr>
          <a:lstStyle/>
          <a:p>
            <a:pPr lvl="0" algn="just">
              <a:lnSpc>
                <a:spcPct val="150000"/>
              </a:lnSpc>
            </a:pPr>
            <a:r>
              <a:rPr lang="en-GB" sz="2000" b="1" dirty="0">
                <a:solidFill>
                  <a:schemeClr val="bg1"/>
                </a:solidFill>
              </a:rPr>
              <a:t>ERA</a:t>
            </a:r>
          </a:p>
          <a:p>
            <a:pPr lvl="0" algn="just">
              <a:lnSpc>
                <a:spcPct val="150000"/>
              </a:lnSpc>
            </a:pPr>
            <a:endParaRPr lang="en-GB" sz="2000" b="1"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No significant incremental impacts are envisaged,</a:t>
            </a:r>
          </a:p>
          <a:p>
            <a:pPr marL="285750" lvl="0" indent="-285750" algn="just">
              <a:lnSpc>
                <a:spcPct val="150000"/>
              </a:lnSpc>
              <a:buFont typeface="Arial" panose="020B0604020202020204" pitchFamily="34" charset="0"/>
              <a:buChar char="•"/>
            </a:pPr>
            <a:r>
              <a:rPr lang="en-GB" dirty="0">
                <a:solidFill>
                  <a:schemeClr val="bg1"/>
                </a:solidFill>
              </a:rPr>
              <a:t>Should seek to limit development in rural settlements and to contain it as close as possible to the existing built-up clusters,</a:t>
            </a:r>
          </a:p>
          <a:p>
            <a:pPr marL="285750" lvl="0" indent="-285750" algn="just">
              <a:lnSpc>
                <a:spcPct val="150000"/>
              </a:lnSpc>
              <a:buFont typeface="Arial" panose="020B0604020202020204" pitchFamily="34" charset="0"/>
              <a:buChar char="•"/>
            </a:pPr>
            <a:r>
              <a:rPr lang="en-GB" dirty="0">
                <a:solidFill>
                  <a:schemeClr val="bg1"/>
                </a:solidFill>
              </a:rPr>
              <a:t>Animal enclosures are to be constructed in natural timber or a small part in stone and the rest in natural timber,</a:t>
            </a:r>
          </a:p>
          <a:p>
            <a:pPr marL="285750" lvl="0" indent="-285750" algn="just">
              <a:lnSpc>
                <a:spcPct val="150000"/>
              </a:lnSpc>
              <a:buFont typeface="Arial" panose="020B0604020202020204" pitchFamily="34" charset="0"/>
              <a:buChar char="•"/>
            </a:pPr>
            <a:r>
              <a:rPr lang="en-GB" dirty="0">
                <a:solidFill>
                  <a:schemeClr val="bg1"/>
                </a:solidFill>
              </a:rPr>
              <a:t>Swimming pools &amp; deck areas are to comply with criteria for such in RPDG 2014</a:t>
            </a:r>
          </a:p>
          <a:p>
            <a:pPr marL="285750" lvl="0" indent="-285750" algn="just">
              <a:lnSpc>
                <a:spcPct val="150000"/>
              </a:lnSpc>
              <a:buFont typeface="Arial" panose="020B0604020202020204" pitchFamily="34" charset="0"/>
              <a:buChar char="•"/>
            </a:pPr>
            <a:r>
              <a:rPr lang="en-GB" dirty="0">
                <a:solidFill>
                  <a:schemeClr val="bg1"/>
                </a:solidFill>
              </a:rPr>
              <a:t>A distance not exceeding 50m should be established between the proposed amenities and dwelling units,</a:t>
            </a:r>
          </a:p>
          <a:p>
            <a:pPr marL="285750" lvl="0" indent="-285750" algn="just">
              <a:lnSpc>
                <a:spcPct val="150000"/>
              </a:lnSpc>
              <a:buFont typeface="Arial" panose="020B0604020202020204" pitchFamily="34" charset="0"/>
              <a:buChar char="•"/>
            </a:pPr>
            <a:r>
              <a:rPr lang="en-GB" dirty="0">
                <a:solidFill>
                  <a:schemeClr val="bg1"/>
                </a:solidFill>
              </a:rPr>
              <a:t>Applicants should only be entitled to a structure, either a 10m2 tool shed or a 25m2 animal enclosure, </a:t>
            </a:r>
          </a:p>
          <a:p>
            <a:pPr marL="285750" lvl="0" indent="-285750" algn="just">
              <a:lnSpc>
                <a:spcPct val="150000"/>
              </a:lnSpc>
              <a:buFont typeface="Arial" panose="020B0604020202020204" pitchFamily="34" charset="0"/>
              <a:buChar char="•"/>
            </a:pPr>
            <a:r>
              <a:rPr lang="en-GB" dirty="0">
                <a:solidFill>
                  <a:schemeClr val="bg1"/>
                </a:solidFill>
              </a:rPr>
              <a:t>Interventions that would have an unacceptable adverse impact on natural habitats and features, as well as scheduled, listed, designated or protected areas, should not be permitted.</a:t>
            </a:r>
          </a:p>
          <a:p>
            <a:endParaRPr lang="en-GB" dirty="0"/>
          </a:p>
        </p:txBody>
      </p:sp>
    </p:spTree>
    <p:extLst>
      <p:ext uri="{BB962C8B-B14F-4D97-AF65-F5344CB8AC3E}">
        <p14:creationId xmlns:p14="http://schemas.microsoft.com/office/powerpoint/2010/main" val="2962313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F2D8D-E65B-5F3B-742A-18ADFC0BB45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79D24C5-7DB9-9DA5-537E-28689B5C45B4}"/>
              </a:ext>
            </a:extLst>
          </p:cNvPr>
          <p:cNvSpPr>
            <a:spLocks noGrp="1"/>
          </p:cNvSpPr>
          <p:nvPr>
            <p:ph type="title"/>
          </p:nvPr>
        </p:nvSpPr>
        <p:spPr>
          <a:xfrm>
            <a:off x="495299" y="109727"/>
            <a:ext cx="10890455" cy="614673"/>
          </a:xfrm>
        </p:spPr>
        <p:txBody>
          <a:bodyPr rtlCol="0">
            <a:noAutofit/>
          </a:bodyPr>
          <a:lstStyle/>
          <a:p>
            <a:r>
              <a:rPr lang="en-GB" sz="3200" dirty="0"/>
              <a:t>Council Decision</a:t>
            </a:r>
          </a:p>
        </p:txBody>
      </p:sp>
      <p:sp>
        <p:nvSpPr>
          <p:cNvPr id="2" name="TextBox 1">
            <a:extLst>
              <a:ext uri="{FF2B5EF4-FFF2-40B4-BE49-F238E27FC236}">
                <a16:creationId xmlns:a16="http://schemas.microsoft.com/office/drawing/2014/main" id="{D1F7C56E-4FEA-ADB0-A45B-C22D6D5C5015}"/>
              </a:ext>
            </a:extLst>
          </p:cNvPr>
          <p:cNvSpPr txBox="1"/>
          <p:nvPr/>
        </p:nvSpPr>
        <p:spPr>
          <a:xfrm>
            <a:off x="495299" y="871350"/>
            <a:ext cx="11318748" cy="6186309"/>
          </a:xfrm>
          <a:prstGeom prst="rect">
            <a:avLst/>
          </a:prstGeom>
          <a:noFill/>
        </p:spPr>
        <p:txBody>
          <a:bodyPr wrap="square" rtlCol="0">
            <a:spAutoFit/>
          </a:bodyPr>
          <a:lstStyle/>
          <a:p>
            <a:pPr marL="285750" lvl="0" indent="-285750" algn="just">
              <a:lnSpc>
                <a:spcPct val="150000"/>
              </a:lnSpc>
              <a:buFont typeface="Arial" panose="020B0604020202020204" pitchFamily="34" charset="0"/>
              <a:buChar char="•"/>
            </a:pPr>
            <a:r>
              <a:rPr lang="en-GB" dirty="0">
                <a:solidFill>
                  <a:schemeClr val="bg1"/>
                </a:solidFill>
              </a:rPr>
              <a:t>There are suggestions that would alter the scope of the of the partial review: the increase by 5sqm for additional accommodation, the revision of minimum footprint existing buildings  to qualify for an extension</a:t>
            </a:r>
          </a:p>
          <a:p>
            <a:pPr lvl="0" algn="just">
              <a:lnSpc>
                <a:spcPct val="150000"/>
              </a:lnSpc>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Policy amended to include a maximum distance of 50m. </a:t>
            </a:r>
          </a:p>
          <a:p>
            <a:pPr lvl="0" algn="just">
              <a:lnSpc>
                <a:spcPct val="150000"/>
              </a:lnSpc>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Policy amended to include guidelines related to the design and materials used for the development of the permitted ancillary facilities, and that pump rooms are to be located completely underground,</a:t>
            </a:r>
          </a:p>
          <a:p>
            <a:pPr marL="285750" lvl="0" indent="-285750" algn="just">
              <a:lnSpc>
                <a:spcPct val="150000"/>
              </a:lnSpc>
              <a:buFont typeface="Arial" panose="020B0604020202020204" pitchFamily="34" charset="0"/>
              <a:buChar char="•"/>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 Additional safeguards to policy include safeguards to natural habitats and features (including garrigue, maquis, rocky outcrops, cliffs, slopes, etc.), as well as scheduled, listed, designated or protected areas and land of agricultural value,</a:t>
            </a:r>
          </a:p>
          <a:p>
            <a:pPr marL="285750" lvl="0" indent="-285750" algn="just">
              <a:lnSpc>
                <a:spcPct val="150000"/>
              </a:lnSpc>
              <a:buFont typeface="Arial" panose="020B0604020202020204" pitchFamily="34" charset="0"/>
              <a:buChar char="•"/>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Amended criterion related to the size of tool sheds and animal enclosures; comprehensively not to exceed 25sqm or 10% of the curtilage whichever is the lowest.</a:t>
            </a:r>
          </a:p>
          <a:p>
            <a:endParaRPr lang="en-GB" dirty="0"/>
          </a:p>
        </p:txBody>
      </p:sp>
    </p:spTree>
    <p:extLst>
      <p:ext uri="{BB962C8B-B14F-4D97-AF65-F5344CB8AC3E}">
        <p14:creationId xmlns:p14="http://schemas.microsoft.com/office/powerpoint/2010/main" val="106558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738D2-D19F-2B49-6701-9A186AC54F6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320E3F9-53EE-221A-7975-5EA367896F6C}"/>
              </a:ext>
            </a:extLst>
          </p:cNvPr>
          <p:cNvSpPr>
            <a:spLocks noGrp="1"/>
          </p:cNvSpPr>
          <p:nvPr>
            <p:ph type="title"/>
          </p:nvPr>
        </p:nvSpPr>
        <p:spPr>
          <a:xfrm>
            <a:off x="495299" y="109727"/>
            <a:ext cx="10890455" cy="614673"/>
          </a:xfrm>
        </p:spPr>
        <p:txBody>
          <a:bodyPr rtlCol="0">
            <a:noAutofit/>
          </a:bodyPr>
          <a:lstStyle/>
          <a:p>
            <a:r>
              <a:rPr lang="en-GB" sz="3200" dirty="0"/>
              <a:t>Comments Received</a:t>
            </a:r>
          </a:p>
        </p:txBody>
      </p:sp>
      <p:sp>
        <p:nvSpPr>
          <p:cNvPr id="2" name="TextBox 1">
            <a:extLst>
              <a:ext uri="{FF2B5EF4-FFF2-40B4-BE49-F238E27FC236}">
                <a16:creationId xmlns:a16="http://schemas.microsoft.com/office/drawing/2014/main" id="{60E05E5E-BA59-EA26-6007-13001783EF45}"/>
              </a:ext>
            </a:extLst>
          </p:cNvPr>
          <p:cNvSpPr txBox="1"/>
          <p:nvPr/>
        </p:nvSpPr>
        <p:spPr>
          <a:xfrm>
            <a:off x="495299" y="1155130"/>
            <a:ext cx="11318748" cy="4154984"/>
          </a:xfrm>
          <a:prstGeom prst="rect">
            <a:avLst/>
          </a:prstGeom>
          <a:noFill/>
        </p:spPr>
        <p:txBody>
          <a:bodyPr wrap="square" rtlCol="0">
            <a:spAutoFit/>
          </a:bodyPr>
          <a:lstStyle/>
          <a:p>
            <a:pPr lvl="0" algn="just">
              <a:lnSpc>
                <a:spcPct val="150000"/>
              </a:lnSpc>
            </a:pPr>
            <a:r>
              <a:rPr lang="en-GB" b="1" dirty="0">
                <a:solidFill>
                  <a:schemeClr val="bg1"/>
                </a:solidFill>
              </a:rPr>
              <a:t>Ministry for Agriculture, Fisheries &amp; Animal Rights</a:t>
            </a:r>
          </a:p>
          <a:p>
            <a:pPr lvl="0" algn="just">
              <a:lnSpc>
                <a:spcPct val="150000"/>
              </a:lnSpc>
            </a:pPr>
            <a:endParaRPr lang="en-GB" sz="2000" b="1"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Permitting non-essential amenity structures, such as swimming pools and decking areas, risks further taking up rural space and inadvertently contributing to land speculation,</a:t>
            </a:r>
          </a:p>
          <a:p>
            <a:pPr marL="285750" lvl="0" indent="-285750" algn="just">
              <a:lnSpc>
                <a:spcPct val="150000"/>
              </a:lnSpc>
              <a:buFont typeface="Arial" panose="020B0604020202020204" pitchFamily="34" charset="0"/>
              <a:buChar char="•"/>
            </a:pPr>
            <a:r>
              <a:rPr lang="en-GB" dirty="0">
                <a:solidFill>
                  <a:schemeClr val="bg1"/>
                </a:solidFill>
              </a:rPr>
              <a:t>Proposed changes were not brought forward to the Agricultural Consultative Council (ACC) for review,</a:t>
            </a:r>
          </a:p>
          <a:p>
            <a:pPr marL="285750" lvl="0" indent="-285750" algn="just">
              <a:lnSpc>
                <a:spcPct val="150000"/>
              </a:lnSpc>
              <a:buFont typeface="Arial" panose="020B0604020202020204" pitchFamily="34" charset="0"/>
              <a:buChar char="•"/>
            </a:pPr>
            <a:r>
              <a:rPr lang="en-GB" dirty="0">
                <a:solidFill>
                  <a:schemeClr val="bg1"/>
                </a:solidFill>
              </a:rPr>
              <a:t>The proposed amendments appear to offer relatively more lenient provisions for residential amenity structures than the RPDG 2014,</a:t>
            </a:r>
          </a:p>
          <a:p>
            <a:pPr marL="285750" lvl="0" indent="-285750" algn="just">
              <a:lnSpc>
                <a:spcPct val="150000"/>
              </a:lnSpc>
              <a:buFont typeface="Arial" panose="020B0604020202020204" pitchFamily="34" charset="0"/>
              <a:buChar char="•"/>
            </a:pPr>
            <a:r>
              <a:rPr lang="en-GB" dirty="0">
                <a:solidFill>
                  <a:schemeClr val="bg1"/>
                </a:solidFill>
              </a:rPr>
              <a:t>Policy amendments continue to uphold the principle of minimising fresh land take-up, especially for non-essential structures,</a:t>
            </a:r>
          </a:p>
          <a:p>
            <a:endParaRPr lang="en-GB" dirty="0"/>
          </a:p>
        </p:txBody>
      </p:sp>
    </p:spTree>
    <p:extLst>
      <p:ext uri="{BB962C8B-B14F-4D97-AF65-F5344CB8AC3E}">
        <p14:creationId xmlns:p14="http://schemas.microsoft.com/office/powerpoint/2010/main" val="3255208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92692-41E1-442A-0A47-93DA9A57D2C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112C2BD-0539-C355-9D39-B032B6C3A105}"/>
              </a:ext>
            </a:extLst>
          </p:cNvPr>
          <p:cNvSpPr>
            <a:spLocks noGrp="1"/>
          </p:cNvSpPr>
          <p:nvPr>
            <p:ph type="title"/>
          </p:nvPr>
        </p:nvSpPr>
        <p:spPr>
          <a:xfrm>
            <a:off x="495299" y="109727"/>
            <a:ext cx="10890455" cy="614673"/>
          </a:xfrm>
        </p:spPr>
        <p:txBody>
          <a:bodyPr rtlCol="0">
            <a:noAutofit/>
          </a:bodyPr>
          <a:lstStyle/>
          <a:p>
            <a:r>
              <a:rPr lang="en-GB" sz="3200" dirty="0"/>
              <a:t>Council Decision </a:t>
            </a:r>
          </a:p>
        </p:txBody>
      </p:sp>
      <p:sp>
        <p:nvSpPr>
          <p:cNvPr id="2" name="TextBox 1">
            <a:extLst>
              <a:ext uri="{FF2B5EF4-FFF2-40B4-BE49-F238E27FC236}">
                <a16:creationId xmlns:a16="http://schemas.microsoft.com/office/drawing/2014/main" id="{1CD24BA0-34E4-E72B-0AE5-0A2457721EBF}"/>
              </a:ext>
            </a:extLst>
          </p:cNvPr>
          <p:cNvSpPr txBox="1"/>
          <p:nvPr/>
        </p:nvSpPr>
        <p:spPr>
          <a:xfrm>
            <a:off x="495299" y="1155130"/>
            <a:ext cx="11318748" cy="4939814"/>
          </a:xfrm>
          <a:prstGeom prst="rect">
            <a:avLst/>
          </a:prstGeom>
          <a:noFill/>
        </p:spPr>
        <p:txBody>
          <a:bodyPr wrap="square" rtlCol="0">
            <a:spAutoFit/>
          </a:bodyPr>
          <a:lstStyle/>
          <a:p>
            <a:pPr marL="285750" lvl="0" indent="-285750" algn="just">
              <a:lnSpc>
                <a:spcPct val="150000"/>
              </a:lnSpc>
              <a:buFont typeface="Arial" panose="020B0604020202020204" pitchFamily="34" charset="0"/>
              <a:buChar char="•"/>
            </a:pPr>
            <a:r>
              <a:rPr lang="en-GB" dirty="0">
                <a:solidFill>
                  <a:schemeClr val="bg1"/>
                </a:solidFill>
              </a:rPr>
              <a:t>The permitted amenity facilities indicated by the review are intrinsically linked to the quality of the residential unit and its amenity value,</a:t>
            </a:r>
          </a:p>
          <a:p>
            <a:pPr marL="285750" lvl="0" indent="-285750" algn="just">
              <a:lnSpc>
                <a:spcPct val="150000"/>
              </a:lnSpc>
              <a:buFont typeface="Arial" panose="020B0604020202020204" pitchFamily="34" charset="0"/>
              <a:buChar char="•"/>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The partial review is not deemed to result in significant land take-up in the rural area and additional safeguards to protect agricultural land will further reduce such take-up,</a:t>
            </a:r>
          </a:p>
          <a:p>
            <a:pPr marL="285750" lvl="0" indent="-285750" algn="just">
              <a:lnSpc>
                <a:spcPct val="150000"/>
              </a:lnSpc>
              <a:buFont typeface="Arial" panose="020B0604020202020204" pitchFamily="34" charset="0"/>
              <a:buChar char="•"/>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The policy includes strict criteria on size and design and also regulates their location as deemed relevant and necessary for this development type,</a:t>
            </a:r>
          </a:p>
          <a:p>
            <a:pPr marL="285750" lvl="0" indent="-285750" algn="just">
              <a:lnSpc>
                <a:spcPct val="150000"/>
              </a:lnSpc>
              <a:buFont typeface="Arial" panose="020B0604020202020204" pitchFamily="34" charset="0"/>
              <a:buChar char="•"/>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Recommendation that policy should continue to uphold the principle of minimal take up of fresh land, would alter the scope of the partial review. </a:t>
            </a:r>
          </a:p>
          <a:p>
            <a:endParaRPr lang="en-GB" dirty="0"/>
          </a:p>
        </p:txBody>
      </p:sp>
    </p:spTree>
    <p:extLst>
      <p:ext uri="{BB962C8B-B14F-4D97-AF65-F5344CB8AC3E}">
        <p14:creationId xmlns:p14="http://schemas.microsoft.com/office/powerpoint/2010/main" val="3665445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65B38-9165-6309-CA6C-933A4A40AF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E6D435B-7E6E-5539-27FB-961E64CC278D}"/>
              </a:ext>
            </a:extLst>
          </p:cNvPr>
          <p:cNvSpPr>
            <a:spLocks noGrp="1"/>
          </p:cNvSpPr>
          <p:nvPr>
            <p:ph type="title"/>
          </p:nvPr>
        </p:nvSpPr>
        <p:spPr>
          <a:xfrm>
            <a:off x="495299" y="109727"/>
            <a:ext cx="10890455" cy="614673"/>
          </a:xfrm>
        </p:spPr>
        <p:txBody>
          <a:bodyPr rtlCol="0">
            <a:noAutofit/>
          </a:bodyPr>
          <a:lstStyle/>
          <a:p>
            <a:r>
              <a:rPr lang="en-GB" sz="3200" dirty="0"/>
              <a:t>Comments Received</a:t>
            </a:r>
          </a:p>
        </p:txBody>
      </p:sp>
      <p:sp>
        <p:nvSpPr>
          <p:cNvPr id="2" name="TextBox 1">
            <a:extLst>
              <a:ext uri="{FF2B5EF4-FFF2-40B4-BE49-F238E27FC236}">
                <a16:creationId xmlns:a16="http://schemas.microsoft.com/office/drawing/2014/main" id="{0DB20838-9A78-7134-6E33-A640B83348A7}"/>
              </a:ext>
            </a:extLst>
          </p:cNvPr>
          <p:cNvSpPr txBox="1"/>
          <p:nvPr/>
        </p:nvSpPr>
        <p:spPr>
          <a:xfrm>
            <a:off x="495299" y="853680"/>
            <a:ext cx="11318748" cy="5724644"/>
          </a:xfrm>
          <a:prstGeom prst="rect">
            <a:avLst/>
          </a:prstGeom>
          <a:noFill/>
        </p:spPr>
        <p:txBody>
          <a:bodyPr wrap="square" rtlCol="0">
            <a:spAutoFit/>
          </a:bodyPr>
          <a:lstStyle/>
          <a:p>
            <a:pPr lvl="0" algn="just">
              <a:lnSpc>
                <a:spcPct val="150000"/>
              </a:lnSpc>
            </a:pPr>
            <a:r>
              <a:rPr lang="en-GB" b="1" dirty="0">
                <a:solidFill>
                  <a:schemeClr val="bg1"/>
                </a:solidFill>
              </a:rPr>
              <a:t>SCH</a:t>
            </a:r>
            <a:endParaRPr lang="en-GB" sz="2000" b="1"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A number of suggestions relate to changes to parts of the policy that are not subject to this review,</a:t>
            </a:r>
          </a:p>
          <a:p>
            <a:pPr marL="285750" lvl="0" indent="-285750" algn="just">
              <a:lnSpc>
                <a:spcPct val="150000"/>
              </a:lnSpc>
              <a:buFont typeface="Arial" panose="020B0604020202020204" pitchFamily="34" charset="0"/>
              <a:buChar char="•"/>
            </a:pPr>
            <a:r>
              <a:rPr lang="en-GB" dirty="0">
                <a:solidFill>
                  <a:schemeClr val="bg1"/>
                </a:solidFill>
              </a:rPr>
              <a:t>Other suggestions related to the development effecting buildings worthy of retention due to their historical and/or architectural merit and/or other cultural heritage values and/or the contribution it makes to the character of the settlement and surrounding landscape,</a:t>
            </a:r>
          </a:p>
          <a:p>
            <a:pPr lvl="0" algn="just">
              <a:lnSpc>
                <a:spcPct val="150000"/>
              </a:lnSpc>
            </a:pPr>
            <a:endParaRPr lang="en-GB" sz="800" b="1" dirty="0">
              <a:solidFill>
                <a:schemeClr val="bg1"/>
              </a:solidFill>
            </a:endParaRPr>
          </a:p>
          <a:p>
            <a:pPr lvl="0" algn="just">
              <a:lnSpc>
                <a:spcPct val="150000"/>
              </a:lnSpc>
            </a:pPr>
            <a:r>
              <a:rPr lang="en-GB" b="1" dirty="0">
                <a:solidFill>
                  <a:schemeClr val="bg1"/>
                </a:solidFill>
              </a:rPr>
              <a:t>Environmental Health</a:t>
            </a:r>
          </a:p>
          <a:p>
            <a:pPr marL="285750" lvl="0" indent="-285750" algn="just">
              <a:lnSpc>
                <a:spcPct val="150000"/>
              </a:lnSpc>
              <a:buFont typeface="Arial" panose="020B0604020202020204" pitchFamily="34" charset="0"/>
              <a:buChar char="•"/>
            </a:pPr>
            <a:r>
              <a:rPr lang="en-GB" dirty="0">
                <a:solidFill>
                  <a:schemeClr val="bg1"/>
                </a:solidFill>
              </a:rPr>
              <a:t>Both the positive and negative public health impacts should be assessed by the SEA,</a:t>
            </a:r>
          </a:p>
          <a:p>
            <a:pPr marL="285750" lvl="0" indent="-285750" algn="just">
              <a:lnSpc>
                <a:spcPct val="150000"/>
              </a:lnSpc>
              <a:buFont typeface="Arial" panose="020B0604020202020204" pitchFamily="34" charset="0"/>
              <a:buChar char="•"/>
            </a:pPr>
            <a:r>
              <a:rPr lang="en-GB" dirty="0">
                <a:solidFill>
                  <a:schemeClr val="bg1"/>
                </a:solidFill>
              </a:rPr>
              <a:t>Other comments related to tourism accommodation and sanitary facilities</a:t>
            </a:r>
          </a:p>
          <a:p>
            <a:pPr marL="285750" lvl="0" indent="-285750" algn="just">
              <a:lnSpc>
                <a:spcPct val="150000"/>
              </a:lnSpc>
              <a:buFont typeface="Arial" panose="020B0604020202020204" pitchFamily="34" charset="0"/>
              <a:buChar char="•"/>
            </a:pPr>
            <a:endParaRPr lang="en-GB" sz="800" dirty="0">
              <a:solidFill>
                <a:schemeClr val="bg1"/>
              </a:solidFill>
            </a:endParaRPr>
          </a:p>
          <a:p>
            <a:pPr lvl="0" algn="just">
              <a:lnSpc>
                <a:spcPct val="150000"/>
              </a:lnSpc>
            </a:pPr>
            <a:r>
              <a:rPr lang="en-GB" b="1" dirty="0">
                <a:solidFill>
                  <a:schemeClr val="bg1"/>
                </a:solidFill>
              </a:rPr>
              <a:t>Climate Action Authority</a:t>
            </a:r>
          </a:p>
          <a:p>
            <a:pPr marL="285750" indent="-285750" algn="just">
              <a:lnSpc>
                <a:spcPct val="150000"/>
              </a:lnSpc>
              <a:buFont typeface="Arial" panose="020B0604020202020204" pitchFamily="34" charset="0"/>
              <a:buChar char="•"/>
            </a:pPr>
            <a:r>
              <a:rPr lang="en-GB" dirty="0">
                <a:solidFill>
                  <a:schemeClr val="bg1"/>
                </a:solidFill>
              </a:rPr>
              <a:t>Land Use and Land Use Change and Forestry sector is very minimal in Malta within the context of total emissions generations. </a:t>
            </a:r>
          </a:p>
          <a:p>
            <a:pPr lvl="0" algn="just">
              <a:lnSpc>
                <a:spcPct val="150000"/>
              </a:lnSpc>
            </a:pPr>
            <a:endParaRPr lang="en-GB" dirty="0">
              <a:solidFill>
                <a:schemeClr val="bg1"/>
              </a:solidFill>
            </a:endParaRPr>
          </a:p>
          <a:p>
            <a:endParaRPr lang="en-GB" dirty="0"/>
          </a:p>
        </p:txBody>
      </p:sp>
    </p:spTree>
    <p:extLst>
      <p:ext uri="{BB962C8B-B14F-4D97-AF65-F5344CB8AC3E}">
        <p14:creationId xmlns:p14="http://schemas.microsoft.com/office/powerpoint/2010/main" val="4059641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C5F40-ACA2-0537-3974-C082C872241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45FD20F-DD8D-8E9F-28ED-5E2B50E3172C}"/>
              </a:ext>
            </a:extLst>
          </p:cNvPr>
          <p:cNvSpPr>
            <a:spLocks noGrp="1"/>
          </p:cNvSpPr>
          <p:nvPr>
            <p:ph type="title"/>
          </p:nvPr>
        </p:nvSpPr>
        <p:spPr>
          <a:xfrm>
            <a:off x="495299" y="109727"/>
            <a:ext cx="10890455" cy="614673"/>
          </a:xfrm>
        </p:spPr>
        <p:txBody>
          <a:bodyPr rtlCol="0">
            <a:noAutofit/>
          </a:bodyPr>
          <a:lstStyle/>
          <a:p>
            <a:r>
              <a:rPr lang="en-GB" sz="3200" dirty="0"/>
              <a:t>Council Decision</a:t>
            </a:r>
          </a:p>
        </p:txBody>
      </p:sp>
      <p:sp>
        <p:nvSpPr>
          <p:cNvPr id="2" name="TextBox 1">
            <a:extLst>
              <a:ext uri="{FF2B5EF4-FFF2-40B4-BE49-F238E27FC236}">
                <a16:creationId xmlns:a16="http://schemas.microsoft.com/office/drawing/2014/main" id="{F6781963-90AC-F14C-1C3B-AB7E969AA7AA}"/>
              </a:ext>
            </a:extLst>
          </p:cNvPr>
          <p:cNvSpPr txBox="1"/>
          <p:nvPr/>
        </p:nvSpPr>
        <p:spPr>
          <a:xfrm>
            <a:off x="495299" y="1155130"/>
            <a:ext cx="11318748" cy="4108817"/>
          </a:xfrm>
          <a:prstGeom prst="rect">
            <a:avLst/>
          </a:prstGeom>
          <a:noFill/>
        </p:spPr>
        <p:txBody>
          <a:bodyPr wrap="square" rtlCol="0">
            <a:spAutoFit/>
          </a:bodyPr>
          <a:lstStyle/>
          <a:p>
            <a:pPr marL="285750" lvl="0" indent="-285750" algn="just">
              <a:lnSpc>
                <a:spcPct val="150000"/>
              </a:lnSpc>
              <a:buFont typeface="Arial" panose="020B0604020202020204" pitchFamily="34" charset="0"/>
              <a:buChar char="•"/>
            </a:pPr>
            <a:r>
              <a:rPr lang="en-GB" dirty="0">
                <a:solidFill>
                  <a:schemeClr val="bg1"/>
                </a:solidFill>
              </a:rPr>
              <a:t>Suggestions to review parts that were not listed in the published objectives, extends beyond the scope of this review,</a:t>
            </a:r>
          </a:p>
          <a:p>
            <a:pPr marL="285750" lvl="0" indent="-285750" algn="just">
              <a:lnSpc>
                <a:spcPct val="150000"/>
              </a:lnSpc>
              <a:buFont typeface="Arial" panose="020B0604020202020204" pitchFamily="34" charset="0"/>
              <a:buChar char="•"/>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Policy amended to include safeguards to buildings worthy of retention due to their historical and/or architectural merit and/or the contribution it makes to the character of the settlement and surrounding landscape,</a:t>
            </a:r>
          </a:p>
          <a:p>
            <a:pPr marL="285750" lvl="0" indent="-285750" algn="just">
              <a:lnSpc>
                <a:spcPct val="150000"/>
              </a:lnSpc>
              <a:buFont typeface="Arial" panose="020B0604020202020204" pitchFamily="34" charset="0"/>
              <a:buChar char="•"/>
            </a:pPr>
            <a:endParaRPr lang="en-GB"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The statement that Land Use and Land Use Change sector is very minimal in Malta within the context of total emissions generations has been taken in consideration during the SEA Screening.</a:t>
            </a:r>
          </a:p>
          <a:p>
            <a:pPr marL="285750" lvl="0" indent="-285750" algn="just">
              <a:lnSpc>
                <a:spcPct val="150000"/>
              </a:lnSpc>
              <a:buFont typeface="Arial" panose="020B0604020202020204" pitchFamily="34" charset="0"/>
              <a:buChar char="•"/>
            </a:pPr>
            <a:endParaRPr lang="en-GB" dirty="0">
              <a:solidFill>
                <a:schemeClr val="bg1"/>
              </a:solidFill>
            </a:endParaRPr>
          </a:p>
          <a:p>
            <a:endParaRPr lang="en-GB" dirty="0"/>
          </a:p>
        </p:txBody>
      </p:sp>
    </p:spTree>
    <p:extLst>
      <p:ext uri="{BB962C8B-B14F-4D97-AF65-F5344CB8AC3E}">
        <p14:creationId xmlns:p14="http://schemas.microsoft.com/office/powerpoint/2010/main" val="1670383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F345D-F84E-7F9F-99A9-688A0141206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8ED2EC0-0447-4FD6-D65C-3177CBC77934}"/>
              </a:ext>
            </a:extLst>
          </p:cNvPr>
          <p:cNvSpPr>
            <a:spLocks noGrp="1"/>
          </p:cNvSpPr>
          <p:nvPr>
            <p:ph type="title"/>
          </p:nvPr>
        </p:nvSpPr>
        <p:spPr>
          <a:xfrm>
            <a:off x="495299" y="109727"/>
            <a:ext cx="10890455" cy="614673"/>
          </a:xfrm>
        </p:spPr>
        <p:txBody>
          <a:bodyPr rtlCol="0">
            <a:noAutofit/>
          </a:bodyPr>
          <a:lstStyle/>
          <a:p>
            <a:r>
              <a:rPr lang="en-GB" sz="3200" dirty="0"/>
              <a:t>Policy Changes</a:t>
            </a:r>
          </a:p>
        </p:txBody>
      </p:sp>
      <p:sp>
        <p:nvSpPr>
          <p:cNvPr id="2" name="TextBox 1">
            <a:extLst>
              <a:ext uri="{FF2B5EF4-FFF2-40B4-BE49-F238E27FC236}">
                <a16:creationId xmlns:a16="http://schemas.microsoft.com/office/drawing/2014/main" id="{6FEBEDC6-741F-9DB2-556D-095936B3AE20}"/>
              </a:ext>
            </a:extLst>
          </p:cNvPr>
          <p:cNvSpPr txBox="1"/>
          <p:nvPr/>
        </p:nvSpPr>
        <p:spPr>
          <a:xfrm>
            <a:off x="495299" y="853680"/>
            <a:ext cx="11318748" cy="457048"/>
          </a:xfrm>
          <a:prstGeom prst="rect">
            <a:avLst/>
          </a:prstGeom>
          <a:noFill/>
        </p:spPr>
        <p:txBody>
          <a:bodyPr wrap="square" rtlCol="0">
            <a:spAutoFit/>
          </a:bodyPr>
          <a:lstStyle/>
          <a:p>
            <a:pPr lvl="0" algn="just">
              <a:lnSpc>
                <a:spcPct val="150000"/>
              </a:lnSpc>
            </a:pPr>
            <a:r>
              <a:rPr lang="en-GB" b="1" dirty="0">
                <a:solidFill>
                  <a:schemeClr val="bg1"/>
                </a:solidFill>
              </a:rPr>
              <a:t>Following consultation with the Designated Authorities, further safeguards were included to the respective policies</a:t>
            </a:r>
            <a:endParaRPr lang="en-GB" sz="2000" b="1" dirty="0">
              <a:solidFill>
                <a:schemeClr val="bg1"/>
              </a:solidFill>
            </a:endParaRPr>
          </a:p>
        </p:txBody>
      </p:sp>
      <p:pic>
        <p:nvPicPr>
          <p:cNvPr id="5" name="Picture 4">
            <a:extLst>
              <a:ext uri="{FF2B5EF4-FFF2-40B4-BE49-F238E27FC236}">
                <a16:creationId xmlns:a16="http://schemas.microsoft.com/office/drawing/2014/main" id="{1E560CBE-6464-B5D4-58AF-B2781E9A795A}"/>
              </a:ext>
            </a:extLst>
          </p:cNvPr>
          <p:cNvPicPr>
            <a:picLocks noChangeAspect="1"/>
          </p:cNvPicPr>
          <p:nvPr/>
        </p:nvPicPr>
        <p:blipFill>
          <a:blip r:embed="rId3"/>
          <a:stretch>
            <a:fillRect/>
          </a:stretch>
        </p:blipFill>
        <p:spPr>
          <a:xfrm>
            <a:off x="1537398" y="1582906"/>
            <a:ext cx="8400474" cy="4590863"/>
          </a:xfrm>
          <a:prstGeom prst="rect">
            <a:avLst/>
          </a:prstGeom>
        </p:spPr>
      </p:pic>
    </p:spTree>
    <p:extLst>
      <p:ext uri="{BB962C8B-B14F-4D97-AF65-F5344CB8AC3E}">
        <p14:creationId xmlns:p14="http://schemas.microsoft.com/office/powerpoint/2010/main" val="2834640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474EA-BE60-E1B8-FF3B-76864CE1216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BCFF941-F943-35B0-5E7F-8CBC8D2E195C}"/>
              </a:ext>
            </a:extLst>
          </p:cNvPr>
          <p:cNvSpPr>
            <a:spLocks noGrp="1"/>
          </p:cNvSpPr>
          <p:nvPr>
            <p:ph type="title"/>
          </p:nvPr>
        </p:nvSpPr>
        <p:spPr>
          <a:xfrm>
            <a:off x="495299" y="109727"/>
            <a:ext cx="10890455" cy="614673"/>
          </a:xfrm>
        </p:spPr>
        <p:txBody>
          <a:bodyPr rtlCol="0">
            <a:noAutofit/>
          </a:bodyPr>
          <a:lstStyle/>
          <a:p>
            <a:r>
              <a:rPr lang="en-GB" sz="3200" dirty="0"/>
              <a:t>Policy Changes</a:t>
            </a:r>
          </a:p>
        </p:txBody>
      </p:sp>
      <p:pic>
        <p:nvPicPr>
          <p:cNvPr id="4" name="Picture 3">
            <a:extLst>
              <a:ext uri="{FF2B5EF4-FFF2-40B4-BE49-F238E27FC236}">
                <a16:creationId xmlns:a16="http://schemas.microsoft.com/office/drawing/2014/main" id="{73C421C7-DA84-1700-D95D-178734C317D3}"/>
              </a:ext>
            </a:extLst>
          </p:cNvPr>
          <p:cNvPicPr>
            <a:picLocks noChangeAspect="1"/>
          </p:cNvPicPr>
          <p:nvPr/>
        </p:nvPicPr>
        <p:blipFill>
          <a:blip r:embed="rId3"/>
          <a:stretch>
            <a:fillRect/>
          </a:stretch>
        </p:blipFill>
        <p:spPr>
          <a:xfrm>
            <a:off x="1104638" y="728662"/>
            <a:ext cx="7848443" cy="5863066"/>
          </a:xfrm>
          <a:prstGeom prst="rect">
            <a:avLst/>
          </a:prstGeom>
        </p:spPr>
      </p:pic>
    </p:spTree>
    <p:extLst>
      <p:ext uri="{BB962C8B-B14F-4D97-AF65-F5344CB8AC3E}">
        <p14:creationId xmlns:p14="http://schemas.microsoft.com/office/powerpoint/2010/main" val="1037402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C41FB-8083-C40B-30DB-EE9D9B3F394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0EF0853-4FA9-58CC-03DB-DC3A55BE0C53}"/>
              </a:ext>
            </a:extLst>
          </p:cNvPr>
          <p:cNvSpPr>
            <a:spLocks noGrp="1"/>
          </p:cNvSpPr>
          <p:nvPr>
            <p:ph type="title"/>
          </p:nvPr>
        </p:nvSpPr>
        <p:spPr>
          <a:xfrm>
            <a:off x="495299" y="109727"/>
            <a:ext cx="10890455" cy="614673"/>
          </a:xfrm>
        </p:spPr>
        <p:txBody>
          <a:bodyPr rtlCol="0">
            <a:noAutofit/>
          </a:bodyPr>
          <a:lstStyle/>
          <a:p>
            <a:r>
              <a:rPr lang="en-GB" sz="3200" dirty="0"/>
              <a:t>Conclusion of SEA Screening</a:t>
            </a:r>
          </a:p>
        </p:txBody>
      </p:sp>
      <p:sp>
        <p:nvSpPr>
          <p:cNvPr id="2" name="TextBox 1">
            <a:extLst>
              <a:ext uri="{FF2B5EF4-FFF2-40B4-BE49-F238E27FC236}">
                <a16:creationId xmlns:a16="http://schemas.microsoft.com/office/drawing/2014/main" id="{B2C0C685-92F0-2F0D-95F2-1E92E386CDB6}"/>
              </a:ext>
            </a:extLst>
          </p:cNvPr>
          <p:cNvSpPr txBox="1"/>
          <p:nvPr/>
        </p:nvSpPr>
        <p:spPr>
          <a:xfrm>
            <a:off x="308149" y="724400"/>
            <a:ext cx="11575701" cy="6924973"/>
          </a:xfrm>
          <a:prstGeom prst="rect">
            <a:avLst/>
          </a:prstGeom>
          <a:noFill/>
        </p:spPr>
        <p:txBody>
          <a:bodyPr wrap="square" rtlCol="0">
            <a:spAutoFit/>
          </a:bodyPr>
          <a:lstStyle/>
          <a:p>
            <a:pPr lvl="0" algn="just">
              <a:lnSpc>
                <a:spcPct val="150000"/>
              </a:lnSpc>
            </a:pPr>
            <a:r>
              <a:rPr lang="en-US" dirty="0">
                <a:solidFill>
                  <a:schemeClr val="bg1"/>
                </a:solidFill>
              </a:rPr>
              <a:t>Considering that:</a:t>
            </a:r>
          </a:p>
          <a:p>
            <a:pPr marL="285750" lvl="0" indent="-285750" algn="just">
              <a:lnSpc>
                <a:spcPct val="150000"/>
              </a:lnSpc>
              <a:buFont typeface="Arial" panose="020B0604020202020204" pitchFamily="34" charset="0"/>
              <a:buChar char="•"/>
            </a:pPr>
            <a:r>
              <a:rPr lang="en-US" dirty="0">
                <a:solidFill>
                  <a:schemeClr val="bg1"/>
                </a:solidFill>
              </a:rPr>
              <a:t>A smaller proportion of total settlements are located within sensitive areas for </a:t>
            </a:r>
            <a:r>
              <a:rPr lang="en-US" b="1" dirty="0">
                <a:solidFill>
                  <a:schemeClr val="bg1"/>
                </a:solidFill>
              </a:rPr>
              <a:t>biodiversity</a:t>
            </a:r>
            <a:r>
              <a:rPr lang="en-US" dirty="0">
                <a:solidFill>
                  <a:schemeClr val="bg1"/>
                </a:solidFill>
              </a:rPr>
              <a:t> and </a:t>
            </a:r>
            <a:r>
              <a:rPr lang="en-US" b="1" dirty="0">
                <a:solidFill>
                  <a:schemeClr val="bg1"/>
                </a:solidFill>
              </a:rPr>
              <a:t>water</a:t>
            </a:r>
            <a:r>
              <a:rPr lang="en-GB" dirty="0">
                <a:solidFill>
                  <a:schemeClr val="bg1"/>
                </a:solidFill>
              </a:rPr>
              <a:t>,</a:t>
            </a:r>
          </a:p>
          <a:p>
            <a:pPr marL="285750" lvl="0" indent="-285750" algn="just">
              <a:lnSpc>
                <a:spcPct val="150000"/>
              </a:lnSpc>
              <a:buFont typeface="Arial" panose="020B0604020202020204" pitchFamily="34" charset="0"/>
              <a:buChar char="•"/>
            </a:pPr>
            <a:endParaRPr lang="en-GB" sz="800" dirty="0">
              <a:solidFill>
                <a:schemeClr val="bg1"/>
              </a:solidFill>
            </a:endParaRPr>
          </a:p>
          <a:p>
            <a:pPr marL="285750" lvl="0" indent="-285750" algn="just">
              <a:lnSpc>
                <a:spcPct val="150000"/>
              </a:lnSpc>
              <a:buFont typeface="Arial" panose="020B0604020202020204" pitchFamily="34" charset="0"/>
              <a:buChar char="•"/>
            </a:pPr>
            <a:r>
              <a:rPr lang="en-US" dirty="0">
                <a:solidFill>
                  <a:schemeClr val="bg1"/>
                </a:solidFill>
              </a:rPr>
              <a:t>The location of the settlements within the wider countryside of high </a:t>
            </a:r>
            <a:r>
              <a:rPr lang="en-US" b="1" dirty="0">
                <a:solidFill>
                  <a:schemeClr val="bg1"/>
                </a:solidFill>
              </a:rPr>
              <a:t>landscape protection </a:t>
            </a:r>
            <a:r>
              <a:rPr lang="en-US" dirty="0">
                <a:solidFill>
                  <a:schemeClr val="bg1"/>
                </a:solidFill>
              </a:rPr>
              <a:t>makes it of high value for landscape,</a:t>
            </a:r>
          </a:p>
          <a:p>
            <a:pPr lvl="0" algn="just">
              <a:lnSpc>
                <a:spcPct val="150000"/>
              </a:lnSpc>
            </a:pPr>
            <a:r>
              <a:rPr lang="en-US" sz="800" dirty="0">
                <a:solidFill>
                  <a:schemeClr val="bg1"/>
                </a:solidFill>
              </a:rPr>
              <a:t> </a:t>
            </a:r>
            <a:endParaRPr lang="en-GB" sz="800" dirty="0">
              <a:solidFill>
                <a:schemeClr val="bg1"/>
              </a:solidFill>
            </a:endParaRPr>
          </a:p>
          <a:p>
            <a:pPr marL="285750" lvl="0" indent="-285750" algn="just">
              <a:lnSpc>
                <a:spcPct val="150000"/>
              </a:lnSpc>
              <a:buFont typeface="Arial" panose="020B0604020202020204" pitchFamily="34" charset="0"/>
              <a:buChar char="•"/>
            </a:pPr>
            <a:r>
              <a:rPr lang="en-US" dirty="0">
                <a:solidFill>
                  <a:schemeClr val="bg1"/>
                </a:solidFill>
              </a:rPr>
              <a:t>There are no envisaged risks to human health as the policy will not adversely affect the </a:t>
            </a:r>
            <a:r>
              <a:rPr lang="en-US" b="1" dirty="0">
                <a:solidFill>
                  <a:schemeClr val="bg1"/>
                </a:solidFill>
              </a:rPr>
              <a:t>air, water quality and ambient noise </a:t>
            </a:r>
            <a:r>
              <a:rPr lang="en-US" dirty="0">
                <a:solidFill>
                  <a:schemeClr val="bg1"/>
                </a:solidFill>
              </a:rPr>
              <a:t>of the rural settlements, </a:t>
            </a:r>
          </a:p>
          <a:p>
            <a:pPr marL="285750" lvl="0" indent="-285750" algn="just">
              <a:lnSpc>
                <a:spcPct val="150000"/>
              </a:lnSpc>
              <a:buFont typeface="Arial" panose="020B0604020202020204" pitchFamily="34" charset="0"/>
              <a:buChar char="•"/>
            </a:pPr>
            <a:endParaRPr lang="en-US" sz="800" dirty="0">
              <a:solidFill>
                <a:schemeClr val="bg1"/>
              </a:solidFill>
            </a:endParaRPr>
          </a:p>
          <a:p>
            <a:pPr marL="285750" lvl="0" indent="-285750" algn="just">
              <a:lnSpc>
                <a:spcPct val="150000"/>
              </a:lnSpc>
              <a:buFont typeface="Arial" panose="020B0604020202020204" pitchFamily="34" charset="0"/>
              <a:buChar char="•"/>
            </a:pPr>
            <a:r>
              <a:rPr lang="en-US" dirty="0">
                <a:solidFill>
                  <a:schemeClr val="bg1"/>
                </a:solidFill>
              </a:rPr>
              <a:t>Category 2 and 3 rural settlements are small in nature, and the </a:t>
            </a:r>
            <a:r>
              <a:rPr lang="en-US" b="1" dirty="0">
                <a:solidFill>
                  <a:schemeClr val="bg1"/>
                </a:solidFill>
              </a:rPr>
              <a:t>human population </a:t>
            </a:r>
            <a:r>
              <a:rPr lang="en-US" dirty="0">
                <a:solidFill>
                  <a:schemeClr val="bg1"/>
                </a:solidFill>
              </a:rPr>
              <a:t>of these areas are small as well,</a:t>
            </a:r>
          </a:p>
          <a:p>
            <a:pPr lvl="0" algn="just">
              <a:lnSpc>
                <a:spcPct val="150000"/>
              </a:lnSpc>
            </a:pPr>
            <a:r>
              <a:rPr lang="en-US" sz="800" dirty="0">
                <a:solidFill>
                  <a:schemeClr val="bg1"/>
                </a:solidFill>
              </a:rPr>
              <a:t> </a:t>
            </a:r>
            <a:endParaRPr lang="en-GB" sz="800" dirty="0">
              <a:solidFill>
                <a:schemeClr val="bg1"/>
              </a:solidFill>
            </a:endParaRPr>
          </a:p>
          <a:p>
            <a:pPr marL="285750" lvl="0" indent="-285750" algn="just">
              <a:lnSpc>
                <a:spcPct val="150000"/>
              </a:lnSpc>
              <a:buFont typeface="Arial" panose="020B0604020202020204" pitchFamily="34" charset="0"/>
              <a:buChar char="•"/>
            </a:pPr>
            <a:r>
              <a:rPr lang="en-GB" dirty="0">
                <a:solidFill>
                  <a:schemeClr val="bg1"/>
                </a:solidFill>
              </a:rPr>
              <a:t>The additional safeguards introduced to the policy related to biodiversity, valley systems, rural environment, landscape, </a:t>
            </a:r>
            <a:r>
              <a:rPr lang="en-US" dirty="0">
                <a:solidFill>
                  <a:schemeClr val="bg1"/>
                </a:solidFill>
              </a:rPr>
              <a:t>buildings which are scheduled, listed and/or worthy of retention due to their historical and/or architectural merit, </a:t>
            </a:r>
          </a:p>
          <a:p>
            <a:pPr marL="285750" lvl="0" indent="-285750" algn="just">
              <a:lnSpc>
                <a:spcPct val="150000"/>
              </a:lnSpc>
              <a:buFont typeface="Arial" panose="020B0604020202020204" pitchFamily="34" charset="0"/>
              <a:buChar char="•"/>
            </a:pPr>
            <a:endParaRPr lang="en-US" sz="800" dirty="0">
              <a:solidFill>
                <a:schemeClr val="bg1"/>
              </a:solidFill>
            </a:endParaRPr>
          </a:p>
          <a:p>
            <a:pPr marL="285750" lvl="0" indent="-285750" algn="just">
              <a:lnSpc>
                <a:spcPct val="150000"/>
              </a:lnSpc>
              <a:buFont typeface="Arial" panose="020B0604020202020204" pitchFamily="34" charset="0"/>
              <a:buChar char="•"/>
            </a:pPr>
            <a:r>
              <a:rPr lang="en-US" dirty="0">
                <a:solidFill>
                  <a:schemeClr val="bg1"/>
                </a:solidFill>
              </a:rPr>
              <a:t>All this is considered to provide the assurance required so that the PP shall not generate significant negative environmental impacts.</a:t>
            </a:r>
            <a:endParaRPr lang="en-GB" dirty="0">
              <a:solidFill>
                <a:schemeClr val="bg1"/>
              </a:solidFill>
            </a:endParaRPr>
          </a:p>
          <a:p>
            <a:pPr marL="285750" lvl="0" indent="-285750" algn="just">
              <a:lnSpc>
                <a:spcPct val="150000"/>
              </a:lnSpc>
              <a:buFont typeface="Arial" panose="020B0604020202020204" pitchFamily="34" charset="0"/>
              <a:buChar char="•"/>
            </a:pPr>
            <a:endParaRPr lang="en-GB" dirty="0">
              <a:solidFill>
                <a:schemeClr val="bg1"/>
              </a:solidFill>
            </a:endParaRPr>
          </a:p>
          <a:p>
            <a:endParaRPr lang="en-GB" dirty="0"/>
          </a:p>
        </p:txBody>
      </p:sp>
    </p:spTree>
    <p:extLst>
      <p:ext uri="{BB962C8B-B14F-4D97-AF65-F5344CB8AC3E}">
        <p14:creationId xmlns:p14="http://schemas.microsoft.com/office/powerpoint/2010/main" val="162844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6153E-0B4E-A323-6BFE-62788D62D6D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6A5CF80-268F-2012-BEF0-693F902A267A}"/>
              </a:ext>
            </a:extLst>
          </p:cNvPr>
          <p:cNvSpPr>
            <a:spLocks noGrp="1"/>
          </p:cNvSpPr>
          <p:nvPr>
            <p:ph type="title"/>
          </p:nvPr>
        </p:nvSpPr>
        <p:spPr>
          <a:xfrm>
            <a:off x="495299" y="109727"/>
            <a:ext cx="10890455" cy="614673"/>
          </a:xfrm>
        </p:spPr>
        <p:txBody>
          <a:bodyPr rtlCol="0">
            <a:noAutofit/>
          </a:bodyPr>
          <a:lstStyle/>
          <a:p>
            <a:r>
              <a:rPr lang="en-GB" sz="3200" dirty="0"/>
              <a:t>Conclusion of partial review process</a:t>
            </a:r>
          </a:p>
        </p:txBody>
      </p:sp>
      <p:sp>
        <p:nvSpPr>
          <p:cNvPr id="5" name="Rectangle 2">
            <a:extLst>
              <a:ext uri="{FF2B5EF4-FFF2-40B4-BE49-F238E27FC236}">
                <a16:creationId xmlns:a16="http://schemas.microsoft.com/office/drawing/2014/main" id="{7060C2A9-5911-2A8B-852B-096E34DAC1E9}"/>
              </a:ext>
            </a:extLst>
          </p:cNvPr>
          <p:cNvSpPr>
            <a:spLocks noChangeArrowheads="1"/>
          </p:cNvSpPr>
          <p:nvPr/>
        </p:nvSpPr>
        <p:spPr bwMode="auto">
          <a:xfrm>
            <a:off x="495298" y="516651"/>
            <a:ext cx="10890455" cy="5858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algn="just" fontAlgn="base">
              <a:lnSpc>
                <a:spcPct val="150000"/>
              </a:lnSpc>
              <a:spcBef>
                <a:spcPct val="0"/>
              </a:spcBef>
              <a:spcAft>
                <a:spcPct val="0"/>
              </a:spcAft>
              <a:buClrTx/>
              <a:buSzTx/>
              <a:tabLst/>
            </a:pPr>
            <a:r>
              <a:rPr lang="en-GB" altLang="en-US" dirty="0">
                <a:solidFill>
                  <a:schemeClr val="bg1"/>
                </a:solidFill>
              </a:rPr>
              <a:t>The SEA Screening concluded that this Partial Review is unlikely to have significant environmental impacts at a strategic level if additional provisions are included as part of its policy provisions. These policy provisions are included in this report. </a:t>
            </a:r>
          </a:p>
          <a:p>
            <a:pPr marR="0" algn="just" fontAlgn="base">
              <a:lnSpc>
                <a:spcPct val="150000"/>
              </a:lnSpc>
              <a:spcBef>
                <a:spcPct val="0"/>
              </a:spcBef>
              <a:spcAft>
                <a:spcPct val="0"/>
              </a:spcAft>
              <a:buClrTx/>
              <a:buSzTx/>
              <a:tabLst/>
            </a:pPr>
            <a:endParaRPr lang="en-GB" altLang="en-US" dirty="0">
              <a:solidFill>
                <a:schemeClr val="bg1"/>
              </a:solidFill>
            </a:endParaRPr>
          </a:p>
          <a:p>
            <a:pPr marR="0" algn="just" fontAlgn="base">
              <a:lnSpc>
                <a:spcPct val="150000"/>
              </a:lnSpc>
              <a:spcBef>
                <a:spcPct val="0"/>
              </a:spcBef>
              <a:spcAft>
                <a:spcPct val="0"/>
              </a:spcAft>
              <a:buClrTx/>
              <a:buSzTx/>
              <a:tabLst/>
            </a:pPr>
            <a:r>
              <a:rPr lang="en-US" dirty="0">
                <a:solidFill>
                  <a:schemeClr val="bg1"/>
                </a:solidFill>
              </a:rPr>
              <a:t>The Executive Council on the 9</a:t>
            </a:r>
            <a:r>
              <a:rPr lang="en-US" baseline="30000" dirty="0">
                <a:solidFill>
                  <a:schemeClr val="bg1"/>
                </a:solidFill>
              </a:rPr>
              <a:t>th</a:t>
            </a:r>
            <a:r>
              <a:rPr lang="en-US" dirty="0">
                <a:solidFill>
                  <a:schemeClr val="bg1"/>
                </a:solidFill>
              </a:rPr>
              <a:t> of September 2025, decided to amend the policy wording as described above. The amended partial review was referred to the SEA Focal Point on the 10</a:t>
            </a:r>
            <a:r>
              <a:rPr lang="en-US" baseline="30000" dirty="0">
                <a:solidFill>
                  <a:schemeClr val="bg1"/>
                </a:solidFill>
              </a:rPr>
              <a:t>th</a:t>
            </a:r>
            <a:r>
              <a:rPr lang="en-US" dirty="0">
                <a:solidFill>
                  <a:schemeClr val="bg1"/>
                </a:solidFill>
              </a:rPr>
              <a:t> of September. In his reply of the 12</a:t>
            </a:r>
            <a:r>
              <a:rPr lang="en-US" baseline="30000" dirty="0">
                <a:solidFill>
                  <a:schemeClr val="bg1"/>
                </a:solidFill>
              </a:rPr>
              <a:t>th</a:t>
            </a:r>
            <a:r>
              <a:rPr lang="en-US" dirty="0">
                <a:solidFill>
                  <a:schemeClr val="bg1"/>
                </a:solidFill>
              </a:rPr>
              <a:t> of September 2025, the SEA Focal Point, while taking note of the recommendation by the Planning Authority, did not determine that an SEA is required.</a:t>
            </a:r>
          </a:p>
          <a:p>
            <a:pPr marR="0" algn="just" fontAlgn="base">
              <a:lnSpc>
                <a:spcPct val="150000"/>
              </a:lnSpc>
              <a:spcBef>
                <a:spcPct val="0"/>
              </a:spcBef>
              <a:spcAft>
                <a:spcPct val="0"/>
              </a:spcAft>
              <a:buClrTx/>
              <a:buSzTx/>
              <a:tabLst/>
            </a:pPr>
            <a:endParaRPr lang="en-US" altLang="en-US" dirty="0">
              <a:solidFill>
                <a:schemeClr val="bg1"/>
              </a:solidFill>
            </a:endParaRPr>
          </a:p>
          <a:p>
            <a:pPr marR="0" algn="just" fontAlgn="base">
              <a:lnSpc>
                <a:spcPct val="150000"/>
              </a:lnSpc>
              <a:spcBef>
                <a:spcPct val="0"/>
              </a:spcBef>
              <a:spcAft>
                <a:spcPct val="0"/>
              </a:spcAft>
              <a:buClrTx/>
              <a:buSzTx/>
              <a:tabLst/>
            </a:pPr>
            <a:r>
              <a:rPr lang="en-US" altLang="en-US" dirty="0">
                <a:solidFill>
                  <a:schemeClr val="bg1"/>
                </a:solidFill>
              </a:rPr>
              <a:t>The Executive Council referred the Amended Final Draft following SEA Screening to the Minister on the 17</a:t>
            </a:r>
            <a:r>
              <a:rPr lang="en-US" altLang="en-US" baseline="30000" dirty="0">
                <a:solidFill>
                  <a:schemeClr val="bg1"/>
                </a:solidFill>
              </a:rPr>
              <a:t>th</a:t>
            </a:r>
            <a:r>
              <a:rPr lang="en-US" altLang="en-US" dirty="0">
                <a:solidFill>
                  <a:schemeClr val="bg1"/>
                </a:solidFill>
              </a:rPr>
              <a:t> September 2025. </a:t>
            </a:r>
          </a:p>
          <a:p>
            <a:pPr marR="0" algn="just" fontAlgn="base">
              <a:lnSpc>
                <a:spcPct val="150000"/>
              </a:lnSpc>
              <a:spcBef>
                <a:spcPct val="0"/>
              </a:spcBef>
              <a:spcAft>
                <a:spcPct val="0"/>
              </a:spcAft>
              <a:buClrTx/>
              <a:buSzTx/>
              <a:tabLst/>
            </a:pPr>
            <a:endParaRPr lang="en-US" altLang="en-US" dirty="0">
              <a:solidFill>
                <a:schemeClr val="bg1"/>
              </a:solidFill>
            </a:endParaRPr>
          </a:p>
          <a:p>
            <a:pPr marR="0" algn="just" fontAlgn="base">
              <a:lnSpc>
                <a:spcPct val="150000"/>
              </a:lnSpc>
              <a:spcBef>
                <a:spcPct val="0"/>
              </a:spcBef>
              <a:spcAft>
                <a:spcPct val="0"/>
              </a:spcAft>
              <a:buClrTx/>
              <a:buSzTx/>
              <a:tabLst/>
            </a:pPr>
            <a:r>
              <a:rPr lang="en-US" altLang="en-US" dirty="0">
                <a:solidFill>
                  <a:schemeClr val="bg1"/>
                </a:solidFill>
              </a:rPr>
              <a:t>Minister referred Amended Final Draft following SEA Screening to the Standing Committee for its effective scrutiny in terms of Schedule III of the Act.</a:t>
            </a:r>
            <a:endParaRPr lang="en-GB" altLang="en-US" dirty="0">
              <a:solidFill>
                <a:schemeClr val="bg1"/>
              </a:solidFill>
            </a:endParaRPr>
          </a:p>
        </p:txBody>
      </p:sp>
    </p:spTree>
    <p:extLst>
      <p:ext uri="{BB962C8B-B14F-4D97-AF65-F5344CB8AC3E}">
        <p14:creationId xmlns:p14="http://schemas.microsoft.com/office/powerpoint/2010/main" val="3456593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BA87E-BC06-C3D4-CFE2-25C2DE36D3B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3AC1068-30A9-10E8-1C97-1E8631F0FD5A}"/>
              </a:ext>
            </a:extLst>
          </p:cNvPr>
          <p:cNvSpPr>
            <a:spLocks noGrp="1"/>
          </p:cNvSpPr>
          <p:nvPr>
            <p:ph type="title"/>
          </p:nvPr>
        </p:nvSpPr>
        <p:spPr>
          <a:xfrm>
            <a:off x="952500" y="2191012"/>
            <a:ext cx="7532277" cy="610863"/>
          </a:xfrm>
        </p:spPr>
        <p:txBody>
          <a:bodyPr rtlCol="0"/>
          <a:lstStyle/>
          <a:p>
            <a:pPr rtl="0"/>
            <a:r>
              <a:rPr lang="en-GB" dirty="0"/>
              <a:t>Scope</a:t>
            </a:r>
          </a:p>
        </p:txBody>
      </p:sp>
      <p:sp>
        <p:nvSpPr>
          <p:cNvPr id="42" name="Text Placeholder 3">
            <a:extLst>
              <a:ext uri="{FF2B5EF4-FFF2-40B4-BE49-F238E27FC236}">
                <a16:creationId xmlns:a16="http://schemas.microsoft.com/office/drawing/2014/main" id="{772BEEB2-2AC5-F79F-FB53-88FB0B6C529F}"/>
              </a:ext>
            </a:extLst>
          </p:cNvPr>
          <p:cNvSpPr txBox="1">
            <a:spLocks/>
          </p:cNvSpPr>
          <p:nvPr/>
        </p:nvSpPr>
        <p:spPr>
          <a:xfrm>
            <a:off x="952500" y="3429000"/>
            <a:ext cx="10751821" cy="1280265"/>
          </a:xfrm>
          <a:prstGeom prst="rect">
            <a:avLst/>
          </a:prstGeom>
        </p:spPr>
        <p:txBody>
          <a:bodyPr vert="horz" lIns="0" tIns="0" rIns="0" bIns="0" rtlCol="0">
            <a:noAutofit/>
          </a:bodyPr>
          <a:lstStyle>
            <a:lvl1pPr marL="0" indent="0" algn="l" defTabSz="914400" rtl="0" eaLnBrk="1" latinLnBrk="0" hangingPunct="1">
              <a:lnSpc>
                <a:spcPct val="90000"/>
              </a:lnSpc>
              <a:spcBef>
                <a:spcPts val="400"/>
              </a:spcBef>
              <a:buFont typeface="Arial" panose="020B0604020202020204" pitchFamily="34" charset="0"/>
              <a:buNone/>
              <a:defRPr sz="1800" b="0" i="0" kern="1200" spc="0" baseline="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1000"/>
              </a:spcBef>
            </a:pPr>
            <a:r>
              <a:rPr lang="en-GB" sz="2000" dirty="0">
                <a:latin typeface="+mn-lt"/>
              </a:rPr>
              <a:t>To update the Standing Committee on the process of the partial review to the Gozo and Comino Local Plan (2006), North West Local Plan (2006), Central Malta Local Plan (2006) and the South Malta Local Plan (2006) related to Category 2 and 3 rural settlements in terms of Schedule III of the Development Planning Act 2016.</a:t>
            </a:r>
          </a:p>
          <a:p>
            <a:pPr algn="just"/>
            <a:endParaRPr lang="en-GB" dirty="0"/>
          </a:p>
        </p:txBody>
      </p:sp>
    </p:spTree>
    <p:extLst>
      <p:ext uri="{BB962C8B-B14F-4D97-AF65-F5344CB8AC3E}">
        <p14:creationId xmlns:p14="http://schemas.microsoft.com/office/powerpoint/2010/main" val="2178376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53D43-BC7E-892B-7C03-0468CBA25D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37A0855-8BF8-2A3E-ACD8-C4D519C2C34B}"/>
              </a:ext>
            </a:extLst>
          </p:cNvPr>
          <p:cNvSpPr>
            <a:spLocks noGrp="1"/>
          </p:cNvSpPr>
          <p:nvPr>
            <p:ph type="title"/>
          </p:nvPr>
        </p:nvSpPr>
        <p:spPr>
          <a:xfrm>
            <a:off x="952500" y="278129"/>
            <a:ext cx="7532277" cy="610863"/>
          </a:xfrm>
        </p:spPr>
        <p:txBody>
          <a:bodyPr rtlCol="0"/>
          <a:lstStyle/>
          <a:p>
            <a:pPr rtl="0"/>
            <a:r>
              <a:rPr lang="en-GB" dirty="0"/>
              <a:t>Summary of Policy Proposals</a:t>
            </a:r>
          </a:p>
        </p:txBody>
      </p:sp>
      <p:sp>
        <p:nvSpPr>
          <p:cNvPr id="42" name="Text Placeholder 3">
            <a:extLst>
              <a:ext uri="{FF2B5EF4-FFF2-40B4-BE49-F238E27FC236}">
                <a16:creationId xmlns:a16="http://schemas.microsoft.com/office/drawing/2014/main" id="{0E72ED08-BCF3-C1D3-335C-06382E40704A}"/>
              </a:ext>
            </a:extLst>
          </p:cNvPr>
          <p:cNvSpPr txBox="1">
            <a:spLocks/>
          </p:cNvSpPr>
          <p:nvPr/>
        </p:nvSpPr>
        <p:spPr>
          <a:xfrm>
            <a:off x="931480" y="1243165"/>
            <a:ext cx="10751821" cy="5541263"/>
          </a:xfrm>
          <a:prstGeom prst="rect">
            <a:avLst/>
          </a:prstGeom>
        </p:spPr>
        <p:txBody>
          <a:bodyPr vert="horz" lIns="0" tIns="0" rIns="0" bIns="0" rtlCol="0">
            <a:noAutofit/>
          </a:bodyPr>
          <a:lstStyle>
            <a:lvl1pPr marL="0" indent="0" algn="l" defTabSz="914400" rtl="0" eaLnBrk="1" latinLnBrk="0" hangingPunct="1">
              <a:lnSpc>
                <a:spcPct val="90000"/>
              </a:lnSpc>
              <a:spcBef>
                <a:spcPts val="400"/>
              </a:spcBef>
              <a:buFont typeface="Arial" panose="020B0604020202020204" pitchFamily="34" charset="0"/>
              <a:buNone/>
              <a:defRPr sz="1800" b="0" i="0" kern="1200" spc="0" baseline="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1000"/>
              </a:spcBef>
            </a:pPr>
            <a:endParaRPr lang="en-GB" sz="2000" dirty="0">
              <a:latin typeface="+mn-lt"/>
            </a:endParaRPr>
          </a:p>
          <a:p>
            <a:pPr marL="342900" indent="-342900" algn="just">
              <a:lnSpc>
                <a:spcPct val="100000"/>
              </a:lnSpc>
              <a:spcBef>
                <a:spcPts val="1000"/>
              </a:spcBef>
              <a:buFont typeface="Arial" panose="020B0604020202020204" pitchFamily="34" charset="0"/>
              <a:buChar char="•"/>
            </a:pPr>
            <a:r>
              <a:rPr lang="en-GB" sz="2000" dirty="0">
                <a:latin typeface="+mn-lt"/>
              </a:rPr>
              <a:t>Permit amenity structures to a dwelling in Category 2 and 3 Rural Settlements</a:t>
            </a:r>
          </a:p>
          <a:p>
            <a:pPr marL="342900" indent="-342900" algn="just">
              <a:lnSpc>
                <a:spcPct val="100000"/>
              </a:lnSpc>
              <a:spcBef>
                <a:spcPts val="1000"/>
              </a:spcBef>
              <a:buFont typeface="Arial" panose="020B0604020202020204" pitchFamily="34" charset="0"/>
              <a:buChar char="•"/>
            </a:pPr>
            <a:r>
              <a:rPr lang="en-GB" sz="2000" dirty="0">
                <a:latin typeface="+mn-lt"/>
              </a:rPr>
              <a:t>Amenity structures defined as tool sheds, animal enclosures, pools, pool decks and showers/toilets with pools</a:t>
            </a:r>
          </a:p>
          <a:p>
            <a:pPr marL="342900" indent="-342900" algn="just">
              <a:lnSpc>
                <a:spcPct val="100000"/>
              </a:lnSpc>
              <a:spcBef>
                <a:spcPts val="1000"/>
              </a:spcBef>
              <a:buFont typeface="Arial" panose="020B0604020202020204" pitchFamily="34" charset="0"/>
              <a:buChar char="•"/>
            </a:pPr>
            <a:r>
              <a:rPr lang="en-GB" sz="2000" dirty="0">
                <a:latin typeface="+mn-lt"/>
              </a:rPr>
              <a:t>Allow take-up of fresh land for amenity structures</a:t>
            </a:r>
          </a:p>
          <a:p>
            <a:pPr marL="342900" indent="-342900" algn="just">
              <a:lnSpc>
                <a:spcPct val="100000"/>
              </a:lnSpc>
              <a:spcBef>
                <a:spcPts val="1000"/>
              </a:spcBef>
              <a:buFont typeface="Arial" panose="020B0604020202020204" pitchFamily="34" charset="0"/>
              <a:buChar char="•"/>
            </a:pPr>
            <a:r>
              <a:rPr lang="en-GB" sz="2000" dirty="0">
                <a:latin typeface="+mn-lt"/>
              </a:rPr>
              <a:t>Located at a reasonable distance from the dwelling</a:t>
            </a:r>
          </a:p>
          <a:p>
            <a:pPr marL="342900" indent="-342900" algn="just">
              <a:lnSpc>
                <a:spcPct val="100000"/>
              </a:lnSpc>
              <a:spcBef>
                <a:spcPts val="1000"/>
              </a:spcBef>
              <a:buFont typeface="Arial" panose="020B0604020202020204" pitchFamily="34" charset="0"/>
              <a:buChar char="•"/>
            </a:pPr>
            <a:r>
              <a:rPr lang="en-GB" sz="2000" dirty="0">
                <a:latin typeface="+mn-lt"/>
              </a:rPr>
              <a:t>Limit - tool sheds to 10sqm and overall height of 2.75m; </a:t>
            </a:r>
          </a:p>
          <a:p>
            <a:pPr algn="just">
              <a:lnSpc>
                <a:spcPct val="100000"/>
              </a:lnSpc>
              <a:spcBef>
                <a:spcPts val="1000"/>
              </a:spcBef>
            </a:pPr>
            <a:r>
              <a:rPr lang="en-GB" sz="2000" dirty="0">
                <a:latin typeface="+mn-lt"/>
              </a:rPr>
              <a:t>               - animal enclosures to 25sqm and 3.5m overall height;</a:t>
            </a:r>
          </a:p>
          <a:p>
            <a:pPr algn="just">
              <a:lnSpc>
                <a:spcPct val="100000"/>
              </a:lnSpc>
              <a:spcBef>
                <a:spcPts val="1000"/>
              </a:spcBef>
            </a:pPr>
            <a:r>
              <a:rPr lang="en-GB" sz="2000" dirty="0">
                <a:latin typeface="+mn-lt"/>
              </a:rPr>
              <a:t>	- tool sheds and animal enclosures not more than 10% of curtilage of dwelling;</a:t>
            </a:r>
          </a:p>
          <a:p>
            <a:pPr algn="just">
              <a:lnSpc>
                <a:spcPct val="100000"/>
              </a:lnSpc>
              <a:spcBef>
                <a:spcPts val="1000"/>
              </a:spcBef>
            </a:pPr>
            <a:r>
              <a:rPr lang="en-GB" sz="2000" dirty="0">
                <a:latin typeface="+mn-lt"/>
              </a:rPr>
              <a:t>	- swimming pools and deck areas to 75sqm;</a:t>
            </a:r>
          </a:p>
          <a:p>
            <a:pPr algn="just">
              <a:lnSpc>
                <a:spcPct val="100000"/>
              </a:lnSpc>
              <a:spcBef>
                <a:spcPts val="1000"/>
              </a:spcBef>
            </a:pPr>
            <a:r>
              <a:rPr lang="en-GB" sz="2000" dirty="0">
                <a:latin typeface="+mn-lt"/>
              </a:rPr>
              <a:t>	- toilets and showers to 6sqm</a:t>
            </a:r>
            <a:endParaRPr lang="en-GB" sz="2000" dirty="0"/>
          </a:p>
          <a:p>
            <a:pPr algn="just"/>
            <a:endParaRPr lang="en-GB" dirty="0"/>
          </a:p>
        </p:txBody>
      </p:sp>
    </p:spTree>
    <p:extLst>
      <p:ext uri="{BB962C8B-B14F-4D97-AF65-F5344CB8AC3E}">
        <p14:creationId xmlns:p14="http://schemas.microsoft.com/office/powerpoint/2010/main" val="2212537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0BA92-C75C-2596-4F33-8F17F765C33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1BBFFBE-A6DC-29DD-5758-670E5AA902CF}"/>
              </a:ext>
            </a:extLst>
          </p:cNvPr>
          <p:cNvSpPr>
            <a:spLocks noGrp="1"/>
          </p:cNvSpPr>
          <p:nvPr>
            <p:ph type="title"/>
          </p:nvPr>
        </p:nvSpPr>
        <p:spPr>
          <a:xfrm>
            <a:off x="495300" y="301751"/>
            <a:ext cx="9105900" cy="614673"/>
          </a:xfrm>
        </p:spPr>
        <p:txBody>
          <a:bodyPr rtlCol="0">
            <a:normAutofit/>
          </a:bodyPr>
          <a:lstStyle/>
          <a:p>
            <a:pPr rtl="0"/>
            <a:r>
              <a:rPr lang="en-GB" dirty="0"/>
              <a:t>Public Consultation</a:t>
            </a:r>
          </a:p>
        </p:txBody>
      </p:sp>
      <p:sp>
        <p:nvSpPr>
          <p:cNvPr id="2" name="TextBox 1">
            <a:extLst>
              <a:ext uri="{FF2B5EF4-FFF2-40B4-BE49-F238E27FC236}">
                <a16:creationId xmlns:a16="http://schemas.microsoft.com/office/drawing/2014/main" id="{9490DE96-15D5-4C93-C13E-88CE7FEC7F93}"/>
              </a:ext>
            </a:extLst>
          </p:cNvPr>
          <p:cNvSpPr txBox="1"/>
          <p:nvPr/>
        </p:nvSpPr>
        <p:spPr>
          <a:xfrm>
            <a:off x="495300" y="1213009"/>
            <a:ext cx="11318748" cy="4401205"/>
          </a:xfrm>
          <a:prstGeom prst="rect">
            <a:avLst/>
          </a:prstGeom>
          <a:noFill/>
        </p:spPr>
        <p:txBody>
          <a:bodyPr wrap="square" rtlCol="0">
            <a:spAutoFit/>
          </a:bodyPr>
          <a:lstStyle/>
          <a:p>
            <a:r>
              <a:rPr lang="en-GB" sz="2000" dirty="0">
                <a:solidFill>
                  <a:schemeClr val="bg1"/>
                </a:solidFill>
              </a:rPr>
              <a:t>The public consultation exercise on the Minister’s Objectives was carried out between the 10</a:t>
            </a:r>
            <a:r>
              <a:rPr lang="en-GB" sz="2000" baseline="30000" dirty="0">
                <a:solidFill>
                  <a:schemeClr val="bg1"/>
                </a:solidFill>
              </a:rPr>
              <a:t>th</a:t>
            </a:r>
            <a:r>
              <a:rPr lang="en-GB" sz="2000" dirty="0">
                <a:solidFill>
                  <a:schemeClr val="bg1"/>
                </a:solidFill>
              </a:rPr>
              <a:t> of October 2024 and the 6</a:t>
            </a:r>
            <a:r>
              <a:rPr lang="en-GB" sz="2000" baseline="30000" dirty="0">
                <a:solidFill>
                  <a:schemeClr val="bg1"/>
                </a:solidFill>
              </a:rPr>
              <a:t>th </a:t>
            </a:r>
            <a:r>
              <a:rPr lang="en-GB" sz="2000" dirty="0">
                <a:solidFill>
                  <a:schemeClr val="bg1"/>
                </a:solidFill>
              </a:rPr>
              <a:t> of November 2024 and generated nine public submissions. </a:t>
            </a:r>
          </a:p>
          <a:p>
            <a:endParaRPr lang="en-GB" sz="2000" dirty="0">
              <a:solidFill>
                <a:schemeClr val="bg1"/>
              </a:solidFill>
            </a:endParaRPr>
          </a:p>
          <a:p>
            <a:r>
              <a:rPr lang="en-GB" sz="2000" dirty="0">
                <a:solidFill>
                  <a:schemeClr val="bg1"/>
                </a:solidFill>
              </a:rPr>
              <a:t>Second round of public consultation on the draft review was carried out between the 21</a:t>
            </a:r>
            <a:r>
              <a:rPr lang="en-GB" sz="2000" baseline="30000" dirty="0">
                <a:solidFill>
                  <a:schemeClr val="bg1"/>
                </a:solidFill>
              </a:rPr>
              <a:t>st</a:t>
            </a:r>
            <a:r>
              <a:rPr lang="en-GB" sz="2000" dirty="0">
                <a:solidFill>
                  <a:schemeClr val="bg1"/>
                </a:solidFill>
              </a:rPr>
              <a:t> of March and 5</a:t>
            </a:r>
            <a:r>
              <a:rPr lang="en-GB" sz="2000" baseline="30000" dirty="0">
                <a:solidFill>
                  <a:schemeClr val="bg1"/>
                </a:solidFill>
              </a:rPr>
              <a:t>th</a:t>
            </a:r>
            <a:r>
              <a:rPr lang="en-GB" sz="2000" dirty="0">
                <a:solidFill>
                  <a:schemeClr val="bg1"/>
                </a:solidFill>
              </a:rPr>
              <a:t> of May 2025.</a:t>
            </a:r>
          </a:p>
          <a:p>
            <a:pPr marL="342900" indent="-342900">
              <a:buFont typeface="Arial" panose="020B0604020202020204" pitchFamily="34" charset="0"/>
              <a:buChar char="•"/>
            </a:pPr>
            <a:endParaRPr lang="en-GB" sz="2000" dirty="0">
              <a:solidFill>
                <a:schemeClr val="bg1"/>
              </a:solidFill>
            </a:endParaRPr>
          </a:p>
          <a:p>
            <a:r>
              <a:rPr lang="en-GB" sz="2000" dirty="0">
                <a:solidFill>
                  <a:schemeClr val="bg1"/>
                </a:solidFill>
              </a:rPr>
              <a:t>11 submissions were received</a:t>
            </a:r>
          </a:p>
          <a:p>
            <a:pPr marL="342900" indent="-342900">
              <a:buFont typeface="Arial" panose="020B0604020202020204" pitchFamily="34" charset="0"/>
              <a:buChar char="•"/>
            </a:pPr>
            <a:r>
              <a:rPr lang="en-GB" sz="2000" dirty="0">
                <a:solidFill>
                  <a:schemeClr val="bg1"/>
                </a:solidFill>
              </a:rPr>
              <a:t>8 by private individuals, </a:t>
            </a:r>
          </a:p>
          <a:p>
            <a:pPr marL="342900" indent="-342900">
              <a:buFont typeface="Arial" panose="020B0604020202020204" pitchFamily="34" charset="0"/>
              <a:buChar char="•"/>
            </a:pPr>
            <a:r>
              <a:rPr lang="en-GB" sz="2000" dirty="0" err="1">
                <a:solidFill>
                  <a:schemeClr val="bg1"/>
                </a:solidFill>
              </a:rPr>
              <a:t>Partit</a:t>
            </a:r>
            <a:r>
              <a:rPr lang="en-GB" sz="2000" dirty="0">
                <a:solidFill>
                  <a:schemeClr val="bg1"/>
                </a:solidFill>
              </a:rPr>
              <a:t> </a:t>
            </a:r>
            <a:r>
              <a:rPr lang="en-GB" sz="2000" dirty="0" err="1">
                <a:solidFill>
                  <a:schemeClr val="bg1"/>
                </a:solidFill>
              </a:rPr>
              <a:t>Nazzjonalista</a:t>
            </a:r>
            <a:r>
              <a:rPr lang="en-GB" sz="2000" dirty="0">
                <a:solidFill>
                  <a:schemeClr val="bg1"/>
                </a:solidFill>
              </a:rPr>
              <a:t>,</a:t>
            </a:r>
          </a:p>
          <a:p>
            <a:pPr marL="342900" indent="-342900">
              <a:buFont typeface="Arial" panose="020B0604020202020204" pitchFamily="34" charset="0"/>
              <a:buChar char="•"/>
            </a:pPr>
            <a:r>
              <a:rPr lang="en-GB" sz="2000" dirty="0">
                <a:solidFill>
                  <a:schemeClr val="bg1"/>
                </a:solidFill>
              </a:rPr>
              <a:t>Malta Sociological Association and </a:t>
            </a:r>
          </a:p>
          <a:p>
            <a:pPr marL="342900" indent="-342900">
              <a:buFont typeface="Arial" panose="020B0604020202020204" pitchFamily="34" charset="0"/>
              <a:buChar char="•"/>
            </a:pPr>
            <a:r>
              <a:rPr lang="en-GB" sz="2000" dirty="0">
                <a:solidFill>
                  <a:schemeClr val="bg1"/>
                </a:solidFill>
              </a:rPr>
              <a:t>Birdlife Malta.</a:t>
            </a:r>
          </a:p>
          <a:p>
            <a:pPr marL="342900" indent="-342900">
              <a:buFont typeface="Arial" panose="020B0604020202020204" pitchFamily="34" charset="0"/>
              <a:buChar char="•"/>
            </a:pPr>
            <a:endParaRPr lang="en-GB" sz="2000" dirty="0">
              <a:solidFill>
                <a:schemeClr val="bg1"/>
              </a:solidFill>
            </a:endParaRPr>
          </a:p>
          <a:p>
            <a:r>
              <a:rPr lang="en-US" sz="2000" dirty="0">
                <a:solidFill>
                  <a:schemeClr val="bg1"/>
                </a:solidFill>
              </a:rPr>
              <a:t>The public consultation draft was also presented and discussed with the Parliamentary Committee for the Environment, Climate Change and Development Planning on the 30th of April 2025.</a:t>
            </a:r>
            <a:endParaRPr lang="en-GB" dirty="0"/>
          </a:p>
        </p:txBody>
      </p:sp>
    </p:spTree>
    <p:extLst>
      <p:ext uri="{BB962C8B-B14F-4D97-AF65-F5344CB8AC3E}">
        <p14:creationId xmlns:p14="http://schemas.microsoft.com/office/powerpoint/2010/main" val="3379044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36B50-412C-E626-910A-183742A4F83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D8AAE3C-A4CE-2354-BD48-61DF3F85E46C}"/>
              </a:ext>
            </a:extLst>
          </p:cNvPr>
          <p:cNvSpPr>
            <a:spLocks noGrp="1"/>
          </p:cNvSpPr>
          <p:nvPr>
            <p:ph type="title"/>
          </p:nvPr>
        </p:nvSpPr>
        <p:spPr>
          <a:xfrm>
            <a:off x="495299" y="109727"/>
            <a:ext cx="10890455" cy="614673"/>
          </a:xfrm>
        </p:spPr>
        <p:txBody>
          <a:bodyPr rtlCol="0">
            <a:noAutofit/>
          </a:bodyPr>
          <a:lstStyle/>
          <a:p>
            <a:r>
              <a:rPr lang="en-GB" sz="3200" dirty="0"/>
              <a:t>2</a:t>
            </a:r>
            <a:r>
              <a:rPr lang="en-GB" sz="3200" baseline="30000" dirty="0"/>
              <a:t>nd</a:t>
            </a:r>
            <a:r>
              <a:rPr lang="en-GB" sz="3200" dirty="0"/>
              <a:t> Public Consultation - Suggested Revisions </a:t>
            </a:r>
          </a:p>
        </p:txBody>
      </p:sp>
      <p:sp>
        <p:nvSpPr>
          <p:cNvPr id="2" name="TextBox 1">
            <a:extLst>
              <a:ext uri="{FF2B5EF4-FFF2-40B4-BE49-F238E27FC236}">
                <a16:creationId xmlns:a16="http://schemas.microsoft.com/office/drawing/2014/main" id="{2167528D-3A10-2150-1982-904E24136FDA}"/>
              </a:ext>
            </a:extLst>
          </p:cNvPr>
          <p:cNvSpPr txBox="1"/>
          <p:nvPr/>
        </p:nvSpPr>
        <p:spPr>
          <a:xfrm>
            <a:off x="495300" y="883825"/>
            <a:ext cx="11318748" cy="5909310"/>
          </a:xfrm>
          <a:prstGeom prst="rect">
            <a:avLst/>
          </a:prstGeom>
          <a:noFill/>
        </p:spPr>
        <p:txBody>
          <a:bodyPr wrap="square" rtlCol="0">
            <a:spAutoFit/>
          </a:bodyPr>
          <a:lstStyle/>
          <a:p>
            <a:pPr marL="342900" lvl="0" indent="-342900">
              <a:lnSpc>
                <a:spcPct val="150000"/>
              </a:lnSpc>
              <a:buFont typeface="Arial" panose="020B0604020202020204" pitchFamily="34" charset="0"/>
              <a:buChar char="•"/>
            </a:pPr>
            <a:r>
              <a:rPr lang="en-US" sz="2000" dirty="0">
                <a:solidFill>
                  <a:schemeClr val="bg1"/>
                </a:solidFill>
              </a:rPr>
              <a:t>policy definition of an existing building and of corner sites should be amended</a:t>
            </a:r>
            <a:r>
              <a:rPr lang="en-GB" sz="2000" dirty="0">
                <a:solidFill>
                  <a:schemeClr val="bg1"/>
                </a:solidFill>
              </a:rPr>
              <a:t>,</a:t>
            </a:r>
          </a:p>
          <a:p>
            <a:pPr marL="342900" lvl="0" indent="-342900">
              <a:lnSpc>
                <a:spcPct val="150000"/>
              </a:lnSpc>
              <a:buFont typeface="Arial" panose="020B0604020202020204" pitchFamily="34" charset="0"/>
              <a:buChar char="•"/>
            </a:pPr>
            <a:r>
              <a:rPr lang="en-US" sz="2000" dirty="0">
                <a:solidFill>
                  <a:schemeClr val="bg1"/>
                </a:solidFill>
              </a:rPr>
              <a:t>any approved development must never generate blank party walls,</a:t>
            </a:r>
            <a:endParaRPr lang="en-GB" sz="2000" dirty="0">
              <a:solidFill>
                <a:schemeClr val="bg1"/>
              </a:solidFill>
            </a:endParaRPr>
          </a:p>
          <a:p>
            <a:pPr marL="342900" lvl="0" indent="-342900">
              <a:lnSpc>
                <a:spcPct val="150000"/>
              </a:lnSpc>
              <a:buFont typeface="Arial" panose="020B0604020202020204" pitchFamily="34" charset="0"/>
              <a:buChar char="•"/>
            </a:pPr>
            <a:r>
              <a:rPr lang="en-GB" sz="2000" dirty="0">
                <a:solidFill>
                  <a:schemeClr val="bg1"/>
                </a:solidFill>
              </a:rPr>
              <a:t>better quantification of “reasonable distance” for the location of the amenity structures. Not more than 2m and 1m respectively for Category 2 and Category 3 rural settlements,</a:t>
            </a:r>
          </a:p>
          <a:p>
            <a:pPr marL="342900" lvl="0" indent="-342900">
              <a:lnSpc>
                <a:spcPct val="150000"/>
              </a:lnSpc>
              <a:buFont typeface="Arial" panose="020B0604020202020204" pitchFamily="34" charset="0"/>
              <a:buChar char="•"/>
            </a:pPr>
            <a:r>
              <a:rPr lang="en-GB" sz="2000" dirty="0">
                <a:solidFill>
                  <a:schemeClr val="bg1"/>
                </a:solidFill>
              </a:rPr>
              <a:t>any additions to a dwelling are to be confined to already committed areas,</a:t>
            </a:r>
          </a:p>
          <a:p>
            <a:pPr marL="342900" lvl="0" indent="-342900">
              <a:lnSpc>
                <a:spcPct val="150000"/>
              </a:lnSpc>
              <a:buFont typeface="Arial" panose="020B0604020202020204" pitchFamily="34" charset="0"/>
              <a:buChar char="•"/>
            </a:pPr>
            <a:r>
              <a:rPr lang="en-GB" sz="2000" dirty="0">
                <a:solidFill>
                  <a:schemeClr val="bg1"/>
                </a:solidFill>
              </a:rPr>
              <a:t>clear boundaries should be drawn around all rural settlements,</a:t>
            </a:r>
          </a:p>
          <a:p>
            <a:pPr marL="342900" lvl="0" indent="-342900">
              <a:lnSpc>
                <a:spcPct val="150000"/>
              </a:lnSpc>
              <a:buFont typeface="Arial" panose="020B0604020202020204" pitchFamily="34" charset="0"/>
              <a:buChar char="•"/>
            </a:pPr>
            <a:r>
              <a:rPr lang="en-US" sz="2000" dirty="0">
                <a:solidFill>
                  <a:schemeClr val="bg1"/>
                </a:solidFill>
              </a:rPr>
              <a:t>Settlement Design Statements should be reinstated,</a:t>
            </a:r>
            <a:endParaRPr lang="en-GB" sz="2000" dirty="0">
              <a:solidFill>
                <a:schemeClr val="bg1"/>
              </a:solidFill>
            </a:endParaRPr>
          </a:p>
          <a:p>
            <a:pPr marL="342900" lvl="0" indent="-342900">
              <a:lnSpc>
                <a:spcPct val="150000"/>
              </a:lnSpc>
              <a:buFont typeface="Arial" panose="020B0604020202020204" pitchFamily="34" charset="0"/>
              <a:buChar char="•"/>
            </a:pPr>
            <a:r>
              <a:rPr lang="en-GB" sz="2000" dirty="0">
                <a:solidFill>
                  <a:schemeClr val="bg1"/>
                </a:solidFill>
              </a:rPr>
              <a:t>the carrying out of a Social Impact Assessment during planning and approval processes for developments in rural settlements.</a:t>
            </a:r>
          </a:p>
          <a:p>
            <a:pPr marL="342900" lvl="0" indent="-342900">
              <a:lnSpc>
                <a:spcPct val="150000"/>
              </a:lnSpc>
              <a:buFont typeface="Arial" panose="020B0604020202020204" pitchFamily="34" charset="0"/>
              <a:buChar char="•"/>
            </a:pPr>
            <a:r>
              <a:rPr lang="en-GB" sz="2000" dirty="0">
                <a:solidFill>
                  <a:schemeClr val="bg1"/>
                </a:solidFill>
              </a:rPr>
              <a:t>policy should shift towards tightening restrictions on allowable land uses,</a:t>
            </a:r>
          </a:p>
          <a:p>
            <a:pPr marL="342900" lvl="0" indent="-342900">
              <a:lnSpc>
                <a:spcPct val="150000"/>
              </a:lnSpc>
              <a:buFont typeface="Arial" panose="020B0604020202020204" pitchFamily="34" charset="0"/>
              <a:buChar char="•"/>
            </a:pPr>
            <a:r>
              <a:rPr lang="en-GB" sz="2000" dirty="0">
                <a:solidFill>
                  <a:schemeClr val="bg1"/>
                </a:solidFill>
              </a:rPr>
              <a:t>references to the RPDG 2014 should be refined to include clear limits to help prevent abuse of policies intended to support genuine agricultural activities.</a:t>
            </a:r>
          </a:p>
          <a:p>
            <a:endParaRPr lang="en-GB" dirty="0"/>
          </a:p>
        </p:txBody>
      </p:sp>
    </p:spTree>
    <p:extLst>
      <p:ext uri="{BB962C8B-B14F-4D97-AF65-F5344CB8AC3E}">
        <p14:creationId xmlns:p14="http://schemas.microsoft.com/office/powerpoint/2010/main" val="273491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41E03-CE1F-39AD-3C81-D6EB9309FE6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1D8AB86-6FE6-767B-76D4-E14C4408246F}"/>
              </a:ext>
            </a:extLst>
          </p:cNvPr>
          <p:cNvSpPr>
            <a:spLocks noGrp="1"/>
          </p:cNvSpPr>
          <p:nvPr>
            <p:ph type="title"/>
          </p:nvPr>
        </p:nvSpPr>
        <p:spPr>
          <a:xfrm>
            <a:off x="495299" y="109727"/>
            <a:ext cx="10890455" cy="614673"/>
          </a:xfrm>
        </p:spPr>
        <p:txBody>
          <a:bodyPr rtlCol="0">
            <a:noAutofit/>
          </a:bodyPr>
          <a:lstStyle/>
          <a:p>
            <a:r>
              <a:rPr lang="en-GB" sz="3200" dirty="0"/>
              <a:t>2</a:t>
            </a:r>
            <a:r>
              <a:rPr lang="en-GB" sz="3200" baseline="30000" dirty="0"/>
              <a:t>nd</a:t>
            </a:r>
            <a:r>
              <a:rPr lang="en-GB" sz="3200" dirty="0"/>
              <a:t> Public Consultation - Objections</a:t>
            </a:r>
          </a:p>
        </p:txBody>
      </p:sp>
      <p:sp>
        <p:nvSpPr>
          <p:cNvPr id="2" name="TextBox 1">
            <a:extLst>
              <a:ext uri="{FF2B5EF4-FFF2-40B4-BE49-F238E27FC236}">
                <a16:creationId xmlns:a16="http://schemas.microsoft.com/office/drawing/2014/main" id="{91C78F7E-8676-7FB6-71D2-1B3F536C8464}"/>
              </a:ext>
            </a:extLst>
          </p:cNvPr>
          <p:cNvSpPr txBox="1"/>
          <p:nvPr/>
        </p:nvSpPr>
        <p:spPr>
          <a:xfrm>
            <a:off x="495300" y="883825"/>
            <a:ext cx="11318748" cy="5114221"/>
          </a:xfrm>
          <a:prstGeom prst="rect">
            <a:avLst/>
          </a:prstGeom>
          <a:noFill/>
        </p:spPr>
        <p:txBody>
          <a:bodyPr wrap="square" rtlCol="0">
            <a:spAutoFit/>
          </a:bodyPr>
          <a:lstStyle/>
          <a:p>
            <a:pPr marL="342900" lvl="0" indent="-342900" algn="just">
              <a:lnSpc>
                <a:spcPct val="150000"/>
              </a:lnSpc>
              <a:buFont typeface="Symbol" panose="05050102010706020507" pitchFamily="18" charset="2"/>
              <a:buChar char=""/>
            </a:pPr>
            <a:r>
              <a:rPr lang="en-GB" sz="2000" dirty="0">
                <a:solidFill>
                  <a:schemeClr val="bg1"/>
                </a:solidFill>
              </a:rPr>
              <a:t>the public consultation exercise is a sham as it is based on unsubstantiated and possibly false claims, based on reasoning that is faulty, and misleading. Additionally, court cases are being used to weaken the law rather than uphold the law,</a:t>
            </a:r>
          </a:p>
          <a:p>
            <a:pPr marL="342900" lvl="0" indent="-342900" algn="just">
              <a:lnSpc>
                <a:spcPct val="150000"/>
              </a:lnSpc>
              <a:buFont typeface="Symbol" panose="05050102010706020507" pitchFamily="18" charset="2"/>
              <a:buChar char=""/>
            </a:pPr>
            <a:r>
              <a:rPr lang="en-GB" sz="2000" dirty="0">
                <a:solidFill>
                  <a:schemeClr val="bg1"/>
                </a:solidFill>
              </a:rPr>
              <a:t>the distinct policy aspects and the strategy for the identification of rural settlements in the 2006 Local Plan designations of the different rural settlement categories have been ignored,</a:t>
            </a:r>
          </a:p>
          <a:p>
            <a:pPr marL="342900" lvl="0" indent="-342900" algn="just">
              <a:lnSpc>
                <a:spcPct val="150000"/>
              </a:lnSpc>
              <a:buFont typeface="Symbol" panose="05050102010706020507" pitchFamily="18" charset="2"/>
              <a:buChar char=""/>
            </a:pPr>
            <a:r>
              <a:rPr lang="en-GB" sz="2000" dirty="0">
                <a:solidFill>
                  <a:schemeClr val="bg1"/>
                </a:solidFill>
              </a:rPr>
              <a:t>the proposed review goes against a number of SPED objectives,</a:t>
            </a:r>
          </a:p>
          <a:p>
            <a:pPr marL="342900" lvl="0" indent="-342900" algn="just">
              <a:lnSpc>
                <a:spcPct val="150000"/>
              </a:lnSpc>
              <a:buFont typeface="Symbol" panose="05050102010706020507" pitchFamily="18" charset="2"/>
              <a:buChar char=""/>
            </a:pPr>
            <a:r>
              <a:rPr lang="en-GB" sz="2000" dirty="0">
                <a:solidFill>
                  <a:schemeClr val="bg1"/>
                </a:solidFill>
              </a:rPr>
              <a:t> this review is an exercise that </a:t>
            </a:r>
            <a:r>
              <a:rPr lang="en-US" sz="2000" dirty="0">
                <a:solidFill>
                  <a:schemeClr val="bg1"/>
                </a:solidFill>
              </a:rPr>
              <a:t>will allow the sanctioning of present illegal structures.</a:t>
            </a:r>
          </a:p>
          <a:p>
            <a:pPr marL="342900" lvl="0" indent="-342900" algn="just">
              <a:lnSpc>
                <a:spcPct val="150000"/>
              </a:lnSpc>
              <a:buFont typeface="Symbol" panose="05050102010706020507" pitchFamily="18" charset="2"/>
              <a:buChar char=""/>
            </a:pPr>
            <a:r>
              <a:rPr lang="en-US" sz="2000" dirty="0">
                <a:solidFill>
                  <a:schemeClr val="bg1"/>
                </a:solidFill>
              </a:rPr>
              <a:t>will allow fresh uptake of ODZ land,</a:t>
            </a:r>
            <a:endParaRPr lang="en-GB" sz="2000" dirty="0">
              <a:solidFill>
                <a:schemeClr val="bg1"/>
              </a:solidFill>
            </a:endParaRPr>
          </a:p>
          <a:p>
            <a:pPr marL="342900" lvl="0" indent="-342900" algn="just">
              <a:lnSpc>
                <a:spcPct val="150000"/>
              </a:lnSpc>
              <a:buFont typeface="Symbol" panose="05050102010706020507" pitchFamily="18" charset="2"/>
              <a:buChar char=""/>
            </a:pPr>
            <a:r>
              <a:rPr lang="en-US" sz="2000" dirty="0">
                <a:solidFill>
                  <a:schemeClr val="bg1"/>
                </a:solidFill>
              </a:rPr>
              <a:t>the RPDG 14 should not have been applied to rural settlements,</a:t>
            </a:r>
            <a:endParaRPr lang="en-GB" sz="2000" dirty="0">
              <a:solidFill>
                <a:schemeClr val="bg1"/>
              </a:solidFill>
            </a:endParaRPr>
          </a:p>
          <a:p>
            <a:pPr marL="342900" lvl="0" indent="-342900" algn="just">
              <a:lnSpc>
                <a:spcPct val="150000"/>
              </a:lnSpc>
              <a:buFont typeface="Symbol" panose="05050102010706020507" pitchFamily="18" charset="2"/>
              <a:buChar char=""/>
            </a:pPr>
            <a:r>
              <a:rPr lang="en-US" sz="2000" dirty="0">
                <a:solidFill>
                  <a:schemeClr val="bg1"/>
                </a:solidFill>
              </a:rPr>
              <a:t>t</a:t>
            </a:r>
            <a:r>
              <a:rPr lang="en-GB" sz="2000" dirty="0">
                <a:solidFill>
                  <a:schemeClr val="bg1"/>
                </a:solidFill>
              </a:rPr>
              <a:t>he emphasis of policies for ODZ settlements should remain to contain development and urban sprawl and</a:t>
            </a:r>
            <a:r>
              <a:rPr lang="en-US" sz="2000" dirty="0">
                <a:solidFill>
                  <a:schemeClr val="bg1"/>
                </a:solidFill>
              </a:rPr>
              <a:t> should not allow any take up of fresh land, </a:t>
            </a:r>
            <a:endParaRPr lang="en-GB" dirty="0"/>
          </a:p>
        </p:txBody>
      </p:sp>
    </p:spTree>
    <p:extLst>
      <p:ext uri="{BB962C8B-B14F-4D97-AF65-F5344CB8AC3E}">
        <p14:creationId xmlns:p14="http://schemas.microsoft.com/office/powerpoint/2010/main" val="871754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D13EF-F680-22A7-2CFF-36F9825D365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8D1601-1370-90E7-554F-780AA7C36E02}"/>
              </a:ext>
            </a:extLst>
          </p:cNvPr>
          <p:cNvSpPr>
            <a:spLocks noGrp="1"/>
          </p:cNvSpPr>
          <p:nvPr>
            <p:ph type="title"/>
          </p:nvPr>
        </p:nvSpPr>
        <p:spPr>
          <a:xfrm>
            <a:off x="495299" y="109727"/>
            <a:ext cx="10890455" cy="614673"/>
          </a:xfrm>
        </p:spPr>
        <p:txBody>
          <a:bodyPr rtlCol="0">
            <a:noAutofit/>
          </a:bodyPr>
          <a:lstStyle/>
          <a:p>
            <a:r>
              <a:rPr lang="en-GB" sz="3200" dirty="0"/>
              <a:t>2</a:t>
            </a:r>
            <a:r>
              <a:rPr lang="en-GB" sz="3200" baseline="30000" dirty="0"/>
              <a:t>nd</a:t>
            </a:r>
            <a:r>
              <a:rPr lang="en-GB" sz="3200" dirty="0"/>
              <a:t> Public Consultation - Objections</a:t>
            </a:r>
          </a:p>
        </p:txBody>
      </p:sp>
      <p:sp>
        <p:nvSpPr>
          <p:cNvPr id="2" name="TextBox 1">
            <a:extLst>
              <a:ext uri="{FF2B5EF4-FFF2-40B4-BE49-F238E27FC236}">
                <a16:creationId xmlns:a16="http://schemas.microsoft.com/office/drawing/2014/main" id="{65C0925A-DF25-FA6C-3A9D-8BFFC4F59E47}"/>
              </a:ext>
            </a:extLst>
          </p:cNvPr>
          <p:cNvSpPr txBox="1"/>
          <p:nvPr/>
        </p:nvSpPr>
        <p:spPr>
          <a:xfrm>
            <a:off x="495299" y="1155130"/>
            <a:ext cx="11318748" cy="2677656"/>
          </a:xfrm>
          <a:prstGeom prst="rect">
            <a:avLst/>
          </a:prstGeom>
          <a:noFill/>
        </p:spPr>
        <p:txBody>
          <a:bodyPr wrap="square" rtlCol="0">
            <a:spAutoFit/>
          </a:bodyPr>
          <a:lstStyle/>
          <a:p>
            <a:pPr marL="342900" lvl="0" indent="-342900" algn="just">
              <a:lnSpc>
                <a:spcPct val="150000"/>
              </a:lnSpc>
              <a:buFont typeface="Symbol" panose="05050102010706020507" pitchFamily="18" charset="2"/>
              <a:buChar char=""/>
            </a:pPr>
            <a:r>
              <a:rPr lang="en-US" sz="2000" dirty="0">
                <a:solidFill>
                  <a:schemeClr val="bg1"/>
                </a:solidFill>
              </a:rPr>
              <a:t>amenity structures are objectionable in rural settlements, </a:t>
            </a:r>
            <a:endParaRPr lang="en-GB" sz="2000" dirty="0">
              <a:solidFill>
                <a:schemeClr val="bg1"/>
              </a:solidFill>
            </a:endParaRPr>
          </a:p>
          <a:p>
            <a:pPr marL="342900" lvl="0" indent="-342900" algn="just">
              <a:lnSpc>
                <a:spcPct val="150000"/>
              </a:lnSpc>
              <a:buFont typeface="Symbol" panose="05050102010706020507" pitchFamily="18" charset="2"/>
              <a:buChar char=""/>
            </a:pPr>
            <a:r>
              <a:rPr lang="en-US" sz="2000" dirty="0">
                <a:solidFill>
                  <a:schemeClr val="bg1"/>
                </a:solidFill>
              </a:rPr>
              <a:t>proposed amenity structures within ODZ, are incompatible within ODZ and inside rural settlements,</a:t>
            </a:r>
            <a:endParaRPr lang="en-GB" sz="2000" dirty="0">
              <a:solidFill>
                <a:schemeClr val="bg1"/>
              </a:solidFill>
            </a:endParaRPr>
          </a:p>
          <a:p>
            <a:pPr marL="342900" lvl="0" indent="-342900" algn="just">
              <a:lnSpc>
                <a:spcPct val="150000"/>
              </a:lnSpc>
              <a:buFont typeface="Symbol" panose="05050102010706020507" pitchFamily="18" charset="2"/>
              <a:buChar char=""/>
            </a:pPr>
            <a:r>
              <a:rPr lang="en-GB" sz="2000" dirty="0">
                <a:solidFill>
                  <a:schemeClr val="bg1"/>
                </a:solidFill>
              </a:rPr>
              <a:t>the provision of animal enclosures as amenity structures is objectionable for public health reasons, and inconvenience due to noises, smells to possibly diseases, allergies, infestations, and physical dangers.</a:t>
            </a:r>
          </a:p>
          <a:p>
            <a:endParaRPr lang="en-GB" dirty="0"/>
          </a:p>
        </p:txBody>
      </p:sp>
    </p:spTree>
    <p:extLst>
      <p:ext uri="{BB962C8B-B14F-4D97-AF65-F5344CB8AC3E}">
        <p14:creationId xmlns:p14="http://schemas.microsoft.com/office/powerpoint/2010/main" val="3616546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FC185-C36A-A6BE-7E57-7E9589EF18F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4C18F50-94E7-D052-E05A-C5A2CD483718}"/>
              </a:ext>
            </a:extLst>
          </p:cNvPr>
          <p:cNvSpPr>
            <a:spLocks noGrp="1"/>
          </p:cNvSpPr>
          <p:nvPr>
            <p:ph type="title"/>
          </p:nvPr>
        </p:nvSpPr>
        <p:spPr>
          <a:xfrm>
            <a:off x="617220" y="733447"/>
            <a:ext cx="9105900" cy="614673"/>
          </a:xfrm>
        </p:spPr>
        <p:txBody>
          <a:bodyPr rtlCol="0">
            <a:normAutofit/>
          </a:bodyPr>
          <a:lstStyle/>
          <a:p>
            <a:pPr rtl="0"/>
            <a:r>
              <a:rPr lang="en-GB" sz="2800" dirty="0"/>
              <a:t>Executive Council Decision</a:t>
            </a:r>
          </a:p>
        </p:txBody>
      </p:sp>
      <p:sp>
        <p:nvSpPr>
          <p:cNvPr id="2" name="TextBox 1">
            <a:extLst>
              <a:ext uri="{FF2B5EF4-FFF2-40B4-BE49-F238E27FC236}">
                <a16:creationId xmlns:a16="http://schemas.microsoft.com/office/drawing/2014/main" id="{C364EF8A-5ADE-07F0-2D31-530470D328D8}"/>
              </a:ext>
            </a:extLst>
          </p:cNvPr>
          <p:cNvSpPr txBox="1"/>
          <p:nvPr/>
        </p:nvSpPr>
        <p:spPr>
          <a:xfrm>
            <a:off x="617220" y="2171241"/>
            <a:ext cx="10566595" cy="3662541"/>
          </a:xfrm>
          <a:prstGeom prst="rect">
            <a:avLst/>
          </a:prstGeom>
          <a:noFill/>
        </p:spPr>
        <p:txBody>
          <a:bodyPr wrap="square" rtlCol="0">
            <a:spAutoFit/>
          </a:bodyPr>
          <a:lstStyle/>
          <a:p>
            <a:pPr algn="just">
              <a:lnSpc>
                <a:spcPct val="150000"/>
              </a:lnSpc>
            </a:pPr>
            <a:r>
              <a:rPr lang="en-GB" b="0" i="0" dirty="0">
                <a:solidFill>
                  <a:schemeClr val="bg1"/>
                </a:solidFill>
                <a:effectLst/>
                <a:latin typeface="Open Sans" panose="020B0606030504020204" pitchFamily="34" charset="0"/>
              </a:rPr>
              <a:t>                               </a:t>
            </a:r>
            <a:br>
              <a:rPr lang="en-GB" b="0" i="0" dirty="0">
                <a:solidFill>
                  <a:schemeClr val="bg1"/>
                </a:solidFill>
                <a:effectLst/>
                <a:latin typeface="Open Sans" panose="020B0606030504020204" pitchFamily="34" charset="0"/>
              </a:rPr>
            </a:br>
            <a:r>
              <a:rPr lang="en-US" b="0" i="0" dirty="0">
                <a:solidFill>
                  <a:schemeClr val="bg1"/>
                </a:solidFill>
                <a:effectLst/>
                <a:latin typeface="Open Sans" panose="020B0606030504020204" pitchFamily="34" charset="0"/>
              </a:rPr>
              <a:t>O</a:t>
            </a:r>
            <a:r>
              <a:rPr lang="en-US" dirty="0">
                <a:solidFill>
                  <a:schemeClr val="bg1"/>
                </a:solidFill>
              </a:rPr>
              <a:t>n the 20</a:t>
            </a:r>
            <a:r>
              <a:rPr lang="en-US" baseline="30000" dirty="0">
                <a:solidFill>
                  <a:schemeClr val="bg1"/>
                </a:solidFill>
              </a:rPr>
              <a:t>th</a:t>
            </a:r>
            <a:r>
              <a:rPr lang="en-US" dirty="0">
                <a:solidFill>
                  <a:schemeClr val="bg1"/>
                </a:solidFill>
              </a:rPr>
              <a:t> of May 2025, </a:t>
            </a:r>
            <a:r>
              <a:rPr lang="en-US" dirty="0">
                <a:solidFill>
                  <a:schemeClr val="bg1"/>
                </a:solidFill>
                <a:latin typeface="Open Sans" panose="020B0606030504020204" pitchFamily="34" charset="0"/>
              </a:rPr>
              <a:t>t</a:t>
            </a:r>
            <a:r>
              <a:rPr lang="en-US" dirty="0">
                <a:solidFill>
                  <a:schemeClr val="bg1"/>
                </a:solidFill>
              </a:rPr>
              <a:t>he Executive Council and the Council approved the Final Draft and agreed to refer it to the responsible Minister for his endorsement without any changes and for instruction to initiate the SEA screening process in terms of Article 53(2)(c) of the Development Planning Act 2016 (Cap. 552). </a:t>
            </a:r>
          </a:p>
          <a:p>
            <a:pPr algn="just">
              <a:lnSpc>
                <a:spcPct val="150000"/>
              </a:lnSpc>
            </a:pPr>
            <a:endParaRPr lang="en-US" dirty="0">
              <a:solidFill>
                <a:schemeClr val="bg1"/>
              </a:solidFill>
            </a:endParaRPr>
          </a:p>
          <a:p>
            <a:pPr algn="just">
              <a:lnSpc>
                <a:spcPct val="150000"/>
              </a:lnSpc>
            </a:pPr>
            <a:r>
              <a:rPr lang="en-US" dirty="0">
                <a:solidFill>
                  <a:schemeClr val="bg1"/>
                </a:solidFill>
              </a:rPr>
              <a:t>On the 6</a:t>
            </a:r>
            <a:r>
              <a:rPr lang="en-US" baseline="30000" dirty="0">
                <a:solidFill>
                  <a:schemeClr val="bg1"/>
                </a:solidFill>
              </a:rPr>
              <a:t>th</a:t>
            </a:r>
            <a:r>
              <a:rPr lang="en-US" dirty="0">
                <a:solidFill>
                  <a:schemeClr val="bg1"/>
                </a:solidFill>
              </a:rPr>
              <a:t> of June 2025, the Minister agreed with the Final Draft as adopted by the Executive Council on the 20</a:t>
            </a:r>
            <a:r>
              <a:rPr lang="en-US" baseline="30000" dirty="0">
                <a:solidFill>
                  <a:schemeClr val="bg1"/>
                </a:solidFill>
              </a:rPr>
              <a:t>th</a:t>
            </a:r>
            <a:r>
              <a:rPr lang="en-US" dirty="0">
                <a:solidFill>
                  <a:schemeClr val="bg1"/>
                </a:solidFill>
              </a:rPr>
              <a:t> of May 2025 without changes and provided clearance to carry out SEA screening in terms of the SEA Regulations SL549.61.</a:t>
            </a:r>
            <a:endParaRPr lang="en-GB" dirty="0">
              <a:solidFill>
                <a:schemeClr val="bg1"/>
              </a:solidFill>
            </a:endParaRPr>
          </a:p>
          <a:p>
            <a:pPr marL="400050" indent="-400050">
              <a:buFont typeface="+mj-lt"/>
              <a:buAutoNum type="romanLcPeriod" startAt="6"/>
            </a:pPr>
            <a:endParaRPr lang="en-GB" sz="1600" dirty="0">
              <a:solidFill>
                <a:schemeClr val="bg1"/>
              </a:solidFill>
            </a:endParaRPr>
          </a:p>
        </p:txBody>
      </p:sp>
    </p:spTree>
    <p:extLst>
      <p:ext uri="{BB962C8B-B14F-4D97-AF65-F5344CB8AC3E}">
        <p14:creationId xmlns:p14="http://schemas.microsoft.com/office/powerpoint/2010/main" val="2580948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A4175-918F-99C7-B41E-9C40D504436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CD2020A-FFFD-5B78-7EE4-E7CAD565E2E6}"/>
              </a:ext>
            </a:extLst>
          </p:cNvPr>
          <p:cNvSpPr>
            <a:spLocks noGrp="1"/>
          </p:cNvSpPr>
          <p:nvPr>
            <p:ph type="title"/>
          </p:nvPr>
        </p:nvSpPr>
        <p:spPr>
          <a:xfrm>
            <a:off x="952499" y="353615"/>
            <a:ext cx="10643298" cy="610863"/>
          </a:xfrm>
        </p:spPr>
        <p:txBody>
          <a:bodyPr rtlCol="0">
            <a:normAutofit fontScale="90000"/>
          </a:bodyPr>
          <a:lstStyle/>
          <a:p>
            <a:pPr rtl="0"/>
            <a:r>
              <a:rPr lang="en-GB" sz="3200" dirty="0"/>
              <a:t>SEA Screening </a:t>
            </a:r>
            <a:br>
              <a:rPr lang="en-GB" sz="3200" dirty="0"/>
            </a:br>
            <a:r>
              <a:rPr lang="en-GB" sz="3200" dirty="0"/>
              <a:t>Consultation with Designated Authorities</a:t>
            </a:r>
          </a:p>
        </p:txBody>
      </p:sp>
      <p:sp>
        <p:nvSpPr>
          <p:cNvPr id="42" name="Text Placeholder 3">
            <a:extLst>
              <a:ext uri="{FF2B5EF4-FFF2-40B4-BE49-F238E27FC236}">
                <a16:creationId xmlns:a16="http://schemas.microsoft.com/office/drawing/2014/main" id="{69FD7CC5-9171-3D87-8BC1-297182951FBF}"/>
              </a:ext>
            </a:extLst>
          </p:cNvPr>
          <p:cNvSpPr txBox="1">
            <a:spLocks/>
          </p:cNvSpPr>
          <p:nvPr/>
        </p:nvSpPr>
        <p:spPr>
          <a:xfrm>
            <a:off x="952499" y="1252728"/>
            <a:ext cx="10751821" cy="5541263"/>
          </a:xfrm>
          <a:prstGeom prst="rect">
            <a:avLst/>
          </a:prstGeom>
        </p:spPr>
        <p:txBody>
          <a:bodyPr vert="horz" lIns="0" tIns="0" rIns="0" bIns="0" rtlCol="0">
            <a:noAutofit/>
          </a:bodyPr>
          <a:lstStyle>
            <a:lvl1pPr marL="0" indent="0" algn="l" defTabSz="914400" rtl="0" eaLnBrk="1" latinLnBrk="0" hangingPunct="1">
              <a:lnSpc>
                <a:spcPct val="90000"/>
              </a:lnSpc>
              <a:spcBef>
                <a:spcPts val="400"/>
              </a:spcBef>
              <a:buFont typeface="Arial" panose="020B0604020202020204" pitchFamily="34" charset="0"/>
              <a:buNone/>
              <a:defRPr sz="1800" b="0" i="0" kern="1200" spc="0" baseline="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1000"/>
              </a:spcBef>
            </a:pPr>
            <a:r>
              <a:rPr lang="en-GB" sz="2000" dirty="0">
                <a:latin typeface="+mn-lt"/>
              </a:rPr>
              <a:t>Consultation held between the 17</a:t>
            </a:r>
            <a:r>
              <a:rPr lang="en-GB" sz="2000" baseline="30000" dirty="0">
                <a:latin typeface="+mn-lt"/>
              </a:rPr>
              <a:t>th</a:t>
            </a:r>
            <a:r>
              <a:rPr lang="en-GB" sz="2000" dirty="0">
                <a:latin typeface="+mn-lt"/>
              </a:rPr>
              <a:t> of June and 17</a:t>
            </a:r>
            <a:r>
              <a:rPr lang="en-GB" sz="2000" baseline="30000" dirty="0">
                <a:latin typeface="+mn-lt"/>
              </a:rPr>
              <a:t>th</a:t>
            </a:r>
            <a:r>
              <a:rPr lang="en-GB" sz="2000" dirty="0">
                <a:latin typeface="+mn-lt"/>
              </a:rPr>
              <a:t> of July 2025</a:t>
            </a:r>
          </a:p>
          <a:p>
            <a:pPr algn="just">
              <a:lnSpc>
                <a:spcPct val="100000"/>
              </a:lnSpc>
              <a:spcBef>
                <a:spcPts val="1000"/>
              </a:spcBef>
            </a:pPr>
            <a:endParaRPr lang="en-GB" sz="2000" dirty="0">
              <a:latin typeface="+mn-lt"/>
            </a:endParaRPr>
          </a:p>
          <a:p>
            <a:pPr algn="just"/>
            <a:endParaRPr lang="en-GB" dirty="0"/>
          </a:p>
        </p:txBody>
      </p:sp>
      <p:graphicFrame>
        <p:nvGraphicFramePr>
          <p:cNvPr id="2" name="Table 1">
            <a:extLst>
              <a:ext uri="{FF2B5EF4-FFF2-40B4-BE49-F238E27FC236}">
                <a16:creationId xmlns:a16="http://schemas.microsoft.com/office/drawing/2014/main" id="{AF25FC33-1354-5702-BF7E-1EA2EFF507E5}"/>
              </a:ext>
            </a:extLst>
          </p:cNvPr>
          <p:cNvGraphicFramePr>
            <a:graphicFrameLocks noGrp="1"/>
          </p:cNvGraphicFramePr>
          <p:nvPr/>
        </p:nvGraphicFramePr>
        <p:xfrm>
          <a:off x="1901371" y="2128543"/>
          <a:ext cx="6579438" cy="28905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767715851"/>
                    </a:ext>
                  </a:extLst>
                </a:gridCol>
                <a:gridCol w="2515438">
                  <a:extLst>
                    <a:ext uri="{9D8B030D-6E8A-4147-A177-3AD203B41FA5}">
                      <a16:colId xmlns:a16="http://schemas.microsoft.com/office/drawing/2014/main" val="524028435"/>
                    </a:ext>
                  </a:extLst>
                </a:gridCol>
              </a:tblGrid>
              <a:tr h="370840">
                <a:tc>
                  <a:txBody>
                    <a:bodyPr/>
                    <a:lstStyle/>
                    <a:p>
                      <a:r>
                        <a:rPr lang="en-GB" dirty="0">
                          <a:solidFill>
                            <a:schemeClr val="bg1"/>
                          </a:solidFill>
                        </a:rPr>
                        <a:t>Consulted Designated Authorities</a:t>
                      </a:r>
                    </a:p>
                  </a:txBody>
                  <a:tcPr/>
                </a:tc>
                <a:tc>
                  <a:txBody>
                    <a:bodyPr/>
                    <a:lstStyle/>
                    <a:p>
                      <a:r>
                        <a:rPr lang="en-GB" dirty="0">
                          <a:solidFill>
                            <a:schemeClr val="bg1"/>
                          </a:solidFill>
                        </a:rPr>
                        <a:t>Submissions Received</a:t>
                      </a:r>
                    </a:p>
                  </a:txBody>
                  <a:tcPr/>
                </a:tc>
                <a:extLst>
                  <a:ext uri="{0D108BD9-81ED-4DB2-BD59-A6C34878D82A}">
                    <a16:rowId xmlns:a16="http://schemas.microsoft.com/office/drawing/2014/main" val="23092917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Environment and Resources Authority </a:t>
                      </a:r>
                    </a:p>
                  </a:txBody>
                  <a:tcPr/>
                </a:tc>
                <a:tc>
                  <a:txBody>
                    <a:bodyPr/>
                    <a:lstStyle/>
                    <a:p>
                      <a:endParaRPr lang="en-GB" dirty="0"/>
                    </a:p>
                  </a:txBody>
                  <a:tcPr/>
                </a:tc>
                <a:extLst>
                  <a:ext uri="{0D108BD9-81ED-4DB2-BD59-A6C34878D82A}">
                    <a16:rowId xmlns:a16="http://schemas.microsoft.com/office/drawing/2014/main" val="386091574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Superintendence of Cultural Heritage </a:t>
                      </a:r>
                    </a:p>
                  </a:txBody>
                  <a:tcPr/>
                </a:tc>
                <a:tc>
                  <a:txBody>
                    <a:bodyPr/>
                    <a:lstStyle/>
                    <a:p>
                      <a:endParaRPr lang="en-GB" dirty="0"/>
                    </a:p>
                  </a:txBody>
                  <a:tcPr/>
                </a:tc>
                <a:extLst>
                  <a:ext uri="{0D108BD9-81ED-4DB2-BD59-A6C34878D82A}">
                    <a16:rowId xmlns:a16="http://schemas.microsoft.com/office/drawing/2014/main" val="110382928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Ministry for Agriculture, Fisheries, and Animal Rights </a:t>
                      </a:r>
                    </a:p>
                  </a:txBody>
                  <a:tcPr/>
                </a:tc>
                <a:tc>
                  <a:txBody>
                    <a:bodyPr/>
                    <a:lstStyle/>
                    <a:p>
                      <a:endParaRPr lang="en-GB" dirty="0"/>
                    </a:p>
                  </a:txBody>
                  <a:tcPr/>
                </a:tc>
                <a:extLst>
                  <a:ext uri="{0D108BD9-81ED-4DB2-BD59-A6C34878D82A}">
                    <a16:rowId xmlns:a16="http://schemas.microsoft.com/office/drawing/2014/main" val="27890503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Environmental  Health Directorate </a:t>
                      </a:r>
                    </a:p>
                  </a:txBody>
                  <a:tcPr/>
                </a:tc>
                <a:tc>
                  <a:txBody>
                    <a:bodyPr/>
                    <a:lstStyle/>
                    <a:p>
                      <a:endParaRPr lang="en-GB" dirty="0"/>
                    </a:p>
                  </a:txBody>
                  <a:tcPr/>
                </a:tc>
                <a:extLst>
                  <a:ext uri="{0D108BD9-81ED-4DB2-BD59-A6C34878D82A}">
                    <a16:rowId xmlns:a16="http://schemas.microsoft.com/office/drawing/2014/main" val="6886281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Energy and Water Agency </a:t>
                      </a:r>
                    </a:p>
                  </a:txBody>
                  <a:tcPr/>
                </a:tc>
                <a:tc>
                  <a:txBody>
                    <a:bodyPr/>
                    <a:lstStyle/>
                    <a:p>
                      <a:r>
                        <a:rPr lang="en-GB" dirty="0"/>
                        <a:t>                  </a:t>
                      </a:r>
                      <a:r>
                        <a:rPr lang="en-GB" sz="2000" b="1" dirty="0"/>
                        <a:t>X</a:t>
                      </a:r>
                    </a:p>
                  </a:txBody>
                  <a:tcPr/>
                </a:tc>
                <a:extLst>
                  <a:ext uri="{0D108BD9-81ED-4DB2-BD59-A6C34878D82A}">
                    <a16:rowId xmlns:a16="http://schemas.microsoft.com/office/drawing/2014/main" val="51255638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Climate Action Authority </a:t>
                      </a:r>
                    </a:p>
                  </a:txBody>
                  <a:tcPr/>
                </a:tc>
                <a:tc>
                  <a:txBody>
                    <a:bodyPr/>
                    <a:lstStyle/>
                    <a:p>
                      <a:endParaRPr lang="en-GB" dirty="0"/>
                    </a:p>
                  </a:txBody>
                  <a:tcPr/>
                </a:tc>
                <a:extLst>
                  <a:ext uri="{0D108BD9-81ED-4DB2-BD59-A6C34878D82A}">
                    <a16:rowId xmlns:a16="http://schemas.microsoft.com/office/drawing/2014/main" val="1098393447"/>
                  </a:ext>
                </a:extLst>
              </a:tr>
            </a:tbl>
          </a:graphicData>
        </a:graphic>
      </p:graphicFrame>
      <p:pic>
        <p:nvPicPr>
          <p:cNvPr id="5" name="Graphic 4" descr="Checkmark with solid fill">
            <a:extLst>
              <a:ext uri="{FF2B5EF4-FFF2-40B4-BE49-F238E27FC236}">
                <a16:creationId xmlns:a16="http://schemas.microsoft.com/office/drawing/2014/main" id="{1B69C331-435E-4C8E-A704-D81AB5B9ABC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40545" y="2539721"/>
            <a:ext cx="244510" cy="273818"/>
          </a:xfrm>
          <a:prstGeom prst="rect">
            <a:avLst/>
          </a:prstGeom>
        </p:spPr>
      </p:pic>
      <p:pic>
        <p:nvPicPr>
          <p:cNvPr id="6" name="Graphic 5" descr="Checkmark with solid fill">
            <a:extLst>
              <a:ext uri="{FF2B5EF4-FFF2-40B4-BE49-F238E27FC236}">
                <a16:creationId xmlns:a16="http://schemas.microsoft.com/office/drawing/2014/main" id="{B527A56D-7BE4-2FE0-C854-CB8878AA33C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40545" y="2903457"/>
            <a:ext cx="244510" cy="273818"/>
          </a:xfrm>
          <a:prstGeom prst="rect">
            <a:avLst/>
          </a:prstGeom>
        </p:spPr>
      </p:pic>
      <p:pic>
        <p:nvPicPr>
          <p:cNvPr id="7" name="Graphic 6" descr="Checkmark with solid fill">
            <a:extLst>
              <a:ext uri="{FF2B5EF4-FFF2-40B4-BE49-F238E27FC236}">
                <a16:creationId xmlns:a16="http://schemas.microsoft.com/office/drawing/2014/main" id="{8CEE1A5C-73AF-5272-84D0-112D3F399EE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40545" y="3399372"/>
            <a:ext cx="244510" cy="273818"/>
          </a:xfrm>
          <a:prstGeom prst="rect">
            <a:avLst/>
          </a:prstGeom>
        </p:spPr>
      </p:pic>
      <p:pic>
        <p:nvPicPr>
          <p:cNvPr id="8" name="Graphic 7" descr="Checkmark with solid fill">
            <a:extLst>
              <a:ext uri="{FF2B5EF4-FFF2-40B4-BE49-F238E27FC236}">
                <a16:creationId xmlns:a16="http://schemas.microsoft.com/office/drawing/2014/main" id="{B6E1AC19-9895-A13F-B187-8D1B2CBFE0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40545" y="3940530"/>
            <a:ext cx="244510" cy="273818"/>
          </a:xfrm>
          <a:prstGeom prst="rect">
            <a:avLst/>
          </a:prstGeom>
        </p:spPr>
      </p:pic>
      <p:pic>
        <p:nvPicPr>
          <p:cNvPr id="9" name="Graphic 8" descr="Checkmark with solid fill">
            <a:extLst>
              <a:ext uri="{FF2B5EF4-FFF2-40B4-BE49-F238E27FC236}">
                <a16:creationId xmlns:a16="http://schemas.microsoft.com/office/drawing/2014/main" id="{B4BB595E-0C76-63D3-4F77-064586C025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20448" y="4693985"/>
            <a:ext cx="244510" cy="273818"/>
          </a:xfrm>
          <a:prstGeom prst="rect">
            <a:avLst/>
          </a:prstGeom>
        </p:spPr>
      </p:pic>
    </p:spTree>
    <p:extLst>
      <p:ext uri="{BB962C8B-B14F-4D97-AF65-F5344CB8AC3E}">
        <p14:creationId xmlns:p14="http://schemas.microsoft.com/office/powerpoint/2010/main" val="3751025340"/>
      </p:ext>
    </p:extLst>
  </p:cSld>
  <p:clrMapOvr>
    <a:masterClrMapping/>
  </p:clrMapOvr>
</p:sld>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9129431_TF78853419_Win32.potx" id="{4B078287-5F8B-4412-8B56-22BABE512007}" vid="{40D3F4AB-D386-4158-AD50-2BEE84BA26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F21D10-BD83-491A-AAA6-945C2DB1EB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EC1AB0-9704-404D-B6D3-819D938AC55B}">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1D20B6E4-879E-4E6C-BDE7-261540CD37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994</TotalTime>
  <Words>1895</Words>
  <Application>Microsoft Office PowerPoint</Application>
  <PresentationFormat>Widescreen</PresentationFormat>
  <Paragraphs>161</Paragraphs>
  <Slides>19</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Century Gothic</vt:lpstr>
      <vt:lpstr>Franklin Gothic Book</vt:lpstr>
      <vt:lpstr>Franklin Gothic Demi</vt:lpstr>
      <vt:lpstr>Open Sans</vt:lpstr>
      <vt:lpstr>Symbol</vt:lpstr>
      <vt:lpstr>Wingdings</vt:lpstr>
      <vt:lpstr>Theme1</vt:lpstr>
      <vt:lpstr>Partial Local Plan Review of the  2006 Local Plan Policies  for Rural Settlements  Amended Final Draft following SEA Screening September 2025 </vt:lpstr>
      <vt:lpstr>Scope</vt:lpstr>
      <vt:lpstr>Summary of Policy Proposals</vt:lpstr>
      <vt:lpstr>Public Consultation</vt:lpstr>
      <vt:lpstr>2nd Public Consultation - Suggested Revisions </vt:lpstr>
      <vt:lpstr>2nd Public Consultation - Objections</vt:lpstr>
      <vt:lpstr>2nd Public Consultation - Objections</vt:lpstr>
      <vt:lpstr>Executive Council Decision</vt:lpstr>
      <vt:lpstr>SEA Screening  Consultation with Designated Authorities</vt:lpstr>
      <vt:lpstr>Comments Received</vt:lpstr>
      <vt:lpstr>Council Decision</vt:lpstr>
      <vt:lpstr>Comments Received</vt:lpstr>
      <vt:lpstr>Council Decision </vt:lpstr>
      <vt:lpstr>Comments Received</vt:lpstr>
      <vt:lpstr>Council Decision</vt:lpstr>
      <vt:lpstr>Policy Changes</vt:lpstr>
      <vt:lpstr>Policy Changes</vt:lpstr>
      <vt:lpstr>Conclusion of SEA Screening</vt:lpstr>
      <vt:lpstr>Conclusion of partial review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Patrick Mifsud</dc:creator>
  <cp:lastModifiedBy>Joseph Scalpello</cp:lastModifiedBy>
  <cp:revision>67</cp:revision>
  <dcterms:created xsi:type="dcterms:W3CDTF">2025-01-17T09:16:22Z</dcterms:created>
  <dcterms:modified xsi:type="dcterms:W3CDTF">2025-10-08T15:16:28Z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3e72ceff-a758-4d25-ba30-ca9d5cdfb284_Enabled">
    <vt:lpwstr>true</vt:lpwstr>
  </property>
  <property fmtid="{D5CDD505-2E9C-101B-9397-08002B2CF9AE}" pid="4" name="MSIP_Label_3e72ceff-a758-4d25-ba30-ca9d5cdfb284_SetDate">
    <vt:lpwstr>2025-10-08T15:06:51Z</vt:lpwstr>
  </property>
  <property fmtid="{D5CDD505-2E9C-101B-9397-08002B2CF9AE}" pid="5" name="MSIP_Label_3e72ceff-a758-4d25-ba30-ca9d5cdfb284_Method">
    <vt:lpwstr>Privileged</vt:lpwstr>
  </property>
  <property fmtid="{D5CDD505-2E9C-101B-9397-08002B2CF9AE}" pid="6" name="MSIP_Label_3e72ceff-a758-4d25-ba30-ca9d5cdfb284_Name">
    <vt:lpwstr>Public</vt:lpwstr>
  </property>
  <property fmtid="{D5CDD505-2E9C-101B-9397-08002B2CF9AE}" pid="7" name="MSIP_Label_3e72ceff-a758-4d25-ba30-ca9d5cdfb284_SiteId">
    <vt:lpwstr>89f0a3f0-9e13-4282-b13a-d2316aab8e93</vt:lpwstr>
  </property>
  <property fmtid="{D5CDD505-2E9C-101B-9397-08002B2CF9AE}" pid="8" name="MSIP_Label_3e72ceff-a758-4d25-ba30-ca9d5cdfb284_ActionId">
    <vt:lpwstr>d7e25a3e-e60e-4345-b8e7-169718306b59</vt:lpwstr>
  </property>
  <property fmtid="{D5CDD505-2E9C-101B-9397-08002B2CF9AE}" pid="9" name="MSIP_Label_3e72ceff-a758-4d25-ba30-ca9d5cdfb284_ContentBits">
    <vt:lpwstr>0</vt:lpwstr>
  </property>
  <property fmtid="{D5CDD505-2E9C-101B-9397-08002B2CF9AE}" pid="10" name="MSIP_Label_3e72ceff-a758-4d25-ba30-ca9d5cdfb284_Tag">
    <vt:lpwstr>10, 0, 1, 1</vt:lpwstr>
  </property>
</Properties>
</file>