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06" r:id="rId1"/>
  </p:sldMasterIdLst>
  <p:notesMasterIdLst>
    <p:notesMasterId r:id="rId30"/>
  </p:notesMasterIdLst>
  <p:sldIdLst>
    <p:sldId id="256" r:id="rId2"/>
    <p:sldId id="287" r:id="rId3"/>
    <p:sldId id="313" r:id="rId4"/>
    <p:sldId id="294" r:id="rId5"/>
    <p:sldId id="307" r:id="rId6"/>
    <p:sldId id="308" r:id="rId7"/>
    <p:sldId id="271" r:id="rId8"/>
    <p:sldId id="295" r:id="rId9"/>
    <p:sldId id="292" r:id="rId10"/>
    <p:sldId id="268" r:id="rId11"/>
    <p:sldId id="298" r:id="rId12"/>
    <p:sldId id="297" r:id="rId13"/>
    <p:sldId id="299" r:id="rId14"/>
    <p:sldId id="300" r:id="rId15"/>
    <p:sldId id="274" r:id="rId16"/>
    <p:sldId id="301" r:id="rId17"/>
    <p:sldId id="302" r:id="rId18"/>
    <p:sldId id="275" r:id="rId19"/>
    <p:sldId id="309" r:id="rId20"/>
    <p:sldId id="303" r:id="rId21"/>
    <p:sldId id="310" r:id="rId22"/>
    <p:sldId id="305" r:id="rId23"/>
    <p:sldId id="306" r:id="rId24"/>
    <p:sldId id="311" r:id="rId25"/>
    <p:sldId id="312" r:id="rId26"/>
    <p:sldId id="293" r:id="rId27"/>
    <p:sldId id="278" r:id="rId28"/>
    <p:sldId id="283"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4476722-07EB-3506-E7F8-13A05888B3C6}" name="Azzopardi Maria at NAO" initials="MA" userId="S::maria.k.azzopardi@gov.mt::bcd01fc8-deda-45b6-b7ce-7eb84259b0bc" providerId="AD"/>
  <p188:author id="{9BB2636F-31FE-5DD1-803B-23E9D183AB03}" name="Peplow William at NAO" initials="PWaN" userId="S::william.peplow@gov.mt::4a6f1b41-258f-4f00-b365-134028ecc874" providerId="AD"/>
  <p188:author id="{CF6CCA98-AA84-7D3D-42E5-5101B129DC50}" name="Bugeja Sarah at NAO" initials="BSaN" userId="S::sarah.f.bugeja@gov.mt::a2204036-4605-4553-932c-a5d78a10847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59" autoAdjust="0"/>
    <p:restoredTop sz="94666"/>
  </p:normalViewPr>
  <p:slideViewPr>
    <p:cSldViewPr snapToGrid="0">
      <p:cViewPr varScale="1">
        <p:scale>
          <a:sx n="64" d="100"/>
          <a:sy n="64" d="100"/>
        </p:scale>
        <p:origin x="85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42108C-DF97-4CBD-A159-5DCAEBB29948}" type="datetimeFigureOut">
              <a:rPr lang="en-GB" smtClean="0"/>
              <a:t>27/01/2025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0A3E3B-5BA5-4876-9DB6-8C411C5D51C1}" type="slidenum">
              <a:rPr lang="en-GB" smtClean="0"/>
              <a:t>‹#›</a:t>
            </a:fld>
            <a:endParaRPr lang="en-GB"/>
          </a:p>
        </p:txBody>
      </p:sp>
    </p:spTree>
    <p:extLst>
      <p:ext uri="{BB962C8B-B14F-4D97-AF65-F5344CB8AC3E}">
        <p14:creationId xmlns:p14="http://schemas.microsoft.com/office/powerpoint/2010/main" val="31692986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A0A3E3B-5BA5-4876-9DB6-8C411C5D51C1}" type="slidenum">
              <a:rPr lang="en-GB" smtClean="0"/>
              <a:t>22</a:t>
            </a:fld>
            <a:endParaRPr lang="en-GB"/>
          </a:p>
        </p:txBody>
      </p:sp>
    </p:spTree>
    <p:extLst>
      <p:ext uri="{BB962C8B-B14F-4D97-AF65-F5344CB8AC3E}">
        <p14:creationId xmlns:p14="http://schemas.microsoft.com/office/powerpoint/2010/main" val="2814151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GB"/>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F988A5F7-9C50-4724-B842-965F48F961FA}" type="datetime1">
              <a:rPr lang="en-GB" smtClean="0"/>
              <a:t>27/01/2025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5A1CEC-0435-49A9-A666-47D432950526}" type="slidenum">
              <a:rPr lang="en-GB" smtClean="0"/>
              <a:t>‹#›</a:t>
            </a:fld>
            <a:endParaRPr lang="en-GB"/>
          </a:p>
        </p:txBody>
      </p:sp>
    </p:spTree>
    <p:extLst>
      <p:ext uri="{BB962C8B-B14F-4D97-AF65-F5344CB8AC3E}">
        <p14:creationId xmlns:p14="http://schemas.microsoft.com/office/powerpoint/2010/main" val="966372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5A7BEDF-4486-490C-BAA0-CBED16570F48}" type="datetime1">
              <a:rPr lang="en-GB" smtClean="0"/>
              <a:t>27/01/2025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5A1CEC-0435-49A9-A666-47D432950526}" type="slidenum">
              <a:rPr lang="en-GB" smtClean="0"/>
              <a:t>‹#›</a:t>
            </a:fld>
            <a:endParaRPr lang="en-GB"/>
          </a:p>
        </p:txBody>
      </p:sp>
    </p:spTree>
    <p:extLst>
      <p:ext uri="{BB962C8B-B14F-4D97-AF65-F5344CB8AC3E}">
        <p14:creationId xmlns:p14="http://schemas.microsoft.com/office/powerpoint/2010/main" val="2057638117"/>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5A7BEDF-4486-490C-BAA0-CBED16570F48}" type="datetime1">
              <a:rPr lang="en-GB" smtClean="0"/>
              <a:t>27/01/2025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5A1CEC-0435-49A9-A666-47D432950526}"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4449475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5A7BEDF-4486-490C-BAA0-CBED16570F48}" type="datetime1">
              <a:rPr lang="en-GB" smtClean="0"/>
              <a:t>27/01/2025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5A1CEC-0435-49A9-A666-47D432950526}" type="slidenum">
              <a:rPr lang="en-GB" smtClean="0"/>
              <a:t>‹#›</a:t>
            </a:fld>
            <a:endParaRPr lang="en-GB"/>
          </a:p>
        </p:txBody>
      </p:sp>
    </p:spTree>
    <p:extLst>
      <p:ext uri="{BB962C8B-B14F-4D97-AF65-F5344CB8AC3E}">
        <p14:creationId xmlns:p14="http://schemas.microsoft.com/office/powerpoint/2010/main" val="310274382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5A7BEDF-4486-490C-BAA0-CBED16570F48}" type="datetime1">
              <a:rPr lang="en-GB" smtClean="0"/>
              <a:t>27/01/2025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5A1CEC-0435-49A9-A666-47D432950526}"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36871591"/>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5A7BEDF-4486-490C-BAA0-CBED16570F48}" type="datetime1">
              <a:rPr lang="en-GB" smtClean="0"/>
              <a:t>27/01/2025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5A1CEC-0435-49A9-A666-47D432950526}" type="slidenum">
              <a:rPr lang="en-GB" smtClean="0"/>
              <a:t>‹#›</a:t>
            </a:fld>
            <a:endParaRPr lang="en-GB"/>
          </a:p>
        </p:txBody>
      </p:sp>
    </p:spTree>
    <p:extLst>
      <p:ext uri="{BB962C8B-B14F-4D97-AF65-F5344CB8AC3E}">
        <p14:creationId xmlns:p14="http://schemas.microsoft.com/office/powerpoint/2010/main" val="2367381866"/>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AC4BD98-AD8F-441E-A3F3-53F50D03C1F8}" type="datetime1">
              <a:rPr lang="en-GB" smtClean="0"/>
              <a:t>27/01/2025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5A1CEC-0435-49A9-A666-47D432950526}" type="slidenum">
              <a:rPr lang="en-GB" smtClean="0"/>
              <a:t>‹#›</a:t>
            </a:fld>
            <a:endParaRPr lang="en-GB"/>
          </a:p>
        </p:txBody>
      </p:sp>
    </p:spTree>
    <p:extLst>
      <p:ext uri="{BB962C8B-B14F-4D97-AF65-F5344CB8AC3E}">
        <p14:creationId xmlns:p14="http://schemas.microsoft.com/office/powerpoint/2010/main" val="27757954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ABC618C-AB8D-411C-99DE-8496A17B814C}" type="datetime1">
              <a:rPr lang="en-GB" smtClean="0"/>
              <a:t>27/01/2025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5A1CEC-0435-49A9-A666-47D432950526}" type="slidenum">
              <a:rPr lang="en-GB" smtClean="0"/>
              <a:t>‹#›</a:t>
            </a:fld>
            <a:endParaRPr lang="en-GB"/>
          </a:p>
        </p:txBody>
      </p:sp>
    </p:spTree>
    <p:extLst>
      <p:ext uri="{BB962C8B-B14F-4D97-AF65-F5344CB8AC3E}">
        <p14:creationId xmlns:p14="http://schemas.microsoft.com/office/powerpoint/2010/main" val="2699954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2A8651E-E352-4E86-8610-89BEB13F85E0}" type="datetime1">
              <a:rPr lang="en-GB" smtClean="0"/>
              <a:t>27/01/2025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5A1CEC-0435-49A9-A666-47D432950526}" type="slidenum">
              <a:rPr lang="en-GB" smtClean="0"/>
              <a:t>‹#›</a:t>
            </a:fld>
            <a:endParaRPr lang="en-GB"/>
          </a:p>
        </p:txBody>
      </p:sp>
    </p:spTree>
    <p:extLst>
      <p:ext uri="{BB962C8B-B14F-4D97-AF65-F5344CB8AC3E}">
        <p14:creationId xmlns:p14="http://schemas.microsoft.com/office/powerpoint/2010/main" val="3787791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B430E82-DD7C-484D-B382-5B1C78EFAD1E}" type="datetime1">
              <a:rPr lang="en-GB" smtClean="0"/>
              <a:t>27/01/2025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5A1CEC-0435-49A9-A666-47D432950526}" type="slidenum">
              <a:rPr lang="en-GB" smtClean="0"/>
              <a:t>‹#›</a:t>
            </a:fld>
            <a:endParaRPr lang="en-GB"/>
          </a:p>
        </p:txBody>
      </p:sp>
    </p:spTree>
    <p:extLst>
      <p:ext uri="{BB962C8B-B14F-4D97-AF65-F5344CB8AC3E}">
        <p14:creationId xmlns:p14="http://schemas.microsoft.com/office/powerpoint/2010/main" val="2670186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686460AD-7FAB-4FEA-9FF5-05F9F536F6FE}" type="datetime1">
              <a:rPr lang="en-GB" smtClean="0"/>
              <a:t>27/01/2025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95A1CEC-0435-49A9-A666-47D432950526}" type="slidenum">
              <a:rPr lang="en-GB" smtClean="0"/>
              <a:t>‹#›</a:t>
            </a:fld>
            <a:endParaRPr lang="en-GB"/>
          </a:p>
        </p:txBody>
      </p:sp>
    </p:spTree>
    <p:extLst>
      <p:ext uri="{BB962C8B-B14F-4D97-AF65-F5344CB8AC3E}">
        <p14:creationId xmlns:p14="http://schemas.microsoft.com/office/powerpoint/2010/main" val="417706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BA33A05-FCEE-4D31-B4D4-8C8B97191191}" type="datetime1">
              <a:rPr lang="en-GB" smtClean="0"/>
              <a:t>27/01/2025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95A1CEC-0435-49A9-A666-47D432950526}" type="slidenum">
              <a:rPr lang="en-GB" smtClean="0"/>
              <a:t>‹#›</a:t>
            </a:fld>
            <a:endParaRPr lang="en-GB"/>
          </a:p>
        </p:txBody>
      </p:sp>
    </p:spTree>
    <p:extLst>
      <p:ext uri="{BB962C8B-B14F-4D97-AF65-F5344CB8AC3E}">
        <p14:creationId xmlns:p14="http://schemas.microsoft.com/office/powerpoint/2010/main" val="1729644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2C6ED138-FAD3-4108-BE14-052CD0008462}" type="datetime1">
              <a:rPr lang="en-GB" smtClean="0"/>
              <a:t>27/01/2025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95A1CEC-0435-49A9-A666-47D432950526}" type="slidenum">
              <a:rPr lang="en-GB" smtClean="0"/>
              <a:t>‹#›</a:t>
            </a:fld>
            <a:endParaRPr lang="en-GB"/>
          </a:p>
        </p:txBody>
      </p:sp>
    </p:spTree>
    <p:extLst>
      <p:ext uri="{BB962C8B-B14F-4D97-AF65-F5344CB8AC3E}">
        <p14:creationId xmlns:p14="http://schemas.microsoft.com/office/powerpoint/2010/main" val="3732526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14B9E2-C441-4AAE-969A-277B409A6FEF}" type="datetime1">
              <a:rPr lang="en-GB" smtClean="0"/>
              <a:t>27/01/2025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95A1CEC-0435-49A9-A666-47D432950526}" type="slidenum">
              <a:rPr lang="en-GB" smtClean="0"/>
              <a:t>‹#›</a:t>
            </a:fld>
            <a:endParaRPr lang="en-GB"/>
          </a:p>
        </p:txBody>
      </p:sp>
    </p:spTree>
    <p:extLst>
      <p:ext uri="{BB962C8B-B14F-4D97-AF65-F5344CB8AC3E}">
        <p14:creationId xmlns:p14="http://schemas.microsoft.com/office/powerpoint/2010/main" val="3355200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GB"/>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F467D25E-5F70-47FF-8977-C3E8D270D882}" type="datetime1">
              <a:rPr lang="en-GB" smtClean="0"/>
              <a:t>27/01/2025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95A1CEC-0435-49A9-A666-47D432950526}" type="slidenum">
              <a:rPr lang="en-GB" smtClean="0"/>
              <a:t>‹#›</a:t>
            </a:fld>
            <a:endParaRPr lang="en-GB"/>
          </a:p>
        </p:txBody>
      </p:sp>
    </p:spTree>
    <p:extLst>
      <p:ext uri="{BB962C8B-B14F-4D97-AF65-F5344CB8AC3E}">
        <p14:creationId xmlns:p14="http://schemas.microsoft.com/office/powerpoint/2010/main" val="1073871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9587C3A-3352-4BFF-AFC5-7B6D885C3121}" type="datetime1">
              <a:rPr lang="en-GB" smtClean="0"/>
              <a:t>27/01/2025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95A1CEC-0435-49A9-A666-47D432950526}" type="slidenum">
              <a:rPr lang="en-GB" smtClean="0"/>
              <a:t>‹#›</a:t>
            </a:fld>
            <a:endParaRPr lang="en-GB"/>
          </a:p>
        </p:txBody>
      </p:sp>
    </p:spTree>
    <p:extLst>
      <p:ext uri="{BB962C8B-B14F-4D97-AF65-F5344CB8AC3E}">
        <p14:creationId xmlns:p14="http://schemas.microsoft.com/office/powerpoint/2010/main" val="171518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5A7BEDF-4486-490C-BAA0-CBED16570F48}" type="datetime1">
              <a:rPr lang="en-GB" smtClean="0"/>
              <a:t>27/01/2025</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95A1CEC-0435-49A9-A666-47D432950526}" type="slidenum">
              <a:rPr lang="en-GB" smtClean="0"/>
              <a:t>‹#›</a:t>
            </a:fld>
            <a:endParaRPr lang="en-GB"/>
          </a:p>
        </p:txBody>
      </p:sp>
    </p:spTree>
    <p:extLst>
      <p:ext uri="{BB962C8B-B14F-4D97-AF65-F5344CB8AC3E}">
        <p14:creationId xmlns:p14="http://schemas.microsoft.com/office/powerpoint/2010/main" val="3655273517"/>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8CB3732-2228-BB7B-8B4B-099DB27655AA}"/>
              </a:ext>
            </a:extLst>
          </p:cNvPr>
          <p:cNvSpPr>
            <a:spLocks noGrp="1"/>
          </p:cNvSpPr>
          <p:nvPr>
            <p:ph type="subTitle" idx="1"/>
          </p:nvPr>
        </p:nvSpPr>
        <p:spPr>
          <a:xfrm>
            <a:off x="861392" y="605254"/>
            <a:ext cx="8700620" cy="5232004"/>
          </a:xfrm>
        </p:spPr>
        <p:txBody>
          <a:bodyPr anchor="ctr">
            <a:normAutofit/>
          </a:bodyPr>
          <a:lstStyle/>
          <a:p>
            <a:pPr algn="l">
              <a:lnSpc>
                <a:spcPct val="90000"/>
              </a:lnSpc>
            </a:pPr>
            <a:endParaRPr lang="en-US" sz="4400" b="1" i="1" dirty="0">
              <a:solidFill>
                <a:schemeClr val="tx1"/>
              </a:solidFill>
            </a:endParaRPr>
          </a:p>
          <a:p>
            <a:pPr algn="l">
              <a:lnSpc>
                <a:spcPct val="90000"/>
              </a:lnSpc>
            </a:pPr>
            <a:r>
              <a:rPr lang="en-US" sz="4400" spc="-50" dirty="0">
                <a:solidFill>
                  <a:schemeClr val="tx1"/>
                </a:solidFill>
                <a:ea typeface="+mj-ea"/>
                <a:cs typeface="+mj-cs"/>
              </a:rPr>
              <a:t>Evaluating the role of the Malta film commission  in promoting the  Maltese film industry    </a:t>
            </a:r>
          </a:p>
          <a:p>
            <a:pPr algn="l">
              <a:lnSpc>
                <a:spcPct val="90000"/>
              </a:lnSpc>
            </a:pPr>
            <a:r>
              <a:rPr lang="en-US" sz="4400" b="1" i="1" dirty="0">
                <a:solidFill>
                  <a:schemeClr val="tx1"/>
                </a:solidFill>
              </a:rPr>
              <a:t>November 2024</a:t>
            </a:r>
          </a:p>
          <a:p>
            <a:pPr algn="l">
              <a:lnSpc>
                <a:spcPct val="90000"/>
              </a:lnSpc>
            </a:pPr>
            <a:endParaRPr lang="en-US" sz="1300" b="1" i="1" dirty="0">
              <a:solidFill>
                <a:schemeClr val="tx1"/>
              </a:solidFill>
            </a:endParaRPr>
          </a:p>
          <a:p>
            <a:pPr algn="l">
              <a:lnSpc>
                <a:spcPct val="90000"/>
              </a:lnSpc>
            </a:pPr>
            <a:endParaRPr lang="en-GB" sz="1300" b="1" i="1" dirty="0">
              <a:solidFill>
                <a:srgbClr val="FFFFFF"/>
              </a:solidFill>
            </a:endParaRPr>
          </a:p>
        </p:txBody>
      </p:sp>
      <p:sp>
        <p:nvSpPr>
          <p:cNvPr id="4" name="Slide Number Placeholder 3">
            <a:extLst>
              <a:ext uri="{FF2B5EF4-FFF2-40B4-BE49-F238E27FC236}">
                <a16:creationId xmlns:a16="http://schemas.microsoft.com/office/drawing/2014/main" id="{B80FBA22-8DB6-425B-F837-5D35FEB2A587}"/>
              </a:ext>
            </a:extLst>
          </p:cNvPr>
          <p:cNvSpPr>
            <a:spLocks noGrp="1"/>
          </p:cNvSpPr>
          <p:nvPr>
            <p:ph type="sldNum" sz="quarter" idx="12"/>
          </p:nvPr>
        </p:nvSpPr>
        <p:spPr/>
        <p:txBody>
          <a:bodyPr>
            <a:normAutofit/>
          </a:bodyPr>
          <a:lstStyle/>
          <a:p>
            <a:pPr>
              <a:spcAft>
                <a:spcPts val="600"/>
              </a:spcAft>
            </a:pPr>
            <a:fld id="{295A1CEC-0435-49A9-A666-47D432950526}" type="slidenum">
              <a:rPr lang="en-GB">
                <a:solidFill>
                  <a:srgbClr val="FFFFFF"/>
                </a:solidFill>
              </a:rPr>
              <a:pPr>
                <a:spcAft>
                  <a:spcPts val="600"/>
                </a:spcAft>
              </a:pPr>
              <a:t>1</a:t>
            </a:fld>
            <a:endParaRPr lang="en-GB">
              <a:solidFill>
                <a:srgbClr val="FFFFFF"/>
              </a:solidFill>
            </a:endParaRPr>
          </a:p>
        </p:txBody>
      </p:sp>
      <p:pic>
        <p:nvPicPr>
          <p:cNvPr id="5" name="Picture 4">
            <a:extLst>
              <a:ext uri="{FF2B5EF4-FFF2-40B4-BE49-F238E27FC236}">
                <a16:creationId xmlns:a16="http://schemas.microsoft.com/office/drawing/2014/main" id="{BF1963AB-D4AA-1759-9E4D-2B65F983BAD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6689" y="5837258"/>
            <a:ext cx="1382574" cy="415488"/>
          </a:xfrm>
          <a:prstGeom prst="rect">
            <a:avLst/>
          </a:prstGeom>
          <a:noFill/>
          <a:ln>
            <a:noFill/>
          </a:ln>
        </p:spPr>
      </p:pic>
    </p:spTree>
    <p:extLst>
      <p:ext uri="{BB962C8B-B14F-4D97-AF65-F5344CB8AC3E}">
        <p14:creationId xmlns:p14="http://schemas.microsoft.com/office/powerpoint/2010/main" val="2166951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EB2C6C7-665C-0A4E-91C4-1B30A31FA798}"/>
              </a:ext>
            </a:extLst>
          </p:cNvPr>
          <p:cNvSpPr>
            <a:spLocks noGrp="1"/>
          </p:cNvSpPr>
          <p:nvPr>
            <p:ph type="title"/>
          </p:nvPr>
        </p:nvSpPr>
        <p:spPr>
          <a:xfrm>
            <a:off x="1043950" y="1179151"/>
            <a:ext cx="3300646" cy="4463889"/>
          </a:xfrm>
        </p:spPr>
        <p:txBody>
          <a:bodyPr anchor="ctr">
            <a:normAutofit/>
          </a:bodyPr>
          <a:lstStyle/>
          <a:p>
            <a:r>
              <a:rPr lang="en-GB" dirty="0"/>
              <a:t>The 2022 Malta Film Week / Film Awards</a:t>
            </a:r>
            <a:br>
              <a:rPr lang="en-GB" dirty="0"/>
            </a:br>
            <a:r>
              <a:rPr lang="en-GB" dirty="0"/>
              <a:t>(2 of 2)</a:t>
            </a:r>
            <a:endParaRPr lang="en-GB" b="1" dirty="0"/>
          </a:p>
        </p:txBody>
      </p:sp>
      <p:sp>
        <p:nvSpPr>
          <p:cNvPr id="11" name="Isosceles Triangle 10">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MT"/>
          </a:p>
        </p:txBody>
      </p:sp>
      <p:cxnSp>
        <p:nvCxnSpPr>
          <p:cNvPr id="13" name="Straight Connector 12">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0CDEFF9-E02B-1DDE-BFFE-3223F84C50C0}"/>
              </a:ext>
            </a:extLst>
          </p:cNvPr>
          <p:cNvSpPr>
            <a:spLocks noGrp="1"/>
          </p:cNvSpPr>
          <p:nvPr>
            <p:ph idx="1"/>
          </p:nvPr>
        </p:nvSpPr>
        <p:spPr>
          <a:xfrm>
            <a:off x="4968745" y="659567"/>
            <a:ext cx="6341016" cy="6021024"/>
          </a:xfrm>
        </p:spPr>
        <p:txBody>
          <a:bodyPr anchor="ctr">
            <a:normAutofit fontScale="55000" lnSpcReduction="20000"/>
          </a:bodyPr>
          <a:lstStyle/>
          <a:p>
            <a:pPr marL="0" indent="0">
              <a:buNone/>
            </a:pPr>
            <a:endParaRPr lang="en-GB" sz="2400" dirty="0"/>
          </a:p>
          <a:p>
            <a:pPr marL="0" indent="0">
              <a:buNone/>
            </a:pPr>
            <a:r>
              <a:rPr lang="en-GB" sz="4200" dirty="0"/>
              <a:t>MFC financed a third of MFW / MFA expenditure through a central government subvention</a:t>
            </a:r>
          </a:p>
          <a:p>
            <a:endParaRPr lang="en-GB" sz="4200" dirty="0"/>
          </a:p>
          <a:p>
            <a:r>
              <a:rPr lang="en-GB" sz="4200" dirty="0"/>
              <a:t>Documentation presented to the NAO shows that the cost of staging the Malta Film Week and the Malta Film Awards Events entailed an expenditure of around €1.3 million. </a:t>
            </a:r>
          </a:p>
          <a:p>
            <a:endParaRPr lang="en-GB" sz="4200" dirty="0"/>
          </a:p>
          <a:p>
            <a:r>
              <a:rPr lang="en-GB" sz="4200" dirty="0"/>
              <a:t>This analysis is excluding information of any non-financial agreements entered into by the Commission. </a:t>
            </a:r>
          </a:p>
          <a:p>
            <a:pPr lvl="1"/>
            <a:r>
              <a:rPr lang="en-GB" sz="4200" dirty="0"/>
              <a:t>Such a situation materialised as the MFC has not established and documented the fair-value of these arrangements</a:t>
            </a:r>
            <a:r>
              <a:rPr lang="en-GB" sz="3100" dirty="0"/>
              <a:t>. </a:t>
            </a:r>
          </a:p>
          <a:p>
            <a:pPr marL="0" indent="0">
              <a:buNone/>
            </a:pPr>
            <a:endParaRPr lang="en-GB" b="1" dirty="0">
              <a:effectLst/>
              <a:latin typeface="Calibri" panose="020F0502020204030204" pitchFamily="34" charset="0"/>
            </a:endParaRPr>
          </a:p>
          <a:p>
            <a:pPr marL="0" indent="0">
              <a:buNone/>
            </a:pPr>
            <a:r>
              <a:rPr lang="en-GB" b="0" dirty="0">
                <a:effectLst/>
                <a:latin typeface="Calibri" panose="020F0502020204030204" pitchFamily="34" charset="0"/>
              </a:rPr>
              <a:t> </a:t>
            </a:r>
          </a:p>
          <a:p>
            <a:pPr marL="0" indent="0">
              <a:buNone/>
            </a:pPr>
            <a:endParaRPr lang="en-GB" dirty="0">
              <a:effectLst/>
            </a:endParaRPr>
          </a:p>
          <a:p>
            <a:endParaRPr lang="en-GB" dirty="0"/>
          </a:p>
        </p:txBody>
      </p:sp>
      <p:sp>
        <p:nvSpPr>
          <p:cNvPr id="15" name="Isosceles Triangle 14">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MT"/>
          </a:p>
        </p:txBody>
      </p:sp>
      <p:sp>
        <p:nvSpPr>
          <p:cNvPr id="4" name="Slide Number Placeholder 3">
            <a:extLst>
              <a:ext uri="{FF2B5EF4-FFF2-40B4-BE49-F238E27FC236}">
                <a16:creationId xmlns:a16="http://schemas.microsoft.com/office/drawing/2014/main" id="{10B54C83-5A3F-7934-62DF-F91484F90093}"/>
              </a:ext>
            </a:extLst>
          </p:cNvPr>
          <p:cNvSpPr>
            <a:spLocks noGrp="1"/>
          </p:cNvSpPr>
          <p:nvPr>
            <p:ph type="sldNum" sz="quarter" idx="12"/>
          </p:nvPr>
        </p:nvSpPr>
        <p:spPr>
          <a:xfrm>
            <a:off x="8590663" y="6041362"/>
            <a:ext cx="683339" cy="365125"/>
          </a:xfrm>
        </p:spPr>
        <p:txBody>
          <a:bodyPr>
            <a:normAutofit/>
          </a:bodyPr>
          <a:lstStyle/>
          <a:p>
            <a:pPr>
              <a:spcAft>
                <a:spcPts val="600"/>
              </a:spcAft>
            </a:pPr>
            <a:fld id="{295A1CEC-0435-49A9-A666-47D432950526}" type="slidenum">
              <a:rPr lang="en-GB" smtClean="0"/>
              <a:pPr>
                <a:spcAft>
                  <a:spcPts val="600"/>
                </a:spcAft>
              </a:pPr>
              <a:t>10</a:t>
            </a:fld>
            <a:endParaRPr lang="en-GB"/>
          </a:p>
        </p:txBody>
      </p:sp>
      <p:pic>
        <p:nvPicPr>
          <p:cNvPr id="7" name="Picture 6">
            <a:extLst>
              <a:ext uri="{FF2B5EF4-FFF2-40B4-BE49-F238E27FC236}">
                <a16:creationId xmlns:a16="http://schemas.microsoft.com/office/drawing/2014/main" id="{1C27B246-F879-6E52-CF34-A3C577D9C42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020" y="6265103"/>
            <a:ext cx="1382574" cy="415488"/>
          </a:xfrm>
          <a:prstGeom prst="rect">
            <a:avLst/>
          </a:prstGeom>
          <a:noFill/>
          <a:ln>
            <a:noFill/>
          </a:ln>
        </p:spPr>
      </p:pic>
    </p:spTree>
    <p:extLst>
      <p:ext uri="{BB962C8B-B14F-4D97-AF65-F5344CB8AC3E}">
        <p14:creationId xmlns:p14="http://schemas.microsoft.com/office/powerpoint/2010/main" val="4193431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C53BF-1785-867E-D963-CE17A20FBA6E}"/>
              </a:ext>
            </a:extLst>
          </p:cNvPr>
          <p:cNvSpPr>
            <a:spLocks noGrp="1"/>
          </p:cNvSpPr>
          <p:nvPr>
            <p:ph type="title"/>
          </p:nvPr>
        </p:nvSpPr>
        <p:spPr/>
        <p:txBody>
          <a:bodyPr>
            <a:normAutofit/>
          </a:bodyPr>
          <a:lstStyle/>
          <a:p>
            <a:r>
              <a:rPr lang="en-GB" dirty="0"/>
              <a:t>The 2022 Malta Film Week / Film Awards:  Funding (1 of 2)</a:t>
            </a:r>
            <a:endParaRPr lang="en-MT" dirty="0"/>
          </a:p>
        </p:txBody>
      </p:sp>
      <p:sp>
        <p:nvSpPr>
          <p:cNvPr id="4" name="Slide Number Placeholder 3">
            <a:extLst>
              <a:ext uri="{FF2B5EF4-FFF2-40B4-BE49-F238E27FC236}">
                <a16:creationId xmlns:a16="http://schemas.microsoft.com/office/drawing/2014/main" id="{371BAF8D-0D3F-CA5F-A6C4-3C6DC96C3AF8}"/>
              </a:ext>
            </a:extLst>
          </p:cNvPr>
          <p:cNvSpPr>
            <a:spLocks noGrp="1"/>
          </p:cNvSpPr>
          <p:nvPr>
            <p:ph type="sldNum" sz="quarter" idx="12"/>
          </p:nvPr>
        </p:nvSpPr>
        <p:spPr/>
        <p:txBody>
          <a:bodyPr/>
          <a:lstStyle/>
          <a:p>
            <a:fld id="{295A1CEC-0435-49A9-A666-47D432950526}" type="slidenum">
              <a:rPr lang="en-GB" smtClean="0"/>
              <a:t>11</a:t>
            </a:fld>
            <a:endParaRPr lang="en-GB"/>
          </a:p>
        </p:txBody>
      </p:sp>
      <p:pic>
        <p:nvPicPr>
          <p:cNvPr id="6" name="Picture 5">
            <a:extLst>
              <a:ext uri="{FF2B5EF4-FFF2-40B4-BE49-F238E27FC236}">
                <a16:creationId xmlns:a16="http://schemas.microsoft.com/office/drawing/2014/main" id="{C5498AB2-140A-C3DB-7708-2F40BCC3EAC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020" y="6265103"/>
            <a:ext cx="1382574" cy="415488"/>
          </a:xfrm>
          <a:prstGeom prst="rect">
            <a:avLst/>
          </a:prstGeom>
          <a:noFill/>
          <a:ln>
            <a:noFill/>
          </a:ln>
        </p:spPr>
      </p:pic>
      <p:pic>
        <p:nvPicPr>
          <p:cNvPr id="7" name="Picture 6" descr="A diagram of a circle with numbers and a number of money&#10;&#10;Description automatically generated with medium confidence">
            <a:extLst>
              <a:ext uri="{FF2B5EF4-FFF2-40B4-BE49-F238E27FC236}">
                <a16:creationId xmlns:a16="http://schemas.microsoft.com/office/drawing/2014/main" id="{5CF7196E-1DEA-CEA0-C5B1-24BF7461982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84173" y="2160589"/>
            <a:ext cx="6429930" cy="4591541"/>
          </a:xfrm>
          <a:prstGeom prst="rect">
            <a:avLst/>
          </a:prstGeom>
          <a:noFill/>
          <a:ln>
            <a:noFill/>
          </a:ln>
        </p:spPr>
      </p:pic>
    </p:spTree>
    <p:extLst>
      <p:ext uri="{BB962C8B-B14F-4D97-AF65-F5344CB8AC3E}">
        <p14:creationId xmlns:p14="http://schemas.microsoft.com/office/powerpoint/2010/main" val="1636163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A87E67-895C-13F4-0D36-660487C9B1D9}"/>
              </a:ext>
            </a:extLst>
          </p:cNvPr>
          <p:cNvSpPr>
            <a:spLocks noGrp="1"/>
          </p:cNvSpPr>
          <p:nvPr>
            <p:ph type="title"/>
          </p:nvPr>
        </p:nvSpPr>
        <p:spPr>
          <a:xfrm>
            <a:off x="1043950" y="1179151"/>
            <a:ext cx="3300646" cy="4463889"/>
          </a:xfrm>
        </p:spPr>
        <p:txBody>
          <a:bodyPr anchor="ctr">
            <a:normAutofit/>
          </a:bodyPr>
          <a:lstStyle/>
          <a:p>
            <a:r>
              <a:rPr lang="en-GB" dirty="0"/>
              <a:t>The 2022 Malta Film Week / Film Awards:  Funding (2 of 2)</a:t>
            </a:r>
            <a:endParaRPr lang="en-MT" dirty="0"/>
          </a:p>
        </p:txBody>
      </p:sp>
      <p:sp>
        <p:nvSpPr>
          <p:cNvPr id="26" name="Isosceles Triangle 25">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MT"/>
          </a:p>
        </p:txBody>
      </p:sp>
      <p:cxnSp>
        <p:nvCxnSpPr>
          <p:cNvPr id="28" name="Straight Connector 27">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AD71EA3-9D5C-E971-D5AB-301E07778DD5}"/>
              </a:ext>
            </a:extLst>
          </p:cNvPr>
          <p:cNvSpPr>
            <a:spLocks noGrp="1"/>
          </p:cNvSpPr>
          <p:nvPr>
            <p:ph idx="1"/>
          </p:nvPr>
        </p:nvSpPr>
        <p:spPr>
          <a:xfrm>
            <a:off x="4978918" y="719528"/>
            <a:ext cx="6341016" cy="5686959"/>
          </a:xfrm>
        </p:spPr>
        <p:txBody>
          <a:bodyPr anchor="ctr">
            <a:normAutofit fontScale="92500" lnSpcReduction="10000"/>
          </a:bodyPr>
          <a:lstStyle/>
          <a:p>
            <a:r>
              <a:rPr lang="en-GB" sz="2400" b="0" dirty="0">
                <a:effectLst/>
                <a:latin typeface="Calibri" panose="020F0502020204030204" pitchFamily="34" charset="0"/>
              </a:rPr>
              <a:t>The Malta Film Studios had the financial capacity to back-up the MFW, as at the time the MFS had a </a:t>
            </a:r>
            <a:r>
              <a:rPr lang="en-GB" sz="2400" dirty="0">
                <a:latin typeface="Calibri" panose="020F0502020204030204" pitchFamily="34" charset="0"/>
              </a:rPr>
              <a:t>profit</a:t>
            </a:r>
            <a:r>
              <a:rPr lang="en-GB" sz="2400" b="0" dirty="0">
                <a:effectLst/>
                <a:latin typeface="Calibri" panose="020F0502020204030204" pitchFamily="34" charset="0"/>
              </a:rPr>
              <a:t> of </a:t>
            </a:r>
            <a:r>
              <a:rPr lang="en-GB" sz="2400" b="0" dirty="0">
                <a:effectLst/>
                <a:latin typeface="Calibri" panose="020F0502020204030204" pitchFamily="34" charset="0"/>
                <a:ea typeface="Calibri" panose="020F0502020204030204" pitchFamily="34" charset="0"/>
                <a:cs typeface="Calibri" panose="020F0502020204030204" pitchFamily="34" charset="0"/>
              </a:rPr>
              <a:t>€915,589 (FDRS).</a:t>
            </a:r>
            <a:endParaRPr lang="en-GB" sz="2400" b="0" dirty="0">
              <a:effectLst/>
              <a:latin typeface="Calibri" panose="020F0502020204030204" pitchFamily="34" charset="0"/>
            </a:endParaRPr>
          </a:p>
          <a:p>
            <a:endParaRPr lang="en-GB" sz="2400" dirty="0">
              <a:latin typeface="Calibri" panose="020F0502020204030204" pitchFamily="34" charset="0"/>
            </a:endParaRPr>
          </a:p>
          <a:p>
            <a:r>
              <a:rPr lang="en-GB" sz="2400" dirty="0">
                <a:latin typeface="Calibri" panose="020F0502020204030204" pitchFamily="34" charset="0"/>
              </a:rPr>
              <a:t>The transfer of </a:t>
            </a:r>
            <a:r>
              <a:rPr lang="en-GB" sz="2400" dirty="0">
                <a:latin typeface="Calibri" panose="020F0502020204030204" pitchFamily="34" charset="0"/>
                <a:ea typeface="Calibri" panose="020F0502020204030204" pitchFamily="34" charset="0"/>
                <a:cs typeface="Calibri" panose="020F0502020204030204" pitchFamily="34" charset="0"/>
              </a:rPr>
              <a:t>€330,303 between MFS and MFC </a:t>
            </a:r>
            <a:r>
              <a:rPr lang="en-GB" sz="2400" b="0" dirty="0">
                <a:effectLst/>
                <a:latin typeface="Calibri" panose="020F0502020204030204" pitchFamily="34" charset="0"/>
              </a:rPr>
              <a:t>was driven by the availability of funds to the Commission.</a:t>
            </a:r>
          </a:p>
          <a:p>
            <a:pPr marL="0" indent="0">
              <a:buNone/>
            </a:pPr>
            <a:endParaRPr lang="en-GB" sz="2400" dirty="0">
              <a:effectLst/>
            </a:endParaRPr>
          </a:p>
          <a:p>
            <a:r>
              <a:rPr lang="en-GB" sz="2400" dirty="0">
                <a:latin typeface="Calibri" panose="020F0502020204030204" pitchFamily="34" charset="0"/>
              </a:rPr>
              <a:t>NAO found no evidence that the above amount detracted from budgets allocated under the state aid funding (rebate schemes operated in conjunction with the production of films in Malta).</a:t>
            </a:r>
          </a:p>
          <a:p>
            <a:endParaRPr lang="en-GB" sz="2400" dirty="0">
              <a:latin typeface="Calibri" panose="020F0502020204030204" pitchFamily="34" charset="0"/>
            </a:endParaRPr>
          </a:p>
          <a:p>
            <a:r>
              <a:rPr lang="en-GB" sz="2400" dirty="0">
                <a:latin typeface="Calibri" panose="020F0502020204030204" pitchFamily="34" charset="0"/>
              </a:rPr>
              <a:t>Moreover, Government allocated a separate budget line item to MFC  for the MFW hence it did not affect support and financing of other activities</a:t>
            </a:r>
            <a:endParaRPr lang="en-MT" sz="2400" dirty="0"/>
          </a:p>
        </p:txBody>
      </p:sp>
      <p:sp>
        <p:nvSpPr>
          <p:cNvPr id="30" name="Isosceles Triangle 29">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MT"/>
          </a:p>
        </p:txBody>
      </p:sp>
      <p:sp>
        <p:nvSpPr>
          <p:cNvPr id="4" name="Slide Number Placeholder 3">
            <a:extLst>
              <a:ext uri="{FF2B5EF4-FFF2-40B4-BE49-F238E27FC236}">
                <a16:creationId xmlns:a16="http://schemas.microsoft.com/office/drawing/2014/main" id="{F70389E5-CDC7-46C8-01C9-B3193D5CCA90}"/>
              </a:ext>
            </a:extLst>
          </p:cNvPr>
          <p:cNvSpPr>
            <a:spLocks noGrp="1"/>
          </p:cNvSpPr>
          <p:nvPr>
            <p:ph type="sldNum" sz="quarter" idx="12"/>
          </p:nvPr>
        </p:nvSpPr>
        <p:spPr>
          <a:xfrm>
            <a:off x="8590663" y="6041362"/>
            <a:ext cx="683339" cy="365125"/>
          </a:xfrm>
        </p:spPr>
        <p:txBody>
          <a:bodyPr>
            <a:normAutofit/>
          </a:bodyPr>
          <a:lstStyle/>
          <a:p>
            <a:pPr>
              <a:spcAft>
                <a:spcPts val="600"/>
              </a:spcAft>
            </a:pPr>
            <a:fld id="{295A1CEC-0435-49A9-A666-47D432950526}" type="slidenum">
              <a:rPr lang="en-GB"/>
              <a:pPr>
                <a:spcAft>
                  <a:spcPts val="600"/>
                </a:spcAft>
              </a:pPr>
              <a:t>12</a:t>
            </a:fld>
            <a:endParaRPr lang="en-GB"/>
          </a:p>
        </p:txBody>
      </p:sp>
      <p:pic>
        <p:nvPicPr>
          <p:cNvPr id="5" name="Picture 4">
            <a:extLst>
              <a:ext uri="{FF2B5EF4-FFF2-40B4-BE49-F238E27FC236}">
                <a16:creationId xmlns:a16="http://schemas.microsoft.com/office/drawing/2014/main" id="{3E9FB36D-6201-5B17-2DFE-76B0B777BAC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020" y="6252040"/>
            <a:ext cx="1382574" cy="415488"/>
          </a:xfrm>
          <a:prstGeom prst="rect">
            <a:avLst/>
          </a:prstGeom>
          <a:noFill/>
          <a:ln>
            <a:noFill/>
          </a:ln>
        </p:spPr>
      </p:pic>
    </p:spTree>
    <p:extLst>
      <p:ext uri="{BB962C8B-B14F-4D97-AF65-F5344CB8AC3E}">
        <p14:creationId xmlns:p14="http://schemas.microsoft.com/office/powerpoint/2010/main" val="4079864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30E181B-030B-8C47-1231-AF7D837BEBE9}"/>
              </a:ext>
            </a:extLst>
          </p:cNvPr>
          <p:cNvSpPr>
            <a:spLocks noGrp="1"/>
          </p:cNvSpPr>
          <p:nvPr>
            <p:ph type="title"/>
          </p:nvPr>
        </p:nvSpPr>
        <p:spPr>
          <a:xfrm>
            <a:off x="1043950" y="1179151"/>
            <a:ext cx="3300646" cy="4463889"/>
          </a:xfrm>
        </p:spPr>
        <p:txBody>
          <a:bodyPr anchor="ctr">
            <a:normAutofit/>
          </a:bodyPr>
          <a:lstStyle/>
          <a:p>
            <a:r>
              <a:rPr lang="en-GB" dirty="0"/>
              <a:t>The 2022 Malta Film Week / Film Awards</a:t>
            </a:r>
            <a:endParaRPr lang="en-MT" dirty="0"/>
          </a:p>
        </p:txBody>
      </p:sp>
      <p:sp>
        <p:nvSpPr>
          <p:cNvPr id="11" name="Isosceles Triangle 10">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MT"/>
          </a:p>
        </p:txBody>
      </p:sp>
      <p:cxnSp>
        <p:nvCxnSpPr>
          <p:cNvPr id="13" name="Straight Connector 12">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3E0FAD5-33D2-D278-8C0C-8E278C1F37B1}"/>
              </a:ext>
            </a:extLst>
          </p:cNvPr>
          <p:cNvSpPr>
            <a:spLocks noGrp="1"/>
          </p:cNvSpPr>
          <p:nvPr>
            <p:ph idx="1"/>
          </p:nvPr>
        </p:nvSpPr>
        <p:spPr>
          <a:xfrm>
            <a:off x="4978917" y="451513"/>
            <a:ext cx="6518533" cy="5954974"/>
          </a:xfrm>
        </p:spPr>
        <p:txBody>
          <a:bodyPr anchor="ctr">
            <a:normAutofit lnSpcReduction="10000"/>
          </a:bodyPr>
          <a:lstStyle/>
          <a:p>
            <a:pPr marL="0" indent="0">
              <a:buNone/>
            </a:pPr>
            <a:r>
              <a:rPr lang="en-GB" sz="2000" b="1" dirty="0">
                <a:effectLst/>
                <a:latin typeface="Calibri" panose="020F0502020204030204" pitchFamily="34" charset="0"/>
              </a:rPr>
              <a:t>The non-availability of MFC’s comprehensive accounting records to the NAO did not enable this Office to conclusively determine completeness of the costs involved in the MFW </a:t>
            </a:r>
          </a:p>
          <a:p>
            <a:r>
              <a:rPr lang="en-GB" sz="2000" dirty="0">
                <a:latin typeface="Calibri" panose="020F0502020204030204" pitchFamily="34" charset="0"/>
              </a:rPr>
              <a:t>T</a:t>
            </a:r>
            <a:r>
              <a:rPr lang="en-GB" sz="2000" b="0" dirty="0">
                <a:effectLst/>
                <a:latin typeface="Calibri" panose="020F0502020204030204" pitchFamily="34" charset="0"/>
              </a:rPr>
              <a:t>he NAO requested a copy of all invoices relating to the MFW. Based on the documentation received, this evaluation resulted in the following: </a:t>
            </a:r>
            <a:endParaRPr lang="en-GB" sz="2000" dirty="0">
              <a:effectLst/>
            </a:endParaRPr>
          </a:p>
          <a:p>
            <a:pPr lvl="1"/>
            <a:r>
              <a:rPr lang="en-GB" sz="1800" dirty="0">
                <a:effectLst/>
                <a:latin typeface="Calibri" panose="020F0502020204030204" pitchFamily="34" charset="0"/>
              </a:rPr>
              <a:t>MFC did not have contracts in place covering all sponsorships and non-financial agreements entered into</a:t>
            </a:r>
            <a:r>
              <a:rPr lang="en-GB" sz="1800" dirty="0">
                <a:latin typeface="Calibri" panose="020F0502020204030204" pitchFamily="34" charset="0"/>
              </a:rPr>
              <a:t>. Services including those provided from local artists, entertainers, make-up artists, hotels, hairdressers, PBS advertising slots and others.</a:t>
            </a:r>
            <a:endParaRPr lang="en-GB" sz="1800" dirty="0"/>
          </a:p>
          <a:p>
            <a:pPr lvl="1"/>
            <a:r>
              <a:rPr lang="en-GB" sz="1800" dirty="0">
                <a:effectLst/>
                <a:latin typeface="Calibri" panose="020F0502020204030204" pitchFamily="34" charset="0"/>
              </a:rPr>
              <a:t>MFC did not always enter into documented agreements with suppliers </a:t>
            </a:r>
          </a:p>
          <a:p>
            <a:pPr lvl="1"/>
            <a:r>
              <a:rPr lang="en-GB" sz="1800" dirty="0">
                <a:latin typeface="Calibri" panose="020F0502020204030204" pitchFamily="34" charset="0"/>
              </a:rPr>
              <a:t>MFC did not dedicate a specific line item to record financial transactions in conjunction with the MFW</a:t>
            </a:r>
          </a:p>
          <a:p>
            <a:pPr lvl="1"/>
            <a:r>
              <a:rPr lang="en-GB" sz="1800" dirty="0">
                <a:latin typeface="Calibri" panose="020F0502020204030204" pitchFamily="34" charset="0"/>
              </a:rPr>
              <a:t>It could not be confirmed that some goods and services procured were used exclusively for the MFW or that other costs were charged to the MFW when they could have been </a:t>
            </a:r>
            <a:r>
              <a:rPr lang="en-GB" sz="1800" dirty="0" err="1">
                <a:latin typeface="Calibri" panose="020F0502020204030204" pitchFamily="34" charset="0"/>
              </a:rPr>
              <a:t>utilsed</a:t>
            </a:r>
            <a:r>
              <a:rPr lang="en-GB" sz="1800" dirty="0">
                <a:latin typeface="Calibri" panose="020F0502020204030204" pitchFamily="34" charset="0"/>
              </a:rPr>
              <a:t> for other purposes</a:t>
            </a:r>
            <a:endParaRPr lang="en-GB" sz="1800" dirty="0"/>
          </a:p>
          <a:p>
            <a:endParaRPr lang="en-GB" sz="2000" dirty="0"/>
          </a:p>
          <a:p>
            <a:endParaRPr lang="en-MT" dirty="0"/>
          </a:p>
        </p:txBody>
      </p:sp>
      <p:sp>
        <p:nvSpPr>
          <p:cNvPr id="15" name="Isosceles Triangle 14">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MT"/>
          </a:p>
        </p:txBody>
      </p:sp>
      <p:sp>
        <p:nvSpPr>
          <p:cNvPr id="4" name="Slide Number Placeholder 3">
            <a:extLst>
              <a:ext uri="{FF2B5EF4-FFF2-40B4-BE49-F238E27FC236}">
                <a16:creationId xmlns:a16="http://schemas.microsoft.com/office/drawing/2014/main" id="{94F50786-CD9D-1871-D52C-B7106D71A20B}"/>
              </a:ext>
            </a:extLst>
          </p:cNvPr>
          <p:cNvSpPr>
            <a:spLocks noGrp="1"/>
          </p:cNvSpPr>
          <p:nvPr>
            <p:ph type="sldNum" sz="quarter" idx="12"/>
          </p:nvPr>
        </p:nvSpPr>
        <p:spPr>
          <a:xfrm>
            <a:off x="8590663" y="6041362"/>
            <a:ext cx="683339" cy="365125"/>
          </a:xfrm>
        </p:spPr>
        <p:txBody>
          <a:bodyPr>
            <a:normAutofit/>
          </a:bodyPr>
          <a:lstStyle/>
          <a:p>
            <a:pPr>
              <a:spcAft>
                <a:spcPts val="600"/>
              </a:spcAft>
            </a:pPr>
            <a:fld id="{295A1CEC-0435-49A9-A666-47D432950526}" type="slidenum">
              <a:rPr lang="en-GB" smtClean="0"/>
              <a:pPr>
                <a:spcAft>
                  <a:spcPts val="600"/>
                </a:spcAft>
              </a:pPr>
              <a:t>13</a:t>
            </a:fld>
            <a:endParaRPr lang="en-GB"/>
          </a:p>
        </p:txBody>
      </p:sp>
      <p:pic>
        <p:nvPicPr>
          <p:cNvPr id="5" name="Picture 4">
            <a:extLst>
              <a:ext uri="{FF2B5EF4-FFF2-40B4-BE49-F238E27FC236}">
                <a16:creationId xmlns:a16="http://schemas.microsoft.com/office/drawing/2014/main" id="{B1930B86-66FE-6C5A-EE13-5EF01BD804A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020" y="6265103"/>
            <a:ext cx="1382574" cy="415488"/>
          </a:xfrm>
          <a:prstGeom prst="rect">
            <a:avLst/>
          </a:prstGeom>
          <a:noFill/>
          <a:ln>
            <a:noFill/>
          </a:ln>
        </p:spPr>
      </p:pic>
      <p:pic>
        <p:nvPicPr>
          <p:cNvPr id="6" name="Picture 5">
            <a:extLst>
              <a:ext uri="{FF2B5EF4-FFF2-40B4-BE49-F238E27FC236}">
                <a16:creationId xmlns:a16="http://schemas.microsoft.com/office/drawing/2014/main" id="{6D09D3A3-5351-46E2-521E-C51C088E507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020" y="6252040"/>
            <a:ext cx="1382574" cy="415488"/>
          </a:xfrm>
          <a:prstGeom prst="rect">
            <a:avLst/>
          </a:prstGeom>
          <a:noFill/>
          <a:ln>
            <a:noFill/>
          </a:ln>
        </p:spPr>
      </p:pic>
    </p:spTree>
    <p:extLst>
      <p:ext uri="{BB962C8B-B14F-4D97-AF65-F5344CB8AC3E}">
        <p14:creationId xmlns:p14="http://schemas.microsoft.com/office/powerpoint/2010/main" val="40105165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D48863-ED2A-43EC-61D1-F97968258904}"/>
              </a:ext>
            </a:extLst>
          </p:cNvPr>
          <p:cNvSpPr>
            <a:spLocks noGrp="1"/>
          </p:cNvSpPr>
          <p:nvPr>
            <p:ph type="title"/>
          </p:nvPr>
        </p:nvSpPr>
        <p:spPr>
          <a:xfrm>
            <a:off x="1043950" y="1179151"/>
            <a:ext cx="3300646" cy="4463889"/>
          </a:xfrm>
        </p:spPr>
        <p:txBody>
          <a:bodyPr anchor="ctr">
            <a:normAutofit/>
          </a:bodyPr>
          <a:lstStyle/>
          <a:p>
            <a:r>
              <a:rPr lang="en-GB" b="1" dirty="0"/>
              <a:t>Chapter 2: </a:t>
            </a:r>
            <a:r>
              <a:rPr lang="en-GB" dirty="0"/>
              <a:t>The 2022 Malta Film Week / Film Awards</a:t>
            </a:r>
            <a:endParaRPr lang="en-MT" dirty="0"/>
          </a:p>
        </p:txBody>
      </p:sp>
      <p:sp>
        <p:nvSpPr>
          <p:cNvPr id="22" name="Isosceles Triangle 21">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MT"/>
          </a:p>
        </p:txBody>
      </p:sp>
      <p:cxnSp>
        <p:nvCxnSpPr>
          <p:cNvPr id="24" name="Straight Connector 23">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F6B0A64-EE07-2DB4-A321-BDDC0770ECC0}"/>
              </a:ext>
            </a:extLst>
          </p:cNvPr>
          <p:cNvSpPr>
            <a:spLocks noGrp="1"/>
          </p:cNvSpPr>
          <p:nvPr>
            <p:ph idx="1"/>
          </p:nvPr>
        </p:nvSpPr>
        <p:spPr>
          <a:xfrm>
            <a:off x="4978918" y="1109145"/>
            <a:ext cx="6341016" cy="4603900"/>
          </a:xfrm>
        </p:spPr>
        <p:txBody>
          <a:bodyPr anchor="ctr">
            <a:normAutofit/>
          </a:bodyPr>
          <a:lstStyle/>
          <a:p>
            <a:pPr marL="0" indent="0">
              <a:buNone/>
            </a:pPr>
            <a:r>
              <a:rPr lang="en-GB" b="1" dirty="0">
                <a:effectLst/>
                <a:latin typeface="Calibri" panose="020F0502020204030204" pitchFamily="34" charset="0"/>
              </a:rPr>
              <a:t>MFC could not support its claim that the MFW constituted Value for Money </a:t>
            </a:r>
            <a:endParaRPr lang="en-GB" b="0" dirty="0">
              <a:effectLst/>
              <a:latin typeface="Calibri" panose="020F0502020204030204" pitchFamily="34" charset="0"/>
            </a:endParaRPr>
          </a:p>
          <a:p>
            <a:pPr>
              <a:buFont typeface="+mj-lt"/>
              <a:buAutoNum type="arabicPeriod"/>
            </a:pPr>
            <a:r>
              <a:rPr lang="en-GB" b="0" dirty="0">
                <a:effectLst/>
                <a:latin typeface="Calibri" panose="020F0502020204030204" pitchFamily="34" charset="0"/>
              </a:rPr>
              <a:t>MFC did not provide a detailed account of the services and service providers, which were not directly paid for through invoices but through non-financial arrangements; </a:t>
            </a:r>
          </a:p>
          <a:p>
            <a:pPr>
              <a:buFont typeface="+mj-lt"/>
              <a:buAutoNum type="arabicPeriod"/>
            </a:pPr>
            <a:r>
              <a:rPr lang="en-GB" b="0" dirty="0">
                <a:effectLst/>
                <a:latin typeface="Calibri" panose="020F0502020204030204" pitchFamily="34" charset="0"/>
              </a:rPr>
              <a:t>the description from the invoices was, in cases, somewhat limited as information presented did not attribute specific costs to particular events, such as specific master classes; </a:t>
            </a:r>
          </a:p>
          <a:p>
            <a:pPr>
              <a:buFont typeface="+mj-lt"/>
              <a:buAutoNum type="arabicPeriod"/>
            </a:pPr>
            <a:r>
              <a:rPr lang="en-GB" b="0" dirty="0">
                <a:effectLst/>
                <a:latin typeface="Calibri" panose="020F0502020204030204" pitchFamily="34" charset="0"/>
              </a:rPr>
              <a:t>MFC did not provide this Office with the pre-determined outcomes and outputs, for example the cost per event against any set objectives</a:t>
            </a:r>
            <a:r>
              <a:rPr lang="en-GB" dirty="0">
                <a:latin typeface="Calibri" panose="020F0502020204030204" pitchFamily="34" charset="0"/>
              </a:rPr>
              <a:t>; </a:t>
            </a:r>
            <a:r>
              <a:rPr lang="en-GB" b="0" dirty="0">
                <a:effectLst/>
                <a:latin typeface="Calibri" panose="020F0502020204030204" pitchFamily="34" charset="0"/>
              </a:rPr>
              <a:t>and </a:t>
            </a:r>
          </a:p>
          <a:p>
            <a:pPr>
              <a:buFont typeface="+mj-lt"/>
              <a:buAutoNum type="arabicPeriod"/>
            </a:pPr>
            <a:r>
              <a:rPr lang="en-GB" b="0" dirty="0">
                <a:effectLst/>
                <a:latin typeface="Calibri" panose="020F0502020204030204" pitchFamily="34" charset="0"/>
              </a:rPr>
              <a:t>MFC was not in a position to determine the return on investment (ROI) over time resulting from such marketing efforts. </a:t>
            </a:r>
            <a:endParaRPr lang="en-MT" dirty="0"/>
          </a:p>
        </p:txBody>
      </p:sp>
      <p:sp>
        <p:nvSpPr>
          <p:cNvPr id="26" name="Isosceles Triangle 25">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MT"/>
          </a:p>
        </p:txBody>
      </p:sp>
      <p:sp>
        <p:nvSpPr>
          <p:cNvPr id="4" name="Slide Number Placeholder 3">
            <a:extLst>
              <a:ext uri="{FF2B5EF4-FFF2-40B4-BE49-F238E27FC236}">
                <a16:creationId xmlns:a16="http://schemas.microsoft.com/office/drawing/2014/main" id="{F0467392-DB04-EA72-580E-C51EBF878134}"/>
              </a:ext>
            </a:extLst>
          </p:cNvPr>
          <p:cNvSpPr>
            <a:spLocks noGrp="1"/>
          </p:cNvSpPr>
          <p:nvPr>
            <p:ph type="sldNum" sz="quarter" idx="12"/>
          </p:nvPr>
        </p:nvSpPr>
        <p:spPr>
          <a:xfrm>
            <a:off x="8590663" y="6041362"/>
            <a:ext cx="683339" cy="365125"/>
          </a:xfrm>
        </p:spPr>
        <p:txBody>
          <a:bodyPr>
            <a:normAutofit/>
          </a:bodyPr>
          <a:lstStyle/>
          <a:p>
            <a:pPr>
              <a:spcAft>
                <a:spcPts val="600"/>
              </a:spcAft>
            </a:pPr>
            <a:fld id="{295A1CEC-0435-49A9-A666-47D432950526}" type="slidenum">
              <a:rPr lang="en-GB" smtClean="0"/>
              <a:pPr>
                <a:spcAft>
                  <a:spcPts val="600"/>
                </a:spcAft>
              </a:pPr>
              <a:t>14</a:t>
            </a:fld>
            <a:endParaRPr lang="en-GB"/>
          </a:p>
        </p:txBody>
      </p:sp>
      <p:pic>
        <p:nvPicPr>
          <p:cNvPr id="5" name="Picture 4">
            <a:extLst>
              <a:ext uri="{FF2B5EF4-FFF2-40B4-BE49-F238E27FC236}">
                <a16:creationId xmlns:a16="http://schemas.microsoft.com/office/drawing/2014/main" id="{8DF75094-E1CD-F69A-BD4A-431B2F51A50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020" y="6265103"/>
            <a:ext cx="1382574" cy="415488"/>
          </a:xfrm>
          <a:prstGeom prst="rect">
            <a:avLst/>
          </a:prstGeom>
          <a:noFill/>
          <a:ln>
            <a:noFill/>
          </a:ln>
        </p:spPr>
      </p:pic>
    </p:spTree>
    <p:extLst>
      <p:ext uri="{BB962C8B-B14F-4D97-AF65-F5344CB8AC3E}">
        <p14:creationId xmlns:p14="http://schemas.microsoft.com/office/powerpoint/2010/main" val="41956592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8DF4D7F6-81B5-452A-9CE6-76D81F91D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166D1F4-B103-A7EA-0CDA-5314F581CDBC}"/>
              </a:ext>
            </a:extLst>
          </p:cNvPr>
          <p:cNvSpPr>
            <a:spLocks noGrp="1"/>
          </p:cNvSpPr>
          <p:nvPr>
            <p:ph type="title"/>
          </p:nvPr>
        </p:nvSpPr>
        <p:spPr>
          <a:xfrm>
            <a:off x="1333502" y="609600"/>
            <a:ext cx="8596668" cy="1320800"/>
          </a:xfrm>
        </p:spPr>
        <p:txBody>
          <a:bodyPr>
            <a:normAutofit/>
          </a:bodyPr>
          <a:lstStyle/>
          <a:p>
            <a:r>
              <a:rPr lang="en-GB" b="1" dirty="0"/>
              <a:t>Corporate Governance</a:t>
            </a:r>
            <a:endParaRPr lang="en-US" dirty="0"/>
          </a:p>
        </p:txBody>
      </p:sp>
      <p:sp>
        <p:nvSpPr>
          <p:cNvPr id="16" name="Isosceles Triangle 15">
            <a:extLst>
              <a:ext uri="{FF2B5EF4-FFF2-40B4-BE49-F238E27FC236}">
                <a16:creationId xmlns:a16="http://schemas.microsoft.com/office/drawing/2014/main" id="{4600514D-20FB-4559-97DC-D1DC39E6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MT"/>
          </a:p>
        </p:txBody>
      </p:sp>
      <p:sp>
        <p:nvSpPr>
          <p:cNvPr id="18" name="Isosceles Triangle 17">
            <a:extLst>
              <a:ext uri="{FF2B5EF4-FFF2-40B4-BE49-F238E27FC236}">
                <a16:creationId xmlns:a16="http://schemas.microsoft.com/office/drawing/2014/main" id="{266F638A-E405-4AC0-B984-72E5813B0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8534" y="3818467"/>
            <a:ext cx="4450292" cy="3039533"/>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MT"/>
          </a:p>
        </p:txBody>
      </p:sp>
      <p:cxnSp>
        <p:nvCxnSpPr>
          <p:cNvPr id="20" name="Straight Connector 19">
            <a:extLst>
              <a:ext uri="{FF2B5EF4-FFF2-40B4-BE49-F238E27FC236}">
                <a16:creationId xmlns:a16="http://schemas.microsoft.com/office/drawing/2014/main" id="{7D1CBE93-B17D-4509-843C-82287C3803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134600" y="0"/>
            <a:ext cx="17272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AE6277B4-6A43-48AB-89B2-3442221619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C87E3F6D-F449-F952-3F12-DB55AAB081D8}"/>
              </a:ext>
            </a:extLst>
          </p:cNvPr>
          <p:cNvSpPr>
            <a:spLocks noGrp="1"/>
          </p:cNvSpPr>
          <p:nvPr>
            <p:ph idx="1"/>
          </p:nvPr>
        </p:nvSpPr>
        <p:spPr>
          <a:xfrm>
            <a:off x="393018" y="1930400"/>
            <a:ext cx="10838542" cy="5120640"/>
          </a:xfrm>
        </p:spPr>
        <p:txBody>
          <a:bodyPr>
            <a:normAutofit/>
          </a:bodyPr>
          <a:lstStyle/>
          <a:p>
            <a:pPr marL="0" indent="0">
              <a:lnSpc>
                <a:spcPct val="90000"/>
              </a:lnSpc>
              <a:buNone/>
            </a:pPr>
            <a:r>
              <a:rPr lang="en-GB" sz="2000" kern="100" dirty="0">
                <a:effectLst/>
                <a:latin typeface="Calibri" panose="020F0502020204030204" pitchFamily="34" charset="0"/>
                <a:ea typeface="Aptos" panose="020B0004020202020204" pitchFamily="34" charset="0"/>
                <a:cs typeface="Times New Roman" panose="02020603050405020304" pitchFamily="18" charset="0"/>
              </a:rPr>
              <a:t>Certain MFC operations do not fulfil good corporate governance practices</a:t>
            </a:r>
          </a:p>
          <a:p>
            <a:pPr>
              <a:lnSpc>
                <a:spcPct val="90000"/>
              </a:lnSpc>
            </a:pPr>
            <a:endParaRPr lang="en-GB" sz="2000" kern="100" dirty="0">
              <a:latin typeface="Calibri" panose="020F0502020204030204" pitchFamily="34" charset="0"/>
              <a:ea typeface="Aptos" panose="020B0004020202020204" pitchFamily="34" charset="0"/>
              <a:cs typeface="Times New Roman" panose="02020603050405020304" pitchFamily="18" charset="0"/>
            </a:endParaRPr>
          </a:p>
          <a:p>
            <a:pPr>
              <a:lnSpc>
                <a:spcPct val="90000"/>
              </a:lnSpc>
            </a:pPr>
            <a:r>
              <a:rPr lang="en-GB" sz="2000" b="1" dirty="0">
                <a:effectLst/>
                <a:latin typeface="Calibri" panose="020F0502020204030204" pitchFamily="34" charset="0"/>
              </a:rPr>
              <a:t>Balance between executive and non-executive board members- </a:t>
            </a:r>
            <a:r>
              <a:rPr lang="en-GB" sz="2000" b="0" dirty="0">
                <a:effectLst/>
                <a:latin typeface="Calibri" panose="020F0502020204030204" pitchFamily="34" charset="0"/>
              </a:rPr>
              <a:t>Chapter 478 of the Laws of Malta stipulates that the MFC Board is to be composed of a Chairman, the Malta Film Commissioner and three non-executive members. With a few exceptions related to the endorsement of rebates, the MFC’s Board role is mainly advisory as the non-executive directors are not legally empowered to approve or veto initiatives. Within this context, corporate governance literature highlights the importance of a balance between executive and non-executive directors. </a:t>
            </a:r>
          </a:p>
          <a:p>
            <a:pPr marL="0" indent="0">
              <a:lnSpc>
                <a:spcPct val="90000"/>
              </a:lnSpc>
              <a:buNone/>
            </a:pPr>
            <a:endParaRPr lang="en-GB" sz="2000" dirty="0">
              <a:effectLst/>
            </a:endParaRPr>
          </a:p>
          <a:p>
            <a:pPr>
              <a:lnSpc>
                <a:spcPct val="90000"/>
              </a:lnSpc>
            </a:pPr>
            <a:r>
              <a:rPr lang="en-GB" sz="2000" b="1" dirty="0">
                <a:effectLst/>
                <a:latin typeface="Calibri" panose="020F0502020204030204" pitchFamily="34" charset="0"/>
              </a:rPr>
              <a:t>Staffing issues </a:t>
            </a:r>
            <a:r>
              <a:rPr lang="en-GB" sz="2000" dirty="0">
                <a:effectLst/>
                <a:latin typeface="Calibri" panose="020F0502020204030204" pitchFamily="34" charset="0"/>
              </a:rPr>
              <a:t>- </a:t>
            </a:r>
            <a:r>
              <a:rPr lang="en-GB" sz="2000" b="0" dirty="0">
                <a:effectLst/>
                <a:latin typeface="Calibri" panose="020F0502020204030204" pitchFamily="34" charset="0"/>
              </a:rPr>
              <a:t>As at end of 2022, the MFC had ten vacant positions out of the planned 23 employee workforce, when the Commissioner and his secretariat are excluded from the calculation. A similar situation prevailed in 2024. </a:t>
            </a:r>
            <a:endParaRPr lang="en-GB" sz="2000" dirty="0">
              <a:effectLst/>
            </a:endParaRPr>
          </a:p>
          <a:p>
            <a:pPr marL="0" indent="0">
              <a:lnSpc>
                <a:spcPct val="90000"/>
              </a:lnSpc>
              <a:buNone/>
            </a:pPr>
            <a:endParaRPr lang="en-GB" sz="2000" kern="100" dirty="0">
              <a:latin typeface="Calibri" panose="020F0502020204030204" pitchFamily="34" charset="0"/>
              <a:ea typeface="Aptos" panose="020B0004020202020204" pitchFamily="34" charset="0"/>
              <a:cs typeface="Times New Roman" panose="02020603050405020304" pitchFamily="18" charset="0"/>
            </a:endParaRPr>
          </a:p>
          <a:p>
            <a:pPr>
              <a:lnSpc>
                <a:spcPct val="90000"/>
              </a:lnSpc>
            </a:pPr>
            <a:endParaRPr lang="en-GB" sz="1700" b="1" kern="100" dirty="0">
              <a:effectLst/>
              <a:latin typeface="Calibri" panose="020F0502020204030204" pitchFamily="34" charset="0"/>
              <a:ea typeface="Aptos" panose="020B0004020202020204" pitchFamily="34" charset="0"/>
              <a:cs typeface="Times New Roman" panose="02020603050405020304" pitchFamily="18" charset="0"/>
            </a:endParaRPr>
          </a:p>
        </p:txBody>
      </p:sp>
      <p:sp>
        <p:nvSpPr>
          <p:cNvPr id="24" name="Rectangle 27">
            <a:extLst>
              <a:ext uri="{FF2B5EF4-FFF2-40B4-BE49-F238E27FC236}">
                <a16:creationId xmlns:a16="http://schemas.microsoft.com/office/drawing/2014/main" id="{27B538D5-95DB-47ED-9CB4-34AE5BF78E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5641" y="0"/>
            <a:ext cx="1766359"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MT"/>
          </a:p>
        </p:txBody>
      </p:sp>
      <p:sp>
        <p:nvSpPr>
          <p:cNvPr id="4" name="Slide Number Placeholder 3">
            <a:extLst>
              <a:ext uri="{FF2B5EF4-FFF2-40B4-BE49-F238E27FC236}">
                <a16:creationId xmlns:a16="http://schemas.microsoft.com/office/drawing/2014/main" id="{82C7B99D-11C0-34AF-2FCE-26FA2CB36661}"/>
              </a:ext>
            </a:extLst>
          </p:cNvPr>
          <p:cNvSpPr>
            <a:spLocks noGrp="1"/>
          </p:cNvSpPr>
          <p:nvPr>
            <p:ph type="sldNum" sz="quarter" idx="12"/>
          </p:nvPr>
        </p:nvSpPr>
        <p:spPr>
          <a:xfrm>
            <a:off x="10656530" y="6041362"/>
            <a:ext cx="683339" cy="365125"/>
          </a:xfrm>
        </p:spPr>
        <p:txBody>
          <a:bodyPr>
            <a:normAutofit/>
          </a:bodyPr>
          <a:lstStyle/>
          <a:p>
            <a:pPr>
              <a:spcAft>
                <a:spcPts val="600"/>
              </a:spcAft>
            </a:pPr>
            <a:fld id="{295A1CEC-0435-49A9-A666-47D432950526}" type="slidenum">
              <a:rPr lang="en-GB">
                <a:solidFill>
                  <a:srgbClr val="FFFFFF"/>
                </a:solidFill>
              </a:rPr>
              <a:pPr>
                <a:spcAft>
                  <a:spcPts val="600"/>
                </a:spcAft>
              </a:pPr>
              <a:t>15</a:t>
            </a:fld>
            <a:endParaRPr lang="en-GB">
              <a:solidFill>
                <a:srgbClr val="FFFFFF"/>
              </a:solidFill>
            </a:endParaRPr>
          </a:p>
        </p:txBody>
      </p:sp>
      <p:pic>
        <p:nvPicPr>
          <p:cNvPr id="5" name="Picture 4">
            <a:extLst>
              <a:ext uri="{FF2B5EF4-FFF2-40B4-BE49-F238E27FC236}">
                <a16:creationId xmlns:a16="http://schemas.microsoft.com/office/drawing/2014/main" id="{C79C36B0-774F-9124-5974-2D616751091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020" y="6265103"/>
            <a:ext cx="1382574" cy="415488"/>
          </a:xfrm>
          <a:prstGeom prst="rect">
            <a:avLst/>
          </a:prstGeom>
          <a:noFill/>
          <a:ln>
            <a:noFill/>
          </a:ln>
        </p:spPr>
      </p:pic>
    </p:spTree>
    <p:extLst>
      <p:ext uri="{BB962C8B-B14F-4D97-AF65-F5344CB8AC3E}">
        <p14:creationId xmlns:p14="http://schemas.microsoft.com/office/powerpoint/2010/main" val="25020845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A40ABA4-4BD8-EDFD-AD96-BF903347F3DE}"/>
              </a:ext>
            </a:extLst>
          </p:cNvPr>
          <p:cNvSpPr>
            <a:spLocks noGrp="1"/>
          </p:cNvSpPr>
          <p:nvPr>
            <p:ph type="title"/>
          </p:nvPr>
        </p:nvSpPr>
        <p:spPr>
          <a:xfrm>
            <a:off x="1043950" y="1179151"/>
            <a:ext cx="3300646" cy="4463889"/>
          </a:xfrm>
        </p:spPr>
        <p:txBody>
          <a:bodyPr anchor="ctr">
            <a:normAutofit/>
          </a:bodyPr>
          <a:lstStyle/>
          <a:p>
            <a:r>
              <a:rPr lang="en-GB" b="1" dirty="0"/>
              <a:t>Corporate Governance</a:t>
            </a:r>
            <a:endParaRPr lang="en-MT" dirty="0"/>
          </a:p>
        </p:txBody>
      </p:sp>
      <p:sp>
        <p:nvSpPr>
          <p:cNvPr id="43" name="Isosceles Triangle 42">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MT"/>
          </a:p>
        </p:txBody>
      </p:sp>
      <p:cxnSp>
        <p:nvCxnSpPr>
          <p:cNvPr id="45" name="Straight Connector 44">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B374FE1-899F-DFEF-CA20-68E4A3954B88}"/>
              </a:ext>
            </a:extLst>
          </p:cNvPr>
          <p:cNvSpPr>
            <a:spLocks noGrp="1"/>
          </p:cNvSpPr>
          <p:nvPr>
            <p:ph idx="1"/>
          </p:nvPr>
        </p:nvSpPr>
        <p:spPr>
          <a:xfrm>
            <a:off x="4656671" y="451513"/>
            <a:ext cx="7019544" cy="6216015"/>
          </a:xfrm>
        </p:spPr>
        <p:txBody>
          <a:bodyPr anchor="ctr">
            <a:normAutofit/>
          </a:bodyPr>
          <a:lstStyle/>
          <a:p>
            <a:pPr marL="0" indent="0">
              <a:buNone/>
            </a:pPr>
            <a:r>
              <a:rPr lang="en-GB" sz="2000" b="1" dirty="0">
                <a:effectLst/>
                <a:latin typeface="Calibri" panose="020F0502020204030204" pitchFamily="34" charset="0"/>
              </a:rPr>
              <a:t>The MFC lacks documented plans, which outline the resources required, initiatives to be implemented and their anticipated outputs and outcomes </a:t>
            </a:r>
            <a:endParaRPr lang="en-GB" sz="2000" b="1" dirty="0">
              <a:effectLst/>
            </a:endParaRPr>
          </a:p>
          <a:p>
            <a:r>
              <a:rPr lang="en-GB" sz="2000" b="0" dirty="0">
                <a:effectLst/>
                <a:latin typeface="Calibri" panose="020F0502020204030204" pitchFamily="34" charset="0"/>
              </a:rPr>
              <a:t>In June 2023 the MFC published a draft strategy for public consultation. The draft sets out the MFC’s strategic goals for the period 2023 – 2030. This draft has been complemented by a number of speeches by the Malta Film Commissioner at key-note events which generally include high ranking government officials, industry stakeholders and other distinguished guests. Moreover, these speeches were often published in the MFC’s media platforms. </a:t>
            </a:r>
          </a:p>
          <a:p>
            <a:r>
              <a:rPr lang="en-GB" sz="2000" b="0" dirty="0">
                <a:effectLst/>
                <a:latin typeface="Calibri" panose="020F0502020204030204" pitchFamily="34" charset="0"/>
              </a:rPr>
              <a:t>Matters were further exacerbated since the MFC’s business planning is not supported by a comprehensive marketing plan – where marketing constitutes one of the Commission’s major activities to promote Malta as a major film production destination. </a:t>
            </a:r>
            <a:endParaRPr lang="en-GB" sz="2000" dirty="0">
              <a:effectLst/>
            </a:endParaRPr>
          </a:p>
          <a:p>
            <a:endParaRPr lang="en-GB" sz="2000" dirty="0">
              <a:effectLst/>
            </a:endParaRPr>
          </a:p>
          <a:p>
            <a:endParaRPr lang="en-MT" sz="2000" dirty="0"/>
          </a:p>
        </p:txBody>
      </p:sp>
      <p:sp>
        <p:nvSpPr>
          <p:cNvPr id="47" name="Isosceles Triangle 46">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MT"/>
          </a:p>
        </p:txBody>
      </p:sp>
      <p:sp>
        <p:nvSpPr>
          <p:cNvPr id="4" name="Slide Number Placeholder 3">
            <a:extLst>
              <a:ext uri="{FF2B5EF4-FFF2-40B4-BE49-F238E27FC236}">
                <a16:creationId xmlns:a16="http://schemas.microsoft.com/office/drawing/2014/main" id="{88A19B09-39D1-688E-E993-73D808A15451}"/>
              </a:ext>
            </a:extLst>
          </p:cNvPr>
          <p:cNvSpPr>
            <a:spLocks noGrp="1"/>
          </p:cNvSpPr>
          <p:nvPr>
            <p:ph type="sldNum" sz="quarter" idx="12"/>
          </p:nvPr>
        </p:nvSpPr>
        <p:spPr>
          <a:xfrm>
            <a:off x="8590663" y="6041362"/>
            <a:ext cx="683339" cy="365125"/>
          </a:xfrm>
        </p:spPr>
        <p:txBody>
          <a:bodyPr>
            <a:normAutofit/>
          </a:bodyPr>
          <a:lstStyle/>
          <a:p>
            <a:pPr>
              <a:spcAft>
                <a:spcPts val="600"/>
              </a:spcAft>
            </a:pPr>
            <a:fld id="{295A1CEC-0435-49A9-A666-47D432950526}" type="slidenum">
              <a:rPr lang="en-GB"/>
              <a:pPr>
                <a:spcAft>
                  <a:spcPts val="600"/>
                </a:spcAft>
              </a:pPr>
              <a:t>16</a:t>
            </a:fld>
            <a:endParaRPr lang="en-GB" dirty="0"/>
          </a:p>
        </p:txBody>
      </p:sp>
      <p:pic>
        <p:nvPicPr>
          <p:cNvPr id="5" name="Picture 4">
            <a:extLst>
              <a:ext uri="{FF2B5EF4-FFF2-40B4-BE49-F238E27FC236}">
                <a16:creationId xmlns:a16="http://schemas.microsoft.com/office/drawing/2014/main" id="{C3CE22BC-DEDE-6035-D0CB-467FD844B23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020" y="6252040"/>
            <a:ext cx="1382574" cy="415488"/>
          </a:xfrm>
          <a:prstGeom prst="rect">
            <a:avLst/>
          </a:prstGeom>
          <a:noFill/>
          <a:ln>
            <a:noFill/>
          </a:ln>
        </p:spPr>
      </p:pic>
    </p:spTree>
    <p:extLst>
      <p:ext uri="{BB962C8B-B14F-4D97-AF65-F5344CB8AC3E}">
        <p14:creationId xmlns:p14="http://schemas.microsoft.com/office/powerpoint/2010/main" val="28266044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8DF4D7F6-81B5-452A-9CE6-76D81F91D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43F4740-F1B3-A763-6C60-4E0C12F4BA99}"/>
              </a:ext>
            </a:extLst>
          </p:cNvPr>
          <p:cNvSpPr>
            <a:spLocks noGrp="1"/>
          </p:cNvSpPr>
          <p:nvPr>
            <p:ph type="title"/>
          </p:nvPr>
        </p:nvSpPr>
        <p:spPr>
          <a:xfrm>
            <a:off x="1333502" y="609600"/>
            <a:ext cx="8596668" cy="1320800"/>
          </a:xfrm>
        </p:spPr>
        <p:txBody>
          <a:bodyPr>
            <a:normAutofit/>
          </a:bodyPr>
          <a:lstStyle/>
          <a:p>
            <a:r>
              <a:rPr lang="en-GB" b="1" dirty="0"/>
              <a:t>Corporate Governance</a:t>
            </a:r>
            <a:endParaRPr lang="en-MT" dirty="0"/>
          </a:p>
        </p:txBody>
      </p:sp>
      <p:sp>
        <p:nvSpPr>
          <p:cNvPr id="26" name="Isosceles Triangle 25">
            <a:extLst>
              <a:ext uri="{FF2B5EF4-FFF2-40B4-BE49-F238E27FC236}">
                <a16:creationId xmlns:a16="http://schemas.microsoft.com/office/drawing/2014/main" id="{4600514D-20FB-4559-97DC-D1DC39E6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MT"/>
          </a:p>
        </p:txBody>
      </p:sp>
      <p:sp>
        <p:nvSpPr>
          <p:cNvPr id="28" name="Isosceles Triangle 27">
            <a:extLst>
              <a:ext uri="{FF2B5EF4-FFF2-40B4-BE49-F238E27FC236}">
                <a16:creationId xmlns:a16="http://schemas.microsoft.com/office/drawing/2014/main" id="{266F638A-E405-4AC0-B984-72E5813B0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8534" y="3818467"/>
            <a:ext cx="4450292" cy="3039533"/>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MT"/>
          </a:p>
        </p:txBody>
      </p:sp>
      <p:cxnSp>
        <p:nvCxnSpPr>
          <p:cNvPr id="30" name="Straight Connector 29">
            <a:extLst>
              <a:ext uri="{FF2B5EF4-FFF2-40B4-BE49-F238E27FC236}">
                <a16:creationId xmlns:a16="http://schemas.microsoft.com/office/drawing/2014/main" id="{7D1CBE93-B17D-4509-843C-82287C3803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134600" y="0"/>
            <a:ext cx="17272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AE6277B4-6A43-48AB-89B2-3442221619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3047B2E4-791B-1BA9-4DB3-9C15A9C1F50D}"/>
              </a:ext>
            </a:extLst>
          </p:cNvPr>
          <p:cNvSpPr>
            <a:spLocks noGrp="1"/>
          </p:cNvSpPr>
          <p:nvPr>
            <p:ph idx="1"/>
          </p:nvPr>
        </p:nvSpPr>
        <p:spPr>
          <a:xfrm>
            <a:off x="1333502" y="2160590"/>
            <a:ext cx="8470898" cy="3429260"/>
          </a:xfrm>
        </p:spPr>
        <p:txBody>
          <a:bodyPr>
            <a:normAutofit/>
          </a:bodyPr>
          <a:lstStyle/>
          <a:p>
            <a:pPr marL="0" indent="0">
              <a:buNone/>
            </a:pPr>
            <a:r>
              <a:rPr lang="en-GB" b="0" dirty="0">
                <a:effectLst/>
                <a:latin typeface="Calibri" panose="020F0502020204030204" pitchFamily="34" charset="0"/>
              </a:rPr>
              <a:t>The absence of a formally approved strategic document and supporting plans: </a:t>
            </a:r>
            <a:endParaRPr lang="en-GB" dirty="0">
              <a:effectLst/>
            </a:endParaRPr>
          </a:p>
          <a:p>
            <a:pPr marL="742950" lvl="1" indent="-285750">
              <a:buFont typeface="+mj-lt"/>
              <a:buAutoNum type="arabicPeriod"/>
            </a:pPr>
            <a:r>
              <a:rPr lang="en-GB" b="0" dirty="0">
                <a:effectLst/>
                <a:latin typeface="Calibri" panose="020F0502020204030204" pitchFamily="34" charset="0"/>
              </a:rPr>
              <a:t>could detract from a transparent process related to stakeholder involvement as well as evaluation of MFC’s vision and plans; </a:t>
            </a:r>
          </a:p>
          <a:p>
            <a:pPr marL="742950" lvl="1" indent="-285750">
              <a:buFont typeface="+mj-lt"/>
              <a:buAutoNum type="arabicPeriod"/>
            </a:pPr>
            <a:r>
              <a:rPr lang="en-GB" b="0" dirty="0">
                <a:effectLst/>
                <a:latin typeface="Calibri" panose="020F0502020204030204" pitchFamily="34" charset="0"/>
              </a:rPr>
              <a:t>minimises opportunities in connection with promoting Malta as a film production destination since the availability of an approved document illustrates and emphasises the MFC’s business intentions and direction; </a:t>
            </a:r>
          </a:p>
          <a:p>
            <a:pPr marL="742950" lvl="1" indent="-285750">
              <a:buFont typeface="+mj-lt"/>
              <a:buAutoNum type="arabicPeriod"/>
            </a:pPr>
            <a:r>
              <a:rPr lang="en-GB" dirty="0">
                <a:latin typeface="Calibri" panose="020F0502020204030204" pitchFamily="34" charset="0"/>
              </a:rPr>
              <a:t>r</a:t>
            </a:r>
            <a:r>
              <a:rPr lang="en-GB" b="0" dirty="0">
                <a:effectLst/>
                <a:latin typeface="Calibri" panose="020F0502020204030204" pitchFamily="34" charset="0"/>
              </a:rPr>
              <a:t>enders it more difficult for the MFC to present a case for additional resources in a robust manner; and </a:t>
            </a:r>
          </a:p>
          <a:p>
            <a:pPr marL="742950" lvl="1" indent="-285750">
              <a:buFont typeface="+mj-lt"/>
              <a:buAutoNum type="arabicPeriod"/>
            </a:pPr>
            <a:r>
              <a:rPr lang="en-GB" b="0" dirty="0">
                <a:effectLst/>
                <a:latin typeface="Calibri" panose="020F0502020204030204" pitchFamily="34" charset="0"/>
              </a:rPr>
              <a:t>hinders the compilation of a prolific business and marketing plan and activities to further promote the film production industry within Malta’s economic portfolio. </a:t>
            </a:r>
          </a:p>
          <a:p>
            <a:endParaRPr lang="en-MT" dirty="0"/>
          </a:p>
        </p:txBody>
      </p:sp>
      <p:sp>
        <p:nvSpPr>
          <p:cNvPr id="34" name="Rectangle 27">
            <a:extLst>
              <a:ext uri="{FF2B5EF4-FFF2-40B4-BE49-F238E27FC236}">
                <a16:creationId xmlns:a16="http://schemas.microsoft.com/office/drawing/2014/main" id="{27B538D5-95DB-47ED-9CB4-34AE5BF78E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5641" y="0"/>
            <a:ext cx="1766359"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MT"/>
          </a:p>
        </p:txBody>
      </p:sp>
      <p:sp>
        <p:nvSpPr>
          <p:cNvPr id="4" name="Slide Number Placeholder 3">
            <a:extLst>
              <a:ext uri="{FF2B5EF4-FFF2-40B4-BE49-F238E27FC236}">
                <a16:creationId xmlns:a16="http://schemas.microsoft.com/office/drawing/2014/main" id="{18D76420-713C-0E32-6BA2-4665EAA4095F}"/>
              </a:ext>
            </a:extLst>
          </p:cNvPr>
          <p:cNvSpPr>
            <a:spLocks noGrp="1"/>
          </p:cNvSpPr>
          <p:nvPr>
            <p:ph type="sldNum" sz="quarter" idx="12"/>
          </p:nvPr>
        </p:nvSpPr>
        <p:spPr>
          <a:xfrm>
            <a:off x="10656530" y="6041362"/>
            <a:ext cx="683339" cy="365125"/>
          </a:xfrm>
        </p:spPr>
        <p:txBody>
          <a:bodyPr>
            <a:normAutofit/>
          </a:bodyPr>
          <a:lstStyle/>
          <a:p>
            <a:pPr>
              <a:spcAft>
                <a:spcPts val="600"/>
              </a:spcAft>
            </a:pPr>
            <a:fld id="{295A1CEC-0435-49A9-A666-47D432950526}" type="slidenum">
              <a:rPr lang="en-GB">
                <a:solidFill>
                  <a:srgbClr val="FFFFFF"/>
                </a:solidFill>
              </a:rPr>
              <a:pPr>
                <a:spcAft>
                  <a:spcPts val="600"/>
                </a:spcAft>
              </a:pPr>
              <a:t>17</a:t>
            </a:fld>
            <a:endParaRPr lang="en-GB">
              <a:solidFill>
                <a:srgbClr val="FFFFFF"/>
              </a:solidFill>
            </a:endParaRPr>
          </a:p>
        </p:txBody>
      </p:sp>
      <p:pic>
        <p:nvPicPr>
          <p:cNvPr id="5" name="Picture 4">
            <a:extLst>
              <a:ext uri="{FF2B5EF4-FFF2-40B4-BE49-F238E27FC236}">
                <a16:creationId xmlns:a16="http://schemas.microsoft.com/office/drawing/2014/main" id="{60C8DD2A-76B4-5298-5851-4C8B32E8BA8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020" y="6265103"/>
            <a:ext cx="1382574" cy="415488"/>
          </a:xfrm>
          <a:prstGeom prst="rect">
            <a:avLst/>
          </a:prstGeom>
          <a:noFill/>
          <a:ln>
            <a:noFill/>
          </a:ln>
        </p:spPr>
      </p:pic>
    </p:spTree>
    <p:extLst>
      <p:ext uri="{BB962C8B-B14F-4D97-AF65-F5344CB8AC3E}">
        <p14:creationId xmlns:p14="http://schemas.microsoft.com/office/powerpoint/2010/main" val="15075501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EA938-4360-7946-0278-59B886E8D0BC}"/>
              </a:ext>
            </a:extLst>
          </p:cNvPr>
          <p:cNvSpPr>
            <a:spLocks noGrp="1"/>
          </p:cNvSpPr>
          <p:nvPr>
            <p:ph type="title"/>
          </p:nvPr>
        </p:nvSpPr>
        <p:spPr>
          <a:xfrm>
            <a:off x="677334" y="153275"/>
            <a:ext cx="8596668" cy="1320800"/>
          </a:xfrm>
        </p:spPr>
        <p:txBody>
          <a:bodyPr/>
          <a:lstStyle/>
          <a:p>
            <a:r>
              <a:rPr lang="en-US" b="1" dirty="0"/>
              <a:t>MFC’s promotion of the film industry in Malta</a:t>
            </a:r>
            <a:endParaRPr lang="en-US" dirty="0"/>
          </a:p>
        </p:txBody>
      </p:sp>
      <p:sp>
        <p:nvSpPr>
          <p:cNvPr id="3" name="Content Placeholder 2">
            <a:extLst>
              <a:ext uri="{FF2B5EF4-FFF2-40B4-BE49-F238E27FC236}">
                <a16:creationId xmlns:a16="http://schemas.microsoft.com/office/drawing/2014/main" id="{BF6B75C5-403A-D7D8-E2BF-1C74EE05BBCE}"/>
              </a:ext>
            </a:extLst>
          </p:cNvPr>
          <p:cNvSpPr>
            <a:spLocks noGrp="1"/>
          </p:cNvSpPr>
          <p:nvPr>
            <p:ph idx="1"/>
          </p:nvPr>
        </p:nvSpPr>
        <p:spPr>
          <a:xfrm>
            <a:off x="677334" y="1474075"/>
            <a:ext cx="11318646" cy="4804091"/>
          </a:xfrm>
        </p:spPr>
        <p:txBody>
          <a:bodyPr>
            <a:normAutofit/>
          </a:bodyPr>
          <a:lstStyle/>
          <a:p>
            <a:pPr marL="0" indent="0">
              <a:buNone/>
            </a:pPr>
            <a:r>
              <a:rPr lang="en-US" sz="2200" b="1" dirty="0">
                <a:effectLst/>
                <a:ea typeface="Aptos" panose="020B0004020202020204" pitchFamily="34" charset="0"/>
                <a:cs typeface="Calibri" panose="020F0502020204030204" pitchFamily="34" charset="0"/>
              </a:rPr>
              <a:t>Substantial investment is required to further upgrade the film production facilities and to complement the world-class water tanks. </a:t>
            </a:r>
          </a:p>
          <a:p>
            <a:r>
              <a:rPr lang="en-GB" sz="2200" b="0" dirty="0">
                <a:effectLst/>
              </a:rPr>
              <a:t>Over the past years, the facilities at the Malta Film Studios have been undergoing a programme of continuous upgrading. </a:t>
            </a:r>
            <a:endParaRPr lang="en-GB" sz="2200" dirty="0">
              <a:effectLst/>
            </a:endParaRPr>
          </a:p>
          <a:p>
            <a:r>
              <a:rPr lang="en-GB" sz="2200" b="0" dirty="0">
                <a:effectLst/>
              </a:rPr>
              <a:t>In 2019, the MFC outlined its vision through three dimensional images of future infrastructural upgrades, which included the first soundstages in Malta. </a:t>
            </a:r>
            <a:endParaRPr lang="en-GB" sz="2200" dirty="0">
              <a:effectLst/>
            </a:endParaRPr>
          </a:p>
          <a:p>
            <a:r>
              <a:rPr lang="en-GB" sz="2200" dirty="0"/>
              <a:t>Si</a:t>
            </a:r>
            <a:r>
              <a:rPr lang="en-GB" sz="2200" b="0" dirty="0">
                <a:effectLst/>
              </a:rPr>
              <a:t>nce 2018, a series of infrastructure works commenced at the Malta Film Studios, including a pumphouse, the creation of new spaces, maintenance of existing areas and building of new facilities. </a:t>
            </a:r>
            <a:endParaRPr lang="en-GB" sz="2200" dirty="0">
              <a:effectLst/>
            </a:endParaRPr>
          </a:p>
          <a:p>
            <a:r>
              <a:rPr lang="en-GB" sz="2200" b="0" dirty="0">
                <a:effectLst/>
              </a:rPr>
              <a:t>The capital budget for the Film Studios infrastructural upgrading has been increasing through the annual government subvention</a:t>
            </a:r>
          </a:p>
          <a:p>
            <a:r>
              <a:rPr lang="en-GB" sz="2200" b="0" dirty="0">
                <a:effectLst/>
              </a:rPr>
              <a:t>The capital allocation increased from </a:t>
            </a:r>
            <a:r>
              <a:rPr lang="en-GB" sz="2200" b="0" dirty="0">
                <a:effectLst/>
                <a:ea typeface="Calibri" panose="020F0502020204030204" pitchFamily="34" charset="0"/>
                <a:cs typeface="Calibri" panose="020F0502020204030204" pitchFamily="34" charset="0"/>
              </a:rPr>
              <a:t>€0 in 2018 to €3m in 2024</a:t>
            </a:r>
          </a:p>
          <a:p>
            <a:endParaRPr lang="en-US" dirty="0"/>
          </a:p>
        </p:txBody>
      </p:sp>
      <p:sp>
        <p:nvSpPr>
          <p:cNvPr id="4" name="Slide Number Placeholder 3">
            <a:extLst>
              <a:ext uri="{FF2B5EF4-FFF2-40B4-BE49-F238E27FC236}">
                <a16:creationId xmlns:a16="http://schemas.microsoft.com/office/drawing/2014/main" id="{7FD4BE1F-2B3C-62CA-DD35-3FBFF970A604}"/>
              </a:ext>
            </a:extLst>
          </p:cNvPr>
          <p:cNvSpPr>
            <a:spLocks noGrp="1"/>
          </p:cNvSpPr>
          <p:nvPr>
            <p:ph type="sldNum" sz="quarter" idx="12"/>
          </p:nvPr>
        </p:nvSpPr>
        <p:spPr/>
        <p:txBody>
          <a:bodyPr/>
          <a:lstStyle/>
          <a:p>
            <a:fld id="{295A1CEC-0435-49A9-A666-47D432950526}" type="slidenum">
              <a:rPr lang="en-GB" smtClean="0"/>
              <a:t>18</a:t>
            </a:fld>
            <a:endParaRPr lang="en-GB"/>
          </a:p>
        </p:txBody>
      </p:sp>
      <p:pic>
        <p:nvPicPr>
          <p:cNvPr id="5" name="Picture 4">
            <a:extLst>
              <a:ext uri="{FF2B5EF4-FFF2-40B4-BE49-F238E27FC236}">
                <a16:creationId xmlns:a16="http://schemas.microsoft.com/office/drawing/2014/main" id="{A49B3081-0231-3B9C-A47C-6C9EEF1F993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020" y="6278166"/>
            <a:ext cx="1382574" cy="415488"/>
          </a:xfrm>
          <a:prstGeom prst="rect">
            <a:avLst/>
          </a:prstGeom>
          <a:noFill/>
          <a:ln>
            <a:noFill/>
          </a:ln>
        </p:spPr>
      </p:pic>
    </p:spTree>
    <p:extLst>
      <p:ext uri="{BB962C8B-B14F-4D97-AF65-F5344CB8AC3E}">
        <p14:creationId xmlns:p14="http://schemas.microsoft.com/office/powerpoint/2010/main" val="38408211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2D582-8B9F-6194-F30C-81A85C748528}"/>
              </a:ext>
            </a:extLst>
          </p:cNvPr>
          <p:cNvSpPr>
            <a:spLocks noGrp="1"/>
          </p:cNvSpPr>
          <p:nvPr>
            <p:ph type="title"/>
          </p:nvPr>
        </p:nvSpPr>
        <p:spPr/>
        <p:txBody>
          <a:bodyPr/>
          <a:lstStyle/>
          <a:p>
            <a:r>
              <a:rPr lang="en-US" b="1" dirty="0"/>
              <a:t>MFC’s promotion of the film industry in Malta</a:t>
            </a:r>
            <a:endParaRPr lang="en-GB" dirty="0"/>
          </a:p>
        </p:txBody>
      </p:sp>
      <p:sp>
        <p:nvSpPr>
          <p:cNvPr id="3" name="Content Placeholder 2">
            <a:extLst>
              <a:ext uri="{FF2B5EF4-FFF2-40B4-BE49-F238E27FC236}">
                <a16:creationId xmlns:a16="http://schemas.microsoft.com/office/drawing/2014/main" id="{944DB7CA-892E-60CC-5F09-029840E699CE}"/>
              </a:ext>
            </a:extLst>
          </p:cNvPr>
          <p:cNvSpPr>
            <a:spLocks noGrp="1"/>
          </p:cNvSpPr>
          <p:nvPr>
            <p:ph idx="1"/>
          </p:nvPr>
        </p:nvSpPr>
        <p:spPr/>
        <p:txBody>
          <a:bodyPr/>
          <a:lstStyle/>
          <a:p>
            <a:pPr marL="0" indent="0">
              <a:buNone/>
            </a:pPr>
            <a:r>
              <a:rPr lang="en-US" sz="1800" b="1" dirty="0">
                <a:effectLst/>
                <a:ea typeface="Aptos" panose="020B0004020202020204" pitchFamily="34" charset="0"/>
                <a:cs typeface="Calibri" panose="020F0502020204030204" pitchFamily="34" charset="0"/>
              </a:rPr>
              <a:t>Substantial investment is required to further upgrade the film production facilities and to complement the world-class water tanks (cont.</a:t>
            </a:r>
            <a:r>
              <a:rPr lang="en-US" b="1" dirty="0">
                <a:ea typeface="Aptos" panose="020B0004020202020204" pitchFamily="34" charset="0"/>
                <a:cs typeface="Calibri" panose="020F0502020204030204" pitchFamily="34" charset="0"/>
              </a:rPr>
              <a:t>)</a:t>
            </a:r>
          </a:p>
          <a:p>
            <a:r>
              <a:rPr lang="en-US" dirty="0">
                <a:ea typeface="Aptos" panose="020B0004020202020204" pitchFamily="34" charset="0"/>
                <a:cs typeface="Calibri" panose="020F0502020204030204" pitchFamily="34" charset="0"/>
              </a:rPr>
              <a:t>Between 2019 and 2022, central government has allocated </a:t>
            </a:r>
            <a:r>
              <a:rPr lang="en-US" dirty="0">
                <a:latin typeface="Calibri" panose="020F0502020204030204" pitchFamily="34" charset="0"/>
                <a:ea typeface="Calibri" panose="020F0502020204030204" pitchFamily="34" charset="0"/>
                <a:cs typeface="Calibri" panose="020F0502020204030204" pitchFamily="34" charset="0"/>
              </a:rPr>
              <a:t>€7.2 million to upgrade MFC infrastructures. However, based on the audited financial statements, this Office notes the following:</a:t>
            </a:r>
          </a:p>
          <a:p>
            <a:pPr lvl="1"/>
            <a:r>
              <a:rPr lang="en-US" dirty="0">
                <a:latin typeface="Calibri" panose="020F0502020204030204" pitchFamily="34" charset="0"/>
                <a:ea typeface="Calibri" panose="020F0502020204030204" pitchFamily="34" charset="0"/>
                <a:cs typeface="Calibri" panose="020F0502020204030204" pitchFamily="34" charset="0"/>
              </a:rPr>
              <a:t>€ 4.8 million on this expenditure remained outstanding as deferred income on MFC accounts, and </a:t>
            </a:r>
          </a:p>
          <a:p>
            <a:pPr lvl="1"/>
            <a:r>
              <a:rPr lang="en-US" dirty="0">
                <a:latin typeface="Calibri" panose="020F0502020204030204" pitchFamily="34" charset="0"/>
                <a:ea typeface="Calibri" panose="020F0502020204030204" pitchFamily="34" charset="0"/>
                <a:cs typeface="Calibri" panose="020F0502020204030204" pitchFamily="34" charset="0"/>
              </a:rPr>
              <a:t>Current assets amounting to €1.2 million. </a:t>
            </a:r>
            <a:endParaRPr lang="en-US" dirty="0">
              <a:effectLst/>
              <a:ea typeface="Aptos" panose="020B0004020202020204" pitchFamily="34" charset="0"/>
              <a:cs typeface="Calibri" panose="020F0502020204030204" pitchFamily="34" charset="0"/>
            </a:endParaRPr>
          </a:p>
          <a:p>
            <a:pPr marL="0" indent="0">
              <a:buNone/>
            </a:pPr>
            <a:endParaRPr lang="en-GB" dirty="0"/>
          </a:p>
        </p:txBody>
      </p:sp>
      <p:sp>
        <p:nvSpPr>
          <p:cNvPr id="4" name="Slide Number Placeholder 3">
            <a:extLst>
              <a:ext uri="{FF2B5EF4-FFF2-40B4-BE49-F238E27FC236}">
                <a16:creationId xmlns:a16="http://schemas.microsoft.com/office/drawing/2014/main" id="{8E6C8658-2C1B-C120-F98C-236FDB4AB079}"/>
              </a:ext>
            </a:extLst>
          </p:cNvPr>
          <p:cNvSpPr>
            <a:spLocks noGrp="1"/>
          </p:cNvSpPr>
          <p:nvPr>
            <p:ph type="sldNum" sz="quarter" idx="12"/>
          </p:nvPr>
        </p:nvSpPr>
        <p:spPr/>
        <p:txBody>
          <a:bodyPr/>
          <a:lstStyle/>
          <a:p>
            <a:fld id="{295A1CEC-0435-49A9-A666-47D432950526}" type="slidenum">
              <a:rPr lang="en-GB" smtClean="0"/>
              <a:t>19</a:t>
            </a:fld>
            <a:endParaRPr lang="en-GB"/>
          </a:p>
        </p:txBody>
      </p:sp>
      <p:pic>
        <p:nvPicPr>
          <p:cNvPr id="5" name="Picture 4">
            <a:extLst>
              <a:ext uri="{FF2B5EF4-FFF2-40B4-BE49-F238E27FC236}">
                <a16:creationId xmlns:a16="http://schemas.microsoft.com/office/drawing/2014/main" id="{9032F36D-5C7E-C299-BDAD-993D384338B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271551"/>
            <a:ext cx="1382574" cy="415488"/>
          </a:xfrm>
          <a:prstGeom prst="rect">
            <a:avLst/>
          </a:prstGeom>
          <a:noFill/>
          <a:ln>
            <a:noFill/>
          </a:ln>
        </p:spPr>
      </p:pic>
    </p:spTree>
    <p:extLst>
      <p:ext uri="{BB962C8B-B14F-4D97-AF65-F5344CB8AC3E}">
        <p14:creationId xmlns:p14="http://schemas.microsoft.com/office/powerpoint/2010/main" val="460163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25DBFE7B-9855-4019-0EA3-B6CAAE01A460}"/>
              </a:ext>
            </a:extLst>
          </p:cNvPr>
          <p:cNvSpPr>
            <a:spLocks noGrp="1"/>
          </p:cNvSpPr>
          <p:nvPr>
            <p:ph type="title"/>
          </p:nvPr>
        </p:nvSpPr>
        <p:spPr>
          <a:xfrm>
            <a:off x="643467" y="816638"/>
            <a:ext cx="3367359" cy="5224724"/>
          </a:xfrm>
        </p:spPr>
        <p:txBody>
          <a:bodyPr anchor="ctr">
            <a:normAutofit/>
          </a:bodyPr>
          <a:lstStyle/>
          <a:p>
            <a:r>
              <a:rPr lang="en-US" dirty="0"/>
              <a:t>Contents </a:t>
            </a:r>
          </a:p>
        </p:txBody>
      </p:sp>
      <p:sp>
        <p:nvSpPr>
          <p:cNvPr id="4" name="Slide Number Placeholder 3">
            <a:extLst>
              <a:ext uri="{FF2B5EF4-FFF2-40B4-BE49-F238E27FC236}">
                <a16:creationId xmlns:a16="http://schemas.microsoft.com/office/drawing/2014/main" id="{55F2FA4A-BDC3-46B8-96FF-3D55D96E21C7}"/>
              </a:ext>
            </a:extLst>
          </p:cNvPr>
          <p:cNvSpPr>
            <a:spLocks noGrp="1"/>
          </p:cNvSpPr>
          <p:nvPr>
            <p:ph type="sldNum" sz="quarter" idx="12"/>
          </p:nvPr>
        </p:nvSpPr>
        <p:spPr>
          <a:xfrm>
            <a:off x="8590663" y="6041362"/>
            <a:ext cx="683339" cy="365125"/>
          </a:xfrm>
        </p:spPr>
        <p:txBody>
          <a:bodyPr>
            <a:normAutofit/>
          </a:bodyPr>
          <a:lstStyle/>
          <a:p>
            <a:pPr>
              <a:spcAft>
                <a:spcPts val="600"/>
              </a:spcAft>
            </a:pPr>
            <a:fld id="{295A1CEC-0435-49A9-A666-47D432950526}" type="slidenum">
              <a:rPr lang="en-GB" smtClean="0"/>
              <a:pPr>
                <a:spcAft>
                  <a:spcPts val="600"/>
                </a:spcAft>
              </a:pPr>
              <a:t>2</a:t>
            </a:fld>
            <a:endParaRPr lang="en-GB"/>
          </a:p>
        </p:txBody>
      </p:sp>
      <p:sp>
        <p:nvSpPr>
          <p:cNvPr id="3" name="Content Placeholder 2">
            <a:extLst>
              <a:ext uri="{FF2B5EF4-FFF2-40B4-BE49-F238E27FC236}">
                <a16:creationId xmlns:a16="http://schemas.microsoft.com/office/drawing/2014/main" id="{D630F57E-6FBD-06D6-0BE8-BA9D893C2606}"/>
              </a:ext>
            </a:extLst>
          </p:cNvPr>
          <p:cNvSpPr>
            <a:spLocks noGrp="1"/>
          </p:cNvSpPr>
          <p:nvPr>
            <p:ph idx="1"/>
          </p:nvPr>
        </p:nvSpPr>
        <p:spPr>
          <a:xfrm>
            <a:off x="4654295" y="451513"/>
            <a:ext cx="4619706" cy="6084198"/>
          </a:xfrm>
        </p:spPr>
        <p:txBody>
          <a:bodyPr anchor="ctr">
            <a:normAutofit fontScale="77500" lnSpcReduction="20000"/>
          </a:bodyPr>
          <a:lstStyle/>
          <a:p>
            <a:pPr marL="0" indent="0">
              <a:buNone/>
            </a:pPr>
            <a:r>
              <a:rPr lang="en-US" sz="2800" dirty="0">
                <a:cs typeface="Aharoni" panose="02010803020104030203" pitchFamily="2" charset="-79"/>
              </a:rPr>
              <a:t>Background </a:t>
            </a:r>
            <a:r>
              <a:rPr lang="en-GB" sz="2800" dirty="0">
                <a:cs typeface="Aharoni" panose="02010803020104030203" pitchFamily="2" charset="-79"/>
              </a:rPr>
              <a:t>Information</a:t>
            </a:r>
          </a:p>
          <a:p>
            <a:pPr marL="0" indent="0">
              <a:buNone/>
            </a:pPr>
            <a:endParaRPr lang="en-GB" sz="2800" dirty="0">
              <a:cs typeface="Aharoni" panose="02010803020104030203" pitchFamily="2" charset="-79"/>
            </a:endParaRPr>
          </a:p>
          <a:p>
            <a:pPr marL="0" indent="0">
              <a:buNone/>
            </a:pPr>
            <a:r>
              <a:rPr lang="en-US" sz="2800" dirty="0">
                <a:cs typeface="Aharoni" panose="02010803020104030203" pitchFamily="2" charset="-79"/>
              </a:rPr>
              <a:t>Terms of Reference</a:t>
            </a:r>
          </a:p>
          <a:p>
            <a:pPr marL="0" indent="0">
              <a:buNone/>
            </a:pPr>
            <a:endParaRPr lang="en-US" sz="2800" dirty="0">
              <a:cs typeface="Aharoni" panose="02010803020104030203" pitchFamily="2" charset="-79"/>
            </a:endParaRPr>
          </a:p>
          <a:p>
            <a:pPr marL="0" indent="0">
              <a:buNone/>
            </a:pPr>
            <a:r>
              <a:rPr lang="en-US" sz="2800" dirty="0">
                <a:cs typeface="Aharoni" panose="02010803020104030203" pitchFamily="2" charset="-79"/>
              </a:rPr>
              <a:t>Main findings of the Malta Film Week and the Malta Film Awards 2022 </a:t>
            </a:r>
          </a:p>
          <a:p>
            <a:pPr marL="0" indent="0">
              <a:buNone/>
            </a:pPr>
            <a:endParaRPr lang="en-US" sz="2800" dirty="0">
              <a:cs typeface="Aharoni" panose="02010803020104030203" pitchFamily="2" charset="-79"/>
            </a:endParaRPr>
          </a:p>
          <a:p>
            <a:pPr marL="0" indent="0">
              <a:buNone/>
            </a:pPr>
            <a:r>
              <a:rPr lang="en-US" sz="2800" dirty="0">
                <a:cs typeface="Aharoni" panose="02010803020104030203" pitchFamily="2" charset="-79"/>
              </a:rPr>
              <a:t>Corporate Governance</a:t>
            </a:r>
          </a:p>
          <a:p>
            <a:pPr marL="0" indent="0">
              <a:buNone/>
            </a:pPr>
            <a:endParaRPr lang="en-GB" sz="2800" dirty="0">
              <a:cs typeface="Aharoni" panose="02010803020104030203" pitchFamily="2" charset="-79"/>
            </a:endParaRPr>
          </a:p>
          <a:p>
            <a:pPr marL="0" indent="0">
              <a:buNone/>
            </a:pPr>
            <a:r>
              <a:rPr lang="en-US" sz="2800" dirty="0">
                <a:cs typeface="Aharoni" panose="02010803020104030203" pitchFamily="2" charset="-79"/>
              </a:rPr>
              <a:t>MFC’s promotion of the film industry in Malta</a:t>
            </a:r>
          </a:p>
          <a:p>
            <a:pPr marL="0" indent="0">
              <a:buNone/>
            </a:pPr>
            <a:endParaRPr lang="en-US" sz="2800" dirty="0">
              <a:cs typeface="Aharoni" panose="02010803020104030203" pitchFamily="2" charset="-79"/>
            </a:endParaRPr>
          </a:p>
          <a:p>
            <a:pPr marL="0" indent="0">
              <a:buNone/>
            </a:pPr>
            <a:r>
              <a:rPr lang="en-US" sz="2800" dirty="0">
                <a:cs typeface="Aharoni" panose="02010803020104030203" pitchFamily="2" charset="-79"/>
              </a:rPr>
              <a:t>Overall conclusion</a:t>
            </a:r>
          </a:p>
          <a:p>
            <a:pPr marL="0" indent="0">
              <a:buNone/>
            </a:pPr>
            <a:endParaRPr lang="en-US" sz="2800" dirty="0">
              <a:cs typeface="Aharoni" panose="02010803020104030203" pitchFamily="2" charset="-79"/>
            </a:endParaRPr>
          </a:p>
          <a:p>
            <a:pPr marL="0" indent="0">
              <a:buNone/>
            </a:pPr>
            <a:r>
              <a:rPr lang="en-US" sz="2800" dirty="0">
                <a:cs typeface="Aharoni" panose="02010803020104030203" pitchFamily="2" charset="-79"/>
              </a:rPr>
              <a:t>Recommendations</a:t>
            </a:r>
          </a:p>
        </p:txBody>
      </p:sp>
      <p:pic>
        <p:nvPicPr>
          <p:cNvPr id="5" name="Picture 4">
            <a:extLst>
              <a:ext uri="{FF2B5EF4-FFF2-40B4-BE49-F238E27FC236}">
                <a16:creationId xmlns:a16="http://schemas.microsoft.com/office/drawing/2014/main" id="{99B789BF-52E9-26D2-C4E8-7EFAA219B57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020" y="6252040"/>
            <a:ext cx="1382574" cy="415488"/>
          </a:xfrm>
          <a:prstGeom prst="rect">
            <a:avLst/>
          </a:prstGeom>
          <a:noFill/>
          <a:ln>
            <a:noFill/>
          </a:ln>
        </p:spPr>
      </p:pic>
    </p:spTree>
    <p:extLst>
      <p:ext uri="{BB962C8B-B14F-4D97-AF65-F5344CB8AC3E}">
        <p14:creationId xmlns:p14="http://schemas.microsoft.com/office/powerpoint/2010/main" val="18619393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AEEDB-B6D4-8EE8-737B-21F3F601CA10}"/>
              </a:ext>
            </a:extLst>
          </p:cNvPr>
          <p:cNvSpPr>
            <a:spLocks noGrp="1"/>
          </p:cNvSpPr>
          <p:nvPr>
            <p:ph type="title"/>
          </p:nvPr>
        </p:nvSpPr>
        <p:spPr/>
        <p:txBody>
          <a:bodyPr/>
          <a:lstStyle/>
          <a:p>
            <a:r>
              <a:rPr lang="en-US" b="1" dirty="0"/>
              <a:t>MFC’s promotion of the film industry in Malta</a:t>
            </a:r>
            <a:endParaRPr lang="en-MT" dirty="0"/>
          </a:p>
        </p:txBody>
      </p:sp>
      <p:sp>
        <p:nvSpPr>
          <p:cNvPr id="3" name="Content Placeholder 2">
            <a:extLst>
              <a:ext uri="{FF2B5EF4-FFF2-40B4-BE49-F238E27FC236}">
                <a16:creationId xmlns:a16="http://schemas.microsoft.com/office/drawing/2014/main" id="{3612BF56-62CC-2C35-FC4B-EE31A9EDDCE7}"/>
              </a:ext>
            </a:extLst>
          </p:cNvPr>
          <p:cNvSpPr>
            <a:spLocks noGrp="1"/>
          </p:cNvSpPr>
          <p:nvPr>
            <p:ph idx="1"/>
          </p:nvPr>
        </p:nvSpPr>
        <p:spPr/>
        <p:txBody>
          <a:bodyPr>
            <a:normAutofit fontScale="92500" lnSpcReduction="20000"/>
          </a:bodyPr>
          <a:lstStyle/>
          <a:p>
            <a:pPr marL="0" indent="0">
              <a:buNone/>
            </a:pPr>
            <a:r>
              <a:rPr lang="en-GB" sz="1800" b="1" dirty="0">
                <a:solidFill>
                  <a:srgbClr val="286D21"/>
                </a:solidFill>
                <a:effectLst/>
                <a:latin typeface="Calibri" panose="020F0502020204030204" pitchFamily="34" charset="0"/>
              </a:rPr>
              <a:t>MFC’s marketing and promotion of Malta as a venue for film productions generally follows industry norms </a:t>
            </a:r>
          </a:p>
          <a:p>
            <a:r>
              <a:rPr lang="en-GB" sz="1800" b="0" dirty="0">
                <a:effectLst/>
                <a:latin typeface="Calibri" panose="020F0502020204030204" pitchFamily="34" charset="0"/>
              </a:rPr>
              <a:t>Despite the absence of a comprehensive marketing plan, a qualitative analysis undertaken by the NAO showed that the MFC’s marketing and promotion approach embraces a range of industry best-practices. The following refers: </a:t>
            </a:r>
            <a:endParaRPr lang="en-GB" dirty="0"/>
          </a:p>
          <a:p>
            <a:pPr lvl="1"/>
            <a:r>
              <a:rPr lang="en-GB" b="0" dirty="0">
                <a:solidFill>
                  <a:schemeClr val="tx1"/>
                </a:solidFill>
                <a:effectLst/>
                <a:latin typeface="Calibri" panose="020F0502020204030204" pitchFamily="34" charset="0"/>
              </a:rPr>
              <a:t>Showcase Successful Productions: </a:t>
            </a:r>
          </a:p>
          <a:p>
            <a:pPr lvl="1"/>
            <a:r>
              <a:rPr lang="en-GB" b="0" dirty="0">
                <a:solidFill>
                  <a:schemeClr val="tx1"/>
                </a:solidFill>
                <a:effectLst/>
                <a:latin typeface="Calibri" panose="020F0502020204030204" pitchFamily="34" charset="0"/>
              </a:rPr>
              <a:t>Offer Competitive Financial and Logistical Benefits: </a:t>
            </a:r>
          </a:p>
          <a:p>
            <a:pPr lvl="1"/>
            <a:r>
              <a:rPr lang="en-GB" b="0" dirty="0">
                <a:solidFill>
                  <a:schemeClr val="tx1"/>
                </a:solidFill>
                <a:effectLst/>
                <a:latin typeface="Calibri" panose="020F0502020204030204" pitchFamily="34" charset="0"/>
              </a:rPr>
              <a:t>Develop a Strong Online Presence: </a:t>
            </a:r>
          </a:p>
          <a:p>
            <a:pPr lvl="1"/>
            <a:r>
              <a:rPr lang="en-GB" dirty="0">
                <a:solidFill>
                  <a:schemeClr val="tx1"/>
                </a:solidFill>
                <a:effectLst/>
                <a:latin typeface="Calibri" panose="020F0502020204030204" pitchFamily="34" charset="0"/>
              </a:rPr>
              <a:t>Leverage Industry Trends and Innovations: </a:t>
            </a:r>
            <a:endParaRPr lang="en-GB" dirty="0">
              <a:solidFill>
                <a:schemeClr val="tx1"/>
              </a:solidFill>
            </a:endParaRPr>
          </a:p>
          <a:p>
            <a:pPr lvl="1"/>
            <a:r>
              <a:rPr lang="en-GB" dirty="0">
                <a:solidFill>
                  <a:schemeClr val="tx1"/>
                </a:solidFill>
                <a:effectLst/>
                <a:latin typeface="Calibri" panose="020F0502020204030204" pitchFamily="34" charset="0"/>
              </a:rPr>
              <a:t>Innovations: </a:t>
            </a:r>
            <a:endParaRPr lang="en-GB" dirty="0">
              <a:solidFill>
                <a:schemeClr val="tx1"/>
              </a:solidFill>
            </a:endParaRPr>
          </a:p>
          <a:p>
            <a:pPr lvl="1"/>
            <a:r>
              <a:rPr lang="en-GB" dirty="0">
                <a:solidFill>
                  <a:schemeClr val="tx1"/>
                </a:solidFill>
                <a:effectLst/>
                <a:latin typeface="Calibri" panose="020F0502020204030204" pitchFamily="34" charset="0"/>
              </a:rPr>
              <a:t>Create Strategic Partnerships: </a:t>
            </a:r>
            <a:endParaRPr lang="en-GB" dirty="0">
              <a:solidFill>
                <a:schemeClr val="tx1"/>
              </a:solidFill>
            </a:endParaRPr>
          </a:p>
          <a:p>
            <a:pPr lvl="1"/>
            <a:r>
              <a:rPr lang="en-GB" dirty="0">
                <a:solidFill>
                  <a:schemeClr val="tx1"/>
                </a:solidFill>
                <a:effectLst/>
                <a:latin typeface="Calibri" panose="020F0502020204030204" pitchFamily="34" charset="0"/>
              </a:rPr>
              <a:t>Focus on Networking and Industry Events: </a:t>
            </a:r>
            <a:endParaRPr lang="en-GB" dirty="0">
              <a:solidFill>
                <a:schemeClr val="tx1"/>
              </a:solidFill>
            </a:endParaRPr>
          </a:p>
          <a:p>
            <a:pPr lvl="1"/>
            <a:r>
              <a:rPr lang="en-GB" dirty="0">
                <a:solidFill>
                  <a:schemeClr val="tx1"/>
                </a:solidFill>
                <a:effectLst/>
                <a:latin typeface="Calibri" panose="020F0502020204030204" pitchFamily="34" charset="0"/>
              </a:rPr>
              <a:t>Market Unique Selling Points </a:t>
            </a:r>
            <a:endParaRPr lang="en-GB" dirty="0">
              <a:solidFill>
                <a:schemeClr val="tx1"/>
              </a:solidFill>
            </a:endParaRPr>
          </a:p>
          <a:p>
            <a:endParaRPr lang="en-GB" dirty="0"/>
          </a:p>
          <a:p>
            <a:endParaRPr lang="en-MT" dirty="0"/>
          </a:p>
        </p:txBody>
      </p:sp>
      <p:sp>
        <p:nvSpPr>
          <p:cNvPr id="4" name="Slide Number Placeholder 3">
            <a:extLst>
              <a:ext uri="{FF2B5EF4-FFF2-40B4-BE49-F238E27FC236}">
                <a16:creationId xmlns:a16="http://schemas.microsoft.com/office/drawing/2014/main" id="{496644B1-0635-669B-6A31-482CF3451B4F}"/>
              </a:ext>
            </a:extLst>
          </p:cNvPr>
          <p:cNvSpPr>
            <a:spLocks noGrp="1"/>
          </p:cNvSpPr>
          <p:nvPr>
            <p:ph type="sldNum" sz="quarter" idx="12"/>
          </p:nvPr>
        </p:nvSpPr>
        <p:spPr/>
        <p:txBody>
          <a:bodyPr/>
          <a:lstStyle/>
          <a:p>
            <a:fld id="{295A1CEC-0435-49A9-A666-47D432950526}" type="slidenum">
              <a:rPr lang="en-GB" smtClean="0"/>
              <a:t>20</a:t>
            </a:fld>
            <a:endParaRPr lang="en-GB"/>
          </a:p>
        </p:txBody>
      </p:sp>
      <p:pic>
        <p:nvPicPr>
          <p:cNvPr id="5" name="Picture 4">
            <a:extLst>
              <a:ext uri="{FF2B5EF4-FFF2-40B4-BE49-F238E27FC236}">
                <a16:creationId xmlns:a16="http://schemas.microsoft.com/office/drawing/2014/main" id="{337DF2AF-D701-9D6A-8E03-A1863805745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020" y="6252040"/>
            <a:ext cx="1382574" cy="415488"/>
          </a:xfrm>
          <a:prstGeom prst="rect">
            <a:avLst/>
          </a:prstGeom>
          <a:noFill/>
          <a:ln>
            <a:noFill/>
          </a:ln>
        </p:spPr>
      </p:pic>
    </p:spTree>
    <p:extLst>
      <p:ext uri="{BB962C8B-B14F-4D97-AF65-F5344CB8AC3E}">
        <p14:creationId xmlns:p14="http://schemas.microsoft.com/office/powerpoint/2010/main" val="32511381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BD83B-46BF-B99A-9B55-D8434C98126F}"/>
              </a:ext>
            </a:extLst>
          </p:cNvPr>
          <p:cNvSpPr>
            <a:spLocks noGrp="1"/>
          </p:cNvSpPr>
          <p:nvPr>
            <p:ph type="title"/>
          </p:nvPr>
        </p:nvSpPr>
        <p:spPr>
          <a:xfrm>
            <a:off x="677334" y="0"/>
            <a:ext cx="8596668" cy="1320800"/>
          </a:xfrm>
        </p:spPr>
        <p:txBody>
          <a:bodyPr>
            <a:normAutofit fontScale="90000"/>
          </a:bodyPr>
          <a:lstStyle/>
          <a:p>
            <a:r>
              <a:rPr lang="en-US" b="1" dirty="0"/>
              <a:t>MFC’s promotion of the film industry in Malta</a:t>
            </a:r>
            <a:br>
              <a:rPr lang="en-US" b="1" dirty="0"/>
            </a:br>
            <a:br>
              <a:rPr lang="en-US" b="1" dirty="0"/>
            </a:br>
            <a:r>
              <a:rPr lang="en-US" sz="2000" dirty="0">
                <a:solidFill>
                  <a:schemeClr val="tx1"/>
                </a:solidFill>
              </a:rPr>
              <a:t>MFC recurrent and operations expenses, as well as total grants awarded against the Malta spend</a:t>
            </a:r>
            <a:endParaRPr lang="en-GB" dirty="0">
              <a:solidFill>
                <a:schemeClr val="tx1"/>
              </a:solidFill>
            </a:endParaRPr>
          </a:p>
        </p:txBody>
      </p:sp>
      <p:pic>
        <p:nvPicPr>
          <p:cNvPr id="6" name="Content Placeholder 5">
            <a:extLst>
              <a:ext uri="{FF2B5EF4-FFF2-40B4-BE49-F238E27FC236}">
                <a16:creationId xmlns:a16="http://schemas.microsoft.com/office/drawing/2014/main" id="{BE87A1F8-561C-960C-3C3A-11F36DD4167F}"/>
              </a:ext>
            </a:extLst>
          </p:cNvPr>
          <p:cNvPicPr>
            <a:picLocks noGrp="1" noChangeAspect="1"/>
          </p:cNvPicPr>
          <p:nvPr>
            <p:ph idx="1"/>
          </p:nvPr>
        </p:nvPicPr>
        <p:blipFill>
          <a:blip r:embed="rId2"/>
          <a:srcRect t="8712"/>
          <a:stretch/>
        </p:blipFill>
        <p:spPr>
          <a:xfrm>
            <a:off x="434649" y="2323476"/>
            <a:ext cx="9082037" cy="3418083"/>
          </a:xfrm>
        </p:spPr>
      </p:pic>
      <p:sp>
        <p:nvSpPr>
          <p:cNvPr id="4" name="Slide Number Placeholder 3">
            <a:extLst>
              <a:ext uri="{FF2B5EF4-FFF2-40B4-BE49-F238E27FC236}">
                <a16:creationId xmlns:a16="http://schemas.microsoft.com/office/drawing/2014/main" id="{2FC6C7EF-249B-A630-81A1-9DD92A9A9436}"/>
              </a:ext>
            </a:extLst>
          </p:cNvPr>
          <p:cNvSpPr>
            <a:spLocks noGrp="1"/>
          </p:cNvSpPr>
          <p:nvPr>
            <p:ph type="sldNum" sz="quarter" idx="12"/>
          </p:nvPr>
        </p:nvSpPr>
        <p:spPr/>
        <p:txBody>
          <a:bodyPr/>
          <a:lstStyle/>
          <a:p>
            <a:fld id="{295A1CEC-0435-49A9-A666-47D432950526}" type="slidenum">
              <a:rPr lang="en-GB" smtClean="0"/>
              <a:t>21</a:t>
            </a:fld>
            <a:endParaRPr lang="en-GB"/>
          </a:p>
        </p:txBody>
      </p:sp>
      <p:pic>
        <p:nvPicPr>
          <p:cNvPr id="7" name="Picture 6">
            <a:extLst>
              <a:ext uri="{FF2B5EF4-FFF2-40B4-BE49-F238E27FC236}">
                <a16:creationId xmlns:a16="http://schemas.microsoft.com/office/drawing/2014/main" id="{E07482A3-6F83-0A06-05CA-C4D59048CD0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4795" y="6442512"/>
            <a:ext cx="1382574" cy="415488"/>
          </a:xfrm>
          <a:prstGeom prst="rect">
            <a:avLst/>
          </a:prstGeom>
          <a:noFill/>
          <a:ln>
            <a:noFill/>
          </a:ln>
        </p:spPr>
      </p:pic>
    </p:spTree>
    <p:extLst>
      <p:ext uri="{BB962C8B-B14F-4D97-AF65-F5344CB8AC3E}">
        <p14:creationId xmlns:p14="http://schemas.microsoft.com/office/powerpoint/2010/main" val="1713080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E66F3-FE00-F1EC-8659-CB5A3FB31658}"/>
              </a:ext>
            </a:extLst>
          </p:cNvPr>
          <p:cNvSpPr>
            <a:spLocks noGrp="1"/>
          </p:cNvSpPr>
          <p:nvPr>
            <p:ph type="title"/>
          </p:nvPr>
        </p:nvSpPr>
        <p:spPr>
          <a:xfrm>
            <a:off x="677334" y="17094"/>
            <a:ext cx="8596668" cy="1320800"/>
          </a:xfrm>
        </p:spPr>
        <p:txBody>
          <a:bodyPr/>
          <a:lstStyle/>
          <a:p>
            <a:r>
              <a:rPr lang="en-US" b="1" dirty="0"/>
              <a:t>MFC’s promotion of the film industry in Malta</a:t>
            </a:r>
            <a:endParaRPr lang="en-MT" dirty="0"/>
          </a:p>
        </p:txBody>
      </p:sp>
      <p:sp>
        <p:nvSpPr>
          <p:cNvPr id="3" name="Content Placeholder 2">
            <a:extLst>
              <a:ext uri="{FF2B5EF4-FFF2-40B4-BE49-F238E27FC236}">
                <a16:creationId xmlns:a16="http://schemas.microsoft.com/office/drawing/2014/main" id="{120AF988-0825-21EE-2C6C-725C41548C22}"/>
              </a:ext>
            </a:extLst>
          </p:cNvPr>
          <p:cNvSpPr>
            <a:spLocks noGrp="1"/>
          </p:cNvSpPr>
          <p:nvPr>
            <p:ph idx="1"/>
          </p:nvPr>
        </p:nvSpPr>
        <p:spPr>
          <a:xfrm>
            <a:off x="0" y="1745101"/>
            <a:ext cx="10524066" cy="4520002"/>
          </a:xfrm>
        </p:spPr>
        <p:txBody>
          <a:bodyPr>
            <a:normAutofit fontScale="70000" lnSpcReduction="20000"/>
          </a:bodyPr>
          <a:lstStyle/>
          <a:p>
            <a:r>
              <a:rPr lang="en-GB" sz="3200" b="0" dirty="0">
                <a:solidFill>
                  <a:srgbClr val="286D21"/>
                </a:solidFill>
                <a:effectLst/>
                <a:latin typeface="Calibri" panose="020F0502020204030204" pitchFamily="34" charset="0"/>
              </a:rPr>
              <a:t>Disbursement of cash rebate grants complied with state aid protocols </a:t>
            </a:r>
          </a:p>
          <a:p>
            <a:endParaRPr lang="en-GB" sz="3200" dirty="0">
              <a:solidFill>
                <a:srgbClr val="286D21"/>
              </a:solidFill>
              <a:latin typeface="Calibri" panose="020F0502020204030204" pitchFamily="34" charset="0"/>
            </a:endParaRPr>
          </a:p>
          <a:p>
            <a:pPr lvl="1"/>
            <a:r>
              <a:rPr lang="en-GB" sz="2900" b="0" dirty="0">
                <a:effectLst/>
                <a:latin typeface="Calibri" panose="020F0502020204030204" pitchFamily="34" charset="0"/>
              </a:rPr>
              <a:t>Determining compliance with the state aid rules governing the cash rebate schemes operated by MFC entailed sampling 10 out of the 56 productions that were publicly listed on the European Commission State Aid Transparency website between 17 September 2018 and 8 August 2023. </a:t>
            </a:r>
          </a:p>
          <a:p>
            <a:pPr lvl="1"/>
            <a:r>
              <a:rPr lang="en-GB" sz="2900" b="0" dirty="0">
                <a:effectLst/>
                <a:latin typeface="Calibri" panose="020F0502020204030204" pitchFamily="34" charset="0"/>
              </a:rPr>
              <a:t>The sampled criteria related to the productions that were allocated the highest budgeted aid. The State Aid Board acts as the liaison office between the MFC and the European Commission with regards to the State Aid applications and when the European Commission carries out audits. </a:t>
            </a:r>
          </a:p>
          <a:p>
            <a:pPr lvl="1"/>
            <a:r>
              <a:rPr lang="en-GB" sz="2900" b="0" dirty="0">
                <a:effectLst/>
                <a:latin typeface="Calibri" panose="020F0502020204030204" pitchFamily="34" charset="0"/>
              </a:rPr>
              <a:t>Based on discussions held with State Aid Monitoring Board and a review of documentation pertaining to the sampled productions, the NAO is satisfied that the state aid protocols were adhered to. </a:t>
            </a:r>
          </a:p>
          <a:p>
            <a:pPr marL="342900" lvl="1" indent="-342900"/>
            <a:r>
              <a:rPr lang="en-GB" sz="3200" dirty="0">
                <a:solidFill>
                  <a:srgbClr val="286D21"/>
                </a:solidFill>
                <a:latin typeface="Calibri" panose="020F0502020204030204" pitchFamily="34" charset="0"/>
              </a:rPr>
              <a:t>The prolonged finalisation of audit reports is hindering the timely disbursement of State Aid approved funds </a:t>
            </a:r>
          </a:p>
          <a:p>
            <a:pPr lvl="1"/>
            <a:endParaRPr lang="en-GB" dirty="0"/>
          </a:p>
          <a:p>
            <a:pPr marL="0" indent="0">
              <a:buNone/>
            </a:pPr>
            <a:endParaRPr lang="en-GB" dirty="0"/>
          </a:p>
          <a:p>
            <a:endParaRPr lang="en-MT" dirty="0"/>
          </a:p>
        </p:txBody>
      </p:sp>
      <p:sp>
        <p:nvSpPr>
          <p:cNvPr id="4" name="Slide Number Placeholder 3">
            <a:extLst>
              <a:ext uri="{FF2B5EF4-FFF2-40B4-BE49-F238E27FC236}">
                <a16:creationId xmlns:a16="http://schemas.microsoft.com/office/drawing/2014/main" id="{E0991E3B-CCD5-9C00-5909-8745C894AEEC}"/>
              </a:ext>
            </a:extLst>
          </p:cNvPr>
          <p:cNvSpPr>
            <a:spLocks noGrp="1"/>
          </p:cNvSpPr>
          <p:nvPr>
            <p:ph type="sldNum" sz="quarter" idx="12"/>
          </p:nvPr>
        </p:nvSpPr>
        <p:spPr/>
        <p:txBody>
          <a:bodyPr/>
          <a:lstStyle/>
          <a:p>
            <a:fld id="{295A1CEC-0435-49A9-A666-47D432950526}" type="slidenum">
              <a:rPr lang="en-GB" smtClean="0"/>
              <a:t>22</a:t>
            </a:fld>
            <a:endParaRPr lang="en-GB"/>
          </a:p>
        </p:txBody>
      </p:sp>
      <p:pic>
        <p:nvPicPr>
          <p:cNvPr id="5" name="Picture 4">
            <a:extLst>
              <a:ext uri="{FF2B5EF4-FFF2-40B4-BE49-F238E27FC236}">
                <a16:creationId xmlns:a16="http://schemas.microsoft.com/office/drawing/2014/main" id="{54FE78A8-4FF0-8653-A02B-3572C59175F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6020" y="6265103"/>
            <a:ext cx="1382574" cy="415488"/>
          </a:xfrm>
          <a:prstGeom prst="rect">
            <a:avLst/>
          </a:prstGeom>
          <a:noFill/>
          <a:ln>
            <a:noFill/>
          </a:ln>
        </p:spPr>
      </p:pic>
    </p:spTree>
    <p:extLst>
      <p:ext uri="{BB962C8B-B14F-4D97-AF65-F5344CB8AC3E}">
        <p14:creationId xmlns:p14="http://schemas.microsoft.com/office/powerpoint/2010/main" val="28584177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F00CE-E9EF-396C-7735-B9A7DAC63450}"/>
              </a:ext>
            </a:extLst>
          </p:cNvPr>
          <p:cNvSpPr>
            <a:spLocks noGrp="1"/>
          </p:cNvSpPr>
          <p:nvPr>
            <p:ph type="title"/>
          </p:nvPr>
        </p:nvSpPr>
        <p:spPr/>
        <p:txBody>
          <a:bodyPr/>
          <a:lstStyle/>
          <a:p>
            <a:r>
              <a:rPr lang="en-US" b="1" dirty="0"/>
              <a:t>MFC’s promotion of the film industry in Malta</a:t>
            </a:r>
            <a:endParaRPr lang="en-MT" dirty="0"/>
          </a:p>
        </p:txBody>
      </p:sp>
      <p:sp>
        <p:nvSpPr>
          <p:cNvPr id="3" name="Content Placeholder 2">
            <a:extLst>
              <a:ext uri="{FF2B5EF4-FFF2-40B4-BE49-F238E27FC236}">
                <a16:creationId xmlns:a16="http://schemas.microsoft.com/office/drawing/2014/main" id="{45F46149-C6E6-A03F-1D70-0725CF1C4C04}"/>
              </a:ext>
            </a:extLst>
          </p:cNvPr>
          <p:cNvSpPr>
            <a:spLocks noGrp="1"/>
          </p:cNvSpPr>
          <p:nvPr>
            <p:ph idx="1"/>
          </p:nvPr>
        </p:nvSpPr>
        <p:spPr/>
        <p:txBody>
          <a:bodyPr/>
          <a:lstStyle/>
          <a:p>
            <a:r>
              <a:rPr lang="en-US" sz="1800" dirty="0">
                <a:effectLst/>
                <a:latin typeface="Calibri" panose="020F0502020204030204" pitchFamily="34" charset="0"/>
                <a:ea typeface="Aptos" panose="020B0004020202020204" pitchFamily="34" charset="0"/>
                <a:cs typeface="Calibri" panose="020F0502020204030204" pitchFamily="34" charset="0"/>
              </a:rPr>
              <a:t>The NAO  reviewed the 2021 report, Economic Impact Assessment: Revised Cash Rebate Effect </a:t>
            </a:r>
            <a:r>
              <a:rPr lang="en-US" sz="1800" dirty="0">
                <a:latin typeface="Calibri" panose="020F0502020204030204" pitchFamily="34" charset="0"/>
                <a:cs typeface="Calibri" panose="020F0502020204030204" pitchFamily="34" charset="0"/>
              </a:rPr>
              <a:t>and the 2023 Report, Economic Impact Study on the Impact of the Film and Production Industry on Malta’s Economy</a:t>
            </a:r>
          </a:p>
          <a:p>
            <a:r>
              <a:rPr lang="en-US" dirty="0">
                <a:latin typeface="Calibri" panose="020F0502020204030204" pitchFamily="34" charset="0"/>
                <a:cs typeface="Calibri" panose="020F0502020204030204" pitchFamily="34" charset="0"/>
              </a:rPr>
              <a:t>Both the 2021 and 2023 report mainly take into account:</a:t>
            </a:r>
          </a:p>
          <a:p>
            <a:pPr lvl="1"/>
            <a:r>
              <a:rPr lang="en-US" dirty="0">
                <a:latin typeface="Calibri" panose="020F0502020204030204" pitchFamily="34" charset="0"/>
                <a:cs typeface="Calibri" panose="020F0502020204030204" pitchFamily="34" charset="0"/>
              </a:rPr>
              <a:t>Economic value</a:t>
            </a:r>
          </a:p>
          <a:p>
            <a:pPr lvl="1"/>
            <a:r>
              <a:rPr lang="en-US" dirty="0">
                <a:latin typeface="Calibri" panose="020F0502020204030204" pitchFamily="34" charset="0"/>
                <a:cs typeface="Calibri" panose="020F0502020204030204" pitchFamily="34" charset="0"/>
              </a:rPr>
              <a:t>Employment</a:t>
            </a:r>
          </a:p>
          <a:p>
            <a:pPr lvl="1"/>
            <a:r>
              <a:rPr lang="en-US" dirty="0">
                <a:latin typeface="Calibri" panose="020F0502020204030204" pitchFamily="34" charset="0"/>
                <a:cs typeface="Calibri" panose="020F0502020204030204" pitchFamily="34" charset="0"/>
              </a:rPr>
              <a:t>Tax revenue generation</a:t>
            </a:r>
          </a:p>
          <a:p>
            <a:pPr marL="342900" lvl="1" indent="-342900"/>
            <a:r>
              <a:rPr lang="en-MT" sz="1800" dirty="0">
                <a:latin typeface="Calibri" panose="020F0502020204030204" pitchFamily="34" charset="0"/>
                <a:cs typeface="Calibri" panose="020F0502020204030204" pitchFamily="34" charset="0"/>
              </a:rPr>
              <a:t>The NAO’s analysis of the benefits reaped through the cash rebate scheme of film productions shot in Malta generally replicates the results portrayed in the MFC commissioned reports</a:t>
            </a:r>
            <a:endParaRPr lang="en-US" sz="18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F12AA51C-529A-937D-C3BD-35BEC4A36609}"/>
              </a:ext>
            </a:extLst>
          </p:cNvPr>
          <p:cNvSpPr>
            <a:spLocks noGrp="1"/>
          </p:cNvSpPr>
          <p:nvPr>
            <p:ph type="sldNum" sz="quarter" idx="12"/>
          </p:nvPr>
        </p:nvSpPr>
        <p:spPr/>
        <p:txBody>
          <a:bodyPr/>
          <a:lstStyle/>
          <a:p>
            <a:fld id="{295A1CEC-0435-49A9-A666-47D432950526}" type="slidenum">
              <a:rPr lang="en-GB" smtClean="0"/>
              <a:t>23</a:t>
            </a:fld>
            <a:endParaRPr lang="en-GB"/>
          </a:p>
        </p:txBody>
      </p:sp>
      <p:pic>
        <p:nvPicPr>
          <p:cNvPr id="5" name="Picture 4">
            <a:extLst>
              <a:ext uri="{FF2B5EF4-FFF2-40B4-BE49-F238E27FC236}">
                <a16:creationId xmlns:a16="http://schemas.microsoft.com/office/drawing/2014/main" id="{DCD8A05A-C5B8-832E-7D9F-CACDCD19D4E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020" y="6265103"/>
            <a:ext cx="1382574" cy="415488"/>
          </a:xfrm>
          <a:prstGeom prst="rect">
            <a:avLst/>
          </a:prstGeom>
          <a:noFill/>
          <a:ln>
            <a:noFill/>
          </a:ln>
        </p:spPr>
      </p:pic>
    </p:spTree>
    <p:extLst>
      <p:ext uri="{BB962C8B-B14F-4D97-AF65-F5344CB8AC3E}">
        <p14:creationId xmlns:p14="http://schemas.microsoft.com/office/powerpoint/2010/main" val="12767532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D4523-8252-ED6C-F3B4-90AEB8627585}"/>
              </a:ext>
            </a:extLst>
          </p:cNvPr>
          <p:cNvSpPr>
            <a:spLocks noGrp="1"/>
          </p:cNvSpPr>
          <p:nvPr>
            <p:ph type="title"/>
          </p:nvPr>
        </p:nvSpPr>
        <p:spPr/>
        <p:txBody>
          <a:bodyPr>
            <a:normAutofit fontScale="90000"/>
          </a:bodyPr>
          <a:lstStyle/>
          <a:p>
            <a:r>
              <a:rPr lang="en-GB" b="1" dirty="0"/>
              <a:t>Chapter 4: </a:t>
            </a:r>
            <a:r>
              <a:rPr lang="en-US" b="1" dirty="0"/>
              <a:t>MFC’s promotion of the film industry in Malta</a:t>
            </a:r>
            <a:br>
              <a:rPr lang="en-US" b="1" dirty="0"/>
            </a:br>
            <a:br>
              <a:rPr lang="en-US" b="1" dirty="0"/>
            </a:br>
            <a:r>
              <a:rPr lang="en-US" sz="2200" dirty="0">
                <a:solidFill>
                  <a:schemeClr val="tx1"/>
                </a:solidFill>
              </a:rPr>
              <a:t>Difference in calculations between 2021 report and NAO computations</a:t>
            </a:r>
            <a:endParaRPr lang="en-GB" dirty="0">
              <a:solidFill>
                <a:schemeClr val="tx1"/>
              </a:solidFill>
            </a:endParaRPr>
          </a:p>
        </p:txBody>
      </p:sp>
      <p:sp>
        <p:nvSpPr>
          <p:cNvPr id="4" name="Slide Number Placeholder 3">
            <a:extLst>
              <a:ext uri="{FF2B5EF4-FFF2-40B4-BE49-F238E27FC236}">
                <a16:creationId xmlns:a16="http://schemas.microsoft.com/office/drawing/2014/main" id="{64DCFB28-ECC4-FFBD-66C6-00898120BC50}"/>
              </a:ext>
            </a:extLst>
          </p:cNvPr>
          <p:cNvSpPr>
            <a:spLocks noGrp="1"/>
          </p:cNvSpPr>
          <p:nvPr>
            <p:ph type="sldNum" sz="quarter" idx="12"/>
          </p:nvPr>
        </p:nvSpPr>
        <p:spPr/>
        <p:txBody>
          <a:bodyPr/>
          <a:lstStyle/>
          <a:p>
            <a:fld id="{295A1CEC-0435-49A9-A666-47D432950526}" type="slidenum">
              <a:rPr lang="en-GB" smtClean="0"/>
              <a:t>24</a:t>
            </a:fld>
            <a:endParaRPr lang="en-GB"/>
          </a:p>
        </p:txBody>
      </p:sp>
      <p:pic>
        <p:nvPicPr>
          <p:cNvPr id="7" name="Picture 6">
            <a:extLst>
              <a:ext uri="{FF2B5EF4-FFF2-40B4-BE49-F238E27FC236}">
                <a16:creationId xmlns:a16="http://schemas.microsoft.com/office/drawing/2014/main" id="{B53846CC-1F06-260E-D0C4-8A12B307A52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020" y="6265103"/>
            <a:ext cx="1382574" cy="415488"/>
          </a:xfrm>
          <a:prstGeom prst="rect">
            <a:avLst/>
          </a:prstGeom>
          <a:noFill/>
          <a:ln>
            <a:noFill/>
          </a:ln>
        </p:spPr>
      </p:pic>
      <p:sp>
        <p:nvSpPr>
          <p:cNvPr id="5" name="Content Placeholder 4">
            <a:extLst>
              <a:ext uri="{FF2B5EF4-FFF2-40B4-BE49-F238E27FC236}">
                <a16:creationId xmlns:a16="http://schemas.microsoft.com/office/drawing/2014/main" id="{0B1D9D3C-67A2-D700-9954-B5B2CE39456F}"/>
              </a:ext>
            </a:extLst>
          </p:cNvPr>
          <p:cNvSpPr>
            <a:spLocks noGrp="1"/>
          </p:cNvSpPr>
          <p:nvPr>
            <p:ph idx="1"/>
          </p:nvPr>
        </p:nvSpPr>
        <p:spPr/>
        <p:txBody>
          <a:bodyPr/>
          <a:lstStyle/>
          <a:p>
            <a:endParaRPr lang="en-GB" dirty="0"/>
          </a:p>
          <a:p>
            <a:pPr marL="0" indent="0">
              <a:buNone/>
            </a:pPr>
            <a:endParaRPr lang="en-GB" dirty="0"/>
          </a:p>
          <a:p>
            <a:pPr marL="0" indent="0">
              <a:buNone/>
            </a:pPr>
            <a:endParaRPr lang="en-GB" dirty="0"/>
          </a:p>
          <a:p>
            <a:pPr marL="0" indent="0">
              <a:buNone/>
            </a:pPr>
            <a:endParaRPr lang="en-GB" dirty="0"/>
          </a:p>
        </p:txBody>
      </p:sp>
      <p:graphicFrame>
        <p:nvGraphicFramePr>
          <p:cNvPr id="24" name="Table 23">
            <a:extLst>
              <a:ext uri="{FF2B5EF4-FFF2-40B4-BE49-F238E27FC236}">
                <a16:creationId xmlns:a16="http://schemas.microsoft.com/office/drawing/2014/main" id="{2F9ADD46-0F5A-5234-0DA9-D4EFCF64B89F}"/>
              </a:ext>
            </a:extLst>
          </p:cNvPr>
          <p:cNvGraphicFramePr>
            <a:graphicFrameLocks noGrp="1"/>
          </p:cNvGraphicFramePr>
          <p:nvPr>
            <p:extLst>
              <p:ext uri="{D42A27DB-BD31-4B8C-83A1-F6EECF244321}">
                <p14:modId xmlns:p14="http://schemas.microsoft.com/office/powerpoint/2010/main" val="2513241529"/>
              </p:ext>
            </p:extLst>
          </p:nvPr>
        </p:nvGraphicFramePr>
        <p:xfrm>
          <a:off x="677334" y="2802924"/>
          <a:ext cx="8909844" cy="3014697"/>
        </p:xfrm>
        <a:graphic>
          <a:graphicData uri="http://schemas.openxmlformats.org/drawingml/2006/table">
            <a:tbl>
              <a:tblPr firstRow="1" firstCol="1" bandRow="1">
                <a:tableStyleId>{5C22544A-7EE6-4342-B048-85BDC9FD1C3A}</a:tableStyleId>
              </a:tblPr>
              <a:tblGrid>
                <a:gridCol w="3997553">
                  <a:extLst>
                    <a:ext uri="{9D8B030D-6E8A-4147-A177-3AD203B41FA5}">
                      <a16:colId xmlns:a16="http://schemas.microsoft.com/office/drawing/2014/main" val="2471561048"/>
                    </a:ext>
                  </a:extLst>
                </a:gridCol>
                <a:gridCol w="2365177">
                  <a:extLst>
                    <a:ext uri="{9D8B030D-6E8A-4147-A177-3AD203B41FA5}">
                      <a16:colId xmlns:a16="http://schemas.microsoft.com/office/drawing/2014/main" val="1197262049"/>
                    </a:ext>
                  </a:extLst>
                </a:gridCol>
                <a:gridCol w="2547114">
                  <a:extLst>
                    <a:ext uri="{9D8B030D-6E8A-4147-A177-3AD203B41FA5}">
                      <a16:colId xmlns:a16="http://schemas.microsoft.com/office/drawing/2014/main" val="960289775"/>
                    </a:ext>
                  </a:extLst>
                </a:gridCol>
              </a:tblGrid>
              <a:tr h="615502">
                <a:tc>
                  <a:txBody>
                    <a:bodyPr/>
                    <a:lstStyle/>
                    <a:p>
                      <a:pPr>
                        <a:lnSpc>
                          <a:spcPct val="107000"/>
                        </a:lnSpc>
                      </a:pPr>
                      <a:endParaRPr lang="en-GB" sz="1800" kern="100">
                        <a:effectLst/>
                        <a:latin typeface="Aptos" panose="020B0004020202020204" pitchFamily="34" charset="0"/>
                      </a:endParaRPr>
                    </a:p>
                  </a:txBody>
                  <a:tcPr marL="68580" marR="68580" marT="0" marB="0" anchor="ctr"/>
                </a:tc>
                <a:tc>
                  <a:txBody>
                    <a:bodyPr/>
                    <a:lstStyle/>
                    <a:p>
                      <a:pPr algn="ctr">
                        <a:lnSpc>
                          <a:spcPct val="107000"/>
                        </a:lnSpc>
                        <a:spcAft>
                          <a:spcPts val="800"/>
                        </a:spcAft>
                      </a:pPr>
                      <a:r>
                        <a:rPr lang="en-GB" sz="1800" kern="100">
                          <a:effectLst/>
                        </a:rPr>
                        <a:t>2021 Report</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GB" sz="1800" kern="100">
                          <a:effectLst/>
                        </a:rPr>
                        <a:t>NAO validation methodology</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3444467"/>
                  </a:ext>
                </a:extLst>
              </a:tr>
              <a:tr h="734635">
                <a:tc>
                  <a:txBody>
                    <a:bodyPr/>
                    <a:lstStyle/>
                    <a:p>
                      <a:pPr>
                        <a:lnSpc>
                          <a:spcPct val="107000"/>
                        </a:lnSpc>
                        <a:spcAft>
                          <a:spcPts val="800"/>
                        </a:spcAft>
                      </a:pPr>
                      <a:r>
                        <a:rPr lang="en-GB" sz="1800" kern="100">
                          <a:effectLst/>
                        </a:rPr>
                        <a:t>Average increase in expenditure in Malta by film productions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GB" sz="1800" kern="100">
                          <a:effectLst/>
                        </a:rPr>
                        <a:t>23.43 million</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GB" sz="1800" kern="100">
                          <a:effectLst/>
                        </a:rPr>
                        <a:t>21.8 million</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97495460"/>
                  </a:ext>
                </a:extLst>
              </a:tr>
              <a:tr h="367317">
                <a:tc>
                  <a:txBody>
                    <a:bodyPr/>
                    <a:lstStyle/>
                    <a:p>
                      <a:pPr>
                        <a:lnSpc>
                          <a:spcPct val="107000"/>
                        </a:lnSpc>
                        <a:spcAft>
                          <a:spcPts val="800"/>
                        </a:spcAft>
                      </a:pPr>
                      <a:r>
                        <a:rPr lang="en-GB" sz="1800" kern="100">
                          <a:effectLst/>
                        </a:rPr>
                        <a:t>Gross Value Added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GB" sz="1800" kern="100">
                          <a:effectLst/>
                        </a:rPr>
                        <a:t>16.6 million</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GB" sz="1800" kern="100">
                          <a:effectLst/>
                        </a:rPr>
                        <a:t>13.4 million</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77999173"/>
                  </a:ext>
                </a:extLst>
              </a:tr>
              <a:tr h="367317">
                <a:tc>
                  <a:txBody>
                    <a:bodyPr/>
                    <a:lstStyle/>
                    <a:p>
                      <a:pPr>
                        <a:lnSpc>
                          <a:spcPct val="107000"/>
                        </a:lnSpc>
                        <a:spcAft>
                          <a:spcPts val="800"/>
                        </a:spcAft>
                      </a:pPr>
                      <a:r>
                        <a:rPr lang="en-GB" sz="1800" kern="100">
                          <a:effectLst/>
                        </a:rPr>
                        <a:t>Tax (€)</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GB" sz="1800" kern="100">
                          <a:effectLst/>
                        </a:rPr>
                        <a:t>9.5 million</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GB" sz="1800" kern="100">
                          <a:effectLst/>
                        </a:rPr>
                        <a:t>8.8 million</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99126089"/>
                  </a:ext>
                </a:extLst>
              </a:tr>
              <a:tr h="929926">
                <a:tc>
                  <a:txBody>
                    <a:bodyPr/>
                    <a:lstStyle/>
                    <a:p>
                      <a:pPr>
                        <a:lnSpc>
                          <a:spcPct val="107000"/>
                        </a:lnSpc>
                        <a:spcAft>
                          <a:spcPts val="800"/>
                        </a:spcAft>
                      </a:pPr>
                      <a:r>
                        <a:rPr lang="en-GB" sz="1800" kern="100">
                          <a:effectLst/>
                        </a:rPr>
                        <a:t>Full time job equivalents sustained and created</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GB" sz="1800" kern="100">
                          <a:effectLst/>
                        </a:rPr>
                        <a:t>2,060 FTE jobs reported as a three-year total</a:t>
                      </a:r>
                      <a:endParaRPr lang="en-GB" sz="18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GB" sz="1800" kern="100" dirty="0">
                          <a:effectLst/>
                        </a:rPr>
                        <a:t>2,060 FTE jobs sustained over a three-year period</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69545389"/>
                  </a:ext>
                </a:extLst>
              </a:tr>
            </a:tbl>
          </a:graphicData>
        </a:graphic>
      </p:graphicFrame>
    </p:spTree>
    <p:extLst>
      <p:ext uri="{BB962C8B-B14F-4D97-AF65-F5344CB8AC3E}">
        <p14:creationId xmlns:p14="http://schemas.microsoft.com/office/powerpoint/2010/main" val="24640239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C9B64-6390-256F-249D-5F452E369FF9}"/>
              </a:ext>
            </a:extLst>
          </p:cNvPr>
          <p:cNvSpPr>
            <a:spLocks noGrp="1"/>
          </p:cNvSpPr>
          <p:nvPr>
            <p:ph type="title"/>
          </p:nvPr>
        </p:nvSpPr>
        <p:spPr/>
        <p:txBody>
          <a:bodyPr/>
          <a:lstStyle/>
          <a:p>
            <a:r>
              <a:rPr lang="en-GB" b="1" dirty="0"/>
              <a:t>Chapter 4: </a:t>
            </a:r>
            <a:r>
              <a:rPr lang="en-US" b="1" dirty="0"/>
              <a:t>MFC’s promotion of the film industry in Malta</a:t>
            </a:r>
            <a:endParaRPr lang="en-GB" dirty="0"/>
          </a:p>
        </p:txBody>
      </p:sp>
      <p:sp>
        <p:nvSpPr>
          <p:cNvPr id="3" name="Content Placeholder 2">
            <a:extLst>
              <a:ext uri="{FF2B5EF4-FFF2-40B4-BE49-F238E27FC236}">
                <a16:creationId xmlns:a16="http://schemas.microsoft.com/office/drawing/2014/main" id="{3545A733-2CAD-A217-4497-8B4754BEA701}"/>
              </a:ext>
            </a:extLst>
          </p:cNvPr>
          <p:cNvSpPr>
            <a:spLocks noGrp="1"/>
          </p:cNvSpPr>
          <p:nvPr>
            <p:ph idx="1"/>
          </p:nvPr>
        </p:nvSpPr>
        <p:spPr/>
        <p:txBody>
          <a:bodyPr/>
          <a:lstStyle/>
          <a:p>
            <a:r>
              <a:rPr lang="en-GB" dirty="0"/>
              <a:t>A comparison between the MFC’s 2023 report and the NAO’s validation methodology</a:t>
            </a:r>
          </a:p>
        </p:txBody>
      </p:sp>
      <p:sp>
        <p:nvSpPr>
          <p:cNvPr id="4" name="Slide Number Placeholder 3">
            <a:extLst>
              <a:ext uri="{FF2B5EF4-FFF2-40B4-BE49-F238E27FC236}">
                <a16:creationId xmlns:a16="http://schemas.microsoft.com/office/drawing/2014/main" id="{36772FFE-93F1-53BF-06F4-4B6AC2A98337}"/>
              </a:ext>
            </a:extLst>
          </p:cNvPr>
          <p:cNvSpPr>
            <a:spLocks noGrp="1"/>
          </p:cNvSpPr>
          <p:nvPr>
            <p:ph type="sldNum" sz="quarter" idx="12"/>
          </p:nvPr>
        </p:nvSpPr>
        <p:spPr/>
        <p:txBody>
          <a:bodyPr/>
          <a:lstStyle/>
          <a:p>
            <a:fld id="{295A1CEC-0435-49A9-A666-47D432950526}" type="slidenum">
              <a:rPr lang="en-GB" smtClean="0"/>
              <a:t>25</a:t>
            </a:fld>
            <a:endParaRPr lang="en-GB"/>
          </a:p>
        </p:txBody>
      </p:sp>
      <p:pic>
        <p:nvPicPr>
          <p:cNvPr id="5" name="Picture 4">
            <a:extLst>
              <a:ext uri="{FF2B5EF4-FFF2-40B4-BE49-F238E27FC236}">
                <a16:creationId xmlns:a16="http://schemas.microsoft.com/office/drawing/2014/main" id="{792A486A-C4D2-E237-8653-5FF3488E089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020" y="6265103"/>
            <a:ext cx="1382574" cy="415488"/>
          </a:xfrm>
          <a:prstGeom prst="rect">
            <a:avLst/>
          </a:prstGeom>
          <a:noFill/>
          <a:ln>
            <a:noFill/>
          </a:ln>
        </p:spPr>
      </p:pic>
      <p:pic>
        <p:nvPicPr>
          <p:cNvPr id="7" name="Picture 6">
            <a:extLst>
              <a:ext uri="{FF2B5EF4-FFF2-40B4-BE49-F238E27FC236}">
                <a16:creationId xmlns:a16="http://schemas.microsoft.com/office/drawing/2014/main" id="{FA8F793F-70D4-82EE-359E-2E7A2ACC75A0}"/>
              </a:ext>
            </a:extLst>
          </p:cNvPr>
          <p:cNvPicPr>
            <a:picLocks noChangeAspect="1"/>
          </p:cNvPicPr>
          <p:nvPr/>
        </p:nvPicPr>
        <p:blipFill>
          <a:blip r:embed="rId3"/>
          <a:srcRect t="16202"/>
          <a:stretch/>
        </p:blipFill>
        <p:spPr>
          <a:xfrm>
            <a:off x="677333" y="3086099"/>
            <a:ext cx="10894281" cy="1698171"/>
          </a:xfrm>
          <a:prstGeom prst="rect">
            <a:avLst/>
          </a:prstGeom>
        </p:spPr>
      </p:pic>
    </p:spTree>
    <p:extLst>
      <p:ext uri="{BB962C8B-B14F-4D97-AF65-F5344CB8AC3E}">
        <p14:creationId xmlns:p14="http://schemas.microsoft.com/office/powerpoint/2010/main" val="18669210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E3799-5568-69A4-F193-E8CF0FF380CA}"/>
              </a:ext>
            </a:extLst>
          </p:cNvPr>
          <p:cNvSpPr>
            <a:spLocks noGrp="1"/>
          </p:cNvSpPr>
          <p:nvPr>
            <p:ph type="title"/>
          </p:nvPr>
        </p:nvSpPr>
        <p:spPr/>
        <p:txBody>
          <a:bodyPr/>
          <a:lstStyle/>
          <a:p>
            <a:r>
              <a:rPr lang="en-GB" dirty="0"/>
              <a:t>Overall conclusions</a:t>
            </a:r>
          </a:p>
        </p:txBody>
      </p:sp>
      <p:sp>
        <p:nvSpPr>
          <p:cNvPr id="3" name="Content Placeholder 2">
            <a:extLst>
              <a:ext uri="{FF2B5EF4-FFF2-40B4-BE49-F238E27FC236}">
                <a16:creationId xmlns:a16="http://schemas.microsoft.com/office/drawing/2014/main" id="{4AF33A7C-C138-E394-E264-E76F80A0C51E}"/>
              </a:ext>
            </a:extLst>
          </p:cNvPr>
          <p:cNvSpPr>
            <a:spLocks noGrp="1"/>
          </p:cNvSpPr>
          <p:nvPr>
            <p:ph idx="1"/>
          </p:nvPr>
        </p:nvSpPr>
        <p:spPr>
          <a:xfrm>
            <a:off x="717755" y="1737361"/>
            <a:ext cx="10638503" cy="4555284"/>
          </a:xfrm>
        </p:spPr>
        <p:txBody>
          <a:bodyPr>
            <a:normAutofit fontScale="77500" lnSpcReduction="20000"/>
          </a:bodyPr>
          <a:lstStyle/>
          <a:p>
            <a:r>
              <a:rPr lang="en-GB" sz="2400" dirty="0"/>
              <a:t>MFC works in a dynamic environment  and highly competitive environment</a:t>
            </a:r>
          </a:p>
          <a:p>
            <a:r>
              <a:rPr lang="en-GB" sz="2400" dirty="0"/>
              <a:t>The MFW was not supported by robust documentation such as feasibility studies. Nevertheless, the allocation of budgets from central government were approved and allocated for this event.</a:t>
            </a:r>
          </a:p>
          <a:p>
            <a:r>
              <a:rPr lang="en-GB" sz="2400" dirty="0"/>
              <a:t>Outstanding strategic documents for the period up to 2030</a:t>
            </a:r>
          </a:p>
          <a:p>
            <a:r>
              <a:rPr lang="en-GB" sz="2400" dirty="0"/>
              <a:t>The opportunity exists for MFC to strengthen its corporate government structure</a:t>
            </a:r>
          </a:p>
          <a:p>
            <a:r>
              <a:rPr lang="en-US" sz="2400" b="0" i="0" dirty="0">
                <a:solidFill>
                  <a:srgbClr val="4E5151"/>
                </a:solidFill>
                <a:effectLst/>
              </a:rPr>
              <a:t>Between 2018 and 2022, the MFC, mainly through the 40 per cent cash rebate scheme, was successful in attracting film productions to Malta. The total amount of money spent by international and national film makers amounted to over </a:t>
            </a:r>
            <a:r>
              <a:rPr lang="en-US" sz="2400" b="0" i="0" dirty="0">
                <a:solidFill>
                  <a:srgbClr val="4E5151"/>
                </a:solidFill>
                <a:effectLst/>
                <a:ea typeface="Calibri" panose="020F0502020204030204" pitchFamily="34" charset="0"/>
                <a:cs typeface="Calibri" panose="020F0502020204030204" pitchFamily="34" charset="0"/>
              </a:rPr>
              <a:t>€</a:t>
            </a:r>
            <a:r>
              <a:rPr lang="en-US" sz="2400" b="0" i="0" dirty="0">
                <a:solidFill>
                  <a:srgbClr val="4E5151"/>
                </a:solidFill>
                <a:effectLst/>
              </a:rPr>
              <a:t>231.5 million</a:t>
            </a:r>
          </a:p>
          <a:p>
            <a:r>
              <a:rPr lang="en-US" sz="2400" b="0" i="0" dirty="0">
                <a:solidFill>
                  <a:srgbClr val="4E5151"/>
                </a:solidFill>
                <a:effectLst/>
              </a:rPr>
              <a:t>In general, this review confirms MFC’s estimates on the impact of the cash rebate scheme on the Maltese economy in terms of expenditure by film productions in Malta, Gross Value Added, employment and tax revenue. </a:t>
            </a:r>
          </a:p>
          <a:p>
            <a:pPr lvl="1"/>
            <a:r>
              <a:rPr lang="en-US" sz="2200" dirty="0">
                <a:solidFill>
                  <a:srgbClr val="4E5151"/>
                </a:solidFill>
              </a:rPr>
              <a:t>U</a:t>
            </a:r>
            <a:r>
              <a:rPr lang="en-US" sz="2200" b="0" i="0" dirty="0">
                <a:solidFill>
                  <a:srgbClr val="4E5151"/>
                </a:solidFill>
                <a:effectLst/>
              </a:rPr>
              <a:t>ltimately, it remains a matter for policy makers to decide the appropriate level of investment in film production, taking into account the opportunity cost of resources used, socio-economic priorities, as well as the potential for the industry to diversify and complement the overall make-up of economic activities in Malta.</a:t>
            </a:r>
          </a:p>
          <a:p>
            <a:endParaRPr lang="en-GB" dirty="0"/>
          </a:p>
        </p:txBody>
      </p:sp>
      <p:sp>
        <p:nvSpPr>
          <p:cNvPr id="4" name="Slide Number Placeholder 3">
            <a:extLst>
              <a:ext uri="{FF2B5EF4-FFF2-40B4-BE49-F238E27FC236}">
                <a16:creationId xmlns:a16="http://schemas.microsoft.com/office/drawing/2014/main" id="{CDE6AEAD-81CF-D60C-ED03-91AB3E227483}"/>
              </a:ext>
            </a:extLst>
          </p:cNvPr>
          <p:cNvSpPr>
            <a:spLocks noGrp="1"/>
          </p:cNvSpPr>
          <p:nvPr>
            <p:ph type="sldNum" sz="quarter" idx="12"/>
          </p:nvPr>
        </p:nvSpPr>
        <p:spPr/>
        <p:txBody>
          <a:bodyPr/>
          <a:lstStyle/>
          <a:p>
            <a:fld id="{295A1CEC-0435-49A9-A666-47D432950526}" type="slidenum">
              <a:rPr lang="en-GB" smtClean="0"/>
              <a:t>26</a:t>
            </a:fld>
            <a:endParaRPr lang="en-GB"/>
          </a:p>
        </p:txBody>
      </p:sp>
      <p:pic>
        <p:nvPicPr>
          <p:cNvPr id="5" name="Picture 4">
            <a:extLst>
              <a:ext uri="{FF2B5EF4-FFF2-40B4-BE49-F238E27FC236}">
                <a16:creationId xmlns:a16="http://schemas.microsoft.com/office/drawing/2014/main" id="{C038AF45-A69D-DE9C-E2F4-8DC41772CC8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020" y="6252040"/>
            <a:ext cx="1382574" cy="415488"/>
          </a:xfrm>
          <a:prstGeom prst="rect">
            <a:avLst/>
          </a:prstGeom>
          <a:noFill/>
          <a:ln>
            <a:noFill/>
          </a:ln>
        </p:spPr>
      </p:pic>
    </p:spTree>
    <p:extLst>
      <p:ext uri="{BB962C8B-B14F-4D97-AF65-F5344CB8AC3E}">
        <p14:creationId xmlns:p14="http://schemas.microsoft.com/office/powerpoint/2010/main" val="901652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47D4D-4332-A75D-CB26-1F579F402827}"/>
              </a:ext>
            </a:extLst>
          </p:cNvPr>
          <p:cNvSpPr>
            <a:spLocks noGrp="1"/>
          </p:cNvSpPr>
          <p:nvPr>
            <p:ph type="title"/>
          </p:nvPr>
        </p:nvSpPr>
        <p:spPr>
          <a:xfrm>
            <a:off x="1066800" y="816638"/>
            <a:ext cx="10058400" cy="1761918"/>
          </a:xfrm>
        </p:spPr>
        <p:txBody>
          <a:bodyPr>
            <a:normAutofit/>
          </a:bodyPr>
          <a:lstStyle/>
          <a:p>
            <a:r>
              <a:rPr lang="en-US" b="1" dirty="0">
                <a:solidFill>
                  <a:srgbClr val="222222"/>
                </a:solidFill>
                <a:latin typeface="Arial" panose="020B0604020202020204" pitchFamily="34" charset="0"/>
              </a:rPr>
              <a:t>Recommendations</a:t>
            </a:r>
            <a:br>
              <a:rPr lang="en-US" b="1" dirty="0">
                <a:solidFill>
                  <a:srgbClr val="222222"/>
                </a:solidFill>
                <a:latin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C134C4EA-B796-B820-A62D-959A2F71F5B4}"/>
              </a:ext>
            </a:extLst>
          </p:cNvPr>
          <p:cNvSpPr>
            <a:spLocks noGrp="1"/>
          </p:cNvSpPr>
          <p:nvPr>
            <p:ph idx="1"/>
          </p:nvPr>
        </p:nvSpPr>
        <p:spPr/>
        <p:txBody>
          <a:bodyPr>
            <a:normAutofit/>
          </a:bodyPr>
          <a:lstStyle/>
          <a:p>
            <a:r>
              <a:rPr lang="en-US" sz="2400" dirty="0">
                <a:solidFill>
                  <a:srgbClr val="222222"/>
                </a:solidFill>
              </a:rPr>
              <a:t>Strengthen the human resources and infrastructure required </a:t>
            </a:r>
          </a:p>
          <a:p>
            <a:r>
              <a:rPr lang="en-US" sz="2400" i="0" dirty="0">
                <a:solidFill>
                  <a:srgbClr val="222222"/>
                </a:solidFill>
                <a:effectLst/>
              </a:rPr>
              <a:t>Develop and maintain </a:t>
            </a:r>
            <a:r>
              <a:rPr lang="en-US" sz="2400" dirty="0">
                <a:solidFill>
                  <a:srgbClr val="222222"/>
                </a:solidFill>
              </a:rPr>
              <a:t>robust internal processes and structures </a:t>
            </a:r>
            <a:r>
              <a:rPr lang="en-US" sz="2400" i="0" dirty="0">
                <a:solidFill>
                  <a:srgbClr val="222222"/>
                </a:solidFill>
                <a:effectLst/>
              </a:rPr>
              <a:t>to ensure corporate governance </a:t>
            </a:r>
            <a:r>
              <a:rPr lang="en-US" sz="2400" dirty="0">
                <a:solidFill>
                  <a:srgbClr val="222222"/>
                </a:solidFill>
              </a:rPr>
              <a:t>especially transparency accountability and business continuity</a:t>
            </a:r>
            <a:r>
              <a:rPr lang="en-US" sz="2400" i="0" dirty="0">
                <a:solidFill>
                  <a:srgbClr val="222222"/>
                </a:solidFill>
                <a:effectLst/>
              </a:rPr>
              <a:t>. </a:t>
            </a:r>
          </a:p>
          <a:p>
            <a:r>
              <a:rPr lang="en-US" sz="2400" dirty="0">
                <a:solidFill>
                  <a:srgbClr val="222222"/>
                </a:solidFill>
              </a:rPr>
              <a:t>Explore different business models with private sector to support and expand MFCs operations </a:t>
            </a:r>
            <a:endParaRPr lang="en-US" sz="2400" i="0" dirty="0">
              <a:solidFill>
                <a:srgbClr val="222222"/>
              </a:solidFill>
              <a:effectLst/>
            </a:endParaRPr>
          </a:p>
          <a:p>
            <a:pPr marL="0" indent="0" algn="l">
              <a:buNone/>
            </a:pPr>
            <a:endParaRPr lang="en-US" b="1" i="0" dirty="0">
              <a:solidFill>
                <a:srgbClr val="222222"/>
              </a:solidFill>
              <a:effectLst/>
              <a:latin typeface="Arial" panose="020B0604020202020204" pitchFamily="34" charset="0"/>
            </a:endParaRPr>
          </a:p>
          <a:p>
            <a:pPr marL="0" indent="0" algn="l">
              <a:buNone/>
            </a:pPr>
            <a:endParaRPr lang="en-US" b="1" i="0" dirty="0">
              <a:solidFill>
                <a:srgbClr val="222222"/>
              </a:solidFill>
              <a:effectLst/>
              <a:latin typeface="Arial" panose="020B0604020202020204" pitchFamily="34" charset="0"/>
            </a:endParaRPr>
          </a:p>
        </p:txBody>
      </p:sp>
      <p:sp>
        <p:nvSpPr>
          <p:cNvPr id="4" name="Slide Number Placeholder 3">
            <a:extLst>
              <a:ext uri="{FF2B5EF4-FFF2-40B4-BE49-F238E27FC236}">
                <a16:creationId xmlns:a16="http://schemas.microsoft.com/office/drawing/2014/main" id="{9078E5EF-A573-327B-CC8B-E9217D120DD0}"/>
              </a:ext>
            </a:extLst>
          </p:cNvPr>
          <p:cNvSpPr>
            <a:spLocks noGrp="1"/>
          </p:cNvSpPr>
          <p:nvPr>
            <p:ph type="sldNum" sz="quarter" idx="12"/>
          </p:nvPr>
        </p:nvSpPr>
        <p:spPr/>
        <p:txBody>
          <a:bodyPr/>
          <a:lstStyle/>
          <a:p>
            <a:fld id="{295A1CEC-0435-49A9-A666-47D432950526}" type="slidenum">
              <a:rPr lang="en-GB" smtClean="0"/>
              <a:t>27</a:t>
            </a:fld>
            <a:endParaRPr lang="en-GB"/>
          </a:p>
        </p:txBody>
      </p:sp>
      <p:pic>
        <p:nvPicPr>
          <p:cNvPr id="5" name="Picture 4">
            <a:extLst>
              <a:ext uri="{FF2B5EF4-FFF2-40B4-BE49-F238E27FC236}">
                <a16:creationId xmlns:a16="http://schemas.microsoft.com/office/drawing/2014/main" id="{7B61D170-68E5-E07B-AB5C-BF907F4D0DA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020" y="6252040"/>
            <a:ext cx="1382574" cy="415488"/>
          </a:xfrm>
          <a:prstGeom prst="rect">
            <a:avLst/>
          </a:prstGeom>
          <a:noFill/>
          <a:ln>
            <a:noFill/>
          </a:ln>
        </p:spPr>
      </p:pic>
    </p:spTree>
    <p:extLst>
      <p:ext uri="{BB962C8B-B14F-4D97-AF65-F5344CB8AC3E}">
        <p14:creationId xmlns:p14="http://schemas.microsoft.com/office/powerpoint/2010/main" val="34720331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22EAD-8056-A3BC-B242-C05403C5B19D}"/>
              </a:ext>
            </a:extLst>
          </p:cNvPr>
          <p:cNvSpPr>
            <a:spLocks noGrp="1"/>
          </p:cNvSpPr>
          <p:nvPr>
            <p:ph type="ctrTitle"/>
          </p:nvPr>
        </p:nvSpPr>
        <p:spPr/>
        <p:txBody>
          <a:bodyPr/>
          <a:lstStyle/>
          <a:p>
            <a:r>
              <a:rPr lang="en-US" dirty="0"/>
              <a:t>THANK YOU</a:t>
            </a:r>
          </a:p>
        </p:txBody>
      </p:sp>
      <p:sp>
        <p:nvSpPr>
          <p:cNvPr id="4" name="Slide Number Placeholder 3">
            <a:extLst>
              <a:ext uri="{FF2B5EF4-FFF2-40B4-BE49-F238E27FC236}">
                <a16:creationId xmlns:a16="http://schemas.microsoft.com/office/drawing/2014/main" id="{009F0489-9F79-03BD-B553-D829C348C968}"/>
              </a:ext>
            </a:extLst>
          </p:cNvPr>
          <p:cNvSpPr>
            <a:spLocks noGrp="1"/>
          </p:cNvSpPr>
          <p:nvPr>
            <p:ph type="sldNum" sz="quarter" idx="12"/>
          </p:nvPr>
        </p:nvSpPr>
        <p:spPr/>
        <p:txBody>
          <a:bodyPr/>
          <a:lstStyle/>
          <a:p>
            <a:fld id="{295A1CEC-0435-49A9-A666-47D432950526}" type="slidenum">
              <a:rPr lang="en-GB" smtClean="0"/>
              <a:t>28</a:t>
            </a:fld>
            <a:endParaRPr lang="en-GB"/>
          </a:p>
        </p:txBody>
      </p:sp>
      <p:pic>
        <p:nvPicPr>
          <p:cNvPr id="3" name="Picture 2">
            <a:extLst>
              <a:ext uri="{FF2B5EF4-FFF2-40B4-BE49-F238E27FC236}">
                <a16:creationId xmlns:a16="http://schemas.microsoft.com/office/drawing/2014/main" id="{8B008CE6-B433-CD82-96E5-AABF1F9F9AF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020" y="6252040"/>
            <a:ext cx="1382574" cy="415488"/>
          </a:xfrm>
          <a:prstGeom prst="rect">
            <a:avLst/>
          </a:prstGeom>
          <a:noFill/>
          <a:ln>
            <a:noFill/>
          </a:ln>
        </p:spPr>
      </p:pic>
    </p:spTree>
    <p:extLst>
      <p:ext uri="{BB962C8B-B14F-4D97-AF65-F5344CB8AC3E}">
        <p14:creationId xmlns:p14="http://schemas.microsoft.com/office/powerpoint/2010/main" val="681040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218DD-EFC7-FD14-1116-7FD99A20923E}"/>
              </a:ext>
            </a:extLst>
          </p:cNvPr>
          <p:cNvSpPr>
            <a:spLocks noGrp="1"/>
          </p:cNvSpPr>
          <p:nvPr>
            <p:ph type="title"/>
          </p:nvPr>
        </p:nvSpPr>
        <p:spPr/>
        <p:txBody>
          <a:bodyPr/>
          <a:lstStyle/>
          <a:p>
            <a:r>
              <a:rPr lang="en-US" b="1" dirty="0"/>
              <a:t>Background (1 of 2)</a:t>
            </a:r>
            <a:endParaRPr lang="en-GB" dirty="0"/>
          </a:p>
        </p:txBody>
      </p:sp>
      <p:sp>
        <p:nvSpPr>
          <p:cNvPr id="3" name="Content Placeholder 2">
            <a:extLst>
              <a:ext uri="{FF2B5EF4-FFF2-40B4-BE49-F238E27FC236}">
                <a16:creationId xmlns:a16="http://schemas.microsoft.com/office/drawing/2014/main" id="{28BC930B-25FA-DFF8-47F3-FB0F9E0AF710}"/>
              </a:ext>
            </a:extLst>
          </p:cNvPr>
          <p:cNvSpPr>
            <a:spLocks noGrp="1"/>
          </p:cNvSpPr>
          <p:nvPr>
            <p:ph idx="1"/>
          </p:nvPr>
        </p:nvSpPr>
        <p:spPr>
          <a:xfrm>
            <a:off x="677334" y="1558977"/>
            <a:ext cx="8596668" cy="5066675"/>
          </a:xfrm>
        </p:spPr>
        <p:txBody>
          <a:bodyPr>
            <a:normAutofit lnSpcReduction="10000"/>
          </a:bodyPr>
          <a:lstStyle/>
          <a:p>
            <a:pPr marL="0" indent="0">
              <a:lnSpc>
                <a:spcPct val="90000"/>
              </a:lnSpc>
              <a:spcBef>
                <a:spcPts val="600"/>
              </a:spcBef>
              <a:spcAft>
                <a:spcPts val="600"/>
              </a:spcAft>
              <a:buNone/>
            </a:pPr>
            <a:r>
              <a:rPr lang="en-US" sz="2000" dirty="0"/>
              <a:t>Comprised three separate but interrelated initiatives:</a:t>
            </a:r>
          </a:p>
          <a:p>
            <a:pPr marL="0" indent="0">
              <a:lnSpc>
                <a:spcPct val="90000"/>
              </a:lnSpc>
              <a:spcBef>
                <a:spcPts val="600"/>
              </a:spcBef>
              <a:spcAft>
                <a:spcPts val="600"/>
              </a:spcAft>
              <a:buNone/>
            </a:pPr>
            <a:endParaRPr lang="en-US" sz="2000" dirty="0"/>
          </a:p>
          <a:p>
            <a:pPr>
              <a:lnSpc>
                <a:spcPct val="90000"/>
              </a:lnSpc>
              <a:spcBef>
                <a:spcPts val="600"/>
              </a:spcBef>
              <a:spcAft>
                <a:spcPts val="600"/>
              </a:spcAft>
            </a:pPr>
            <a:r>
              <a:rPr lang="en-US" sz="2000" dirty="0"/>
              <a:t>The NAO’s Annual Performance Audit </a:t>
            </a:r>
            <a:r>
              <a:rPr lang="en-US" sz="2000" dirty="0" err="1"/>
              <a:t>Programme</a:t>
            </a:r>
            <a:r>
              <a:rPr lang="en-US" sz="2000" dirty="0"/>
              <a:t> for 2022 included the review of the promotional activities undertaken by the MFC.</a:t>
            </a:r>
          </a:p>
          <a:p>
            <a:pPr>
              <a:lnSpc>
                <a:spcPct val="90000"/>
              </a:lnSpc>
              <a:spcBef>
                <a:spcPts val="600"/>
              </a:spcBef>
              <a:spcAft>
                <a:spcPts val="600"/>
              </a:spcAft>
            </a:pPr>
            <a:endParaRPr lang="en-US" sz="2000" dirty="0"/>
          </a:p>
          <a:p>
            <a:pPr>
              <a:lnSpc>
                <a:spcPct val="90000"/>
              </a:lnSpc>
              <a:spcBef>
                <a:spcPts val="600"/>
              </a:spcBef>
              <a:spcAft>
                <a:spcPts val="600"/>
              </a:spcAft>
            </a:pPr>
            <a:r>
              <a:rPr lang="en-US" sz="2000" dirty="0"/>
              <a:t>Prof Arnold Cassola requested an investigation into the expenditure and management of public finds related to the Malta Film Week and Awards held in January 2022. </a:t>
            </a:r>
          </a:p>
          <a:p>
            <a:pPr>
              <a:lnSpc>
                <a:spcPct val="90000"/>
              </a:lnSpc>
              <a:spcBef>
                <a:spcPts val="600"/>
              </a:spcBef>
              <a:spcAft>
                <a:spcPts val="600"/>
              </a:spcAft>
            </a:pPr>
            <a:endParaRPr lang="en-US" sz="2000" dirty="0"/>
          </a:p>
          <a:p>
            <a:pPr>
              <a:lnSpc>
                <a:spcPct val="90000"/>
              </a:lnSpc>
              <a:spcBef>
                <a:spcPts val="600"/>
              </a:spcBef>
              <a:spcAft>
                <a:spcPts val="600"/>
              </a:spcAft>
            </a:pPr>
            <a:r>
              <a:rPr lang="en-US" sz="2000" dirty="0"/>
              <a:t>Opposition</a:t>
            </a:r>
            <a:r>
              <a:rPr lang="en-US" sz="2000" dirty="0">
                <a:ea typeface="Calibri" panose="020F0502020204030204" pitchFamily="34" charset="0"/>
                <a:cs typeface="Times New Roman" panose="02020603050405020304" pitchFamily="18" charset="0"/>
              </a:rPr>
              <a:t> members of the</a:t>
            </a:r>
            <a:r>
              <a:rPr lang="en-US" sz="2000" dirty="0"/>
              <a:t> PAC and the Shadow Minister for National Heritage, Arts and Culture further requested an investigation into the internal procedures and controls as well as adherence to State Aid rules and good governance principles in relation to the MFC’s disbursement of financial aid through various incentives between September 2018 and August 2023.</a:t>
            </a:r>
            <a:endParaRPr lang="en-GB" sz="2000" dirty="0">
              <a:effectLst/>
              <a:ea typeface="Calibri" panose="020F0502020204030204" pitchFamily="34" charset="0"/>
              <a:cs typeface="Times New Roman" panose="02020603050405020304" pitchFamily="18" charset="0"/>
            </a:endParaRPr>
          </a:p>
          <a:p>
            <a:pPr marL="0" marR="0" indent="0">
              <a:lnSpc>
                <a:spcPct val="90000"/>
              </a:lnSpc>
              <a:spcBef>
                <a:spcPts val="0"/>
              </a:spcBef>
              <a:spcAft>
                <a:spcPts val="0"/>
              </a:spcAft>
              <a:buNone/>
            </a:pPr>
            <a:endParaRPr lang="en-GB" sz="1400" dirty="0">
              <a:effectLst/>
              <a:ea typeface="Calibri" panose="020F0502020204030204" pitchFamily="34" charset="0"/>
              <a:cs typeface="Times New Roman" panose="02020603050405020304" pitchFamily="18" charset="0"/>
            </a:endParaRPr>
          </a:p>
          <a:p>
            <a:pPr marL="0" marR="0" indent="0">
              <a:lnSpc>
                <a:spcPct val="90000"/>
              </a:lnSpc>
              <a:spcBef>
                <a:spcPts val="0"/>
              </a:spcBef>
              <a:spcAft>
                <a:spcPts val="800"/>
              </a:spcAft>
              <a:buNone/>
            </a:pPr>
            <a:endParaRPr lang="en-GB" sz="1400" dirty="0">
              <a:latin typeface="Arial" panose="020B0604020202020204" pitchFamily="34" charset="0"/>
              <a:ea typeface="Calibri" panose="020F0502020204030204" pitchFamily="34" charset="0"/>
              <a:cs typeface="Times New Roman" panose="02020603050405020304" pitchFamily="18" charset="0"/>
            </a:endParaRPr>
          </a:p>
          <a:p>
            <a:pPr marL="0" marR="0" indent="0">
              <a:lnSpc>
                <a:spcPct val="90000"/>
              </a:lnSpc>
              <a:spcBef>
                <a:spcPts val="0"/>
              </a:spcBef>
              <a:spcAft>
                <a:spcPts val="800"/>
              </a:spcAft>
              <a:buNone/>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a:extLst>
              <a:ext uri="{FF2B5EF4-FFF2-40B4-BE49-F238E27FC236}">
                <a16:creationId xmlns:a16="http://schemas.microsoft.com/office/drawing/2014/main" id="{DEEF3DE0-4B5A-31B2-E0CD-1141A2870391}"/>
              </a:ext>
            </a:extLst>
          </p:cNvPr>
          <p:cNvSpPr>
            <a:spLocks noGrp="1"/>
          </p:cNvSpPr>
          <p:nvPr>
            <p:ph type="sldNum" sz="quarter" idx="12"/>
          </p:nvPr>
        </p:nvSpPr>
        <p:spPr/>
        <p:txBody>
          <a:bodyPr/>
          <a:lstStyle/>
          <a:p>
            <a:fld id="{295A1CEC-0435-49A9-A666-47D432950526}" type="slidenum">
              <a:rPr lang="en-GB" smtClean="0"/>
              <a:t>3</a:t>
            </a:fld>
            <a:endParaRPr lang="en-GB"/>
          </a:p>
        </p:txBody>
      </p:sp>
      <p:pic>
        <p:nvPicPr>
          <p:cNvPr id="5" name="Picture 4">
            <a:extLst>
              <a:ext uri="{FF2B5EF4-FFF2-40B4-BE49-F238E27FC236}">
                <a16:creationId xmlns:a16="http://schemas.microsoft.com/office/drawing/2014/main" id="{5CC78A40-163E-A29C-C215-B8C37FC6389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381177"/>
            <a:ext cx="1382574" cy="415488"/>
          </a:xfrm>
          <a:prstGeom prst="rect">
            <a:avLst/>
          </a:prstGeom>
          <a:noFill/>
          <a:ln>
            <a:noFill/>
          </a:ln>
        </p:spPr>
      </p:pic>
    </p:spTree>
    <p:extLst>
      <p:ext uri="{BB962C8B-B14F-4D97-AF65-F5344CB8AC3E}">
        <p14:creationId xmlns:p14="http://schemas.microsoft.com/office/powerpoint/2010/main" val="3839954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06F5D-D4BD-F256-E7B3-60F268692147}"/>
              </a:ext>
            </a:extLst>
          </p:cNvPr>
          <p:cNvSpPr>
            <a:spLocks noGrp="1"/>
          </p:cNvSpPr>
          <p:nvPr>
            <p:ph type="title"/>
          </p:nvPr>
        </p:nvSpPr>
        <p:spPr>
          <a:xfrm>
            <a:off x="854439" y="269889"/>
            <a:ext cx="10270761" cy="1019266"/>
          </a:xfrm>
        </p:spPr>
        <p:txBody>
          <a:bodyPr/>
          <a:lstStyle/>
          <a:p>
            <a:r>
              <a:rPr lang="en-GB" dirty="0"/>
              <a:t>Background (2 of 2)</a:t>
            </a:r>
          </a:p>
        </p:txBody>
      </p:sp>
      <p:sp>
        <p:nvSpPr>
          <p:cNvPr id="3" name="Content Placeholder 2">
            <a:extLst>
              <a:ext uri="{FF2B5EF4-FFF2-40B4-BE49-F238E27FC236}">
                <a16:creationId xmlns:a16="http://schemas.microsoft.com/office/drawing/2014/main" id="{DBFE4DB1-656B-AF69-9B6E-27B0B5EA176A}"/>
              </a:ext>
            </a:extLst>
          </p:cNvPr>
          <p:cNvSpPr>
            <a:spLocks noGrp="1"/>
          </p:cNvSpPr>
          <p:nvPr>
            <p:ph idx="1"/>
          </p:nvPr>
        </p:nvSpPr>
        <p:spPr>
          <a:xfrm>
            <a:off x="747252" y="1720645"/>
            <a:ext cx="10377948" cy="4817807"/>
          </a:xfrm>
        </p:spPr>
        <p:txBody>
          <a:bodyPr/>
          <a:lstStyle/>
          <a:p>
            <a:r>
              <a:rPr lang="en-GB" sz="2400" dirty="0"/>
              <a:t>The MFC was established by the Malta Film Commission Act in 2005</a:t>
            </a:r>
          </a:p>
          <a:p>
            <a:r>
              <a:rPr lang="en-GB" sz="2400" dirty="0"/>
              <a:t>The Act establishes the Board and the Film Commissioner</a:t>
            </a:r>
          </a:p>
          <a:p>
            <a:r>
              <a:rPr lang="en-GB" sz="2400" dirty="0"/>
              <a:t>The Film Commissioner is entrusted to adopt and implement measures for development, support, and promotion of the audio-visual and film servicing industry in Malta and in general, to implement Malta’s audio-visual policy</a:t>
            </a:r>
          </a:p>
          <a:p>
            <a:r>
              <a:rPr lang="en-GB" sz="2400" dirty="0"/>
              <a:t>Between 2018 and 2023, the MFC operated three funding schemes:</a:t>
            </a:r>
          </a:p>
          <a:p>
            <a:pPr lvl="1"/>
            <a:r>
              <a:rPr lang="en-GB" sz="2800" dirty="0"/>
              <a:t> </a:t>
            </a:r>
            <a:r>
              <a:rPr lang="en-GB" sz="2000" dirty="0"/>
              <a:t>The Malta Film Commission Cash Rebate Scheme</a:t>
            </a:r>
          </a:p>
          <a:p>
            <a:pPr lvl="1"/>
            <a:r>
              <a:rPr lang="en-GB" sz="2000" dirty="0"/>
              <a:t>Creative Malta Fund / the Malta Film Fund</a:t>
            </a:r>
          </a:p>
          <a:p>
            <a:pPr lvl="1"/>
            <a:r>
              <a:rPr lang="en-GB" sz="2000" dirty="0"/>
              <a:t>Co-production fund</a:t>
            </a:r>
          </a:p>
          <a:p>
            <a:pPr lvl="1"/>
            <a:endParaRPr lang="en-GB" dirty="0"/>
          </a:p>
        </p:txBody>
      </p:sp>
      <p:sp>
        <p:nvSpPr>
          <p:cNvPr id="4" name="Slide Number Placeholder 3">
            <a:extLst>
              <a:ext uri="{FF2B5EF4-FFF2-40B4-BE49-F238E27FC236}">
                <a16:creationId xmlns:a16="http://schemas.microsoft.com/office/drawing/2014/main" id="{AFD6BE86-D9C3-B0E4-A524-2AEE2CF2BC61}"/>
              </a:ext>
            </a:extLst>
          </p:cNvPr>
          <p:cNvSpPr>
            <a:spLocks noGrp="1"/>
          </p:cNvSpPr>
          <p:nvPr>
            <p:ph type="sldNum" sz="quarter" idx="12"/>
          </p:nvPr>
        </p:nvSpPr>
        <p:spPr/>
        <p:txBody>
          <a:bodyPr/>
          <a:lstStyle/>
          <a:p>
            <a:fld id="{295A1CEC-0435-49A9-A666-47D432950526}" type="slidenum">
              <a:rPr lang="en-GB" smtClean="0"/>
              <a:t>4</a:t>
            </a:fld>
            <a:endParaRPr lang="en-GB"/>
          </a:p>
        </p:txBody>
      </p:sp>
      <p:pic>
        <p:nvPicPr>
          <p:cNvPr id="5" name="Picture 4">
            <a:extLst>
              <a:ext uri="{FF2B5EF4-FFF2-40B4-BE49-F238E27FC236}">
                <a16:creationId xmlns:a16="http://schemas.microsoft.com/office/drawing/2014/main" id="{23637CF8-4C94-7EB8-A887-0E07DA60535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020" y="6252040"/>
            <a:ext cx="1382574" cy="415488"/>
          </a:xfrm>
          <a:prstGeom prst="rect">
            <a:avLst/>
          </a:prstGeom>
          <a:noFill/>
          <a:ln>
            <a:noFill/>
          </a:ln>
        </p:spPr>
      </p:pic>
    </p:spTree>
    <p:extLst>
      <p:ext uri="{BB962C8B-B14F-4D97-AF65-F5344CB8AC3E}">
        <p14:creationId xmlns:p14="http://schemas.microsoft.com/office/powerpoint/2010/main" val="3567173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3AE2F-0BBE-A1A6-D586-75D51385890C}"/>
              </a:ext>
            </a:extLst>
          </p:cNvPr>
          <p:cNvSpPr>
            <a:spLocks noGrp="1"/>
          </p:cNvSpPr>
          <p:nvPr>
            <p:ph type="title"/>
          </p:nvPr>
        </p:nvSpPr>
        <p:spPr/>
        <p:txBody>
          <a:bodyPr/>
          <a:lstStyle/>
          <a:p>
            <a:r>
              <a:rPr lang="en-US" b="1" dirty="0"/>
              <a:t>Terms of Reference (1 of 2)</a:t>
            </a:r>
            <a:endParaRPr lang="en-GB" dirty="0"/>
          </a:p>
        </p:txBody>
      </p:sp>
      <p:sp>
        <p:nvSpPr>
          <p:cNvPr id="3" name="Content Placeholder 2">
            <a:extLst>
              <a:ext uri="{FF2B5EF4-FFF2-40B4-BE49-F238E27FC236}">
                <a16:creationId xmlns:a16="http://schemas.microsoft.com/office/drawing/2014/main" id="{C788680F-AC0F-563A-06AD-F31F361A0603}"/>
              </a:ext>
            </a:extLst>
          </p:cNvPr>
          <p:cNvSpPr>
            <a:spLocks noGrp="1"/>
          </p:cNvSpPr>
          <p:nvPr>
            <p:ph idx="1"/>
          </p:nvPr>
        </p:nvSpPr>
        <p:spPr>
          <a:xfrm>
            <a:off x="677334" y="1469037"/>
            <a:ext cx="8596668" cy="4790250"/>
          </a:xfrm>
        </p:spPr>
        <p:txBody>
          <a:bodyPr>
            <a:normAutofit/>
          </a:bodyPr>
          <a:lstStyle/>
          <a:p>
            <a:pPr marL="0" indent="0">
              <a:buNone/>
            </a:pPr>
            <a:r>
              <a:rPr lang="en-US" sz="2400" b="1" dirty="0"/>
              <a:t>This audit sought to determine whether the:</a:t>
            </a:r>
          </a:p>
          <a:p>
            <a:pPr marL="514350" indent="-514350">
              <a:buFont typeface="+mj-lt"/>
              <a:buAutoNum type="romanLcPeriod"/>
            </a:pPr>
            <a:r>
              <a:rPr lang="en-US" sz="2400" dirty="0"/>
              <a:t>Commission’s work was based on </a:t>
            </a:r>
            <a:r>
              <a:rPr lang="en-US" sz="2400" b="1" dirty="0"/>
              <a:t>documented strategies</a:t>
            </a:r>
            <a:r>
              <a:rPr lang="en-US" sz="2400" dirty="0"/>
              <a:t>;</a:t>
            </a:r>
          </a:p>
          <a:p>
            <a:pPr marL="514350" indent="-514350">
              <a:buFont typeface="+mj-lt"/>
              <a:buAutoNum type="romanLcPeriod"/>
            </a:pPr>
            <a:r>
              <a:rPr lang="en-US" sz="2400" b="1" dirty="0"/>
              <a:t>financial plans </a:t>
            </a:r>
            <a:r>
              <a:rPr lang="en-US" sz="2400" dirty="0"/>
              <a:t>incorporated details</a:t>
            </a:r>
            <a:r>
              <a:rPr lang="en-US" sz="2400" b="1" dirty="0"/>
              <a:t> </a:t>
            </a:r>
            <a:r>
              <a:rPr lang="en-US" sz="2400" dirty="0"/>
              <a:t>of all of the main activities of the MFC;</a:t>
            </a:r>
          </a:p>
          <a:p>
            <a:pPr marL="514350" indent="-514350">
              <a:buFont typeface="+mj-lt"/>
              <a:buAutoNum type="romanLcPeriod"/>
            </a:pPr>
            <a:r>
              <a:rPr lang="en-US" sz="2400" b="1" dirty="0"/>
              <a:t>financial and operational management </a:t>
            </a:r>
            <a:r>
              <a:rPr lang="en-US" sz="2400" dirty="0"/>
              <a:t>of the Commission upheld accountability, transparency and good governance principles;</a:t>
            </a:r>
          </a:p>
          <a:p>
            <a:pPr marL="514350" indent="-514350">
              <a:buFont typeface="+mj-lt"/>
              <a:buAutoNum type="romanLcPeriod"/>
            </a:pPr>
            <a:r>
              <a:rPr lang="en-US" sz="2400" b="1" dirty="0"/>
              <a:t>internal controls were in place </a:t>
            </a:r>
            <a:r>
              <a:rPr lang="en-US" sz="2400" dirty="0"/>
              <a:t>to ensure that the MFC’s expenditure is contributing to the promotion and nurturing of the film industry in Malta.</a:t>
            </a:r>
          </a:p>
          <a:p>
            <a:endParaRPr lang="en-GB" dirty="0"/>
          </a:p>
        </p:txBody>
      </p:sp>
      <p:sp>
        <p:nvSpPr>
          <p:cNvPr id="4" name="Slide Number Placeholder 3">
            <a:extLst>
              <a:ext uri="{FF2B5EF4-FFF2-40B4-BE49-F238E27FC236}">
                <a16:creationId xmlns:a16="http://schemas.microsoft.com/office/drawing/2014/main" id="{A5922AAE-5FA5-7DC5-6704-8D48B8059639}"/>
              </a:ext>
            </a:extLst>
          </p:cNvPr>
          <p:cNvSpPr>
            <a:spLocks noGrp="1"/>
          </p:cNvSpPr>
          <p:nvPr>
            <p:ph type="sldNum" sz="quarter" idx="12"/>
          </p:nvPr>
        </p:nvSpPr>
        <p:spPr/>
        <p:txBody>
          <a:bodyPr/>
          <a:lstStyle/>
          <a:p>
            <a:fld id="{295A1CEC-0435-49A9-A666-47D432950526}" type="slidenum">
              <a:rPr lang="en-GB" smtClean="0"/>
              <a:t>5</a:t>
            </a:fld>
            <a:endParaRPr lang="en-GB"/>
          </a:p>
        </p:txBody>
      </p:sp>
      <p:pic>
        <p:nvPicPr>
          <p:cNvPr id="5" name="Picture 4">
            <a:extLst>
              <a:ext uri="{FF2B5EF4-FFF2-40B4-BE49-F238E27FC236}">
                <a16:creationId xmlns:a16="http://schemas.microsoft.com/office/drawing/2014/main" id="{5DA017F5-32BE-8A2A-0597-AEE2E4E035A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6259286"/>
            <a:ext cx="1382574" cy="415488"/>
          </a:xfrm>
          <a:prstGeom prst="rect">
            <a:avLst/>
          </a:prstGeom>
          <a:noFill/>
          <a:ln>
            <a:noFill/>
          </a:ln>
        </p:spPr>
      </p:pic>
    </p:spTree>
    <p:extLst>
      <p:ext uri="{BB962C8B-B14F-4D97-AF65-F5344CB8AC3E}">
        <p14:creationId xmlns:p14="http://schemas.microsoft.com/office/powerpoint/2010/main" val="744375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D337A-F643-C8E9-A6BB-8DB2596EA108}"/>
              </a:ext>
            </a:extLst>
          </p:cNvPr>
          <p:cNvSpPr>
            <a:spLocks noGrp="1"/>
          </p:cNvSpPr>
          <p:nvPr>
            <p:ph type="title"/>
          </p:nvPr>
        </p:nvSpPr>
        <p:spPr>
          <a:xfrm>
            <a:off x="677334" y="418202"/>
            <a:ext cx="8596668" cy="930913"/>
          </a:xfrm>
        </p:spPr>
        <p:txBody>
          <a:bodyPr>
            <a:normAutofit fontScale="90000"/>
          </a:bodyPr>
          <a:lstStyle/>
          <a:p>
            <a:r>
              <a:rPr lang="en-US" b="1" dirty="0"/>
              <a:t>Chapter 1: Terms of Reference – objectives (2 of 2)</a:t>
            </a:r>
            <a:endParaRPr lang="en-GB" dirty="0"/>
          </a:p>
        </p:txBody>
      </p:sp>
      <p:sp>
        <p:nvSpPr>
          <p:cNvPr id="3" name="Content Placeholder 2">
            <a:extLst>
              <a:ext uri="{FF2B5EF4-FFF2-40B4-BE49-F238E27FC236}">
                <a16:creationId xmlns:a16="http://schemas.microsoft.com/office/drawing/2014/main" id="{1CE57E9C-546D-8E57-84BB-3C4DED257A61}"/>
              </a:ext>
            </a:extLst>
          </p:cNvPr>
          <p:cNvSpPr>
            <a:spLocks noGrp="1"/>
          </p:cNvSpPr>
          <p:nvPr>
            <p:ph idx="1"/>
          </p:nvPr>
        </p:nvSpPr>
        <p:spPr>
          <a:xfrm>
            <a:off x="677334" y="1538157"/>
            <a:ext cx="9650889" cy="4901641"/>
          </a:xfrm>
        </p:spPr>
        <p:txBody>
          <a:bodyPr>
            <a:normAutofit/>
          </a:bodyPr>
          <a:lstStyle/>
          <a:p>
            <a:pPr marL="514350" indent="-514350">
              <a:buFont typeface="+mj-lt"/>
              <a:buAutoNum type="romanLcPeriod" startAt="5"/>
            </a:pPr>
            <a:r>
              <a:rPr lang="en-GB" sz="2200" b="1" dirty="0"/>
              <a:t>Expenditure by the MFC for the marketing and promotion embraces the Ministry’s and Commission’s policies and resulted in tangible benefits </a:t>
            </a:r>
            <a:r>
              <a:rPr lang="en-GB" sz="2200" dirty="0"/>
              <a:t>for the Maltese film industry and to Malta’s economy;</a:t>
            </a:r>
          </a:p>
          <a:p>
            <a:pPr marL="514350" indent="-514350">
              <a:buFont typeface="+mj-lt"/>
              <a:buAutoNum type="romanLcPeriod" startAt="5"/>
            </a:pPr>
            <a:r>
              <a:rPr lang="en-GB" sz="2200" b="1" dirty="0"/>
              <a:t>State Aid schemes and incentives administered </a:t>
            </a:r>
            <a:r>
              <a:rPr lang="en-GB" sz="2200" dirty="0"/>
              <a:t>by the MFC complied with the </a:t>
            </a:r>
            <a:r>
              <a:rPr lang="en-GB" sz="2200" b="1" dirty="0"/>
              <a:t>regulatory framework</a:t>
            </a:r>
            <a:r>
              <a:rPr lang="en-GB" sz="2200" dirty="0"/>
              <a:t>;</a:t>
            </a:r>
          </a:p>
          <a:p>
            <a:pPr marL="514350" indent="-514350">
              <a:buFont typeface="+mj-lt"/>
              <a:buAutoNum type="romanLcPeriod" startAt="5"/>
            </a:pPr>
            <a:r>
              <a:rPr lang="en-GB" sz="2200" dirty="0"/>
              <a:t>MFC carried out </a:t>
            </a:r>
            <a:r>
              <a:rPr lang="en-GB" sz="2200" b="1" dirty="0"/>
              <a:t>due diligence exercises </a:t>
            </a:r>
            <a:r>
              <a:rPr lang="en-GB" sz="2200" dirty="0"/>
              <a:t>in relation to the </a:t>
            </a:r>
            <a:r>
              <a:rPr lang="en-GB" sz="2200" b="1" dirty="0"/>
              <a:t>beneficiaries’ claims for funds </a:t>
            </a:r>
            <a:r>
              <a:rPr lang="en-GB" sz="2200" dirty="0"/>
              <a:t>and their ability to </a:t>
            </a:r>
            <a:r>
              <a:rPr lang="en-GB" sz="2200" b="1" dirty="0"/>
              <a:t>deliver the projects in question</a:t>
            </a:r>
            <a:r>
              <a:rPr lang="en-GB" sz="2200" dirty="0"/>
              <a:t>; and </a:t>
            </a:r>
          </a:p>
          <a:p>
            <a:pPr marL="514350" indent="-514350">
              <a:buFont typeface="+mj-lt"/>
              <a:buAutoNum type="romanLcPeriod" startAt="5"/>
            </a:pPr>
            <a:r>
              <a:rPr lang="en-GB" sz="2200" dirty="0"/>
              <a:t>MFC </a:t>
            </a:r>
            <a:r>
              <a:rPr lang="en-GB" sz="2200" b="1" dirty="0"/>
              <a:t>provided access to schemes </a:t>
            </a:r>
            <a:r>
              <a:rPr lang="en-GB" sz="2200" dirty="0"/>
              <a:t>and financial initiatives to </a:t>
            </a:r>
            <a:r>
              <a:rPr lang="en-GB" sz="2200" b="1" dirty="0"/>
              <a:t>Maltese production companies</a:t>
            </a:r>
            <a:r>
              <a:rPr lang="en-GB" sz="2200" dirty="0"/>
              <a:t>.</a:t>
            </a:r>
          </a:p>
        </p:txBody>
      </p:sp>
      <p:sp>
        <p:nvSpPr>
          <p:cNvPr id="4" name="Slide Number Placeholder 3">
            <a:extLst>
              <a:ext uri="{FF2B5EF4-FFF2-40B4-BE49-F238E27FC236}">
                <a16:creationId xmlns:a16="http://schemas.microsoft.com/office/drawing/2014/main" id="{7CC28E7F-4636-47D7-ED8C-FC983630197D}"/>
              </a:ext>
            </a:extLst>
          </p:cNvPr>
          <p:cNvSpPr>
            <a:spLocks noGrp="1"/>
          </p:cNvSpPr>
          <p:nvPr>
            <p:ph type="sldNum" sz="quarter" idx="12"/>
          </p:nvPr>
        </p:nvSpPr>
        <p:spPr/>
        <p:txBody>
          <a:bodyPr/>
          <a:lstStyle/>
          <a:p>
            <a:fld id="{295A1CEC-0435-49A9-A666-47D432950526}" type="slidenum">
              <a:rPr lang="en-GB" smtClean="0"/>
              <a:t>6</a:t>
            </a:fld>
            <a:endParaRPr lang="en-GB"/>
          </a:p>
        </p:txBody>
      </p:sp>
      <p:pic>
        <p:nvPicPr>
          <p:cNvPr id="5" name="Picture 4">
            <a:extLst>
              <a:ext uri="{FF2B5EF4-FFF2-40B4-BE49-F238E27FC236}">
                <a16:creationId xmlns:a16="http://schemas.microsoft.com/office/drawing/2014/main" id="{411B3530-D5A4-B4BB-5028-19C3F08999B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2349" y="6342958"/>
            <a:ext cx="1382574" cy="415488"/>
          </a:xfrm>
          <a:prstGeom prst="rect">
            <a:avLst/>
          </a:prstGeom>
          <a:noFill/>
          <a:ln>
            <a:noFill/>
          </a:ln>
        </p:spPr>
      </p:pic>
    </p:spTree>
    <p:extLst>
      <p:ext uri="{BB962C8B-B14F-4D97-AF65-F5344CB8AC3E}">
        <p14:creationId xmlns:p14="http://schemas.microsoft.com/office/powerpoint/2010/main" val="4192832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0A1F7D-3683-AE17-86BC-4F61FCDCF6AF}"/>
              </a:ext>
            </a:extLst>
          </p:cNvPr>
          <p:cNvSpPr>
            <a:spLocks noGrp="1"/>
          </p:cNvSpPr>
          <p:nvPr>
            <p:ph type="title"/>
          </p:nvPr>
        </p:nvSpPr>
        <p:spPr>
          <a:xfrm>
            <a:off x="1333502" y="609600"/>
            <a:ext cx="8596668" cy="1320800"/>
          </a:xfrm>
        </p:spPr>
        <p:txBody>
          <a:bodyPr>
            <a:normAutofit/>
          </a:bodyPr>
          <a:lstStyle/>
          <a:p>
            <a:r>
              <a:rPr lang="en-US" b="1" dirty="0"/>
              <a:t>Methodology</a:t>
            </a:r>
          </a:p>
        </p:txBody>
      </p:sp>
      <p:sp>
        <p:nvSpPr>
          <p:cNvPr id="12" name="Isosceles Triangle 11">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MT"/>
          </a:p>
        </p:txBody>
      </p:sp>
      <p:sp>
        <p:nvSpPr>
          <p:cNvPr id="4" name="Slide Number Placeholder 3">
            <a:extLst>
              <a:ext uri="{FF2B5EF4-FFF2-40B4-BE49-F238E27FC236}">
                <a16:creationId xmlns:a16="http://schemas.microsoft.com/office/drawing/2014/main" id="{A8782AEC-444E-1AD1-39B7-B12D759E478C}"/>
              </a:ext>
            </a:extLst>
          </p:cNvPr>
          <p:cNvSpPr>
            <a:spLocks noGrp="1"/>
          </p:cNvSpPr>
          <p:nvPr>
            <p:ph type="sldNum" sz="quarter" idx="12"/>
          </p:nvPr>
        </p:nvSpPr>
        <p:spPr>
          <a:xfrm>
            <a:off x="8590663" y="6041362"/>
            <a:ext cx="683339" cy="365125"/>
          </a:xfrm>
        </p:spPr>
        <p:txBody>
          <a:bodyPr>
            <a:normAutofit/>
          </a:bodyPr>
          <a:lstStyle/>
          <a:p>
            <a:pPr>
              <a:spcAft>
                <a:spcPts val="600"/>
              </a:spcAft>
            </a:pPr>
            <a:fld id="{295A1CEC-0435-49A9-A666-47D432950526}" type="slidenum">
              <a:rPr lang="en-GB" smtClean="0"/>
              <a:pPr>
                <a:spcAft>
                  <a:spcPts val="600"/>
                </a:spcAft>
              </a:pPr>
              <a:t>7</a:t>
            </a:fld>
            <a:endParaRPr lang="en-GB"/>
          </a:p>
        </p:txBody>
      </p:sp>
      <p:sp>
        <p:nvSpPr>
          <p:cNvPr id="3" name="Content Placeholder 2">
            <a:extLst>
              <a:ext uri="{FF2B5EF4-FFF2-40B4-BE49-F238E27FC236}">
                <a16:creationId xmlns:a16="http://schemas.microsoft.com/office/drawing/2014/main" id="{0F76E8DE-7A41-B337-9C93-FF6E3C92D36C}"/>
              </a:ext>
            </a:extLst>
          </p:cNvPr>
          <p:cNvSpPr>
            <a:spLocks noGrp="1"/>
          </p:cNvSpPr>
          <p:nvPr>
            <p:ph idx="1"/>
          </p:nvPr>
        </p:nvSpPr>
        <p:spPr>
          <a:xfrm>
            <a:off x="1333502" y="1488613"/>
            <a:ext cx="8596668" cy="4776490"/>
          </a:xfrm>
        </p:spPr>
        <p:txBody>
          <a:bodyPr>
            <a:normAutofit/>
          </a:bodyPr>
          <a:lstStyle/>
          <a:p>
            <a:pPr marL="0" indent="0">
              <a:buNone/>
            </a:pPr>
            <a:endParaRPr lang="en-US" dirty="0"/>
          </a:p>
          <a:p>
            <a:pPr marL="0" indent="0">
              <a:buNone/>
            </a:pPr>
            <a:r>
              <a:rPr lang="en-US" sz="2400" dirty="0"/>
              <a:t>To attain the audit objectives, the following methodological approaches were adopted:</a:t>
            </a:r>
          </a:p>
          <a:p>
            <a:pPr>
              <a:buFontTx/>
              <a:buChar char="-"/>
            </a:pPr>
            <a:r>
              <a:rPr lang="en-US" sz="2400" dirty="0"/>
              <a:t>Adherence to ISSAIs and financial standards</a:t>
            </a:r>
          </a:p>
          <a:p>
            <a:pPr>
              <a:buFontTx/>
              <a:buChar char="-"/>
            </a:pPr>
            <a:r>
              <a:rPr lang="en-US" sz="2400" dirty="0"/>
              <a:t>Documentation review</a:t>
            </a:r>
          </a:p>
          <a:p>
            <a:pPr>
              <a:buFontTx/>
              <a:buChar char="-"/>
            </a:pPr>
            <a:r>
              <a:rPr lang="en-US" sz="2400" dirty="0"/>
              <a:t>Sampling undertaken to review the international and local productions that benefitted from financial incentives</a:t>
            </a:r>
          </a:p>
          <a:p>
            <a:pPr>
              <a:buFontTx/>
              <a:buChar char="-"/>
            </a:pPr>
            <a:r>
              <a:rPr lang="en-US" sz="2400" dirty="0"/>
              <a:t>Financial analysis</a:t>
            </a:r>
          </a:p>
          <a:p>
            <a:pPr>
              <a:buFontTx/>
              <a:buChar char="-"/>
            </a:pPr>
            <a:r>
              <a:rPr lang="en-US" sz="2400" dirty="0"/>
              <a:t>Semi-structured interviews</a:t>
            </a:r>
          </a:p>
          <a:p>
            <a:pPr>
              <a:buFontTx/>
              <a:buChar char="-"/>
            </a:pPr>
            <a:r>
              <a:rPr lang="en-US" sz="2400" dirty="0"/>
              <a:t>Value for Money considerations</a:t>
            </a:r>
          </a:p>
          <a:p>
            <a:endParaRPr lang="en-US" dirty="0"/>
          </a:p>
        </p:txBody>
      </p:sp>
      <p:sp>
        <p:nvSpPr>
          <p:cNvPr id="14" name="Isosceles Triangle 13">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MT"/>
          </a:p>
        </p:txBody>
      </p:sp>
      <p:pic>
        <p:nvPicPr>
          <p:cNvPr id="5" name="Picture 4">
            <a:extLst>
              <a:ext uri="{FF2B5EF4-FFF2-40B4-BE49-F238E27FC236}">
                <a16:creationId xmlns:a16="http://schemas.microsoft.com/office/drawing/2014/main" id="{329D7A6B-C84A-8118-63FA-FEA4DF72029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020" y="6265103"/>
            <a:ext cx="1382574" cy="415488"/>
          </a:xfrm>
          <a:prstGeom prst="rect">
            <a:avLst/>
          </a:prstGeom>
          <a:noFill/>
          <a:ln>
            <a:noFill/>
          </a:ln>
        </p:spPr>
      </p:pic>
    </p:spTree>
    <p:extLst>
      <p:ext uri="{BB962C8B-B14F-4D97-AF65-F5344CB8AC3E}">
        <p14:creationId xmlns:p14="http://schemas.microsoft.com/office/powerpoint/2010/main" val="2218898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51546-11F1-3622-1449-36474D493065}"/>
              </a:ext>
            </a:extLst>
          </p:cNvPr>
          <p:cNvSpPr>
            <a:spLocks noGrp="1"/>
          </p:cNvSpPr>
          <p:nvPr>
            <p:ph type="title"/>
          </p:nvPr>
        </p:nvSpPr>
        <p:spPr/>
        <p:txBody>
          <a:bodyPr/>
          <a:lstStyle/>
          <a:p>
            <a:r>
              <a:rPr lang="en-GB" dirty="0"/>
              <a:t>Audit Limitations</a:t>
            </a:r>
          </a:p>
        </p:txBody>
      </p:sp>
      <p:sp>
        <p:nvSpPr>
          <p:cNvPr id="3" name="Content Placeholder 2">
            <a:extLst>
              <a:ext uri="{FF2B5EF4-FFF2-40B4-BE49-F238E27FC236}">
                <a16:creationId xmlns:a16="http://schemas.microsoft.com/office/drawing/2014/main" id="{8AD96CDB-9516-1F97-527E-FDC1D8510496}"/>
              </a:ext>
            </a:extLst>
          </p:cNvPr>
          <p:cNvSpPr>
            <a:spLocks noGrp="1"/>
          </p:cNvSpPr>
          <p:nvPr>
            <p:ph idx="1"/>
          </p:nvPr>
        </p:nvSpPr>
        <p:spPr>
          <a:xfrm>
            <a:off x="609600" y="1737361"/>
            <a:ext cx="10903974" cy="4535620"/>
          </a:xfrm>
        </p:spPr>
        <p:txBody>
          <a:bodyPr>
            <a:normAutofit lnSpcReduction="10000"/>
          </a:bodyPr>
          <a:lstStyle/>
          <a:p>
            <a:pPr>
              <a:buFont typeface="Arial" panose="020B0604020202020204" pitchFamily="34" charset="0"/>
              <a:buChar char="•"/>
            </a:pPr>
            <a:r>
              <a:rPr lang="en-GB" b="1" dirty="0"/>
              <a:t>Availability of MFC audited financial statements:  </a:t>
            </a:r>
          </a:p>
          <a:p>
            <a:pPr lvl="1">
              <a:buFont typeface="Arial" panose="020B0604020202020204" pitchFamily="34" charset="0"/>
              <a:buChar char="•"/>
            </a:pPr>
            <a:r>
              <a:rPr lang="en-GB" dirty="0"/>
              <a:t>MFC audited financial statements for 2021 and 2022 were concluded in October 2024</a:t>
            </a:r>
          </a:p>
          <a:p>
            <a:pPr lvl="1">
              <a:buFont typeface="Arial" panose="020B0604020202020204" pitchFamily="34" charset="0"/>
              <a:buChar char="•"/>
            </a:pPr>
            <a:r>
              <a:rPr lang="en-GB" dirty="0"/>
              <a:t>MFC audited financial statement for 2020 were finalised in October 2023 and made available to this office in September 2024</a:t>
            </a:r>
          </a:p>
          <a:p>
            <a:pPr lvl="1">
              <a:buFont typeface="Arial" panose="020B0604020202020204" pitchFamily="34" charset="0"/>
              <a:buChar char="•"/>
            </a:pPr>
            <a:r>
              <a:rPr lang="en-GB" dirty="0"/>
              <a:t>Last published audited financial statements date back to 2019</a:t>
            </a:r>
          </a:p>
          <a:p>
            <a:pPr>
              <a:buFont typeface="Arial" panose="020B0604020202020204" pitchFamily="34" charset="0"/>
              <a:buChar char="•"/>
            </a:pPr>
            <a:r>
              <a:rPr lang="en-GB" b="1" dirty="0"/>
              <a:t>Specific events transactions are not classified in a separate cost centre: </a:t>
            </a:r>
          </a:p>
          <a:p>
            <a:pPr lvl="1">
              <a:buFont typeface="Arial" panose="020B0604020202020204" pitchFamily="34" charset="0"/>
              <a:buChar char="•"/>
            </a:pPr>
            <a:r>
              <a:rPr lang="en-GB" dirty="0"/>
              <a:t>The Malta Film Awards was not treated as a cost centre. </a:t>
            </a:r>
          </a:p>
          <a:p>
            <a:pPr lvl="1">
              <a:buFont typeface="Arial" panose="020B0604020202020204" pitchFamily="34" charset="0"/>
              <a:buChar char="•"/>
            </a:pPr>
            <a:r>
              <a:rPr lang="en-GB" dirty="0"/>
              <a:t>Its income and expenses were not treated separately from the rest of the MFW</a:t>
            </a:r>
          </a:p>
          <a:p>
            <a:pPr>
              <a:buFont typeface="Arial" panose="020B0604020202020204" pitchFamily="34" charset="0"/>
              <a:buChar char="•"/>
            </a:pPr>
            <a:r>
              <a:rPr lang="en-GB" b="1" dirty="0"/>
              <a:t>Lack of audit trails:  </a:t>
            </a:r>
          </a:p>
          <a:p>
            <a:pPr lvl="1">
              <a:buFont typeface="Arial" panose="020B0604020202020204" pitchFamily="34" charset="0"/>
              <a:buChar char="•"/>
            </a:pPr>
            <a:r>
              <a:rPr lang="en-GB" dirty="0"/>
              <a:t>MFC did not document all decisions taken by the Management and the Ministry approvals concerning certain expenditures</a:t>
            </a:r>
          </a:p>
          <a:p>
            <a:pPr>
              <a:buFont typeface="Arial" panose="020B0604020202020204" pitchFamily="34" charset="0"/>
              <a:buChar char="•"/>
            </a:pPr>
            <a:r>
              <a:rPr lang="en-GB" b="1" dirty="0"/>
              <a:t>Lack of KPIs: </a:t>
            </a:r>
          </a:p>
          <a:p>
            <a:pPr lvl="1">
              <a:buFont typeface="Arial" panose="020B0604020202020204" pitchFamily="34" charset="0"/>
              <a:buChar char="•"/>
            </a:pPr>
            <a:r>
              <a:rPr lang="en-GB" dirty="0"/>
              <a:t>The absence of formally approved strategies, policies and plans also placed auditing constraints to the NAO </a:t>
            </a:r>
          </a:p>
          <a:p>
            <a:pPr lvl="1">
              <a:buFont typeface="Arial" panose="020B0604020202020204" pitchFamily="34" charset="0"/>
              <a:buChar char="•"/>
            </a:pPr>
            <a:endParaRPr lang="en-GB" b="1" dirty="0"/>
          </a:p>
          <a:p>
            <a:endParaRPr lang="en-GB" dirty="0"/>
          </a:p>
        </p:txBody>
      </p:sp>
      <p:sp>
        <p:nvSpPr>
          <p:cNvPr id="4" name="Slide Number Placeholder 3">
            <a:extLst>
              <a:ext uri="{FF2B5EF4-FFF2-40B4-BE49-F238E27FC236}">
                <a16:creationId xmlns:a16="http://schemas.microsoft.com/office/drawing/2014/main" id="{006076B1-2A6E-8CD1-E4FC-9B2804935A76}"/>
              </a:ext>
            </a:extLst>
          </p:cNvPr>
          <p:cNvSpPr>
            <a:spLocks noGrp="1"/>
          </p:cNvSpPr>
          <p:nvPr>
            <p:ph type="sldNum" sz="quarter" idx="12"/>
          </p:nvPr>
        </p:nvSpPr>
        <p:spPr/>
        <p:txBody>
          <a:bodyPr/>
          <a:lstStyle/>
          <a:p>
            <a:fld id="{295A1CEC-0435-49A9-A666-47D432950526}" type="slidenum">
              <a:rPr lang="en-GB" smtClean="0"/>
              <a:t>8</a:t>
            </a:fld>
            <a:endParaRPr lang="en-GB"/>
          </a:p>
        </p:txBody>
      </p:sp>
      <p:pic>
        <p:nvPicPr>
          <p:cNvPr id="5" name="Picture 4">
            <a:extLst>
              <a:ext uri="{FF2B5EF4-FFF2-40B4-BE49-F238E27FC236}">
                <a16:creationId xmlns:a16="http://schemas.microsoft.com/office/drawing/2014/main" id="{B926102E-26C6-31F2-ACAA-7733EE6E3D8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020" y="6265103"/>
            <a:ext cx="1382574" cy="415488"/>
          </a:xfrm>
          <a:prstGeom prst="rect">
            <a:avLst/>
          </a:prstGeom>
          <a:noFill/>
          <a:ln>
            <a:noFill/>
          </a:ln>
        </p:spPr>
      </p:pic>
    </p:spTree>
    <p:extLst>
      <p:ext uri="{BB962C8B-B14F-4D97-AF65-F5344CB8AC3E}">
        <p14:creationId xmlns:p14="http://schemas.microsoft.com/office/powerpoint/2010/main" val="1006500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64152-9BDC-53B7-F175-518AE70DF17F}"/>
              </a:ext>
            </a:extLst>
          </p:cNvPr>
          <p:cNvSpPr>
            <a:spLocks noGrp="1"/>
          </p:cNvSpPr>
          <p:nvPr>
            <p:ph type="title"/>
          </p:nvPr>
        </p:nvSpPr>
        <p:spPr>
          <a:xfrm>
            <a:off x="677334" y="609600"/>
            <a:ext cx="10457590" cy="1320800"/>
          </a:xfrm>
        </p:spPr>
        <p:txBody>
          <a:bodyPr/>
          <a:lstStyle/>
          <a:p>
            <a:r>
              <a:rPr lang="en-GB" dirty="0"/>
              <a:t>The 2022 Malta Film Week / Film Awards (1 of 2) </a:t>
            </a:r>
          </a:p>
        </p:txBody>
      </p:sp>
      <p:sp>
        <p:nvSpPr>
          <p:cNvPr id="3" name="Content Placeholder 2">
            <a:extLst>
              <a:ext uri="{FF2B5EF4-FFF2-40B4-BE49-F238E27FC236}">
                <a16:creationId xmlns:a16="http://schemas.microsoft.com/office/drawing/2014/main" id="{CBEAB330-69E1-5FC4-DD4E-400FE2C83A3C}"/>
              </a:ext>
            </a:extLst>
          </p:cNvPr>
          <p:cNvSpPr>
            <a:spLocks noGrp="1"/>
          </p:cNvSpPr>
          <p:nvPr>
            <p:ph idx="1"/>
          </p:nvPr>
        </p:nvSpPr>
        <p:spPr>
          <a:xfrm>
            <a:off x="698090" y="1499016"/>
            <a:ext cx="10457590" cy="5786203"/>
          </a:xfrm>
        </p:spPr>
        <p:txBody>
          <a:bodyPr>
            <a:normAutofit/>
          </a:bodyPr>
          <a:lstStyle/>
          <a:p>
            <a:r>
              <a:rPr lang="en-GB" sz="2300" dirty="0"/>
              <a:t>The Malta Film Week was a series of events spanning over six days, from 24 to 29 January 2022</a:t>
            </a:r>
          </a:p>
          <a:p>
            <a:r>
              <a:rPr lang="en-GB" sz="2300" dirty="0"/>
              <a:t>The main objective of the MFW was to recognise 100 years of film servicing in Malta</a:t>
            </a:r>
          </a:p>
          <a:p>
            <a:r>
              <a:rPr lang="en-GB" sz="2300" dirty="0"/>
              <a:t>The NAO was requested to investigate the extent to which expenditure incurred in conjunction with the MFA complied with:</a:t>
            </a:r>
          </a:p>
          <a:p>
            <a:pPr lvl="1"/>
            <a:r>
              <a:rPr lang="en-GB" sz="2300" dirty="0"/>
              <a:t>budgetary allocations, </a:t>
            </a:r>
          </a:p>
          <a:p>
            <a:pPr lvl="1"/>
            <a:r>
              <a:rPr lang="en-GB" sz="2300" dirty="0"/>
              <a:t>the regulatory framework and corporate governance principles </a:t>
            </a:r>
          </a:p>
          <a:p>
            <a:r>
              <a:rPr lang="en-GB" sz="2300" dirty="0"/>
              <a:t>The Malta Film Week was assessed against a Project Management cycle (initial, planning, execution, monitoring and control as well as completion and results) benchmark</a:t>
            </a:r>
            <a:endParaRPr lang="en-GB" sz="2300" dirty="0">
              <a:highlight>
                <a:srgbClr val="FFFF00"/>
              </a:highlight>
            </a:endParaRPr>
          </a:p>
        </p:txBody>
      </p:sp>
      <p:sp>
        <p:nvSpPr>
          <p:cNvPr id="4" name="Slide Number Placeholder 3">
            <a:extLst>
              <a:ext uri="{FF2B5EF4-FFF2-40B4-BE49-F238E27FC236}">
                <a16:creationId xmlns:a16="http://schemas.microsoft.com/office/drawing/2014/main" id="{05C1F5DF-56D0-5B34-99FA-2816448B807E}"/>
              </a:ext>
            </a:extLst>
          </p:cNvPr>
          <p:cNvSpPr>
            <a:spLocks noGrp="1"/>
          </p:cNvSpPr>
          <p:nvPr>
            <p:ph type="sldNum" sz="quarter" idx="12"/>
          </p:nvPr>
        </p:nvSpPr>
        <p:spPr/>
        <p:txBody>
          <a:bodyPr/>
          <a:lstStyle/>
          <a:p>
            <a:fld id="{295A1CEC-0435-49A9-A666-47D432950526}" type="slidenum">
              <a:rPr lang="en-GB" smtClean="0"/>
              <a:t>9</a:t>
            </a:fld>
            <a:endParaRPr lang="en-GB"/>
          </a:p>
        </p:txBody>
      </p:sp>
      <p:pic>
        <p:nvPicPr>
          <p:cNvPr id="5" name="Picture 4">
            <a:extLst>
              <a:ext uri="{FF2B5EF4-FFF2-40B4-BE49-F238E27FC236}">
                <a16:creationId xmlns:a16="http://schemas.microsoft.com/office/drawing/2014/main" id="{A037DEF4-5172-6F73-D50D-45DCDF2100F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6020" y="6265103"/>
            <a:ext cx="1382574" cy="415488"/>
          </a:xfrm>
          <a:prstGeom prst="rect">
            <a:avLst/>
          </a:prstGeom>
          <a:noFill/>
          <a:ln>
            <a:noFill/>
          </a:ln>
        </p:spPr>
      </p:pic>
    </p:spTree>
    <p:extLst>
      <p:ext uri="{BB962C8B-B14F-4D97-AF65-F5344CB8AC3E}">
        <p14:creationId xmlns:p14="http://schemas.microsoft.com/office/powerpoint/2010/main" val="223464949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4797</TotalTime>
  <Words>2590</Words>
  <Application>Microsoft Office PowerPoint</Application>
  <PresentationFormat>Widescreen</PresentationFormat>
  <Paragraphs>222</Paragraphs>
  <Slides>28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Aharoni</vt:lpstr>
      <vt:lpstr>Aptos</vt:lpstr>
      <vt:lpstr>Arial</vt:lpstr>
      <vt:lpstr>Calibri</vt:lpstr>
      <vt:lpstr>Trebuchet MS</vt:lpstr>
      <vt:lpstr>Wingdings 3</vt:lpstr>
      <vt:lpstr>Facet</vt:lpstr>
      <vt:lpstr>PowerPoint Presentation</vt:lpstr>
      <vt:lpstr>Contents </vt:lpstr>
      <vt:lpstr>Background (1 of 2)</vt:lpstr>
      <vt:lpstr>Background (2 of 2)</vt:lpstr>
      <vt:lpstr>Terms of Reference (1 of 2)</vt:lpstr>
      <vt:lpstr>Chapter 1: Terms of Reference – objectives (2 of 2)</vt:lpstr>
      <vt:lpstr>Methodology</vt:lpstr>
      <vt:lpstr>Audit Limitations</vt:lpstr>
      <vt:lpstr>The 2022 Malta Film Week / Film Awards (1 of 2) </vt:lpstr>
      <vt:lpstr>The 2022 Malta Film Week / Film Awards (2 of 2)</vt:lpstr>
      <vt:lpstr>The 2022 Malta Film Week / Film Awards:  Funding (1 of 2)</vt:lpstr>
      <vt:lpstr>The 2022 Malta Film Week / Film Awards:  Funding (2 of 2)</vt:lpstr>
      <vt:lpstr>The 2022 Malta Film Week / Film Awards</vt:lpstr>
      <vt:lpstr>Chapter 2: The 2022 Malta Film Week / Film Awards</vt:lpstr>
      <vt:lpstr>Corporate Governance</vt:lpstr>
      <vt:lpstr>Corporate Governance</vt:lpstr>
      <vt:lpstr>Corporate Governance</vt:lpstr>
      <vt:lpstr>MFC’s promotion of the film industry in Malta</vt:lpstr>
      <vt:lpstr>MFC’s promotion of the film industry in Malta</vt:lpstr>
      <vt:lpstr>MFC’s promotion of the film industry in Malta</vt:lpstr>
      <vt:lpstr>MFC’s promotion of the film industry in Malta  MFC recurrent and operations expenses, as well as total grants awarded against the Malta spend</vt:lpstr>
      <vt:lpstr>MFC’s promotion of the film industry in Malta</vt:lpstr>
      <vt:lpstr>MFC’s promotion of the film industry in Malta</vt:lpstr>
      <vt:lpstr>Chapter 4: MFC’s promotion of the film industry in Malta  Difference in calculations between 2021 report and NAO computations</vt:lpstr>
      <vt:lpstr>Chapter 4: MFC’s promotion of the film industry in Malta</vt:lpstr>
      <vt:lpstr>Overall conclusions</vt:lpstr>
      <vt:lpstr>Recommendations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Malta Film Commission</dc:title>
  <dc:creator>Calleja Gera George at NAO</dc:creator>
  <cp:lastModifiedBy>Peplow William at NAO</cp:lastModifiedBy>
  <cp:revision>35</cp:revision>
  <dcterms:created xsi:type="dcterms:W3CDTF">2023-07-17T06:10:29Z</dcterms:created>
  <dcterms:modified xsi:type="dcterms:W3CDTF">2025-01-27T13:00:58Z</dcterms:modified>
</cp:coreProperties>
</file>