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7" r:id="rId3"/>
    <p:sldId id="308" r:id="rId4"/>
    <p:sldId id="290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03" r:id="rId13"/>
    <p:sldId id="291" r:id="rId14"/>
    <p:sldId id="258" r:id="rId15"/>
    <p:sldId id="274" r:id="rId16"/>
    <p:sldId id="277" r:id="rId17"/>
    <p:sldId id="292" r:id="rId18"/>
    <p:sldId id="259" r:id="rId19"/>
    <p:sldId id="271" r:id="rId20"/>
    <p:sldId id="267" r:id="rId21"/>
    <p:sldId id="262" r:id="rId22"/>
    <p:sldId id="264" r:id="rId23"/>
    <p:sldId id="268" r:id="rId24"/>
    <p:sldId id="260" r:id="rId25"/>
    <p:sldId id="304" r:id="rId26"/>
    <p:sldId id="269" r:id="rId27"/>
    <p:sldId id="275" r:id="rId28"/>
    <p:sldId id="293" r:id="rId29"/>
    <p:sldId id="276" r:id="rId30"/>
    <p:sldId id="294" r:id="rId31"/>
    <p:sldId id="261" r:id="rId32"/>
    <p:sldId id="263" r:id="rId33"/>
    <p:sldId id="272" r:id="rId34"/>
    <p:sldId id="295" r:id="rId35"/>
    <p:sldId id="278" r:id="rId36"/>
    <p:sldId id="296" r:id="rId37"/>
    <p:sldId id="266" r:id="rId38"/>
    <p:sldId id="297" r:id="rId39"/>
    <p:sldId id="273" r:id="rId40"/>
    <p:sldId id="298" r:id="rId41"/>
    <p:sldId id="279" r:id="rId42"/>
    <p:sldId id="305" r:id="rId43"/>
    <p:sldId id="306" r:id="rId44"/>
    <p:sldId id="299" r:id="rId45"/>
    <p:sldId id="281" r:id="rId46"/>
    <p:sldId id="300" r:id="rId47"/>
    <p:sldId id="265" r:id="rId48"/>
    <p:sldId id="282" r:id="rId4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ncat Anna at Parlament-MT" userId="b51d5bc1-d397-4196-9fba-039b56a13314" providerId="ADAL" clId="{57B408BC-D855-4FB8-BDE0-701B8A0076A1}"/>
    <pc:docChg chg="addSld">
      <pc:chgData name="Brincat Anna at Parlament-MT" userId="b51d5bc1-d397-4196-9fba-039b56a13314" providerId="ADAL" clId="{57B408BC-D855-4FB8-BDE0-701B8A0076A1}" dt="2024-06-25T11:44:26.210" v="8" actId="680"/>
      <pc:docMkLst>
        <pc:docMk/>
      </pc:docMkLst>
      <pc:sldChg chg="new">
        <pc:chgData name="Brincat Anna at Parlament-MT" userId="b51d5bc1-d397-4196-9fba-039b56a13314" providerId="ADAL" clId="{57B408BC-D855-4FB8-BDE0-701B8A0076A1}" dt="2024-06-25T11:43:49.043" v="0" actId="680"/>
        <pc:sldMkLst>
          <pc:docMk/>
          <pc:sldMk cId="1847626429" sldId="307"/>
        </pc:sldMkLst>
      </pc:sldChg>
      <pc:sldChg chg="new">
        <pc:chgData name="Brincat Anna at Parlament-MT" userId="b51d5bc1-d397-4196-9fba-039b56a13314" providerId="ADAL" clId="{57B408BC-D855-4FB8-BDE0-701B8A0076A1}" dt="2024-06-25T11:43:54.137" v="1" actId="680"/>
        <pc:sldMkLst>
          <pc:docMk/>
          <pc:sldMk cId="2472242083" sldId="308"/>
        </pc:sldMkLst>
      </pc:sldChg>
      <pc:sldChg chg="new">
        <pc:chgData name="Brincat Anna at Parlament-MT" userId="b51d5bc1-d397-4196-9fba-039b56a13314" providerId="ADAL" clId="{57B408BC-D855-4FB8-BDE0-701B8A0076A1}" dt="2024-06-25T11:44:20.353" v="2" actId="680"/>
        <pc:sldMkLst>
          <pc:docMk/>
          <pc:sldMk cId="4194476461" sldId="309"/>
        </pc:sldMkLst>
      </pc:sldChg>
      <pc:sldChg chg="new">
        <pc:chgData name="Brincat Anna at Parlament-MT" userId="b51d5bc1-d397-4196-9fba-039b56a13314" providerId="ADAL" clId="{57B408BC-D855-4FB8-BDE0-701B8A0076A1}" dt="2024-06-25T11:44:22.241" v="3" actId="680"/>
        <pc:sldMkLst>
          <pc:docMk/>
          <pc:sldMk cId="2386801763" sldId="310"/>
        </pc:sldMkLst>
      </pc:sldChg>
      <pc:sldChg chg="new">
        <pc:chgData name="Brincat Anna at Parlament-MT" userId="b51d5bc1-d397-4196-9fba-039b56a13314" providerId="ADAL" clId="{57B408BC-D855-4FB8-BDE0-701B8A0076A1}" dt="2024-06-25T11:44:22.857" v="4" actId="680"/>
        <pc:sldMkLst>
          <pc:docMk/>
          <pc:sldMk cId="4238151837" sldId="311"/>
        </pc:sldMkLst>
      </pc:sldChg>
      <pc:sldChg chg="new">
        <pc:chgData name="Brincat Anna at Parlament-MT" userId="b51d5bc1-d397-4196-9fba-039b56a13314" providerId="ADAL" clId="{57B408BC-D855-4FB8-BDE0-701B8A0076A1}" dt="2024-06-25T11:44:23.833" v="5" actId="680"/>
        <pc:sldMkLst>
          <pc:docMk/>
          <pc:sldMk cId="3852552429" sldId="312"/>
        </pc:sldMkLst>
      </pc:sldChg>
      <pc:sldChg chg="new">
        <pc:chgData name="Brincat Anna at Parlament-MT" userId="b51d5bc1-d397-4196-9fba-039b56a13314" providerId="ADAL" clId="{57B408BC-D855-4FB8-BDE0-701B8A0076A1}" dt="2024-06-25T11:44:24.606" v="6" actId="680"/>
        <pc:sldMkLst>
          <pc:docMk/>
          <pc:sldMk cId="1498654649" sldId="313"/>
        </pc:sldMkLst>
      </pc:sldChg>
      <pc:sldChg chg="new">
        <pc:chgData name="Brincat Anna at Parlament-MT" userId="b51d5bc1-d397-4196-9fba-039b56a13314" providerId="ADAL" clId="{57B408BC-D855-4FB8-BDE0-701B8A0076A1}" dt="2024-06-25T11:44:25.329" v="7" actId="680"/>
        <pc:sldMkLst>
          <pc:docMk/>
          <pc:sldMk cId="3242434828" sldId="314"/>
        </pc:sldMkLst>
      </pc:sldChg>
      <pc:sldChg chg="new">
        <pc:chgData name="Brincat Anna at Parlament-MT" userId="b51d5bc1-d397-4196-9fba-039b56a13314" providerId="ADAL" clId="{57B408BC-D855-4FB8-BDE0-701B8A0076A1}" dt="2024-06-25T11:44:26.210" v="8" actId="680"/>
        <pc:sldMkLst>
          <pc:docMk/>
          <pc:sldMk cId="84265917" sldId="31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TURNOVER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2018</c:v>
                </c:pt>
                <c:pt idx="2">
                  <c:v>2022</c:v>
                </c:pt>
              </c:numCache>
            </c:numRef>
          </c:cat>
          <c:val>
            <c:numRef>
              <c:f>Sheet1!$B$2:$B$5</c:f>
              <c:numCache>
                <c:formatCode>_(* #,##0.00_);_(* \(#,##0.00\);_(* "-"??_);_(@_)</c:formatCode>
                <c:ptCount val="4"/>
                <c:pt idx="0">
                  <c:v>5797248</c:v>
                </c:pt>
                <c:pt idx="1">
                  <c:v>8288931</c:v>
                </c:pt>
                <c:pt idx="2">
                  <c:v>12273996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3E-4F58-930B-D7906782A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1001320"/>
        <c:axId val="521002400"/>
      </c:barChart>
      <c:catAx>
        <c:axId val="52100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002400"/>
        <c:crosses val="autoZero"/>
        <c:auto val="1"/>
        <c:lblAlgn val="ctr"/>
        <c:lblOffset val="100"/>
        <c:noMultiLvlLbl val="0"/>
      </c:catAx>
      <c:valAx>
        <c:axId val="52100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001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PROPERTY PLAN &amp; EQUIPMENT (NBV)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2018</c:v>
                </c:pt>
                <c:pt idx="2">
                  <c:v>2022</c:v>
                </c:pt>
              </c:numCache>
            </c:numRef>
          </c:cat>
          <c:val>
            <c:numRef>
              <c:f>Sheet1!$B$2:$B$5</c:f>
              <c:numCache>
                <c:formatCode>_(* #,##0.00_);_(* \(#,##0.00\);_(* "-"??_);_(@_)</c:formatCode>
                <c:ptCount val="4"/>
                <c:pt idx="0">
                  <c:v>4011932</c:v>
                </c:pt>
                <c:pt idx="1">
                  <c:v>10668836</c:v>
                </c:pt>
                <c:pt idx="2">
                  <c:v>21728732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28-4010-9E4B-7D3D5A91AD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2353760"/>
        <c:axId val="672358080"/>
      </c:barChart>
      <c:catAx>
        <c:axId val="67235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358080"/>
        <c:crosses val="autoZero"/>
        <c:auto val="1"/>
        <c:lblAlgn val="ctr"/>
        <c:lblOffset val="100"/>
        <c:noMultiLvlLbl val="0"/>
      </c:catAx>
      <c:valAx>
        <c:axId val="672358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35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2019 - 2023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#,##0.00</c:formatCode>
                <c:ptCount val="5"/>
                <c:pt idx="0">
                  <c:v>3500911.27</c:v>
                </c:pt>
                <c:pt idx="1">
                  <c:v>3229327.02</c:v>
                </c:pt>
                <c:pt idx="2">
                  <c:v>4836635.58</c:v>
                </c:pt>
                <c:pt idx="3">
                  <c:v>5045952.6100000003</c:v>
                </c:pt>
                <c:pt idx="4">
                  <c:v>3044392.33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5-4136-8A3A-2E4D30C92C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5365-4136-8A3A-2E4D30C92C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5365-4136-8A3A-2E4D30C92C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5264040"/>
        <c:axId val="755262600"/>
      </c:barChart>
      <c:catAx>
        <c:axId val="755264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262600"/>
        <c:crosses val="autoZero"/>
        <c:auto val="1"/>
        <c:lblAlgn val="ctr"/>
        <c:lblOffset val="100"/>
        <c:noMultiLvlLbl val="0"/>
      </c:catAx>
      <c:valAx>
        <c:axId val="755262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264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30FC97-2853-4BB5-B580-6AEC61434BBD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05F9F8-6020-4AD5-A23D-AC58835CA4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Flooring at Cottonera Sports Complex</a:t>
          </a:r>
        </a:p>
      </dgm:t>
    </dgm:pt>
    <dgm:pt modelId="{0E4E5AE5-EF9E-4339-ABDF-359A6EF586C4}" type="parTrans" cxnId="{A6448DA9-6A85-44C0-9467-7C316A0F3952}">
      <dgm:prSet/>
      <dgm:spPr/>
      <dgm:t>
        <a:bodyPr/>
        <a:lstStyle/>
        <a:p>
          <a:endParaRPr lang="en-US"/>
        </a:p>
      </dgm:t>
    </dgm:pt>
    <dgm:pt modelId="{9FCA61B4-0424-4A2D-8802-A1B0B391BC09}" type="sibTrans" cxnId="{A6448DA9-6A85-44C0-9467-7C316A0F3952}">
      <dgm:prSet/>
      <dgm:spPr/>
      <dgm:t>
        <a:bodyPr/>
        <a:lstStyle/>
        <a:p>
          <a:endParaRPr lang="en-US"/>
        </a:p>
      </dgm:t>
    </dgm:pt>
    <dgm:pt modelId="{FA01CCE2-B945-4033-B343-FCA6B44AF0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Marsascala Football Stadium</a:t>
          </a:r>
        </a:p>
      </dgm:t>
    </dgm:pt>
    <dgm:pt modelId="{7C375FD9-07F1-4E67-9821-43FD93C04DBB}" type="parTrans" cxnId="{36279891-232C-4182-B8B5-BBD704B190CD}">
      <dgm:prSet/>
      <dgm:spPr/>
      <dgm:t>
        <a:bodyPr/>
        <a:lstStyle/>
        <a:p>
          <a:endParaRPr lang="en-US"/>
        </a:p>
      </dgm:t>
    </dgm:pt>
    <dgm:pt modelId="{1EFD21C5-7E73-4AC7-8E74-01A528891E82}" type="sibTrans" cxnId="{36279891-232C-4182-B8B5-BBD704B190CD}">
      <dgm:prSet/>
      <dgm:spPr/>
      <dgm:t>
        <a:bodyPr/>
        <a:lstStyle/>
        <a:p>
          <a:endParaRPr lang="en-US"/>
        </a:p>
      </dgm:t>
    </dgm:pt>
    <dgm:pt modelId="{CA7397F3-E2EF-4742-8196-A4915A9FA352}" type="pres">
      <dgm:prSet presAssocID="{CA30FC97-2853-4BB5-B580-6AEC61434BBD}" presName="root" presStyleCnt="0">
        <dgm:presLayoutVars>
          <dgm:dir/>
          <dgm:resizeHandles val="exact"/>
        </dgm:presLayoutVars>
      </dgm:prSet>
      <dgm:spPr/>
    </dgm:pt>
    <dgm:pt modelId="{51C5F3FF-7227-4833-A2D2-2D1BEF01858F}" type="pres">
      <dgm:prSet presAssocID="{FD05F9F8-6020-4AD5-A23D-AC58835CA444}" presName="compNode" presStyleCnt="0"/>
      <dgm:spPr/>
    </dgm:pt>
    <dgm:pt modelId="{9EC4BAE0-69CD-4CA5-8FE9-9C16AAF0EF9F}" type="pres">
      <dgm:prSet presAssocID="{FD05F9F8-6020-4AD5-A23D-AC58835CA44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cer"/>
        </a:ext>
      </dgm:extLst>
    </dgm:pt>
    <dgm:pt modelId="{49962ED2-C713-461E-B059-C3C1A5B28506}" type="pres">
      <dgm:prSet presAssocID="{FD05F9F8-6020-4AD5-A23D-AC58835CA444}" presName="spaceRect" presStyleCnt="0"/>
      <dgm:spPr/>
    </dgm:pt>
    <dgm:pt modelId="{FB638326-A9B5-4831-9FA7-A7B72A1969DF}" type="pres">
      <dgm:prSet presAssocID="{FD05F9F8-6020-4AD5-A23D-AC58835CA444}" presName="textRect" presStyleLbl="revTx" presStyleIdx="0" presStyleCnt="2">
        <dgm:presLayoutVars>
          <dgm:chMax val="1"/>
          <dgm:chPref val="1"/>
        </dgm:presLayoutVars>
      </dgm:prSet>
      <dgm:spPr/>
    </dgm:pt>
    <dgm:pt modelId="{DFD08868-BD60-4E12-A7F1-B3273B5A66FC}" type="pres">
      <dgm:prSet presAssocID="{9FCA61B4-0424-4A2D-8802-A1B0B391BC09}" presName="sibTrans" presStyleCnt="0"/>
      <dgm:spPr/>
    </dgm:pt>
    <dgm:pt modelId="{3D1D206A-AC6D-4465-8605-945AA4C21B23}" type="pres">
      <dgm:prSet presAssocID="{FA01CCE2-B945-4033-B343-FCA6B44AF0DD}" presName="compNode" presStyleCnt="0"/>
      <dgm:spPr/>
    </dgm:pt>
    <dgm:pt modelId="{EF455F79-E1EC-42AF-BC95-25B0E0F975D7}" type="pres">
      <dgm:prSet presAssocID="{FA01CCE2-B945-4033-B343-FCA6B44AF0DD}" presName="iconRect" presStyleLbl="node1" presStyleIdx="1" presStyleCnt="2"/>
      <dgm:spPr>
        <a:prstGeom prst="flowChartConnector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CAE55317-F0DC-4733-A292-EB2FDC861876}" type="pres">
      <dgm:prSet presAssocID="{FA01CCE2-B945-4033-B343-FCA6B44AF0DD}" presName="spaceRect" presStyleCnt="0"/>
      <dgm:spPr/>
    </dgm:pt>
    <dgm:pt modelId="{EB3ACC97-1635-4FC8-9648-B4C1ADDC0296}" type="pres">
      <dgm:prSet presAssocID="{FA01CCE2-B945-4033-B343-FCA6B44AF0D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E05EB10-352C-49FC-9B18-D00A3A774624}" type="presOf" srcId="{FA01CCE2-B945-4033-B343-FCA6B44AF0DD}" destId="{EB3ACC97-1635-4FC8-9648-B4C1ADDC0296}" srcOrd="0" destOrd="0" presId="urn:microsoft.com/office/officeart/2018/2/layout/IconLabelList"/>
    <dgm:cxn modelId="{36279891-232C-4182-B8B5-BBD704B190CD}" srcId="{CA30FC97-2853-4BB5-B580-6AEC61434BBD}" destId="{FA01CCE2-B945-4033-B343-FCA6B44AF0DD}" srcOrd="1" destOrd="0" parTransId="{7C375FD9-07F1-4E67-9821-43FD93C04DBB}" sibTransId="{1EFD21C5-7E73-4AC7-8E74-01A528891E82}"/>
    <dgm:cxn modelId="{A6448DA9-6A85-44C0-9467-7C316A0F3952}" srcId="{CA30FC97-2853-4BB5-B580-6AEC61434BBD}" destId="{FD05F9F8-6020-4AD5-A23D-AC58835CA444}" srcOrd="0" destOrd="0" parTransId="{0E4E5AE5-EF9E-4339-ABDF-359A6EF586C4}" sibTransId="{9FCA61B4-0424-4A2D-8802-A1B0B391BC09}"/>
    <dgm:cxn modelId="{CD6964E4-FB66-4F79-A456-CB6FBE55BF91}" type="presOf" srcId="{FD05F9F8-6020-4AD5-A23D-AC58835CA444}" destId="{FB638326-A9B5-4831-9FA7-A7B72A1969DF}" srcOrd="0" destOrd="0" presId="urn:microsoft.com/office/officeart/2018/2/layout/IconLabelList"/>
    <dgm:cxn modelId="{B48115ED-CD19-4E40-A58F-EC3DBB4BB98E}" type="presOf" srcId="{CA30FC97-2853-4BB5-B580-6AEC61434BBD}" destId="{CA7397F3-E2EF-4742-8196-A4915A9FA352}" srcOrd="0" destOrd="0" presId="urn:microsoft.com/office/officeart/2018/2/layout/IconLabelList"/>
    <dgm:cxn modelId="{FDEE3E8D-9021-4E22-8520-D2E0240DED51}" type="presParOf" srcId="{CA7397F3-E2EF-4742-8196-A4915A9FA352}" destId="{51C5F3FF-7227-4833-A2D2-2D1BEF01858F}" srcOrd="0" destOrd="0" presId="urn:microsoft.com/office/officeart/2018/2/layout/IconLabelList"/>
    <dgm:cxn modelId="{C460EED7-B53F-4635-ACD4-ECFC926DA25D}" type="presParOf" srcId="{51C5F3FF-7227-4833-A2D2-2D1BEF01858F}" destId="{9EC4BAE0-69CD-4CA5-8FE9-9C16AAF0EF9F}" srcOrd="0" destOrd="0" presId="urn:microsoft.com/office/officeart/2018/2/layout/IconLabelList"/>
    <dgm:cxn modelId="{26C4A404-9533-438C-A870-2F5E28A14491}" type="presParOf" srcId="{51C5F3FF-7227-4833-A2D2-2D1BEF01858F}" destId="{49962ED2-C713-461E-B059-C3C1A5B28506}" srcOrd="1" destOrd="0" presId="urn:microsoft.com/office/officeart/2018/2/layout/IconLabelList"/>
    <dgm:cxn modelId="{029A3C88-FAB5-47E8-ADFC-7546E6BA02D4}" type="presParOf" srcId="{51C5F3FF-7227-4833-A2D2-2D1BEF01858F}" destId="{FB638326-A9B5-4831-9FA7-A7B72A1969DF}" srcOrd="2" destOrd="0" presId="urn:microsoft.com/office/officeart/2018/2/layout/IconLabelList"/>
    <dgm:cxn modelId="{A0DDACBE-8AED-46B6-AD93-208E151EFE49}" type="presParOf" srcId="{CA7397F3-E2EF-4742-8196-A4915A9FA352}" destId="{DFD08868-BD60-4E12-A7F1-B3273B5A66FC}" srcOrd="1" destOrd="0" presId="urn:microsoft.com/office/officeart/2018/2/layout/IconLabelList"/>
    <dgm:cxn modelId="{5890B659-3B0A-49A1-A842-94D449A3DD9D}" type="presParOf" srcId="{CA7397F3-E2EF-4742-8196-A4915A9FA352}" destId="{3D1D206A-AC6D-4465-8605-945AA4C21B23}" srcOrd="2" destOrd="0" presId="urn:microsoft.com/office/officeart/2018/2/layout/IconLabelList"/>
    <dgm:cxn modelId="{63E32F6D-DFFE-42CD-895A-50029769E4AE}" type="presParOf" srcId="{3D1D206A-AC6D-4465-8605-945AA4C21B23}" destId="{EF455F79-E1EC-42AF-BC95-25B0E0F975D7}" srcOrd="0" destOrd="0" presId="urn:microsoft.com/office/officeart/2018/2/layout/IconLabelList"/>
    <dgm:cxn modelId="{3D71173A-CA6F-487B-8E50-42EE5309B102}" type="presParOf" srcId="{3D1D206A-AC6D-4465-8605-945AA4C21B23}" destId="{CAE55317-F0DC-4733-A292-EB2FDC861876}" srcOrd="1" destOrd="0" presId="urn:microsoft.com/office/officeart/2018/2/layout/IconLabelList"/>
    <dgm:cxn modelId="{1A127208-3280-4A31-A793-27CBEA92045C}" type="presParOf" srcId="{3D1D206A-AC6D-4465-8605-945AA4C21B23}" destId="{EB3ACC97-1635-4FC8-9648-B4C1ADDC029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4BAE0-69CD-4CA5-8FE9-9C16AAF0EF9F}">
      <dsp:nvSpPr>
        <dsp:cNvPr id="0" name=""/>
        <dsp:cNvSpPr/>
      </dsp:nvSpPr>
      <dsp:spPr>
        <a:xfrm>
          <a:off x="686803" y="863663"/>
          <a:ext cx="1022625" cy="10226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38326-A9B5-4831-9FA7-A7B72A1969DF}">
      <dsp:nvSpPr>
        <dsp:cNvPr id="0" name=""/>
        <dsp:cNvSpPr/>
      </dsp:nvSpPr>
      <dsp:spPr>
        <a:xfrm>
          <a:off x="61865" y="2193958"/>
          <a:ext cx="227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Flooring at Cottonera Sports Complex</a:t>
          </a:r>
        </a:p>
      </dsp:txBody>
      <dsp:txXfrm>
        <a:off x="61865" y="2193958"/>
        <a:ext cx="2272500" cy="720000"/>
      </dsp:txXfrm>
    </dsp:sp>
    <dsp:sp modelId="{EF455F79-E1EC-42AF-BC95-25B0E0F975D7}">
      <dsp:nvSpPr>
        <dsp:cNvPr id="0" name=""/>
        <dsp:cNvSpPr/>
      </dsp:nvSpPr>
      <dsp:spPr>
        <a:xfrm>
          <a:off x="3356990" y="863663"/>
          <a:ext cx="1022625" cy="1022625"/>
        </a:xfrm>
        <a:prstGeom prst="flowChartConnector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ACC97-1635-4FC8-9648-B4C1ADDC0296}">
      <dsp:nvSpPr>
        <dsp:cNvPr id="0" name=""/>
        <dsp:cNvSpPr/>
      </dsp:nvSpPr>
      <dsp:spPr>
        <a:xfrm>
          <a:off x="2732053" y="2193958"/>
          <a:ext cx="227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Marsascala Football Stadium</a:t>
          </a:r>
        </a:p>
      </dsp:txBody>
      <dsp:txXfrm>
        <a:off x="2732053" y="2193958"/>
        <a:ext cx="227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1380-7440-4673-8D1E-9962A5939ABA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2F4DB-6D88-46FB-B0FA-1955746EA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7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1380-7440-4673-8D1E-9962A5939ABA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E82F4DB-6D88-46FB-B0FA-1955746EA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20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1380-7440-4673-8D1E-9962A5939ABA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E82F4DB-6D88-46FB-B0FA-1955746EA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42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11380-7440-4673-8D1E-9962A5939ABA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E82F4DB-6D88-46FB-B0FA-1955746EA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90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61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73513" y="0"/>
            <a:ext cx="5613431" cy="6853245"/>
            <a:chOff x="2487613" y="285750"/>
            <a:chExt cx="2428876" cy="5654676"/>
          </a:xfrm>
          <a:solidFill>
            <a:schemeClr val="accent1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107D5-7693-7F87-A857-AF1343304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2032" y="804334"/>
            <a:ext cx="3675634" cy="5249332"/>
          </a:xfrm>
        </p:spPr>
        <p:txBody>
          <a:bodyPr anchor="ctr">
            <a:norm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</a:rPr>
              <a:t>25-06-2024</a:t>
            </a:r>
          </a:p>
        </p:txBody>
      </p:sp>
      <p:pic>
        <p:nvPicPr>
          <p:cNvPr id="4" name="Picture 2" descr="Contact Us – Sportmalta">
            <a:extLst>
              <a:ext uri="{FF2B5EF4-FFF2-40B4-BE49-F238E27FC236}">
                <a16:creationId xmlns:a16="http://schemas.microsoft.com/office/drawing/2014/main" id="{147276CE-FBAE-DD25-4BBA-270FE6F61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5" r="34200" b="6064"/>
          <a:stretch/>
        </p:blipFill>
        <p:spPr bwMode="auto">
          <a:xfrm>
            <a:off x="789034" y="2049630"/>
            <a:ext cx="4829454" cy="27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285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0A0E0-04CD-0A01-FE82-5D63C72B27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A80266-0D56-DBC7-BC0F-FC503D96A6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434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4931-CA7A-94E5-8024-FD1F08B9CD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392DB-D7E8-CC91-7EF5-E022566D2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65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72B7-B8CA-44B8-6138-DFFA6D5C6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E4CA9D-0D80-B279-7B17-90A9E5CBF5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C6C486-67C6-4151-0E5E-2798F756B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4" t="30615" r="10117" b="7687"/>
          <a:stretch/>
        </p:blipFill>
        <p:spPr>
          <a:xfrm>
            <a:off x="0" y="928688"/>
            <a:ext cx="12411460" cy="54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30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1FC463-4094-A3DA-8E79-A7F3013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03" y="1318591"/>
            <a:ext cx="5800929" cy="4220820"/>
          </a:xfrm>
        </p:spPr>
        <p:txBody>
          <a:bodyPr anchor="ctr">
            <a:normAutofit/>
          </a:bodyPr>
          <a:lstStyle/>
          <a:p>
            <a:pPr algn="r"/>
            <a:r>
              <a:rPr lang="en-GB" sz="6600">
                <a:solidFill>
                  <a:schemeClr val="tx2">
                    <a:lumMod val="75000"/>
                  </a:schemeClr>
                </a:solidFill>
              </a:rPr>
              <a:t>FINANCE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CADF4631-3C8F-45EE-8D19-4D3E8426B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91099C-17EE-4E0E-B096-C7997505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E21C6221-3E1B-4ABD-8172-FAE995E65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D3EF5991-93EA-451F-BB82-1ABC4AC0D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136F96F7-16E6-48A1-A211-0B4A4D0C8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5C00D000-7FA5-40C4-AB6A-DE3A61AB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5AAEB880-A03D-4743-9060-D7A846FA6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CC64DD68-0B96-4DE9-8FD5-3175E4A3F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69118400-C17B-4068-86D3-93CAE7702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117FA22F-CBA8-4CF5-B8CC-2D169B67E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8FB2D443-8598-4CEE-AED2-BEF49AA95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92593E33-68AF-485D-99D0-080CEA197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96A28427-575C-4904-AC4B-3DD62801D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782FA736-DE89-4D13-B0A7-3906B32CE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1DFA5D-22A8-76F4-A588-AC0DDDF6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162" y="5519491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A54B62D-FC5C-4E1A-8D8B-279576FE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4706D2CB-CE4C-4F40-B189-FD7BB4466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2714CF7E-2DF6-4F91-8BB2-D62E8B54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F30DCFE1-624D-4D3C-AC61-757C2FF35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BF08ABFE-DD31-4F1F-9520-93CC613CD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ADFB2DBD-F00A-4820-876F-4E75F216B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3F85387B-5668-4570-BC5C-AA89417C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FEA70EF6-623D-453D-8360-1B0C142A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FE3B449C-A5FE-44B9-A01C-A115C37D3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BD672E89-DAB4-41AE-891D-6B6A52B0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C69123C3-F0F9-4AA7-BA7B-9E5E0AF27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E10779C5-3DD9-489D-9A2D-EF45B7BE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1D3B4B35-2090-4DA8-ADBE-DD888B4E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46FA917F-43A3-4FA3-A085-59D0DC39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33">
            <a:extLst>
              <a:ext uri="{FF2B5EF4-FFF2-40B4-BE49-F238E27FC236}">
                <a16:creationId xmlns:a16="http://schemas.microsoft.com/office/drawing/2014/main" id="{9CBF007B-8C8C-4F79-B037-9F4C61F9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F21E47A-C58A-F291-0AD8-CCBC24D024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433959"/>
              </p:ext>
            </p:extLst>
          </p:nvPr>
        </p:nvGraphicFramePr>
        <p:xfrm>
          <a:off x="2867010" y="26348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9611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22AEE-905C-0048-A4E6-E651B8008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FINANCE</a:t>
            </a:r>
          </a:p>
          <a:p>
            <a:pPr>
              <a:buFont typeface="Wingdings 3" charset="2"/>
              <a:buChar char="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3F4FC7-F791-2711-C7B6-23C6B9968616}"/>
              </a:ext>
            </a:extLst>
          </p:cNvPr>
          <p:cNvSpPr txBox="1">
            <a:spLocks/>
          </p:cNvSpPr>
          <p:nvPr/>
        </p:nvSpPr>
        <p:spPr>
          <a:xfrm>
            <a:off x="2297874" y="5116603"/>
            <a:ext cx="8915399" cy="11624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E9B2224-6E31-F55B-A61D-A1D52C645584}"/>
              </a:ext>
            </a:extLst>
          </p:cNvPr>
          <p:cNvGraphicFramePr/>
          <p:nvPr/>
        </p:nvGraphicFramePr>
        <p:xfrm>
          <a:off x="4299503" y="640080"/>
          <a:ext cx="7273617" cy="5421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762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6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7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8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0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1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5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1B63C4-E82F-F947-9CEF-22D10057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471" y="5752291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ASSISTANCES TO SPORT ASSOCIATIONS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250C8A3-958E-D2D9-5457-567FAF3182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3913685"/>
              </p:ext>
            </p:extLst>
          </p:nvPr>
        </p:nvGraphicFramePr>
        <p:xfrm>
          <a:off x="2810170" y="23472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6952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E8F10E-5839-4A32-D0CD-26F4AEED0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>
                <a:solidFill>
                  <a:schemeClr val="tx2">
                    <a:lumMod val="75000"/>
                  </a:schemeClr>
                </a:solidFill>
              </a:rPr>
              <a:t>FACILITIES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49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wimming pool with a crowd of people&#10;&#10;Description automatically generated">
            <a:extLst>
              <a:ext uri="{FF2B5EF4-FFF2-40B4-BE49-F238E27FC236}">
                <a16:creationId xmlns:a16="http://schemas.microsoft.com/office/drawing/2014/main" id="{2931DB48-E1D3-C375-37C5-1347B7353C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3" r="-1" b="5028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7" name="Picture 6" descr="A track with a red track and blue sky&#10;&#10;Description automatically generated with medium confidence">
            <a:extLst>
              <a:ext uri="{FF2B5EF4-FFF2-40B4-BE49-F238E27FC236}">
                <a16:creationId xmlns:a16="http://schemas.microsoft.com/office/drawing/2014/main" id="{8E990EDD-C6AA-C6F4-8099-FCD80E9E9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5" r="-1" b="11788"/>
          <a:stretch/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06F77-8514-6937-21F1-9953E5101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GB"/>
              <a:t>FACILITIES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F52FD2-DFD5-BE6F-D8FB-39A52BA25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133600"/>
            <a:ext cx="6247582" cy="3777622"/>
          </a:xfrm>
        </p:spPr>
        <p:txBody>
          <a:bodyPr>
            <a:normAutofit/>
          </a:bodyPr>
          <a:lstStyle/>
          <a:p>
            <a:r>
              <a:rPr lang="en-GB" dirty="0"/>
              <a:t>National Pool Upgrade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Marsa Athletics Track Resurfacing / Stadium / Warm-up track 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670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2">
            <a:extLst>
              <a:ext uri="{FF2B5EF4-FFF2-40B4-BE49-F238E27FC236}">
                <a16:creationId xmlns:a16="http://schemas.microsoft.com/office/drawing/2014/main" id="{A7AF9E2D-8F98-4755-895E-D65689F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2" name="Group 14">
            <a:extLst>
              <a:ext uri="{FF2B5EF4-FFF2-40B4-BE49-F238E27FC236}">
                <a16:creationId xmlns:a16="http://schemas.microsoft.com/office/drawing/2014/main" id="{94D3C8C4-8367-4524-B9C5-2B3ACA682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8BDB546-CAFB-429D-8D82-4F3AA2891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8F202AFF-3597-4A70-9149-0AA2AACBB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5B91C985-1FBD-4FEE-8FB4-FBD47CF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E045B090-8B4D-4553-997E-D7A7A2B93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79661459-591F-41BD-85A7-882DF2E5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172E6458-D7F5-4E0B-8098-F3A9B7446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5D1FE182-350A-4951-99FA-123B15A19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CBFDC3F8-18F5-41F0-9926-097682CEE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4B5A695-E6ED-4C81-A965-0461489F8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CF31B175-CBC2-449D-8998-0BA7711EA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7A691C8-6328-4014-BB1A-CB4824DEB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4EADC73-ECA3-447E-8D07-AE215A3C4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DA2558E-94AE-4C16-8CD0-DCF447C9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6928DF6B-A616-4A71-B951-9D8EAA775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CD6B4E15-CED4-45FA-874A-EA347C912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A4EE38F8-BF90-4D7F-8691-89ED516D7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2889210F-D6E4-4311-8BF3-DAD3FF49A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44641BAA-087D-4656-8D6F-EA70FB67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DCEB55E2-FCCA-48F5-917E-8B3F26EC8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45869B9E-3378-49CB-8EE1-FECA7D78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3497B8C7-AB4A-40B7-A86E-112D90CC6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D5A7E348-C28C-4626-9026-59B6B9F7A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A4FF1CA0-E6B1-4861-A2CD-144E06299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774FF261-7109-4B0E-B24B-622F4209C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3ECECA25-954F-4011-ADFF-BBFC4A00D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DE8337B-ECA3-2A1F-3569-B83B8BE83E88}"/>
              </a:ext>
            </a:extLst>
          </p:cNvPr>
          <p:cNvSpPr txBox="1"/>
          <p:nvPr/>
        </p:nvSpPr>
        <p:spPr>
          <a:xfrm>
            <a:off x="6483096" y="624110"/>
            <a:ext cx="502151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large indoor sports arena&#10;&#10;Description automatically generated">
            <a:extLst>
              <a:ext uri="{FF2B5EF4-FFF2-40B4-BE49-F238E27FC236}">
                <a16:creationId xmlns:a16="http://schemas.microsoft.com/office/drawing/2014/main" id="{B5BF0997-4F1A-1AF6-0334-BAFBB4C5B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r="8060" b="3"/>
          <a:stretch/>
        </p:blipFill>
        <p:spPr>
          <a:xfrm>
            <a:off x="20" y="10"/>
            <a:ext cx="5171424" cy="381598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D0FFBDB-89D1-4050-8FE5-AFC94C07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5823B85-53D1-46E0-BC58-872776B5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Picture 4" descr="A football field with people standing around&#10;&#10;Description automatically generated">
            <a:extLst>
              <a:ext uri="{FF2B5EF4-FFF2-40B4-BE49-F238E27FC236}">
                <a16:creationId xmlns:a16="http://schemas.microsoft.com/office/drawing/2014/main" id="{949B3D6E-6EBF-A1E8-F015-62AAF805D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7" b="4"/>
          <a:stretch/>
        </p:blipFill>
        <p:spPr>
          <a:xfrm>
            <a:off x="-31515" y="3245988"/>
            <a:ext cx="5200164" cy="383720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1F86B2C-5FF7-48E0-B5B0-ABEA39A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4662638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Content Placeholder 2">
            <a:extLst>
              <a:ext uri="{FF2B5EF4-FFF2-40B4-BE49-F238E27FC236}">
                <a16:creationId xmlns:a16="http://schemas.microsoft.com/office/drawing/2014/main" id="{F35CB29F-CD63-52D9-9FD7-90756E801F1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38191" y="2133600"/>
          <a:ext cx="5066419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38499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7194-ACDD-6174-F8C1-9A2F91C67E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245BDD-FA71-20D7-5BE9-53749DBD7B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626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11">
            <a:extLst>
              <a:ext uri="{FF2B5EF4-FFF2-40B4-BE49-F238E27FC236}">
                <a16:creationId xmlns:a16="http://schemas.microsoft.com/office/drawing/2014/main" id="{F01E7660-30BE-4AD1-939C-8ABBC66EC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AF2339E5-4CFB-46BA-A1E6-1F2F5929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714EACA-E00A-47F4-9617-48EF86FC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3D643816-3096-4530-BAC2-B7799760D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481B6B9-DFCC-4B58-B517-C90F77008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3AD10B5-BAA3-43BF-AB59-8B0E610B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8CBC7E8-2093-422A-B1DF-548212F5E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DACD4C1E-0C60-49F4-9940-2EC2B351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D4EBDC8A-E0EA-4C61-9A07-F87965F30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56AB17E4-FFC1-40A6-8716-4DA6E7E2E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18B82752-3697-40F0-A707-455553AE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6E341FE-2212-45E9-9AC6-689D6A7A0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60DDF26F-4245-4642-8C13-878C6ABE4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1" name="Group 25">
            <a:extLst>
              <a:ext uri="{FF2B5EF4-FFF2-40B4-BE49-F238E27FC236}">
                <a16:creationId xmlns:a16="http://schemas.microsoft.com/office/drawing/2014/main" id="{E2F0A64F-6E97-407F-905F-CFB60C87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B2CD8E6-069E-402A-B6AC-FF005140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A6CA6D01-96EA-411D-B14A-86F2AFDBD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69CFD19D-A122-4CB2-866A-479CA3A5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9F6C159-EFEF-4092-B1F1-7AB7F5A44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3A1E13BE-E59A-46EA-8C13-190FCBC3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4872D65B-9C5F-405F-BCCD-D61CB856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6590D24-F49D-498F-A9A5-9CF6B0951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F7AFD90D-3869-4EB4-A43D-A59A0583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226A884C-1C5B-4789-8BED-CA2815F2B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4FC0D3F-819F-41B1-BFC2-FA3443FB4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39E654C-F067-4053-881C-7D53C2E60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F44A0F15-BA31-4A9E-A48B-2F1D0E2CE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2" name="Rectangle 39">
            <a:extLst>
              <a:ext uri="{FF2B5EF4-FFF2-40B4-BE49-F238E27FC236}">
                <a16:creationId xmlns:a16="http://schemas.microsoft.com/office/drawing/2014/main" id="{62631CC7-E8DA-4782-ADDD-F97B25E40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5D16879A-58B6-4F6B-8688-42B28FE10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4" name="Rectangle 43">
            <a:extLst>
              <a:ext uri="{FF2B5EF4-FFF2-40B4-BE49-F238E27FC236}">
                <a16:creationId xmlns:a16="http://schemas.microsoft.com/office/drawing/2014/main" id="{4C65EF45-751F-4B16-8EF6-0D1382C9D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45">
            <a:extLst>
              <a:ext uri="{FF2B5EF4-FFF2-40B4-BE49-F238E27FC236}">
                <a16:creationId xmlns:a16="http://schemas.microsoft.com/office/drawing/2014/main" id="{410D52FB-FECF-4A00-8723-C495FDB74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wimming pool with people in it&#10;&#10;Description automatically generated">
            <a:extLst>
              <a:ext uri="{FF2B5EF4-FFF2-40B4-BE49-F238E27FC236}">
                <a16:creationId xmlns:a16="http://schemas.microsoft.com/office/drawing/2014/main" id="{4CD59FAE-1742-399A-7F04-56A64F7F06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7955"/>
          <a:stretch/>
        </p:blipFill>
        <p:spPr>
          <a:xfrm>
            <a:off x="1120479" y="1979402"/>
            <a:ext cx="4653787" cy="2917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07FF6-B0D7-7D34-0F2D-F631EB900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9"/>
          <a:stretch/>
        </p:blipFill>
        <p:spPr>
          <a:xfrm>
            <a:off x="6138587" y="1979402"/>
            <a:ext cx="4932933" cy="29170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B7BB81-27E9-694E-892F-E92F64F64B09}"/>
              </a:ext>
            </a:extLst>
          </p:cNvPr>
          <p:cNvSpPr txBox="1"/>
          <p:nvPr/>
        </p:nvSpPr>
        <p:spPr>
          <a:xfrm>
            <a:off x="1813428" y="1362554"/>
            <a:ext cx="8984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Bir</a:t>
            </a:r>
            <a:r>
              <a:rPr lang="en-GB" i="0" dirty="0">
                <a:effectLst/>
              </a:rPr>
              <a:t>ż</a:t>
            </a:r>
            <a:r>
              <a:rPr lang="en-GB" dirty="0"/>
              <a:t>ebbu</a:t>
            </a:r>
            <a:r>
              <a:rPr lang="en-GB" b="0" i="0" dirty="0">
                <a:effectLst/>
              </a:rPr>
              <a:t>ġ</a:t>
            </a:r>
            <a:r>
              <a:rPr lang="en-GB" dirty="0"/>
              <a:t>a Waterpolo Pitch                                 Bir</a:t>
            </a:r>
            <a:r>
              <a:rPr lang="en-GB" i="0" dirty="0">
                <a:effectLst/>
              </a:rPr>
              <a:t>ż</a:t>
            </a:r>
            <a:r>
              <a:rPr lang="en-GB" dirty="0"/>
              <a:t>ebbu</a:t>
            </a:r>
            <a:r>
              <a:rPr lang="en-GB" b="0" i="0" dirty="0">
                <a:effectLst/>
              </a:rPr>
              <a:t>ġ</a:t>
            </a:r>
            <a:r>
              <a:rPr lang="en-GB" dirty="0"/>
              <a:t>a Football Stadium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818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9" name="Group 5178">
            <a:extLst>
              <a:ext uri="{FF2B5EF4-FFF2-40B4-BE49-F238E27FC236}">
                <a16:creationId xmlns:a16="http://schemas.microsoft.com/office/drawing/2014/main" id="{F55A28D9-E151-47FC-B84D-D9610D063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180" name="Freeform 11">
              <a:extLst>
                <a:ext uri="{FF2B5EF4-FFF2-40B4-BE49-F238E27FC236}">
                  <a16:creationId xmlns:a16="http://schemas.microsoft.com/office/drawing/2014/main" id="{64ECFCDB-83FB-4F5C-B114-156BD67F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81" name="Freeform 12">
              <a:extLst>
                <a:ext uri="{FF2B5EF4-FFF2-40B4-BE49-F238E27FC236}">
                  <a16:creationId xmlns:a16="http://schemas.microsoft.com/office/drawing/2014/main" id="{496F9AF8-17C5-4132-AA76-4F67D8BF4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82" name="Freeform 13">
              <a:extLst>
                <a:ext uri="{FF2B5EF4-FFF2-40B4-BE49-F238E27FC236}">
                  <a16:creationId xmlns:a16="http://schemas.microsoft.com/office/drawing/2014/main" id="{653E7A77-FF5C-4558-81CC-0B0EDC08F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83" name="Freeform 14">
              <a:extLst>
                <a:ext uri="{FF2B5EF4-FFF2-40B4-BE49-F238E27FC236}">
                  <a16:creationId xmlns:a16="http://schemas.microsoft.com/office/drawing/2014/main" id="{1FA6541F-DB3A-44F2-984C-7167E9195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84" name="Freeform 15">
              <a:extLst>
                <a:ext uri="{FF2B5EF4-FFF2-40B4-BE49-F238E27FC236}">
                  <a16:creationId xmlns:a16="http://schemas.microsoft.com/office/drawing/2014/main" id="{59AE21FE-824E-4977-8A96-CABE4D18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85" name="Freeform 16">
              <a:extLst>
                <a:ext uri="{FF2B5EF4-FFF2-40B4-BE49-F238E27FC236}">
                  <a16:creationId xmlns:a16="http://schemas.microsoft.com/office/drawing/2014/main" id="{993BFD78-1A04-426D-9123-7FB3B1B5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86" name="Freeform 17">
              <a:extLst>
                <a:ext uri="{FF2B5EF4-FFF2-40B4-BE49-F238E27FC236}">
                  <a16:creationId xmlns:a16="http://schemas.microsoft.com/office/drawing/2014/main" id="{697029EE-553B-47C2-8782-A5CC7C9A2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87" name="Freeform 18">
              <a:extLst>
                <a:ext uri="{FF2B5EF4-FFF2-40B4-BE49-F238E27FC236}">
                  <a16:creationId xmlns:a16="http://schemas.microsoft.com/office/drawing/2014/main" id="{EC08902C-10C5-4E43-84D7-2C1998EB9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88" name="Freeform 19">
              <a:extLst>
                <a:ext uri="{FF2B5EF4-FFF2-40B4-BE49-F238E27FC236}">
                  <a16:creationId xmlns:a16="http://schemas.microsoft.com/office/drawing/2014/main" id="{4403B013-8CA9-497F-A644-128BF98B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89" name="Freeform 20">
              <a:extLst>
                <a:ext uri="{FF2B5EF4-FFF2-40B4-BE49-F238E27FC236}">
                  <a16:creationId xmlns:a16="http://schemas.microsoft.com/office/drawing/2014/main" id="{731B95B8-54A8-4028-BC41-888C1389B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90" name="Freeform 21">
              <a:extLst>
                <a:ext uri="{FF2B5EF4-FFF2-40B4-BE49-F238E27FC236}">
                  <a16:creationId xmlns:a16="http://schemas.microsoft.com/office/drawing/2014/main" id="{002B5042-567E-4AD6-B2BC-02F600BE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91" name="Freeform 22">
              <a:extLst>
                <a:ext uri="{FF2B5EF4-FFF2-40B4-BE49-F238E27FC236}">
                  <a16:creationId xmlns:a16="http://schemas.microsoft.com/office/drawing/2014/main" id="{3B674E68-B9BF-431C-B24A-76CD09E7A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193" name="Group 5192">
            <a:extLst>
              <a:ext uri="{FF2B5EF4-FFF2-40B4-BE49-F238E27FC236}">
                <a16:creationId xmlns:a16="http://schemas.microsoft.com/office/drawing/2014/main" id="{468AC462-B596-49AF-ACBF-8E851D4DA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194" name="Freeform 27">
              <a:extLst>
                <a:ext uri="{FF2B5EF4-FFF2-40B4-BE49-F238E27FC236}">
                  <a16:creationId xmlns:a16="http://schemas.microsoft.com/office/drawing/2014/main" id="{5C44928B-D175-4CF5-A0F6-EF03F0F81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95" name="Freeform 28">
              <a:extLst>
                <a:ext uri="{FF2B5EF4-FFF2-40B4-BE49-F238E27FC236}">
                  <a16:creationId xmlns:a16="http://schemas.microsoft.com/office/drawing/2014/main" id="{7D23FC46-F390-43D6-B697-25183D488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96" name="Freeform 29">
              <a:extLst>
                <a:ext uri="{FF2B5EF4-FFF2-40B4-BE49-F238E27FC236}">
                  <a16:creationId xmlns:a16="http://schemas.microsoft.com/office/drawing/2014/main" id="{2D25180D-7ADA-45FE-8151-55A55C129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97" name="Freeform 30">
              <a:extLst>
                <a:ext uri="{FF2B5EF4-FFF2-40B4-BE49-F238E27FC236}">
                  <a16:creationId xmlns:a16="http://schemas.microsoft.com/office/drawing/2014/main" id="{D23EB0E5-FE56-437C-A4C1-7F118BAF7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98" name="Freeform 31">
              <a:extLst>
                <a:ext uri="{FF2B5EF4-FFF2-40B4-BE49-F238E27FC236}">
                  <a16:creationId xmlns:a16="http://schemas.microsoft.com/office/drawing/2014/main" id="{2A1FC622-62D0-4463-A50F-5D0088803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99" name="Freeform 32">
              <a:extLst>
                <a:ext uri="{FF2B5EF4-FFF2-40B4-BE49-F238E27FC236}">
                  <a16:creationId xmlns:a16="http://schemas.microsoft.com/office/drawing/2014/main" id="{BF2B1AFF-4B85-4924-A0A4-CD6886953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00" name="Freeform 33">
              <a:extLst>
                <a:ext uri="{FF2B5EF4-FFF2-40B4-BE49-F238E27FC236}">
                  <a16:creationId xmlns:a16="http://schemas.microsoft.com/office/drawing/2014/main" id="{4F117DA4-B0EA-4519-BED3-2B390672B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01" name="Freeform 34">
              <a:extLst>
                <a:ext uri="{FF2B5EF4-FFF2-40B4-BE49-F238E27FC236}">
                  <a16:creationId xmlns:a16="http://schemas.microsoft.com/office/drawing/2014/main" id="{7EA1D43D-23CE-435F-A288-C36FEA28D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02" name="Freeform 35">
              <a:extLst>
                <a:ext uri="{FF2B5EF4-FFF2-40B4-BE49-F238E27FC236}">
                  <a16:creationId xmlns:a16="http://schemas.microsoft.com/office/drawing/2014/main" id="{6736985C-E954-490B-BFD3-D0A707DF0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03" name="Freeform 36">
              <a:extLst>
                <a:ext uri="{FF2B5EF4-FFF2-40B4-BE49-F238E27FC236}">
                  <a16:creationId xmlns:a16="http://schemas.microsoft.com/office/drawing/2014/main" id="{E34EC8BB-380B-487F-80F2-B2691702E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04" name="Freeform 37">
              <a:extLst>
                <a:ext uri="{FF2B5EF4-FFF2-40B4-BE49-F238E27FC236}">
                  <a16:creationId xmlns:a16="http://schemas.microsoft.com/office/drawing/2014/main" id="{F0490235-27DD-43DC-A88A-FAB328C0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05" name="Freeform 38">
              <a:extLst>
                <a:ext uri="{FF2B5EF4-FFF2-40B4-BE49-F238E27FC236}">
                  <a16:creationId xmlns:a16="http://schemas.microsoft.com/office/drawing/2014/main" id="{0D425E2A-DD78-4052-A976-20CB34C8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207" name="Rectangle 5206">
            <a:extLst>
              <a:ext uri="{FF2B5EF4-FFF2-40B4-BE49-F238E27FC236}">
                <a16:creationId xmlns:a16="http://schemas.microsoft.com/office/drawing/2014/main" id="{5495CD16-BB01-4344-A81F-9C8E8F2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09" name="Freeform 11">
            <a:extLst>
              <a:ext uri="{FF2B5EF4-FFF2-40B4-BE49-F238E27FC236}">
                <a16:creationId xmlns:a16="http://schemas.microsoft.com/office/drawing/2014/main" id="{567FD93A-AFA0-4A02-8037-64C5A2B3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124" name="Picture 4" descr="kusheff.com - Porsche's at 🇲🇹 Malta Classic 2018: Mtahleb Hill...">
            <a:extLst>
              <a:ext uri="{FF2B5EF4-FFF2-40B4-BE49-F238E27FC236}">
                <a16:creationId xmlns:a16="http://schemas.microsoft.com/office/drawing/2014/main" id="{D563652B-E95B-25EB-34F9-F204AAC3E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5616" b="1"/>
          <a:stretch/>
        </p:blipFill>
        <p:spPr bwMode="auto">
          <a:xfrm>
            <a:off x="6096000" y="10"/>
            <a:ext cx="6096000" cy="68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AD3E21-F497-D7E3-26C5-57B915C24B8F}"/>
              </a:ext>
            </a:extLst>
          </p:cNvPr>
          <p:cNvSpPr txBox="1"/>
          <p:nvPr/>
        </p:nvSpPr>
        <p:spPr>
          <a:xfrm>
            <a:off x="8481726" y="5400470"/>
            <a:ext cx="2272875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23D705"/>
              </a:buClr>
            </a:pPr>
            <a:r>
              <a:rPr lang="en-GB" dirty="0"/>
              <a:t>Resurfacing </a:t>
            </a:r>
            <a:r>
              <a:rPr lang="en-GB" dirty="0" err="1">
                <a:solidFill>
                  <a:schemeClr val="bg1"/>
                </a:solidFill>
              </a:rPr>
              <a:t>Mta</a:t>
            </a:r>
            <a:r>
              <a:rPr lang="en-GB" b="0" i="0" dirty="0" err="1">
                <a:solidFill>
                  <a:schemeClr val="bg1"/>
                </a:solidFill>
                <a:effectLst/>
              </a:rPr>
              <a:t>ħ</a:t>
            </a:r>
            <a:r>
              <a:rPr lang="en-GB" dirty="0" err="1">
                <a:solidFill>
                  <a:schemeClr val="bg1"/>
                </a:solidFill>
              </a:rPr>
              <a:t>leb</a:t>
            </a:r>
            <a:r>
              <a:rPr lang="en-GB" dirty="0">
                <a:solidFill>
                  <a:schemeClr val="bg1"/>
                </a:solidFill>
              </a:rPr>
              <a:t> Hill Climb</a:t>
            </a:r>
          </a:p>
          <a:p>
            <a:pPr algn="ctr"/>
            <a:endParaRPr lang="en-GB" dirty="0"/>
          </a:p>
        </p:txBody>
      </p:sp>
      <p:pic>
        <p:nvPicPr>
          <p:cNvPr id="1026" name="Picture 2" descr="Investiment ta' €90,000 għal jogging track f'Santa Luċija - ONE">
            <a:extLst>
              <a:ext uri="{FF2B5EF4-FFF2-40B4-BE49-F238E27FC236}">
                <a16:creationId xmlns:a16="http://schemas.microsoft.com/office/drawing/2014/main" id="{45566CEA-2A1B-ED17-A55F-B57000A88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6" t="-186" r="26763" b="186"/>
          <a:stretch/>
        </p:blipFill>
        <p:spPr bwMode="auto">
          <a:xfrm>
            <a:off x="22374" y="0"/>
            <a:ext cx="6073626" cy="689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071465-CBEF-DE05-1A31-B6F14904CED6}"/>
              </a:ext>
            </a:extLst>
          </p:cNvPr>
          <p:cNvSpPr txBox="1">
            <a:spLocks/>
          </p:cNvSpPr>
          <p:nvPr/>
        </p:nvSpPr>
        <p:spPr>
          <a:xfrm>
            <a:off x="1961124" y="5538970"/>
            <a:ext cx="2222298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Santa Lucia Jogging Track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148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5A28D9-E151-47FC-B84D-D9610D063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60" name="Freeform 11">
              <a:extLst>
                <a:ext uri="{FF2B5EF4-FFF2-40B4-BE49-F238E27FC236}">
                  <a16:creationId xmlns:a16="http://schemas.microsoft.com/office/drawing/2014/main" id="{64ECFCDB-83FB-4F5C-B114-156BD67F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1" name="Freeform 12">
              <a:extLst>
                <a:ext uri="{FF2B5EF4-FFF2-40B4-BE49-F238E27FC236}">
                  <a16:creationId xmlns:a16="http://schemas.microsoft.com/office/drawing/2014/main" id="{496F9AF8-17C5-4132-AA76-4F67D8BF4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2" name="Freeform 13">
              <a:extLst>
                <a:ext uri="{FF2B5EF4-FFF2-40B4-BE49-F238E27FC236}">
                  <a16:creationId xmlns:a16="http://schemas.microsoft.com/office/drawing/2014/main" id="{653E7A77-FF5C-4558-81CC-0B0EDC08F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3" name="Freeform 14">
              <a:extLst>
                <a:ext uri="{FF2B5EF4-FFF2-40B4-BE49-F238E27FC236}">
                  <a16:creationId xmlns:a16="http://schemas.microsoft.com/office/drawing/2014/main" id="{1FA6541F-DB3A-44F2-984C-7167E9195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4" name="Freeform 15">
              <a:extLst>
                <a:ext uri="{FF2B5EF4-FFF2-40B4-BE49-F238E27FC236}">
                  <a16:creationId xmlns:a16="http://schemas.microsoft.com/office/drawing/2014/main" id="{59AE21FE-824E-4977-8A96-CABE4D18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id="{993BFD78-1A04-426D-9123-7FB3B1B5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6" name="Freeform 17">
              <a:extLst>
                <a:ext uri="{FF2B5EF4-FFF2-40B4-BE49-F238E27FC236}">
                  <a16:creationId xmlns:a16="http://schemas.microsoft.com/office/drawing/2014/main" id="{697029EE-553B-47C2-8782-A5CC7C9A2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7" name="Freeform 18">
              <a:extLst>
                <a:ext uri="{FF2B5EF4-FFF2-40B4-BE49-F238E27FC236}">
                  <a16:creationId xmlns:a16="http://schemas.microsoft.com/office/drawing/2014/main" id="{EC08902C-10C5-4E43-84D7-2C1998EB9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4403B013-8CA9-497F-A644-128BF98B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9" name="Freeform 20">
              <a:extLst>
                <a:ext uri="{FF2B5EF4-FFF2-40B4-BE49-F238E27FC236}">
                  <a16:creationId xmlns:a16="http://schemas.microsoft.com/office/drawing/2014/main" id="{731B95B8-54A8-4028-BC41-888C1389B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0" name="Freeform 21">
              <a:extLst>
                <a:ext uri="{FF2B5EF4-FFF2-40B4-BE49-F238E27FC236}">
                  <a16:creationId xmlns:a16="http://schemas.microsoft.com/office/drawing/2014/main" id="{002B5042-567E-4AD6-B2BC-02F600BE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3B674E68-B9BF-431C-B24A-76CD09E7A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68AC462-B596-49AF-ACBF-8E851D4DA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74" name="Freeform 27">
              <a:extLst>
                <a:ext uri="{FF2B5EF4-FFF2-40B4-BE49-F238E27FC236}">
                  <a16:creationId xmlns:a16="http://schemas.microsoft.com/office/drawing/2014/main" id="{5C44928B-D175-4CF5-A0F6-EF03F0F81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5" name="Freeform 28">
              <a:extLst>
                <a:ext uri="{FF2B5EF4-FFF2-40B4-BE49-F238E27FC236}">
                  <a16:creationId xmlns:a16="http://schemas.microsoft.com/office/drawing/2014/main" id="{7D23FC46-F390-43D6-B697-25183D488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6" name="Freeform 29">
              <a:extLst>
                <a:ext uri="{FF2B5EF4-FFF2-40B4-BE49-F238E27FC236}">
                  <a16:creationId xmlns:a16="http://schemas.microsoft.com/office/drawing/2014/main" id="{2D25180D-7ADA-45FE-8151-55A55C129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7" name="Freeform 30">
              <a:extLst>
                <a:ext uri="{FF2B5EF4-FFF2-40B4-BE49-F238E27FC236}">
                  <a16:creationId xmlns:a16="http://schemas.microsoft.com/office/drawing/2014/main" id="{D23EB0E5-FE56-437C-A4C1-7F118BAF7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8" name="Freeform 31">
              <a:extLst>
                <a:ext uri="{FF2B5EF4-FFF2-40B4-BE49-F238E27FC236}">
                  <a16:creationId xmlns:a16="http://schemas.microsoft.com/office/drawing/2014/main" id="{2A1FC622-62D0-4463-A50F-5D0088803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9" name="Freeform 32">
              <a:extLst>
                <a:ext uri="{FF2B5EF4-FFF2-40B4-BE49-F238E27FC236}">
                  <a16:creationId xmlns:a16="http://schemas.microsoft.com/office/drawing/2014/main" id="{BF2B1AFF-4B85-4924-A0A4-CD6886953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0" name="Freeform 33">
              <a:extLst>
                <a:ext uri="{FF2B5EF4-FFF2-40B4-BE49-F238E27FC236}">
                  <a16:creationId xmlns:a16="http://schemas.microsoft.com/office/drawing/2014/main" id="{4F117DA4-B0EA-4519-BED3-2B390672B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1" name="Freeform 34">
              <a:extLst>
                <a:ext uri="{FF2B5EF4-FFF2-40B4-BE49-F238E27FC236}">
                  <a16:creationId xmlns:a16="http://schemas.microsoft.com/office/drawing/2014/main" id="{7EA1D43D-23CE-435F-A288-C36FEA28D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2" name="Freeform 35">
              <a:extLst>
                <a:ext uri="{FF2B5EF4-FFF2-40B4-BE49-F238E27FC236}">
                  <a16:creationId xmlns:a16="http://schemas.microsoft.com/office/drawing/2014/main" id="{6736985C-E954-490B-BFD3-D0A707DF0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3" name="Freeform 36">
              <a:extLst>
                <a:ext uri="{FF2B5EF4-FFF2-40B4-BE49-F238E27FC236}">
                  <a16:creationId xmlns:a16="http://schemas.microsoft.com/office/drawing/2014/main" id="{E34EC8BB-380B-487F-80F2-B2691702E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F0490235-27DD-43DC-A88A-FAB328C0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5" name="Freeform 38">
              <a:extLst>
                <a:ext uri="{FF2B5EF4-FFF2-40B4-BE49-F238E27FC236}">
                  <a16:creationId xmlns:a16="http://schemas.microsoft.com/office/drawing/2014/main" id="{0D425E2A-DD78-4052-A976-20CB34C8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87" name="Rectangle 186">
            <a:extLst>
              <a:ext uri="{FF2B5EF4-FFF2-40B4-BE49-F238E27FC236}">
                <a16:creationId xmlns:a16="http://schemas.microsoft.com/office/drawing/2014/main" id="{5495CD16-BB01-4344-A81F-9C8E8F2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9" name="Freeform 11">
            <a:extLst>
              <a:ext uri="{FF2B5EF4-FFF2-40B4-BE49-F238E27FC236}">
                <a16:creationId xmlns:a16="http://schemas.microsoft.com/office/drawing/2014/main" id="{567FD93A-AFA0-4A02-8037-64C5A2B3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D1F56FB-5E45-4350-BA6B-711E868CA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4752C83-BC04-4990-9D69-7C2B8C05E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5400" cap="sq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asketball court in a sports arena&#10;&#10;Description automatically generated">
            <a:extLst>
              <a:ext uri="{FF2B5EF4-FFF2-40B4-BE49-F238E27FC236}">
                <a16:creationId xmlns:a16="http://schemas.microsoft.com/office/drawing/2014/main" id="{3082431B-E3EA-8AD5-4075-ADBA36AB2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 r="16581" b="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Picture 6" descr="A large indoor swimming pool&#10;&#10;Description automatically generated">
            <a:extLst>
              <a:ext uri="{FF2B5EF4-FFF2-40B4-BE49-F238E27FC236}">
                <a16:creationId xmlns:a16="http://schemas.microsoft.com/office/drawing/2014/main" id="{0CAC3533-4D08-7425-DD72-CAE6313CA7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049" b="-1"/>
          <a:stretch/>
        </p:blipFill>
        <p:spPr>
          <a:xfrm>
            <a:off x="6176433" y="643467"/>
            <a:ext cx="5372099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617F2-8649-180C-DF2A-1C3B19B9A721}"/>
              </a:ext>
            </a:extLst>
          </p:cNvPr>
          <p:cNvSpPr txBox="1"/>
          <p:nvPr/>
        </p:nvSpPr>
        <p:spPr>
          <a:xfrm>
            <a:off x="2123525" y="5523957"/>
            <a:ext cx="2076207" cy="8679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Refurbishment MBA Pavilion</a:t>
            </a: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95F33-E558-DD8B-91B9-37F96585E2EC}"/>
              </a:ext>
            </a:extLst>
          </p:cNvPr>
          <p:cNvSpPr txBox="1"/>
          <p:nvPr/>
        </p:nvSpPr>
        <p:spPr>
          <a:xfrm>
            <a:off x="7956103" y="5434638"/>
            <a:ext cx="1812758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Indoor Pool Cottonera</a:t>
            </a: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644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5" name="Group 3078">
            <a:extLst>
              <a:ext uri="{FF2B5EF4-FFF2-40B4-BE49-F238E27FC236}">
                <a16:creationId xmlns:a16="http://schemas.microsoft.com/office/drawing/2014/main" id="{F01E7660-30BE-4AD1-939C-8ABBC66EC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080" name="Freeform 11">
              <a:extLst>
                <a:ext uri="{FF2B5EF4-FFF2-40B4-BE49-F238E27FC236}">
                  <a16:creationId xmlns:a16="http://schemas.microsoft.com/office/drawing/2014/main" id="{AF2339E5-4CFB-46BA-A1E6-1F2F5929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1" name="Freeform 12">
              <a:extLst>
                <a:ext uri="{FF2B5EF4-FFF2-40B4-BE49-F238E27FC236}">
                  <a16:creationId xmlns:a16="http://schemas.microsoft.com/office/drawing/2014/main" id="{A714EACA-E00A-47F4-9617-48EF86FC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2" name="Freeform 13">
              <a:extLst>
                <a:ext uri="{FF2B5EF4-FFF2-40B4-BE49-F238E27FC236}">
                  <a16:creationId xmlns:a16="http://schemas.microsoft.com/office/drawing/2014/main" id="{3D643816-3096-4530-BAC2-B7799760D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3" name="Freeform 14">
              <a:extLst>
                <a:ext uri="{FF2B5EF4-FFF2-40B4-BE49-F238E27FC236}">
                  <a16:creationId xmlns:a16="http://schemas.microsoft.com/office/drawing/2014/main" id="{4481B6B9-DFCC-4B58-B517-C90F77008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4" name="Freeform 15">
              <a:extLst>
                <a:ext uri="{FF2B5EF4-FFF2-40B4-BE49-F238E27FC236}">
                  <a16:creationId xmlns:a16="http://schemas.microsoft.com/office/drawing/2014/main" id="{C3AD10B5-BAA3-43BF-AB59-8B0E610B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5" name="Freeform 16">
              <a:extLst>
                <a:ext uri="{FF2B5EF4-FFF2-40B4-BE49-F238E27FC236}">
                  <a16:creationId xmlns:a16="http://schemas.microsoft.com/office/drawing/2014/main" id="{A8CBC7E8-2093-422A-B1DF-548212F5E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6" name="Freeform 17">
              <a:extLst>
                <a:ext uri="{FF2B5EF4-FFF2-40B4-BE49-F238E27FC236}">
                  <a16:creationId xmlns:a16="http://schemas.microsoft.com/office/drawing/2014/main" id="{DACD4C1E-0C60-49F4-9940-2EC2B351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7" name="Freeform 18">
              <a:extLst>
                <a:ext uri="{FF2B5EF4-FFF2-40B4-BE49-F238E27FC236}">
                  <a16:creationId xmlns:a16="http://schemas.microsoft.com/office/drawing/2014/main" id="{D4EBDC8A-E0EA-4C61-9A07-F87965F30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8" name="Freeform 19">
              <a:extLst>
                <a:ext uri="{FF2B5EF4-FFF2-40B4-BE49-F238E27FC236}">
                  <a16:creationId xmlns:a16="http://schemas.microsoft.com/office/drawing/2014/main" id="{56AB17E4-FFC1-40A6-8716-4DA6E7E2E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89" name="Freeform 20">
              <a:extLst>
                <a:ext uri="{FF2B5EF4-FFF2-40B4-BE49-F238E27FC236}">
                  <a16:creationId xmlns:a16="http://schemas.microsoft.com/office/drawing/2014/main" id="{18B82752-3697-40F0-A707-455553AE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90" name="Freeform 21">
              <a:extLst>
                <a:ext uri="{FF2B5EF4-FFF2-40B4-BE49-F238E27FC236}">
                  <a16:creationId xmlns:a16="http://schemas.microsoft.com/office/drawing/2014/main" id="{46E341FE-2212-45E9-9AC6-689D6A7A0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91" name="Freeform 22">
              <a:extLst>
                <a:ext uri="{FF2B5EF4-FFF2-40B4-BE49-F238E27FC236}">
                  <a16:creationId xmlns:a16="http://schemas.microsoft.com/office/drawing/2014/main" id="{60DDF26F-4245-4642-8C13-878C6ABE4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116" name="Group 3092">
            <a:extLst>
              <a:ext uri="{FF2B5EF4-FFF2-40B4-BE49-F238E27FC236}">
                <a16:creationId xmlns:a16="http://schemas.microsoft.com/office/drawing/2014/main" id="{E2F0A64F-6E97-407F-905F-CFB60C87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094" name="Freeform 27">
              <a:extLst>
                <a:ext uri="{FF2B5EF4-FFF2-40B4-BE49-F238E27FC236}">
                  <a16:creationId xmlns:a16="http://schemas.microsoft.com/office/drawing/2014/main" id="{6B2CD8E6-069E-402A-B6AC-FF005140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95" name="Freeform 28">
              <a:extLst>
                <a:ext uri="{FF2B5EF4-FFF2-40B4-BE49-F238E27FC236}">
                  <a16:creationId xmlns:a16="http://schemas.microsoft.com/office/drawing/2014/main" id="{A6CA6D01-96EA-411D-B14A-86F2AFDBD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96" name="Freeform 29">
              <a:extLst>
                <a:ext uri="{FF2B5EF4-FFF2-40B4-BE49-F238E27FC236}">
                  <a16:creationId xmlns:a16="http://schemas.microsoft.com/office/drawing/2014/main" id="{69CFD19D-A122-4CB2-866A-479CA3A5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97" name="Freeform 30">
              <a:extLst>
                <a:ext uri="{FF2B5EF4-FFF2-40B4-BE49-F238E27FC236}">
                  <a16:creationId xmlns:a16="http://schemas.microsoft.com/office/drawing/2014/main" id="{C9F6C159-EFEF-4092-B1F1-7AB7F5A44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98" name="Freeform 31">
              <a:extLst>
                <a:ext uri="{FF2B5EF4-FFF2-40B4-BE49-F238E27FC236}">
                  <a16:creationId xmlns:a16="http://schemas.microsoft.com/office/drawing/2014/main" id="{3A1E13BE-E59A-46EA-8C13-190FCBC3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99" name="Freeform 32">
              <a:extLst>
                <a:ext uri="{FF2B5EF4-FFF2-40B4-BE49-F238E27FC236}">
                  <a16:creationId xmlns:a16="http://schemas.microsoft.com/office/drawing/2014/main" id="{4872D65B-9C5F-405F-BCCD-D61CB856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0" name="Freeform 33">
              <a:extLst>
                <a:ext uri="{FF2B5EF4-FFF2-40B4-BE49-F238E27FC236}">
                  <a16:creationId xmlns:a16="http://schemas.microsoft.com/office/drawing/2014/main" id="{F6590D24-F49D-498F-A9A5-9CF6B0951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1" name="Freeform 34">
              <a:extLst>
                <a:ext uri="{FF2B5EF4-FFF2-40B4-BE49-F238E27FC236}">
                  <a16:creationId xmlns:a16="http://schemas.microsoft.com/office/drawing/2014/main" id="{F7AFD90D-3869-4EB4-A43D-A59A0583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2" name="Freeform 35">
              <a:extLst>
                <a:ext uri="{FF2B5EF4-FFF2-40B4-BE49-F238E27FC236}">
                  <a16:creationId xmlns:a16="http://schemas.microsoft.com/office/drawing/2014/main" id="{226A884C-1C5B-4789-8BED-CA2815F2B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3" name="Freeform 36">
              <a:extLst>
                <a:ext uri="{FF2B5EF4-FFF2-40B4-BE49-F238E27FC236}">
                  <a16:creationId xmlns:a16="http://schemas.microsoft.com/office/drawing/2014/main" id="{54FC0D3F-819F-41B1-BFC2-FA3443FB4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4" name="Freeform 37">
              <a:extLst>
                <a:ext uri="{FF2B5EF4-FFF2-40B4-BE49-F238E27FC236}">
                  <a16:creationId xmlns:a16="http://schemas.microsoft.com/office/drawing/2014/main" id="{839E654C-F067-4053-881C-7D53C2E60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05" name="Freeform 38">
              <a:extLst>
                <a:ext uri="{FF2B5EF4-FFF2-40B4-BE49-F238E27FC236}">
                  <a16:creationId xmlns:a16="http://schemas.microsoft.com/office/drawing/2014/main" id="{F44A0F15-BA31-4A9E-A48B-2F1D0E2CE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117" name="Rectangle 3106">
            <a:extLst>
              <a:ext uri="{FF2B5EF4-FFF2-40B4-BE49-F238E27FC236}">
                <a16:creationId xmlns:a16="http://schemas.microsoft.com/office/drawing/2014/main" id="{62631CC7-E8DA-4782-ADDD-F97B25E40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18" name="Freeform 11">
            <a:extLst>
              <a:ext uri="{FF2B5EF4-FFF2-40B4-BE49-F238E27FC236}">
                <a16:creationId xmlns:a16="http://schemas.microsoft.com/office/drawing/2014/main" id="{5D16879A-58B6-4F6B-8688-42B28FE10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119" name="Rectangle 3110">
            <a:extLst>
              <a:ext uri="{FF2B5EF4-FFF2-40B4-BE49-F238E27FC236}">
                <a16:creationId xmlns:a16="http://schemas.microsoft.com/office/drawing/2014/main" id="{4C65EF45-751F-4B16-8EF6-0D1382C9D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0" name="Rectangle 3112">
            <a:extLst>
              <a:ext uri="{FF2B5EF4-FFF2-40B4-BE49-F238E27FC236}">
                <a16:creationId xmlns:a16="http://schemas.microsoft.com/office/drawing/2014/main" id="{410D52FB-FECF-4A00-8723-C495FDB74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-Ewwel pass konkret favur l-Isport tar-Raffa, titlesta l-ewwel lane fil- Marsa - TVMnews.mt">
            <a:extLst>
              <a:ext uri="{FF2B5EF4-FFF2-40B4-BE49-F238E27FC236}">
                <a16:creationId xmlns:a16="http://schemas.microsoft.com/office/drawing/2014/main" id="{79B71ED7-5FFE-7DE1-D4D8-816D30A0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18268" y="1123527"/>
            <a:ext cx="3458209" cy="461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67DFAD-D553-0208-B083-8FE455EADA66}"/>
              </a:ext>
            </a:extLst>
          </p:cNvPr>
          <p:cNvSpPr txBox="1"/>
          <p:nvPr/>
        </p:nvSpPr>
        <p:spPr>
          <a:xfrm>
            <a:off x="2278360" y="5828440"/>
            <a:ext cx="2454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Raffa </a:t>
            </a:r>
            <a:r>
              <a:rPr lang="en-GB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</a:t>
            </a:r>
            <a:r>
              <a:rPr lang="en-GB" b="0" i="0" dirty="0" err="1">
                <a:effectLst/>
              </a:rPr>
              <a:t>ċċ</a:t>
            </a:r>
            <a:r>
              <a:rPr lang="en-GB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Marsa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6926F-6B8A-B17F-45B1-28BD65596AB1}"/>
              </a:ext>
            </a:extLst>
          </p:cNvPr>
          <p:cNvSpPr txBox="1"/>
          <p:nvPr/>
        </p:nvSpPr>
        <p:spPr>
          <a:xfrm>
            <a:off x="7081706" y="5328847"/>
            <a:ext cx="3325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Marsa Squash / Weightlifting / Netball Centre</a:t>
            </a:r>
            <a:endParaRPr lang="en-US"/>
          </a:p>
          <a:p>
            <a:pPr algn="ctr"/>
            <a:endParaRPr lang="en-GB"/>
          </a:p>
        </p:txBody>
      </p:sp>
      <p:pic>
        <p:nvPicPr>
          <p:cNvPr id="3" name="Picture 2" descr="A building under construction with a building in the background&#10;&#10;Description automatically generated">
            <a:extLst>
              <a:ext uri="{FF2B5EF4-FFF2-40B4-BE49-F238E27FC236}">
                <a16:creationId xmlns:a16="http://schemas.microsoft.com/office/drawing/2014/main" id="{758FDD92-23D3-F2D0-303A-FFB76857B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94" y="1787123"/>
            <a:ext cx="4362449" cy="32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35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7" name="Group 2106">
            <a:extLst>
              <a:ext uri="{FF2B5EF4-FFF2-40B4-BE49-F238E27FC236}">
                <a16:creationId xmlns:a16="http://schemas.microsoft.com/office/drawing/2014/main" id="{F55A28D9-E151-47FC-B84D-D9610D063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108" name="Freeform 11">
              <a:extLst>
                <a:ext uri="{FF2B5EF4-FFF2-40B4-BE49-F238E27FC236}">
                  <a16:creationId xmlns:a16="http://schemas.microsoft.com/office/drawing/2014/main" id="{64ECFCDB-83FB-4F5C-B114-156BD67F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09" name="Freeform 12">
              <a:extLst>
                <a:ext uri="{FF2B5EF4-FFF2-40B4-BE49-F238E27FC236}">
                  <a16:creationId xmlns:a16="http://schemas.microsoft.com/office/drawing/2014/main" id="{496F9AF8-17C5-4132-AA76-4F67D8BF4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0" name="Freeform 13">
              <a:extLst>
                <a:ext uri="{FF2B5EF4-FFF2-40B4-BE49-F238E27FC236}">
                  <a16:creationId xmlns:a16="http://schemas.microsoft.com/office/drawing/2014/main" id="{653E7A77-FF5C-4558-81CC-0B0EDC08F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1" name="Freeform 14">
              <a:extLst>
                <a:ext uri="{FF2B5EF4-FFF2-40B4-BE49-F238E27FC236}">
                  <a16:creationId xmlns:a16="http://schemas.microsoft.com/office/drawing/2014/main" id="{1FA6541F-DB3A-44F2-984C-7167E9195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2" name="Freeform 15">
              <a:extLst>
                <a:ext uri="{FF2B5EF4-FFF2-40B4-BE49-F238E27FC236}">
                  <a16:creationId xmlns:a16="http://schemas.microsoft.com/office/drawing/2014/main" id="{59AE21FE-824E-4977-8A96-CABE4D18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3" name="Freeform 16">
              <a:extLst>
                <a:ext uri="{FF2B5EF4-FFF2-40B4-BE49-F238E27FC236}">
                  <a16:creationId xmlns:a16="http://schemas.microsoft.com/office/drawing/2014/main" id="{993BFD78-1A04-426D-9123-7FB3B1B5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4" name="Freeform 17">
              <a:extLst>
                <a:ext uri="{FF2B5EF4-FFF2-40B4-BE49-F238E27FC236}">
                  <a16:creationId xmlns:a16="http://schemas.microsoft.com/office/drawing/2014/main" id="{697029EE-553B-47C2-8782-A5CC7C9A2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5" name="Freeform 18">
              <a:extLst>
                <a:ext uri="{FF2B5EF4-FFF2-40B4-BE49-F238E27FC236}">
                  <a16:creationId xmlns:a16="http://schemas.microsoft.com/office/drawing/2014/main" id="{EC08902C-10C5-4E43-84D7-2C1998EB9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6" name="Freeform 19">
              <a:extLst>
                <a:ext uri="{FF2B5EF4-FFF2-40B4-BE49-F238E27FC236}">
                  <a16:creationId xmlns:a16="http://schemas.microsoft.com/office/drawing/2014/main" id="{4403B013-8CA9-497F-A644-128BF98B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7" name="Freeform 20">
              <a:extLst>
                <a:ext uri="{FF2B5EF4-FFF2-40B4-BE49-F238E27FC236}">
                  <a16:creationId xmlns:a16="http://schemas.microsoft.com/office/drawing/2014/main" id="{731B95B8-54A8-4028-BC41-888C1389B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8" name="Freeform 21">
              <a:extLst>
                <a:ext uri="{FF2B5EF4-FFF2-40B4-BE49-F238E27FC236}">
                  <a16:creationId xmlns:a16="http://schemas.microsoft.com/office/drawing/2014/main" id="{002B5042-567E-4AD6-B2BC-02F600BE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19" name="Freeform 22">
              <a:extLst>
                <a:ext uri="{FF2B5EF4-FFF2-40B4-BE49-F238E27FC236}">
                  <a16:creationId xmlns:a16="http://schemas.microsoft.com/office/drawing/2014/main" id="{3B674E68-B9BF-431C-B24A-76CD09E7A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21" name="Group 2120">
            <a:extLst>
              <a:ext uri="{FF2B5EF4-FFF2-40B4-BE49-F238E27FC236}">
                <a16:creationId xmlns:a16="http://schemas.microsoft.com/office/drawing/2014/main" id="{468AC462-B596-49AF-ACBF-8E851D4DA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122" name="Freeform 27">
              <a:extLst>
                <a:ext uri="{FF2B5EF4-FFF2-40B4-BE49-F238E27FC236}">
                  <a16:creationId xmlns:a16="http://schemas.microsoft.com/office/drawing/2014/main" id="{5C44928B-D175-4CF5-A0F6-EF03F0F81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23" name="Freeform 28">
              <a:extLst>
                <a:ext uri="{FF2B5EF4-FFF2-40B4-BE49-F238E27FC236}">
                  <a16:creationId xmlns:a16="http://schemas.microsoft.com/office/drawing/2014/main" id="{7D23FC46-F390-43D6-B697-25183D488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24" name="Freeform 29">
              <a:extLst>
                <a:ext uri="{FF2B5EF4-FFF2-40B4-BE49-F238E27FC236}">
                  <a16:creationId xmlns:a16="http://schemas.microsoft.com/office/drawing/2014/main" id="{2D25180D-7ADA-45FE-8151-55A55C129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25" name="Freeform 30">
              <a:extLst>
                <a:ext uri="{FF2B5EF4-FFF2-40B4-BE49-F238E27FC236}">
                  <a16:creationId xmlns:a16="http://schemas.microsoft.com/office/drawing/2014/main" id="{D23EB0E5-FE56-437C-A4C1-7F118BAF7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26" name="Freeform 31">
              <a:extLst>
                <a:ext uri="{FF2B5EF4-FFF2-40B4-BE49-F238E27FC236}">
                  <a16:creationId xmlns:a16="http://schemas.microsoft.com/office/drawing/2014/main" id="{2A1FC622-62D0-4463-A50F-5D0088803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27" name="Freeform 32">
              <a:extLst>
                <a:ext uri="{FF2B5EF4-FFF2-40B4-BE49-F238E27FC236}">
                  <a16:creationId xmlns:a16="http://schemas.microsoft.com/office/drawing/2014/main" id="{BF2B1AFF-4B85-4924-A0A4-CD6886953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28" name="Freeform 33">
              <a:extLst>
                <a:ext uri="{FF2B5EF4-FFF2-40B4-BE49-F238E27FC236}">
                  <a16:creationId xmlns:a16="http://schemas.microsoft.com/office/drawing/2014/main" id="{4F117DA4-B0EA-4519-BED3-2B390672B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29" name="Freeform 34">
              <a:extLst>
                <a:ext uri="{FF2B5EF4-FFF2-40B4-BE49-F238E27FC236}">
                  <a16:creationId xmlns:a16="http://schemas.microsoft.com/office/drawing/2014/main" id="{7EA1D43D-23CE-435F-A288-C36FEA28D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30" name="Freeform 35">
              <a:extLst>
                <a:ext uri="{FF2B5EF4-FFF2-40B4-BE49-F238E27FC236}">
                  <a16:creationId xmlns:a16="http://schemas.microsoft.com/office/drawing/2014/main" id="{6736985C-E954-490B-BFD3-D0A707DF0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31" name="Freeform 36">
              <a:extLst>
                <a:ext uri="{FF2B5EF4-FFF2-40B4-BE49-F238E27FC236}">
                  <a16:creationId xmlns:a16="http://schemas.microsoft.com/office/drawing/2014/main" id="{E34EC8BB-380B-487F-80F2-B2691702E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32" name="Freeform 37">
              <a:extLst>
                <a:ext uri="{FF2B5EF4-FFF2-40B4-BE49-F238E27FC236}">
                  <a16:creationId xmlns:a16="http://schemas.microsoft.com/office/drawing/2014/main" id="{F0490235-27DD-43DC-A88A-FAB328C0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33" name="Freeform 38">
              <a:extLst>
                <a:ext uri="{FF2B5EF4-FFF2-40B4-BE49-F238E27FC236}">
                  <a16:creationId xmlns:a16="http://schemas.microsoft.com/office/drawing/2014/main" id="{0D425E2A-DD78-4052-A976-20CB34C8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135" name="Rectangle 2134">
            <a:extLst>
              <a:ext uri="{FF2B5EF4-FFF2-40B4-BE49-F238E27FC236}">
                <a16:creationId xmlns:a16="http://schemas.microsoft.com/office/drawing/2014/main" id="{5495CD16-BB01-4344-A81F-9C8E8F2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37" name="Freeform 11">
            <a:extLst>
              <a:ext uri="{FF2B5EF4-FFF2-40B4-BE49-F238E27FC236}">
                <a16:creationId xmlns:a16="http://schemas.microsoft.com/office/drawing/2014/main" id="{567FD93A-AFA0-4A02-8037-64C5A2B3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139" name="Rectangle 2138">
            <a:extLst>
              <a:ext uri="{FF2B5EF4-FFF2-40B4-BE49-F238E27FC236}">
                <a16:creationId xmlns:a16="http://schemas.microsoft.com/office/drawing/2014/main" id="{2D1F56FB-5E45-4350-BA6B-711E868CA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1" name="Rectangle 2140">
            <a:extLst>
              <a:ext uri="{FF2B5EF4-FFF2-40B4-BE49-F238E27FC236}">
                <a16:creationId xmlns:a16="http://schemas.microsoft.com/office/drawing/2014/main" id="{D4752C83-BC04-4990-9D69-7C2B8C05E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5400" cap="sq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No photo description available.">
            <a:extLst>
              <a:ext uri="{FF2B5EF4-FFF2-40B4-BE49-F238E27FC236}">
                <a16:creationId xmlns:a16="http://schemas.microsoft.com/office/drawing/2014/main" id="{3BA6F3CE-1EA0-3A93-D7F5-4EE1AE4AD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 b="16315"/>
          <a:stretch/>
        </p:blipFill>
        <p:spPr bwMode="auto">
          <a:xfrm>
            <a:off x="643467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3634FAE4-5B52-BCE8-ECB1-E72BD5E7A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r="25987" b="1"/>
          <a:stretch/>
        </p:blipFill>
        <p:spPr bwMode="auto">
          <a:xfrm>
            <a:off x="6176433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2EDC69-35A4-ADC8-8748-C26B4448E720}"/>
              </a:ext>
            </a:extLst>
          </p:cNvPr>
          <p:cNvSpPr txBox="1"/>
          <p:nvPr/>
        </p:nvSpPr>
        <p:spPr>
          <a:xfrm>
            <a:off x="7747444" y="5230602"/>
            <a:ext cx="2230076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Handball Pavilion Maria Assunta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6B33C3-76EB-475D-6C58-D09D1C5DA5B7}"/>
              </a:ext>
            </a:extLst>
          </p:cNvPr>
          <p:cNvSpPr txBox="1"/>
          <p:nvPr/>
        </p:nvSpPr>
        <p:spPr>
          <a:xfrm>
            <a:off x="2442586" y="5199867"/>
            <a:ext cx="1743651" cy="64633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Marsa Sports Complex</a:t>
            </a:r>
          </a:p>
        </p:txBody>
      </p:sp>
    </p:spTree>
    <p:extLst>
      <p:ext uri="{BB962C8B-B14F-4D97-AF65-F5344CB8AC3E}">
        <p14:creationId xmlns:p14="http://schemas.microsoft.com/office/powerpoint/2010/main" val="796050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1D049E-2C7B-4131-B81E-E5B643BD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1635463-D121-4B16-AB61-D492DD3F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4C659-5510-1EFA-5A76-A04F01B3FF1A}"/>
              </a:ext>
            </a:extLst>
          </p:cNvPr>
          <p:cNvSpPr>
            <a:spLocks/>
          </p:cNvSpPr>
          <p:nvPr/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0647E-5603-CE6F-45F9-E2D12CC9CE9C}"/>
              </a:ext>
            </a:extLst>
          </p:cNvPr>
          <p:cNvSpPr>
            <a:spLocks/>
          </p:cNvSpPr>
          <p:nvPr/>
        </p:nvSpPr>
        <p:spPr>
          <a:xfrm>
            <a:off x="1962230" y="4855090"/>
            <a:ext cx="9032260" cy="739186"/>
          </a:xfrm>
          <a:prstGeom prst="rect">
            <a:avLst/>
          </a:prstGeom>
        </p:spPr>
        <p:txBody>
          <a:bodyPr/>
          <a:lstStyle/>
          <a:p>
            <a:pPr defTabSz="923544">
              <a:spcAft>
                <a:spcPts val="600"/>
              </a:spcAft>
            </a:pPr>
            <a:r>
              <a:rPr lang="en-GB" sz="1818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Ta’Kandja</a:t>
            </a:r>
            <a:r>
              <a:rPr lang="en-GB" sz="181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Shooting Range</a:t>
            </a:r>
            <a:endParaRPr lang="en-GB" dirty="0"/>
          </a:p>
        </p:txBody>
      </p:sp>
      <p:pic>
        <p:nvPicPr>
          <p:cNvPr id="6" name="Picture 5" descr="A green field with red seats and white walls&#10;&#10;Description automatically generated">
            <a:extLst>
              <a:ext uri="{FF2B5EF4-FFF2-40B4-BE49-F238E27FC236}">
                <a16:creationId xmlns:a16="http://schemas.microsoft.com/office/drawing/2014/main" id="{3B943303-4FD3-852A-3001-AAF56DA5B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74" y="1540838"/>
            <a:ext cx="4730334" cy="3157749"/>
          </a:xfrm>
          <a:prstGeom prst="rect">
            <a:avLst/>
          </a:prstGeom>
        </p:spPr>
      </p:pic>
      <p:pic>
        <p:nvPicPr>
          <p:cNvPr id="7" name="Picture 2" descr="Gozo.News">
            <a:extLst>
              <a:ext uri="{FF2B5EF4-FFF2-40B4-BE49-F238E27FC236}">
                <a16:creationId xmlns:a16="http://schemas.microsoft.com/office/drawing/2014/main" id="{B81E45E0-58C9-AA6B-127B-DC320DCDF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" t="3948" r="1635" b="-3948"/>
          <a:stretch/>
        </p:blipFill>
        <p:spPr bwMode="auto">
          <a:xfrm>
            <a:off x="6066709" y="1532359"/>
            <a:ext cx="5327402" cy="33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F662B2-644C-BE74-F005-6FC582AF5453}"/>
              </a:ext>
            </a:extLst>
          </p:cNvPr>
          <p:cNvSpPr txBox="1"/>
          <p:nvPr/>
        </p:nvSpPr>
        <p:spPr>
          <a:xfrm>
            <a:off x="7544365" y="4882808"/>
            <a:ext cx="2887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200" dirty="0"/>
              <a:t>Shooting Range, Gozo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035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9" name="Picture 18" descr="A large swimming pool with a city in the background&#10;&#10;Description automatically generated">
            <a:extLst>
              <a:ext uri="{FF2B5EF4-FFF2-40B4-BE49-F238E27FC236}">
                <a16:creationId xmlns:a16="http://schemas.microsoft.com/office/drawing/2014/main" id="{CFDF2CB9-8231-CBFB-FBC8-A03A25C50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/>
          <a:stretch/>
        </p:blipFill>
        <p:spPr>
          <a:xfrm>
            <a:off x="-8825" y="10"/>
            <a:ext cx="6089904" cy="6857990"/>
          </a:xfrm>
          <a:prstGeom prst="rect">
            <a:avLst/>
          </a:prstGeom>
        </p:spPr>
      </p:pic>
      <p:pic>
        <p:nvPicPr>
          <p:cNvPr id="21" name="Picture 2" descr="No photo description available.">
            <a:extLst>
              <a:ext uri="{FF2B5EF4-FFF2-40B4-BE49-F238E27FC236}">
                <a16:creationId xmlns:a16="http://schemas.microsoft.com/office/drawing/2014/main" id="{1C79D0EC-841C-E064-4D40-115DC96D3B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" r="1" b="11128"/>
          <a:stretch/>
        </p:blipFill>
        <p:spPr bwMode="auto">
          <a:xfrm>
            <a:off x="6081079" y="10"/>
            <a:ext cx="611092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2BEC7-830C-2AC1-8437-42512D159D9B}"/>
              </a:ext>
            </a:extLst>
          </p:cNvPr>
          <p:cNvSpPr txBox="1"/>
          <p:nvPr/>
        </p:nvSpPr>
        <p:spPr>
          <a:xfrm>
            <a:off x="1138990" y="593558"/>
            <a:ext cx="3497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Sirens Waterpolo Pitch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64E4DD-17D9-9CF9-24AF-81049CB722A1}"/>
              </a:ext>
            </a:extLst>
          </p:cNvPr>
          <p:cNvSpPr txBox="1"/>
          <p:nvPr/>
        </p:nvSpPr>
        <p:spPr>
          <a:xfrm>
            <a:off x="7384332" y="455058"/>
            <a:ext cx="3497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Refurbishment &amp; New Multi-Purpose Facility, Marsa</a:t>
            </a:r>
          </a:p>
        </p:txBody>
      </p:sp>
    </p:spTree>
    <p:extLst>
      <p:ext uri="{BB962C8B-B14F-4D97-AF65-F5344CB8AC3E}">
        <p14:creationId xmlns:p14="http://schemas.microsoft.com/office/powerpoint/2010/main" val="2225026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2" name="Group 7174">
            <a:extLst>
              <a:ext uri="{FF2B5EF4-FFF2-40B4-BE49-F238E27FC236}">
                <a16:creationId xmlns:a16="http://schemas.microsoft.com/office/drawing/2014/main" id="{F55A28D9-E151-47FC-B84D-D9610D063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176" name="Freeform 11">
              <a:extLst>
                <a:ext uri="{FF2B5EF4-FFF2-40B4-BE49-F238E27FC236}">
                  <a16:creationId xmlns:a16="http://schemas.microsoft.com/office/drawing/2014/main" id="{64ECFCDB-83FB-4F5C-B114-156BD67F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73" name="Freeform 12">
              <a:extLst>
                <a:ext uri="{FF2B5EF4-FFF2-40B4-BE49-F238E27FC236}">
                  <a16:creationId xmlns:a16="http://schemas.microsoft.com/office/drawing/2014/main" id="{496F9AF8-17C5-4132-AA76-4F67D8BF4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78" name="Freeform 13">
              <a:extLst>
                <a:ext uri="{FF2B5EF4-FFF2-40B4-BE49-F238E27FC236}">
                  <a16:creationId xmlns:a16="http://schemas.microsoft.com/office/drawing/2014/main" id="{653E7A77-FF5C-4558-81CC-0B0EDC08F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79" name="Freeform 14">
              <a:extLst>
                <a:ext uri="{FF2B5EF4-FFF2-40B4-BE49-F238E27FC236}">
                  <a16:creationId xmlns:a16="http://schemas.microsoft.com/office/drawing/2014/main" id="{1FA6541F-DB3A-44F2-984C-7167E9195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80" name="Freeform 15">
              <a:extLst>
                <a:ext uri="{FF2B5EF4-FFF2-40B4-BE49-F238E27FC236}">
                  <a16:creationId xmlns:a16="http://schemas.microsoft.com/office/drawing/2014/main" id="{59AE21FE-824E-4977-8A96-CABE4D18F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81" name="Freeform 16">
              <a:extLst>
                <a:ext uri="{FF2B5EF4-FFF2-40B4-BE49-F238E27FC236}">
                  <a16:creationId xmlns:a16="http://schemas.microsoft.com/office/drawing/2014/main" id="{993BFD78-1A04-426D-9123-7FB3B1B5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82" name="Freeform 17">
              <a:extLst>
                <a:ext uri="{FF2B5EF4-FFF2-40B4-BE49-F238E27FC236}">
                  <a16:creationId xmlns:a16="http://schemas.microsoft.com/office/drawing/2014/main" id="{697029EE-553B-47C2-8782-A5CC7C9A2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83" name="Freeform 18">
              <a:extLst>
                <a:ext uri="{FF2B5EF4-FFF2-40B4-BE49-F238E27FC236}">
                  <a16:creationId xmlns:a16="http://schemas.microsoft.com/office/drawing/2014/main" id="{EC08902C-10C5-4E43-84D7-2C1998EB9D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84" name="Freeform 19">
              <a:extLst>
                <a:ext uri="{FF2B5EF4-FFF2-40B4-BE49-F238E27FC236}">
                  <a16:creationId xmlns:a16="http://schemas.microsoft.com/office/drawing/2014/main" id="{4403B013-8CA9-497F-A644-128BF98BC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85" name="Freeform 20">
              <a:extLst>
                <a:ext uri="{FF2B5EF4-FFF2-40B4-BE49-F238E27FC236}">
                  <a16:creationId xmlns:a16="http://schemas.microsoft.com/office/drawing/2014/main" id="{731B95B8-54A8-4028-BC41-888C1389B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86" name="Freeform 21">
              <a:extLst>
                <a:ext uri="{FF2B5EF4-FFF2-40B4-BE49-F238E27FC236}">
                  <a16:creationId xmlns:a16="http://schemas.microsoft.com/office/drawing/2014/main" id="{002B5042-567E-4AD6-B2BC-02F600BE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87" name="Freeform 22">
              <a:extLst>
                <a:ext uri="{FF2B5EF4-FFF2-40B4-BE49-F238E27FC236}">
                  <a16:creationId xmlns:a16="http://schemas.microsoft.com/office/drawing/2014/main" id="{3B674E68-B9BF-431C-B24A-76CD09E7A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189" name="Group 7188">
            <a:extLst>
              <a:ext uri="{FF2B5EF4-FFF2-40B4-BE49-F238E27FC236}">
                <a16:creationId xmlns:a16="http://schemas.microsoft.com/office/drawing/2014/main" id="{468AC462-B596-49AF-ACBF-8E851D4DA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190" name="Freeform 27">
              <a:extLst>
                <a:ext uri="{FF2B5EF4-FFF2-40B4-BE49-F238E27FC236}">
                  <a16:creationId xmlns:a16="http://schemas.microsoft.com/office/drawing/2014/main" id="{5C44928B-D175-4CF5-A0F6-EF03F0F81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91" name="Freeform 28">
              <a:extLst>
                <a:ext uri="{FF2B5EF4-FFF2-40B4-BE49-F238E27FC236}">
                  <a16:creationId xmlns:a16="http://schemas.microsoft.com/office/drawing/2014/main" id="{7D23FC46-F390-43D6-B697-25183D488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92" name="Freeform 29">
              <a:extLst>
                <a:ext uri="{FF2B5EF4-FFF2-40B4-BE49-F238E27FC236}">
                  <a16:creationId xmlns:a16="http://schemas.microsoft.com/office/drawing/2014/main" id="{2D25180D-7ADA-45FE-8151-55A55C129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93" name="Freeform 30">
              <a:extLst>
                <a:ext uri="{FF2B5EF4-FFF2-40B4-BE49-F238E27FC236}">
                  <a16:creationId xmlns:a16="http://schemas.microsoft.com/office/drawing/2014/main" id="{D23EB0E5-FE56-437C-A4C1-7F118BAF7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94" name="Freeform 31">
              <a:extLst>
                <a:ext uri="{FF2B5EF4-FFF2-40B4-BE49-F238E27FC236}">
                  <a16:creationId xmlns:a16="http://schemas.microsoft.com/office/drawing/2014/main" id="{2A1FC622-62D0-4463-A50F-5D0088803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95" name="Freeform 32">
              <a:extLst>
                <a:ext uri="{FF2B5EF4-FFF2-40B4-BE49-F238E27FC236}">
                  <a16:creationId xmlns:a16="http://schemas.microsoft.com/office/drawing/2014/main" id="{BF2B1AFF-4B85-4924-A0A4-CD6886953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96" name="Freeform 33">
              <a:extLst>
                <a:ext uri="{FF2B5EF4-FFF2-40B4-BE49-F238E27FC236}">
                  <a16:creationId xmlns:a16="http://schemas.microsoft.com/office/drawing/2014/main" id="{4F117DA4-B0EA-4519-BED3-2B390672B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97" name="Freeform 34">
              <a:extLst>
                <a:ext uri="{FF2B5EF4-FFF2-40B4-BE49-F238E27FC236}">
                  <a16:creationId xmlns:a16="http://schemas.microsoft.com/office/drawing/2014/main" id="{7EA1D43D-23CE-435F-A288-C36FEA28DD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98" name="Freeform 35">
              <a:extLst>
                <a:ext uri="{FF2B5EF4-FFF2-40B4-BE49-F238E27FC236}">
                  <a16:creationId xmlns:a16="http://schemas.microsoft.com/office/drawing/2014/main" id="{6736985C-E954-490B-BFD3-D0A707DF0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99" name="Freeform 36">
              <a:extLst>
                <a:ext uri="{FF2B5EF4-FFF2-40B4-BE49-F238E27FC236}">
                  <a16:creationId xmlns:a16="http://schemas.microsoft.com/office/drawing/2014/main" id="{E34EC8BB-380B-487F-80F2-B2691702E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00" name="Freeform 37">
              <a:extLst>
                <a:ext uri="{FF2B5EF4-FFF2-40B4-BE49-F238E27FC236}">
                  <a16:creationId xmlns:a16="http://schemas.microsoft.com/office/drawing/2014/main" id="{F0490235-27DD-43DC-A88A-FAB328C0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01" name="Freeform 38">
              <a:extLst>
                <a:ext uri="{FF2B5EF4-FFF2-40B4-BE49-F238E27FC236}">
                  <a16:creationId xmlns:a16="http://schemas.microsoft.com/office/drawing/2014/main" id="{0D425E2A-DD78-4052-A976-20CB34C8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203" name="Rectangle 7202">
            <a:extLst>
              <a:ext uri="{FF2B5EF4-FFF2-40B4-BE49-F238E27FC236}">
                <a16:creationId xmlns:a16="http://schemas.microsoft.com/office/drawing/2014/main" id="{5495CD16-BB01-4344-A81F-9C8E8F2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05" name="Freeform 11">
            <a:extLst>
              <a:ext uri="{FF2B5EF4-FFF2-40B4-BE49-F238E27FC236}">
                <a16:creationId xmlns:a16="http://schemas.microsoft.com/office/drawing/2014/main" id="{567FD93A-AFA0-4A02-8037-64C5A2B3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7207" name="Rectangle 7206">
            <a:extLst>
              <a:ext uri="{FF2B5EF4-FFF2-40B4-BE49-F238E27FC236}">
                <a16:creationId xmlns:a16="http://schemas.microsoft.com/office/drawing/2014/main" id="{06FF0359-5066-4F90-9038-F93A70B25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May be an image of 6 people and text">
            <a:extLst>
              <a:ext uri="{FF2B5EF4-FFF2-40B4-BE49-F238E27FC236}">
                <a16:creationId xmlns:a16="http://schemas.microsoft.com/office/drawing/2014/main" id="{47C8CFF0-32CC-EB82-BB38-4FE3E382B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5" t="-1414" r="16825" b="1412"/>
          <a:stretch/>
        </p:blipFill>
        <p:spPr bwMode="auto">
          <a:xfrm>
            <a:off x="6269159" y="640079"/>
            <a:ext cx="5303959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9" name="Freeform 11">
            <a:extLst>
              <a:ext uri="{FF2B5EF4-FFF2-40B4-BE49-F238E27FC236}">
                <a16:creationId xmlns:a16="http://schemas.microsoft.com/office/drawing/2014/main" id="{92FDD37D-02BF-479A-BC17-F911BEA8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A473CF-1A5C-4A88-E668-34C4C7E61608}"/>
              </a:ext>
            </a:extLst>
          </p:cNvPr>
          <p:cNvSpPr txBox="1"/>
          <p:nvPr/>
        </p:nvSpPr>
        <p:spPr>
          <a:xfrm>
            <a:off x="2164091" y="5922728"/>
            <a:ext cx="210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Pembroke Tennis Centre</a:t>
            </a:r>
          </a:p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078AC-83DC-6A32-3393-C444E15179DC}"/>
              </a:ext>
            </a:extLst>
          </p:cNvPr>
          <p:cNvSpPr txBox="1"/>
          <p:nvPr/>
        </p:nvSpPr>
        <p:spPr>
          <a:xfrm>
            <a:off x="8134941" y="5910960"/>
            <a:ext cx="189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Sala Teddy Borg</a:t>
            </a:r>
          </a:p>
          <a:p>
            <a:endParaRPr lang="en-GB"/>
          </a:p>
        </p:txBody>
      </p:sp>
      <p:pic>
        <p:nvPicPr>
          <p:cNvPr id="3" name="Picture 2" descr="A large building with a lot of windows&#10;&#10;Description automatically generated with medium confidence">
            <a:extLst>
              <a:ext uri="{FF2B5EF4-FFF2-40B4-BE49-F238E27FC236}">
                <a16:creationId xmlns:a16="http://schemas.microsoft.com/office/drawing/2014/main" id="{E8DAA591-33B2-ADBA-3E34-D798F60B5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r="14922"/>
          <a:stretch/>
        </p:blipFill>
        <p:spPr>
          <a:xfrm>
            <a:off x="68971" y="1150884"/>
            <a:ext cx="5975427" cy="427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48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5B73FA-8DF5-481C-AFA2-3BD7A714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>
                <a:solidFill>
                  <a:schemeClr val="tx2">
                    <a:lumMod val="75000"/>
                  </a:schemeClr>
                </a:solidFill>
              </a:rPr>
              <a:t>EMPLOYEES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58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1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9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5EFCD-9F48-30A3-EC74-B1C1F49D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GB" sz="3200">
                <a:solidFill>
                  <a:srgbClr val="FEFFFF"/>
                </a:solidFill>
              </a:rPr>
              <a:t>EMPLOYEES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6CEB330D-87E9-BA62-6AF7-4A7FC1F59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770" y="2017668"/>
            <a:ext cx="3750205" cy="3857816"/>
          </a:xfrm>
        </p:spPr>
        <p:txBody>
          <a:bodyPr>
            <a:normAutofit/>
          </a:bodyPr>
          <a:lstStyle/>
          <a:p>
            <a:pPr algn="ctr"/>
            <a:r>
              <a:rPr lang="en-GB" sz="25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2014: 60 Full Time</a:t>
            </a:r>
          </a:p>
          <a:p>
            <a:pPr algn="ctr"/>
            <a:endParaRPr lang="en-GB" sz="25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GB" sz="25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5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2018: 91 Full Time</a:t>
            </a:r>
          </a:p>
          <a:p>
            <a:pPr marL="0" indent="0" algn="ctr">
              <a:buNone/>
            </a:pPr>
            <a:endParaRPr lang="en-GB" sz="25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GB" sz="25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5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2024: 107 Full Time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71B857-6848-8654-BB49-3D48E7111275}"/>
              </a:ext>
            </a:extLst>
          </p:cNvPr>
          <p:cNvCxnSpPr/>
          <p:nvPr/>
        </p:nvCxnSpPr>
        <p:spPr>
          <a:xfrm>
            <a:off x="9615488" y="2514600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1A89B6-3429-6CF4-3794-9326EC1B6039}"/>
              </a:ext>
            </a:extLst>
          </p:cNvPr>
          <p:cNvCxnSpPr/>
          <p:nvPr/>
        </p:nvCxnSpPr>
        <p:spPr>
          <a:xfrm>
            <a:off x="9615488" y="4124325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May be an image of 13 people, people smiling and text that says &quot;LTA&quot;">
            <a:extLst>
              <a:ext uri="{FF2B5EF4-FFF2-40B4-BE49-F238E27FC236}">
                <a16:creationId xmlns:a16="http://schemas.microsoft.com/office/drawing/2014/main" id="{822E67E9-9D9A-929B-C68E-B5CF14D4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1694179"/>
            <a:ext cx="7748122" cy="516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037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D5A76-6172-DF07-13B5-82A90DF21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8D3FC-DB62-70D3-EFB5-6CB72C43AE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242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9EC4D0-9C38-DE91-2805-B4D5A30C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dirty="0">
                <a:solidFill>
                  <a:schemeClr val="tx2">
                    <a:lumMod val="75000"/>
                  </a:schemeClr>
                </a:solidFill>
              </a:rPr>
              <a:t>GROWTH OF EUROPEAN WEEK OF SPORT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32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 descr="Two people in black robes holding swords&#10;&#10;Description automatically generated">
            <a:extLst>
              <a:ext uri="{FF2B5EF4-FFF2-40B4-BE49-F238E27FC236}">
                <a16:creationId xmlns:a16="http://schemas.microsoft.com/office/drawing/2014/main" id="{7B2E1C78-4239-1E00-A5FD-DD7EE4BB6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2" r="3" b="3"/>
          <a:stretch/>
        </p:blipFill>
        <p:spPr>
          <a:xfrm>
            <a:off x="20" y="10"/>
            <a:ext cx="6099028" cy="3428990"/>
          </a:xfrm>
          <a:prstGeom prst="rect">
            <a:avLst/>
          </a:prstGeom>
        </p:spPr>
      </p:pic>
      <p:pic>
        <p:nvPicPr>
          <p:cNvPr id="28" name="Picture 27" descr="A couple of boys in football uniforms on a field&#10;&#10;Description automatically generated">
            <a:extLst>
              <a:ext uri="{FF2B5EF4-FFF2-40B4-BE49-F238E27FC236}">
                <a16:creationId xmlns:a16="http://schemas.microsoft.com/office/drawing/2014/main" id="{96196F21-F725-D302-E543-123A58132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3695"/>
          <a:stretch/>
        </p:blipFill>
        <p:spPr>
          <a:xfrm>
            <a:off x="6102096" y="10"/>
            <a:ext cx="6089904" cy="3428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5E1BC0-44AB-97DA-A101-F263D05F8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363" y="607755"/>
            <a:ext cx="8911687" cy="1280890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OF EWOS</a:t>
            </a:r>
          </a:p>
        </p:txBody>
      </p:sp>
      <p:pic>
        <p:nvPicPr>
          <p:cNvPr id="23" name="Picture 22" descr="A group of people playing basketball&#10;&#10;Description automatically generated">
            <a:extLst>
              <a:ext uri="{FF2B5EF4-FFF2-40B4-BE49-F238E27FC236}">
                <a16:creationId xmlns:a16="http://schemas.microsoft.com/office/drawing/2014/main" id="{8DC8A595-A28F-D32F-8932-2316DF2338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2" r="3" b="5863"/>
          <a:stretch/>
        </p:blipFill>
        <p:spPr>
          <a:xfrm>
            <a:off x="20" y="3429000"/>
            <a:ext cx="6099028" cy="3429000"/>
          </a:xfrm>
          <a:prstGeom prst="rect">
            <a:avLst/>
          </a:prstGeom>
        </p:spPr>
      </p:pic>
      <p:pic>
        <p:nvPicPr>
          <p:cNvPr id="7" name="Picture 6" descr="A person riding a bike&#10;&#10;Description automatically generated">
            <a:extLst>
              <a:ext uri="{FF2B5EF4-FFF2-40B4-BE49-F238E27FC236}">
                <a16:creationId xmlns:a16="http://schemas.microsoft.com/office/drawing/2014/main" id="{98DD1EE0-0C50-68BB-2CDC-A763FBB695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6" r="2" b="2"/>
          <a:stretch/>
        </p:blipFill>
        <p:spPr>
          <a:xfrm>
            <a:off x="6102096" y="3429000"/>
            <a:ext cx="6089904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C48D4-DC61-7401-F5BE-11EEDC834FA8}"/>
              </a:ext>
            </a:extLst>
          </p:cNvPr>
          <p:cNvSpPr txBox="1"/>
          <p:nvPr/>
        </p:nvSpPr>
        <p:spPr>
          <a:xfrm>
            <a:off x="3956687" y="2708277"/>
            <a:ext cx="4267200" cy="16158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303EF4"/>
              </a:buClr>
            </a:pPr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– 2024</a:t>
            </a:r>
          </a:p>
          <a:p>
            <a:pPr algn="ctr">
              <a:lnSpc>
                <a:spcPct val="150000"/>
              </a:lnSpc>
              <a:buClr>
                <a:srgbClr val="303EF4"/>
              </a:buClr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Starting Budget: €60,000 per year</a:t>
            </a:r>
          </a:p>
          <a:p>
            <a:pPr algn="ctr">
              <a:lnSpc>
                <a:spcPct val="150000"/>
              </a:lnSpc>
              <a:buClr>
                <a:srgbClr val="303EF4"/>
              </a:buClr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Budget now: €160,000 per year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790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cheering&#10;&#10;Description automatically generated">
            <a:extLst>
              <a:ext uri="{FF2B5EF4-FFF2-40B4-BE49-F238E27FC236}">
                <a16:creationId xmlns:a16="http://schemas.microsoft.com/office/drawing/2014/main" id="{BDBDBFD0-495E-964F-44FE-8B56C5FCE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8" r="15078" b="-1"/>
          <a:stretch/>
        </p:blipFill>
        <p:spPr>
          <a:xfrm>
            <a:off x="6413500" y="10"/>
            <a:ext cx="5778500" cy="6857990"/>
          </a:xfrm>
          <a:prstGeom prst="rect">
            <a:avLst/>
          </a:prstGeom>
        </p:spPr>
      </p:pic>
      <p:pic>
        <p:nvPicPr>
          <p:cNvPr id="7" name="Picture 6" descr="A child playing in a colorful tunnel">
            <a:extLst>
              <a:ext uri="{FF2B5EF4-FFF2-40B4-BE49-F238E27FC236}">
                <a16:creationId xmlns:a16="http://schemas.microsoft.com/office/drawing/2014/main" id="{A1BA23D1-EB21-CF5D-F8AA-452F2B3D0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0"/>
          <a:stretch/>
        </p:blipFill>
        <p:spPr>
          <a:xfrm>
            <a:off x="20" y="10"/>
            <a:ext cx="9822372" cy="6857990"/>
          </a:xfrm>
          <a:custGeom>
            <a:avLst/>
            <a:gdLst/>
            <a:ahLst/>
            <a:cxnLst/>
            <a:rect l="l" t="t" r="r" b="b"/>
            <a:pathLst>
              <a:path w="9822392" h="6858000">
                <a:moveTo>
                  <a:pt x="0" y="0"/>
                </a:moveTo>
                <a:lnTo>
                  <a:pt x="6235700" y="0"/>
                </a:lnTo>
                <a:lnTo>
                  <a:pt x="6514297" y="0"/>
                </a:lnTo>
                <a:cubicBezTo>
                  <a:pt x="6514297" y="0"/>
                  <a:pt x="6514297" y="0"/>
                  <a:pt x="9740315" y="3226734"/>
                </a:cubicBezTo>
                <a:cubicBezTo>
                  <a:pt x="9849752" y="3336196"/>
                  <a:pt x="9849752" y="3517045"/>
                  <a:pt x="9740315" y="3626507"/>
                </a:cubicBezTo>
                <a:cubicBezTo>
                  <a:pt x="9740315" y="3626507"/>
                  <a:pt x="9740315" y="3626507"/>
                  <a:pt x="6509539" y="6858000"/>
                </a:cubicBezTo>
                <a:lnTo>
                  <a:pt x="6506177" y="6858000"/>
                </a:lnTo>
                <a:lnTo>
                  <a:pt x="6482640" y="6858000"/>
                </a:lnTo>
                <a:lnTo>
                  <a:pt x="6457001" y="6858000"/>
                </a:lnTo>
                <a:lnTo>
                  <a:pt x="6418753" y="6858000"/>
                </a:lnTo>
                <a:lnTo>
                  <a:pt x="6365374" y="6858000"/>
                </a:lnTo>
                <a:lnTo>
                  <a:pt x="6294342" y="6858000"/>
                </a:lnTo>
                <a:lnTo>
                  <a:pt x="6235700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272CC7D8-5283-4F2D-8B3F-21A1ED9C1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0 w 8170246"/>
              <a:gd name="connsiteY0" fmla="*/ 0 h 6858000"/>
              <a:gd name="connsiteX1" fmla="*/ 98791 w 8170246"/>
              <a:gd name="connsiteY1" fmla="*/ 0 h 6858000"/>
              <a:gd name="connsiteX2" fmla="*/ 4862151 w 8170246"/>
              <a:gd name="connsiteY2" fmla="*/ 0 h 6858000"/>
              <a:gd name="connsiteX3" fmla="*/ 8088169 w 8170246"/>
              <a:gd name="connsiteY3" fmla="*/ 3226735 h 6858000"/>
              <a:gd name="connsiteX4" fmla="*/ 8088169 w 8170246"/>
              <a:gd name="connsiteY4" fmla="*/ 3626507 h 6858000"/>
              <a:gd name="connsiteX5" fmla="*/ 4857393 w 8170246"/>
              <a:gd name="connsiteY5" fmla="*/ 6858000 h 6858000"/>
              <a:gd name="connsiteX6" fmla="*/ 133398 w 8170246"/>
              <a:gd name="connsiteY6" fmla="*/ 6858000 h 6858000"/>
              <a:gd name="connsiteX7" fmla="*/ 0 w 81702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70246" h="6858000">
                <a:moveTo>
                  <a:pt x="0" y="0"/>
                </a:moveTo>
                <a:lnTo>
                  <a:pt x="98791" y="0"/>
                </a:lnTo>
                <a:cubicBezTo>
                  <a:pt x="1141045" y="0"/>
                  <a:pt x="2657051" y="0"/>
                  <a:pt x="4862151" y="0"/>
                </a:cubicBez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21D4-8EB3-B1F5-B6E0-86BDF424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57" y="1716504"/>
            <a:ext cx="5552543" cy="3809999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  <a:buClr>
                <a:srgbClr val="303EF4"/>
              </a:buClr>
            </a:pPr>
            <a:r>
              <a:rPr lang="en-GB" sz="2200" b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Inactivity Rate: 2014 - 75%</a:t>
            </a:r>
          </a:p>
          <a:p>
            <a:pPr>
              <a:lnSpc>
                <a:spcPct val="300000"/>
              </a:lnSpc>
              <a:buClr>
                <a:srgbClr val="303EF4"/>
              </a:buClr>
            </a:pPr>
            <a:r>
              <a:rPr lang="en-GB" sz="2200" b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Inactivity Rate: 2018 - 56%</a:t>
            </a:r>
          </a:p>
          <a:p>
            <a:pPr>
              <a:lnSpc>
                <a:spcPct val="300000"/>
              </a:lnSpc>
              <a:buClr>
                <a:srgbClr val="303EF4"/>
              </a:buClr>
            </a:pPr>
            <a:r>
              <a:rPr lang="en-GB" sz="2200" b="1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Inactivity Rate: 2022 - 31%</a:t>
            </a:r>
          </a:p>
          <a:p>
            <a:endParaRPr lang="en-GB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79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7749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03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A179124-8D24-3FE3-DF23-DDBB6C8AA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1" r="2331" b="1"/>
          <a:stretch/>
        </p:blipFill>
        <p:spPr bwMode="auto">
          <a:xfrm>
            <a:off x="2646947" y="4758"/>
            <a:ext cx="9545053" cy="685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B2247C-A0F5-B95A-D9ED-0A93384A504C}"/>
              </a:ext>
            </a:extLst>
          </p:cNvPr>
          <p:cNvSpPr txBox="1"/>
          <p:nvPr/>
        </p:nvSpPr>
        <p:spPr>
          <a:xfrm>
            <a:off x="402545" y="2564458"/>
            <a:ext cx="201488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– 125 events around Malta &amp; Gozo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991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D57E68-9C95-B942-6022-D16E61D0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dirty="0">
                <a:solidFill>
                  <a:schemeClr val="tx2">
                    <a:lumMod val="75000"/>
                  </a:schemeClr>
                </a:solidFill>
              </a:rPr>
              <a:t>#OnTheMove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41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2006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20A68-BAB3-5BD5-E0D3-BD2A26216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MOVE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644A-4B2B-8A9D-FEC8-6AFF4C7B6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669" y="2011008"/>
            <a:ext cx="4140772" cy="3777622"/>
          </a:xfrm>
        </p:spPr>
        <p:txBody>
          <a:bodyPr>
            <a:normAutofit/>
          </a:bodyPr>
          <a:lstStyle/>
          <a:p>
            <a:pPr algn="ctr"/>
            <a:r>
              <a:rPr lang="en-GB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– First Academy </a:t>
            </a:r>
          </a:p>
          <a:p>
            <a:pPr algn="ctr"/>
            <a:r>
              <a:rPr lang="en-GB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– 3 Academies</a:t>
            </a:r>
          </a:p>
          <a:p>
            <a:pPr algn="ctr"/>
            <a:r>
              <a:rPr lang="en-GB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 through:</a:t>
            </a:r>
          </a:p>
          <a:p>
            <a:pPr marL="0" indent="0" algn="ctr">
              <a:buNone/>
            </a:pPr>
            <a:r>
              <a:rPr lang="en-GB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-International participation</a:t>
            </a:r>
          </a:p>
          <a:p>
            <a:pPr marL="0" indent="0" algn="ctr">
              <a:buNone/>
            </a:pPr>
            <a:r>
              <a:rPr lang="en-GB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Medals</a:t>
            </a:r>
          </a:p>
          <a:p>
            <a:pPr marL="0" indent="0" algn="ctr">
              <a:buNone/>
            </a:pPr>
            <a:r>
              <a:rPr lang="en-GB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Rising number of participants </a:t>
            </a: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26" name="Picture 25" descr="Two children riding bicycles on a track&#10;&#10;Description automatically generated">
            <a:extLst>
              <a:ext uri="{FF2B5EF4-FFF2-40B4-BE49-F238E27FC236}">
                <a16:creationId xmlns:a16="http://schemas.microsoft.com/office/drawing/2014/main" id="{77346DD4-0D91-DD73-9E0E-F984D2EBB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5095"/>
          <a:stretch/>
        </p:blipFill>
        <p:spPr>
          <a:xfrm>
            <a:off x="6106666" y="623190"/>
            <a:ext cx="2647024" cy="2563582"/>
          </a:xfrm>
          <a:prstGeom prst="rect">
            <a:avLst/>
          </a:prstGeom>
        </p:spPr>
      </p:pic>
      <p:pic>
        <p:nvPicPr>
          <p:cNvPr id="23" name="Picture 22" descr="A person playing volleyball on a court&#10;&#10;Description automatically generated">
            <a:extLst>
              <a:ext uri="{FF2B5EF4-FFF2-40B4-BE49-F238E27FC236}">
                <a16:creationId xmlns:a16="http://schemas.microsoft.com/office/drawing/2014/main" id="{A7C2CBFB-A08D-442B-D8B3-B836594E2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3" r="1" b="12641"/>
          <a:stretch/>
        </p:blipFill>
        <p:spPr>
          <a:xfrm>
            <a:off x="8896519" y="623190"/>
            <a:ext cx="2647024" cy="2563582"/>
          </a:xfrm>
          <a:prstGeom prst="rect">
            <a:avLst/>
          </a:prstGeom>
        </p:spPr>
      </p:pic>
      <p:pic>
        <p:nvPicPr>
          <p:cNvPr id="28" name="Picture 27" descr="A group of people on a balance beam&#10;&#10;Description automatically generated">
            <a:extLst>
              <a:ext uri="{FF2B5EF4-FFF2-40B4-BE49-F238E27FC236}">
                <a16:creationId xmlns:a16="http://schemas.microsoft.com/office/drawing/2014/main" id="{46241435-E71A-814F-C2B3-45A46C418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9" r="9865" b="-4"/>
          <a:stretch/>
        </p:blipFill>
        <p:spPr>
          <a:xfrm>
            <a:off x="7421840" y="3399757"/>
            <a:ext cx="2647024" cy="25635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35BA84-3877-633A-024C-C1A2A955B06C}"/>
              </a:ext>
            </a:extLst>
          </p:cNvPr>
          <p:cNvSpPr txBox="1"/>
          <p:nvPr/>
        </p:nvSpPr>
        <p:spPr>
          <a:xfrm>
            <a:off x="9557581" y="168133"/>
            <a:ext cx="198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BADMINTON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D7377A-9B96-80C3-7B1B-B6B156A34A44}"/>
              </a:ext>
            </a:extLst>
          </p:cNvPr>
          <p:cNvSpPr txBox="1"/>
          <p:nvPr/>
        </p:nvSpPr>
        <p:spPr>
          <a:xfrm>
            <a:off x="7903538" y="5991658"/>
            <a:ext cx="198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GYMNASTICS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AB5EDD-1AFE-9281-B15F-39542F2DA141}"/>
              </a:ext>
            </a:extLst>
          </p:cNvPr>
          <p:cNvSpPr txBox="1"/>
          <p:nvPr/>
        </p:nvSpPr>
        <p:spPr>
          <a:xfrm>
            <a:off x="6759390" y="174291"/>
            <a:ext cx="198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TRIATHLON</a:t>
            </a:r>
          </a:p>
        </p:txBody>
      </p:sp>
    </p:spTree>
    <p:extLst>
      <p:ext uri="{BB962C8B-B14F-4D97-AF65-F5344CB8AC3E}">
        <p14:creationId xmlns:p14="http://schemas.microsoft.com/office/powerpoint/2010/main" val="3499998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3897DA-12A1-5396-01CF-0DD8C8DEA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>
                <a:solidFill>
                  <a:schemeClr val="tx2">
                    <a:lumMod val="75000"/>
                  </a:schemeClr>
                </a:solidFill>
              </a:rPr>
              <a:t>PRESIDENCY – EU2017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7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tegory:Maltese Presidency of the Council of the European Union (2017) -  Wikimedia Commons">
            <a:extLst>
              <a:ext uri="{FF2B5EF4-FFF2-40B4-BE49-F238E27FC236}">
                <a16:creationId xmlns:a16="http://schemas.microsoft.com/office/drawing/2014/main" id="{21DD8C1B-C7D2-71F4-CA94-63B1C1994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185"/>
          <a:stretch/>
        </p:blipFill>
        <p:spPr bwMode="auto">
          <a:xfrm>
            <a:off x="6413500" y="128597"/>
            <a:ext cx="57785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231D64A5-AC7F-6D90-386D-1599D1044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6" b="-1"/>
          <a:stretch/>
        </p:blipFill>
        <p:spPr bwMode="auto">
          <a:xfrm>
            <a:off x="20" y="10"/>
            <a:ext cx="9822372" cy="6857990"/>
          </a:xfrm>
          <a:custGeom>
            <a:avLst/>
            <a:gdLst/>
            <a:ahLst/>
            <a:cxnLst/>
            <a:rect l="l" t="t" r="r" b="b"/>
            <a:pathLst>
              <a:path w="9822392" h="6858000">
                <a:moveTo>
                  <a:pt x="0" y="0"/>
                </a:moveTo>
                <a:lnTo>
                  <a:pt x="6235700" y="0"/>
                </a:lnTo>
                <a:lnTo>
                  <a:pt x="6514297" y="0"/>
                </a:lnTo>
                <a:cubicBezTo>
                  <a:pt x="6514297" y="0"/>
                  <a:pt x="6514297" y="0"/>
                  <a:pt x="9740315" y="3226734"/>
                </a:cubicBezTo>
                <a:cubicBezTo>
                  <a:pt x="9849752" y="3336196"/>
                  <a:pt x="9849752" y="3517045"/>
                  <a:pt x="9740315" y="3626507"/>
                </a:cubicBezTo>
                <a:cubicBezTo>
                  <a:pt x="9740315" y="3626507"/>
                  <a:pt x="9740315" y="3626507"/>
                  <a:pt x="6509539" y="6858000"/>
                </a:cubicBezTo>
                <a:lnTo>
                  <a:pt x="6506177" y="6858000"/>
                </a:lnTo>
                <a:lnTo>
                  <a:pt x="6482640" y="6858000"/>
                </a:lnTo>
                <a:lnTo>
                  <a:pt x="6457001" y="6858000"/>
                </a:lnTo>
                <a:lnTo>
                  <a:pt x="6418753" y="6858000"/>
                </a:lnTo>
                <a:lnTo>
                  <a:pt x="6365374" y="6858000"/>
                </a:lnTo>
                <a:lnTo>
                  <a:pt x="6294342" y="6858000"/>
                </a:lnTo>
                <a:lnTo>
                  <a:pt x="62357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Freeform 21">
            <a:extLst>
              <a:ext uri="{FF2B5EF4-FFF2-40B4-BE49-F238E27FC236}">
                <a16:creationId xmlns:a16="http://schemas.microsoft.com/office/drawing/2014/main" id="{272CC7D8-5283-4F2D-8B3F-21A1ED9C1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0 w 8170246"/>
              <a:gd name="connsiteY0" fmla="*/ 0 h 6858000"/>
              <a:gd name="connsiteX1" fmla="*/ 98791 w 8170246"/>
              <a:gd name="connsiteY1" fmla="*/ 0 h 6858000"/>
              <a:gd name="connsiteX2" fmla="*/ 4862151 w 8170246"/>
              <a:gd name="connsiteY2" fmla="*/ 0 h 6858000"/>
              <a:gd name="connsiteX3" fmla="*/ 8088169 w 8170246"/>
              <a:gd name="connsiteY3" fmla="*/ 3226735 h 6858000"/>
              <a:gd name="connsiteX4" fmla="*/ 8088169 w 8170246"/>
              <a:gd name="connsiteY4" fmla="*/ 3626507 h 6858000"/>
              <a:gd name="connsiteX5" fmla="*/ 4857393 w 8170246"/>
              <a:gd name="connsiteY5" fmla="*/ 6858000 h 6858000"/>
              <a:gd name="connsiteX6" fmla="*/ 133398 w 8170246"/>
              <a:gd name="connsiteY6" fmla="*/ 6858000 h 6858000"/>
              <a:gd name="connsiteX7" fmla="*/ 0 w 81702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70246" h="6858000">
                <a:moveTo>
                  <a:pt x="0" y="0"/>
                </a:moveTo>
                <a:lnTo>
                  <a:pt x="98791" y="0"/>
                </a:lnTo>
                <a:cubicBezTo>
                  <a:pt x="1141045" y="0"/>
                  <a:pt x="2657051" y="0"/>
                  <a:pt x="4862151" y="0"/>
                </a:cubicBez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032A1-AAE8-7919-E81D-FC00CDA64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626533"/>
            <a:ext cx="5282758" cy="1278467"/>
          </a:xfrm>
        </p:spPr>
        <p:txBody>
          <a:bodyPr anchor="ctr">
            <a:normAutofit/>
          </a:bodyPr>
          <a:lstStyle/>
          <a:p>
            <a:r>
              <a:rPr lang="en-GB" sz="32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PRESIDENCY – EU2017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059FC-3FD2-6E1D-6F93-30E082F8B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8" y="2133599"/>
            <a:ext cx="5554132" cy="438150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European Youth Sport Forum: </a:t>
            </a:r>
            <a:r>
              <a:rPr lang="en-GB" sz="2000" b="0" i="0" dirty="0">
                <a:solidFill>
                  <a:srgbClr val="FEFFFF"/>
                </a:solidFill>
                <a:effectLst/>
              </a:rPr>
              <a:t>350 delegates from all over Europe</a:t>
            </a:r>
          </a:p>
          <a:p>
            <a:pPr algn="ctr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2000" b="0" i="0" dirty="0">
                <a:solidFill>
                  <a:schemeClr val="bg1"/>
                </a:solidFill>
                <a:effectLst/>
              </a:rPr>
              <a:t>450 participants in the EU Sport Forum</a:t>
            </a:r>
          </a:p>
          <a:p>
            <a:pPr algn="ctr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European Work Plan for Sport</a:t>
            </a:r>
          </a:p>
          <a:p>
            <a:pPr algn="ctr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2000" b="0" i="0" dirty="0">
                <a:solidFill>
                  <a:schemeClr val="bg1"/>
                </a:solidFill>
                <a:effectLst/>
              </a:rPr>
              <a:t>Council conclusion on </a:t>
            </a:r>
            <a:r>
              <a:rPr lang="en-GB" sz="2000" dirty="0">
                <a:solidFill>
                  <a:schemeClr val="bg1"/>
                </a:solidFill>
              </a:rPr>
              <a:t>Inclusion &amp; Sport Volunteering </a:t>
            </a:r>
            <a:endParaRPr lang="en-GB" sz="2000" b="0" i="0" dirty="0">
              <a:solidFill>
                <a:schemeClr val="bg1"/>
              </a:solidFill>
              <a:effectLst/>
            </a:endParaRPr>
          </a:p>
          <a:p>
            <a:endParaRPr lang="en-GB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79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7D8755-D8E2-3D55-5296-5E50A2C1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>
                <a:solidFill>
                  <a:schemeClr val="tx2">
                    <a:lumMod val="75000"/>
                  </a:schemeClr>
                </a:solidFill>
              </a:rPr>
              <a:t>SPECIAL OLYMPICS INVITATIONAL GAMES 2022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64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C639-99CC-08E6-F3A0-C6E620A4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9730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OLYMPICS INVITATIONAL GAMES</a:t>
            </a:r>
            <a:b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ECAA4-BA72-B2A9-5FAD-198961CC7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495" y="2456268"/>
            <a:ext cx="4097302" cy="377762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</a:t>
            </a:r>
            <a:r>
              <a:rPr lang="en-GB" b="0" i="0" dirty="0">
                <a:solidFill>
                  <a:schemeClr val="tx1"/>
                </a:solidFill>
                <a:effectLst/>
              </a:rPr>
              <a:t>rought together close to 1,000 athletes from 23 countries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Facilities: National Pool Complex, Marsa Sports Complex, University Sports Hall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6 different sports – Athletics, Swimming, 5-a-side Football, Bocce, Table Tennis, Ten Pin Bowling</a:t>
            </a:r>
          </a:p>
          <a:p>
            <a:pPr algn="ctr"/>
            <a:r>
              <a:rPr lang="en-GB" b="0" i="0" dirty="0">
                <a:solidFill>
                  <a:schemeClr val="tx1"/>
                </a:solidFill>
                <a:effectLst/>
              </a:rPr>
              <a:t>65 gold medals, 60 silver, and 67 bronze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122" name="Picture 2" descr="May be an image of 13 people, people standing and text that says &quot;MALTA&quot;">
            <a:extLst>
              <a:ext uri="{FF2B5EF4-FFF2-40B4-BE49-F238E27FC236}">
                <a16:creationId xmlns:a16="http://schemas.microsoft.com/office/drawing/2014/main" id="{0F9B2E2B-23F4-B540-7FEF-E4B6E68CC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3" r="-1" b="1935"/>
          <a:stretch/>
        </p:blipFill>
        <p:spPr bwMode="auto">
          <a:xfrm>
            <a:off x="6091918" y="10"/>
            <a:ext cx="6100081" cy="338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y be an image of person, child, standing, ball and indoor">
            <a:extLst>
              <a:ext uri="{FF2B5EF4-FFF2-40B4-BE49-F238E27FC236}">
                <a16:creationId xmlns:a16="http://schemas.microsoft.com/office/drawing/2014/main" id="{EAAE85C0-5A00-840B-3487-CB610B815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5" r="18860" b="-4"/>
          <a:stretch/>
        </p:blipFill>
        <p:spPr bwMode="auto">
          <a:xfrm>
            <a:off x="6091919" y="3474721"/>
            <a:ext cx="30043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y be an image of 2 people and outdoors">
            <a:extLst>
              <a:ext uri="{FF2B5EF4-FFF2-40B4-BE49-F238E27FC236}">
                <a16:creationId xmlns:a16="http://schemas.microsoft.com/office/drawing/2014/main" id="{212BF630-8A23-8749-E187-0CCED5505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4" r="18027" b="1"/>
          <a:stretch/>
        </p:blipFill>
        <p:spPr bwMode="auto">
          <a:xfrm>
            <a:off x="9187677" y="3474720"/>
            <a:ext cx="3004322" cy="33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2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6133BE-58B2-2B3B-0B16-47F83FC9E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215" y="1318590"/>
            <a:ext cx="5102159" cy="4220820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TEN YEARS OF SPORT MALTA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32CA5-A9A2-D26D-2505-2AAD06AEB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2032" y="804334"/>
            <a:ext cx="3675634" cy="5249332"/>
          </a:xfrm>
        </p:spPr>
        <p:txBody>
          <a:bodyPr anchor="ctr">
            <a:norm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REACHING THE MISSION, SHOWING THE VISION</a:t>
            </a:r>
          </a:p>
        </p:txBody>
      </p:sp>
    </p:spTree>
    <p:extLst>
      <p:ext uri="{BB962C8B-B14F-4D97-AF65-F5344CB8AC3E}">
        <p14:creationId xmlns:p14="http://schemas.microsoft.com/office/powerpoint/2010/main" val="1363018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6C0D18-2A39-33DF-9AE5-64178E45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>
                <a:solidFill>
                  <a:schemeClr val="tx2">
                    <a:lumMod val="75000"/>
                  </a:schemeClr>
                </a:solidFill>
              </a:rPr>
              <a:t>GAMES OF THE SMALL STATES OF EUROPE 2023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38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No photo description available.">
            <a:extLst>
              <a:ext uri="{FF2B5EF4-FFF2-40B4-BE49-F238E27FC236}">
                <a16:creationId xmlns:a16="http://schemas.microsoft.com/office/drawing/2014/main" id="{C651BFFD-FD95-0941-AC4F-068717EED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1" r="-1" b="34809"/>
          <a:stretch/>
        </p:blipFill>
        <p:spPr bwMode="auto">
          <a:xfrm>
            <a:off x="4485555" y="10"/>
            <a:ext cx="7706444" cy="22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No photo description available.">
            <a:extLst>
              <a:ext uri="{FF2B5EF4-FFF2-40B4-BE49-F238E27FC236}">
                <a16:creationId xmlns:a16="http://schemas.microsoft.com/office/drawing/2014/main" id="{197D50B8-E7B8-5E2A-04AB-897175743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r="-2" b="23820"/>
          <a:stretch/>
        </p:blipFill>
        <p:spPr bwMode="auto">
          <a:xfrm>
            <a:off x="6695910" y="2286000"/>
            <a:ext cx="549609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No photo description available.">
            <a:extLst>
              <a:ext uri="{FF2B5EF4-FFF2-40B4-BE49-F238E27FC236}">
                <a16:creationId xmlns:a16="http://schemas.microsoft.com/office/drawing/2014/main" id="{18C3D819-0BE4-A5AB-AC77-105E1D861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8" r="-1" b="39235"/>
          <a:stretch/>
        </p:blipFill>
        <p:spPr bwMode="auto">
          <a:xfrm>
            <a:off x="4485558" y="4572001"/>
            <a:ext cx="770644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189" name="Freeform: Shape 7182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172" name="Picture 4" descr="No photo description available.">
            <a:extLst>
              <a:ext uri="{FF2B5EF4-FFF2-40B4-BE49-F238E27FC236}">
                <a16:creationId xmlns:a16="http://schemas.microsoft.com/office/drawing/2014/main" id="{96E10816-A203-07C0-F2F9-44E9F563F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7" r="1" b="26449"/>
          <a:stretch/>
        </p:blipFill>
        <p:spPr bwMode="auto">
          <a:xfrm>
            <a:off x="-1" y="10"/>
            <a:ext cx="7933032" cy="6857990"/>
          </a:xfrm>
          <a:custGeom>
            <a:avLst/>
            <a:gdLst/>
            <a:ahLst/>
            <a:cxnLst/>
            <a:rect l="l" t="t" r="r" b="b"/>
            <a:pathLst>
              <a:path w="7933032" h="6858000">
                <a:moveTo>
                  <a:pt x="0" y="0"/>
                </a:moveTo>
                <a:lnTo>
                  <a:pt x="62604" y="0"/>
                </a:lnTo>
                <a:cubicBezTo>
                  <a:pt x="1096024" y="0"/>
                  <a:pt x="2557656" y="0"/>
                  <a:pt x="4624937" y="0"/>
                </a:cubicBezTo>
                <a:cubicBezTo>
                  <a:pt x="4624937" y="0"/>
                  <a:pt x="4624937" y="0"/>
                  <a:pt x="7850955" y="3226735"/>
                </a:cubicBezTo>
                <a:cubicBezTo>
                  <a:pt x="7960392" y="3336196"/>
                  <a:pt x="7960392" y="3517045"/>
                  <a:pt x="7850955" y="3626507"/>
                </a:cubicBezTo>
                <a:cubicBezTo>
                  <a:pt x="7850955" y="3626507"/>
                  <a:pt x="7850955" y="3626507"/>
                  <a:pt x="4620179" y="6858000"/>
                </a:cubicBezTo>
                <a:cubicBezTo>
                  <a:pt x="4620179" y="6858000"/>
                  <a:pt x="4620179" y="6858000"/>
                  <a:pt x="325363" y="6858000"/>
                </a:cubicBez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C43C3D-DA90-BE84-D47E-B9AF66E2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GB"/>
              <a:t>GSSE</a:t>
            </a:r>
          </a:p>
        </p:txBody>
      </p:sp>
      <p:sp>
        <p:nvSpPr>
          <p:cNvPr id="7191" name="Rectangle 7184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EB34A-82AA-8E05-B32E-CB96D6005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1" y="2133600"/>
            <a:ext cx="5710989" cy="3777622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tx1"/>
                </a:solidFill>
              </a:rPr>
              <a:t>MALTA - 38 Gold, 30 Silver &amp; 29 Bronze medals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tx1"/>
                </a:solidFill>
              </a:rPr>
              <a:t>Over 900 athletes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tx1"/>
                </a:solidFill>
              </a:rPr>
              <a:t>Record number of medals won by Team Malta</a:t>
            </a:r>
          </a:p>
          <a:p>
            <a:pPr algn="ctr">
              <a:lnSpc>
                <a:spcPct val="200000"/>
              </a:lnSpc>
            </a:pPr>
            <a:r>
              <a:rPr lang="en-GB" dirty="0">
                <a:solidFill>
                  <a:schemeClr val="tx1"/>
                </a:solidFill>
              </a:rPr>
              <a:t>9 Countries – Andorra, Cyprus, Iceland, </a:t>
            </a:r>
            <a:r>
              <a:rPr lang="en-GB" b="0" i="0" dirty="0">
                <a:solidFill>
                  <a:schemeClr val="tx1"/>
                </a:solidFill>
                <a:effectLst/>
              </a:rPr>
              <a:t>Liechtenstein, Luxembourg, Malta, Monaco, Montenegro, San Marino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64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EC565C-0F4F-9331-8021-E2B679522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600">
                <a:solidFill>
                  <a:schemeClr val="tx2">
                    <a:lumMod val="75000"/>
                  </a:schemeClr>
                </a:solidFill>
              </a:rPr>
              <a:t>EUROPEAN AQUATICS CHAMPIONS LEAGUE MEN FINAL 4 MALTA 2024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74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F2780DFF-3AF5-4F60-B2A3-AA766AD8B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38" name="Freeform 11">
              <a:extLst>
                <a:ext uri="{FF2B5EF4-FFF2-40B4-BE49-F238E27FC236}">
                  <a16:creationId xmlns:a16="http://schemas.microsoft.com/office/drawing/2014/main" id="{1C79324C-CB0A-40CA-AE77-7CFA131A7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39" name="Freeform 12">
              <a:extLst>
                <a:ext uri="{FF2B5EF4-FFF2-40B4-BE49-F238E27FC236}">
                  <a16:creationId xmlns:a16="http://schemas.microsoft.com/office/drawing/2014/main" id="{FE6F32A9-AD07-4A53-BA89-05D8AC1EB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0" name="Freeform 13">
              <a:extLst>
                <a:ext uri="{FF2B5EF4-FFF2-40B4-BE49-F238E27FC236}">
                  <a16:creationId xmlns:a16="http://schemas.microsoft.com/office/drawing/2014/main" id="{BF108F4A-C3A5-42B2-9D7B-10D92D15C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1" name="Freeform 14">
              <a:extLst>
                <a:ext uri="{FF2B5EF4-FFF2-40B4-BE49-F238E27FC236}">
                  <a16:creationId xmlns:a16="http://schemas.microsoft.com/office/drawing/2014/main" id="{8254BB4A-F14E-4DE6-94AE-370119897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2" name="Freeform 15">
              <a:extLst>
                <a:ext uri="{FF2B5EF4-FFF2-40B4-BE49-F238E27FC236}">
                  <a16:creationId xmlns:a16="http://schemas.microsoft.com/office/drawing/2014/main" id="{37BE596F-4E67-44BA-99D0-37A64771F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3" name="Freeform 16">
              <a:extLst>
                <a:ext uri="{FF2B5EF4-FFF2-40B4-BE49-F238E27FC236}">
                  <a16:creationId xmlns:a16="http://schemas.microsoft.com/office/drawing/2014/main" id="{9A48CE8A-2735-4764-AF04-D7679A305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4" name="Freeform 17">
              <a:extLst>
                <a:ext uri="{FF2B5EF4-FFF2-40B4-BE49-F238E27FC236}">
                  <a16:creationId xmlns:a16="http://schemas.microsoft.com/office/drawing/2014/main" id="{7058C06C-28D8-4334-83E0-AEA77C4AF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5" name="Freeform 18">
              <a:extLst>
                <a:ext uri="{FF2B5EF4-FFF2-40B4-BE49-F238E27FC236}">
                  <a16:creationId xmlns:a16="http://schemas.microsoft.com/office/drawing/2014/main" id="{530C5090-5A77-4DFC-8CDA-D6E2576AC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6" name="Freeform 19">
              <a:extLst>
                <a:ext uri="{FF2B5EF4-FFF2-40B4-BE49-F238E27FC236}">
                  <a16:creationId xmlns:a16="http://schemas.microsoft.com/office/drawing/2014/main" id="{57EC1ECF-618E-4B07-B823-11316CE52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7" name="Freeform 20">
              <a:extLst>
                <a:ext uri="{FF2B5EF4-FFF2-40B4-BE49-F238E27FC236}">
                  <a16:creationId xmlns:a16="http://schemas.microsoft.com/office/drawing/2014/main" id="{7C8B4CFB-E7F6-4A2B-AA5B-CB910D23A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" name="Freeform 21">
              <a:extLst>
                <a:ext uri="{FF2B5EF4-FFF2-40B4-BE49-F238E27FC236}">
                  <a16:creationId xmlns:a16="http://schemas.microsoft.com/office/drawing/2014/main" id="{EBEADD2C-CA66-41C5-8622-31212959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9" name="Freeform 22">
              <a:extLst>
                <a:ext uri="{FF2B5EF4-FFF2-40B4-BE49-F238E27FC236}">
                  <a16:creationId xmlns:a16="http://schemas.microsoft.com/office/drawing/2014/main" id="{3CE06860-DDC5-4FC7-97D7-795F9CA9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BDA041F5-FB91-4FE3-8309-30F32C6A4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52" name="Freeform 27">
              <a:extLst>
                <a:ext uri="{FF2B5EF4-FFF2-40B4-BE49-F238E27FC236}">
                  <a16:creationId xmlns:a16="http://schemas.microsoft.com/office/drawing/2014/main" id="{17D7CDD7-7A0A-4EBD-A35A-5C77175F6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3" name="Freeform 28">
              <a:extLst>
                <a:ext uri="{FF2B5EF4-FFF2-40B4-BE49-F238E27FC236}">
                  <a16:creationId xmlns:a16="http://schemas.microsoft.com/office/drawing/2014/main" id="{3535804A-BB84-44EB-9712-B96D7AEB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4" name="Freeform 29">
              <a:extLst>
                <a:ext uri="{FF2B5EF4-FFF2-40B4-BE49-F238E27FC236}">
                  <a16:creationId xmlns:a16="http://schemas.microsoft.com/office/drawing/2014/main" id="{2EA058FC-BE7B-40CC-A63E-8E646238F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5" name="Freeform 30">
              <a:extLst>
                <a:ext uri="{FF2B5EF4-FFF2-40B4-BE49-F238E27FC236}">
                  <a16:creationId xmlns:a16="http://schemas.microsoft.com/office/drawing/2014/main" id="{0E8271EE-FB1E-459E-8E94-991CB5383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6" name="Freeform 31">
              <a:extLst>
                <a:ext uri="{FF2B5EF4-FFF2-40B4-BE49-F238E27FC236}">
                  <a16:creationId xmlns:a16="http://schemas.microsoft.com/office/drawing/2014/main" id="{928D4994-0177-4E02-B988-4786CF3B7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7" name="Freeform 32">
              <a:extLst>
                <a:ext uri="{FF2B5EF4-FFF2-40B4-BE49-F238E27FC236}">
                  <a16:creationId xmlns:a16="http://schemas.microsoft.com/office/drawing/2014/main" id="{3A3FF466-04BF-4F8D-88E1-98C1A2CC7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8" name="Freeform 33">
              <a:extLst>
                <a:ext uri="{FF2B5EF4-FFF2-40B4-BE49-F238E27FC236}">
                  <a16:creationId xmlns:a16="http://schemas.microsoft.com/office/drawing/2014/main" id="{2513E60D-9026-4A28-8D6E-03593D3A4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9" name="Freeform 34">
              <a:extLst>
                <a:ext uri="{FF2B5EF4-FFF2-40B4-BE49-F238E27FC236}">
                  <a16:creationId xmlns:a16="http://schemas.microsoft.com/office/drawing/2014/main" id="{49D0D017-FE95-4B99-AD82-BE697DF1B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0" name="Freeform 35">
              <a:extLst>
                <a:ext uri="{FF2B5EF4-FFF2-40B4-BE49-F238E27FC236}">
                  <a16:creationId xmlns:a16="http://schemas.microsoft.com/office/drawing/2014/main" id="{299ACBF5-2856-4022-AA4D-9E8F3998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1" name="Freeform 36">
              <a:extLst>
                <a:ext uri="{FF2B5EF4-FFF2-40B4-BE49-F238E27FC236}">
                  <a16:creationId xmlns:a16="http://schemas.microsoft.com/office/drawing/2014/main" id="{6A150E2E-4FA2-4D3C-9FDD-E0ECFC801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2" name="Freeform 37">
              <a:extLst>
                <a:ext uri="{FF2B5EF4-FFF2-40B4-BE49-F238E27FC236}">
                  <a16:creationId xmlns:a16="http://schemas.microsoft.com/office/drawing/2014/main" id="{00FF753A-252D-49AB-AE93-D92EBB4B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3" name="Freeform 38">
              <a:extLst>
                <a:ext uri="{FF2B5EF4-FFF2-40B4-BE49-F238E27FC236}">
                  <a16:creationId xmlns:a16="http://schemas.microsoft.com/office/drawing/2014/main" id="{8F689818-FACD-466B-B41E-51BA779D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57041BDD-619A-42E7-9D5B-D932A5FD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67" name="Freeform 11">
            <a:extLst>
              <a:ext uri="{FF2B5EF4-FFF2-40B4-BE49-F238E27FC236}">
                <a16:creationId xmlns:a16="http://schemas.microsoft.com/office/drawing/2014/main" id="{241A2EF5-5ECE-4EA6-A93F-1E2E86A89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33C6D-EEA3-7C23-268D-3DEB1ECB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97302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CHAMPIONS LEAGUE MEN FINAL 4 </a:t>
            </a:r>
            <a:endParaRPr lang="en-US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A91496-A3D8-C384-9D96-4D5C9009AB83}"/>
              </a:ext>
            </a:extLst>
          </p:cNvPr>
          <p:cNvSpPr txBox="1"/>
          <p:nvPr/>
        </p:nvSpPr>
        <p:spPr>
          <a:xfrm>
            <a:off x="1683956" y="2133600"/>
            <a:ext cx="4097302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dirty="0"/>
              <a:t>Held at the National Pool Complex Tal-Qroqq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dirty="0"/>
              <a:t>Top 4 European Teams competed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dirty="0"/>
              <a:t>Agreement to be organised in Malta for 3 Years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dirty="0"/>
              <a:t>Teams from Serbia, Hungary, Italy and Greece</a:t>
            </a:r>
          </a:p>
          <a:p>
            <a:pPr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dirty="0"/>
              <a:t>SportMalta Cup was organised between days off</a:t>
            </a:r>
          </a:p>
        </p:txBody>
      </p:sp>
      <p:pic>
        <p:nvPicPr>
          <p:cNvPr id="7" name="Picture 6" descr="A swimming pool with a net and a goal post&#10;&#10;Description automatically generated">
            <a:extLst>
              <a:ext uri="{FF2B5EF4-FFF2-40B4-BE49-F238E27FC236}">
                <a16:creationId xmlns:a16="http://schemas.microsoft.com/office/drawing/2014/main" id="{0619EB74-EAF7-2BC1-21A7-237756FDC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" b="1398"/>
          <a:stretch/>
        </p:blipFill>
        <p:spPr>
          <a:xfrm>
            <a:off x="6091919" y="-189618"/>
            <a:ext cx="6100082" cy="3664338"/>
          </a:xfrm>
          <a:prstGeom prst="rect">
            <a:avLst/>
          </a:prstGeom>
        </p:spPr>
      </p:pic>
      <p:pic>
        <p:nvPicPr>
          <p:cNvPr id="1032" name="Picture 8" descr="May be an image of text">
            <a:extLst>
              <a:ext uri="{FF2B5EF4-FFF2-40B4-BE49-F238E27FC236}">
                <a16:creationId xmlns:a16="http://schemas.microsoft.com/office/drawing/2014/main" id="{A260E84F-60EA-2B39-27C0-51CC65314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r="4" b="26181"/>
          <a:stretch/>
        </p:blipFill>
        <p:spPr bwMode="auto">
          <a:xfrm>
            <a:off x="6091919" y="3474721"/>
            <a:ext cx="30043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3 people, crowd and text">
            <a:extLst>
              <a:ext uri="{FF2B5EF4-FFF2-40B4-BE49-F238E27FC236}">
                <a16:creationId xmlns:a16="http://schemas.microsoft.com/office/drawing/2014/main" id="{3DA00414-0D83-7DC3-F05D-20A039654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1283" r="42870" b="-1283"/>
          <a:stretch/>
        </p:blipFill>
        <p:spPr bwMode="auto">
          <a:xfrm>
            <a:off x="9187677" y="3474720"/>
            <a:ext cx="3004322" cy="33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2211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2920A3-7110-88CF-E17C-EE73EEEA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>
                <a:solidFill>
                  <a:schemeClr val="tx2">
                    <a:lumMod val="75000"/>
                  </a:schemeClr>
                </a:solidFill>
              </a:rPr>
              <a:t>NATIONAL WEEK OF SPORT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0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A01F-64AE-7089-A675-237B7570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97302" cy="1280890"/>
          </a:xfrm>
        </p:spPr>
        <p:txBody>
          <a:bodyPr>
            <a:normAutofit/>
          </a:bodyPr>
          <a:lstStyle/>
          <a:p>
            <a:pPr algn="ctr"/>
            <a:r>
              <a:rPr lang="en-GB" sz="3200"/>
              <a:t>NATIONAL WEEK OF SPORT</a:t>
            </a:r>
          </a:p>
        </p:txBody>
      </p:sp>
      <p:sp>
        <p:nvSpPr>
          <p:cNvPr id="9267" name="Content Placeholder 2">
            <a:extLst>
              <a:ext uri="{FF2B5EF4-FFF2-40B4-BE49-F238E27FC236}">
                <a16:creationId xmlns:a16="http://schemas.microsoft.com/office/drawing/2014/main" id="{22AD047B-D162-531F-3B47-D86956E3B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670" y="2053537"/>
            <a:ext cx="4097302" cy="377762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/>
                </a:solidFill>
              </a:rPr>
              <a:t>Let’s Move Malta – Inclusivity, Active Citizenship, Workplace, Marginalisation, Education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solidFill>
                  <a:schemeClr val="tx1"/>
                </a:solidFill>
              </a:rPr>
              <a:t>5 different venues – Kirkop Sports Complex, Sain Vincent De </a:t>
            </a:r>
            <a:r>
              <a:rPr lang="en-GB" sz="1600" dirty="0" err="1">
                <a:solidFill>
                  <a:schemeClr val="tx1"/>
                </a:solidFill>
              </a:rPr>
              <a:t>Paule</a:t>
            </a:r>
            <a:r>
              <a:rPr lang="en-GB" sz="1600" dirty="0">
                <a:solidFill>
                  <a:schemeClr val="tx1"/>
                </a:solidFill>
              </a:rPr>
              <a:t>, Marsa Sports Complex, San Blas, Cottonera Sport Complex</a:t>
            </a:r>
          </a:p>
          <a:p>
            <a:pPr>
              <a:lnSpc>
                <a:spcPct val="150000"/>
              </a:lnSpc>
            </a:pPr>
            <a:r>
              <a:rPr lang="en-GB" sz="1600" b="0" i="0" dirty="0">
                <a:solidFill>
                  <a:schemeClr val="tx1"/>
                </a:solidFill>
                <a:effectLst/>
              </a:rPr>
              <a:t>Organisations involved: Saint Vincent De </a:t>
            </a:r>
            <a:r>
              <a:rPr lang="en-GB" sz="1600" b="0" i="0" dirty="0" err="1">
                <a:solidFill>
                  <a:schemeClr val="tx1"/>
                </a:solidFill>
                <a:effectLst/>
              </a:rPr>
              <a:t>Paule</a:t>
            </a:r>
            <a:r>
              <a:rPr lang="en-GB" sz="1600" dirty="0">
                <a:solidFill>
                  <a:schemeClr val="tx1"/>
                </a:solidFill>
              </a:rPr>
              <a:t>, MESA, </a:t>
            </a:r>
            <a:r>
              <a:rPr lang="en-GB" sz="1600" b="0" i="0" dirty="0">
                <a:solidFill>
                  <a:schemeClr val="tx1"/>
                </a:solidFill>
                <a:effectLst/>
              </a:rPr>
              <a:t>Civil Service, Caritas, School Sports Day</a:t>
            </a:r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9218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D333DD4-4405-7C68-D796-13D4511A4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" r="-1" b="12689"/>
          <a:stretch/>
        </p:blipFill>
        <p:spPr bwMode="auto">
          <a:xfrm>
            <a:off x="6091918" y="10"/>
            <a:ext cx="6100081" cy="338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wo men in blue shirts&#10;&#10;Description automatically generated">
            <a:extLst>
              <a:ext uri="{FF2B5EF4-FFF2-40B4-BE49-F238E27FC236}">
                <a16:creationId xmlns:a16="http://schemas.microsoft.com/office/drawing/2014/main" id="{10B42B0E-D6D9-96C5-CCC3-14AA95E5A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r="9217" b="-2"/>
          <a:stretch/>
        </p:blipFill>
        <p:spPr bwMode="auto">
          <a:xfrm>
            <a:off x="6091919" y="3474721"/>
            <a:ext cx="30043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 group of people shaking hands&#10;&#10;Description automatically generated">
            <a:extLst>
              <a:ext uri="{FF2B5EF4-FFF2-40B4-BE49-F238E27FC236}">
                <a16:creationId xmlns:a16="http://schemas.microsoft.com/office/drawing/2014/main" id="{3EB9B8A2-C76F-16DF-6C76-9D01B8DE6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r="28504" b="-1"/>
          <a:stretch/>
        </p:blipFill>
        <p:spPr bwMode="auto">
          <a:xfrm>
            <a:off x="9187677" y="3474720"/>
            <a:ext cx="3004322" cy="33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030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5DA033-62FA-5E29-A48E-BEFC772D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103" y="1318591"/>
            <a:ext cx="580092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600">
                <a:solidFill>
                  <a:schemeClr val="tx2">
                    <a:lumMod val="75000"/>
                  </a:schemeClr>
                </a:solidFill>
              </a:rPr>
              <a:t>CORPORATE SOCIAL RESPONSABILITY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45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6" name="Rectangle 10255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242" name="Picture 2" descr="May be an image of 1 person, crowd and text">
            <a:extLst>
              <a:ext uri="{FF2B5EF4-FFF2-40B4-BE49-F238E27FC236}">
                <a16:creationId xmlns:a16="http://schemas.microsoft.com/office/drawing/2014/main" id="{3DA7FAFB-62C7-8C2B-1496-3CBA1A236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3" r="-1" b="5732"/>
          <a:stretch/>
        </p:blipFill>
        <p:spPr bwMode="auto">
          <a:xfrm>
            <a:off x="-8825" y="10"/>
            <a:ext cx="60899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sitting around a pool&#10;&#10;Description automatically generated">
            <a:extLst>
              <a:ext uri="{FF2B5EF4-FFF2-40B4-BE49-F238E27FC236}">
                <a16:creationId xmlns:a16="http://schemas.microsoft.com/office/drawing/2014/main" id="{93DEFAA4-C146-5286-14BE-3F9C85DF3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r="23756"/>
          <a:stretch/>
        </p:blipFill>
        <p:spPr>
          <a:xfrm>
            <a:off x="6081079" y="10"/>
            <a:ext cx="611092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39E0E1-BCCE-30C2-742A-C95E8A54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CORPORATE SOCIAL RESPONSABILITY</a:t>
            </a:r>
          </a:p>
        </p:txBody>
      </p:sp>
      <p:sp>
        <p:nvSpPr>
          <p:cNvPr id="10248" name="Content Placeholder 10247">
            <a:extLst>
              <a:ext uri="{FF2B5EF4-FFF2-40B4-BE49-F238E27FC236}">
                <a16:creationId xmlns:a16="http://schemas.microsoft.com/office/drawing/2014/main" id="{4837F00F-7789-EC0F-7FE0-699DD2A90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>
            <a:normAutofit/>
          </a:bodyPr>
          <a:lstStyle/>
          <a:p>
            <a:pPr>
              <a:buClr>
                <a:srgbClr val="2185F7"/>
              </a:buClr>
            </a:pPr>
            <a:endParaRPr lang="en-US" dirty="0"/>
          </a:p>
          <a:p>
            <a:pPr>
              <a:buClr>
                <a:srgbClr val="2185F7"/>
              </a:buClr>
            </a:pPr>
            <a:endParaRPr lang="en-US" dirty="0"/>
          </a:p>
          <a:p>
            <a:pPr>
              <a:buClr>
                <a:srgbClr val="2185F7"/>
              </a:buClr>
            </a:pPr>
            <a:endParaRPr lang="en-US" dirty="0"/>
          </a:p>
          <a:p>
            <a:pPr>
              <a:buClr>
                <a:srgbClr val="2185F7"/>
              </a:buClr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49531-6789-3537-1EBC-F2D19222DBAE}"/>
              </a:ext>
            </a:extLst>
          </p:cNvPr>
          <p:cNvSpPr txBox="1"/>
          <p:nvPr/>
        </p:nvSpPr>
        <p:spPr>
          <a:xfrm>
            <a:off x="4208034" y="1791821"/>
            <a:ext cx="3746089" cy="430419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lnSpc>
                <a:spcPct val="200000"/>
              </a:lnSpc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President’s Fun Run</a:t>
            </a: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Caritas</a:t>
            </a: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Istrina</a:t>
            </a: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Puttinu Cares</a:t>
            </a: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Pink October</a:t>
            </a: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Hospice</a:t>
            </a: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Blood Donation</a:t>
            </a:r>
          </a:p>
        </p:txBody>
      </p:sp>
    </p:spTree>
    <p:extLst>
      <p:ext uri="{BB962C8B-B14F-4D97-AF65-F5344CB8AC3E}">
        <p14:creationId xmlns:p14="http://schemas.microsoft.com/office/powerpoint/2010/main" val="3472723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tact Us – Sportmalta">
            <a:extLst>
              <a:ext uri="{FF2B5EF4-FFF2-40B4-BE49-F238E27FC236}">
                <a16:creationId xmlns:a16="http://schemas.microsoft.com/office/drawing/2014/main" id="{8E51607C-7476-030A-D8CE-3C2AD6637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5" r="34200" b="6064"/>
          <a:stretch/>
        </p:blipFill>
        <p:spPr bwMode="auto">
          <a:xfrm>
            <a:off x="1818878" y="1023276"/>
            <a:ext cx="8554243" cy="481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905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F245-D1E5-0F1D-60EB-2A0A4DCDD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1016-AC29-53CB-E092-A09CC7C80A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47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5A0A1-FE92-24BA-B4E5-0800DC3809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99104-7923-0432-EEBD-FCEF83964A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80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7BF97-B13E-3AF7-A058-551B96B33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367E80-7C5A-A98E-329F-8EEC656224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151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C87DE-8A59-CFED-CE80-D739ABF3A7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515FC-724B-C6C7-296A-EACF6F8777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55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14629-1170-C8B3-7470-C3974BBF3E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DA3AB1-263D-13A4-E5D3-2180B3BEA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65464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4778</TotalTime>
  <Words>494</Words>
  <Application>Microsoft Office PowerPoint</Application>
  <PresentationFormat>Widescreen</PresentationFormat>
  <Paragraphs>105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Century Gothic</vt:lpstr>
      <vt:lpstr>Montserrat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TEN YEARS OF SPORT MALTA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FINANCE</vt:lpstr>
      <vt:lpstr>FINANCE</vt:lpstr>
      <vt:lpstr>PowerPoint Presentation</vt:lpstr>
      <vt:lpstr>ASSISTANCES TO SPORT ASSOCIATIONS</vt:lpstr>
      <vt:lpstr>FACILITIES</vt:lpstr>
      <vt:lpstr>FACILITIES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EMPLOYEES</vt:lpstr>
      <vt:lpstr>EMPLOYEES</vt:lpstr>
      <vt:lpstr>GROWTH OF EUROPEAN WEEK OF SPORT</vt:lpstr>
      <vt:lpstr>GROWTH OF EWOS</vt:lpstr>
      <vt:lpstr>PowerPoint Presentation</vt:lpstr>
      <vt:lpstr>PowerPoint Presentation</vt:lpstr>
      <vt:lpstr>#OnTheMove</vt:lpstr>
      <vt:lpstr>ON THE MOVE</vt:lpstr>
      <vt:lpstr>PRESIDENCY – EU2017</vt:lpstr>
      <vt:lpstr>PRESIDENCY – EU2017</vt:lpstr>
      <vt:lpstr>SPECIAL OLYMPICS INVITATIONAL GAMES 2022</vt:lpstr>
      <vt:lpstr>SPECIAL OLYMPICS INVITATIONAL GAMES 2022</vt:lpstr>
      <vt:lpstr>GAMES OF THE SMALL STATES OF EUROPE 2023</vt:lpstr>
      <vt:lpstr>GSSE</vt:lpstr>
      <vt:lpstr>EUROPEAN AQUATICS CHAMPIONS LEAGUE MEN FINAL 4 MALTA 2024</vt:lpstr>
      <vt:lpstr>CHAMPIONS LEAGUE MEN FINAL 4 </vt:lpstr>
      <vt:lpstr>NATIONAL WEEK OF SPORT</vt:lpstr>
      <vt:lpstr>NATIONAL WEEK OF SPORT</vt:lpstr>
      <vt:lpstr>CORPORATE SOCIAL RESPONSABILITY</vt:lpstr>
      <vt:lpstr>CORPORATE SOCIAL RESPONSABILITY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SPORTMALTA  CLOSING MEETING 2023</dc:title>
  <dc:creator>Bezzina Ann Marie at SportMalta</dc:creator>
  <cp:lastModifiedBy>Brincat Anna at Parlament-MT</cp:lastModifiedBy>
  <cp:revision>23</cp:revision>
  <cp:lastPrinted>2024-06-24T12:30:34Z</cp:lastPrinted>
  <dcterms:created xsi:type="dcterms:W3CDTF">2023-12-07T10:17:31Z</dcterms:created>
  <dcterms:modified xsi:type="dcterms:W3CDTF">2024-06-25T11:44:39Z</dcterms:modified>
</cp:coreProperties>
</file>