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5" r:id="rId7"/>
    <p:sldId id="267"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5/7/2024</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709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37059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5/7/2024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70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73283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5/7/2024</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05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069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3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53599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5/7/2024</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7140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5/7/2024</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461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5/7/2024</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54417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5/7/2024</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66064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56">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a' Kandja Shooting Range - GSSE Malta 2023">
            <a:extLst>
              <a:ext uri="{FF2B5EF4-FFF2-40B4-BE49-F238E27FC236}">
                <a16:creationId xmlns:a16="http://schemas.microsoft.com/office/drawing/2014/main" id="{B4F7C117-7FA5-B33F-95C9-8B27CD7B1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30" r="-2" b="-2"/>
          <a:stretch/>
        </p:blipFill>
        <p:spPr bwMode="auto">
          <a:xfrm>
            <a:off x="20" y="1074544"/>
            <a:ext cx="7573364" cy="5069861"/>
          </a:xfrm>
          <a:prstGeom prst="rect">
            <a:avLst/>
          </a:prstGeom>
          <a:noFill/>
          <a:extLst>
            <a:ext uri="{909E8E84-426E-40DD-AFC4-6F175D3DCCD1}">
              <a14:hiddenFill xmlns:a14="http://schemas.microsoft.com/office/drawing/2010/main">
                <a:solidFill>
                  <a:srgbClr val="FFFFFF"/>
                </a:solidFill>
              </a14:hiddenFill>
            </a:ext>
          </a:extLst>
        </p:spPr>
      </p:pic>
      <p:sp>
        <p:nvSpPr>
          <p:cNvPr id="1059" name="Rectangle 1058">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ectangle 1060">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DFF63-8095-5350-2F17-61DE107BE5D3}"/>
              </a:ext>
            </a:extLst>
          </p:cNvPr>
          <p:cNvSpPr>
            <a:spLocks noGrp="1"/>
          </p:cNvSpPr>
          <p:nvPr>
            <p:ph type="ctrTitle"/>
          </p:nvPr>
        </p:nvSpPr>
        <p:spPr>
          <a:xfrm>
            <a:off x="7973503" y="1709530"/>
            <a:ext cx="3754671" cy="2528515"/>
          </a:xfrm>
        </p:spPr>
        <p:txBody>
          <a:bodyPr anchor="b">
            <a:normAutofit/>
          </a:bodyPr>
          <a:lstStyle/>
          <a:p>
            <a:r>
              <a:rPr lang="en-GB" sz="3300">
                <a:solidFill>
                  <a:schemeClr val="bg1"/>
                </a:solidFill>
              </a:rPr>
              <a:t>Annual Audit Report 2019	</a:t>
            </a:r>
          </a:p>
        </p:txBody>
      </p:sp>
      <p:sp>
        <p:nvSpPr>
          <p:cNvPr id="3" name="Subtitle 2">
            <a:extLst>
              <a:ext uri="{FF2B5EF4-FFF2-40B4-BE49-F238E27FC236}">
                <a16:creationId xmlns:a16="http://schemas.microsoft.com/office/drawing/2014/main" id="{AA44127B-D8F3-CC7F-461B-F25505EE3749}"/>
              </a:ext>
            </a:extLst>
          </p:cNvPr>
          <p:cNvSpPr>
            <a:spLocks noGrp="1"/>
          </p:cNvSpPr>
          <p:nvPr>
            <p:ph type="subTitle" idx="1"/>
          </p:nvPr>
        </p:nvSpPr>
        <p:spPr>
          <a:xfrm>
            <a:off x="7976915" y="4238046"/>
            <a:ext cx="3751260" cy="1741404"/>
          </a:xfrm>
        </p:spPr>
        <p:txBody>
          <a:bodyPr anchor="t">
            <a:normAutofit/>
          </a:bodyPr>
          <a:lstStyle/>
          <a:p>
            <a:r>
              <a:rPr lang="en-GB" sz="2000" dirty="0">
                <a:solidFill>
                  <a:schemeClr val="bg1"/>
                </a:solidFill>
              </a:rPr>
              <a:t>National Audit Office</a:t>
            </a:r>
          </a:p>
        </p:txBody>
      </p:sp>
      <p:sp>
        <p:nvSpPr>
          <p:cNvPr id="1063" name="Rectangle 1062">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5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5" name="Rectangle 1074">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a:extLst>
              <a:ext uri="{FF2B5EF4-FFF2-40B4-BE49-F238E27FC236}">
                <a16:creationId xmlns:a16="http://schemas.microsoft.com/office/drawing/2014/main" id="{829723A0-D41B-4C41-8D49-B56A87465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467"/>
            <a:ext cx="642915"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ational Audit Office Malta | LinkedIn">
            <a:extLst>
              <a:ext uri="{FF2B5EF4-FFF2-40B4-BE49-F238E27FC236}">
                <a16:creationId xmlns:a16="http://schemas.microsoft.com/office/drawing/2014/main" id="{0B502C5F-7F3B-5FC1-B3D9-6706AC9D18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4488" y="1301923"/>
            <a:ext cx="4273187" cy="4273187"/>
          </a:xfrm>
          <a:prstGeom prst="rect">
            <a:avLst/>
          </a:prstGeom>
          <a:noFill/>
          <a:extLst>
            <a:ext uri="{909E8E84-426E-40DD-AFC4-6F175D3DCCD1}">
              <a14:hiddenFill xmlns:a14="http://schemas.microsoft.com/office/drawing/2010/main">
                <a:solidFill>
                  <a:srgbClr val="FFFFFF"/>
                </a:solidFill>
              </a14:hiddenFill>
            </a:ext>
          </a:extLst>
        </p:spPr>
      </p:pic>
      <p:sp>
        <p:nvSpPr>
          <p:cNvPr id="1079" name="Rectangle 1078">
            <a:extLst>
              <a:ext uri="{FF2B5EF4-FFF2-40B4-BE49-F238E27FC236}">
                <a16:creationId xmlns:a16="http://schemas.microsoft.com/office/drawing/2014/main" id="{CB8E2193-D83A-4F93-AA5A-6B128ADC2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15" y="6214533"/>
            <a:ext cx="11599127" cy="64346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sing a Thank You Slide to End Your Presentation (+Video) | Envato Tuts+">
            <a:extLst>
              <a:ext uri="{FF2B5EF4-FFF2-40B4-BE49-F238E27FC236}">
                <a16:creationId xmlns:a16="http://schemas.microsoft.com/office/drawing/2014/main" id="{286F3C3C-ED01-F655-655F-AC406AFAB595}"/>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1533" r="3537" b="5364"/>
          <a:stretch/>
        </p:blipFill>
        <p:spPr bwMode="auto">
          <a:xfrm>
            <a:off x="1315341" y="2119990"/>
            <a:ext cx="4956006" cy="2678691"/>
          </a:xfrm>
          <a:prstGeom prst="rect">
            <a:avLst/>
          </a:prstGeom>
          <a:noFill/>
          <a:extLst>
            <a:ext uri="{909E8E84-426E-40DD-AFC4-6F175D3DCCD1}">
              <a14:hiddenFill xmlns:a14="http://schemas.microsoft.com/office/drawing/2010/main">
                <a:solidFill>
                  <a:srgbClr val="FFFFFF"/>
                </a:solidFill>
              </a14:hiddenFill>
            </a:ext>
          </a:extLst>
        </p:spPr>
      </p:pic>
      <p:sp>
        <p:nvSpPr>
          <p:cNvPr id="1085" name="Rectangle 1084">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83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9B6F4-3EF0-66E3-02F0-AD625141E6CE}"/>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2800" dirty="0">
                <a:solidFill>
                  <a:schemeClr val="bg1"/>
                </a:solidFill>
              </a:rPr>
              <a:t>Background - </a:t>
            </a:r>
            <a:r>
              <a:rPr lang="en-GB" sz="2800" i="0" u="none" strike="noStrike" baseline="0" dirty="0">
                <a:solidFill>
                  <a:schemeClr val="bg1"/>
                </a:solidFill>
              </a:rPr>
              <a:t>Malta National Shooting Range </a:t>
            </a:r>
            <a:endParaRPr lang="en-US" sz="2800" dirty="0">
              <a:solidFill>
                <a:schemeClr val="bg1"/>
              </a:solidFill>
            </a:endParaRPr>
          </a:p>
        </p:txBody>
      </p:sp>
      <p:sp>
        <p:nvSpPr>
          <p:cNvPr id="19" name="Rectangle 18">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89A0EB2-4EF0-B68B-5409-8464B8152F7A}"/>
              </a:ext>
            </a:extLst>
          </p:cNvPr>
          <p:cNvSpPr>
            <a:spLocks noGrp="1"/>
          </p:cNvSpPr>
          <p:nvPr>
            <p:ph type="body" sz="half" idx="2"/>
          </p:nvPr>
        </p:nvSpPr>
        <p:spPr>
          <a:xfrm>
            <a:off x="1535371" y="2391769"/>
            <a:ext cx="9935571" cy="4274501"/>
          </a:xfrm>
        </p:spPr>
        <p:txBody>
          <a:bodyPr vert="horz" lIns="109728" tIns="109728" rIns="109728" bIns="91440" rtlCol="0" anchor="t">
            <a:normAutofit lnSpcReduction="10000"/>
          </a:bodyPr>
          <a:lstStyle/>
          <a:p>
            <a:pPr marL="285750" marR="0" indent="-285750" algn="just" rtl="0">
              <a:buFont typeface="Arial" panose="020B0604020202020204" pitchFamily="34" charset="0"/>
              <a:buChar char="•"/>
            </a:pPr>
            <a:r>
              <a:rPr lang="en-GB" dirty="0">
                <a:latin typeface="Calibri" panose="020F0502020204030204" pitchFamily="34" charset="0"/>
              </a:rPr>
              <a:t>S</a:t>
            </a:r>
            <a:r>
              <a:rPr lang="en-GB" sz="1800" b="0" i="0" u="none" strike="noStrike" baseline="0" dirty="0">
                <a:latin typeface="Calibri" panose="020F0502020204030204" pitchFamily="34" charset="0"/>
              </a:rPr>
              <a:t>ituated in Ta’ </a:t>
            </a:r>
            <a:r>
              <a:rPr lang="en-GB" sz="1800" b="0" i="0" u="none" strike="noStrike" baseline="0" dirty="0" err="1">
                <a:latin typeface="Calibri" panose="020F0502020204030204" pitchFamily="34" charset="0"/>
              </a:rPr>
              <a:t>Kandja</a:t>
            </a:r>
            <a:r>
              <a:rPr lang="en-GB" sz="1800" b="0" i="0" u="none" strike="noStrike" baseline="0" dirty="0">
                <a:latin typeface="Calibri" panose="020F0502020204030204" pitchFamily="34" charset="0"/>
              </a:rPr>
              <a:t>, limits of </a:t>
            </a:r>
            <a:r>
              <a:rPr lang="en-GB" sz="1800" b="0" i="0" u="none" strike="noStrike" baseline="0" dirty="0" err="1">
                <a:latin typeface="Calibri" panose="020F0502020204030204" pitchFamily="34" charset="0"/>
              </a:rPr>
              <a:t>Siġġiewi</a:t>
            </a:r>
            <a:r>
              <a:rPr lang="en-GB" sz="1800" b="0" i="0" u="none" strike="noStrike" baseline="0" dirty="0">
                <a:latin typeface="Calibri" panose="020F0502020204030204" pitchFamily="34" charset="0"/>
              </a:rPr>
              <a:t>. </a:t>
            </a:r>
          </a:p>
          <a:p>
            <a:pPr marL="285750" marR="0" indent="-285750" algn="just" rtl="0">
              <a:buFont typeface="Arial" panose="020B0604020202020204" pitchFamily="34" charset="0"/>
              <a:buChar char="•"/>
            </a:pPr>
            <a:r>
              <a:rPr lang="en-GB" dirty="0">
                <a:latin typeface="Calibri" panose="020F0502020204030204" pitchFamily="34" charset="0"/>
              </a:rPr>
              <a:t>B</a:t>
            </a:r>
            <a:r>
              <a:rPr lang="en-GB" sz="1800" b="0" i="0" u="none" strike="noStrike" baseline="0" dirty="0">
                <a:latin typeface="Calibri" panose="020F0502020204030204" pitchFamily="34" charset="0"/>
              </a:rPr>
              <a:t>uilt on an Olympic size model and is certified by the International Shooting Sport Federation. </a:t>
            </a:r>
          </a:p>
          <a:p>
            <a:pPr marL="285750" marR="0" indent="-285750" algn="just" rtl="0">
              <a:buFont typeface="Arial" panose="020B0604020202020204" pitchFamily="34" charset="0"/>
              <a:buChar char="•"/>
            </a:pPr>
            <a:r>
              <a:rPr lang="en-GB" sz="1800" b="0" i="0" u="none" strike="noStrike" baseline="0" dirty="0">
                <a:latin typeface="Calibri" panose="020F0502020204030204" pitchFamily="34" charset="0"/>
              </a:rPr>
              <a:t>Site was managed by </a:t>
            </a:r>
            <a:r>
              <a:rPr lang="en-GB" sz="1800" b="0" i="0" u="none" strike="noStrike" baseline="0" dirty="0" err="1">
                <a:latin typeface="Calibri" panose="020F0502020204030204" pitchFamily="34" charset="0"/>
              </a:rPr>
              <a:t>SportMalta</a:t>
            </a:r>
            <a:r>
              <a:rPr lang="en-GB" sz="1800" b="0" i="0" u="none" strike="noStrike" baseline="0" dirty="0">
                <a:latin typeface="Calibri" panose="020F0502020204030204" pitchFamily="34" charset="0"/>
              </a:rPr>
              <a:t>.</a:t>
            </a:r>
          </a:p>
          <a:p>
            <a:pPr marL="285750" marR="0" indent="-285750" algn="just" rtl="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The construction and administration of this project fell under </a:t>
            </a:r>
            <a:r>
              <a:rPr lang="en-GB" dirty="0" err="1">
                <a:latin typeface="Calibri" panose="020F0502020204030204" pitchFamily="34" charset="0"/>
                <a:ea typeface="Times New Roman" panose="02020603050405020304" pitchFamily="18" charset="0"/>
              </a:rPr>
              <a:t>SportMalta’s</a:t>
            </a:r>
            <a:r>
              <a:rPr lang="en-GB" sz="1800" dirty="0">
                <a:effectLst/>
                <a:latin typeface="Calibri" panose="020F0502020204030204" pitchFamily="34" charset="0"/>
                <a:ea typeface="Times New Roman" panose="02020603050405020304" pitchFamily="18" charset="0"/>
              </a:rPr>
              <a:t> responsibility in June 2017.</a:t>
            </a:r>
          </a:p>
          <a:p>
            <a:pPr marL="285750" marR="0" indent="-285750" algn="just" rtl="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Information provided by </a:t>
            </a:r>
            <a:r>
              <a:rPr lang="en-GB" sz="1800" dirty="0" err="1">
                <a:effectLst/>
                <a:latin typeface="Calibri" panose="020F0502020204030204" pitchFamily="34" charset="0"/>
                <a:ea typeface="Times New Roman" panose="02020603050405020304" pitchFamily="18" charset="0"/>
              </a:rPr>
              <a:t>SportMalta</a:t>
            </a:r>
            <a:r>
              <a:rPr lang="en-GB" sz="1800" dirty="0">
                <a:effectLst/>
                <a:latin typeface="Calibri" panose="020F0502020204030204" pitchFamily="34" charset="0"/>
                <a:ea typeface="Times New Roman" panose="02020603050405020304" pitchFamily="18" charset="0"/>
              </a:rPr>
              <a:t> indicated that, as at December 2019, the total contracted amounts for various goods and services relating to the Shooting Range project totalled €11.3 million.</a:t>
            </a:r>
            <a:endParaRPr lang="en-US" dirty="0"/>
          </a:p>
        </p:txBody>
      </p:sp>
    </p:spTree>
    <p:extLst>
      <p:ext uri="{BB962C8B-B14F-4D97-AF65-F5344CB8AC3E}">
        <p14:creationId xmlns:p14="http://schemas.microsoft.com/office/powerpoint/2010/main" val="256922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0AEC47D0-5D16-40CF-3E84-2041A4990313}"/>
              </a:ext>
            </a:extLst>
          </p:cNvPr>
          <p:cNvPicPr>
            <a:picLocks noChangeAspect="1"/>
          </p:cNvPicPr>
          <p:nvPr/>
        </p:nvPicPr>
        <p:blipFill rotWithShape="1">
          <a:blip r:embed="rId2"/>
          <a:srcRect l="512" r="31075" b="-2"/>
          <a:stretch/>
        </p:blipFill>
        <p:spPr>
          <a:xfrm>
            <a:off x="20" y="1804072"/>
            <a:ext cx="4458058" cy="4349801"/>
          </a:xfrm>
          <a:prstGeom prst="rect">
            <a:avLst/>
          </a:prstGeom>
        </p:spPr>
      </p:pic>
      <p:sp>
        <p:nvSpPr>
          <p:cNvPr id="13" name="Rectangle 1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0"/>
            <a:ext cx="7765922" cy="616761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46A9C6-0732-1D57-1C29-00B3FF895A46}"/>
              </a:ext>
            </a:extLst>
          </p:cNvPr>
          <p:cNvSpPr>
            <a:spLocks noGrp="1"/>
          </p:cNvSpPr>
          <p:nvPr>
            <p:ph type="title"/>
          </p:nvPr>
        </p:nvSpPr>
        <p:spPr>
          <a:xfrm>
            <a:off x="4794634" y="332450"/>
            <a:ext cx="6754447" cy="1471622"/>
          </a:xfrm>
        </p:spPr>
        <p:txBody>
          <a:bodyPr anchor="b">
            <a:normAutofit/>
          </a:bodyPr>
          <a:lstStyle/>
          <a:p>
            <a:r>
              <a:rPr lang="en-GB" dirty="0"/>
              <a:t>Scope of the Audit</a:t>
            </a:r>
          </a:p>
        </p:txBody>
      </p:sp>
      <p:sp>
        <p:nvSpPr>
          <p:cNvPr id="15" name="Rectangle 1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53806"/>
            <a:ext cx="44256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3DA5D7-E324-C06A-DC81-1E8E00844393}"/>
              </a:ext>
            </a:extLst>
          </p:cNvPr>
          <p:cNvSpPr>
            <a:spLocks noGrp="1"/>
          </p:cNvSpPr>
          <p:nvPr>
            <p:ph idx="1"/>
          </p:nvPr>
        </p:nvSpPr>
        <p:spPr>
          <a:xfrm>
            <a:off x="4794637" y="1940001"/>
            <a:ext cx="6754446" cy="3834594"/>
          </a:xfrm>
        </p:spPr>
        <p:txBody>
          <a:bodyPr anchor="t">
            <a:normAutofit/>
          </a:bodyPr>
          <a:lstStyle/>
          <a:p>
            <a:pPr marL="285750" indent="-285750" algn="just">
              <a:buFont typeface="Arial" panose="020B0604020202020204" pitchFamily="34" charset="0"/>
              <a:buChar char="•"/>
            </a:pPr>
            <a:r>
              <a:rPr lang="en-GB" b="0" dirty="0">
                <a:effectLst/>
                <a:latin typeface="Calibri" panose="020F0502020204030204" pitchFamily="34" charset="0"/>
                <a:ea typeface="Times New Roman" panose="02020603050405020304" pitchFamily="18" charset="0"/>
              </a:rPr>
              <a:t>To verify whether procurement procedures adopted by </a:t>
            </a:r>
            <a:r>
              <a:rPr lang="en-GB" b="0" dirty="0" err="1">
                <a:effectLst/>
                <a:latin typeface="Calibri" panose="020F0502020204030204" pitchFamily="34" charset="0"/>
                <a:ea typeface="Times New Roman" panose="02020603050405020304" pitchFamily="18" charset="0"/>
              </a:rPr>
              <a:t>SportMalta</a:t>
            </a:r>
            <a:r>
              <a:rPr lang="en-GB" b="0" dirty="0">
                <a:effectLst/>
                <a:latin typeface="Calibri" panose="020F0502020204030204" pitchFamily="34" charset="0"/>
                <a:ea typeface="Times New Roman" panose="02020603050405020304" pitchFamily="18" charset="0"/>
              </a:rPr>
              <a:t> were in compliance with the Public Procurement Regulations. </a:t>
            </a:r>
          </a:p>
          <a:p>
            <a:pPr marL="285750" indent="-285750" algn="just">
              <a:buFont typeface="Arial" panose="020B0604020202020204" pitchFamily="34" charset="0"/>
              <a:buChar char="•"/>
            </a:pPr>
            <a:endParaRPr lang="en-GB" b="0" dirty="0">
              <a:latin typeface="Calibri" panose="020F0502020204030204" pitchFamily="34" charset="0"/>
              <a:ea typeface="Times New Roman" panose="02020603050405020304" pitchFamily="18" charset="0"/>
            </a:endParaRPr>
          </a:p>
          <a:p>
            <a:pPr marL="285750" indent="-285750" algn="just">
              <a:buFont typeface="Arial" panose="020B0604020202020204" pitchFamily="34" charset="0"/>
              <a:buChar char="•"/>
            </a:pPr>
            <a:r>
              <a:rPr lang="en-GB" b="0" dirty="0">
                <a:effectLst/>
                <a:latin typeface="Calibri" panose="020F0502020204030204" pitchFamily="34" charset="0"/>
                <a:ea typeface="Times New Roman" panose="02020603050405020304" pitchFamily="18" charset="0"/>
              </a:rPr>
              <a:t>The National Audit Office (NAO) also sought to determine the level of existing internal controls over this project, including the adequacy of certification prior to effecting the respective payments.</a:t>
            </a:r>
            <a:endParaRPr lang="en-GB" b="0" dirty="0"/>
          </a:p>
        </p:txBody>
      </p:sp>
      <p:sp>
        <p:nvSpPr>
          <p:cNvPr id="17" name="Rectangle 16">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27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GB"/>
          </a:p>
        </p:txBody>
      </p:sp>
      <p:sp>
        <p:nvSpPr>
          <p:cNvPr id="2059" name="Rectangle 205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Rectangle 206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SCN5418">
            <a:extLst>
              <a:ext uri="{FF2B5EF4-FFF2-40B4-BE49-F238E27FC236}">
                <a16:creationId xmlns:a16="http://schemas.microsoft.com/office/drawing/2014/main" id="{BF3F0DFA-84C7-7338-3BA3-9A7B39DB3D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92" r="-2" b="8748"/>
          <a:stretch/>
        </p:blipFill>
        <p:spPr bwMode="auto">
          <a:xfrm>
            <a:off x="20" y="1074544"/>
            <a:ext cx="7573364" cy="5069861"/>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00EE8-066B-782E-3A50-FA161C135880}"/>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a:solidFill>
                  <a:schemeClr val="bg1"/>
                </a:solidFill>
              </a:rPr>
              <a:t>Key Issues</a:t>
            </a:r>
          </a:p>
        </p:txBody>
      </p:sp>
      <p:sp>
        <p:nvSpPr>
          <p:cNvPr id="2069" name="Rectangle 206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7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42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3F7D7D-F24E-0243-0A54-0FEB37633692}"/>
              </a:ext>
            </a:extLst>
          </p:cNvPr>
          <p:cNvSpPr>
            <a:spLocks noGrp="1"/>
          </p:cNvSpPr>
          <p:nvPr>
            <p:ph type="title"/>
          </p:nvPr>
        </p:nvSpPr>
        <p:spPr>
          <a:xfrm>
            <a:off x="1535371" y="1044054"/>
            <a:ext cx="10013709" cy="1030360"/>
          </a:xfrm>
        </p:spPr>
        <p:txBody>
          <a:bodyPr vert="horz" lIns="109728" tIns="109728" rIns="109728" bIns="91440" rtlCol="0" anchor="ctr">
            <a:normAutofit fontScale="90000"/>
          </a:bodyPr>
          <a:lstStyle/>
          <a:p>
            <a:pPr>
              <a:lnSpc>
                <a:spcPct val="150000"/>
              </a:lnSpc>
            </a:pPr>
            <a:r>
              <a:rPr lang="en-US" sz="2800" dirty="0">
                <a:solidFill>
                  <a:schemeClr val="bg1"/>
                </a:solidFill>
              </a:rPr>
              <a:t>Lack of Ownership over the Shooting Range Project</a:t>
            </a:r>
          </a:p>
        </p:txBody>
      </p:sp>
      <p:sp>
        <p:nvSpPr>
          <p:cNvPr id="21" name="Rectangle 20">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B03DBC1-3295-DF7F-9A53-D832DE5BE6CD}"/>
              </a:ext>
            </a:extLst>
          </p:cNvPr>
          <p:cNvSpPr>
            <a:spLocks noGrp="1"/>
          </p:cNvSpPr>
          <p:nvPr>
            <p:ph type="body" sz="half" idx="2"/>
          </p:nvPr>
        </p:nvSpPr>
        <p:spPr>
          <a:xfrm>
            <a:off x="1102778" y="2300161"/>
            <a:ext cx="10823554" cy="4316950"/>
          </a:xfrm>
        </p:spPr>
        <p:txBody>
          <a:bodyPr vert="horz" lIns="109728" tIns="109728" rIns="109728" bIns="91440" rtlCol="0" anchor="t">
            <a:normAutofit/>
          </a:bodyPr>
          <a:lstStyle/>
          <a:p>
            <a:pPr marL="285750" indent="-285750" algn="just">
              <a:buFont typeface="Arial" panose="020B0604020202020204" pitchFamily="34" charset="0"/>
              <a:buChar char="•"/>
            </a:pPr>
            <a:r>
              <a:rPr lang="en-GB" sz="1800" dirty="0" err="1">
                <a:effectLst/>
                <a:latin typeface="Calibri" panose="020F0502020204030204" pitchFamily="34" charset="0"/>
                <a:ea typeface="Times New Roman" panose="02020603050405020304" pitchFamily="18" charset="0"/>
              </a:rPr>
              <a:t>SportMalta</a:t>
            </a:r>
            <a:r>
              <a:rPr lang="en-GB" sz="1800" dirty="0">
                <a:effectLst/>
                <a:latin typeface="Calibri" panose="020F0502020204030204" pitchFamily="34" charset="0"/>
                <a:ea typeface="Times New Roman" panose="02020603050405020304" pitchFamily="18" charset="0"/>
              </a:rPr>
              <a:t> was not in a position to provide NAO with basic information.</a:t>
            </a:r>
          </a:p>
          <a:p>
            <a:pPr marL="285750" indent="-285750" algn="just">
              <a:buFont typeface="Arial" panose="020B0604020202020204" pitchFamily="34" charset="0"/>
              <a:buChar char="•"/>
            </a:pPr>
            <a:r>
              <a:rPr lang="en-GB" dirty="0">
                <a:latin typeface="Calibri" panose="020F0502020204030204" pitchFamily="34" charset="0"/>
                <a:ea typeface="Times New Roman" panose="02020603050405020304" pitchFamily="18" charset="0"/>
              </a:rPr>
              <a:t>R</a:t>
            </a:r>
            <a:r>
              <a:rPr lang="en-GB" sz="1800" dirty="0">
                <a:effectLst/>
                <a:latin typeface="Calibri" panose="020F0502020204030204" pitchFamily="34" charset="0"/>
                <a:ea typeface="Times New Roman" panose="02020603050405020304" pitchFamily="18" charset="0"/>
              </a:rPr>
              <a:t>equests for documentation were forwarded to other individuals involved in the project. </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At times, NAO received conflicting information.</a:t>
            </a: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Total reliance on third parties for retrieval of information indicated lack of ownership over the project. </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NAO did not have the comfort that the information and documentation made available for audit purposes was complete and accurate.</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317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3F7D7D-F24E-0243-0A54-0FEB37633692}"/>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2800" dirty="0">
                <a:solidFill>
                  <a:schemeClr val="bg1"/>
                </a:solidFill>
              </a:rPr>
              <a:t>Weak Internal Controls</a:t>
            </a:r>
          </a:p>
        </p:txBody>
      </p:sp>
      <p:sp>
        <p:nvSpPr>
          <p:cNvPr id="21" name="Rectangle 20">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B03DBC1-3295-DF7F-9A53-D832DE5BE6CD}"/>
              </a:ext>
            </a:extLst>
          </p:cNvPr>
          <p:cNvSpPr>
            <a:spLocks noGrp="1"/>
          </p:cNvSpPr>
          <p:nvPr>
            <p:ph type="body" sz="half" idx="2"/>
          </p:nvPr>
        </p:nvSpPr>
        <p:spPr>
          <a:xfrm>
            <a:off x="1102778" y="2300161"/>
            <a:ext cx="10823554" cy="4316950"/>
          </a:xfrm>
        </p:spPr>
        <p:txBody>
          <a:bodyPr vert="horz" lIns="109728" tIns="109728" rIns="109728" bIns="91440" rtlCol="0" anchor="t">
            <a:normAutofit lnSpcReduction="10000"/>
          </a:bodyPr>
          <a:lstStyle/>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Works for a value of almost €4 million were not covered by performance guarantees or single bond.</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No approval from the Department of Contracts was obtained for variations emanating from extra works carried out or additional quantities utilised by the contractors, which in aggregate totalled over €0.4 million.</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The percentage pre-established capping of 15% for modifications carried out on the spectators’ stand contract was exceeded.</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The agreement for the Construction of Berm Wall and Foundations, Shooting Tunnel and Foundations of Shooting Range, at a total contract value of €2,371,534 (VAT excl.), was signed after the commencement of works.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448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3F7D7D-F24E-0243-0A54-0FEB37633692}"/>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marL="228600" indent="-228600" algn="just"/>
            <a:r>
              <a:rPr lang="en-GB" sz="2400" b="1" dirty="0">
                <a:solidFill>
                  <a:schemeClr val="bg1"/>
                </a:solidFill>
                <a:effectLst/>
                <a:ea typeface="Times New Roman" panose="02020603050405020304" pitchFamily="18" charset="0"/>
              </a:rPr>
              <a:t>Shortcomings related to Procurement Procedures </a:t>
            </a:r>
            <a:endParaRPr lang="en-GB" sz="2400" dirty="0">
              <a:solidFill>
                <a:schemeClr val="bg1"/>
              </a:solidFill>
              <a:effectLst/>
              <a:ea typeface="Times New Roman" panose="02020603050405020304" pitchFamily="18" charset="0"/>
            </a:endParaRPr>
          </a:p>
        </p:txBody>
      </p:sp>
      <p:sp>
        <p:nvSpPr>
          <p:cNvPr id="21" name="Rectangle 20">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B03DBC1-3295-DF7F-9A53-D832DE5BE6CD}"/>
              </a:ext>
            </a:extLst>
          </p:cNvPr>
          <p:cNvSpPr>
            <a:spLocks noGrp="1"/>
          </p:cNvSpPr>
          <p:nvPr>
            <p:ph type="body" sz="half" idx="2"/>
          </p:nvPr>
        </p:nvSpPr>
        <p:spPr>
          <a:xfrm>
            <a:off x="1102778" y="2300161"/>
            <a:ext cx="10823554" cy="4316950"/>
          </a:xfrm>
        </p:spPr>
        <p:txBody>
          <a:bodyPr vert="horz" lIns="109728" tIns="109728" rIns="109728" bIns="91440" rtlCol="0" anchor="t">
            <a:normAutofit fontScale="92500" lnSpcReduction="20000"/>
          </a:bodyPr>
          <a:lstStyle/>
          <a:p>
            <a:pPr marL="285750" indent="-285750" algn="just">
              <a:buFont typeface="Arial" panose="020B0604020202020204" pitchFamily="34" charset="0"/>
              <a:buChar char="•"/>
            </a:pPr>
            <a:r>
              <a:rPr lang="en-GB" sz="1800" kern="1600" dirty="0">
                <a:effectLst/>
                <a:latin typeface="Calibri" panose="020F0502020204030204" pitchFamily="34" charset="0"/>
                <a:ea typeface="Times New Roman" panose="02020603050405020304" pitchFamily="18" charset="0"/>
              </a:rPr>
              <a:t>Although above the threshold applicable for a tender through the Department of Contracts, the contract for the construction and finishing of the spectators’ stand, for the value of </a:t>
            </a:r>
            <a:r>
              <a:rPr lang="en-GB" sz="1800" dirty="0">
                <a:effectLst/>
                <a:latin typeface="Calibri" panose="020F0502020204030204" pitchFamily="34" charset="0"/>
                <a:ea typeface="Times New Roman" panose="02020603050405020304" pitchFamily="18" charset="0"/>
              </a:rPr>
              <a:t>€262,990 (VAT excl.), </a:t>
            </a:r>
            <a:r>
              <a:rPr lang="en-GB" sz="1800" kern="1600" dirty="0">
                <a:effectLst/>
                <a:latin typeface="Calibri" panose="020F0502020204030204" pitchFamily="34" charset="0"/>
                <a:ea typeface="Times New Roman" panose="02020603050405020304" pitchFamily="18" charset="0"/>
              </a:rPr>
              <a:t>was awarded following a call for quotations issued through the Electronic Public Procurement System. </a:t>
            </a:r>
          </a:p>
          <a:p>
            <a:pPr marL="285750" indent="-285750" algn="just">
              <a:buFont typeface="Arial" panose="020B0604020202020204" pitchFamily="34" charset="0"/>
              <a:buChar char="•"/>
            </a:pPr>
            <a:r>
              <a:rPr lang="en-GB" kern="1600" dirty="0">
                <a:latin typeface="Calibri" panose="020F0502020204030204" pitchFamily="34" charset="0"/>
                <a:ea typeface="Times New Roman" panose="02020603050405020304" pitchFamily="18" charset="0"/>
              </a:rPr>
              <a:t>I</a:t>
            </a:r>
            <a:r>
              <a:rPr lang="en-GB" sz="1800" kern="1600" dirty="0">
                <a:effectLst/>
                <a:latin typeface="Calibri" panose="020F0502020204030204" pitchFamily="34" charset="0"/>
                <a:ea typeface="Times New Roman" panose="02020603050405020304" pitchFamily="18" charset="0"/>
              </a:rPr>
              <a:t>n the case of the construction of the berm wall (</a:t>
            </a:r>
            <a:r>
              <a:rPr lang="en-GB" sz="1800" dirty="0">
                <a:effectLst/>
                <a:latin typeface="Calibri" panose="020F0502020204030204" pitchFamily="34" charset="0"/>
                <a:ea typeface="Times New Roman" panose="02020603050405020304" pitchFamily="18" charset="0"/>
              </a:rPr>
              <a:t>€2,371,534 VAT excl.),</a:t>
            </a:r>
            <a:r>
              <a:rPr lang="en-GB" sz="1800" kern="1600" dirty="0">
                <a:effectLst/>
                <a:latin typeface="Calibri" panose="020F0502020204030204" pitchFamily="34" charset="0"/>
                <a:ea typeface="Times New Roman" panose="02020603050405020304" pitchFamily="18" charset="0"/>
              </a:rPr>
              <a:t> as well as alterations and finishes to the clubhouse building (</a:t>
            </a:r>
            <a:r>
              <a:rPr lang="en-GB" sz="1800" dirty="0">
                <a:effectLst/>
                <a:latin typeface="Calibri" panose="020F0502020204030204" pitchFamily="34" charset="0"/>
                <a:ea typeface="Times New Roman" panose="02020603050405020304" pitchFamily="18" charset="0"/>
              </a:rPr>
              <a:t>€160,231 VAT excl.)</a:t>
            </a:r>
            <a:r>
              <a:rPr lang="en-GB" sz="1800" kern="1600" dirty="0">
                <a:effectLst/>
                <a:latin typeface="Calibri" panose="020F0502020204030204" pitchFamily="34" charset="0"/>
                <a:ea typeface="Times New Roman" panose="02020603050405020304" pitchFamily="18" charset="0"/>
              </a:rPr>
              <a:t>, </a:t>
            </a:r>
            <a:r>
              <a:rPr lang="en-GB" sz="1800" kern="1600" dirty="0" err="1">
                <a:effectLst/>
                <a:latin typeface="Calibri" panose="020F0502020204030204" pitchFamily="34" charset="0"/>
                <a:ea typeface="Times New Roman" panose="02020603050405020304" pitchFamily="18" charset="0"/>
              </a:rPr>
              <a:t>SportMalta</a:t>
            </a:r>
            <a:r>
              <a:rPr lang="en-GB" sz="1800" kern="1600" dirty="0">
                <a:effectLst/>
                <a:latin typeface="Calibri" panose="020F0502020204030204" pitchFamily="34" charset="0"/>
                <a:ea typeface="Times New Roman" panose="02020603050405020304" pitchFamily="18" charset="0"/>
              </a:rPr>
              <a:t> contacted three contractors for each task and asked them to submit their bids. </a:t>
            </a:r>
          </a:p>
          <a:p>
            <a:pPr marL="285750" indent="-285750" algn="just">
              <a:buFont typeface="Arial" panose="020B0604020202020204" pitchFamily="34" charset="0"/>
              <a:buChar char="•"/>
            </a:pPr>
            <a:r>
              <a:rPr lang="en-GB" sz="1800" kern="1600" dirty="0">
                <a:effectLst/>
                <a:latin typeface="Calibri" panose="020F0502020204030204" pitchFamily="34" charset="0"/>
                <a:ea typeface="Times New Roman" panose="02020603050405020304" pitchFamily="18" charset="0"/>
              </a:rPr>
              <a:t>The quotes for the negotiated </a:t>
            </a:r>
            <a:r>
              <a:rPr lang="en-GB" kern="1600" dirty="0">
                <a:latin typeface="Calibri" panose="020F0502020204030204" pitchFamily="34" charset="0"/>
                <a:ea typeface="Times New Roman" panose="02020603050405020304" pitchFamily="18" charset="0"/>
              </a:rPr>
              <a:t>p</a:t>
            </a:r>
            <a:r>
              <a:rPr lang="en-GB" sz="1800" kern="1600" dirty="0">
                <a:effectLst/>
                <a:latin typeface="Calibri" panose="020F0502020204030204" pitchFamily="34" charset="0"/>
                <a:ea typeface="Times New Roman" panose="02020603050405020304" pitchFamily="18" charset="0"/>
              </a:rPr>
              <a:t>rocedure contracts were not negotiated further with the contractors.</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Contract prices matched exactly the bid amounts, even when these were higher than the estimate prepared by the Quantity Surveyors</a:t>
            </a:r>
            <a:r>
              <a:rPr lang="en-GB" sz="1800" kern="16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endParaRPr lang="en-GB" sz="1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012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GB"/>
          </a:p>
        </p:txBody>
      </p:sp>
      <p:sp>
        <p:nvSpPr>
          <p:cNvPr id="2059" name="Rectangle 205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Rectangle 206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Rectangle 2062">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SCN5418">
            <a:extLst>
              <a:ext uri="{FF2B5EF4-FFF2-40B4-BE49-F238E27FC236}">
                <a16:creationId xmlns:a16="http://schemas.microsoft.com/office/drawing/2014/main" id="{BF3F0DFA-84C7-7338-3BA3-9A7B39DB3D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92" r="-2" b="8748"/>
          <a:stretch/>
        </p:blipFill>
        <p:spPr bwMode="auto">
          <a:xfrm>
            <a:off x="20" y="1074544"/>
            <a:ext cx="7573364" cy="5069861"/>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4">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00EE8-066B-782E-3A50-FA161C135880}"/>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b="0" cap="all" dirty="0">
                <a:solidFill>
                  <a:schemeClr val="bg1"/>
                </a:solidFill>
              </a:rPr>
              <a:t>Control Issue</a:t>
            </a:r>
          </a:p>
        </p:txBody>
      </p:sp>
      <p:sp>
        <p:nvSpPr>
          <p:cNvPr id="2069" name="Rectangle 206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Rectangle 207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0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3F7D7D-F24E-0243-0A54-0FEB37633692}"/>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r>
              <a:rPr lang="en-GB" sz="2400" b="1" dirty="0">
                <a:solidFill>
                  <a:schemeClr val="bg1"/>
                </a:solidFill>
                <a:effectLst/>
                <a:ea typeface="Times New Roman" panose="02020603050405020304" pitchFamily="18" charset="0"/>
              </a:rPr>
              <a:t>Conflicting or Inconclusive Information on </a:t>
            </a:r>
            <a:br>
              <a:rPr lang="en-GB" sz="2400" b="1" dirty="0">
                <a:solidFill>
                  <a:schemeClr val="bg1"/>
                </a:solidFill>
                <a:effectLst/>
                <a:ea typeface="Times New Roman" panose="02020603050405020304" pitchFamily="18" charset="0"/>
              </a:rPr>
            </a:br>
            <a:r>
              <a:rPr lang="en-GB" sz="2400" b="1" dirty="0">
                <a:solidFill>
                  <a:schemeClr val="bg1"/>
                </a:solidFill>
                <a:effectLst/>
                <a:ea typeface="Times New Roman" panose="02020603050405020304" pitchFamily="18" charset="0"/>
              </a:rPr>
              <a:t>Timeline of Project Works</a:t>
            </a:r>
            <a:endParaRPr lang="en-GB" sz="2400" dirty="0">
              <a:solidFill>
                <a:schemeClr val="bg1"/>
              </a:solidFill>
              <a:effectLst/>
              <a:ea typeface="Times New Roman" panose="02020603050405020304" pitchFamily="18" charset="0"/>
            </a:endParaRPr>
          </a:p>
        </p:txBody>
      </p:sp>
      <p:sp>
        <p:nvSpPr>
          <p:cNvPr id="21" name="Rectangle 20">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B03DBC1-3295-DF7F-9A53-D832DE5BE6CD}"/>
              </a:ext>
            </a:extLst>
          </p:cNvPr>
          <p:cNvSpPr>
            <a:spLocks noGrp="1"/>
          </p:cNvSpPr>
          <p:nvPr>
            <p:ph type="body" sz="half" idx="2"/>
          </p:nvPr>
        </p:nvSpPr>
        <p:spPr>
          <a:xfrm>
            <a:off x="1130448" y="2300161"/>
            <a:ext cx="10823554" cy="4316950"/>
          </a:xfrm>
        </p:spPr>
        <p:txBody>
          <a:bodyPr vert="horz" lIns="109728" tIns="109728" rIns="109728" bIns="91440" rtlCol="0" anchor="t">
            <a:normAutofit fontScale="92500" lnSpcReduction="10000"/>
          </a:bodyPr>
          <a:lstStyle/>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Files made available for audit review provided insufficient information on project timelines.</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NAO specifically requested </a:t>
            </a:r>
            <a:r>
              <a:rPr lang="en-GB" sz="1800" dirty="0" err="1">
                <a:effectLst/>
                <a:latin typeface="Calibri" panose="020F0502020204030204" pitchFamily="34" charset="0"/>
                <a:ea typeface="Times New Roman" panose="02020603050405020304" pitchFamily="18" charset="0"/>
              </a:rPr>
              <a:t>SportMalta</a:t>
            </a:r>
            <a:r>
              <a:rPr lang="en-GB" sz="1800" dirty="0">
                <a:effectLst/>
                <a:latin typeface="Calibri" panose="020F0502020204030204" pitchFamily="34" charset="0"/>
                <a:ea typeface="Times New Roman" panose="02020603050405020304" pitchFamily="18" charset="0"/>
              </a:rPr>
              <a:t> to indicate the commencement date for works relating to different parts of the project and the period of execution. </a:t>
            </a: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Unfortunately, practically no information was forthcoming.</a:t>
            </a: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rPr>
              <a:t>Upon further enquiry by NAO, information on the sampled contracts was obtained from the Projects Manager. However, this was either conflicting or inconclusive. </a:t>
            </a:r>
          </a:p>
          <a:p>
            <a:pPr marL="285750" indent="-285750" algn="just">
              <a:buFont typeface="Arial" panose="020B0604020202020204" pitchFamily="34" charset="0"/>
              <a:buChar char="•"/>
            </a:pPr>
            <a:r>
              <a:rPr lang="en-GB" dirty="0">
                <a:latin typeface="Calibri" panose="020F0502020204030204" pitchFamily="34" charset="0"/>
                <a:ea typeface="Times New Roman" panose="02020603050405020304" pitchFamily="18" charset="0"/>
              </a:rPr>
              <a:t>S</a:t>
            </a:r>
            <a:r>
              <a:rPr lang="en-GB" sz="1800" dirty="0">
                <a:effectLst/>
                <a:latin typeface="Calibri" panose="020F0502020204030204" pitchFamily="34" charset="0"/>
                <a:ea typeface="Times New Roman" panose="02020603050405020304" pitchFamily="18" charset="0"/>
              </a:rPr>
              <a:t>ince acceptance certificates were not made available for audit purposes, the completion date of each task was unknown to NAO. This hindered this Office from verifying whether the periods of execution stipulated in the sampled contracts were respected, and if penalties were to be imposed in case of delays. </a:t>
            </a:r>
            <a:endParaRPr lang="en-GB" sz="1800" dirty="0">
              <a:effectLst/>
              <a:latin typeface="Times New Roman" panose="02020603050405020304" pitchFamily="18" charset="0"/>
              <a:ea typeface="Times New Roman" panose="02020603050405020304" pitchFamily="18" charset="0"/>
            </a:endParaRPr>
          </a:p>
          <a:p>
            <a:pPr marL="342900" lvl="0" indent="-342900" algn="just">
              <a:buClr>
                <a:srgbClr val="00B050"/>
              </a:buClr>
              <a:buFont typeface="Symbol" panose="05050102010706020507" pitchFamily="18" charset="2"/>
              <a:buChar char=""/>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5658589"/>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260</TotalTime>
  <Words>622</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Meiryo</vt:lpstr>
      <vt:lpstr>Arial</vt:lpstr>
      <vt:lpstr>Calibri</vt:lpstr>
      <vt:lpstr>Corbel</vt:lpstr>
      <vt:lpstr>Symbol</vt:lpstr>
      <vt:lpstr>Times New Roman</vt:lpstr>
      <vt:lpstr>ShojiVTI</vt:lpstr>
      <vt:lpstr>Annual Audit Report 2019 </vt:lpstr>
      <vt:lpstr>Background - Malta National Shooting Range </vt:lpstr>
      <vt:lpstr>Scope of the Audit</vt:lpstr>
      <vt:lpstr>Key Issues</vt:lpstr>
      <vt:lpstr>Lack of Ownership over the Shooting Range Project</vt:lpstr>
      <vt:lpstr>Weak Internal Controls</vt:lpstr>
      <vt:lpstr>Shortcomings related to Procurement Procedures </vt:lpstr>
      <vt:lpstr>Control Issue</vt:lpstr>
      <vt:lpstr>Conflicting or Inconclusive Information on  Timeline of Project 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Audit Report 2019</dc:title>
  <dc:creator>Gauci Vanessa</dc:creator>
  <cp:lastModifiedBy>Mercieca Tanya at NAO</cp:lastModifiedBy>
  <cp:revision>17</cp:revision>
  <dcterms:created xsi:type="dcterms:W3CDTF">2024-05-03T12:17:57Z</dcterms:created>
  <dcterms:modified xsi:type="dcterms:W3CDTF">2024-05-07T08:49:34Z</dcterms:modified>
</cp:coreProperties>
</file>