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4" r:id="rId5"/>
    <p:sldId id="265" r:id="rId6"/>
    <p:sldId id="267" r:id="rId7"/>
    <p:sldId id="268" r:id="rId8"/>
    <p:sldId id="269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CA9BC3A-843C-4CE8-B308-CFAE6D0AE3E8}" v="3" dt="2023-11-08T10:14:24.99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B0BD0F-49BB-4EE6-A597-E2E1273BDC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39FC2EE-F090-4CD4-B9E6-E4EC531551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6759AD-B7E2-4863-B608-0C6BF8E7F7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D6BAB-C06E-4D36-AEB4-3F5ADF404CBE}" type="datetimeFigureOut">
              <a:rPr lang="en-GB" smtClean="0"/>
              <a:t>03/12/2023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63F2CE-2364-4237-B4C9-AC191F8AF5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164E8C-4008-4538-B5B3-07D0BF0EE7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BA572-606A-4C4C-A9D6-CD76193BB075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 descr="A picture containing drawing, light&#10;&#10;Description automatically generated">
            <a:extLst>
              <a:ext uri="{FF2B5EF4-FFF2-40B4-BE49-F238E27FC236}">
                <a16:creationId xmlns:a16="http://schemas.microsoft.com/office/drawing/2014/main" id="{BCEE1A0D-33AD-4F23-B258-96521A21C22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870" t="23903" r="63261" b="23814"/>
          <a:stretch/>
        </p:blipFill>
        <p:spPr>
          <a:xfrm>
            <a:off x="0" y="528224"/>
            <a:ext cx="1437627" cy="5963478"/>
          </a:xfrm>
          <a:prstGeom prst="rect">
            <a:avLst/>
          </a:prstGeom>
        </p:spPr>
      </p:pic>
      <p:pic>
        <p:nvPicPr>
          <p:cNvPr id="8" name="Picture 7" descr="A picture containing drawing, light&#10;&#10;Description automatically generated">
            <a:extLst>
              <a:ext uri="{FF2B5EF4-FFF2-40B4-BE49-F238E27FC236}">
                <a16:creationId xmlns:a16="http://schemas.microsoft.com/office/drawing/2014/main" id="{451EB02B-0820-4C94-B532-3B5CFE82638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91" t="20317" r="79194" b="15994"/>
          <a:stretch/>
        </p:blipFill>
        <p:spPr>
          <a:xfrm>
            <a:off x="10044332" y="1322363"/>
            <a:ext cx="2147668" cy="4220885"/>
          </a:xfrm>
          <a:prstGeom prst="rect">
            <a:avLst/>
          </a:prstGeom>
        </p:spPr>
      </p:pic>
      <p:pic>
        <p:nvPicPr>
          <p:cNvPr id="9" name="Picture 8" descr="A picture containing drawing, light&#10;&#10;Description automatically generated">
            <a:extLst>
              <a:ext uri="{FF2B5EF4-FFF2-40B4-BE49-F238E27FC236}">
                <a16:creationId xmlns:a16="http://schemas.microsoft.com/office/drawing/2014/main" id="{301EBD8A-EB01-4716-B7DB-30FA707E70E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5816" y="5257800"/>
            <a:ext cx="3540367" cy="16487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83948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061A75-00B0-4382-BF85-16D2B5978F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1B8194F-9997-455D-B76F-AA6158E81F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D47398-A0FF-4868-B4AD-05663A577E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D6BAB-C06E-4D36-AEB4-3F5ADF404CBE}" type="datetimeFigureOut">
              <a:rPr lang="en-GB" smtClean="0"/>
              <a:t>03/12/2023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6F11EF-5FDF-4D0F-BB75-5B9F1F2D28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EC58F9-2EB1-49D5-B681-DE8144041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BA572-606A-4C4C-A9D6-CD76193BB0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77801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7C7D047-7F5F-4DC9-89A7-116720580EE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0CA890B-631C-4070-80F3-ACB315A054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69EE5F-81BD-41E9-8635-05ECD4C549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D6BAB-C06E-4D36-AEB4-3F5ADF404CBE}" type="datetimeFigureOut">
              <a:rPr lang="en-GB" smtClean="0"/>
              <a:t>03/12/2023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2C09BE-9AEB-4675-88FB-36E89E33DF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9634CC-A5B1-4A7C-9555-599F587F5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BA572-606A-4C4C-A9D6-CD76193BB0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2040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D91541-AF0A-419F-AEE7-FBBAC0760B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3BAED6-09D2-4FE5-8A15-DBDACFD840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D1CA7B-DD06-40A0-94F9-3431F493E3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D6BAB-C06E-4D36-AEB4-3F5ADF404CBE}" type="datetimeFigureOut">
              <a:rPr lang="en-GB" smtClean="0"/>
              <a:t>03/12/2023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9C80BB-0B08-4046-A09A-AC0D7F06AA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DD98A2-C19F-4898-8A33-99A8EC10C5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BA572-606A-4C4C-A9D6-CD76193BB075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 descr="A picture containing drawing, light&#10;&#10;Description automatically generated">
            <a:extLst>
              <a:ext uri="{FF2B5EF4-FFF2-40B4-BE49-F238E27FC236}">
                <a16:creationId xmlns:a16="http://schemas.microsoft.com/office/drawing/2014/main" id="{0C2AE3F1-BB03-451B-A30E-6A6094A034D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870" t="23903" r="63261" b="23814"/>
          <a:stretch/>
        </p:blipFill>
        <p:spPr>
          <a:xfrm>
            <a:off x="0" y="528224"/>
            <a:ext cx="1437627" cy="5963478"/>
          </a:xfrm>
          <a:prstGeom prst="rect">
            <a:avLst/>
          </a:prstGeom>
        </p:spPr>
      </p:pic>
      <p:pic>
        <p:nvPicPr>
          <p:cNvPr id="8" name="Picture 7" descr="A picture containing drawing, light&#10;&#10;Description automatically generated">
            <a:extLst>
              <a:ext uri="{FF2B5EF4-FFF2-40B4-BE49-F238E27FC236}">
                <a16:creationId xmlns:a16="http://schemas.microsoft.com/office/drawing/2014/main" id="{F8F4F5BE-007C-44CF-A97B-A5E121F566A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5800" y="5486783"/>
            <a:ext cx="3200399" cy="1490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7161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899805-8FA4-40EE-BD6B-942813855F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707D60-F0F3-4473-B39D-BBD96B420F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684F67-5029-49D9-AE49-A81FE02DE6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D6BAB-C06E-4D36-AEB4-3F5ADF404CBE}" type="datetimeFigureOut">
              <a:rPr lang="en-GB" smtClean="0"/>
              <a:t>03/12/2023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3D1A8D-11EE-43D5-B15F-8643C19A2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C03C8C-2207-4FF0-BF28-547B1A54DA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BA572-606A-4C4C-A9D6-CD76193BB0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97691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58F414-DBC9-4313-8FB9-6D82F379C1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A87813-31C4-4528-967C-952F643358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DE99D5-48C9-46F4-8EA1-EFEBE12CB4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FBF055-D18C-41C7-8C14-4298DA72BC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D6BAB-C06E-4D36-AEB4-3F5ADF404CBE}" type="datetimeFigureOut">
              <a:rPr lang="en-GB" smtClean="0"/>
              <a:t>03/12/2023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A1A610-78E3-48A6-A95B-F1E5BD54B0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ACB54B-C441-4817-AA77-38F4F21C4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BA572-606A-4C4C-A9D6-CD76193BB0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49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452F1D-FE5D-486A-91C5-DD1B998111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E49C8A-A377-4844-888C-9148F9D9A4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458B512-1E57-4740-8877-63523F9695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A127554-DCC4-4FB1-9131-CFAF5757380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CADE9E9-E196-4257-9345-6F2FC702A7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5128EC4-A4CD-4E00-8E59-C94D8BD7CF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D6BAB-C06E-4D36-AEB4-3F5ADF404CBE}" type="datetimeFigureOut">
              <a:rPr lang="en-GB" smtClean="0"/>
              <a:t>03/12/2023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D9F50D3-A868-4201-B0A6-529A2394F8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32E06F7-DDB3-4B45-969D-90674A954D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BA572-606A-4C4C-A9D6-CD76193BB0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94596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D1BD45-D173-41BE-B4C8-F9A6371BE8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5B83368-5190-4F31-907D-2FDEBDC0E6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D6BAB-C06E-4D36-AEB4-3F5ADF404CBE}" type="datetimeFigureOut">
              <a:rPr lang="en-GB" smtClean="0"/>
              <a:t>03/12/2023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12EF4F-ACA2-47E9-8601-6AB87A54D1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C7B3B0-710F-4B7C-BE60-1E08C6552F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BA572-606A-4C4C-A9D6-CD76193BB0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9629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195ADE6-3D76-4E90-83EF-E29542C996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D6BAB-C06E-4D36-AEB4-3F5ADF404CBE}" type="datetimeFigureOut">
              <a:rPr lang="en-GB" smtClean="0"/>
              <a:t>03/12/2023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6DE1D55-3F30-4ED5-8BA5-2771525ABF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B20535-05CF-4CFC-A756-83C0B434C1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BA572-606A-4C4C-A9D6-CD76193BB0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6242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BD0754-64CD-44AF-B8BE-13370298BF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190432-49B9-4CAF-B90B-EA9A019539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3E6F60-2729-4856-8EB9-1C10F9EF1D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44BA15-E215-444A-9326-EBFE621A4D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D6BAB-C06E-4D36-AEB4-3F5ADF404CBE}" type="datetimeFigureOut">
              <a:rPr lang="en-GB" smtClean="0"/>
              <a:t>03/12/2023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FFB26D-E420-4F7D-B5A6-AAE4CF8572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37B08A-8194-4F07-B8D6-BDC0C2C484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BA572-606A-4C4C-A9D6-CD76193BB0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517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B21ACA-8A28-44FB-93B0-A386DAF10B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6A5171A-6A01-41E2-95EA-B6B90764A6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050063-DB75-4528-9EA9-6F167CD2CB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51006E-A7FC-4E07-B015-72623341FA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D6BAB-C06E-4D36-AEB4-3F5ADF404CBE}" type="datetimeFigureOut">
              <a:rPr lang="en-GB" smtClean="0"/>
              <a:t>03/12/2023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959DB6-FFBE-4891-A5C8-9EFDF6B60C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3B9C80-D723-4FE2-AF54-7895A3A39A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BA572-606A-4C4C-A9D6-CD76193BB0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88911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E4FA45E-1D97-48A4-A9E6-F7DFCB1E41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A82999-2DE3-4FB0-B097-396F8C431E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FC1D77-ACDB-45A0-8BCC-75D7294D66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1D6BAB-C06E-4D36-AEB4-3F5ADF404CBE}" type="datetimeFigureOut">
              <a:rPr lang="en-GB" smtClean="0"/>
              <a:t>03/12/2023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255673-E795-4653-8A36-491F9237D0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69E98B-ED6A-4C8C-9F42-444F0E4858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0BA572-606A-4C4C-A9D6-CD76193BB0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7922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C856F5-D1F6-B29F-5A5A-5A6DC42BA6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607836"/>
          </a:xfrm>
        </p:spPr>
        <p:txBody>
          <a:bodyPr/>
          <a:lstStyle/>
          <a:p>
            <a:pPr algn="ctr"/>
            <a:r>
              <a:rPr lang="en-GB" dirty="0"/>
              <a:t>Childcare in Malta</a:t>
            </a:r>
            <a:br>
              <a:rPr lang="en-GB" dirty="0"/>
            </a:br>
            <a:r>
              <a:rPr lang="en-GB" dirty="0"/>
              <a:t>an  </a:t>
            </a:r>
            <a:br>
              <a:rPr lang="en-GB" dirty="0"/>
            </a:br>
            <a:r>
              <a:rPr lang="en-GB" dirty="0"/>
              <a:t>FES perspective</a:t>
            </a:r>
            <a:endParaRPr lang="en-MT" dirty="0"/>
          </a:p>
        </p:txBody>
      </p:sp>
    </p:spTree>
    <p:extLst>
      <p:ext uri="{BB962C8B-B14F-4D97-AF65-F5344CB8AC3E}">
        <p14:creationId xmlns:p14="http://schemas.microsoft.com/office/powerpoint/2010/main" val="27385788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CB283D-4271-88F0-0391-24BC2F80D6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6840" y="520117"/>
            <a:ext cx="10515600" cy="5156784"/>
          </a:xfrm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Calibri"/>
              </a:rPr>
              <a:t>FES is the government’s entity entrusted with the provision of state funded Early Childhood Education and Care (ECEC),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Calibri"/>
              </a:rPr>
              <a:t>Skolasajf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Calibri"/>
              </a:rPr>
              <a:t> and Klabb 3-16.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Calibri" panose="020F050202020403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Calibri"/>
              </a:rPr>
              <a:t>In its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Calibri"/>
              </a:rPr>
              <a:t>endeavour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Calibri"/>
              </a:rPr>
              <a:t>,  FES </a:t>
            </a: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Calibri"/>
              </a:rPr>
              <a:t>strives to e</a:t>
            </a: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Times New Roman" panose="02020603050405020304" pitchFamily="18" charset="0"/>
                <a:cs typeface="Calibri"/>
              </a:rPr>
              <a:t>nable parents to continue in their employment, with the peace of mind that their children are safe and looked after.  </a:t>
            </a:r>
            <a:endParaRPr kumimoji="0" lang="en-GB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Times New Roman" panose="02020603050405020304" pitchFamily="18" charset="0"/>
                <a:cs typeface="Calibri"/>
              </a:rPr>
              <a:t>In its endeavour, FES is helping the country to fulfil its European strategy commitments, mainly: </a:t>
            </a:r>
            <a:endParaRPr kumimoji="0" lang="en-GB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AutoNum type="romanLcPeriod"/>
              <a:tabLst/>
              <a:defRPr/>
            </a:pP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Times New Roman" panose="02020603050405020304" pitchFamily="18" charset="0"/>
                <a:cs typeface="Calibri"/>
              </a:rPr>
              <a:t>the European social pillar action plan to halve the gender employment gap by 2030</a:t>
            </a:r>
            <a:endParaRPr kumimoji="0" lang="en-GB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AutoNum type="romanLcPeriod"/>
              <a:tabLst/>
              <a:defRPr/>
            </a:pP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Times New Roman" panose="02020603050405020304" pitchFamily="18" charset="0"/>
                <a:cs typeface="Calibri"/>
              </a:rPr>
              <a:t>the 2030 agenda for sustainable development to ensure inclusive and equitable quality education for all</a:t>
            </a:r>
            <a:endParaRPr kumimoji="0" lang="en-GB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AutoNum type="romanLcPeriod"/>
              <a:tabLst/>
              <a:defRPr/>
            </a:pP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Times New Roman" panose="02020603050405020304" pitchFamily="18" charset="0"/>
                <a:cs typeface="Calibri"/>
              </a:rPr>
              <a:t>the European care strategy (based on Barcelona 2002) which ensures </a:t>
            </a: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ea typeface="Calibri" panose="020F0502020204030204" pitchFamily="34" charset="0"/>
                <a:cs typeface="Calibri"/>
              </a:rPr>
              <a:t>a participation rate in early childhood education and care (ECEC) of 33% for children under 3 years of age, and of 90% for children from age 3 until compulsory primary school age.</a:t>
            </a: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Calibri" panose="020F0502020204030204" pitchFamily="34" charset="0"/>
                <a:cs typeface="Calibri"/>
              </a:rPr>
              <a:t> </a:t>
            </a: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AutoNum type="romanLcPeriod"/>
              <a:tabLst/>
              <a:defRPr/>
            </a:pPr>
            <a:endParaRPr kumimoji="0" lang="en-GB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r>
              <a:rPr lang="en-GB" sz="1600" dirty="0"/>
              <a:t>FES took over the running of 3 childcare centres from Agenzija </a:t>
            </a:r>
            <a:r>
              <a:rPr lang="en-GB" sz="1600" dirty="0" err="1"/>
              <a:t>Appogg</a:t>
            </a:r>
            <a:r>
              <a:rPr lang="en-GB" sz="1600" dirty="0"/>
              <a:t> in 2010</a:t>
            </a:r>
          </a:p>
          <a:p>
            <a:r>
              <a:rPr lang="en-GB" sz="1600" dirty="0"/>
              <a:t>By 2014 it was running 13 childcare centres across Malta</a:t>
            </a:r>
          </a:p>
          <a:p>
            <a:r>
              <a:rPr lang="en-GB" sz="1600" dirty="0"/>
              <a:t>In 2014 The Free childcare scheme was introduced by Jobsplus whereby both working parents are eligible to free childcare provision</a:t>
            </a:r>
          </a:p>
          <a:p>
            <a:pPr marL="0" indent="0">
              <a:buNone/>
            </a:pPr>
            <a:r>
              <a:rPr lang="en-GB" sz="1600" dirty="0"/>
              <a:t>Currently, there are 183 licensed childcare centres in operation of which 13 are run by FES.</a:t>
            </a:r>
            <a:endParaRPr lang="en-MT" sz="16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953159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06FD13-CA51-C578-0361-2205DA725E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2694" y="268447"/>
            <a:ext cx="9778218" cy="5315519"/>
          </a:xfrm>
        </p:spPr>
        <p:txBody>
          <a:bodyPr>
            <a:normAutofit/>
          </a:bodyPr>
          <a:lstStyle/>
          <a:p>
            <a:r>
              <a:rPr lang="en-GB" sz="1800" dirty="0"/>
              <a:t>All childcare centres are regulated by National standards set out by DQSE (Department for Quality and Standards in Education)</a:t>
            </a:r>
          </a:p>
          <a:p>
            <a:r>
              <a:rPr lang="en-GB" sz="1800" dirty="0"/>
              <a:t>These standards establish group ratios, qualifications, environment, space requirements and parental involvement amongst others.  These standards regulate the quality and quantity of the provision.  </a:t>
            </a:r>
          </a:p>
          <a:p>
            <a:r>
              <a:rPr lang="en-GB" sz="1800" dirty="0"/>
              <a:t>Currently FES service users across all 13 centres stand at </a:t>
            </a:r>
            <a:r>
              <a:rPr lang="en-GB" sz="1800" b="1" dirty="0"/>
              <a:t>518 </a:t>
            </a:r>
            <a:r>
              <a:rPr lang="en-GB" sz="1800" dirty="0"/>
              <a:t>with 94 childcare educators in attendance </a:t>
            </a:r>
          </a:p>
          <a:p>
            <a:r>
              <a:rPr lang="en-GB" sz="1800" dirty="0"/>
              <a:t>While FES follows rigorously these standards, it also:</a:t>
            </a:r>
          </a:p>
          <a:p>
            <a:r>
              <a:rPr lang="en-GB" sz="1800" dirty="0"/>
              <a:t>Introduced a child led pedagogy across all centres which ensures that children are more actively engaged in learning and a smoother transition towards kindergarten</a:t>
            </a:r>
          </a:p>
          <a:p>
            <a:r>
              <a:rPr lang="en-GB" sz="1800" dirty="0"/>
              <a:t>Is extending the opening hours across all centres</a:t>
            </a:r>
          </a:p>
          <a:p>
            <a:r>
              <a:rPr lang="en-GB" sz="1800" dirty="0"/>
              <a:t>Offers 1-1 support (at no additional expense to the parent) in special circumstances</a:t>
            </a:r>
          </a:p>
          <a:p>
            <a:r>
              <a:rPr lang="en-GB" sz="1800" dirty="0"/>
              <a:t>Offers the services of a nurse in special circumstances</a:t>
            </a:r>
          </a:p>
          <a:p>
            <a:r>
              <a:rPr lang="en-GB" sz="1800" dirty="0"/>
              <a:t>Offers regular health screening by paediatrician </a:t>
            </a:r>
          </a:p>
          <a:p>
            <a:r>
              <a:rPr lang="en-GB" sz="1800" dirty="0"/>
              <a:t>Offers preferential rates to parents not eligible for the FCS (as per table below) </a:t>
            </a:r>
          </a:p>
          <a:p>
            <a:r>
              <a:rPr lang="en-GB" sz="1800" dirty="0"/>
              <a:t>Has an MOU with FSWS to consider </a:t>
            </a:r>
            <a:r>
              <a:rPr lang="en-GB" sz="1800" dirty="0" err="1"/>
              <a:t>waivering</a:t>
            </a:r>
            <a:r>
              <a:rPr lang="en-GB" sz="1800" dirty="0"/>
              <a:t> of fees for social cases</a:t>
            </a:r>
          </a:p>
        </p:txBody>
      </p:sp>
    </p:spTree>
    <p:extLst>
      <p:ext uri="{BB962C8B-B14F-4D97-AF65-F5344CB8AC3E}">
        <p14:creationId xmlns:p14="http://schemas.microsoft.com/office/powerpoint/2010/main" val="33707389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06FD13-CA51-C578-0361-2205DA725E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75582" y="352338"/>
            <a:ext cx="9778218" cy="5424575"/>
          </a:xfrm>
        </p:spPr>
        <p:txBody>
          <a:bodyPr>
            <a:normAutofit/>
          </a:bodyPr>
          <a:lstStyle/>
          <a:p>
            <a:pPr algn="l"/>
            <a:endParaRPr lang="en-GB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en-GB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GB" sz="1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Combined Family Income </a:t>
            </a:r>
            <a:r>
              <a:rPr lang="en-GB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	</a:t>
            </a:r>
            <a:r>
              <a:rPr lang="en-GB" sz="1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Monthly Tariff </a:t>
            </a:r>
            <a:r>
              <a:rPr lang="en-GB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	</a:t>
            </a:r>
            <a:r>
              <a:rPr lang="en-GB" sz="1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Payment based on number of days per week of use </a:t>
            </a:r>
            <a:r>
              <a:rPr lang="en-GB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	</a:t>
            </a:r>
          </a:p>
          <a:p>
            <a:pPr marL="457200" lvl="1" indent="0">
              <a:buNone/>
            </a:pPr>
            <a:r>
              <a:rPr lang="en-GB" sz="1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					1 day  /</a:t>
            </a:r>
            <a:r>
              <a:rPr lang="en-GB" sz="14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wk</a:t>
            </a:r>
            <a:r>
              <a:rPr lang="en-GB" sz="1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	2 days / </a:t>
            </a:r>
            <a:r>
              <a:rPr lang="en-GB" sz="14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wk</a:t>
            </a:r>
            <a:r>
              <a:rPr lang="en-GB" sz="1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	3 days / </a:t>
            </a:r>
            <a:r>
              <a:rPr lang="en-GB" sz="14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wk</a:t>
            </a:r>
            <a:r>
              <a:rPr lang="en-GB" sz="1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	4 days/ </a:t>
            </a:r>
            <a:r>
              <a:rPr lang="en-GB" sz="14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wk</a:t>
            </a:r>
            <a:r>
              <a:rPr lang="en-GB" sz="1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	5 days / </a:t>
            </a:r>
            <a:r>
              <a:rPr lang="en-GB" sz="14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wk</a:t>
            </a:r>
            <a:r>
              <a:rPr lang="en-GB" sz="1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	</a:t>
            </a:r>
          </a:p>
          <a:p>
            <a:r>
              <a:rPr lang="fr-FR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0 -€ 10,000 		Nil 		Nil 	Nil 	Nil 	Nil 	Nil 	</a:t>
            </a:r>
          </a:p>
          <a:p>
            <a:r>
              <a:rPr lang="en-GB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€10,001 -€ 12,000 	€40 		€8 	€16 	€24 	€32 	€40 	</a:t>
            </a:r>
          </a:p>
          <a:p>
            <a:r>
              <a:rPr lang="en-GB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€ 12,001 -€ 14,500 	€65 		€13 	€26 	€39 	€52 	€65 	</a:t>
            </a:r>
          </a:p>
          <a:p>
            <a:r>
              <a:rPr lang="en-GB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€ 14,501 -€19,500 	€90 		€18 	€36 	€54 	€72 	€90 	</a:t>
            </a:r>
          </a:p>
          <a:p>
            <a:r>
              <a:rPr lang="en-GB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€ 19,501 plus 		€150 		€30 	€60 	€90 	€120 	€150	</a:t>
            </a:r>
          </a:p>
          <a:p>
            <a:endParaRPr lang="en-GB" dirty="0"/>
          </a:p>
          <a:p>
            <a:r>
              <a:rPr lang="en-GB" sz="1600" dirty="0"/>
              <a:t>Current service users in income bracket 1 is 25 (compared to 15 in 2021)</a:t>
            </a:r>
          </a:p>
          <a:p>
            <a:r>
              <a:rPr lang="en-GB" sz="1600" dirty="0"/>
              <a:t>Current service users in income brackets 2-5 is 74 ( compared to 55 in 2021)</a:t>
            </a:r>
          </a:p>
        </p:txBody>
      </p:sp>
    </p:spTree>
    <p:extLst>
      <p:ext uri="{BB962C8B-B14F-4D97-AF65-F5344CB8AC3E}">
        <p14:creationId xmlns:p14="http://schemas.microsoft.com/office/powerpoint/2010/main" val="39709371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06FD13-CA51-C578-0361-2205DA725E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28132" y="934825"/>
            <a:ext cx="9625668" cy="4878746"/>
          </a:xfrm>
        </p:spPr>
        <p:txBody>
          <a:bodyPr>
            <a:normAutofit/>
          </a:bodyPr>
          <a:lstStyle/>
          <a:p>
            <a:pPr algn="l"/>
            <a:r>
              <a:rPr lang="en-GB" sz="1600" dirty="0"/>
              <a:t>Childcare offers the opportunity for kids to socialise</a:t>
            </a:r>
          </a:p>
          <a:p>
            <a:pPr algn="l"/>
            <a:r>
              <a:rPr lang="en-GB" sz="1600" dirty="0"/>
              <a:t>Childcare enables language development</a:t>
            </a:r>
          </a:p>
          <a:p>
            <a:pPr algn="l"/>
            <a:r>
              <a:rPr lang="en-GB" sz="1600" dirty="0"/>
              <a:t>Childcare facilitates  basic skills acquisition</a:t>
            </a:r>
          </a:p>
          <a:p>
            <a:pPr marL="0" indent="0" algn="l">
              <a:buNone/>
            </a:pPr>
            <a:r>
              <a:rPr lang="en-GB" sz="1600" dirty="0"/>
              <a:t>However, </a:t>
            </a:r>
          </a:p>
          <a:p>
            <a:pPr algn="l"/>
            <a:r>
              <a:rPr lang="en-GB" sz="1600" dirty="0"/>
              <a:t>Lack of staff has led to the lowering of the qualification requirements to enter childcare.</a:t>
            </a:r>
          </a:p>
          <a:p>
            <a:pPr algn="l"/>
            <a:r>
              <a:rPr lang="en-GB" sz="1600" dirty="0"/>
              <a:t>Turnover of staff </a:t>
            </a:r>
          </a:p>
          <a:p>
            <a:pPr algn="l"/>
            <a:r>
              <a:rPr lang="en-GB" sz="1600" dirty="0"/>
              <a:t>Younger coordinators who lack the experience and skills necessary in administration</a:t>
            </a:r>
          </a:p>
          <a:p>
            <a:pPr algn="l"/>
            <a:r>
              <a:rPr lang="en-GB" sz="1600" dirty="0"/>
              <a:t>Foreign staff who lack knowledge of Maltese and our customs who directly impinge on the language acquisition cited above</a:t>
            </a:r>
          </a:p>
          <a:p>
            <a:pPr algn="l"/>
            <a:r>
              <a:rPr lang="en-GB" sz="1600" dirty="0"/>
              <a:t>The preferential rates and the support offered by FES may lead to the ghettoing of the national service.</a:t>
            </a:r>
          </a:p>
          <a:p>
            <a:pPr algn="l"/>
            <a:r>
              <a:rPr lang="en-GB" sz="1600" dirty="0"/>
              <a:t>Statistics show that the number of service users in 2021 was 603 and the number of service users in 2022 was 558.  Although there was a decrease in service users the total number of hours booked in 2022 is greater than that of 2021.  This suggests that children are spending more time in childcare centres.  </a:t>
            </a:r>
          </a:p>
          <a:p>
            <a:pPr marL="0" indent="0" algn="ctr">
              <a:buNone/>
            </a:pPr>
            <a:endParaRPr lang="en-GB" sz="1600" dirty="0"/>
          </a:p>
          <a:p>
            <a:pPr marL="0" indent="0" algn="ctr">
              <a:buNone/>
            </a:pPr>
            <a:r>
              <a:rPr lang="en-GB" sz="1800" dirty="0"/>
              <a:t>Thankyou</a:t>
            </a:r>
          </a:p>
          <a:p>
            <a:pPr algn="l"/>
            <a:endParaRPr lang="en-GB" sz="1600" dirty="0"/>
          </a:p>
          <a:p>
            <a:pPr marL="0" indent="0" algn="l">
              <a:buNone/>
            </a:pPr>
            <a:endParaRPr lang="en-GB" sz="16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7648CFB-A963-A3BE-F963-8BD161C7D950}"/>
              </a:ext>
            </a:extLst>
          </p:cNvPr>
          <p:cNvSpPr txBox="1"/>
          <p:nvPr/>
        </p:nvSpPr>
        <p:spPr>
          <a:xfrm>
            <a:off x="1728132" y="422552"/>
            <a:ext cx="96256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Opportunities and Threats</a:t>
            </a:r>
          </a:p>
        </p:txBody>
      </p:sp>
    </p:spTree>
    <p:extLst>
      <p:ext uri="{BB962C8B-B14F-4D97-AF65-F5344CB8AC3E}">
        <p14:creationId xmlns:p14="http://schemas.microsoft.com/office/powerpoint/2010/main" val="3623856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7828A2301FCFF4BAACA43AD0FC73D8B" ma:contentTypeVersion="9" ma:contentTypeDescription="Create a new document." ma:contentTypeScope="" ma:versionID="37ccaf90d0c678ce785eb89d853f0ea6">
  <xsd:schema xmlns:xsd="http://www.w3.org/2001/XMLSchema" xmlns:xs="http://www.w3.org/2001/XMLSchema" xmlns:p="http://schemas.microsoft.com/office/2006/metadata/properties" xmlns:ns3="cdabb49a-6a0f-422a-b24a-cef1a49f4041" targetNamespace="http://schemas.microsoft.com/office/2006/metadata/properties" ma:root="true" ma:fieldsID="ca84f32fbb634f565061a2cb96674b4d" ns3:_="">
    <xsd:import namespace="cdabb49a-6a0f-422a-b24a-cef1a49f404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abb49a-6a0f-422a-b24a-cef1a49f404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2CB7F94-0DD9-438D-8897-94D967B1B480}">
  <ds:schemaRefs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cdabb49a-6a0f-422a-b24a-cef1a49f4041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2DA75B52-0BDA-44C3-A7E4-2B112A0D266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697D444-7B74-4490-BE3E-237576CFF69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dabb49a-6a0f-422a-b24a-cef1a49f404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397</TotalTime>
  <Words>737</Words>
  <Application>Microsoft Office PowerPoint</Application>
  <PresentationFormat>Widescreen</PresentationFormat>
  <Paragraphs>49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Childcare in Malta an   FES perspective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Grech Jefflyn at FES</dc:creator>
  <cp:lastModifiedBy>Grech Stephen at Parlament-MT</cp:lastModifiedBy>
  <cp:revision>13</cp:revision>
  <dcterms:created xsi:type="dcterms:W3CDTF">2020-04-29T10:12:33Z</dcterms:created>
  <dcterms:modified xsi:type="dcterms:W3CDTF">2023-12-03T17:47:52Z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0x010100D7828A2301FCFF4BAACA43AD0FC73D8B</vt:lpwstr>
  </property>
</Properties>
</file>