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03" r:id="rId6"/>
    <p:sldId id="257" r:id="rId7"/>
    <p:sldId id="288" r:id="rId8"/>
    <p:sldId id="289" r:id="rId9"/>
    <p:sldId id="290" r:id="rId10"/>
    <p:sldId id="291" r:id="rId11"/>
    <p:sldId id="260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2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12/3/2023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Childcare Provision in Malta and Gozo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Denise Gatt</a:t>
            </a:r>
          </a:p>
          <a:p>
            <a:pPr marL="0" indent="0">
              <a:buNone/>
            </a:pPr>
            <a:r>
              <a:rPr lang="en-US" dirty="0"/>
              <a:t>Director </a:t>
            </a:r>
          </a:p>
          <a:p>
            <a:pPr marL="0" indent="0">
              <a:buNone/>
            </a:pPr>
            <a:r>
              <a:rPr lang="en-US" dirty="0"/>
              <a:t>Directorate for Quality and Standards in education </a:t>
            </a:r>
          </a:p>
        </p:txBody>
      </p:sp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E975B92E-4903-942E-3BE1-C1B749D2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972" y="5542384"/>
            <a:ext cx="4022027" cy="13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DB55-DF7C-8E8A-E63F-D6040B2F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Standards, Regulation Criteria and ECEC Policy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11BFD-6669-2AC9-4C92-AAC6C436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6" name="Content Placeholder 5" descr="A cover of a book&#10;&#10;Description automatically generated">
            <a:extLst>
              <a:ext uri="{FF2B5EF4-FFF2-40B4-BE49-F238E27FC236}">
                <a16:creationId xmlns:a16="http://schemas.microsoft.com/office/drawing/2014/main" id="{00A5DF64-4F29-31B2-8F82-48C8DD4A6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805" y="1825625"/>
            <a:ext cx="2668554" cy="4351338"/>
          </a:xfrm>
        </p:spPr>
      </p:pic>
      <p:pic>
        <p:nvPicPr>
          <p:cNvPr id="8" name="Picture 7" descr="A cover of a book with drawings of children&#10;&#10;Description automatically generated">
            <a:extLst>
              <a:ext uri="{FF2B5EF4-FFF2-40B4-BE49-F238E27FC236}">
                <a16:creationId xmlns:a16="http://schemas.microsoft.com/office/drawing/2014/main" id="{4B094A06-382D-7376-D8FE-E8E4AB9B1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79" y="1825624"/>
            <a:ext cx="2945093" cy="4351339"/>
          </a:xfrm>
          <a:prstGeom prst="rect">
            <a:avLst/>
          </a:prstGeom>
        </p:spPr>
      </p:pic>
      <p:pic>
        <p:nvPicPr>
          <p:cNvPr id="10" name="Picture 9" descr="A group of children looking at a small object&#10;&#10;Description automatically generated">
            <a:extLst>
              <a:ext uri="{FF2B5EF4-FFF2-40B4-BE49-F238E27FC236}">
                <a16:creationId xmlns:a16="http://schemas.microsoft.com/office/drawing/2014/main" id="{37D4C417-3BF5-A5F0-8467-979A99032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821" y="1825624"/>
            <a:ext cx="2945093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7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CBA5-8158-43F3-72BF-981BACBF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Standards and Regulation Criteria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387FD-2C53-776C-673B-BA25AE01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</a:t>
            </a:fld>
            <a:endParaRPr lang="en-US" noProof="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936C18F-376C-B143-8422-DEFFD2F37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143708"/>
              </p:ext>
            </p:extLst>
          </p:nvPr>
        </p:nvGraphicFramePr>
        <p:xfrm>
          <a:off x="553673" y="1825625"/>
          <a:ext cx="11104926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83">
                  <a:extLst>
                    <a:ext uri="{9D8B030D-6E8A-4147-A177-3AD203B41FA5}">
                      <a16:colId xmlns:a16="http://schemas.microsoft.com/office/drawing/2014/main" val="4088145010"/>
                    </a:ext>
                  </a:extLst>
                </a:gridCol>
                <a:gridCol w="5607843">
                  <a:extLst>
                    <a:ext uri="{9D8B030D-6E8A-4147-A177-3AD203B41FA5}">
                      <a16:colId xmlns:a16="http://schemas.microsoft.com/office/drawing/2014/main" val="694054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Quality Area 1</a:t>
                      </a:r>
                    </a:p>
                    <a:p>
                      <a:r>
                        <a:rPr lang="en-GB" dirty="0"/>
                        <a:t>The Quality of the Learning Environment </a:t>
                      </a:r>
                    </a:p>
                    <a:p>
                      <a:r>
                        <a:rPr lang="en-GB" sz="1100" i="1" dirty="0"/>
                        <a:t>Details expanded in Regulation Criteria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Quality Area 2</a:t>
                      </a:r>
                    </a:p>
                    <a:p>
                      <a:r>
                        <a:rPr lang="en-GB" dirty="0"/>
                        <a:t>The Quality of Learning and Care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45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Standard 1.1 – Suitability of staff (manager/Childcare educator ) </a:t>
                      </a:r>
                    </a:p>
                    <a:p>
                      <a:r>
                        <a:rPr lang="en-GB" dirty="0"/>
                        <a:t>Standard 1.2 –POMA clearance for all employees working with children </a:t>
                      </a:r>
                    </a:p>
                    <a:p>
                      <a:r>
                        <a:rPr lang="en-GB" dirty="0"/>
                        <a:t>Standard 1.3 – Appropriate Ratios </a:t>
                      </a:r>
                    </a:p>
                    <a:p>
                      <a:r>
                        <a:rPr lang="en-GB" dirty="0"/>
                        <a:t>Standard 1.4 – The premises are suitable for the service provided </a:t>
                      </a:r>
                    </a:p>
                    <a:p>
                      <a:r>
                        <a:rPr lang="en-GB" dirty="0"/>
                        <a:t>Standard 1.5 – The premises and equipment are safe</a:t>
                      </a:r>
                    </a:p>
                    <a:p>
                      <a:r>
                        <a:rPr lang="en-GB" dirty="0"/>
                        <a:t>Standard 1.6 – The child’s wellbeing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Standard 2.1 – Leadership skills – Centre Manager </a:t>
                      </a:r>
                    </a:p>
                    <a:p>
                      <a:r>
                        <a:rPr lang="en-GB" dirty="0"/>
                        <a:t>Standard 2.2 – Focus on developing child-friendly and play-based environment – nurtures learning and development.</a:t>
                      </a:r>
                    </a:p>
                    <a:p>
                      <a:r>
                        <a:rPr lang="en-GB" dirty="0"/>
                        <a:t>Standard 2.3 – The curriculum helps children to progress towards achieving desired learning outcomes. </a:t>
                      </a:r>
                    </a:p>
                    <a:p>
                      <a:r>
                        <a:rPr lang="en-GB" dirty="0"/>
                        <a:t>Standard 2.4 – Environment and Resources support child’s play, learning and development. </a:t>
                      </a:r>
                    </a:p>
                    <a:p>
                      <a:r>
                        <a:rPr lang="en-GB" dirty="0"/>
                        <a:t>Standard 2.5 – Childcare educators nurture meaningful relationships and engage in high quality education. </a:t>
                      </a:r>
                    </a:p>
                    <a:p>
                      <a:r>
                        <a:rPr lang="en-GB" dirty="0"/>
                        <a:t>Standard 2.6 – The centre welcomes parents and fosters collaborative partnerships.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63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3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5F71-CB25-3117-2A63-02930B0B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ECEC – National Policy Framework for Malta and Gozo (0-7)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B8824-3EA5-D0B3-951F-7F2E78C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DECA3-E89D-8028-97BE-71729E3E1A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Goal 1 – Accessibility </a:t>
            </a:r>
          </a:p>
          <a:p>
            <a:endParaRPr lang="en-GB" dirty="0"/>
          </a:p>
          <a:p>
            <a:r>
              <a:rPr lang="en-GB" dirty="0"/>
              <a:t>Goal 2 – Workforce </a:t>
            </a:r>
          </a:p>
          <a:p>
            <a:endParaRPr lang="en-GB" dirty="0"/>
          </a:p>
          <a:p>
            <a:r>
              <a:rPr lang="en-GB" dirty="0"/>
              <a:t>Goal 3 – Curriculum </a:t>
            </a:r>
          </a:p>
          <a:p>
            <a:endParaRPr lang="en-GB" dirty="0"/>
          </a:p>
          <a:p>
            <a:r>
              <a:rPr lang="en-GB" dirty="0"/>
              <a:t>Goal 4 – Monitoring and Evaluation </a:t>
            </a:r>
          </a:p>
          <a:p>
            <a:endParaRPr lang="en-GB" dirty="0"/>
          </a:p>
          <a:p>
            <a:r>
              <a:rPr lang="en-GB" dirty="0"/>
              <a:t>Goal 5 – Governance and Financing </a:t>
            </a:r>
          </a:p>
        </p:txBody>
      </p:sp>
      <p:pic>
        <p:nvPicPr>
          <p:cNvPr id="6" name="Content Placeholder 5" descr="A group of children looking at a small object&#10;&#10;Description automatically generated">
            <a:extLst>
              <a:ext uri="{FF2B5EF4-FFF2-40B4-BE49-F238E27FC236}">
                <a16:creationId xmlns:a16="http://schemas.microsoft.com/office/drawing/2014/main" id="{6FB29BC4-E082-5163-D88A-93881053B6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5494" y="1517650"/>
            <a:ext cx="3279613" cy="46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2A5B-FD9D-A4E2-D0BD-F1DF0C55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Evaluation in Practice  - DQSE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CFE142-F6BA-AF5D-C1EE-B309F86F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26404-7C09-105A-627A-C7BB513DD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All Childcare Centres in Malta and Gozo are to be licenced (Education Act Cap 605 – 2021).</a:t>
            </a:r>
          </a:p>
          <a:p>
            <a:endParaRPr lang="en-GB" dirty="0"/>
          </a:p>
          <a:p>
            <a:r>
              <a:rPr lang="en-GB" dirty="0"/>
              <a:t>Long term plan is to have licenses issued every 3 years. Currently the DQSE is following a two-year cycle. As per legislation, the DQSE reserves the right to withdraw a license where necessary. </a:t>
            </a:r>
          </a:p>
          <a:p>
            <a:pPr lvl="1"/>
            <a:r>
              <a:rPr lang="en-GB" dirty="0"/>
              <a:t>In 2022/2023 – 3 licenses were withdrawn. </a:t>
            </a:r>
          </a:p>
          <a:p>
            <a:endParaRPr lang="en-GB" dirty="0"/>
          </a:p>
          <a:p>
            <a:r>
              <a:rPr lang="en-GB" dirty="0"/>
              <a:t>The DQSE carries out regular evaluation: </a:t>
            </a:r>
          </a:p>
          <a:p>
            <a:pPr lvl="1"/>
            <a:r>
              <a:rPr lang="en-GB" dirty="0"/>
              <a:t>Structure – Compliance review a yearly basis </a:t>
            </a:r>
          </a:p>
          <a:p>
            <a:pPr lvl="1"/>
            <a:r>
              <a:rPr lang="en-GB" dirty="0"/>
              <a:t>Process – on a 2-year basis – 1</a:t>
            </a:r>
            <a:r>
              <a:rPr lang="en-GB" baseline="30000" dirty="0"/>
              <a:t>st</a:t>
            </a:r>
            <a:r>
              <a:rPr lang="en-GB" dirty="0"/>
              <a:t>  year visit / 2</a:t>
            </a:r>
            <a:r>
              <a:rPr lang="en-GB" baseline="30000" dirty="0"/>
              <a:t>nd</a:t>
            </a:r>
            <a:r>
              <a:rPr lang="en-GB" dirty="0"/>
              <a:t> year follow up on actions. </a:t>
            </a:r>
          </a:p>
          <a:p>
            <a:pPr lvl="1"/>
            <a:r>
              <a:rPr lang="en-GB" dirty="0"/>
              <a:t>A report is given following every visit with specific recommendations which are followed by the DQSE officials.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Since 2022 visits are completely unannounced. </a:t>
            </a:r>
          </a:p>
          <a:p>
            <a:endParaRPr lang="en-GB" dirty="0"/>
          </a:p>
          <a:p>
            <a:r>
              <a:rPr lang="en-GB" dirty="0"/>
              <a:t>Complaints on CCC are received by the DQSE and are followed up with a visit/ phone call depending on the nature of the complaint.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3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26E2-216B-E922-DE13-20EBE415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Evaluation in Practice – Business Inspections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D5A80-C5FD-5DF2-5EA9-0B23B8E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EAF8-AFCC-E8F1-E73D-3B3068765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Business inspections (BI) model (OPM) started being implemented by the DQSE during childcare centre visits in January 2022.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83 centres have been visited using the BI model and 4 centres have obtained the quality mark.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BI model follows the National Standards for Childcare and collects data for Jobsplus, CRPD and DIER. </a:t>
            </a:r>
          </a:p>
        </p:txBody>
      </p:sp>
    </p:spTree>
    <p:extLst>
      <p:ext uri="{BB962C8B-B14F-4D97-AF65-F5344CB8AC3E}">
        <p14:creationId xmlns:p14="http://schemas.microsoft.com/office/powerpoint/2010/main" val="2843838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Areas of concern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Emerging from Evaluation exercise carried out by the DQSE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825A-912A-5957-2472-B92B6750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of Concern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9ED100-EC49-CC96-DCD9-45E798D0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EE960-A3E1-161D-F2A0-1F50D90E2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shift from a ‘babysitting’ service to an educational sector.</a:t>
            </a:r>
          </a:p>
          <a:p>
            <a:r>
              <a:rPr lang="en-GB" dirty="0"/>
              <a:t>The lack of strategic management/planning.</a:t>
            </a:r>
          </a:p>
          <a:p>
            <a:r>
              <a:rPr lang="en-GB" dirty="0"/>
              <a:t>Supply and demand – Not enough qualified childcare educators/managers to cater for demand. </a:t>
            </a:r>
          </a:p>
          <a:p>
            <a:r>
              <a:rPr lang="en-GB" dirty="0"/>
              <a:t>Resistance to the requirements related to opening a childcare centre – space allowance etc. </a:t>
            </a:r>
          </a:p>
          <a:p>
            <a:r>
              <a:rPr lang="en-GB" dirty="0"/>
              <a:t>Centres consistently in breach of specific standards – Child to carer ratio (70% of centres visited during 2023 had recommendations linked to ratios). </a:t>
            </a:r>
          </a:p>
          <a:p>
            <a:r>
              <a:rPr lang="en-GB" dirty="0"/>
              <a:t>Understanding that child’s life and wellbeing is put at risk if standards are not adhered to – Ratios, health and safety, POMA etc. </a:t>
            </a:r>
          </a:p>
          <a:p>
            <a:r>
              <a:rPr lang="en-GB" dirty="0"/>
              <a:t>Sector growth – Looking into the allocation of more resources. </a:t>
            </a:r>
          </a:p>
        </p:txBody>
      </p:sp>
    </p:spTree>
    <p:extLst>
      <p:ext uri="{BB962C8B-B14F-4D97-AF65-F5344CB8AC3E}">
        <p14:creationId xmlns:p14="http://schemas.microsoft.com/office/powerpoint/2010/main" val="70778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968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3234-C749-A587-3720-C1C5C3D8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Presentation :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A1ADD-032B-F2BD-0D04-BB4B8726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5E509-F199-A133-1D46-C8157C6F6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Facts and Figures </a:t>
            </a:r>
          </a:p>
          <a:p>
            <a:endParaRPr lang="en-GB" dirty="0"/>
          </a:p>
          <a:p>
            <a:r>
              <a:rPr lang="en-GB" dirty="0"/>
              <a:t>Monitoring and Evaluation </a:t>
            </a:r>
          </a:p>
          <a:p>
            <a:endParaRPr lang="en-GB" dirty="0"/>
          </a:p>
          <a:p>
            <a:r>
              <a:rPr lang="en-GB" dirty="0"/>
              <a:t>Areas of Concern </a:t>
            </a:r>
          </a:p>
        </p:txBody>
      </p:sp>
    </p:spTree>
    <p:extLst>
      <p:ext uri="{BB962C8B-B14F-4D97-AF65-F5344CB8AC3E}">
        <p14:creationId xmlns:p14="http://schemas.microsoft.com/office/powerpoint/2010/main" val="220347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and Figures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related to CCCs in Malta and Gozo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FAA1-CFF0-BEB3-F490-BB35A4F7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87881"/>
          </a:xfrm>
        </p:spPr>
        <p:txBody>
          <a:bodyPr/>
          <a:lstStyle/>
          <a:p>
            <a:r>
              <a:rPr lang="en-GB" dirty="0"/>
              <a:t>Childcare Centres in operation – 2023 </a:t>
            </a:r>
            <a:br>
              <a:rPr lang="en-GB" dirty="0"/>
            </a:br>
            <a:r>
              <a:rPr lang="en-GB" sz="1100" b="0" i="1" dirty="0"/>
              <a:t>Data obtained from DQSE records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1CC097-7253-24E8-0EF1-B22A4F65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</a:t>
            </a:fld>
            <a:endParaRPr lang="en-US" noProof="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F6E4720-3CCF-C955-866C-B84AA2252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061542"/>
              </p:ext>
            </p:extLst>
          </p:nvPr>
        </p:nvGraphicFramePr>
        <p:xfrm>
          <a:off x="442913" y="1825625"/>
          <a:ext cx="1121568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843">
                  <a:extLst>
                    <a:ext uri="{9D8B030D-6E8A-4147-A177-3AD203B41FA5}">
                      <a16:colId xmlns:a16="http://schemas.microsoft.com/office/drawing/2014/main" val="2105990225"/>
                    </a:ext>
                  </a:extLst>
                </a:gridCol>
                <a:gridCol w="5607843">
                  <a:extLst>
                    <a:ext uri="{9D8B030D-6E8A-4147-A177-3AD203B41FA5}">
                      <a16:colId xmlns:a16="http://schemas.microsoft.com/office/drawing/2014/main" val="144158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Centres in operation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195 (3 of which are in Gozo)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86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Privately owner centres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14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Foundation for Educational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19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Public Private Partnership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17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Childcare for Entities/Authorities (Mater Dei, Jobsplus, Water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1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Childcare Night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1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07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9E0C-8433-FD86-7863-9A6D7044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87881"/>
          </a:xfrm>
        </p:spPr>
        <p:txBody>
          <a:bodyPr/>
          <a:lstStyle/>
          <a:p>
            <a:r>
              <a:rPr lang="en-GB" dirty="0"/>
              <a:t>Childcare increase from 2016-2023</a:t>
            </a:r>
            <a:br>
              <a:rPr lang="en-GB" dirty="0"/>
            </a:br>
            <a:r>
              <a:rPr lang="en-GB" sz="1100" b="0" i="1" dirty="0"/>
              <a:t>Data obtained from DQSE records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B781F-01BA-C70B-BD56-800F0778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</a:t>
            </a:fld>
            <a:endParaRPr lang="en-US" noProof="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7CE6E6B-D06D-62A8-0AE2-95E3DC65B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210748"/>
              </p:ext>
            </p:extLst>
          </p:nvPr>
        </p:nvGraphicFramePr>
        <p:xfrm>
          <a:off x="442913" y="1825625"/>
          <a:ext cx="10051716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929">
                  <a:extLst>
                    <a:ext uri="{9D8B030D-6E8A-4147-A177-3AD203B41FA5}">
                      <a16:colId xmlns:a16="http://schemas.microsoft.com/office/drawing/2014/main" val="628998760"/>
                    </a:ext>
                  </a:extLst>
                </a:gridCol>
                <a:gridCol w="2512929">
                  <a:extLst>
                    <a:ext uri="{9D8B030D-6E8A-4147-A177-3AD203B41FA5}">
                      <a16:colId xmlns:a16="http://schemas.microsoft.com/office/drawing/2014/main" val="3560137393"/>
                    </a:ext>
                  </a:extLst>
                </a:gridCol>
                <a:gridCol w="2512929">
                  <a:extLst>
                    <a:ext uri="{9D8B030D-6E8A-4147-A177-3AD203B41FA5}">
                      <a16:colId xmlns:a16="http://schemas.microsoft.com/office/drawing/2014/main" val="1641791074"/>
                    </a:ext>
                  </a:extLst>
                </a:gridCol>
                <a:gridCol w="2512929">
                  <a:extLst>
                    <a:ext uri="{9D8B030D-6E8A-4147-A177-3AD203B41FA5}">
                      <a16:colId xmlns:a16="http://schemas.microsoft.com/office/drawing/2014/main" val="2904051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Childcare Centres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 licenses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030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8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7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2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5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93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6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218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 </a:t>
                      </a:r>
                    </a:p>
                    <a:p>
                      <a:r>
                        <a:rPr lang="en-GB" sz="1100" dirty="0"/>
                        <a:t>(Nov 2023 – 5 applications still being processed)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778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46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6CD2-E2E3-346D-515D-D3AEA771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87881"/>
          </a:xfrm>
        </p:spPr>
        <p:txBody>
          <a:bodyPr/>
          <a:lstStyle/>
          <a:p>
            <a:r>
              <a:rPr lang="en-GB" dirty="0"/>
              <a:t>Staff approved to work in childcare centres</a:t>
            </a:r>
            <a:br>
              <a:rPr lang="en-GB" dirty="0"/>
            </a:br>
            <a:r>
              <a:rPr lang="en-GB" sz="1100" i="1" dirty="0"/>
              <a:t>Unofficial data obtained from DQSE internal documentation </a:t>
            </a:r>
            <a:endParaRPr lang="en-GB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7F83D-88C5-49DE-4EC9-CE0EA3F8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</a:t>
            </a:fld>
            <a:endParaRPr lang="en-US" noProof="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8C1936-5941-7A87-2ED8-CD780461D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424458"/>
              </p:ext>
            </p:extLst>
          </p:nvPr>
        </p:nvGraphicFramePr>
        <p:xfrm>
          <a:off x="520117" y="2248248"/>
          <a:ext cx="11138482" cy="3777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570">
                  <a:extLst>
                    <a:ext uri="{9D8B030D-6E8A-4147-A177-3AD203B41FA5}">
                      <a16:colId xmlns:a16="http://schemas.microsoft.com/office/drawing/2014/main" val="2659666441"/>
                    </a:ext>
                  </a:extLst>
                </a:gridCol>
                <a:gridCol w="5684912">
                  <a:extLst>
                    <a:ext uri="{9D8B030D-6E8A-4147-A177-3AD203B41FA5}">
                      <a16:colId xmlns:a16="http://schemas.microsoft.com/office/drawing/2014/main" val="535658210"/>
                    </a:ext>
                  </a:extLst>
                </a:gridCol>
              </a:tblGrid>
              <a:tr h="572549">
                <a:tc>
                  <a:txBody>
                    <a:bodyPr/>
                    <a:lstStyle/>
                    <a:p>
                      <a:r>
                        <a:rPr lang="en-GB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staff approved to work within CCEs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361149"/>
                  </a:ext>
                </a:extLst>
              </a:tr>
              <a:tr h="572549">
                <a:tc>
                  <a:txBody>
                    <a:bodyPr/>
                    <a:lstStyle/>
                    <a:p>
                      <a:r>
                        <a:rPr lang="en-GB" dirty="0"/>
                        <a:t>Childcare Centre Manager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602361"/>
                  </a:ext>
                </a:extLst>
              </a:tr>
              <a:tr h="572549">
                <a:tc>
                  <a:txBody>
                    <a:bodyPr/>
                    <a:lstStyle/>
                    <a:p>
                      <a:r>
                        <a:rPr lang="en-GB" dirty="0"/>
                        <a:t>Childcare Centre Managers in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802209"/>
                  </a:ext>
                </a:extLst>
              </a:tr>
              <a:tr h="572549">
                <a:tc>
                  <a:txBody>
                    <a:bodyPr/>
                    <a:lstStyle/>
                    <a:p>
                      <a:r>
                        <a:rPr lang="en-GB" dirty="0"/>
                        <a:t>Qualified Childcare Centre Educators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51550"/>
                  </a:ext>
                </a:extLst>
              </a:tr>
              <a:tr h="572549">
                <a:tc>
                  <a:txBody>
                    <a:bodyPr/>
                    <a:lstStyle/>
                    <a:p>
                      <a:r>
                        <a:rPr lang="en-GB" dirty="0"/>
                        <a:t>Childcare educators in training or waiting to start their training – currently employed as childcare assistants or helpers.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06478"/>
                  </a:ext>
                </a:extLst>
              </a:tr>
              <a:tr h="57254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Total population of staff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1902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1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5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921D-3FFB-9360-C935-02BAE224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1144929"/>
          </a:xfrm>
        </p:spPr>
        <p:txBody>
          <a:bodyPr/>
          <a:lstStyle/>
          <a:p>
            <a:r>
              <a:rPr lang="en-GB" dirty="0"/>
              <a:t>Number of children currently benefitting from Free childcare Scheme and attending Childcare Centres </a:t>
            </a:r>
            <a:br>
              <a:rPr lang="en-GB" dirty="0"/>
            </a:br>
            <a:r>
              <a:rPr lang="en-GB" sz="1200" b="0" i="1" dirty="0"/>
              <a:t>Data obtained from Jobsplus reports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3F5BC9-7EEF-BC7F-EF6A-58407301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</a:t>
            </a:fld>
            <a:endParaRPr lang="en-US" noProof="0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D3A3DED-A438-E567-5688-FAAADA763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370860"/>
              </p:ext>
            </p:extLst>
          </p:nvPr>
        </p:nvGraphicFramePr>
        <p:xfrm>
          <a:off x="553674" y="1825625"/>
          <a:ext cx="11104926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01">
                  <a:extLst>
                    <a:ext uri="{9D8B030D-6E8A-4147-A177-3AD203B41FA5}">
                      <a16:colId xmlns:a16="http://schemas.microsoft.com/office/drawing/2014/main" val="2702313974"/>
                    </a:ext>
                  </a:extLst>
                </a:gridCol>
                <a:gridCol w="5507270">
                  <a:extLst>
                    <a:ext uri="{9D8B030D-6E8A-4147-A177-3AD203B41FA5}">
                      <a16:colId xmlns:a16="http://schemas.microsoft.com/office/drawing/2014/main" val="3360308439"/>
                    </a:ext>
                  </a:extLst>
                </a:gridCol>
                <a:gridCol w="4866155">
                  <a:extLst>
                    <a:ext uri="{9D8B030D-6E8A-4147-A177-3AD203B41FA5}">
                      <a16:colId xmlns:a16="http://schemas.microsoft.com/office/drawing/2014/main" val="942307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unique participants who made use of the Free childcare scheme at any point in time during the respective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unique participants who started making use of the free childcare scheme during the respective year.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1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7,341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54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6,702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2,544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34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7,509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3,868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71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8,437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4,029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38709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sz="1400" i="1" dirty="0"/>
                        <a:t>Administrative data of registered participants/beneficiaries of the Free Childcare Scheme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28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55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Monitoring and 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QA carried out by the DQSE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09EC-687D-2780-D064-D62A361E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Framework for Quality Assurance –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5C1DF-72BB-E28B-F554-8B1DF971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6" name="Content Placeholder 5" descr="A diagram of quality education&#10;&#10;Description automatically generated">
            <a:extLst>
              <a:ext uri="{FF2B5EF4-FFF2-40B4-BE49-F238E27FC236}">
                <a16:creationId xmlns:a16="http://schemas.microsoft.com/office/drawing/2014/main" id="{99346788-AF21-CBCE-D88A-40F43FC7E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095" y="1380931"/>
            <a:ext cx="5962260" cy="4814596"/>
          </a:xfrm>
        </p:spPr>
      </p:pic>
    </p:spTree>
    <p:extLst>
      <p:ext uri="{BB962C8B-B14F-4D97-AF65-F5344CB8AC3E}">
        <p14:creationId xmlns:p14="http://schemas.microsoft.com/office/powerpoint/2010/main" val="4163518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221</TotalTime>
  <Words>902</Words>
  <Application>Microsoft Office PowerPoint</Application>
  <PresentationFormat>Widescreen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Trade Gothic LT Pro</vt:lpstr>
      <vt:lpstr>Trebuchet MS</vt:lpstr>
      <vt:lpstr>Office Theme</vt:lpstr>
      <vt:lpstr>Childcare Provision in Malta and Gozo 2023</vt:lpstr>
      <vt:lpstr>Structure of Presentation : </vt:lpstr>
      <vt:lpstr>Facts and Figures </vt:lpstr>
      <vt:lpstr>Childcare Centres in operation – 2023  Data obtained from DQSE records </vt:lpstr>
      <vt:lpstr>Childcare increase from 2016-2023 Data obtained from DQSE records</vt:lpstr>
      <vt:lpstr>Staff approved to work in childcare centres Unofficial data obtained from DQSE internal documentation </vt:lpstr>
      <vt:lpstr>Number of children currently benefitting from Free childcare Scheme and attending Childcare Centres  Data obtained from Jobsplus reports </vt:lpstr>
      <vt:lpstr>Monitoring and evaluation</vt:lpstr>
      <vt:lpstr>National Framework for Quality Assurance – 2023</vt:lpstr>
      <vt:lpstr>National Standards, Regulation Criteria and ECEC Policy </vt:lpstr>
      <vt:lpstr>National Standards and Regulation Criteria </vt:lpstr>
      <vt:lpstr>ECEC – National Policy Framework for Malta and Gozo (0-7) </vt:lpstr>
      <vt:lpstr>Monitoring and Evaluation in Practice  - DQSE  </vt:lpstr>
      <vt:lpstr>Monitoring and Evaluation in Practice – Business Inspections </vt:lpstr>
      <vt:lpstr>Areas of concern</vt:lpstr>
      <vt:lpstr>Areas of Concern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Childcare Provision in Malta and Gozo 2023</dc:title>
  <dc:creator>Denise Gatt</dc:creator>
  <cp:lastModifiedBy>Grech Stephen at Parlament-MT</cp:lastModifiedBy>
  <cp:revision>7</cp:revision>
  <dcterms:created xsi:type="dcterms:W3CDTF">2023-11-02T09:38:50Z</dcterms:created>
  <dcterms:modified xsi:type="dcterms:W3CDTF">2023-12-03T17:45:27Z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