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454" r:id="rId5"/>
    <p:sldId id="3446" r:id="rId6"/>
    <p:sldId id="3464" r:id="rId7"/>
    <p:sldId id="3462" r:id="rId8"/>
    <p:sldId id="3465" r:id="rId9"/>
    <p:sldId id="3467" r:id="rId10"/>
    <p:sldId id="3463" r:id="rId11"/>
    <p:sldId id="3468" r:id="rId12"/>
    <p:sldId id="3469" r:id="rId13"/>
    <p:sldId id="3472" r:id="rId14"/>
    <p:sldId id="3473" r:id="rId15"/>
    <p:sldId id="3474" r:id="rId16"/>
    <p:sldId id="3475" r:id="rId17"/>
    <p:sldId id="3477" r:id="rId18"/>
    <p:sldId id="279" r:id="rId19"/>
  </p:sldIdLst>
  <p:sldSz cx="12192000" cy="6858000"/>
  <p:notesSz cx="6797675" cy="9926638"/>
  <p:defaultTextStyle>
    <a:defPPr>
      <a:defRPr lang="en-M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4F2E"/>
    <a:srgbClr val="E38852"/>
    <a:srgbClr val="192838"/>
    <a:srgbClr val="1B2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D4671B-1ABB-43AA-962C-8C1924E83E7B}" v="5" dt="2023-05-10T12:14:32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E10A0-0986-41A8-8374-D2FB89A5CCAA}" type="doc">
      <dgm:prSet loTypeId="urn:microsoft.com/office/officeart/2005/8/layout/hierarchy4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333BBDFA-E4AB-4840-A756-11B6B1C85576}">
      <dgm:prSet phldrT="[Text]"/>
      <dgm:spPr>
        <a:solidFill>
          <a:srgbClr val="192838">
            <a:alpha val="80000"/>
          </a:srgbClr>
        </a:solidFill>
      </dgm:spPr>
      <dgm:t>
        <a:bodyPr/>
        <a:lstStyle/>
        <a:p>
          <a:r>
            <a:rPr lang="en-GB" b="1" dirty="0"/>
            <a:t>IMPORTED</a:t>
          </a:r>
        </a:p>
      </dgm:t>
    </dgm:pt>
    <dgm:pt modelId="{0F1E6439-ED67-49EC-B98E-ADFA1796F6B6}" type="parTrans" cxnId="{8977A482-13BC-46C6-8DCB-984A89C0B3DA}">
      <dgm:prSet/>
      <dgm:spPr/>
      <dgm:t>
        <a:bodyPr/>
        <a:lstStyle/>
        <a:p>
          <a:endParaRPr lang="en-GB"/>
        </a:p>
      </dgm:t>
    </dgm:pt>
    <dgm:pt modelId="{F9D6CF1C-934A-4261-A7FF-4E8C57D8F434}" type="sibTrans" cxnId="{8977A482-13BC-46C6-8DCB-984A89C0B3DA}">
      <dgm:prSet/>
      <dgm:spPr/>
      <dgm:t>
        <a:bodyPr/>
        <a:lstStyle/>
        <a:p>
          <a:endParaRPr lang="en-GB"/>
        </a:p>
      </dgm:t>
    </dgm:pt>
    <dgm:pt modelId="{BB2BAC49-75D9-428B-A511-9A5EA47CDCCA}">
      <dgm:prSet phldrT="[Text]"/>
      <dgm:spPr>
        <a:solidFill>
          <a:schemeClr val="accent2">
            <a:lumMod val="75000"/>
            <a:alpha val="70000"/>
          </a:schemeClr>
        </a:solidFill>
      </dgm:spPr>
      <dgm:t>
        <a:bodyPr/>
        <a:lstStyle/>
        <a:p>
          <a:r>
            <a:rPr lang="en-GB" b="1" dirty="0"/>
            <a:t>Transport Cost</a:t>
          </a:r>
        </a:p>
      </dgm:t>
    </dgm:pt>
    <dgm:pt modelId="{FED2ED02-244E-421C-9F5C-E224B781C783}" type="parTrans" cxnId="{9D4EFA1A-3CA6-4C79-9741-A82443C1C15A}">
      <dgm:prSet/>
      <dgm:spPr/>
      <dgm:t>
        <a:bodyPr/>
        <a:lstStyle/>
        <a:p>
          <a:endParaRPr lang="en-GB"/>
        </a:p>
      </dgm:t>
    </dgm:pt>
    <dgm:pt modelId="{68328921-2A38-47A2-91BA-3FF630EB781B}" type="sibTrans" cxnId="{9D4EFA1A-3CA6-4C79-9741-A82443C1C15A}">
      <dgm:prSet/>
      <dgm:spPr/>
      <dgm:t>
        <a:bodyPr/>
        <a:lstStyle/>
        <a:p>
          <a:endParaRPr lang="en-GB"/>
        </a:p>
      </dgm:t>
    </dgm:pt>
    <dgm:pt modelId="{5FDECF44-7ED3-4019-A2EB-C6F37C6098CA}">
      <dgm:prSet phldrT="[Text]"/>
      <dgm:spPr>
        <a:solidFill>
          <a:schemeClr val="accent2">
            <a:lumMod val="75000"/>
            <a:alpha val="70000"/>
          </a:schemeClr>
        </a:solidFill>
      </dgm:spPr>
      <dgm:t>
        <a:bodyPr/>
        <a:lstStyle/>
        <a:p>
          <a:r>
            <a:rPr lang="en-GB" b="1" dirty="0"/>
            <a:t>Energy Cost</a:t>
          </a:r>
        </a:p>
      </dgm:t>
    </dgm:pt>
    <dgm:pt modelId="{F50E7C0C-972D-4BA6-B92B-65CB2F786126}" type="parTrans" cxnId="{65394EC0-1594-4A5F-8908-202619302030}">
      <dgm:prSet/>
      <dgm:spPr/>
      <dgm:t>
        <a:bodyPr/>
        <a:lstStyle/>
        <a:p>
          <a:endParaRPr lang="en-GB"/>
        </a:p>
      </dgm:t>
    </dgm:pt>
    <dgm:pt modelId="{ACA106A3-3446-4E43-8784-5BF7F521B2F3}" type="sibTrans" cxnId="{65394EC0-1594-4A5F-8908-202619302030}">
      <dgm:prSet/>
      <dgm:spPr/>
      <dgm:t>
        <a:bodyPr/>
        <a:lstStyle/>
        <a:p>
          <a:endParaRPr lang="en-GB"/>
        </a:p>
      </dgm:t>
    </dgm:pt>
    <dgm:pt modelId="{5172322E-FA36-4350-887B-FBB39211CD02}">
      <dgm:prSet phldrT="[Text]"/>
      <dgm:spPr>
        <a:solidFill>
          <a:srgbClr val="192838">
            <a:alpha val="80000"/>
          </a:srgbClr>
        </a:solidFill>
      </dgm:spPr>
      <dgm:t>
        <a:bodyPr/>
        <a:lstStyle/>
        <a:p>
          <a:r>
            <a:rPr lang="en-GB" b="1" dirty="0"/>
            <a:t>LOCAL</a:t>
          </a:r>
        </a:p>
      </dgm:t>
    </dgm:pt>
    <dgm:pt modelId="{8A640D19-5068-494A-B7D6-A756CEC34C12}" type="parTrans" cxnId="{88E33179-BDB1-4DD0-B611-C66DB9CAB5AB}">
      <dgm:prSet/>
      <dgm:spPr/>
      <dgm:t>
        <a:bodyPr/>
        <a:lstStyle/>
        <a:p>
          <a:endParaRPr lang="en-GB"/>
        </a:p>
      </dgm:t>
    </dgm:pt>
    <dgm:pt modelId="{1C756527-81FD-4BEE-8C2A-92A3D5E046C7}" type="sibTrans" cxnId="{88E33179-BDB1-4DD0-B611-C66DB9CAB5AB}">
      <dgm:prSet/>
      <dgm:spPr/>
      <dgm:t>
        <a:bodyPr/>
        <a:lstStyle/>
        <a:p>
          <a:endParaRPr lang="en-GB"/>
        </a:p>
      </dgm:t>
    </dgm:pt>
    <dgm:pt modelId="{66D8E98C-1132-4C86-8548-3071E4E78AF9}">
      <dgm:prSet phldrT="[Text]"/>
      <dgm:spPr>
        <a:solidFill>
          <a:srgbClr val="814F2E">
            <a:alpha val="70000"/>
          </a:srgbClr>
        </a:solidFill>
      </dgm:spPr>
      <dgm:t>
        <a:bodyPr/>
        <a:lstStyle/>
        <a:p>
          <a:r>
            <a:rPr lang="en-GB" b="1" dirty="0"/>
            <a:t>Labour Cost</a:t>
          </a:r>
        </a:p>
      </dgm:t>
    </dgm:pt>
    <dgm:pt modelId="{35BA576D-A5D7-4C51-BFD8-99BBB5A4F278}" type="parTrans" cxnId="{7132FBAE-DF00-4130-AB3C-3794A397EC7D}">
      <dgm:prSet/>
      <dgm:spPr/>
      <dgm:t>
        <a:bodyPr/>
        <a:lstStyle/>
        <a:p>
          <a:endParaRPr lang="en-GB"/>
        </a:p>
      </dgm:t>
    </dgm:pt>
    <dgm:pt modelId="{173E992A-DF58-4B41-BE9E-E4C47D878CC8}" type="sibTrans" cxnId="{7132FBAE-DF00-4130-AB3C-3794A397EC7D}">
      <dgm:prSet/>
      <dgm:spPr/>
      <dgm:t>
        <a:bodyPr/>
        <a:lstStyle/>
        <a:p>
          <a:endParaRPr lang="en-GB"/>
        </a:p>
      </dgm:t>
    </dgm:pt>
    <dgm:pt modelId="{169B7C35-6102-4A54-B472-D6AB0A272D03}">
      <dgm:prSet phldrT="[Text]"/>
      <dgm:spPr>
        <a:solidFill>
          <a:schemeClr val="accent2">
            <a:lumMod val="75000"/>
            <a:alpha val="70000"/>
          </a:schemeClr>
        </a:solidFill>
      </dgm:spPr>
      <dgm:t>
        <a:bodyPr/>
        <a:lstStyle/>
        <a:p>
          <a:r>
            <a:rPr lang="en-GB" b="1" dirty="0"/>
            <a:t>Labour Cost</a:t>
          </a:r>
        </a:p>
      </dgm:t>
    </dgm:pt>
    <dgm:pt modelId="{B50FF38A-B2CA-461F-B4F6-BEF0EC750698}" type="parTrans" cxnId="{027E76C8-3690-4C37-A7EF-8BF3D74A7EDF}">
      <dgm:prSet/>
      <dgm:spPr/>
      <dgm:t>
        <a:bodyPr/>
        <a:lstStyle/>
        <a:p>
          <a:endParaRPr lang="en-GB"/>
        </a:p>
      </dgm:t>
    </dgm:pt>
    <dgm:pt modelId="{824D45C8-E082-41B9-A13C-043E967E3B97}" type="sibTrans" cxnId="{027E76C8-3690-4C37-A7EF-8BF3D74A7EDF}">
      <dgm:prSet/>
      <dgm:spPr/>
      <dgm:t>
        <a:bodyPr/>
        <a:lstStyle/>
        <a:p>
          <a:endParaRPr lang="en-GB"/>
        </a:p>
      </dgm:t>
    </dgm:pt>
    <dgm:pt modelId="{E334C77C-9FE1-48C6-84DD-07079E97B5FD}">
      <dgm:prSet phldrT="[Text]"/>
      <dgm:spPr>
        <a:solidFill>
          <a:srgbClr val="814F2E">
            <a:alpha val="70000"/>
          </a:srgbClr>
        </a:solidFill>
      </dgm:spPr>
      <dgm:t>
        <a:bodyPr/>
        <a:lstStyle/>
        <a:p>
          <a:r>
            <a:rPr lang="en-GB" b="1" dirty="0"/>
            <a:t>Other Factors</a:t>
          </a:r>
        </a:p>
      </dgm:t>
    </dgm:pt>
    <dgm:pt modelId="{8EAA5DB5-CB14-4B73-BBDF-3611E74B260A}" type="parTrans" cxnId="{B347F7CE-B7DE-46FD-9804-6610DEA375B5}">
      <dgm:prSet/>
      <dgm:spPr/>
      <dgm:t>
        <a:bodyPr/>
        <a:lstStyle/>
        <a:p>
          <a:endParaRPr lang="en-GB"/>
        </a:p>
      </dgm:t>
    </dgm:pt>
    <dgm:pt modelId="{62F4F458-B7CB-4B8C-96E3-A24B547BFB64}" type="sibTrans" cxnId="{B347F7CE-B7DE-46FD-9804-6610DEA375B5}">
      <dgm:prSet/>
      <dgm:spPr/>
      <dgm:t>
        <a:bodyPr/>
        <a:lstStyle/>
        <a:p>
          <a:endParaRPr lang="en-GB"/>
        </a:p>
      </dgm:t>
    </dgm:pt>
    <dgm:pt modelId="{0BD2CFE1-2DFC-4B66-833C-04150F991B61}" type="pres">
      <dgm:prSet presAssocID="{5CDE10A0-0986-41A8-8374-D2FB89A5CCA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46386D2-F97B-4115-ACC5-42C329F9BF18}" type="pres">
      <dgm:prSet presAssocID="{333BBDFA-E4AB-4840-A756-11B6B1C85576}" presName="vertOne" presStyleCnt="0"/>
      <dgm:spPr/>
    </dgm:pt>
    <dgm:pt modelId="{AAA6D66E-7D19-4DB4-9A5A-C3F5527C7805}" type="pres">
      <dgm:prSet presAssocID="{333BBDFA-E4AB-4840-A756-11B6B1C85576}" presName="txOne" presStyleLbl="node0" presStyleIdx="0" presStyleCnt="2">
        <dgm:presLayoutVars>
          <dgm:chPref val="3"/>
        </dgm:presLayoutVars>
      </dgm:prSet>
      <dgm:spPr/>
    </dgm:pt>
    <dgm:pt modelId="{D2AEEB62-1DC6-424D-9138-0D28E99BB25F}" type="pres">
      <dgm:prSet presAssocID="{333BBDFA-E4AB-4840-A756-11B6B1C85576}" presName="parTransOne" presStyleCnt="0"/>
      <dgm:spPr/>
    </dgm:pt>
    <dgm:pt modelId="{4D28169F-7520-4601-9CDC-712770B6086F}" type="pres">
      <dgm:prSet presAssocID="{333BBDFA-E4AB-4840-A756-11B6B1C85576}" presName="horzOne" presStyleCnt="0"/>
      <dgm:spPr/>
    </dgm:pt>
    <dgm:pt modelId="{269A3DAD-9885-4F2B-965D-11332CFE6EE7}" type="pres">
      <dgm:prSet presAssocID="{BB2BAC49-75D9-428B-A511-9A5EA47CDCCA}" presName="vertTwo" presStyleCnt="0"/>
      <dgm:spPr/>
    </dgm:pt>
    <dgm:pt modelId="{FDBDB8FC-02F4-4A20-9E96-9A3AA552777B}" type="pres">
      <dgm:prSet presAssocID="{BB2BAC49-75D9-428B-A511-9A5EA47CDCCA}" presName="txTwo" presStyleLbl="node2" presStyleIdx="0" presStyleCnt="5">
        <dgm:presLayoutVars>
          <dgm:chPref val="3"/>
        </dgm:presLayoutVars>
      </dgm:prSet>
      <dgm:spPr/>
    </dgm:pt>
    <dgm:pt modelId="{DD515255-87C1-4704-AA08-F195810F244B}" type="pres">
      <dgm:prSet presAssocID="{BB2BAC49-75D9-428B-A511-9A5EA47CDCCA}" presName="horzTwo" presStyleCnt="0"/>
      <dgm:spPr/>
    </dgm:pt>
    <dgm:pt modelId="{EE2E3EBA-90FA-4F0E-9DB7-3F9BD9F7CA2E}" type="pres">
      <dgm:prSet presAssocID="{68328921-2A38-47A2-91BA-3FF630EB781B}" presName="sibSpaceTwo" presStyleCnt="0"/>
      <dgm:spPr/>
    </dgm:pt>
    <dgm:pt modelId="{23F0E3DE-4230-401F-98F5-A3BEC019EF5F}" type="pres">
      <dgm:prSet presAssocID="{5FDECF44-7ED3-4019-A2EB-C6F37C6098CA}" presName="vertTwo" presStyleCnt="0"/>
      <dgm:spPr/>
    </dgm:pt>
    <dgm:pt modelId="{91DBF3B5-8ED9-43E1-81B0-6D9CF0D2A167}" type="pres">
      <dgm:prSet presAssocID="{5FDECF44-7ED3-4019-A2EB-C6F37C6098CA}" presName="txTwo" presStyleLbl="node2" presStyleIdx="1" presStyleCnt="5">
        <dgm:presLayoutVars>
          <dgm:chPref val="3"/>
        </dgm:presLayoutVars>
      </dgm:prSet>
      <dgm:spPr/>
    </dgm:pt>
    <dgm:pt modelId="{7E6AA23D-458D-4975-B206-892F2B06ED4F}" type="pres">
      <dgm:prSet presAssocID="{5FDECF44-7ED3-4019-A2EB-C6F37C6098CA}" presName="horzTwo" presStyleCnt="0"/>
      <dgm:spPr/>
    </dgm:pt>
    <dgm:pt modelId="{69434AFB-1CCA-4006-8D3E-EDEFC5880E7A}" type="pres">
      <dgm:prSet presAssocID="{ACA106A3-3446-4E43-8784-5BF7F521B2F3}" presName="sibSpaceTwo" presStyleCnt="0"/>
      <dgm:spPr/>
    </dgm:pt>
    <dgm:pt modelId="{1E63FA30-EF88-4A98-9026-4FD9840B9E0C}" type="pres">
      <dgm:prSet presAssocID="{169B7C35-6102-4A54-B472-D6AB0A272D03}" presName="vertTwo" presStyleCnt="0"/>
      <dgm:spPr/>
    </dgm:pt>
    <dgm:pt modelId="{D1DC0C67-9221-4196-B81A-96D198E885E2}" type="pres">
      <dgm:prSet presAssocID="{169B7C35-6102-4A54-B472-D6AB0A272D03}" presName="txTwo" presStyleLbl="node2" presStyleIdx="2" presStyleCnt="5">
        <dgm:presLayoutVars>
          <dgm:chPref val="3"/>
        </dgm:presLayoutVars>
      </dgm:prSet>
      <dgm:spPr/>
    </dgm:pt>
    <dgm:pt modelId="{2678B981-66B6-4B97-8024-5144E4F8EDB9}" type="pres">
      <dgm:prSet presAssocID="{169B7C35-6102-4A54-B472-D6AB0A272D03}" presName="horzTwo" presStyleCnt="0"/>
      <dgm:spPr/>
    </dgm:pt>
    <dgm:pt modelId="{36FCF9C3-7064-4AC8-9634-E398116D507B}" type="pres">
      <dgm:prSet presAssocID="{F9D6CF1C-934A-4261-A7FF-4E8C57D8F434}" presName="sibSpaceOne" presStyleCnt="0"/>
      <dgm:spPr/>
    </dgm:pt>
    <dgm:pt modelId="{9F35E946-CB24-4124-9569-5239F133D39B}" type="pres">
      <dgm:prSet presAssocID="{5172322E-FA36-4350-887B-FBB39211CD02}" presName="vertOne" presStyleCnt="0"/>
      <dgm:spPr/>
    </dgm:pt>
    <dgm:pt modelId="{9BEA1EBC-8B91-4963-8A3A-6BE809B2FA16}" type="pres">
      <dgm:prSet presAssocID="{5172322E-FA36-4350-887B-FBB39211CD02}" presName="txOne" presStyleLbl="node0" presStyleIdx="1" presStyleCnt="2">
        <dgm:presLayoutVars>
          <dgm:chPref val="3"/>
        </dgm:presLayoutVars>
      </dgm:prSet>
      <dgm:spPr/>
    </dgm:pt>
    <dgm:pt modelId="{72358F3A-F1D4-4750-900C-F838F32D1123}" type="pres">
      <dgm:prSet presAssocID="{5172322E-FA36-4350-887B-FBB39211CD02}" presName="parTransOne" presStyleCnt="0"/>
      <dgm:spPr/>
    </dgm:pt>
    <dgm:pt modelId="{27F4226C-ED69-48C8-8F9A-F7C571A051DA}" type="pres">
      <dgm:prSet presAssocID="{5172322E-FA36-4350-887B-FBB39211CD02}" presName="horzOne" presStyleCnt="0"/>
      <dgm:spPr/>
    </dgm:pt>
    <dgm:pt modelId="{6DC74DC8-F29C-4286-A2B7-A749FCA477D2}" type="pres">
      <dgm:prSet presAssocID="{66D8E98C-1132-4C86-8548-3071E4E78AF9}" presName="vertTwo" presStyleCnt="0"/>
      <dgm:spPr/>
    </dgm:pt>
    <dgm:pt modelId="{BD877BFF-2EA0-43BB-B69E-93A29D83C52F}" type="pres">
      <dgm:prSet presAssocID="{66D8E98C-1132-4C86-8548-3071E4E78AF9}" presName="txTwo" presStyleLbl="node2" presStyleIdx="3" presStyleCnt="5">
        <dgm:presLayoutVars>
          <dgm:chPref val="3"/>
        </dgm:presLayoutVars>
      </dgm:prSet>
      <dgm:spPr/>
    </dgm:pt>
    <dgm:pt modelId="{2284A900-382D-4A0A-8499-DD699F7ACEE8}" type="pres">
      <dgm:prSet presAssocID="{66D8E98C-1132-4C86-8548-3071E4E78AF9}" presName="horzTwo" presStyleCnt="0"/>
      <dgm:spPr/>
    </dgm:pt>
    <dgm:pt modelId="{D6162388-CA87-43DD-B812-C7405B367072}" type="pres">
      <dgm:prSet presAssocID="{173E992A-DF58-4B41-BE9E-E4C47D878CC8}" presName="sibSpaceTwo" presStyleCnt="0"/>
      <dgm:spPr/>
    </dgm:pt>
    <dgm:pt modelId="{F029A3D4-583A-4B0A-A850-213C28B2EB9C}" type="pres">
      <dgm:prSet presAssocID="{E334C77C-9FE1-48C6-84DD-07079E97B5FD}" presName="vertTwo" presStyleCnt="0"/>
      <dgm:spPr/>
    </dgm:pt>
    <dgm:pt modelId="{9D1390CB-828B-4B41-A92B-FE25D8EAE91B}" type="pres">
      <dgm:prSet presAssocID="{E334C77C-9FE1-48C6-84DD-07079E97B5FD}" presName="txTwo" presStyleLbl="node2" presStyleIdx="4" presStyleCnt="5">
        <dgm:presLayoutVars>
          <dgm:chPref val="3"/>
        </dgm:presLayoutVars>
      </dgm:prSet>
      <dgm:spPr/>
    </dgm:pt>
    <dgm:pt modelId="{A529D454-548C-4803-A436-1556295FD381}" type="pres">
      <dgm:prSet presAssocID="{E334C77C-9FE1-48C6-84DD-07079E97B5FD}" presName="horzTwo" presStyleCnt="0"/>
      <dgm:spPr/>
    </dgm:pt>
  </dgm:ptLst>
  <dgm:cxnLst>
    <dgm:cxn modelId="{CD978E02-386E-475E-9807-885EAD83286C}" type="presOf" srcId="{E334C77C-9FE1-48C6-84DD-07079E97B5FD}" destId="{9D1390CB-828B-4B41-A92B-FE25D8EAE91B}" srcOrd="0" destOrd="0" presId="urn:microsoft.com/office/officeart/2005/8/layout/hierarchy4"/>
    <dgm:cxn modelId="{74D6C10E-B5A3-4922-8491-EA1A6E0F5619}" type="presOf" srcId="{BB2BAC49-75D9-428B-A511-9A5EA47CDCCA}" destId="{FDBDB8FC-02F4-4A20-9E96-9A3AA552777B}" srcOrd="0" destOrd="0" presId="urn:microsoft.com/office/officeart/2005/8/layout/hierarchy4"/>
    <dgm:cxn modelId="{9D4EFA1A-3CA6-4C79-9741-A82443C1C15A}" srcId="{333BBDFA-E4AB-4840-A756-11B6B1C85576}" destId="{BB2BAC49-75D9-428B-A511-9A5EA47CDCCA}" srcOrd="0" destOrd="0" parTransId="{FED2ED02-244E-421C-9F5C-E224B781C783}" sibTransId="{68328921-2A38-47A2-91BA-3FF630EB781B}"/>
    <dgm:cxn modelId="{A3871B46-B02C-4B3C-9F7A-922631705675}" type="presOf" srcId="{5CDE10A0-0986-41A8-8374-D2FB89A5CCAA}" destId="{0BD2CFE1-2DFC-4B66-833C-04150F991B61}" srcOrd="0" destOrd="0" presId="urn:microsoft.com/office/officeart/2005/8/layout/hierarchy4"/>
    <dgm:cxn modelId="{20F00078-7FDA-47B9-8C3C-04DF86C45ADE}" type="presOf" srcId="{66D8E98C-1132-4C86-8548-3071E4E78AF9}" destId="{BD877BFF-2EA0-43BB-B69E-93A29D83C52F}" srcOrd="0" destOrd="0" presId="urn:microsoft.com/office/officeart/2005/8/layout/hierarchy4"/>
    <dgm:cxn modelId="{88E33179-BDB1-4DD0-B611-C66DB9CAB5AB}" srcId="{5CDE10A0-0986-41A8-8374-D2FB89A5CCAA}" destId="{5172322E-FA36-4350-887B-FBB39211CD02}" srcOrd="1" destOrd="0" parTransId="{8A640D19-5068-494A-B7D6-A756CEC34C12}" sibTransId="{1C756527-81FD-4BEE-8C2A-92A3D5E046C7}"/>
    <dgm:cxn modelId="{8977A482-13BC-46C6-8DCB-984A89C0B3DA}" srcId="{5CDE10A0-0986-41A8-8374-D2FB89A5CCAA}" destId="{333BBDFA-E4AB-4840-A756-11B6B1C85576}" srcOrd="0" destOrd="0" parTransId="{0F1E6439-ED67-49EC-B98E-ADFA1796F6B6}" sibTransId="{F9D6CF1C-934A-4261-A7FF-4E8C57D8F434}"/>
    <dgm:cxn modelId="{E7E341A2-9DE5-45FA-9083-16703F5AEAA3}" type="presOf" srcId="{5FDECF44-7ED3-4019-A2EB-C6F37C6098CA}" destId="{91DBF3B5-8ED9-43E1-81B0-6D9CF0D2A167}" srcOrd="0" destOrd="0" presId="urn:microsoft.com/office/officeart/2005/8/layout/hierarchy4"/>
    <dgm:cxn modelId="{7132FBAE-DF00-4130-AB3C-3794A397EC7D}" srcId="{5172322E-FA36-4350-887B-FBB39211CD02}" destId="{66D8E98C-1132-4C86-8548-3071E4E78AF9}" srcOrd="0" destOrd="0" parTransId="{35BA576D-A5D7-4C51-BFD8-99BBB5A4F278}" sibTransId="{173E992A-DF58-4B41-BE9E-E4C47D878CC8}"/>
    <dgm:cxn modelId="{A18169C0-E6E1-4783-B666-5EAFDEAFB69B}" type="presOf" srcId="{169B7C35-6102-4A54-B472-D6AB0A272D03}" destId="{D1DC0C67-9221-4196-B81A-96D198E885E2}" srcOrd="0" destOrd="0" presId="urn:microsoft.com/office/officeart/2005/8/layout/hierarchy4"/>
    <dgm:cxn modelId="{65394EC0-1594-4A5F-8908-202619302030}" srcId="{333BBDFA-E4AB-4840-A756-11B6B1C85576}" destId="{5FDECF44-7ED3-4019-A2EB-C6F37C6098CA}" srcOrd="1" destOrd="0" parTransId="{F50E7C0C-972D-4BA6-B92B-65CB2F786126}" sibTransId="{ACA106A3-3446-4E43-8784-5BF7F521B2F3}"/>
    <dgm:cxn modelId="{027E76C8-3690-4C37-A7EF-8BF3D74A7EDF}" srcId="{333BBDFA-E4AB-4840-A756-11B6B1C85576}" destId="{169B7C35-6102-4A54-B472-D6AB0A272D03}" srcOrd="2" destOrd="0" parTransId="{B50FF38A-B2CA-461F-B4F6-BEF0EC750698}" sibTransId="{824D45C8-E082-41B9-A13C-043E967E3B97}"/>
    <dgm:cxn modelId="{B347F7CE-B7DE-46FD-9804-6610DEA375B5}" srcId="{5172322E-FA36-4350-887B-FBB39211CD02}" destId="{E334C77C-9FE1-48C6-84DD-07079E97B5FD}" srcOrd="1" destOrd="0" parTransId="{8EAA5DB5-CB14-4B73-BBDF-3611E74B260A}" sibTransId="{62F4F458-B7CB-4B8C-96E3-A24B547BFB64}"/>
    <dgm:cxn modelId="{0AF5C2DC-4129-4CF3-A7EB-C67042A6AD80}" type="presOf" srcId="{333BBDFA-E4AB-4840-A756-11B6B1C85576}" destId="{AAA6D66E-7D19-4DB4-9A5A-C3F5527C7805}" srcOrd="0" destOrd="0" presId="urn:microsoft.com/office/officeart/2005/8/layout/hierarchy4"/>
    <dgm:cxn modelId="{ABA1D4F4-215D-4259-A3F0-125BE41CAB53}" type="presOf" srcId="{5172322E-FA36-4350-887B-FBB39211CD02}" destId="{9BEA1EBC-8B91-4963-8A3A-6BE809B2FA16}" srcOrd="0" destOrd="0" presId="urn:microsoft.com/office/officeart/2005/8/layout/hierarchy4"/>
    <dgm:cxn modelId="{27724CF4-D21E-444A-AAF6-0607D8E48B85}" type="presParOf" srcId="{0BD2CFE1-2DFC-4B66-833C-04150F991B61}" destId="{B46386D2-F97B-4115-ACC5-42C329F9BF18}" srcOrd="0" destOrd="0" presId="urn:microsoft.com/office/officeart/2005/8/layout/hierarchy4"/>
    <dgm:cxn modelId="{7518E093-605D-4028-833A-E2251AD0D469}" type="presParOf" srcId="{B46386D2-F97B-4115-ACC5-42C329F9BF18}" destId="{AAA6D66E-7D19-4DB4-9A5A-C3F5527C7805}" srcOrd="0" destOrd="0" presId="urn:microsoft.com/office/officeart/2005/8/layout/hierarchy4"/>
    <dgm:cxn modelId="{00292C85-FF9C-48B0-B78B-99681FAB22BD}" type="presParOf" srcId="{B46386D2-F97B-4115-ACC5-42C329F9BF18}" destId="{D2AEEB62-1DC6-424D-9138-0D28E99BB25F}" srcOrd="1" destOrd="0" presId="urn:microsoft.com/office/officeart/2005/8/layout/hierarchy4"/>
    <dgm:cxn modelId="{6EB7398D-6814-419B-ADA6-8272C24DC1C8}" type="presParOf" srcId="{B46386D2-F97B-4115-ACC5-42C329F9BF18}" destId="{4D28169F-7520-4601-9CDC-712770B6086F}" srcOrd="2" destOrd="0" presId="urn:microsoft.com/office/officeart/2005/8/layout/hierarchy4"/>
    <dgm:cxn modelId="{E0AD867D-5923-4334-A410-843E8B0C1462}" type="presParOf" srcId="{4D28169F-7520-4601-9CDC-712770B6086F}" destId="{269A3DAD-9885-4F2B-965D-11332CFE6EE7}" srcOrd="0" destOrd="0" presId="urn:microsoft.com/office/officeart/2005/8/layout/hierarchy4"/>
    <dgm:cxn modelId="{426B97FA-FB6E-459C-B3AB-1CE2632EB22E}" type="presParOf" srcId="{269A3DAD-9885-4F2B-965D-11332CFE6EE7}" destId="{FDBDB8FC-02F4-4A20-9E96-9A3AA552777B}" srcOrd="0" destOrd="0" presId="urn:microsoft.com/office/officeart/2005/8/layout/hierarchy4"/>
    <dgm:cxn modelId="{C25B0FDB-3EAB-4BFC-80CC-41DA51F1906C}" type="presParOf" srcId="{269A3DAD-9885-4F2B-965D-11332CFE6EE7}" destId="{DD515255-87C1-4704-AA08-F195810F244B}" srcOrd="1" destOrd="0" presId="urn:microsoft.com/office/officeart/2005/8/layout/hierarchy4"/>
    <dgm:cxn modelId="{A833D6D7-4DB7-4F83-A998-14157EDEE1BC}" type="presParOf" srcId="{4D28169F-7520-4601-9CDC-712770B6086F}" destId="{EE2E3EBA-90FA-4F0E-9DB7-3F9BD9F7CA2E}" srcOrd="1" destOrd="0" presId="urn:microsoft.com/office/officeart/2005/8/layout/hierarchy4"/>
    <dgm:cxn modelId="{7EE6786C-0E8B-4327-8180-0C99D265D1EE}" type="presParOf" srcId="{4D28169F-7520-4601-9CDC-712770B6086F}" destId="{23F0E3DE-4230-401F-98F5-A3BEC019EF5F}" srcOrd="2" destOrd="0" presId="urn:microsoft.com/office/officeart/2005/8/layout/hierarchy4"/>
    <dgm:cxn modelId="{3713E376-6726-4CEC-B248-2EB3AA91880A}" type="presParOf" srcId="{23F0E3DE-4230-401F-98F5-A3BEC019EF5F}" destId="{91DBF3B5-8ED9-43E1-81B0-6D9CF0D2A167}" srcOrd="0" destOrd="0" presId="urn:microsoft.com/office/officeart/2005/8/layout/hierarchy4"/>
    <dgm:cxn modelId="{8F29BA48-201E-42F0-933A-C4303307D766}" type="presParOf" srcId="{23F0E3DE-4230-401F-98F5-A3BEC019EF5F}" destId="{7E6AA23D-458D-4975-B206-892F2B06ED4F}" srcOrd="1" destOrd="0" presId="urn:microsoft.com/office/officeart/2005/8/layout/hierarchy4"/>
    <dgm:cxn modelId="{1EF416D4-0ADC-4FFF-99BA-9F9891F1559E}" type="presParOf" srcId="{4D28169F-7520-4601-9CDC-712770B6086F}" destId="{69434AFB-1CCA-4006-8D3E-EDEFC5880E7A}" srcOrd="3" destOrd="0" presId="urn:microsoft.com/office/officeart/2005/8/layout/hierarchy4"/>
    <dgm:cxn modelId="{24BB2176-5D21-410D-8035-A73316876518}" type="presParOf" srcId="{4D28169F-7520-4601-9CDC-712770B6086F}" destId="{1E63FA30-EF88-4A98-9026-4FD9840B9E0C}" srcOrd="4" destOrd="0" presId="urn:microsoft.com/office/officeart/2005/8/layout/hierarchy4"/>
    <dgm:cxn modelId="{019D928A-775C-469D-AD74-263123E630BF}" type="presParOf" srcId="{1E63FA30-EF88-4A98-9026-4FD9840B9E0C}" destId="{D1DC0C67-9221-4196-B81A-96D198E885E2}" srcOrd="0" destOrd="0" presId="urn:microsoft.com/office/officeart/2005/8/layout/hierarchy4"/>
    <dgm:cxn modelId="{25635A0A-44E5-4B88-BE6C-82AD711ABAE5}" type="presParOf" srcId="{1E63FA30-EF88-4A98-9026-4FD9840B9E0C}" destId="{2678B981-66B6-4B97-8024-5144E4F8EDB9}" srcOrd="1" destOrd="0" presId="urn:microsoft.com/office/officeart/2005/8/layout/hierarchy4"/>
    <dgm:cxn modelId="{BF2029F2-30CB-447B-A105-B027556A68A5}" type="presParOf" srcId="{0BD2CFE1-2DFC-4B66-833C-04150F991B61}" destId="{36FCF9C3-7064-4AC8-9634-E398116D507B}" srcOrd="1" destOrd="0" presId="urn:microsoft.com/office/officeart/2005/8/layout/hierarchy4"/>
    <dgm:cxn modelId="{5E0053BE-E7B4-44CC-949F-81517F301923}" type="presParOf" srcId="{0BD2CFE1-2DFC-4B66-833C-04150F991B61}" destId="{9F35E946-CB24-4124-9569-5239F133D39B}" srcOrd="2" destOrd="0" presId="urn:microsoft.com/office/officeart/2005/8/layout/hierarchy4"/>
    <dgm:cxn modelId="{8DE1926D-3F1F-41E9-A748-20A5E0078B63}" type="presParOf" srcId="{9F35E946-CB24-4124-9569-5239F133D39B}" destId="{9BEA1EBC-8B91-4963-8A3A-6BE809B2FA16}" srcOrd="0" destOrd="0" presId="urn:microsoft.com/office/officeart/2005/8/layout/hierarchy4"/>
    <dgm:cxn modelId="{407E7110-8088-4CE0-994B-8A99296F485E}" type="presParOf" srcId="{9F35E946-CB24-4124-9569-5239F133D39B}" destId="{72358F3A-F1D4-4750-900C-F838F32D1123}" srcOrd="1" destOrd="0" presId="urn:microsoft.com/office/officeart/2005/8/layout/hierarchy4"/>
    <dgm:cxn modelId="{5E8F84B4-69B6-40F3-BAB6-0C173C01E6FC}" type="presParOf" srcId="{9F35E946-CB24-4124-9569-5239F133D39B}" destId="{27F4226C-ED69-48C8-8F9A-F7C571A051DA}" srcOrd="2" destOrd="0" presId="urn:microsoft.com/office/officeart/2005/8/layout/hierarchy4"/>
    <dgm:cxn modelId="{59440EC9-1AFF-406F-9720-7569BED994A2}" type="presParOf" srcId="{27F4226C-ED69-48C8-8F9A-F7C571A051DA}" destId="{6DC74DC8-F29C-4286-A2B7-A749FCA477D2}" srcOrd="0" destOrd="0" presId="urn:microsoft.com/office/officeart/2005/8/layout/hierarchy4"/>
    <dgm:cxn modelId="{B9264EDD-E48F-4708-BB06-E25247E9F39F}" type="presParOf" srcId="{6DC74DC8-F29C-4286-A2B7-A749FCA477D2}" destId="{BD877BFF-2EA0-43BB-B69E-93A29D83C52F}" srcOrd="0" destOrd="0" presId="urn:microsoft.com/office/officeart/2005/8/layout/hierarchy4"/>
    <dgm:cxn modelId="{12800B85-96B9-4C5D-B3E7-AC7ADF5C2EFE}" type="presParOf" srcId="{6DC74DC8-F29C-4286-A2B7-A749FCA477D2}" destId="{2284A900-382D-4A0A-8499-DD699F7ACEE8}" srcOrd="1" destOrd="0" presId="urn:microsoft.com/office/officeart/2005/8/layout/hierarchy4"/>
    <dgm:cxn modelId="{52C022B1-1EC2-4C58-9F68-0534D4624692}" type="presParOf" srcId="{27F4226C-ED69-48C8-8F9A-F7C571A051DA}" destId="{D6162388-CA87-43DD-B812-C7405B367072}" srcOrd="1" destOrd="0" presId="urn:microsoft.com/office/officeart/2005/8/layout/hierarchy4"/>
    <dgm:cxn modelId="{87FBFA64-53B9-4DE9-B28F-1E68E6E0B02F}" type="presParOf" srcId="{27F4226C-ED69-48C8-8F9A-F7C571A051DA}" destId="{F029A3D4-583A-4B0A-A850-213C28B2EB9C}" srcOrd="2" destOrd="0" presId="urn:microsoft.com/office/officeart/2005/8/layout/hierarchy4"/>
    <dgm:cxn modelId="{0EE9C396-F3D2-469C-BFAC-1D009A5A4C37}" type="presParOf" srcId="{F029A3D4-583A-4B0A-A850-213C28B2EB9C}" destId="{9D1390CB-828B-4B41-A92B-FE25D8EAE91B}" srcOrd="0" destOrd="0" presId="urn:microsoft.com/office/officeart/2005/8/layout/hierarchy4"/>
    <dgm:cxn modelId="{70898DA1-974F-4837-B95C-8BE84061A45E}" type="presParOf" srcId="{F029A3D4-583A-4B0A-A850-213C28B2EB9C}" destId="{A529D454-548C-4803-A436-1556295FD38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6D66E-7D19-4DB4-9A5A-C3F5527C7805}">
      <dsp:nvSpPr>
        <dsp:cNvPr id="0" name=""/>
        <dsp:cNvSpPr/>
      </dsp:nvSpPr>
      <dsp:spPr>
        <a:xfrm>
          <a:off x="5064" y="853"/>
          <a:ext cx="6212609" cy="2224806"/>
        </a:xfrm>
        <a:prstGeom prst="roundRect">
          <a:avLst>
            <a:gd name="adj" fmla="val 10000"/>
          </a:avLst>
        </a:prstGeom>
        <a:solidFill>
          <a:srgbClr val="192838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b="1" kern="1200" dirty="0"/>
            <a:t>IMPORTED</a:t>
          </a:r>
        </a:p>
      </dsp:txBody>
      <dsp:txXfrm>
        <a:off x="70226" y="66015"/>
        <a:ext cx="6082285" cy="2094482"/>
      </dsp:txXfrm>
    </dsp:sp>
    <dsp:sp modelId="{FDBDB8FC-02F4-4A20-9E96-9A3AA552777B}">
      <dsp:nvSpPr>
        <dsp:cNvPr id="0" name=""/>
        <dsp:cNvSpPr/>
      </dsp:nvSpPr>
      <dsp:spPr>
        <a:xfrm>
          <a:off x="5064" y="2505807"/>
          <a:ext cx="1961050" cy="2224806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/>
            <a:t>Transport Cost</a:t>
          </a:r>
        </a:p>
      </dsp:txBody>
      <dsp:txXfrm>
        <a:off x="62501" y="2563244"/>
        <a:ext cx="1846176" cy="2109932"/>
      </dsp:txXfrm>
    </dsp:sp>
    <dsp:sp modelId="{91DBF3B5-8ED9-43E1-81B0-6D9CF0D2A167}">
      <dsp:nvSpPr>
        <dsp:cNvPr id="0" name=""/>
        <dsp:cNvSpPr/>
      </dsp:nvSpPr>
      <dsp:spPr>
        <a:xfrm>
          <a:off x="2130844" y="2505807"/>
          <a:ext cx="1961050" cy="2224806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/>
            <a:t>Energy Cost</a:t>
          </a:r>
        </a:p>
      </dsp:txBody>
      <dsp:txXfrm>
        <a:off x="2188281" y="2563244"/>
        <a:ext cx="1846176" cy="2109932"/>
      </dsp:txXfrm>
    </dsp:sp>
    <dsp:sp modelId="{D1DC0C67-9221-4196-B81A-96D198E885E2}">
      <dsp:nvSpPr>
        <dsp:cNvPr id="0" name=""/>
        <dsp:cNvSpPr/>
      </dsp:nvSpPr>
      <dsp:spPr>
        <a:xfrm>
          <a:off x="4256623" y="2505807"/>
          <a:ext cx="1961050" cy="2224806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/>
            <a:t>Labour Cost</a:t>
          </a:r>
        </a:p>
      </dsp:txBody>
      <dsp:txXfrm>
        <a:off x="4314060" y="2563244"/>
        <a:ext cx="1846176" cy="2109932"/>
      </dsp:txXfrm>
    </dsp:sp>
    <dsp:sp modelId="{9BEA1EBC-8B91-4963-8A3A-6BE809B2FA16}">
      <dsp:nvSpPr>
        <dsp:cNvPr id="0" name=""/>
        <dsp:cNvSpPr/>
      </dsp:nvSpPr>
      <dsp:spPr>
        <a:xfrm>
          <a:off x="6547130" y="853"/>
          <a:ext cx="4086830" cy="2224806"/>
        </a:xfrm>
        <a:prstGeom prst="roundRect">
          <a:avLst>
            <a:gd name="adj" fmla="val 10000"/>
          </a:avLst>
        </a:prstGeom>
        <a:solidFill>
          <a:srgbClr val="192838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b="1" kern="1200" dirty="0"/>
            <a:t>LOCAL</a:t>
          </a:r>
        </a:p>
      </dsp:txBody>
      <dsp:txXfrm>
        <a:off x="6612292" y="66015"/>
        <a:ext cx="3956506" cy="2094482"/>
      </dsp:txXfrm>
    </dsp:sp>
    <dsp:sp modelId="{BD877BFF-2EA0-43BB-B69E-93A29D83C52F}">
      <dsp:nvSpPr>
        <dsp:cNvPr id="0" name=""/>
        <dsp:cNvSpPr/>
      </dsp:nvSpPr>
      <dsp:spPr>
        <a:xfrm>
          <a:off x="6547130" y="2505807"/>
          <a:ext cx="1961050" cy="2224806"/>
        </a:xfrm>
        <a:prstGeom prst="roundRect">
          <a:avLst>
            <a:gd name="adj" fmla="val 10000"/>
          </a:avLst>
        </a:prstGeom>
        <a:solidFill>
          <a:srgbClr val="814F2E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/>
            <a:t>Labour Cost</a:t>
          </a:r>
        </a:p>
      </dsp:txBody>
      <dsp:txXfrm>
        <a:off x="6604567" y="2563244"/>
        <a:ext cx="1846176" cy="2109932"/>
      </dsp:txXfrm>
    </dsp:sp>
    <dsp:sp modelId="{9D1390CB-828B-4B41-A92B-FE25D8EAE91B}">
      <dsp:nvSpPr>
        <dsp:cNvPr id="0" name=""/>
        <dsp:cNvSpPr/>
      </dsp:nvSpPr>
      <dsp:spPr>
        <a:xfrm>
          <a:off x="8672910" y="2505807"/>
          <a:ext cx="1961050" cy="2224806"/>
        </a:xfrm>
        <a:prstGeom prst="roundRect">
          <a:avLst>
            <a:gd name="adj" fmla="val 10000"/>
          </a:avLst>
        </a:prstGeom>
        <a:solidFill>
          <a:srgbClr val="814F2E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/>
            <a:t>Other Factors</a:t>
          </a:r>
        </a:p>
      </dsp:txBody>
      <dsp:txXfrm>
        <a:off x="8730347" y="2563244"/>
        <a:ext cx="1846176" cy="2109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18:57:20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24575,'0'0'0,"0"0"0,0 0 0,0 0 0,0 0 0,0 0 0,0 0 0,0 0 0,0 0 0,0 0 0,0 0 0,0 0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18:48:02.3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1201 24575,'20'5'0,"-7"0"0,46 10 0,1-3 0,0-2 0,78 2 0,189-11 0,-184-3 0,65 3 0,159-3 0,-328 0 0,0-1 0,0-2 0,-1-1 0,1-2 0,-2-2 0,61-24 0,-77 24 0,1 0 0,-2-2 0,0 0 0,0-1 0,-1-1 0,0-1 0,-1 0 0,-1-2 0,-1 0 0,0-1 0,-2 0 0,15-23 0,-19 25 0,15-23 0,-2-1 0,23-56 0,-41 81 0,0 1 0,-1-1 0,0 0 0,-1 0 0,-1 0 0,0-1 0,-1 1 0,-1 0 0,-1-1 0,-4-29 0,-3 7 0,-2 0 0,-1 1 0,-2 0 0,-1 1 0,-2 1 0,-2 0 0,-1 1 0,-1 1 0,-41-49 0,46 66 0,-2 1 0,1 1 0,-2 0 0,0 1 0,-1 1 0,0 1 0,0 0 0,-1 2 0,-1 0 0,1 1 0,-35-7 0,-4 2 0,0 3 0,0 2 0,-64 0 0,-339 8 0,247 3 0,165-3 0,-90 12 0,123-9 0,0 1 0,0 0 0,0 1 0,1 1 0,0 1 0,0 0 0,0 1 0,-27 19 0,24-12 0,1 0 0,0 1 0,1 1 0,0 1 0,2 0 0,-19 28 0,25-32 0,1 1 0,0 1 0,1 0 0,1 0 0,0 0 0,1 1 0,1-1 0,0 1 0,-1 29 0,7 265 263,3-126-1891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22:20.93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713 0,'1455'0,"-3622"0,2167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22:23.60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0,'1906'0,"-1953"0,44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23:06.973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621 0,'0'0,"-2"0,11 0,1728 0,-4101 0,2363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18:23:09.783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651 0,'1684'0,"-4018"0,2334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18:43:28.0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24575,'0'0'0,"0"0"0,0 0 0,0 0 0,0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18:43:59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0 296 24575,'1'2'0,"0"-1"0,0 1 0,1-1 0,-1 0 0,0 0 0,0 1 0,1-1 0,-1 0 0,1 0 0,2 1 0,7 5 0,78 64 0,127 106 0,-206-169 0,1-1 0,0 0 0,1 0 0,-1-2 0,1 1 0,0-1 0,24 5 0,29 14 0,-35-12 0,1-1 0,0-2 0,1 0 0,-1-3 0,61 6 0,166-9 0,-175-4 0,-70 1 0,1 0 0,-1 0 0,0-1 0,1-1 0,-1 0 0,0-1 0,0 0 0,-1-1 0,25-11 0,-23 7 0,0 0 0,0-1 0,-1 0 0,0-1 0,-1 0 0,0-1 0,0-1 0,-1 0 0,-1 0 0,0-1 0,-1 0 0,0-1 0,-1 0 0,-1 0 0,0-1 0,-1 0 0,0 0 0,-1-1 0,-1 1 0,0-1 0,-2 0 0,2-26 0,-5-101 0,-1 49 0,2 92 0,0-1 0,-1 1 0,1 0 0,0-1 0,-1 1 0,1 0 0,-1 0 0,0-1 0,0 1 0,0 0 0,0 0 0,0 0 0,0 0 0,-1 0 0,1 0 0,0 1 0,-1-1 0,0 0 0,1 1 0,-1-1 0,0 1 0,0-1 0,0 1 0,0 0 0,0 0 0,0 0 0,0 0 0,0 0 0,-3 0 0,-8-2 0,1 0 0,-1 1 0,0 0 0,-17 1 0,-4-1 0,-105-18 0,48 6 0,-117-4 0,91 16 0,-210 24 0,316-20 0,-1 0 0,1 1 0,0 0 0,0 1 0,0 0 0,0 1 0,1 0 0,-1 0 0,1 1 0,1 1 0,-1 0 0,-9 9 0,-53 47-1365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18:47:58.0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414 1175 24575,'1'1'0,"1"-1"0,-1 1 0,0-1 0,0 1 0,1 0 0,-1-1 0,0 1 0,0 0 0,0 0 0,0 0 0,2 1 0,3 4 0,12 5 0,1-1 0,0-1 0,1 0 0,0-2 0,0 0 0,0-2 0,1 0 0,0-1 0,24 2 0,31-2 0,93-6 0,-73-1 0,-52 3 0,15 0 0,66-9 0,-107 7 0,1-2 0,0 0 0,-1-1 0,0-1 0,0-1 0,0 0 0,26-16 0,-18 5 0,-1 0 0,-1-2 0,0-1 0,-2 0 0,0-2 0,-1-1 0,-2 0 0,0-2 0,-2 0 0,26-53 0,-8 16 0,-20 38 0,14-35 0,-25 50 0,0 0 0,-1-1 0,0 1 0,-1-1 0,0 1 0,-1-1 0,0-12 0,-1 8 0,1 5 0,-1 0 0,0-1 0,-1 1 0,0 0 0,0 0 0,-1-1 0,-1 1 0,0 0 0,0 1 0,-6-13 0,-13-14 0,-1 0 0,-2 2 0,-2 0 0,-1 2 0,-1 1 0,-2 1 0,-1 2 0,-1 1 0,-1 1 0,-1 3 0,-2 0 0,0 2 0,-1 2 0,-78-27 0,58 29 0,0 2 0,-1 2 0,-67-4 0,79 13 0,0 3 0,-1 1 0,1 3 0,-69 12 0,91-9 0,0 1 0,1 1 0,-29 13 0,-67 41 0,85-43 0,2 0 0,1 2 0,0 1 0,2 1 0,1 2 0,1 1 0,1 2 0,1 0 0,-34 48 0,53-65-1365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18:48:00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 1202 24575,'6'1'0,"54"14"0,0-3 0,65 5 0,129-1 0,-162-8 0,172 40 0,-25-3 0,22-19 0,328-9 0,-348-17 0,196-3 0,-373 1 0,96-15 0,-136 13 0,0-2 0,-1 0 0,0-2 0,0 0 0,0-2 0,-1-1 0,24-14 0,-25 10 0,1 0 0,-2-2 0,0 0 0,-1-1 0,-1 0 0,28-39 0,-36 42 0,0-1 0,-1 0 0,-1 0 0,-1-1 0,0 0 0,-1 0 0,0-1 0,-2 1 0,0-1 0,2-28 0,-5 26 0,-1 0 0,-1-1 0,0 1 0,-2 0 0,0 0 0,-1 0 0,-11-29 0,6 25 0,-2 0 0,0 1 0,-2 0 0,-1 1 0,-22-29 0,4 14 0,-1 2 0,-1 1 0,-2 1 0,-1 2 0,-2 2 0,-75-43 0,34 29 0,-2 4 0,-149-49 0,117 54 0,-2 5 0,-157-19 0,106 32 0,-183 4 0,211 17 0,0 5 0,-234 48 0,253-29 0,2 4 0,1 6 0,-146 70 0,220-88 0,-74 49 0,98-56 0,0 1 0,1 1 0,0 0 0,1 1 0,-22 30 0,37-43 44,0-3-132,1 1 0,-1-1 0,1 1 0,-1 0 0,1 0-1,0 0 1,0 0 0,0 0 0,0 0 0,1 0 0,-1 0 0,0 0 0,1 1 0,-1-1 0,1 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CC889-7D3F-70F3-7FAF-216F43200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484DE0-9B22-453F-CA5A-1E8D0375B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EFAD8-98C8-0936-0CA5-CB987BEA3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B5F3-38F0-4F91-BFF5-73434D7AFD0D}" type="datetimeFigureOut">
              <a:rPr lang="en-MT" smtClean="0"/>
              <a:t>03/15/2024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2EB15-4CDF-AE16-9356-1CAE61BF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F9ABB-4F6C-27A1-9EDE-0EE3E01D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2DE-9496-454F-AA0B-7A33A621478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44947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5C5D9-BB85-21CE-E66D-FBBD0749F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05CEF-3B81-6D15-FB91-8AA1D3C22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E0442-A8E5-2287-FF5B-022AE2F7E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B5F3-38F0-4F91-BFF5-73434D7AFD0D}" type="datetimeFigureOut">
              <a:rPr lang="en-MT" smtClean="0"/>
              <a:t>03/15/2024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20589-DF66-86DB-D176-3D429886B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69124-7D3C-462C-DC00-15B91BDC2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2DE-9496-454F-AA0B-7A33A621478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40771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9FEF3A-E878-1365-D606-0A3393BF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92A46-325B-0BD0-C0B3-375F2AEFE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9EA8-6234-38E9-01A4-4BC26D43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B5F3-38F0-4F91-BFF5-73434D7AFD0D}" type="datetimeFigureOut">
              <a:rPr lang="en-MT" smtClean="0"/>
              <a:t>03/15/2024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51FE6-E061-EB8F-756D-18B4B792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9B125-BD1A-627E-11F3-62C2AC82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2DE-9496-454F-AA0B-7A33A621478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98829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951641E-5BDA-7844-8614-9A172FF6F7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29" y="-1"/>
            <a:ext cx="12195829" cy="685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37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F405AF-7A80-8444-83FF-2EA7D2A14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445" y="0"/>
            <a:ext cx="12204445" cy="685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45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61D673-906B-8444-9374-9A0199D1C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29" y="0"/>
            <a:ext cx="12199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6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38AC-BDBC-021D-1A15-A25913FE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3B1D3-488F-10F1-99AA-7629F0D3C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023F3-B2C6-E944-53DF-0577184C0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B5F3-38F0-4F91-BFF5-73434D7AFD0D}" type="datetimeFigureOut">
              <a:rPr lang="en-MT" smtClean="0"/>
              <a:t>03/15/2024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ADAD3-ABC4-D2AC-FC40-F8F92A9C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CAEB4-FBB0-E234-B31C-8F7E6246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2DE-9496-454F-AA0B-7A33A621478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19446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5006-6F0C-6916-C041-F04674593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8AA66-1EBE-AB1C-487A-66A45CFA2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F734A-4081-E97D-64CD-D2D3CBED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B5F3-38F0-4F91-BFF5-73434D7AFD0D}" type="datetimeFigureOut">
              <a:rPr lang="en-MT" smtClean="0"/>
              <a:t>03/15/2024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0D02F-D6B1-3A2A-C9BA-40F1F90D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4F184-0EA0-E1D1-61F2-1EEA9E93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2DE-9496-454F-AA0B-7A33A621478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11260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36FB-9546-F3AF-7A89-24614FF9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7F36D-AD9E-6AB4-D34E-2770D1DBF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09E42-44F9-CAB0-C87E-7260266B3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A0E09-AF51-4F64-1DF6-265DD0F5C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B5F3-38F0-4F91-BFF5-73434D7AFD0D}" type="datetimeFigureOut">
              <a:rPr lang="en-MT" smtClean="0"/>
              <a:t>03/15/2024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C91BB-FFDE-B96B-916F-ACE8EE380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2BFF1-814E-B8C0-423C-91A693B3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2DE-9496-454F-AA0B-7A33A621478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44628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782AA-1B1E-5E0A-44FB-48A95338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22439-850C-DBD9-2F01-D6DE0186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D08E8-D4CA-F537-E805-2D15EC05B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04362E-27DD-3EE2-9460-7879CA2FE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C3F45-F7E2-24F2-CD1E-D5CA1F48D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291568-9E1C-6B27-6526-D2170939B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B5F3-38F0-4F91-BFF5-73434D7AFD0D}" type="datetimeFigureOut">
              <a:rPr lang="en-MT" smtClean="0"/>
              <a:t>03/15/2024</a:t>
            </a:fld>
            <a:endParaRPr lang="en-M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073A4F-0DBD-14E2-7A47-C76F627AD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C80439-29C7-31CD-A503-E6B422FB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2DE-9496-454F-AA0B-7A33A621478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48082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EF97-F2F5-9C78-490B-F1E52E4A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757919-15B0-FAD6-393C-932AB2909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B5F3-38F0-4F91-BFF5-73434D7AFD0D}" type="datetimeFigureOut">
              <a:rPr lang="en-MT" smtClean="0"/>
              <a:t>03/15/2024</a:t>
            </a:fld>
            <a:endParaRPr lang="en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BD84B-3FDD-22CD-C3A2-C88AB5E1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A56AA-0D28-4656-669E-7D7FB4FA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2DE-9496-454F-AA0B-7A33A621478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61675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9A83B-3A1E-ED2D-FE8A-BC55A43C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B5F3-38F0-4F91-BFF5-73434D7AFD0D}" type="datetimeFigureOut">
              <a:rPr lang="en-MT" smtClean="0"/>
              <a:t>03/15/2024</a:t>
            </a:fld>
            <a:endParaRPr lang="en-M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19D491-736C-E97D-2B72-D3D132082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A4788-B10C-03D1-60D8-E2D9BAAF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2DE-9496-454F-AA0B-7A33A621478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70045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AE9C8-9EB6-FFD0-FE07-EB145F5FE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B2272-47D9-3908-6BCB-E141AD015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FF18E-3A0F-B384-3C60-E69AE579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CB25E-9A92-FDB8-CAD0-A6E3C593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B5F3-38F0-4F91-BFF5-73434D7AFD0D}" type="datetimeFigureOut">
              <a:rPr lang="en-MT" smtClean="0"/>
              <a:t>03/15/2024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F9ACD-0940-B6C9-E2F7-32D089500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8BA33-5B90-134B-C9C8-1E9D3DB8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2DE-9496-454F-AA0B-7A33A621478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414863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93FD-2254-5EA9-A0D6-01CFD4F0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C480D2-5A3B-ECD8-15DC-1D19910417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94FED6-A240-F1EC-A8C2-3FE964C1E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4C3F1-E9DD-FDC0-C9DD-4BC56D0B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B5F3-38F0-4F91-BFF5-73434D7AFD0D}" type="datetimeFigureOut">
              <a:rPr lang="en-MT" smtClean="0"/>
              <a:t>03/15/2024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E5B5A-62FA-181D-0C1E-2C5787D7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FE37C-9B16-AE13-993C-4558280E6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62DE-9496-454F-AA0B-7A33A621478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425745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5608E5-1968-939D-4A48-61CAEE54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33E76-1397-C8C7-FC64-7E671A542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67913-9BD7-60C7-7A94-D733FC06B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8B5F3-38F0-4F91-BFF5-73434D7AFD0D}" type="datetimeFigureOut">
              <a:rPr lang="en-MT" smtClean="0"/>
              <a:t>03/15/2024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B69F0-2992-C34D-C06E-36D8AFAE9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B065E-95F4-8660-B076-002E5E55A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562DE-9496-454F-AA0B-7A33A621478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29941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customXml" Target="../ink/ink3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customXml" Target="../ink/ink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ntent/784156df-ca03-4d5b-a61f-62ea57c3b91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rthese.portelli@maltachamber.org.mt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405884-159A-A348-CA36-0C1F694B19FF}"/>
              </a:ext>
            </a:extLst>
          </p:cNvPr>
          <p:cNvSpPr/>
          <p:nvPr/>
        </p:nvSpPr>
        <p:spPr>
          <a:xfrm>
            <a:off x="10882365" y="4572000"/>
            <a:ext cx="1309635" cy="2286000"/>
          </a:xfrm>
          <a:prstGeom prst="rect">
            <a:avLst/>
          </a:prstGeom>
          <a:solidFill>
            <a:srgbClr val="192737"/>
          </a:solidFill>
          <a:ln>
            <a:solidFill>
              <a:srgbClr val="192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C92F6788-2E96-4B1F-F440-AE89D67FF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889" b="7290"/>
          <a:stretch/>
        </p:blipFill>
        <p:spPr>
          <a:xfrm>
            <a:off x="11151" y="4739268"/>
            <a:ext cx="12192000" cy="16057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A03A71-5B77-245C-A457-BE7A2138A8AF}"/>
              </a:ext>
            </a:extLst>
          </p:cNvPr>
          <p:cNvSpPr txBox="1"/>
          <p:nvPr/>
        </p:nvSpPr>
        <p:spPr>
          <a:xfrm>
            <a:off x="416969" y="1173904"/>
            <a:ext cx="59359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600" b="1" dirty="0">
                <a:solidFill>
                  <a:srgbClr val="E38953"/>
                </a:solidFill>
                <a:latin typeface="Old Standard TT" pitchFamily="2" charset="77"/>
              </a:rPr>
              <a:t>INFLATION</a:t>
            </a:r>
            <a:endParaRPr lang="en-GB" sz="4600" b="1" i="0" dirty="0">
              <a:solidFill>
                <a:srgbClr val="E38953"/>
              </a:solidFill>
              <a:latin typeface="Old Standard TT" pitchFamily="2" charset="77"/>
            </a:endParaRPr>
          </a:p>
          <a:p>
            <a:r>
              <a:rPr lang="en-GB" sz="2400" b="1" i="1" dirty="0">
                <a:solidFill>
                  <a:srgbClr val="E38953"/>
                </a:solidFill>
                <a:latin typeface="Old Standard TT" pitchFamily="2" charset="77"/>
              </a:rPr>
              <a:t>Presentation to the Family Affairs Committee</a:t>
            </a:r>
            <a:endParaRPr lang="en-MT" sz="2400" b="1" i="1" dirty="0">
              <a:solidFill>
                <a:srgbClr val="E38953"/>
              </a:solidFill>
              <a:latin typeface="Old Standard T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07D55-EA31-30B7-C4B1-7F3801CA1728}"/>
              </a:ext>
            </a:extLst>
          </p:cNvPr>
          <p:cNvSpPr txBox="1"/>
          <p:nvPr/>
        </p:nvSpPr>
        <p:spPr>
          <a:xfrm>
            <a:off x="5618358" y="5367299"/>
            <a:ext cx="6205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800" b="1" dirty="0">
                <a:solidFill>
                  <a:srgbClr val="E38953"/>
                </a:solidFill>
                <a:latin typeface="Old Standard TT" pitchFamily="2" charset="77"/>
              </a:rPr>
              <a:t>10.05.2023</a:t>
            </a:r>
            <a:endParaRPr lang="en-MT" sz="2800" b="1" dirty="0">
              <a:solidFill>
                <a:srgbClr val="E38953"/>
              </a:solidFill>
              <a:latin typeface="Old Standard T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82471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4BD29B-CE9B-42B8-A067-C269226C6765}"/>
              </a:ext>
            </a:extLst>
          </p:cNvPr>
          <p:cNvSpPr txBox="1"/>
          <p:nvPr/>
        </p:nvSpPr>
        <p:spPr>
          <a:xfrm>
            <a:off x="223807" y="710528"/>
            <a:ext cx="1123595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700" b="1" dirty="0">
                <a:solidFill>
                  <a:srgbClr val="192737"/>
                </a:solidFill>
                <a:latin typeface="Old Standard TT" pitchFamily="2" charset="77"/>
              </a:rPr>
              <a:t>Main Challenges</a:t>
            </a:r>
            <a:endParaRPr lang="en-MT" sz="2800" b="1" i="0" dirty="0">
              <a:solidFill>
                <a:srgbClr val="1B2A3A"/>
              </a:solidFill>
              <a:latin typeface="Old Standard T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731D0-6FB0-4CAA-B5FE-AE8A3CAF67F7}"/>
              </a:ext>
            </a:extLst>
          </p:cNvPr>
          <p:cNvSpPr txBox="1"/>
          <p:nvPr/>
        </p:nvSpPr>
        <p:spPr>
          <a:xfrm>
            <a:off x="273502" y="102356"/>
            <a:ext cx="40175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192737"/>
                </a:solidFill>
                <a:latin typeface="Old Standard TT" pitchFamily="2" charset="77"/>
              </a:rPr>
              <a:t>INFLATION – Family Affairs Committee  </a:t>
            </a:r>
            <a:r>
              <a:rPr lang="en-GB" sz="110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10.05</a:t>
            </a:r>
            <a:r>
              <a:rPr lang="en-GB" sz="1100" b="0" i="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.2023</a:t>
            </a:r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  <a:p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</p:txBody>
      </p:sp>
      <p:pic>
        <p:nvPicPr>
          <p:cNvPr id="2" name="Picture 1" descr="Chart, pie chart&#10;&#10;Description automatically generated">
            <a:extLst>
              <a:ext uri="{FF2B5EF4-FFF2-40B4-BE49-F238E27FC236}">
                <a16:creationId xmlns:a16="http://schemas.microsoft.com/office/drawing/2014/main" id="{65379148-55AC-79BC-5AEE-11079F27D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86" b="-1"/>
          <a:stretch/>
        </p:blipFill>
        <p:spPr bwMode="auto">
          <a:xfrm>
            <a:off x="211371" y="2018371"/>
            <a:ext cx="4553416" cy="3534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339684F2-6AD1-7ADC-ADC2-4B0024706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691" y="1526136"/>
            <a:ext cx="7175310" cy="5298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73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4BD29B-CE9B-42B8-A067-C269226C6765}"/>
              </a:ext>
            </a:extLst>
          </p:cNvPr>
          <p:cNvSpPr txBox="1"/>
          <p:nvPr/>
        </p:nvSpPr>
        <p:spPr>
          <a:xfrm>
            <a:off x="270712" y="699377"/>
            <a:ext cx="10176568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700" b="1" i="0" dirty="0">
                <a:solidFill>
                  <a:srgbClr val="1B2A3A"/>
                </a:solidFill>
                <a:latin typeface="Old Standard TT" pitchFamily="2" charset="77"/>
              </a:rPr>
              <a:t>Current Scenario – Our Competitiveness</a:t>
            </a:r>
            <a:endParaRPr lang="en-MT" sz="4700" b="1" i="0" dirty="0">
              <a:solidFill>
                <a:srgbClr val="1B2A3A"/>
              </a:solidFill>
              <a:latin typeface="Old Standard T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731D0-6FB0-4CAA-B5FE-AE8A3CAF67F7}"/>
              </a:ext>
            </a:extLst>
          </p:cNvPr>
          <p:cNvSpPr txBox="1"/>
          <p:nvPr/>
        </p:nvSpPr>
        <p:spPr>
          <a:xfrm>
            <a:off x="273502" y="102356"/>
            <a:ext cx="40175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192737"/>
                </a:solidFill>
                <a:latin typeface="Old Standard TT" pitchFamily="2" charset="77"/>
              </a:rPr>
              <a:t>INFLATION – Family Affairs Committee  </a:t>
            </a:r>
            <a:r>
              <a:rPr lang="en-GB" sz="110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10.05</a:t>
            </a:r>
            <a:r>
              <a:rPr lang="en-GB" sz="1100" b="0" i="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.2023</a:t>
            </a:r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  <a:p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3EB584-ECD4-E210-564C-5AB8F2E2F291}"/>
              </a:ext>
            </a:extLst>
          </p:cNvPr>
          <p:cNvSpPr txBox="1"/>
          <p:nvPr/>
        </p:nvSpPr>
        <p:spPr>
          <a:xfrm>
            <a:off x="270712" y="1563808"/>
            <a:ext cx="383293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38852"/>
                </a:solidFill>
              </a:rPr>
              <a:t>Manufacturing</a:t>
            </a:r>
          </a:p>
          <a:p>
            <a:pPr algn="ctr"/>
            <a:r>
              <a:rPr lang="en-GB" i="1" dirty="0">
                <a:solidFill>
                  <a:srgbClr val="E38852"/>
                </a:solidFill>
              </a:rPr>
              <a:t>Net Balance of Improved Business Performance from Previous Quarter </a:t>
            </a:r>
          </a:p>
          <a:p>
            <a:pPr algn="ctr"/>
            <a:r>
              <a:rPr lang="en-GB" b="1" i="1" dirty="0">
                <a:solidFill>
                  <a:srgbClr val="E38852"/>
                </a:solidFill>
              </a:rPr>
              <a:t>18% to 13%</a:t>
            </a:r>
          </a:p>
          <a:p>
            <a:pPr marL="571500" indent="-571500">
              <a:buBlip>
                <a:blip r:embed="rId2"/>
              </a:buBlip>
            </a:pPr>
            <a:endParaRPr lang="en-GB" sz="2800" dirty="0">
              <a:solidFill>
                <a:srgbClr val="1B2A3A"/>
              </a:solidFill>
            </a:endParaRPr>
          </a:p>
          <a:p>
            <a:pPr marL="571500" indent="-571500">
              <a:buBlip>
                <a:blip r:embed="rId2"/>
              </a:buBlip>
            </a:pPr>
            <a:r>
              <a:rPr lang="en-GB" sz="2200" dirty="0">
                <a:solidFill>
                  <a:srgbClr val="1B2A3A"/>
                </a:solidFill>
              </a:rPr>
              <a:t>had the least +</a:t>
            </a:r>
            <a:r>
              <a:rPr lang="en-GB" sz="2200" dirty="0" err="1">
                <a:solidFill>
                  <a:srgbClr val="1B2A3A"/>
                </a:solidFill>
              </a:rPr>
              <a:t>ve</a:t>
            </a:r>
            <a:r>
              <a:rPr lang="en-GB" sz="2200" dirty="0">
                <a:solidFill>
                  <a:srgbClr val="1B2A3A"/>
                </a:solidFill>
              </a:rPr>
              <a:t> score</a:t>
            </a:r>
          </a:p>
          <a:p>
            <a:endParaRPr lang="en-GB" sz="2400" dirty="0">
              <a:solidFill>
                <a:srgbClr val="E38852"/>
              </a:solidFill>
            </a:endParaRPr>
          </a:p>
          <a:p>
            <a:pPr marL="571500" indent="-571500">
              <a:buBlip>
                <a:blip r:embed="rId2"/>
              </a:buBlip>
            </a:pPr>
            <a:r>
              <a:rPr lang="en-GB" sz="2200" dirty="0">
                <a:solidFill>
                  <a:srgbClr val="1B2A3A"/>
                </a:solidFill>
              </a:rPr>
              <a:t>most export oriented &amp; first to feel impact of </a:t>
            </a:r>
            <a:r>
              <a:rPr lang="en-GB" sz="2200" b="1" dirty="0">
                <a:solidFill>
                  <a:srgbClr val="1B2A3A"/>
                </a:solidFill>
              </a:rPr>
              <a:t>slowdown</a:t>
            </a:r>
            <a:r>
              <a:rPr lang="en-GB" sz="2200" dirty="0">
                <a:solidFill>
                  <a:srgbClr val="1B2A3A"/>
                </a:solidFill>
              </a:rPr>
              <a:t> in Europe, or </a:t>
            </a:r>
            <a:r>
              <a:rPr lang="en-GB" sz="2200" b="1" dirty="0">
                <a:solidFill>
                  <a:srgbClr val="1B2A3A"/>
                </a:solidFill>
              </a:rPr>
              <a:t>reduction</a:t>
            </a:r>
            <a:r>
              <a:rPr lang="en-GB" sz="2200" dirty="0">
                <a:solidFill>
                  <a:srgbClr val="1B2A3A"/>
                </a:solidFill>
              </a:rPr>
              <a:t> in competitiveness vis-à-vis other European manufacturing locations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F30236-BA73-0E6B-2F01-1C4402685107}"/>
              </a:ext>
            </a:extLst>
          </p:cNvPr>
          <p:cNvSpPr txBox="1"/>
          <p:nvPr/>
        </p:nvSpPr>
        <p:spPr>
          <a:xfrm>
            <a:off x="4003288" y="1586110"/>
            <a:ext cx="34791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solidFill>
                  <a:srgbClr val="E38852"/>
                </a:solidFill>
              </a:rPr>
              <a:t>Wholesale &amp; Retail</a:t>
            </a:r>
          </a:p>
          <a:p>
            <a:pPr algn="ctr"/>
            <a:r>
              <a:rPr lang="en-GB" i="1" dirty="0">
                <a:solidFill>
                  <a:srgbClr val="E38852"/>
                </a:solidFill>
              </a:rPr>
              <a:t>Net Balance of Improved Business Performance from Previous Quarter</a:t>
            </a:r>
          </a:p>
          <a:p>
            <a:pPr algn="ctr"/>
            <a:r>
              <a:rPr lang="en-GB" b="1" i="1" dirty="0">
                <a:solidFill>
                  <a:srgbClr val="E38852"/>
                </a:solidFill>
              </a:rPr>
              <a:t>55% to 50%</a:t>
            </a:r>
          </a:p>
          <a:p>
            <a:pPr algn="just"/>
            <a:endParaRPr lang="en-GB" sz="2200" i="1" dirty="0">
              <a:solidFill>
                <a:srgbClr val="E38852"/>
              </a:solidFill>
            </a:endParaRPr>
          </a:p>
          <a:p>
            <a:pPr marL="457200" indent="-457200" algn="just">
              <a:buBlip>
                <a:blip r:embed="rId2"/>
              </a:buBlip>
            </a:pPr>
            <a:r>
              <a:rPr lang="en-GB" sz="2200" dirty="0">
                <a:solidFill>
                  <a:srgbClr val="1B2A3A"/>
                </a:solidFill>
              </a:rPr>
              <a:t>similar trend to manufacturing</a:t>
            </a:r>
          </a:p>
          <a:p>
            <a:pPr marL="457200" indent="-457200" algn="just">
              <a:buBlip>
                <a:blip r:embed="rId2"/>
              </a:buBlip>
            </a:pPr>
            <a:endParaRPr lang="en-GB" sz="2200" dirty="0">
              <a:solidFill>
                <a:srgbClr val="1B2A3A"/>
              </a:solidFill>
            </a:endParaRPr>
          </a:p>
          <a:p>
            <a:pPr algn="just"/>
            <a:endParaRPr lang="en-GB" sz="2800" b="1" dirty="0">
              <a:solidFill>
                <a:srgbClr val="1B2A3A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7EE978-78CC-8A69-FC42-120FCF2E2DD7}"/>
              </a:ext>
            </a:extLst>
          </p:cNvPr>
          <p:cNvSpPr txBox="1"/>
          <p:nvPr/>
        </p:nvSpPr>
        <p:spPr>
          <a:xfrm>
            <a:off x="7668960" y="1569658"/>
            <a:ext cx="3832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solidFill>
                  <a:srgbClr val="E38852"/>
                </a:solidFill>
              </a:rPr>
              <a:t>Services</a:t>
            </a:r>
          </a:p>
          <a:p>
            <a:pPr algn="ctr"/>
            <a:r>
              <a:rPr lang="en-GB" i="1" dirty="0">
                <a:solidFill>
                  <a:srgbClr val="E38852"/>
                </a:solidFill>
              </a:rPr>
              <a:t>Net</a:t>
            </a:r>
            <a:r>
              <a:rPr lang="en-GB" b="1" i="1" dirty="0">
                <a:solidFill>
                  <a:srgbClr val="E38852"/>
                </a:solidFill>
              </a:rPr>
              <a:t> </a:t>
            </a:r>
            <a:r>
              <a:rPr lang="en-GB" i="1" dirty="0">
                <a:solidFill>
                  <a:srgbClr val="E38852"/>
                </a:solidFill>
              </a:rPr>
              <a:t>Balance of Improved Business Performance from Previous Quarter</a:t>
            </a:r>
          </a:p>
          <a:p>
            <a:pPr algn="ctr"/>
            <a:r>
              <a:rPr lang="en-GB" b="1" i="1" dirty="0">
                <a:solidFill>
                  <a:srgbClr val="E38852"/>
                </a:solidFill>
              </a:rPr>
              <a:t>43% to 46% </a:t>
            </a:r>
          </a:p>
          <a:p>
            <a:pPr algn="just"/>
            <a:endParaRPr lang="en-GB" sz="2800" dirty="0">
              <a:solidFill>
                <a:srgbClr val="1B2A3A"/>
              </a:solidFill>
            </a:endParaRPr>
          </a:p>
          <a:p>
            <a:pPr marL="457200" indent="-457200" algn="just">
              <a:buBlip>
                <a:blip r:embed="rId2"/>
              </a:buBlip>
            </a:pPr>
            <a:r>
              <a:rPr lang="en-GB" sz="2200" dirty="0">
                <a:solidFill>
                  <a:srgbClr val="1B2A3A"/>
                </a:solidFill>
              </a:rPr>
              <a:t>still upbeat (due to tourism not yet fully recovered to pre-COVID levels); +</a:t>
            </a:r>
            <a:r>
              <a:rPr lang="en-GB" sz="2200" dirty="0" err="1">
                <a:solidFill>
                  <a:srgbClr val="1B2A3A"/>
                </a:solidFill>
              </a:rPr>
              <a:t>ve</a:t>
            </a:r>
            <a:r>
              <a:rPr lang="en-GB" sz="2200" dirty="0">
                <a:solidFill>
                  <a:srgbClr val="1B2A3A"/>
                </a:solidFill>
              </a:rPr>
              <a:t> assessment mainly noticed in related areas</a:t>
            </a:r>
          </a:p>
          <a:p>
            <a:pPr algn="just"/>
            <a:endParaRPr lang="en-GB" sz="2200" dirty="0">
              <a:solidFill>
                <a:srgbClr val="1B2A3A"/>
              </a:solidFill>
            </a:endParaRPr>
          </a:p>
          <a:p>
            <a:pPr marL="457200" indent="-457200" algn="just">
              <a:buBlip>
                <a:blip r:embed="rId2"/>
              </a:buBlip>
            </a:pPr>
            <a:r>
              <a:rPr lang="en-GB" sz="2200" dirty="0">
                <a:solidFill>
                  <a:srgbClr val="1B2A3A"/>
                </a:solidFill>
              </a:rPr>
              <a:t>to note service firms that reported worse conditions increased from 14% to 18%</a:t>
            </a:r>
          </a:p>
        </p:txBody>
      </p:sp>
    </p:spTree>
    <p:extLst>
      <p:ext uri="{BB962C8B-B14F-4D97-AF65-F5344CB8AC3E}">
        <p14:creationId xmlns:p14="http://schemas.microsoft.com/office/powerpoint/2010/main" val="266182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4BD29B-CE9B-42B8-A067-C269226C6765}"/>
              </a:ext>
            </a:extLst>
          </p:cNvPr>
          <p:cNvSpPr txBox="1"/>
          <p:nvPr/>
        </p:nvSpPr>
        <p:spPr>
          <a:xfrm>
            <a:off x="223807" y="710528"/>
            <a:ext cx="1123595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700" b="1" dirty="0">
                <a:solidFill>
                  <a:srgbClr val="192737"/>
                </a:solidFill>
                <a:latin typeface="Old Standard TT" pitchFamily="2" charset="77"/>
              </a:rPr>
              <a:t>Retail Price Index</a:t>
            </a:r>
            <a:endParaRPr lang="en-MT" sz="2800" b="1" i="0" dirty="0">
              <a:solidFill>
                <a:srgbClr val="1B2A3A"/>
              </a:solidFill>
              <a:latin typeface="Old Standard T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731D0-6FB0-4CAA-B5FE-AE8A3CAF67F7}"/>
              </a:ext>
            </a:extLst>
          </p:cNvPr>
          <p:cNvSpPr txBox="1"/>
          <p:nvPr/>
        </p:nvSpPr>
        <p:spPr>
          <a:xfrm>
            <a:off x="273502" y="102356"/>
            <a:ext cx="40175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192737"/>
                </a:solidFill>
                <a:latin typeface="Old Standard TT" pitchFamily="2" charset="77"/>
              </a:rPr>
              <a:t>INFLATION – Family Affairs Committee  </a:t>
            </a:r>
            <a:r>
              <a:rPr lang="en-GB" sz="110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10.05</a:t>
            </a:r>
            <a:r>
              <a:rPr lang="en-GB" sz="1100" b="0" i="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.2023</a:t>
            </a:r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  <a:p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441FF76-3433-1490-43C1-D290EBF6D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07" y="1526136"/>
            <a:ext cx="8856145" cy="50138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57FE081-6BA1-FBFA-07E1-FE01FFEB04EC}"/>
                  </a:ext>
                </a:extLst>
              </p14:cNvPr>
              <p14:cNvContentPartPr/>
              <p14:nvPr/>
            </p14:nvContentPartPr>
            <p14:xfrm>
              <a:off x="354697" y="3186079"/>
              <a:ext cx="780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57FE081-6BA1-FBFA-07E1-FE01FFEB04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057" y="3006079"/>
                <a:ext cx="9601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B7B3AAD-4DE0-7B72-6AB3-6D480EA0A371}"/>
                  </a:ext>
                </a:extLst>
              </p14:cNvPr>
              <p14:cNvContentPartPr/>
              <p14:nvPr/>
            </p14:nvContentPartPr>
            <p14:xfrm>
              <a:off x="7599337" y="3186079"/>
              <a:ext cx="6868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B7B3AAD-4DE0-7B72-6AB3-6D480EA0A3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09697" y="3006079"/>
                <a:ext cx="8665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0E80BAF-28A1-7869-6144-F54755427776}"/>
                  </a:ext>
                </a:extLst>
              </p14:cNvPr>
              <p14:cNvContentPartPr/>
              <p14:nvPr/>
            </p14:nvContentPartPr>
            <p14:xfrm>
              <a:off x="365497" y="3940279"/>
              <a:ext cx="8517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0E80BAF-28A1-7869-6144-F547554277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497" y="3760279"/>
                <a:ext cx="10314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7110E42-38E5-1E0F-68F5-AB81BE4DA105}"/>
                  </a:ext>
                </a:extLst>
              </p14:cNvPr>
              <p14:cNvContentPartPr/>
              <p14:nvPr/>
            </p14:nvContentPartPr>
            <p14:xfrm>
              <a:off x="7587457" y="3940279"/>
              <a:ext cx="84060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7110E42-38E5-1E0F-68F5-AB81BE4DA10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97817" y="3760279"/>
                <a:ext cx="102024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4249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4BD29B-CE9B-42B8-A067-C269226C6765}"/>
              </a:ext>
            </a:extLst>
          </p:cNvPr>
          <p:cNvSpPr txBox="1"/>
          <p:nvPr/>
        </p:nvSpPr>
        <p:spPr>
          <a:xfrm>
            <a:off x="223807" y="710528"/>
            <a:ext cx="1123595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700" b="1" dirty="0">
                <a:solidFill>
                  <a:srgbClr val="192737"/>
                </a:solidFill>
                <a:latin typeface="Old Standard TT" pitchFamily="2" charset="77"/>
              </a:rPr>
              <a:t>Current Trend - Inflation (Malta &amp; EU)</a:t>
            </a:r>
            <a:endParaRPr lang="en-MT" sz="2800" b="1" i="0" dirty="0">
              <a:solidFill>
                <a:srgbClr val="1B2A3A"/>
              </a:solidFill>
              <a:latin typeface="Old Standard T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731D0-6FB0-4CAA-B5FE-AE8A3CAF67F7}"/>
              </a:ext>
            </a:extLst>
          </p:cNvPr>
          <p:cNvSpPr txBox="1"/>
          <p:nvPr/>
        </p:nvSpPr>
        <p:spPr>
          <a:xfrm>
            <a:off x="273502" y="102356"/>
            <a:ext cx="40175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192737"/>
                </a:solidFill>
                <a:latin typeface="Old Standard TT" pitchFamily="2" charset="77"/>
              </a:rPr>
              <a:t>INFLATION – Family Affairs Committee  </a:t>
            </a:r>
            <a:r>
              <a:rPr lang="en-GB" sz="110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10.05</a:t>
            </a:r>
            <a:r>
              <a:rPr lang="en-GB" sz="1100" b="0" i="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.2023</a:t>
            </a:r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  <a:p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299C5BE9-F5BC-1635-017B-EB3AA6CAE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53" y="2532990"/>
            <a:ext cx="5801711" cy="373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1555C1-E3B4-6F58-A8A1-E7DB7D74A7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10" t="23941" r="35604" b="7127"/>
          <a:stretch/>
        </p:blipFill>
        <p:spPr>
          <a:xfrm>
            <a:off x="6768046" y="2438400"/>
            <a:ext cx="5423957" cy="441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B65F5C-FEA6-773A-ECDB-F612C393413E}"/>
              </a:ext>
            </a:extLst>
          </p:cNvPr>
          <p:cNvSpPr txBox="1"/>
          <p:nvPr/>
        </p:nvSpPr>
        <p:spPr>
          <a:xfrm>
            <a:off x="126124" y="1628325"/>
            <a:ext cx="5381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kern="1200" dirty="0">
                <a:solidFill>
                  <a:srgbClr val="E38852"/>
                </a:solidFill>
                <a:latin typeface="+mn-lt"/>
                <a:ea typeface="+mn-ea"/>
                <a:cs typeface="+mn-cs"/>
              </a:rPr>
              <a:t>Malta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831E5-4109-AFE6-6556-2BE2D17E0D2F}"/>
              </a:ext>
            </a:extLst>
          </p:cNvPr>
          <p:cNvSpPr txBox="1"/>
          <p:nvPr/>
        </p:nvSpPr>
        <p:spPr>
          <a:xfrm>
            <a:off x="6684578" y="1628325"/>
            <a:ext cx="5381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kern="1200" dirty="0">
                <a:solidFill>
                  <a:srgbClr val="E38852"/>
                </a:solidFill>
                <a:latin typeface="+mn-lt"/>
                <a:ea typeface="+mn-ea"/>
                <a:cs typeface="+mn-cs"/>
              </a:rPr>
              <a:t>EU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D8B28A0-FCEE-FD0D-47BC-613C0B98B528}"/>
                  </a:ext>
                </a:extLst>
              </p14:cNvPr>
              <p14:cNvContentPartPr/>
              <p14:nvPr/>
            </p14:nvContentPartPr>
            <p14:xfrm>
              <a:off x="5890134" y="5373339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D8B28A0-FCEE-FD0D-47BC-613C0B98B5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1494" y="53646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F2494C9-2037-96EE-9CBB-1EA7EED79C22}"/>
                  </a:ext>
                </a:extLst>
              </p14:cNvPr>
              <p14:cNvContentPartPr/>
              <p14:nvPr/>
            </p14:nvContentPartPr>
            <p14:xfrm>
              <a:off x="185934" y="4248339"/>
              <a:ext cx="526680" cy="254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F2494C9-2037-96EE-9CBB-1EA7EED79C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7934" y="4230339"/>
                <a:ext cx="5623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5E51059-0AE2-C718-5509-75B50883D577}"/>
                  </a:ext>
                </a:extLst>
              </p14:cNvPr>
              <p14:cNvContentPartPr/>
              <p14:nvPr/>
            </p14:nvContentPartPr>
            <p14:xfrm>
              <a:off x="4732374" y="4162659"/>
              <a:ext cx="634680" cy="456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5E51059-0AE2-C718-5509-75B50883D57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14374" y="4145019"/>
                <a:ext cx="67032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5748B6-FB84-F5E3-FA10-BAE299F24DFC}"/>
                  </a:ext>
                </a:extLst>
              </p14:cNvPr>
              <p14:cNvContentPartPr/>
              <p14:nvPr/>
            </p14:nvContentPartPr>
            <p14:xfrm>
              <a:off x="6556854" y="3554979"/>
              <a:ext cx="1237320" cy="506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5748B6-FB84-F5E3-FA10-BAE299F24DF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39214" y="3536979"/>
                <a:ext cx="127296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4361601-A1C6-5B64-71A4-E010B70D69A0}"/>
                  </a:ext>
                </a:extLst>
              </p14:cNvPr>
              <p14:cNvContentPartPr/>
              <p14:nvPr/>
            </p14:nvContentPartPr>
            <p14:xfrm>
              <a:off x="10060734" y="3576219"/>
              <a:ext cx="758160" cy="454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4361601-A1C6-5B64-71A4-E010B70D69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42734" y="3558219"/>
                <a:ext cx="793800" cy="48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5131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4BD29B-CE9B-42B8-A067-C269226C6765}"/>
              </a:ext>
            </a:extLst>
          </p:cNvPr>
          <p:cNvSpPr txBox="1"/>
          <p:nvPr/>
        </p:nvSpPr>
        <p:spPr>
          <a:xfrm>
            <a:off x="270712" y="710528"/>
            <a:ext cx="8211094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700" b="1" dirty="0">
                <a:solidFill>
                  <a:srgbClr val="1B2A3A"/>
                </a:solidFill>
                <a:latin typeface="Old Standard TT" pitchFamily="2" charset="77"/>
              </a:rPr>
              <a:t>Extract from the Financial Times</a:t>
            </a:r>
            <a:endParaRPr lang="en-MT" sz="4700" b="1" i="0" dirty="0">
              <a:solidFill>
                <a:srgbClr val="1B2A3A"/>
              </a:solidFill>
              <a:latin typeface="Old Standard T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731D0-6FB0-4CAA-B5FE-AE8A3CAF67F7}"/>
              </a:ext>
            </a:extLst>
          </p:cNvPr>
          <p:cNvSpPr txBox="1"/>
          <p:nvPr/>
        </p:nvSpPr>
        <p:spPr>
          <a:xfrm>
            <a:off x="273502" y="102356"/>
            <a:ext cx="40175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192737"/>
                </a:solidFill>
                <a:latin typeface="Old Standard TT" pitchFamily="2" charset="77"/>
              </a:rPr>
              <a:t>INFLATION – Family Affairs Committee  </a:t>
            </a:r>
            <a:r>
              <a:rPr lang="en-GB" sz="110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10.05</a:t>
            </a:r>
            <a:r>
              <a:rPr lang="en-GB" sz="1100" b="0" i="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.2023</a:t>
            </a:r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  <a:p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44D69-216A-DA37-5E49-B44F3F8B9BAB}"/>
              </a:ext>
            </a:extLst>
          </p:cNvPr>
          <p:cNvSpPr txBox="1"/>
          <p:nvPr/>
        </p:nvSpPr>
        <p:spPr>
          <a:xfrm>
            <a:off x="6373325" y="1526136"/>
            <a:ext cx="5134523" cy="6190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Households across Europe are facing a persistent pinch from one of the worst cost of living crises since the second world war. </a:t>
            </a:r>
            <a:r>
              <a:rPr lang="en-GB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by late next year, real incomes will not have regained the levels they reached before the surge in price growth.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incomes </a:t>
            </a:r>
            <a:r>
              <a:rPr lang="en-GB" sz="16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 by 6.5 per cent between 2020 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2022 in the eurozone due to </a:t>
            </a:r>
            <a:r>
              <a:rPr lang="en-GB" sz="16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surges in energy and food costs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By the </a:t>
            </a:r>
            <a:r>
              <a:rPr lang="en-GB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 of 2024 they will remain 6 per cent below 2020 levels</a:t>
            </a:r>
            <a:r>
              <a:rPr lang="en-GB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</a:t>
            </a:r>
            <a:r>
              <a:rPr lang="en-GB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EU, food costs rose by 19.5 per cent in the year to March,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highest rate since Eurostat started collecting such data in 1997. In some member countries — including Poland, Portugal and the Baltic states — costs have surged even more. </a:t>
            </a:r>
            <a:r>
              <a:rPr lang="en-GB" sz="16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prices of some staples such as cooking oil and eggs have risen more than 30 per cent within the bloc in the year to March.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headline rate of price growth in both the eurozone and the UK is not expected to return to the 2 per cent level the ECB and the Bank of England target until next year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according to Consensus Economics forecasts.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DFE9A-139B-1323-784C-91436A4A50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97" r="1689" b="15832"/>
          <a:stretch/>
        </p:blipFill>
        <p:spPr>
          <a:xfrm>
            <a:off x="340285" y="1613433"/>
            <a:ext cx="5603315" cy="24036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1A5D59-C658-A57C-89DC-2B6AC5068733}"/>
              </a:ext>
            </a:extLst>
          </p:cNvPr>
          <p:cNvSpPr txBox="1"/>
          <p:nvPr/>
        </p:nvSpPr>
        <p:spPr>
          <a:xfrm>
            <a:off x="261253" y="4104343"/>
            <a:ext cx="5682347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https://www.ft.com/content/784156df-ca03-4d5b-a61f-62ea57c3b911</a:t>
            </a:r>
            <a:r>
              <a:rPr lang="en-GB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29.04.2023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2C39D-C926-3E9F-5926-2C9B836FB8F9}"/>
              </a:ext>
            </a:extLst>
          </p:cNvPr>
          <p:cNvSpPr txBox="1"/>
          <p:nvPr/>
        </p:nvSpPr>
        <p:spPr>
          <a:xfrm>
            <a:off x="270712" y="4986288"/>
            <a:ext cx="6101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“For families to feel better off, the government must reward </a:t>
            </a:r>
            <a:r>
              <a:rPr lang="en-GB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en-GB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instead of </a:t>
            </a:r>
            <a:r>
              <a:rPr lang="en-GB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wealth</a:t>
            </a:r>
            <a:r>
              <a:rPr lang="en-GB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2BD1DC-9011-0891-598B-4A30A6B4F0C4}"/>
              </a:ext>
            </a:extLst>
          </p:cNvPr>
          <p:cNvSpPr txBox="1"/>
          <p:nvPr/>
        </p:nvSpPr>
        <p:spPr>
          <a:xfrm>
            <a:off x="251314" y="5640163"/>
            <a:ext cx="6102626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headline rate of price growth in both the eurozone and the UK is not expected to return to the 2 per cent level the ECB and the Bank of England target until next year, according to Consensus Economics forecasts.”</a:t>
            </a:r>
          </a:p>
        </p:txBody>
      </p:sp>
    </p:spTree>
    <p:extLst>
      <p:ext uri="{BB962C8B-B14F-4D97-AF65-F5344CB8AC3E}">
        <p14:creationId xmlns:p14="http://schemas.microsoft.com/office/powerpoint/2010/main" val="156926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40A1BA-B38D-8041-B4CB-151004C378AC}"/>
              </a:ext>
            </a:extLst>
          </p:cNvPr>
          <p:cNvSpPr txBox="1"/>
          <p:nvPr/>
        </p:nvSpPr>
        <p:spPr>
          <a:xfrm>
            <a:off x="7090283" y="2810579"/>
            <a:ext cx="272228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600" b="1" i="0" dirty="0">
                <a:solidFill>
                  <a:srgbClr val="E38953"/>
                </a:solidFill>
                <a:latin typeface="Old Standard TT" pitchFamily="2" charset="77"/>
              </a:rPr>
              <a:t>Thank you</a:t>
            </a:r>
            <a:endParaRPr lang="en-MT" sz="4600" b="1" i="0" dirty="0">
              <a:solidFill>
                <a:srgbClr val="E38953"/>
              </a:solidFill>
              <a:latin typeface="Old Standard TT" pitchFamily="2" charset="77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7B8DF6-2548-2A0A-5242-9D1A0D941F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12"/>
          <a:stretch/>
        </p:blipFill>
        <p:spPr>
          <a:xfrm>
            <a:off x="-9938" y="542611"/>
            <a:ext cx="12192000" cy="6315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DB1EFF-6348-0626-6758-73F27D37172C}"/>
              </a:ext>
            </a:extLst>
          </p:cNvPr>
          <p:cNvSpPr txBox="1"/>
          <p:nvPr/>
        </p:nvSpPr>
        <p:spPr>
          <a:xfrm>
            <a:off x="0" y="552549"/>
            <a:ext cx="12192000" cy="3046988"/>
          </a:xfrm>
          <a:prstGeom prst="rect">
            <a:avLst/>
          </a:prstGeom>
          <a:solidFill>
            <a:srgbClr val="1B2A3A"/>
          </a:solidFill>
        </p:spPr>
        <p:txBody>
          <a:bodyPr wrap="square">
            <a:spAutoFit/>
          </a:bodyPr>
          <a:lstStyle/>
          <a:p>
            <a:endParaRPr lang="en-GB" sz="2400" b="1" dirty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b="1" dirty="0">
                <a:solidFill>
                  <a:schemeClr val="bg1"/>
                </a:solidFill>
              </a:rPr>
              <a:t>Dr Marthese Portelli</a:t>
            </a:r>
          </a:p>
          <a:p>
            <a:r>
              <a:rPr lang="en-GB" sz="2400" dirty="0">
                <a:solidFill>
                  <a:schemeClr val="bg1"/>
                </a:solidFill>
              </a:rPr>
              <a:t>CEO</a:t>
            </a:r>
          </a:p>
          <a:p>
            <a:r>
              <a:rPr lang="en-GB" sz="2400" dirty="0">
                <a:solidFill>
                  <a:schemeClr val="bg1"/>
                </a:solidFill>
              </a:rPr>
              <a:t>10.05.2023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marthese.portelli@maltachamber.org.mt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4BD29B-CE9B-42B8-A067-C269226C6765}"/>
              </a:ext>
            </a:extLst>
          </p:cNvPr>
          <p:cNvSpPr txBox="1"/>
          <p:nvPr/>
        </p:nvSpPr>
        <p:spPr>
          <a:xfrm>
            <a:off x="270712" y="710528"/>
            <a:ext cx="4414606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700" b="1" dirty="0">
                <a:solidFill>
                  <a:srgbClr val="1B2A3A"/>
                </a:solidFill>
                <a:latin typeface="Old Standard TT" pitchFamily="2" charset="77"/>
              </a:rPr>
              <a:t>Type of Inflation </a:t>
            </a:r>
            <a:endParaRPr lang="en-MT" sz="4700" b="1" i="0" dirty="0">
              <a:solidFill>
                <a:srgbClr val="1B2A3A"/>
              </a:solidFill>
              <a:latin typeface="Old Standard T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731D0-6FB0-4CAA-B5FE-AE8A3CAF67F7}"/>
              </a:ext>
            </a:extLst>
          </p:cNvPr>
          <p:cNvSpPr txBox="1"/>
          <p:nvPr/>
        </p:nvSpPr>
        <p:spPr>
          <a:xfrm>
            <a:off x="273502" y="102356"/>
            <a:ext cx="40175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192737"/>
                </a:solidFill>
                <a:latin typeface="Old Standard TT" pitchFamily="2" charset="77"/>
              </a:rPr>
              <a:t>INFLATION – Family Affairs Committee  </a:t>
            </a:r>
            <a:r>
              <a:rPr lang="en-GB" sz="110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10.05</a:t>
            </a:r>
            <a:r>
              <a:rPr lang="en-GB" sz="1100" b="0" i="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.2023</a:t>
            </a:r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  <a:p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4FB90DE-894B-8D25-B283-6495DBBD4C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4425083"/>
              </p:ext>
            </p:extLst>
          </p:nvPr>
        </p:nvGraphicFramePr>
        <p:xfrm>
          <a:off x="270712" y="1665022"/>
          <a:ext cx="10639026" cy="473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64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4BD29B-CE9B-42B8-A067-C269226C6765}"/>
              </a:ext>
            </a:extLst>
          </p:cNvPr>
          <p:cNvSpPr txBox="1"/>
          <p:nvPr/>
        </p:nvSpPr>
        <p:spPr>
          <a:xfrm>
            <a:off x="270712" y="710528"/>
            <a:ext cx="11320087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700" b="1" dirty="0">
                <a:solidFill>
                  <a:srgbClr val="1B2A3A"/>
                </a:solidFill>
                <a:latin typeface="Old Standard TT" pitchFamily="2" charset="77"/>
              </a:rPr>
              <a:t>Transport Costs – Imports from Asia &amp; EU (1)</a:t>
            </a:r>
            <a:endParaRPr lang="en-MT" sz="4700" b="1" i="0" dirty="0">
              <a:solidFill>
                <a:srgbClr val="1B2A3A"/>
              </a:solidFill>
              <a:latin typeface="Old Standard T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731D0-6FB0-4CAA-B5FE-AE8A3CAF67F7}"/>
              </a:ext>
            </a:extLst>
          </p:cNvPr>
          <p:cNvSpPr txBox="1"/>
          <p:nvPr/>
        </p:nvSpPr>
        <p:spPr>
          <a:xfrm>
            <a:off x="273502" y="102356"/>
            <a:ext cx="40175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192737"/>
                </a:solidFill>
                <a:latin typeface="Old Standard TT" pitchFamily="2" charset="77"/>
              </a:rPr>
              <a:t>INFLATION – Family Affairs Committee  </a:t>
            </a:r>
            <a:r>
              <a:rPr lang="en-GB" sz="110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10.05</a:t>
            </a:r>
            <a:r>
              <a:rPr lang="en-GB" sz="1100" b="0" i="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.2023</a:t>
            </a:r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  <a:p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9347B3-4983-76B3-10B0-A4ECD62866E4}"/>
              </a:ext>
            </a:extLst>
          </p:cNvPr>
          <p:cNvSpPr txBox="1"/>
          <p:nvPr/>
        </p:nvSpPr>
        <p:spPr>
          <a:xfrm>
            <a:off x="7018450" y="2341744"/>
            <a:ext cx="3995531" cy="3108543"/>
          </a:xfrm>
          <a:prstGeom prst="rect">
            <a:avLst/>
          </a:prstGeom>
          <a:solidFill>
            <a:srgbClr val="1B2A3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solidFill>
                  <a:schemeClr val="bg1"/>
                </a:solidFill>
              </a:rPr>
              <a:t>to date costs from Asia are still not where they used to be pre-COVID </a:t>
            </a:r>
          </a:p>
          <a:p>
            <a:pPr algn="just"/>
            <a:endParaRPr lang="en-GB" sz="2800" dirty="0">
              <a:solidFill>
                <a:schemeClr val="bg1"/>
              </a:solidFill>
            </a:endParaRPr>
          </a:p>
          <a:p>
            <a:pPr algn="just"/>
            <a:r>
              <a:rPr lang="en-GB" sz="2800" dirty="0">
                <a:solidFill>
                  <a:schemeClr val="bg1"/>
                </a:solidFill>
              </a:rPr>
              <a:t>it not clear whether they will ever actually return to pre-COVID levels</a:t>
            </a:r>
          </a:p>
        </p:txBody>
      </p:sp>
      <p:pic>
        <p:nvPicPr>
          <p:cNvPr id="7" name="Picture 6" descr="Chart, diagram, line chart&#10;&#10;Description automatically generated">
            <a:extLst>
              <a:ext uri="{FF2B5EF4-FFF2-40B4-BE49-F238E27FC236}">
                <a16:creationId xmlns:a16="http://schemas.microsoft.com/office/drawing/2014/main" id="{C6B91076-D2C1-ABE6-43C4-B0103A793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1" y="1526136"/>
            <a:ext cx="6909119" cy="53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7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4BD29B-CE9B-42B8-A067-C269226C6765}"/>
              </a:ext>
            </a:extLst>
          </p:cNvPr>
          <p:cNvSpPr txBox="1"/>
          <p:nvPr/>
        </p:nvSpPr>
        <p:spPr>
          <a:xfrm>
            <a:off x="270712" y="710528"/>
            <a:ext cx="11320087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700" b="1" dirty="0">
                <a:solidFill>
                  <a:srgbClr val="1B2A3A"/>
                </a:solidFill>
                <a:latin typeface="Old Standard TT" pitchFamily="2" charset="77"/>
              </a:rPr>
              <a:t>Transport Costs – Imports from Asia &amp; EU (2)</a:t>
            </a:r>
            <a:endParaRPr lang="en-MT" sz="4700" b="1" i="0" dirty="0">
              <a:solidFill>
                <a:srgbClr val="1B2A3A"/>
              </a:solidFill>
              <a:latin typeface="Old Standard T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731D0-6FB0-4CAA-B5FE-AE8A3CAF67F7}"/>
              </a:ext>
            </a:extLst>
          </p:cNvPr>
          <p:cNvSpPr txBox="1"/>
          <p:nvPr/>
        </p:nvSpPr>
        <p:spPr>
          <a:xfrm>
            <a:off x="273502" y="102356"/>
            <a:ext cx="40175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192737"/>
                </a:solidFill>
                <a:latin typeface="Old Standard TT" pitchFamily="2" charset="77"/>
              </a:rPr>
              <a:t>INFLATION – Family Affairs Committee  </a:t>
            </a:r>
            <a:r>
              <a:rPr lang="en-GB" sz="110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10.05</a:t>
            </a:r>
            <a:r>
              <a:rPr lang="en-GB" sz="1100" b="0" i="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.2023</a:t>
            </a:r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  <a:p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3EB584-ECD4-E210-564C-5AB8F2E2F291}"/>
              </a:ext>
            </a:extLst>
          </p:cNvPr>
          <p:cNvSpPr txBox="1"/>
          <p:nvPr/>
        </p:nvSpPr>
        <p:spPr>
          <a:xfrm>
            <a:off x="270712" y="1641865"/>
            <a:ext cx="64481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38852"/>
                </a:solidFill>
              </a:rPr>
              <a:t>Container Cost from ASIA:</a:t>
            </a:r>
          </a:p>
          <a:p>
            <a:endParaRPr lang="en-GB" sz="2800" b="1" dirty="0">
              <a:solidFill>
                <a:srgbClr val="E38852"/>
              </a:solidFill>
            </a:endParaRPr>
          </a:p>
          <a:p>
            <a:pPr marL="571500" indent="-571500">
              <a:buBlip>
                <a:blip r:embed="rId2"/>
              </a:buBlip>
            </a:pPr>
            <a:r>
              <a:rPr lang="en-GB" sz="2800" b="1" dirty="0">
                <a:solidFill>
                  <a:srgbClr val="1B2A3A"/>
                </a:solidFill>
              </a:rPr>
              <a:t>decreased over the last months </a:t>
            </a:r>
            <a:r>
              <a:rPr lang="en-GB" sz="2800" dirty="0">
                <a:solidFill>
                  <a:srgbClr val="1B2A3A"/>
                </a:solidFill>
              </a:rPr>
              <a:t>but are </a:t>
            </a:r>
            <a:r>
              <a:rPr lang="en-GB" sz="2800" b="1" dirty="0">
                <a:solidFill>
                  <a:srgbClr val="1B2A3A"/>
                </a:solidFill>
              </a:rPr>
              <a:t>still above pre-COVID levels</a:t>
            </a:r>
          </a:p>
          <a:p>
            <a:pPr marL="571500" indent="-571500">
              <a:buBlip>
                <a:blip r:embed="rId2"/>
              </a:buBlip>
            </a:pPr>
            <a:endParaRPr lang="en-GB" sz="2800" dirty="0">
              <a:solidFill>
                <a:srgbClr val="1B2A3A"/>
              </a:solidFill>
            </a:endParaRPr>
          </a:p>
          <a:p>
            <a:pPr marL="571500" indent="-571500">
              <a:buBlip>
                <a:blip r:embed="rId2"/>
              </a:buBlip>
            </a:pPr>
            <a:r>
              <a:rPr lang="en-GB" sz="2800" dirty="0">
                <a:solidFill>
                  <a:srgbClr val="1B2A3A"/>
                </a:solidFill>
              </a:rPr>
              <a:t>at peak </a:t>
            </a:r>
            <a:r>
              <a:rPr lang="en-GB" sz="2800" b="1" dirty="0">
                <a:solidFill>
                  <a:srgbClr val="1B2A3A"/>
                </a:solidFill>
              </a:rPr>
              <a:t>7x </a:t>
            </a:r>
            <a:r>
              <a:rPr lang="en-GB" sz="2800" dirty="0">
                <a:solidFill>
                  <a:srgbClr val="1B2A3A"/>
                </a:solidFill>
              </a:rPr>
              <a:t>what it used to be before</a:t>
            </a:r>
          </a:p>
          <a:p>
            <a:pPr marL="571500" indent="-571500">
              <a:buBlip>
                <a:blip r:embed="rId2"/>
              </a:buBlip>
            </a:pPr>
            <a:endParaRPr lang="en-GB" sz="2800" dirty="0">
              <a:solidFill>
                <a:srgbClr val="1B2A3A"/>
              </a:solidFill>
            </a:endParaRPr>
          </a:p>
          <a:p>
            <a:pPr marL="571500" indent="-571500">
              <a:buBlip>
                <a:blip r:embed="rId2"/>
              </a:buBlip>
            </a:pPr>
            <a:r>
              <a:rPr lang="en-GB" sz="2800" dirty="0">
                <a:solidFill>
                  <a:srgbClr val="1B2A3A"/>
                </a:solidFill>
              </a:rPr>
              <a:t>forced importers to </a:t>
            </a:r>
            <a:r>
              <a:rPr lang="en-GB" sz="2800" b="1" dirty="0">
                <a:solidFill>
                  <a:srgbClr val="1B2A3A"/>
                </a:solidFill>
              </a:rPr>
              <a:t>source products from Europe</a:t>
            </a:r>
            <a:r>
              <a:rPr lang="en-GB" sz="2800" dirty="0">
                <a:solidFill>
                  <a:srgbClr val="1B2A3A"/>
                </a:solidFill>
              </a:rPr>
              <a:t> which is </a:t>
            </a:r>
            <a:r>
              <a:rPr lang="en-GB" sz="2800" b="1" dirty="0">
                <a:solidFill>
                  <a:srgbClr val="1B2A3A"/>
                </a:solidFill>
              </a:rPr>
              <a:t>more expensive than pre-COVID cost from Asia </a:t>
            </a:r>
            <a:r>
              <a:rPr lang="en-GB" sz="2800" dirty="0">
                <a:solidFill>
                  <a:srgbClr val="1B2A3A"/>
                </a:solidFill>
              </a:rPr>
              <a:t>but works out cheaper than exorbitant price from Asia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BA9542-BA83-6293-2657-F739964ECBA7}"/>
              </a:ext>
            </a:extLst>
          </p:cNvPr>
          <p:cNvSpPr txBox="1"/>
          <p:nvPr/>
        </p:nvSpPr>
        <p:spPr>
          <a:xfrm>
            <a:off x="7384774" y="2847009"/>
            <a:ext cx="3737113" cy="3613425"/>
          </a:xfrm>
          <a:prstGeom prst="rect">
            <a:avLst/>
          </a:prstGeom>
          <a:solidFill>
            <a:srgbClr val="1B2A3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solidFill>
                  <a:schemeClr val="bg1"/>
                </a:solidFill>
              </a:rPr>
              <a:t>reasons why product prices increased on the local market</a:t>
            </a:r>
          </a:p>
          <a:p>
            <a:pPr algn="just"/>
            <a:endParaRPr lang="en-GB" sz="2800" dirty="0">
              <a:solidFill>
                <a:schemeClr val="bg1"/>
              </a:solidFill>
            </a:endParaRPr>
          </a:p>
          <a:p>
            <a:pPr algn="just"/>
            <a:r>
              <a:rPr lang="en-GB" sz="2800" i="1" dirty="0">
                <a:solidFill>
                  <a:schemeClr val="bg1"/>
                </a:solidFill>
              </a:rPr>
              <a:t>albeit, not as much as they would have, had importers not sought alternative sources </a:t>
            </a:r>
          </a:p>
        </p:txBody>
      </p:sp>
      <p:sp>
        <p:nvSpPr>
          <p:cNvPr id="3" name="Right Bracket 2">
            <a:extLst>
              <a:ext uri="{FF2B5EF4-FFF2-40B4-BE49-F238E27FC236}">
                <a16:creationId xmlns:a16="http://schemas.microsoft.com/office/drawing/2014/main" id="{2F261265-A130-7745-BB2A-C8B8EEF6580E}"/>
              </a:ext>
            </a:extLst>
          </p:cNvPr>
          <p:cNvSpPr/>
          <p:nvPr/>
        </p:nvSpPr>
        <p:spPr>
          <a:xfrm>
            <a:off x="6420679" y="2782956"/>
            <a:ext cx="854765" cy="3756992"/>
          </a:xfrm>
          <a:prstGeom prst="rightBracket">
            <a:avLst/>
          </a:prstGeom>
          <a:ln w="76200">
            <a:solidFill>
              <a:srgbClr val="192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234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4BD29B-CE9B-42B8-A067-C269226C6765}"/>
              </a:ext>
            </a:extLst>
          </p:cNvPr>
          <p:cNvSpPr txBox="1"/>
          <p:nvPr/>
        </p:nvSpPr>
        <p:spPr>
          <a:xfrm>
            <a:off x="270712" y="710528"/>
            <a:ext cx="11320087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700" b="1" dirty="0">
                <a:solidFill>
                  <a:srgbClr val="1B2A3A"/>
                </a:solidFill>
                <a:latin typeface="Old Standard TT" pitchFamily="2" charset="77"/>
              </a:rPr>
              <a:t>Transport Costs – Imports from Asia &amp; EU (3)</a:t>
            </a:r>
            <a:endParaRPr lang="en-MT" sz="4700" b="1" i="0" dirty="0">
              <a:solidFill>
                <a:srgbClr val="1B2A3A"/>
              </a:solidFill>
              <a:latin typeface="Old Standard T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731D0-6FB0-4CAA-B5FE-AE8A3CAF67F7}"/>
              </a:ext>
            </a:extLst>
          </p:cNvPr>
          <p:cNvSpPr txBox="1"/>
          <p:nvPr/>
        </p:nvSpPr>
        <p:spPr>
          <a:xfrm>
            <a:off x="273502" y="102356"/>
            <a:ext cx="40175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192737"/>
                </a:solidFill>
                <a:latin typeface="Old Standard TT" pitchFamily="2" charset="77"/>
              </a:rPr>
              <a:t>INFLATION – Family Affairs Committee  </a:t>
            </a:r>
            <a:r>
              <a:rPr lang="en-GB" sz="110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10.05</a:t>
            </a:r>
            <a:r>
              <a:rPr lang="en-GB" sz="1100" b="0" i="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.2023</a:t>
            </a:r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  <a:p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3EB584-ECD4-E210-564C-5AB8F2E2F291}"/>
              </a:ext>
            </a:extLst>
          </p:cNvPr>
          <p:cNvSpPr txBox="1"/>
          <p:nvPr/>
        </p:nvSpPr>
        <p:spPr>
          <a:xfrm>
            <a:off x="270712" y="1641865"/>
            <a:ext cx="64481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38852"/>
                </a:solidFill>
              </a:rPr>
              <a:t>Trailer Cost from EUROPE:</a:t>
            </a:r>
          </a:p>
          <a:p>
            <a:endParaRPr lang="en-GB" sz="2800" b="1" dirty="0">
              <a:solidFill>
                <a:srgbClr val="E38852"/>
              </a:solidFill>
            </a:endParaRPr>
          </a:p>
          <a:p>
            <a:pPr marL="571500" indent="-571500">
              <a:buBlip>
                <a:blip r:embed="rId2"/>
              </a:buBlip>
            </a:pPr>
            <a:r>
              <a:rPr lang="en-GB" sz="2800" b="1" dirty="0">
                <a:solidFill>
                  <a:srgbClr val="1B2A3A"/>
                </a:solidFill>
              </a:rPr>
              <a:t>fuel prices in Europe </a:t>
            </a:r>
            <a:r>
              <a:rPr lang="en-GB" sz="2800" dirty="0">
                <a:solidFill>
                  <a:srgbClr val="1B2A3A"/>
                </a:solidFill>
              </a:rPr>
              <a:t>are very high</a:t>
            </a:r>
            <a:endParaRPr lang="en-GB" sz="2800" b="1" dirty="0">
              <a:solidFill>
                <a:srgbClr val="1B2A3A"/>
              </a:solidFill>
            </a:endParaRPr>
          </a:p>
          <a:p>
            <a:pPr marL="571500" indent="-571500">
              <a:buBlip>
                <a:blip r:embed="rId2"/>
              </a:buBlip>
            </a:pPr>
            <a:endParaRPr lang="en-GB" sz="2800" dirty="0">
              <a:solidFill>
                <a:srgbClr val="1B2A3A"/>
              </a:solidFill>
            </a:endParaRPr>
          </a:p>
          <a:p>
            <a:pPr marL="571500" indent="-571500">
              <a:buBlip>
                <a:blip r:embed="rId2"/>
              </a:buBlip>
            </a:pPr>
            <a:r>
              <a:rPr lang="en-GB" sz="2800" dirty="0">
                <a:solidFill>
                  <a:srgbClr val="1B2A3A"/>
                </a:solidFill>
              </a:rPr>
              <a:t>reflected in </a:t>
            </a:r>
            <a:r>
              <a:rPr lang="en-GB" sz="2800" b="1" dirty="0">
                <a:solidFill>
                  <a:srgbClr val="1B2A3A"/>
                </a:solidFill>
              </a:rPr>
              <a:t>higher road transport </a:t>
            </a:r>
            <a:r>
              <a:rPr lang="en-GB" sz="2800" dirty="0">
                <a:solidFill>
                  <a:srgbClr val="1B2A3A"/>
                </a:solidFill>
              </a:rPr>
              <a:t>charges and </a:t>
            </a:r>
            <a:r>
              <a:rPr lang="en-GB" sz="2800" b="1" dirty="0">
                <a:solidFill>
                  <a:srgbClr val="1B2A3A"/>
                </a:solidFill>
              </a:rPr>
              <a:t>higher fuel charges for shipping leg</a:t>
            </a:r>
            <a:endParaRPr lang="en-GB" sz="2800" dirty="0">
              <a:solidFill>
                <a:srgbClr val="1B2A3A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BA9542-BA83-6293-2657-F739964ECBA7}"/>
              </a:ext>
            </a:extLst>
          </p:cNvPr>
          <p:cNvSpPr txBox="1"/>
          <p:nvPr/>
        </p:nvSpPr>
        <p:spPr>
          <a:xfrm>
            <a:off x="7424531" y="2323789"/>
            <a:ext cx="3737113" cy="2677656"/>
          </a:xfrm>
          <a:prstGeom prst="rect">
            <a:avLst/>
          </a:prstGeom>
          <a:solidFill>
            <a:srgbClr val="1B2A3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solidFill>
                  <a:schemeClr val="bg1"/>
                </a:solidFill>
              </a:rPr>
              <a:t>those who have always imported products using trailers from Europe are facing the </a:t>
            </a:r>
            <a:r>
              <a:rPr lang="en-GB" sz="2800" u="sng" dirty="0">
                <a:solidFill>
                  <a:schemeClr val="bg1"/>
                </a:solidFill>
              </a:rPr>
              <a:t>highest</a:t>
            </a:r>
            <a:r>
              <a:rPr lang="en-GB" sz="2800" dirty="0">
                <a:solidFill>
                  <a:schemeClr val="bg1"/>
                </a:solidFill>
              </a:rPr>
              <a:t> cost of importation that they have ever faced</a:t>
            </a:r>
            <a:endParaRPr lang="en-GB" sz="2800" i="1" dirty="0">
              <a:solidFill>
                <a:schemeClr val="bg1"/>
              </a:solidFill>
            </a:endParaRPr>
          </a:p>
        </p:txBody>
      </p:sp>
      <p:sp>
        <p:nvSpPr>
          <p:cNvPr id="3" name="Right Bracket 2">
            <a:extLst>
              <a:ext uri="{FF2B5EF4-FFF2-40B4-BE49-F238E27FC236}">
                <a16:creationId xmlns:a16="http://schemas.microsoft.com/office/drawing/2014/main" id="{2F261265-A130-7745-BB2A-C8B8EEF6580E}"/>
              </a:ext>
            </a:extLst>
          </p:cNvPr>
          <p:cNvSpPr/>
          <p:nvPr/>
        </p:nvSpPr>
        <p:spPr>
          <a:xfrm>
            <a:off x="5993296" y="2733261"/>
            <a:ext cx="1186069" cy="1747748"/>
          </a:xfrm>
          <a:prstGeom prst="rightBracket">
            <a:avLst/>
          </a:prstGeom>
          <a:ln w="76200">
            <a:solidFill>
              <a:srgbClr val="192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53789-FDFE-09FF-6E3D-A2C6D9DFF466}"/>
              </a:ext>
            </a:extLst>
          </p:cNvPr>
          <p:cNvSpPr txBox="1"/>
          <p:nvPr/>
        </p:nvSpPr>
        <p:spPr>
          <a:xfrm>
            <a:off x="360165" y="5548061"/>
            <a:ext cx="1080147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rgbClr val="E38852"/>
                </a:solidFill>
              </a:rPr>
              <a:t>To Note:</a:t>
            </a:r>
            <a:r>
              <a:rPr lang="en-GB" sz="2800" b="1" dirty="0">
                <a:solidFill>
                  <a:srgbClr val="E38852"/>
                </a:solidFill>
              </a:rPr>
              <a:t> Most Foodstuffs Come From Europe By Trailer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2026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4BD29B-CE9B-42B8-A067-C269226C6765}"/>
              </a:ext>
            </a:extLst>
          </p:cNvPr>
          <p:cNvSpPr txBox="1"/>
          <p:nvPr/>
        </p:nvSpPr>
        <p:spPr>
          <a:xfrm>
            <a:off x="270712" y="710528"/>
            <a:ext cx="3385479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700" b="1" dirty="0">
                <a:solidFill>
                  <a:srgbClr val="1B2A3A"/>
                </a:solidFill>
                <a:latin typeface="Old Standard TT" pitchFamily="2" charset="77"/>
              </a:rPr>
              <a:t>Labour Costs</a:t>
            </a:r>
            <a:endParaRPr lang="en-MT" sz="4700" b="1" i="0" dirty="0">
              <a:solidFill>
                <a:srgbClr val="1B2A3A"/>
              </a:solidFill>
              <a:latin typeface="Old Standard T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731D0-6FB0-4CAA-B5FE-AE8A3CAF67F7}"/>
              </a:ext>
            </a:extLst>
          </p:cNvPr>
          <p:cNvSpPr txBox="1"/>
          <p:nvPr/>
        </p:nvSpPr>
        <p:spPr>
          <a:xfrm>
            <a:off x="273502" y="102356"/>
            <a:ext cx="40175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192737"/>
                </a:solidFill>
                <a:latin typeface="Old Standard TT" pitchFamily="2" charset="77"/>
              </a:rPr>
              <a:t>INFLATION – Family Affairs Committee  </a:t>
            </a:r>
            <a:r>
              <a:rPr lang="en-GB" sz="110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10.05</a:t>
            </a:r>
            <a:r>
              <a:rPr lang="en-GB" sz="1100" b="0" i="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.2023</a:t>
            </a:r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  <a:p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3EB584-ECD4-E210-564C-5AB8F2E2F291}"/>
              </a:ext>
            </a:extLst>
          </p:cNvPr>
          <p:cNvSpPr txBox="1"/>
          <p:nvPr/>
        </p:nvSpPr>
        <p:spPr>
          <a:xfrm>
            <a:off x="270712" y="1641865"/>
            <a:ext cx="64481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38852"/>
                </a:solidFill>
              </a:rPr>
              <a:t>Trailer Cost from EUROPE:</a:t>
            </a:r>
          </a:p>
          <a:p>
            <a:endParaRPr lang="en-GB" sz="2800" b="1" dirty="0">
              <a:solidFill>
                <a:srgbClr val="E38852"/>
              </a:solidFill>
            </a:endParaRPr>
          </a:p>
          <a:p>
            <a:pPr marL="571500" indent="-571500">
              <a:buBlip>
                <a:blip r:embed="rId2"/>
              </a:buBlip>
            </a:pPr>
            <a:r>
              <a:rPr lang="en-GB" sz="2800" b="1" dirty="0">
                <a:solidFill>
                  <a:srgbClr val="1B2A3A"/>
                </a:solidFill>
              </a:rPr>
              <a:t>fuel prices in Europe </a:t>
            </a:r>
            <a:r>
              <a:rPr lang="en-GB" sz="2800" dirty="0">
                <a:solidFill>
                  <a:srgbClr val="1B2A3A"/>
                </a:solidFill>
              </a:rPr>
              <a:t>are very high</a:t>
            </a:r>
            <a:endParaRPr lang="en-GB" sz="2800" b="1" dirty="0">
              <a:solidFill>
                <a:srgbClr val="1B2A3A"/>
              </a:solidFill>
            </a:endParaRPr>
          </a:p>
          <a:p>
            <a:pPr marL="571500" indent="-571500">
              <a:buBlip>
                <a:blip r:embed="rId2"/>
              </a:buBlip>
            </a:pPr>
            <a:endParaRPr lang="en-GB" sz="2800" dirty="0">
              <a:solidFill>
                <a:srgbClr val="1B2A3A"/>
              </a:solidFill>
            </a:endParaRPr>
          </a:p>
          <a:p>
            <a:pPr marL="571500" indent="-571500">
              <a:buBlip>
                <a:blip r:embed="rId2"/>
              </a:buBlip>
            </a:pPr>
            <a:r>
              <a:rPr lang="en-GB" sz="2800" dirty="0">
                <a:solidFill>
                  <a:srgbClr val="1B2A3A"/>
                </a:solidFill>
              </a:rPr>
              <a:t>reflected in </a:t>
            </a:r>
            <a:r>
              <a:rPr lang="en-GB" sz="2800" b="1" dirty="0">
                <a:solidFill>
                  <a:srgbClr val="1B2A3A"/>
                </a:solidFill>
              </a:rPr>
              <a:t>higher road transport </a:t>
            </a:r>
            <a:r>
              <a:rPr lang="en-GB" sz="2800" dirty="0">
                <a:solidFill>
                  <a:srgbClr val="1B2A3A"/>
                </a:solidFill>
              </a:rPr>
              <a:t>charges and </a:t>
            </a:r>
            <a:r>
              <a:rPr lang="en-GB" sz="2800" b="1" dirty="0">
                <a:solidFill>
                  <a:srgbClr val="1B2A3A"/>
                </a:solidFill>
              </a:rPr>
              <a:t>higher fuel charges for shipping leg</a:t>
            </a:r>
            <a:endParaRPr lang="en-GB" sz="2800" dirty="0">
              <a:solidFill>
                <a:srgbClr val="1B2A3A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BA9542-BA83-6293-2657-F739964ECBA7}"/>
              </a:ext>
            </a:extLst>
          </p:cNvPr>
          <p:cNvSpPr txBox="1"/>
          <p:nvPr/>
        </p:nvSpPr>
        <p:spPr>
          <a:xfrm>
            <a:off x="7424531" y="2323789"/>
            <a:ext cx="3737113" cy="2677656"/>
          </a:xfrm>
          <a:prstGeom prst="rect">
            <a:avLst/>
          </a:prstGeom>
          <a:solidFill>
            <a:srgbClr val="1B2A3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solidFill>
                  <a:schemeClr val="bg1"/>
                </a:solidFill>
              </a:rPr>
              <a:t>those who have always imported products using trailers from Europe are facing the </a:t>
            </a:r>
            <a:r>
              <a:rPr lang="en-GB" sz="2800" u="sng" dirty="0">
                <a:solidFill>
                  <a:schemeClr val="bg1"/>
                </a:solidFill>
              </a:rPr>
              <a:t>highest</a:t>
            </a:r>
            <a:r>
              <a:rPr lang="en-GB" sz="2800" dirty="0">
                <a:solidFill>
                  <a:schemeClr val="bg1"/>
                </a:solidFill>
              </a:rPr>
              <a:t> cost of importation that they have ever faced</a:t>
            </a:r>
            <a:endParaRPr lang="en-GB" sz="2800" i="1" dirty="0">
              <a:solidFill>
                <a:schemeClr val="bg1"/>
              </a:solidFill>
            </a:endParaRPr>
          </a:p>
        </p:txBody>
      </p:sp>
      <p:sp>
        <p:nvSpPr>
          <p:cNvPr id="3" name="Right Bracket 2">
            <a:extLst>
              <a:ext uri="{FF2B5EF4-FFF2-40B4-BE49-F238E27FC236}">
                <a16:creationId xmlns:a16="http://schemas.microsoft.com/office/drawing/2014/main" id="{2F261265-A130-7745-BB2A-C8B8EEF6580E}"/>
              </a:ext>
            </a:extLst>
          </p:cNvPr>
          <p:cNvSpPr/>
          <p:nvPr/>
        </p:nvSpPr>
        <p:spPr>
          <a:xfrm>
            <a:off x="5993296" y="2733261"/>
            <a:ext cx="1186069" cy="1747748"/>
          </a:xfrm>
          <a:prstGeom prst="rightBracket">
            <a:avLst/>
          </a:prstGeom>
          <a:ln w="76200">
            <a:solidFill>
              <a:srgbClr val="192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53789-FDFE-09FF-6E3D-A2C6D9DFF466}"/>
              </a:ext>
            </a:extLst>
          </p:cNvPr>
          <p:cNvSpPr txBox="1"/>
          <p:nvPr/>
        </p:nvSpPr>
        <p:spPr>
          <a:xfrm>
            <a:off x="360165" y="5548061"/>
            <a:ext cx="1080147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u="sng">
                <a:solidFill>
                  <a:srgbClr val="E38852"/>
                </a:solidFill>
              </a:rPr>
              <a:t>To Note:</a:t>
            </a:r>
            <a:r>
              <a:rPr lang="en-GB" sz="2800" b="1">
                <a:solidFill>
                  <a:srgbClr val="E38852"/>
                </a:solidFill>
              </a:rPr>
              <a:t> Most Foodstuffs Come From Europe By Trailer</a:t>
            </a:r>
            <a:endParaRPr lang="en-GB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C90C165-2510-F477-2346-BA83661D4450}"/>
                  </a:ext>
                </a:extLst>
              </p14:cNvPr>
              <p14:cNvContentPartPr/>
              <p14:nvPr/>
            </p14:nvContentPartPr>
            <p14:xfrm>
              <a:off x="9640614" y="5845659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C90C165-2510-F477-2346-BA83661D44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22614" y="5827659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4833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4BD29B-CE9B-42B8-A067-C269226C6765}"/>
              </a:ext>
            </a:extLst>
          </p:cNvPr>
          <p:cNvSpPr txBox="1"/>
          <p:nvPr/>
        </p:nvSpPr>
        <p:spPr>
          <a:xfrm>
            <a:off x="270712" y="710528"/>
            <a:ext cx="3844835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700" b="1" dirty="0">
                <a:solidFill>
                  <a:srgbClr val="1B2A3A"/>
                </a:solidFill>
                <a:latin typeface="Old Standard TT" pitchFamily="2" charset="77"/>
              </a:rPr>
              <a:t>Local Inflation</a:t>
            </a:r>
            <a:endParaRPr lang="en-MT" sz="4700" b="1" i="0" dirty="0">
              <a:solidFill>
                <a:srgbClr val="1B2A3A"/>
              </a:solidFill>
              <a:latin typeface="Old Standard T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731D0-6FB0-4CAA-B5FE-AE8A3CAF67F7}"/>
              </a:ext>
            </a:extLst>
          </p:cNvPr>
          <p:cNvSpPr txBox="1"/>
          <p:nvPr/>
        </p:nvSpPr>
        <p:spPr>
          <a:xfrm>
            <a:off x="273502" y="102356"/>
            <a:ext cx="40175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192737"/>
                </a:solidFill>
                <a:latin typeface="Old Standard TT" pitchFamily="2" charset="77"/>
              </a:rPr>
              <a:t>INFLATION – Family Affairs Committee  </a:t>
            </a:r>
            <a:r>
              <a:rPr lang="en-GB" sz="110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10.05</a:t>
            </a:r>
            <a:r>
              <a:rPr lang="en-GB" sz="1100" b="0" i="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.2023</a:t>
            </a:r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  <a:p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3EB584-ECD4-E210-564C-5AB8F2E2F291}"/>
              </a:ext>
            </a:extLst>
          </p:cNvPr>
          <p:cNvSpPr txBox="1"/>
          <p:nvPr/>
        </p:nvSpPr>
        <p:spPr>
          <a:xfrm>
            <a:off x="270712" y="1641865"/>
            <a:ext cx="50765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38852"/>
                </a:solidFill>
              </a:rPr>
              <a:t>Labour Cost</a:t>
            </a:r>
          </a:p>
          <a:p>
            <a:pPr marL="571500" indent="-571500">
              <a:buBlip>
                <a:blip r:embed="rId2"/>
              </a:buBlip>
            </a:pPr>
            <a:endParaRPr lang="en-GB" sz="2800" dirty="0">
              <a:solidFill>
                <a:srgbClr val="1B2A3A"/>
              </a:solidFill>
            </a:endParaRPr>
          </a:p>
          <a:p>
            <a:pPr marL="571500" indent="-571500">
              <a:buBlip>
                <a:blip r:embed="rId2"/>
              </a:buBlip>
            </a:pPr>
            <a:r>
              <a:rPr lang="en-GB" sz="2800" dirty="0">
                <a:solidFill>
                  <a:srgbClr val="1B2A3A"/>
                </a:solidFill>
              </a:rPr>
              <a:t>wages and salaries in </a:t>
            </a:r>
            <a:r>
              <a:rPr lang="en-GB" sz="2800" b="1" dirty="0">
                <a:solidFill>
                  <a:srgbClr val="1B2A3A"/>
                </a:solidFill>
              </a:rPr>
              <a:t>services</a:t>
            </a:r>
            <a:r>
              <a:rPr lang="en-GB" sz="2800" dirty="0">
                <a:solidFill>
                  <a:srgbClr val="1B2A3A"/>
                </a:solidFill>
              </a:rPr>
              <a:t> have risen substantially </a:t>
            </a:r>
            <a:r>
              <a:rPr lang="en-GB" sz="2800" b="1" dirty="0">
                <a:solidFill>
                  <a:srgbClr val="1B2A3A"/>
                </a:solidFill>
              </a:rPr>
              <a:t>due to hr shortages </a:t>
            </a:r>
          </a:p>
          <a:p>
            <a:pPr marL="571500" indent="-571500">
              <a:buBlip>
                <a:blip r:embed="rId2"/>
              </a:buBlip>
            </a:pPr>
            <a:endParaRPr lang="en-GB" sz="2800" dirty="0">
              <a:solidFill>
                <a:srgbClr val="1B2A3A"/>
              </a:solidFill>
            </a:endParaRPr>
          </a:p>
          <a:p>
            <a:pPr marL="571500" indent="-571500">
              <a:buBlip>
                <a:blip r:embed="rId2"/>
              </a:buBlip>
            </a:pPr>
            <a:r>
              <a:rPr lang="en-GB" sz="2800" i="1" dirty="0">
                <a:solidFill>
                  <a:srgbClr val="1B2A3A"/>
                </a:solidFill>
              </a:rPr>
              <a:t>inflation in the cost of services is </a:t>
            </a:r>
            <a:r>
              <a:rPr lang="en-GB" sz="2800" b="1" i="1" dirty="0">
                <a:solidFill>
                  <a:srgbClr val="1B2A3A"/>
                </a:solidFill>
              </a:rPr>
              <a:t>among the highest in Europe</a:t>
            </a:r>
            <a:r>
              <a:rPr lang="en-GB" sz="2800" i="1" dirty="0">
                <a:solidFill>
                  <a:srgbClr val="1B2A3A"/>
                </a:solidFill>
              </a:rPr>
              <a:t> and is the </a:t>
            </a:r>
            <a:r>
              <a:rPr lang="en-GB" sz="2800" b="1" i="1" dirty="0">
                <a:solidFill>
                  <a:srgbClr val="1B2A3A"/>
                </a:solidFill>
              </a:rPr>
              <a:t>major driver of local inflation</a:t>
            </a:r>
          </a:p>
          <a:p>
            <a:pPr marL="571500" indent="-571500">
              <a:buBlip>
                <a:blip r:embed="rId2"/>
              </a:buBlip>
            </a:pPr>
            <a:endParaRPr lang="en-GB" sz="2800" dirty="0">
              <a:solidFill>
                <a:srgbClr val="1B2A3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F30236-BA73-0E6B-2F01-1C4402685107}"/>
              </a:ext>
            </a:extLst>
          </p:cNvPr>
          <p:cNvSpPr txBox="1"/>
          <p:nvPr/>
        </p:nvSpPr>
        <p:spPr>
          <a:xfrm>
            <a:off x="6154037" y="1641865"/>
            <a:ext cx="49380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solidFill>
                  <a:srgbClr val="E38852"/>
                </a:solidFill>
              </a:rPr>
              <a:t>Other Factors</a:t>
            </a:r>
          </a:p>
          <a:p>
            <a:pPr algn="just"/>
            <a:endParaRPr lang="en-GB" sz="2800" dirty="0">
              <a:solidFill>
                <a:srgbClr val="1B2A3A"/>
              </a:solidFill>
            </a:endParaRPr>
          </a:p>
          <a:p>
            <a:pPr marL="457200" indent="-457200" algn="just">
              <a:buBlip>
                <a:blip r:embed="rId2"/>
              </a:buBlip>
            </a:pPr>
            <a:r>
              <a:rPr lang="en-GB" sz="2800" b="1" dirty="0">
                <a:solidFill>
                  <a:srgbClr val="1B2A3A"/>
                </a:solidFill>
              </a:rPr>
              <a:t>interest</a:t>
            </a:r>
            <a:r>
              <a:rPr lang="en-GB" sz="2800" dirty="0">
                <a:solidFill>
                  <a:srgbClr val="1B2A3A"/>
                </a:solidFill>
              </a:rPr>
              <a:t> rates </a:t>
            </a:r>
          </a:p>
          <a:p>
            <a:pPr algn="just"/>
            <a:endParaRPr lang="en-GB" sz="2800" dirty="0">
              <a:solidFill>
                <a:srgbClr val="1B2A3A"/>
              </a:solidFill>
            </a:endParaRPr>
          </a:p>
          <a:p>
            <a:pPr marL="457200" indent="-457200" algn="just">
              <a:buBlip>
                <a:blip r:embed="rId2"/>
              </a:buBlip>
            </a:pPr>
            <a:r>
              <a:rPr lang="en-GB" sz="2800" dirty="0">
                <a:solidFill>
                  <a:srgbClr val="1B2A3A"/>
                </a:solidFill>
              </a:rPr>
              <a:t>near </a:t>
            </a:r>
            <a:r>
              <a:rPr lang="en-GB" sz="2800" b="1" dirty="0">
                <a:solidFill>
                  <a:srgbClr val="1B2A3A"/>
                </a:solidFill>
              </a:rPr>
              <a:t>full employment </a:t>
            </a:r>
            <a:r>
              <a:rPr lang="en-GB" sz="2800" dirty="0">
                <a:solidFill>
                  <a:srgbClr val="1B2A3A"/>
                </a:solidFill>
              </a:rPr>
              <a:t>+ </a:t>
            </a:r>
            <a:r>
              <a:rPr lang="en-GB" sz="2800" b="1" dirty="0">
                <a:solidFill>
                  <a:srgbClr val="1B2A3A"/>
                </a:solidFill>
              </a:rPr>
              <a:t>supplementary income </a:t>
            </a:r>
            <a:r>
              <a:rPr lang="en-GB" sz="2800" dirty="0">
                <a:solidFill>
                  <a:srgbClr val="1B2A3A"/>
                </a:solidFill>
              </a:rPr>
              <a:t>from rents etc</a:t>
            </a:r>
          </a:p>
          <a:p>
            <a:pPr algn="just"/>
            <a:endParaRPr lang="en-GB" sz="2800" dirty="0">
              <a:solidFill>
                <a:srgbClr val="1B2A3A"/>
              </a:solidFill>
            </a:endParaRPr>
          </a:p>
          <a:p>
            <a:pPr marL="457200" indent="-457200" algn="just">
              <a:buBlip>
                <a:blip r:embed="rId2"/>
              </a:buBlip>
            </a:pPr>
            <a:r>
              <a:rPr lang="en-GB" sz="2800" b="1" dirty="0">
                <a:solidFill>
                  <a:srgbClr val="1B2A3A"/>
                </a:solidFill>
              </a:rPr>
              <a:t>spending</a:t>
            </a:r>
            <a:r>
              <a:rPr lang="en-GB" sz="2800" dirty="0">
                <a:solidFill>
                  <a:srgbClr val="1B2A3A"/>
                </a:solidFill>
              </a:rPr>
              <a:t> patterns and </a:t>
            </a:r>
            <a:r>
              <a:rPr lang="en-GB" sz="2800" b="1" dirty="0">
                <a:solidFill>
                  <a:srgbClr val="1B2A3A"/>
                </a:solidFill>
              </a:rPr>
              <a:t>lifestyle</a:t>
            </a:r>
          </a:p>
        </p:txBody>
      </p:sp>
    </p:spTree>
    <p:extLst>
      <p:ext uri="{BB962C8B-B14F-4D97-AF65-F5344CB8AC3E}">
        <p14:creationId xmlns:p14="http://schemas.microsoft.com/office/powerpoint/2010/main" val="361022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4BD29B-CE9B-42B8-A067-C269226C6765}"/>
              </a:ext>
            </a:extLst>
          </p:cNvPr>
          <p:cNvSpPr txBox="1"/>
          <p:nvPr/>
        </p:nvSpPr>
        <p:spPr>
          <a:xfrm>
            <a:off x="223807" y="710528"/>
            <a:ext cx="1123595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700" b="1" dirty="0">
                <a:solidFill>
                  <a:srgbClr val="192737"/>
                </a:solidFill>
                <a:latin typeface="Old Standard TT" pitchFamily="2" charset="77"/>
              </a:rPr>
              <a:t>To Note</a:t>
            </a:r>
            <a:endParaRPr lang="en-MT" sz="2800" b="1" i="0" dirty="0">
              <a:solidFill>
                <a:srgbClr val="1B2A3A"/>
              </a:solidFill>
              <a:latin typeface="Old Standard T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731D0-6FB0-4CAA-B5FE-AE8A3CAF67F7}"/>
              </a:ext>
            </a:extLst>
          </p:cNvPr>
          <p:cNvSpPr txBox="1"/>
          <p:nvPr/>
        </p:nvSpPr>
        <p:spPr>
          <a:xfrm>
            <a:off x="273502" y="102356"/>
            <a:ext cx="40175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192737"/>
                </a:solidFill>
                <a:latin typeface="Old Standard TT" pitchFamily="2" charset="77"/>
              </a:rPr>
              <a:t>INFLATION – Family Affairs Committee  </a:t>
            </a:r>
            <a:r>
              <a:rPr lang="en-GB" sz="110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10.05</a:t>
            </a:r>
            <a:r>
              <a:rPr lang="en-GB" sz="1100" b="0" i="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.2023</a:t>
            </a:r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  <a:p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E5994-D20F-163F-D33E-4CEE041CDA30}"/>
              </a:ext>
            </a:extLst>
          </p:cNvPr>
          <p:cNvSpPr txBox="1"/>
          <p:nvPr/>
        </p:nvSpPr>
        <p:spPr>
          <a:xfrm>
            <a:off x="360352" y="1526136"/>
            <a:ext cx="10662143" cy="5016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3200" dirty="0">
              <a:solidFill>
                <a:srgbClr val="1B2A3A"/>
              </a:solidFill>
            </a:endParaRPr>
          </a:p>
          <a:p>
            <a:pPr algn="ctr"/>
            <a:r>
              <a:rPr lang="en-GB" sz="3200" dirty="0">
                <a:solidFill>
                  <a:srgbClr val="1B2A3A"/>
                </a:solidFill>
              </a:rPr>
              <a:t>while </a:t>
            </a:r>
            <a:r>
              <a:rPr lang="en-GB" sz="3200" u="sng" dirty="0">
                <a:solidFill>
                  <a:srgbClr val="1B2A3A"/>
                </a:solidFill>
              </a:rPr>
              <a:t>imported inflation is expected to abate over time,</a:t>
            </a:r>
          </a:p>
          <a:p>
            <a:pPr algn="ctr"/>
            <a:endParaRPr lang="en-GB" sz="3200" u="sng" dirty="0">
              <a:solidFill>
                <a:srgbClr val="1B2A3A"/>
              </a:solidFill>
            </a:endParaRPr>
          </a:p>
          <a:p>
            <a:pPr algn="ctr"/>
            <a:r>
              <a:rPr lang="en-GB" sz="3200" u="sng" dirty="0">
                <a:solidFill>
                  <a:srgbClr val="1B2A3A"/>
                </a:solidFill>
              </a:rPr>
              <a:t>wage inflation will continue growing </a:t>
            </a:r>
          </a:p>
          <a:p>
            <a:pPr algn="ctr"/>
            <a:endParaRPr lang="en-GB" sz="3200" u="sng" dirty="0">
              <a:solidFill>
                <a:srgbClr val="1B2A3A"/>
              </a:solidFill>
            </a:endParaRPr>
          </a:p>
          <a:p>
            <a:r>
              <a:rPr lang="en-GB" sz="3200" b="1" dirty="0">
                <a:solidFill>
                  <a:srgbClr val="1B2A3A"/>
                </a:solidFill>
              </a:rPr>
              <a:t>UNLESS shortages are addressed through:</a:t>
            </a:r>
          </a:p>
          <a:p>
            <a:pPr marL="457200" indent="-457200">
              <a:buClr>
                <a:srgbClr val="E38852"/>
              </a:buClr>
              <a:buFont typeface="Calibri" panose="020F0502020204030204" pitchFamily="34" charset="0"/>
              <a:buChar char="●"/>
            </a:pPr>
            <a:r>
              <a:rPr lang="en-GB" sz="3200" dirty="0">
                <a:solidFill>
                  <a:srgbClr val="1B2A3A"/>
                </a:solidFill>
              </a:rPr>
              <a:t>smarter human resource allocation</a:t>
            </a:r>
          </a:p>
          <a:p>
            <a:pPr marL="457200" indent="-457200">
              <a:buClr>
                <a:srgbClr val="E38852"/>
              </a:buClr>
              <a:buFont typeface="Calibri" panose="020F0502020204030204" pitchFamily="34" charset="0"/>
              <a:buChar char="●"/>
            </a:pPr>
            <a:r>
              <a:rPr lang="en-GB" sz="3200" dirty="0">
                <a:solidFill>
                  <a:srgbClr val="1B2A3A"/>
                </a:solidFill>
              </a:rPr>
              <a:t>a more efficient and attractive system for importing qualified labour</a:t>
            </a:r>
          </a:p>
          <a:p>
            <a:pPr marL="457200" indent="-457200">
              <a:buClr>
                <a:srgbClr val="E38852"/>
              </a:buClr>
              <a:buFont typeface="Calibri" panose="020F0502020204030204" pitchFamily="34" charset="0"/>
              <a:buChar char="●"/>
            </a:pPr>
            <a:endParaRPr lang="en-GB" sz="3200" dirty="0">
              <a:solidFill>
                <a:srgbClr val="1B2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2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4BD29B-CE9B-42B8-A067-C269226C6765}"/>
              </a:ext>
            </a:extLst>
          </p:cNvPr>
          <p:cNvSpPr txBox="1"/>
          <p:nvPr/>
        </p:nvSpPr>
        <p:spPr>
          <a:xfrm>
            <a:off x="270712" y="710528"/>
            <a:ext cx="7090403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700" b="1" dirty="0">
                <a:solidFill>
                  <a:srgbClr val="1B2A3A"/>
                </a:solidFill>
                <a:latin typeface="Old Standard TT" pitchFamily="2" charset="77"/>
              </a:rPr>
              <a:t>Input Prices &amp; Selling Prices</a:t>
            </a:r>
            <a:endParaRPr lang="en-MT" sz="4700" b="1" i="0" dirty="0">
              <a:solidFill>
                <a:srgbClr val="1B2A3A"/>
              </a:solidFill>
              <a:latin typeface="Old Standard T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731D0-6FB0-4CAA-B5FE-AE8A3CAF67F7}"/>
              </a:ext>
            </a:extLst>
          </p:cNvPr>
          <p:cNvSpPr txBox="1"/>
          <p:nvPr/>
        </p:nvSpPr>
        <p:spPr>
          <a:xfrm>
            <a:off x="273502" y="102356"/>
            <a:ext cx="40175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192737"/>
                </a:solidFill>
                <a:latin typeface="Old Standard TT" pitchFamily="2" charset="77"/>
              </a:rPr>
              <a:t>INFLATION – Family Affairs Committee  </a:t>
            </a:r>
            <a:r>
              <a:rPr lang="en-GB" sz="110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10.05</a:t>
            </a:r>
            <a:r>
              <a:rPr lang="en-GB" sz="1100" b="0" i="0" dirty="0">
                <a:solidFill>
                  <a:srgbClr val="192737"/>
                </a:solidFill>
                <a:latin typeface="Heebo Light" pitchFamily="2" charset="-79"/>
                <a:cs typeface="Heebo Light" pitchFamily="2" charset="-79"/>
              </a:rPr>
              <a:t>.2023</a:t>
            </a:r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  <a:p>
            <a:endParaRPr lang="en-MT" sz="1100" b="0" i="0" dirty="0">
              <a:solidFill>
                <a:srgbClr val="192737"/>
              </a:solidFill>
              <a:latin typeface="Heebo Light" pitchFamily="2" charset="-79"/>
              <a:cs typeface="Heebo Light" pitchFamily="2" charset="-79"/>
            </a:endParaRPr>
          </a:p>
        </p:txBody>
      </p:sp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D4EC75AE-CF3A-C6A2-D368-C1E6ED282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4" y="1995143"/>
            <a:ext cx="5731510" cy="42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6ACE82B6-A8A3-1A27-2609-245458185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76" y="1995143"/>
            <a:ext cx="5731510" cy="426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504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610A7624113488CBF591070EF6AFC" ma:contentTypeVersion="14" ma:contentTypeDescription="Create a new document." ma:contentTypeScope="" ma:versionID="2a503e3f1c76b73b1d2810ba5ff853da">
  <xsd:schema xmlns:xsd="http://www.w3.org/2001/XMLSchema" xmlns:xs="http://www.w3.org/2001/XMLSchema" xmlns:p="http://schemas.microsoft.com/office/2006/metadata/properties" xmlns:ns3="96d68759-6bf0-47fe-aa64-569ec3703ad1" xmlns:ns4="af622178-bd15-40ba-b9fd-2a98a10d852d" targetNamespace="http://schemas.microsoft.com/office/2006/metadata/properties" ma:root="true" ma:fieldsID="87d96712d469af19170a5d2a72653cd2" ns3:_="" ns4:_="">
    <xsd:import namespace="96d68759-6bf0-47fe-aa64-569ec3703ad1"/>
    <xsd:import namespace="af622178-bd15-40ba-b9fd-2a98a10d85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68759-6bf0-47fe-aa64-569ec3703a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622178-bd15-40ba-b9fd-2a98a10d852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0E50CC-A624-4ECA-9C35-3CD54690F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d68759-6bf0-47fe-aa64-569ec3703ad1"/>
    <ds:schemaRef ds:uri="af622178-bd15-40ba-b9fd-2a98a10d85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EECD72-0A27-41AF-BE5C-AA291759FB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61ADD0-C464-4882-A7AA-4E791625D38C}">
  <ds:schemaRefs>
    <ds:schemaRef ds:uri="http://purl.org/dc/terms/"/>
    <ds:schemaRef ds:uri="http://purl.org/dc/elements/1.1/"/>
    <ds:schemaRef ds:uri="http://schemas.microsoft.com/office/2006/documentManagement/types"/>
    <ds:schemaRef ds:uri="af622178-bd15-40ba-b9fd-2a98a10d852d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96d68759-6bf0-47fe-aa64-569ec3703ad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879</Words>
  <Application>Microsoft Office PowerPoint</Application>
  <PresentationFormat>Widescreen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Heebo Light</vt:lpstr>
      <vt:lpstr>Old Standard TT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Aquilina</dc:creator>
  <cp:lastModifiedBy>Grech Stephen at Parlament-MT</cp:lastModifiedBy>
  <cp:revision>8</cp:revision>
  <cp:lastPrinted>2023-05-10T12:18:19Z</cp:lastPrinted>
  <dcterms:created xsi:type="dcterms:W3CDTF">2023-04-04T11:46:10Z</dcterms:created>
  <dcterms:modified xsi:type="dcterms:W3CDTF">2024-03-15T05:50:33Z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0x0101007D4610A7624113488CBF591070EF6AFC</vt:lpwstr>
  </property>
</Properties>
</file>