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2" r:id="rId2"/>
    <p:sldId id="285" r:id="rId3"/>
    <p:sldId id="287" r:id="rId4"/>
    <p:sldId id="286" r:id="rId5"/>
    <p:sldId id="284" r:id="rId6"/>
    <p:sldId id="288" r:id="rId7"/>
    <p:sldId id="275" r:id="rId8"/>
    <p:sldId id="276" r:id="rId9"/>
    <p:sldId id="277" r:id="rId10"/>
    <p:sldId id="278" r:id="rId11"/>
    <p:sldId id="281" r:id="rId12"/>
  </p:sldIdLst>
  <p:sldSz cx="12192000" cy="6858000"/>
  <p:notesSz cx="7102475" cy="9037638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4ADAF-CB96-47C4-BBEA-48A75DC9A64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9788" y="1130300"/>
            <a:ext cx="5422900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349363"/>
            <a:ext cx="5681980" cy="35585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45B63-CE0B-4B02-B82D-A98DF3B01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3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5B63-CE0B-4B02-B82D-A98DF3B019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5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5B63-CE0B-4B02-B82D-A98DF3B019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94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5B63-CE0B-4B02-B82D-A98DF3B019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0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30% increase from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5B63-CE0B-4B02-B82D-A98DF3B019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68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5B63-CE0B-4B02-B82D-A98DF3B019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0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4199-53D2-4FC6-99CC-2E1A50AFC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2F9CF-D466-41F3-B963-3487F6A93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07098-4F9C-4E68-9E09-D338B321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15A87-C2D7-42B4-A281-9DA7E516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Kumitao Permamenti Dwar l-Affarijiet tal-Familja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3D8EF-58AE-4376-B5A1-2AD1E205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0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2ECD7-0C2E-4E8B-9AB8-274E955F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3EDE3-2F4C-4348-B3E5-A7BBE9C3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7F73C-DACB-4DE8-B6EA-54F36BA76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7981D-46BB-417A-B642-69FF1D60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Kumitao Permamenti Dwar l-Affarijiet tal-Familja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88C0D-D27B-458E-8CE6-FAB4BDB6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1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0BF9C2-84EB-402D-BDEA-68259B3EA0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775AE-83C6-4B21-A7AC-13DB7327D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04802-816D-46EA-8539-CE678E1E6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332BE-6EBE-4A3E-BBD8-E3D2A2C27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Kumitao Permamenti Dwar l-Affarijiet tal-Familja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63D3B-447F-4DB8-AC6F-52561456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8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1D06A-2B80-48D2-9E57-D027CD4D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5C706-852F-4593-8140-8B51BD46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24AA1-C86F-4ED4-ADBF-F0CF3CA8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ACBA9-1E08-4166-B5D7-CF8908F3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Kumitao Permamenti Dwar l-Affarijiet tal-Familja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8CB7A-B83C-4AF3-BCB1-64A33F16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9533D-EA8F-4066-A1DF-7C01948A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F27F1-04CF-4807-93AD-FCB2330E0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80FA4-3F31-4D3B-846A-B9F9CB51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77951-BB4B-4DC1-9CD2-6305457C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Kumitao Permamenti Dwar l-Affarijiet tal-Familja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7A31C-8ADA-457F-AC1D-628510B3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6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ECE1-3E54-417B-8010-9166E370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081EB-CE61-4E23-9EC3-601A02A3E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AD91B-AADE-47B8-A687-CFB37DF7B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843C3-A1BC-428B-9E9D-FCE97181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A0BB3-7127-45E4-A126-E3FDA7564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Kumitao Permamenti Dwar l-Affarijiet tal-Familja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E71AD-8088-490E-A91F-8F6FCE68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8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9D5B3-1407-4F65-B1FC-2FDFFB52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D1896-118D-495F-B02F-D4E6E24AD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957BF-6CF6-41B3-A0A8-1FDE8DAA1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98D24-A3DE-4DFC-8F03-135BE55EF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6AE66-972B-4A4B-A76C-54000EB1E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A6D9A2-0539-4B19-9699-25C64EE54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6D13B1-D9D2-4C8C-BBE9-D8F5EBE1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Kumitao Permamenti Dwar l-Affarijiet tal-Familja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24C388-6B5F-457F-A8E5-E7317041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6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29B1B-0681-47F0-AA34-8C467740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926D6-35B4-4836-BF13-295E7309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9258C-A9D6-445C-8002-71E71EFF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Kumitao Permamenti Dwar l-Affarijiet tal-Familja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E85ED-AC55-4AD0-9B0E-9E3DA15F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6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7C209B-C58C-4C39-B45E-E3557F91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2A9EB-2BF5-4F78-9AFC-F52C29C7D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Kumitao Permamenti Dwar l-Affarijiet tal-Familja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F3C30-09C5-43E5-A3AA-73C72FA9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6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497FA-1D0C-424E-B8FE-59D73778C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6E42-ECFD-4F32-9F1B-439A9C57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01035-4670-49C1-A756-CC8AF0397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B834D-AF5F-43AB-A411-05CE15555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CD823-B229-4A35-A133-E2E27FF4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Kumitao Permamenti Dwar l-Affarijiet tal-Familja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DB898-F8CF-46EB-9592-87641E521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3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8B99-9EDE-40B9-8198-73EEFDF6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6D7A49-5AE6-49A6-B65B-BB6AEC8B7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0BE51-0268-47DD-8450-48CF72484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5F493-4194-4D5E-B02D-FBF08D97F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4C9F7-7184-4729-AE7A-053A09EB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Kumitao Permamenti Dwar l-Affarijiet tal-Familja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C19B2-D267-495B-8826-35BB3EF3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2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14F79-EBE3-438E-8E65-93050011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67A15-4B84-44BF-83FC-CDC060FC4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1818C-53A3-40CD-B0D2-D68BA172D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07-Mar-23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B2E04-9BB8-439E-8C74-EC7D63D15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Kumitao Permamenti Dwar l-Affarijiet tal-Familja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7719F-5180-44AC-A25A-A2D7741D8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02921-18BB-4EF9-8255-D1097064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4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33C8-5309-BE27-0712-BE835DB1E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7239"/>
          </a:xfrm>
        </p:spPr>
        <p:txBody>
          <a:bodyPr>
            <a:normAutofit fontScale="90000"/>
          </a:bodyPr>
          <a:lstStyle/>
          <a:p>
            <a:br>
              <a:rPr lang="en-US" sz="2800" b="1" dirty="0">
                <a:latin typeface="+mj-lt"/>
              </a:rPr>
            </a:br>
            <a:br>
              <a:rPr lang="en-US" sz="2800" b="1" dirty="0">
                <a:latin typeface="+mj-lt"/>
              </a:rPr>
            </a:br>
            <a:br>
              <a:rPr lang="en-US" sz="2800" b="1" dirty="0">
                <a:latin typeface="+mj-lt"/>
              </a:rPr>
            </a:br>
            <a:br>
              <a:rPr lang="en-US" sz="2800" b="1" dirty="0">
                <a:latin typeface="+mj-lt"/>
              </a:rPr>
            </a:br>
            <a:r>
              <a:rPr lang="en-US" sz="3600" b="1" dirty="0">
                <a:latin typeface="+mj-lt"/>
              </a:rPr>
              <a:t>The Price Increase in the Logistics Industry</a:t>
            </a:r>
            <a:br>
              <a:rPr lang="en-US" sz="3600" b="1" dirty="0">
                <a:latin typeface="+mj-lt"/>
              </a:rPr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3554E-8010-022D-572B-AC0DCDFBB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/>
              <a:t>ATTO – The Association of Tractor &amp; Trailer Operators</a:t>
            </a:r>
          </a:p>
          <a:p>
            <a:r>
              <a:rPr lang="en-US" dirty="0"/>
              <a:t>Founded in 2004 by the main players in the Industry</a:t>
            </a:r>
          </a:p>
          <a:p>
            <a:r>
              <a:rPr lang="en-US" dirty="0"/>
              <a:t>Number of employees in our industry exceed 1000 in number with approx. 3000 trailers registered in Malta and  more than 200 trucks.  </a:t>
            </a:r>
          </a:p>
          <a:p>
            <a:r>
              <a:rPr lang="en-US" dirty="0"/>
              <a:t>Its  first objective is to protect its members and be their voice in all discussions affecting their industry.</a:t>
            </a:r>
          </a:p>
          <a:p>
            <a:r>
              <a:rPr lang="en-US" dirty="0"/>
              <a:t>Another objective in our statute is establish, promote, cooperate or affiliate with entities, associations and institutions. Today we are here at the Permanent Committee about family matters.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4E0D6A-2F50-4424-91CB-C0559166E2D7}"/>
              </a:ext>
            </a:extLst>
          </p:cNvPr>
          <p:cNvSpPr/>
          <p:nvPr/>
        </p:nvSpPr>
        <p:spPr>
          <a:xfrm>
            <a:off x="391885" y="6335486"/>
            <a:ext cx="11049001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24E14F-B6D7-F661-A07B-FF8AEB8E5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91" y="172288"/>
            <a:ext cx="3243209" cy="12020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39C15-76F9-C3DD-7840-72941F07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085E7-EB75-00A3-3E06-462C6869B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Kumitat</a:t>
            </a:r>
            <a:r>
              <a:rPr lang="en-US" dirty="0"/>
              <a:t> </a:t>
            </a:r>
            <a:r>
              <a:rPr lang="en-US" dirty="0" err="1"/>
              <a:t>Permamenti</a:t>
            </a:r>
            <a:r>
              <a:rPr lang="en-US" dirty="0"/>
              <a:t> </a:t>
            </a:r>
            <a:r>
              <a:rPr lang="en-US" dirty="0" err="1"/>
              <a:t>Dwar</a:t>
            </a:r>
            <a:r>
              <a:rPr lang="en-US" dirty="0"/>
              <a:t> l-</a:t>
            </a:r>
            <a:r>
              <a:rPr lang="en-US" dirty="0" err="1"/>
              <a:t>Affarijiet</a:t>
            </a:r>
            <a:r>
              <a:rPr lang="en-US" dirty="0"/>
              <a:t> </a:t>
            </a:r>
            <a:r>
              <a:rPr lang="en-US" dirty="0" err="1"/>
              <a:t>tal-Familja</a:t>
            </a:r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678EF-53A1-EFC2-70BE-D3C51B29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1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CEA2-3FE9-8480-FEA8-52DCA0D9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Average Diesel Price in FEB/2023: EUR 1.82/</a:t>
            </a:r>
            <a:r>
              <a:rPr lang="en-US" sz="3200" b="1" dirty="0" err="1"/>
              <a:t>Ltr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3200" b="1" dirty="0"/>
              <a:t>ex VAT </a:t>
            </a:r>
            <a:r>
              <a:rPr lang="en-US" sz="1400" b="1" dirty="0"/>
              <a:t>(SRC IRU)</a:t>
            </a:r>
            <a:br>
              <a:rPr lang="en-US" sz="1400" b="1" dirty="0"/>
            </a:br>
            <a:endParaRPr lang="en-US" sz="1400" b="1" dirty="0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1707A4F9-7850-4164-E25D-DACA88749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06" t="18327" r="8425" b="9927"/>
          <a:stretch/>
        </p:blipFill>
        <p:spPr>
          <a:xfrm>
            <a:off x="838199" y="1690688"/>
            <a:ext cx="10485251" cy="4802187"/>
          </a:xfr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0A5F30-6BFA-1E8C-F8CD-274C6F7EE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91" y="0"/>
            <a:ext cx="3243209" cy="12020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C5F2CE-8F97-A798-2DFB-9102C25F0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DB571-C2A0-FBE4-5D6B-0C912C496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Kumitat</a:t>
            </a:r>
            <a:r>
              <a:rPr lang="en-US" dirty="0"/>
              <a:t> </a:t>
            </a:r>
            <a:r>
              <a:rPr lang="en-US" dirty="0" err="1"/>
              <a:t>Permamenti</a:t>
            </a:r>
            <a:r>
              <a:rPr lang="en-US" dirty="0"/>
              <a:t> </a:t>
            </a:r>
            <a:r>
              <a:rPr lang="en-US" dirty="0" err="1"/>
              <a:t>Dwar</a:t>
            </a:r>
            <a:r>
              <a:rPr lang="en-US" dirty="0"/>
              <a:t> l-</a:t>
            </a:r>
            <a:r>
              <a:rPr lang="en-US" dirty="0" err="1"/>
              <a:t>Affarijiet</a:t>
            </a:r>
            <a:r>
              <a:rPr lang="en-US" dirty="0"/>
              <a:t> </a:t>
            </a:r>
            <a:r>
              <a:rPr lang="en-US" dirty="0" err="1"/>
              <a:t>tal-Familja</a:t>
            </a:r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8A8FD-56AC-F94C-8628-B5744DD0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0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CEA2-3FE9-8480-FEA8-52DCA0D9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94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j-lt"/>
              </a:rPr>
              <a:t>The Price Increase in the Logistics Industry</a:t>
            </a:r>
            <a:endParaRPr lang="en-US" sz="3200" b="1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0A5F30-6BFA-1E8C-F8CD-274C6F7EE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91" y="0"/>
            <a:ext cx="3243209" cy="12020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ADC6B-0AA7-F8A0-1DF4-830F87AB7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2020 – FEB2023 the increase in diesel was 50% more.</a:t>
            </a:r>
          </a:p>
          <a:p>
            <a:r>
              <a:rPr lang="en-US" dirty="0"/>
              <a:t>2020 – Feb2023 – Increased Cost of  Bunkering Adjustment Factor on the Ferry sector  from Malta to Italy approx. 33% more than 2020.</a:t>
            </a:r>
          </a:p>
          <a:p>
            <a:r>
              <a:rPr lang="en-US" dirty="0"/>
              <a:t>200 trucks x 1000 </a:t>
            </a:r>
            <a:r>
              <a:rPr lang="en-US" dirty="0" err="1"/>
              <a:t>litres</a:t>
            </a:r>
            <a:r>
              <a:rPr lang="en-US" dirty="0"/>
              <a:t> of diesel(average weekly) + plus 50% more in diesel and 33% more in cost of ferry journey between Malta and Italy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5060C-DB52-7421-130E-BA931F08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5EAE1-5E12-3E80-DF9B-0DBAA397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Kumitat</a:t>
            </a:r>
            <a:r>
              <a:rPr lang="en-US" dirty="0"/>
              <a:t> </a:t>
            </a:r>
            <a:r>
              <a:rPr lang="en-US" dirty="0" err="1"/>
              <a:t>Permamenti</a:t>
            </a:r>
            <a:r>
              <a:rPr lang="en-US" dirty="0"/>
              <a:t> </a:t>
            </a:r>
            <a:r>
              <a:rPr lang="en-US" dirty="0" err="1"/>
              <a:t>Dwar</a:t>
            </a:r>
            <a:r>
              <a:rPr lang="en-US" dirty="0"/>
              <a:t> l-</a:t>
            </a:r>
            <a:r>
              <a:rPr lang="en-US" dirty="0" err="1"/>
              <a:t>Affarijiet</a:t>
            </a:r>
            <a:r>
              <a:rPr lang="en-US" dirty="0"/>
              <a:t> </a:t>
            </a:r>
            <a:r>
              <a:rPr lang="en-US" dirty="0" err="1"/>
              <a:t>tal-Familja</a:t>
            </a:r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27B6A-9648-A3F9-CC84-CC269F2C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5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04E917-C32C-0E47-CAF4-832E83967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j-lt"/>
              </a:rPr>
              <a:t>The Price Increase in the Logistics Industry</a:t>
            </a:r>
            <a:endParaRPr lang="en-US" sz="32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55C3CC-0F5B-E172-96AB-92F85FB78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Malta Freeport</a:t>
            </a:r>
          </a:p>
        </p:txBody>
      </p:sp>
      <p:pic>
        <p:nvPicPr>
          <p:cNvPr id="14" name="Content Placeholder 13" descr="A picture containing text, water, sky, shore&#10;&#10;Description automatically generated">
            <a:extLst>
              <a:ext uri="{FF2B5EF4-FFF2-40B4-BE49-F238E27FC236}">
                <a16:creationId xmlns:a16="http://schemas.microsoft.com/office/drawing/2014/main" id="{A7698A2D-3743-E4AF-DB5E-BC67A3D78E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4771" y="2505075"/>
            <a:ext cx="5127821" cy="3684588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87F6B8C-C330-FB0B-9BC1-60659D252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Valletta Gateway Terminal</a:t>
            </a: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10D0F5F-26F9-9E63-8A9A-BA746A098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91" y="172288"/>
            <a:ext cx="3243209" cy="120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Content Placeholder 21" descr="A picture containing sky, outdoor, blue&#10;&#10;Description automatically generated">
            <a:extLst>
              <a:ext uri="{FF2B5EF4-FFF2-40B4-BE49-F238E27FC236}">
                <a16:creationId xmlns:a16="http://schemas.microsoft.com/office/drawing/2014/main" id="{55FB5877-2F45-F99E-453B-6F9037C013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373198" y="2505075"/>
            <a:ext cx="4781191" cy="3684588"/>
          </a:xfrm>
        </p:spPr>
      </p:pic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3CC532A2-44C7-386E-0918-8188B2ECC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1D0B861F-2A08-DBC1-4F65-7604E78D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Kumitat</a:t>
            </a:r>
            <a:r>
              <a:rPr lang="en-US" dirty="0"/>
              <a:t> </a:t>
            </a:r>
            <a:r>
              <a:rPr lang="en-US" dirty="0" err="1"/>
              <a:t>Permamenti</a:t>
            </a:r>
            <a:r>
              <a:rPr lang="en-US" dirty="0"/>
              <a:t> </a:t>
            </a:r>
            <a:r>
              <a:rPr lang="en-US" dirty="0" err="1"/>
              <a:t>Dwar</a:t>
            </a:r>
            <a:r>
              <a:rPr lang="en-US" dirty="0"/>
              <a:t> l-</a:t>
            </a:r>
            <a:r>
              <a:rPr lang="en-US" dirty="0" err="1"/>
              <a:t>Affarijiet</a:t>
            </a:r>
            <a:r>
              <a:rPr lang="en-US" dirty="0"/>
              <a:t> </a:t>
            </a:r>
            <a:r>
              <a:rPr lang="en-US" dirty="0" err="1"/>
              <a:t>tal-Familja</a:t>
            </a:r>
            <a:r>
              <a:rPr lang="en-US" dirty="0"/>
              <a:t>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62AFBF5-55B5-6E98-6C03-1622F75C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1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04E917-C32C-0E47-CAF4-832E83967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j-lt"/>
              </a:rPr>
              <a:t>The Price Increase in the Logistics Industry</a:t>
            </a:r>
            <a:endParaRPr lang="en-US" sz="3200" dirty="0"/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10D0F5F-26F9-9E63-8A9A-BA746A098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91" y="172288"/>
            <a:ext cx="3243209" cy="12020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98B2EC-4EEA-4768-8ECE-77410FF9A8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 Offered by ATTO members : Import/Export service on land mostly to/from Mainland Europe – IT-GB-DE-ES-FR.</a:t>
            </a:r>
          </a:p>
          <a:p>
            <a:r>
              <a:rPr lang="en-US" dirty="0"/>
              <a:t>Approx 65% of our goods are imported/exported by this mode –Ferry-Land: main ports Italy (GOA – NAP – CTA) then by road.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A picture containing outdoor, transport&#10;&#10;Description automatically generated">
            <a:extLst>
              <a:ext uri="{FF2B5EF4-FFF2-40B4-BE49-F238E27FC236}">
                <a16:creationId xmlns:a16="http://schemas.microsoft.com/office/drawing/2014/main" id="{FDB03FF2-658D-E479-7FD8-BC9244428A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543969"/>
            <a:ext cx="5181600" cy="2914650"/>
          </a:xfr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D832B8C-32A5-EB40-F99D-BF3882C53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591AB06-F46D-F180-78C9-DF8C2ACD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Kumitat</a:t>
            </a:r>
            <a:r>
              <a:rPr lang="en-US" dirty="0"/>
              <a:t> </a:t>
            </a:r>
            <a:r>
              <a:rPr lang="en-US" dirty="0" err="1"/>
              <a:t>Permamenti</a:t>
            </a:r>
            <a:r>
              <a:rPr lang="en-US" dirty="0"/>
              <a:t> </a:t>
            </a:r>
            <a:r>
              <a:rPr lang="en-US" dirty="0" err="1"/>
              <a:t>Dwar</a:t>
            </a:r>
            <a:r>
              <a:rPr lang="en-US" dirty="0"/>
              <a:t> l-</a:t>
            </a:r>
            <a:r>
              <a:rPr lang="en-US" dirty="0" err="1"/>
              <a:t>Affarijiet</a:t>
            </a:r>
            <a:r>
              <a:rPr lang="en-US" dirty="0"/>
              <a:t> </a:t>
            </a:r>
            <a:r>
              <a:rPr lang="en-US" dirty="0" err="1"/>
              <a:t>tal-Familja</a:t>
            </a:r>
            <a:r>
              <a:rPr lang="en-US" dirty="0"/>
              <a:t>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C2978F-04A4-B5D6-7624-11FECE12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6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04E917-C32C-0E47-CAF4-832E83967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j-lt"/>
              </a:rPr>
              <a:t>The Price Increase in the Logistics Industry</a:t>
            </a:r>
            <a:endParaRPr lang="en-US" sz="3200" dirty="0"/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10D0F5F-26F9-9E63-8A9A-BA746A098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91" y="172288"/>
            <a:ext cx="3243209" cy="120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A semi truck driving down the road&#10;&#10;Description automatically generated with low confidence">
            <a:extLst>
              <a:ext uri="{FF2B5EF4-FFF2-40B4-BE49-F238E27FC236}">
                <a16:creationId xmlns:a16="http://schemas.microsoft.com/office/drawing/2014/main" id="{0515C41B-5190-F52E-D4A1-A24D4466FF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22020" y="2971070"/>
            <a:ext cx="5013960" cy="2060448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98B2EC-4EEA-4768-8ECE-77410FF9A8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number of Trucks(horses) 200 owned by Maltese Operators.</a:t>
            </a:r>
          </a:p>
          <a:p>
            <a:r>
              <a:rPr lang="en-US" dirty="0"/>
              <a:t>Number of Trailers: 3000 owned by Maltese Operators.</a:t>
            </a:r>
          </a:p>
          <a:p>
            <a:r>
              <a:rPr lang="en-US" dirty="0"/>
              <a:t>Consumption of diesel in a week per truck 1000 </a:t>
            </a:r>
            <a:r>
              <a:rPr lang="en-US" dirty="0" err="1"/>
              <a:t>Ltrs</a:t>
            </a:r>
            <a:r>
              <a:rPr lang="en-US" dirty="0"/>
              <a:t>/3000km </a:t>
            </a:r>
            <a:r>
              <a:rPr lang="en-US" dirty="0" err="1"/>
              <a:t>approx</a:t>
            </a:r>
            <a:endParaRPr lang="en-US" dirty="0"/>
          </a:p>
          <a:p>
            <a:r>
              <a:rPr lang="en-US" dirty="0"/>
              <a:t>Departure/Arrival From Corradino or Marsa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01FE633-474A-7BEC-7AFF-797CF94D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796DDBA-85D1-64C1-9C43-15A124A7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Kumitat</a:t>
            </a:r>
            <a:r>
              <a:rPr lang="en-US" dirty="0"/>
              <a:t> </a:t>
            </a:r>
            <a:r>
              <a:rPr lang="en-US" dirty="0" err="1"/>
              <a:t>Permamenti</a:t>
            </a:r>
            <a:r>
              <a:rPr lang="en-US" dirty="0"/>
              <a:t> </a:t>
            </a:r>
            <a:r>
              <a:rPr lang="en-US" dirty="0" err="1"/>
              <a:t>Dwar</a:t>
            </a:r>
            <a:r>
              <a:rPr lang="en-US" dirty="0"/>
              <a:t> l-</a:t>
            </a:r>
            <a:r>
              <a:rPr lang="en-US" dirty="0" err="1"/>
              <a:t>Affarijiet</a:t>
            </a:r>
            <a:r>
              <a:rPr lang="en-US" dirty="0"/>
              <a:t> </a:t>
            </a:r>
            <a:r>
              <a:rPr lang="en-US" dirty="0" err="1"/>
              <a:t>tal-Familja</a:t>
            </a:r>
            <a:r>
              <a:rPr lang="en-US" dirty="0"/>
              <a:t>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D7FFEE5-7895-B700-193C-FEDF6972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33C8-5309-BE27-0712-BE835DB1E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7239"/>
          </a:xfrm>
        </p:spPr>
        <p:txBody>
          <a:bodyPr>
            <a:normAutofit fontScale="90000"/>
          </a:bodyPr>
          <a:lstStyle/>
          <a:p>
            <a:br>
              <a:rPr lang="en-US" sz="2800" b="1" dirty="0">
                <a:latin typeface="+mj-lt"/>
              </a:rPr>
            </a:br>
            <a:br>
              <a:rPr lang="en-US" sz="2800" b="1" dirty="0">
                <a:latin typeface="+mj-lt"/>
              </a:rPr>
            </a:br>
            <a:br>
              <a:rPr lang="en-US" sz="2800" b="1" dirty="0">
                <a:latin typeface="+mj-lt"/>
              </a:rPr>
            </a:br>
            <a:r>
              <a:rPr lang="en-US" sz="3600" b="1" dirty="0">
                <a:latin typeface="+mj-lt"/>
              </a:rPr>
              <a:t>The Price Increase in the Logistics Industry</a:t>
            </a:r>
            <a:br>
              <a:rPr lang="en-US" sz="2800" b="1" dirty="0">
                <a:latin typeface="+mj-lt"/>
              </a:rPr>
            </a:br>
            <a:br>
              <a:rPr lang="en-US" sz="3600" b="1" dirty="0">
                <a:latin typeface="+mj-lt"/>
              </a:rPr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3554E-8010-022D-572B-AC0DCDFBB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/>
              <a:t>Historical events 2020-2023 – Brexit – Covid and Invasion of Ukraine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Brexit  - disruptions into our operations due to new customs processes causing delays and extra costs at entry/exit points in UK/EU.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Covid 19 – complete limitations of movement and operational challenges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Lack of drivers in the industry causing spikes in drivers’ salaries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of cost of fuel resulted in increase of rates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>
              <a:highlight>
                <a:srgbClr val="FFFF00"/>
              </a:highlight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4E0D6A-2F50-4424-91CB-C0559166E2D7}"/>
              </a:ext>
            </a:extLst>
          </p:cNvPr>
          <p:cNvSpPr/>
          <p:nvPr/>
        </p:nvSpPr>
        <p:spPr>
          <a:xfrm>
            <a:off x="391885" y="6335486"/>
            <a:ext cx="11049001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24E14F-B6D7-F661-A07B-FF8AEB8E5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91" y="172288"/>
            <a:ext cx="3243209" cy="12020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ED806F-BC26-6630-B55B-4DF6EDAF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2D4EC-DF9F-F294-0023-F40FB4EF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Kumitat</a:t>
            </a:r>
            <a:r>
              <a:rPr lang="en-US" dirty="0"/>
              <a:t> </a:t>
            </a:r>
            <a:r>
              <a:rPr lang="en-US" dirty="0" err="1"/>
              <a:t>Permamenti</a:t>
            </a:r>
            <a:r>
              <a:rPr lang="en-US" dirty="0"/>
              <a:t> </a:t>
            </a:r>
            <a:r>
              <a:rPr lang="en-US" dirty="0" err="1"/>
              <a:t>Dwar</a:t>
            </a:r>
            <a:r>
              <a:rPr lang="en-US" dirty="0"/>
              <a:t> l-</a:t>
            </a:r>
            <a:r>
              <a:rPr lang="en-US" dirty="0" err="1"/>
              <a:t>Affarijiet</a:t>
            </a:r>
            <a:r>
              <a:rPr lang="en-US" dirty="0"/>
              <a:t> </a:t>
            </a:r>
            <a:r>
              <a:rPr lang="en-US" dirty="0" err="1"/>
              <a:t>tal-Familja</a:t>
            </a:r>
            <a:r>
              <a:rPr lang="en-US" dirty="0"/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CC189F-0D35-0138-CE2D-3A8D90D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33C8-5309-BE27-0712-BE835DB1E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7239"/>
          </a:xfrm>
        </p:spPr>
        <p:txBody>
          <a:bodyPr>
            <a:normAutofit fontScale="90000"/>
          </a:bodyPr>
          <a:lstStyle/>
          <a:p>
            <a:br>
              <a:rPr lang="en-US" sz="2800" b="1" dirty="0">
                <a:latin typeface="+mj-lt"/>
              </a:rPr>
            </a:br>
            <a:br>
              <a:rPr lang="en-US" sz="2800" b="1" dirty="0">
                <a:latin typeface="+mj-lt"/>
              </a:rPr>
            </a:br>
            <a:br>
              <a:rPr lang="en-US" sz="2800" b="1" dirty="0">
                <a:latin typeface="+mj-lt"/>
              </a:rPr>
            </a:br>
            <a:r>
              <a:rPr lang="en-US" sz="3600" b="1" dirty="0">
                <a:latin typeface="+mj-lt"/>
              </a:rPr>
              <a:t>The Price Increase in the Logistics Industry</a:t>
            </a:r>
            <a:br>
              <a:rPr lang="en-US" sz="3600" b="1" dirty="0">
                <a:latin typeface="+mj-lt"/>
              </a:rPr>
            </a:br>
            <a:br>
              <a:rPr lang="en-US" sz="3600" b="1" dirty="0">
                <a:latin typeface="+mj-lt"/>
              </a:rPr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3554E-8010-022D-572B-AC0DCDFBB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/>
              <a:t>Rates are based on following factors: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Cost of Fuel on Land – FAF – Fuel Adjustment Factor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Cost of  Bunkering Adjustment Factor on the Ferry sector MT-IT – fuel based on very low Sulphur oil and High Sulphur Fuel oil</a:t>
            </a:r>
            <a:endParaRPr lang="en-US" dirty="0">
              <a:highlight>
                <a:srgbClr val="FFFF00"/>
              </a:highligh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Cost increase due to adverse conditions in the EU mobility package</a:t>
            </a:r>
            <a:endParaRPr lang="en-US" dirty="0">
              <a:highlight>
                <a:srgbClr val="FFFF00"/>
              </a:highligh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Cost of wages and salaries – including COLA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 costs – warehousing charges in Malta and outside – Terminal costs – spike in drivers’ salaries due to lack of drivers  - Brexit effect – Ukraine war.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>
              <a:highlight>
                <a:srgbClr val="FFFF00"/>
              </a:highlight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4E0D6A-2F50-4424-91CB-C0559166E2D7}"/>
              </a:ext>
            </a:extLst>
          </p:cNvPr>
          <p:cNvSpPr/>
          <p:nvPr/>
        </p:nvSpPr>
        <p:spPr>
          <a:xfrm>
            <a:off x="391885" y="6335486"/>
            <a:ext cx="11049001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24E14F-B6D7-F661-A07B-FF8AEB8E5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91" y="172288"/>
            <a:ext cx="3243209" cy="12020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47EDF-79AD-7D2C-E0CA-26F7BEF24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2B059-1036-B743-F281-3D28B4B4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Kumitat</a:t>
            </a:r>
            <a:r>
              <a:rPr lang="en-US" dirty="0"/>
              <a:t> </a:t>
            </a:r>
            <a:r>
              <a:rPr lang="en-US" dirty="0" err="1"/>
              <a:t>Permamenti</a:t>
            </a:r>
            <a:r>
              <a:rPr lang="en-US" dirty="0"/>
              <a:t> </a:t>
            </a:r>
            <a:r>
              <a:rPr lang="en-US" dirty="0" err="1"/>
              <a:t>Dwar</a:t>
            </a:r>
            <a:r>
              <a:rPr lang="en-US" dirty="0"/>
              <a:t> l-</a:t>
            </a:r>
            <a:r>
              <a:rPr lang="en-US" dirty="0" err="1"/>
              <a:t>Affarijiet</a:t>
            </a:r>
            <a:r>
              <a:rPr lang="en-US" dirty="0"/>
              <a:t> </a:t>
            </a:r>
            <a:r>
              <a:rPr lang="en-US" dirty="0" err="1"/>
              <a:t>tal-Familja</a:t>
            </a:r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26FED-6276-7464-D90D-DC0CB7C5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8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4973-8A22-0027-E83E-D668AE60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Average Diesel Price in 2020: EUR 1.21/</a:t>
            </a:r>
            <a:r>
              <a:rPr lang="en-US" sz="3200" b="1" dirty="0" err="1"/>
              <a:t>Ltr</a:t>
            </a:r>
            <a:br>
              <a:rPr lang="en-US" sz="3200" b="1" dirty="0"/>
            </a:br>
            <a:r>
              <a:rPr lang="en-US" sz="3200" b="1" dirty="0"/>
              <a:t>ex VAT </a:t>
            </a:r>
            <a:r>
              <a:rPr lang="en-US" sz="1400" b="1" dirty="0"/>
              <a:t>(SRC IRU)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38C01E76-D5E1-1DF7-FCD5-70CE4E681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6" t="18540" r="8665" b="10351"/>
          <a:stretch/>
        </p:blipFill>
        <p:spPr>
          <a:xfrm>
            <a:off x="838200" y="1690688"/>
            <a:ext cx="10515600" cy="4786312"/>
          </a:xfr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89D6955-F780-AD1B-A52E-757E6B39B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91" y="0"/>
            <a:ext cx="3243209" cy="12020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8AF237-9686-1990-4602-FBFBA580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6FCA1-903A-C015-989F-2BAFF33F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Kumitat</a:t>
            </a:r>
            <a:r>
              <a:rPr lang="en-US" dirty="0"/>
              <a:t> </a:t>
            </a:r>
            <a:r>
              <a:rPr lang="en-US" dirty="0" err="1"/>
              <a:t>Permamenti</a:t>
            </a:r>
            <a:r>
              <a:rPr lang="en-US" dirty="0"/>
              <a:t> </a:t>
            </a:r>
            <a:r>
              <a:rPr lang="en-US" dirty="0" err="1"/>
              <a:t>Dwar</a:t>
            </a:r>
            <a:r>
              <a:rPr lang="en-US" dirty="0"/>
              <a:t> l-</a:t>
            </a:r>
            <a:r>
              <a:rPr lang="en-US" dirty="0" err="1"/>
              <a:t>Affarijiet</a:t>
            </a:r>
            <a:r>
              <a:rPr lang="en-US" dirty="0"/>
              <a:t> </a:t>
            </a:r>
            <a:r>
              <a:rPr lang="en-US" dirty="0" err="1"/>
              <a:t>tal-Familja</a:t>
            </a:r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807EA-193B-463A-408B-DA025918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3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E84BC-3FEC-5F60-5F75-7D046B13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Average Diesel Price in 2021: EUR 1.56/</a:t>
            </a:r>
            <a:r>
              <a:rPr lang="en-US" sz="3200" b="1" dirty="0" err="1"/>
              <a:t>Ltr</a:t>
            </a:r>
            <a:br>
              <a:rPr lang="en-US" sz="3200" b="1" dirty="0"/>
            </a:br>
            <a:r>
              <a:rPr lang="en-US" sz="3200" b="1" dirty="0"/>
              <a:t>ex VAT </a:t>
            </a:r>
            <a:r>
              <a:rPr lang="en-US" sz="1400" b="1" dirty="0"/>
              <a:t>(SRC IRU</a:t>
            </a:r>
            <a:r>
              <a:rPr lang="en-US" sz="3200" b="1" dirty="0"/>
              <a:t>)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81532CBF-62EF-B215-786E-5F01AD5A2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68" t="17478" r="9142" b="8653"/>
          <a:stretch/>
        </p:blipFill>
        <p:spPr>
          <a:xfrm>
            <a:off x="838200" y="1690688"/>
            <a:ext cx="10128750" cy="4802187"/>
          </a:xfr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0E826B-F30B-9BF8-FDAC-F0379DDA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91" y="0"/>
            <a:ext cx="3243209" cy="12020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3708AA-EB03-DB94-5018-CC98767E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0ADAA-A4CE-7F94-DD7F-A77496A8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Kumitat</a:t>
            </a:r>
            <a:r>
              <a:rPr lang="en-US" dirty="0"/>
              <a:t> </a:t>
            </a:r>
            <a:r>
              <a:rPr lang="en-US" dirty="0" err="1"/>
              <a:t>Permamenti</a:t>
            </a:r>
            <a:r>
              <a:rPr lang="en-US" dirty="0"/>
              <a:t> </a:t>
            </a:r>
            <a:r>
              <a:rPr lang="en-US" dirty="0" err="1"/>
              <a:t>Dwar</a:t>
            </a:r>
            <a:r>
              <a:rPr lang="en-US" dirty="0"/>
              <a:t> l-</a:t>
            </a:r>
            <a:r>
              <a:rPr lang="en-US" dirty="0" err="1"/>
              <a:t>Affarijiet</a:t>
            </a:r>
            <a:r>
              <a:rPr lang="en-US" dirty="0"/>
              <a:t> </a:t>
            </a:r>
            <a:r>
              <a:rPr lang="en-US" dirty="0" err="1"/>
              <a:t>tal-Familja</a:t>
            </a:r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F7450-2031-BB7F-2C1A-0FBF4F6A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0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59EC-B888-0014-1A6A-3A346E637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Average Diesel </a:t>
            </a:r>
            <a:r>
              <a:rPr lang="en-US" sz="3200" b="1" dirty="0"/>
              <a:t>Price</a:t>
            </a:r>
            <a:r>
              <a:rPr lang="en-US" sz="3300" b="1" dirty="0"/>
              <a:t> in 2022: EUR 1.84/</a:t>
            </a:r>
            <a:r>
              <a:rPr lang="en-US" sz="3300" b="1" dirty="0" err="1"/>
              <a:t>Ltr</a:t>
            </a:r>
            <a:br>
              <a:rPr lang="en-US" sz="3300" b="1" dirty="0"/>
            </a:br>
            <a:r>
              <a:rPr lang="en-US" sz="3300" b="1" dirty="0"/>
              <a:t>ex VAT </a:t>
            </a:r>
            <a:r>
              <a:rPr lang="en-US" sz="1400" b="1" dirty="0"/>
              <a:t>(SRC IRU)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439131C4-5042-1B2B-0BE4-055E79540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86" t="19601" r="8784" b="9078"/>
          <a:stretch/>
        </p:blipFill>
        <p:spPr>
          <a:xfrm>
            <a:off x="838199" y="1690687"/>
            <a:ext cx="10519077" cy="4802187"/>
          </a:xfr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89EDB4-18B6-89A2-7230-9789D4A35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91" y="0"/>
            <a:ext cx="3243209" cy="12020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D4726-41F6-CB5E-1E95-72B9D008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07-Mar-23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0F242-8912-0205-AD2C-A101A2A15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Kumitat</a:t>
            </a:r>
            <a:r>
              <a:rPr lang="en-US" dirty="0"/>
              <a:t> </a:t>
            </a:r>
            <a:r>
              <a:rPr lang="en-US" dirty="0" err="1"/>
              <a:t>Permamenti</a:t>
            </a:r>
            <a:r>
              <a:rPr lang="en-US" dirty="0"/>
              <a:t> </a:t>
            </a:r>
            <a:r>
              <a:rPr lang="en-US" dirty="0" err="1"/>
              <a:t>Dwar</a:t>
            </a:r>
            <a:r>
              <a:rPr lang="en-US" dirty="0"/>
              <a:t> l-</a:t>
            </a:r>
            <a:r>
              <a:rPr lang="en-US" dirty="0" err="1"/>
              <a:t>Affarijiet</a:t>
            </a:r>
            <a:r>
              <a:rPr lang="en-US" dirty="0"/>
              <a:t> </a:t>
            </a:r>
            <a:r>
              <a:rPr lang="en-US" dirty="0" err="1"/>
              <a:t>tal-Familja</a:t>
            </a:r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A4BE6-445D-1613-132F-B8DB074A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2921-18BB-4EF9-8255-D109706438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244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57,5,Slide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643</Words>
  <Application>Microsoft Office PowerPoint</Application>
  <PresentationFormat>Widescreen</PresentationFormat>
  <Paragraphs>94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   The Price Increase in the Logistics Industry </vt:lpstr>
      <vt:lpstr>The Price Increase in the Logistics Industry</vt:lpstr>
      <vt:lpstr>The Price Increase in the Logistics Industry</vt:lpstr>
      <vt:lpstr>The Price Increase in the Logistics Industry</vt:lpstr>
      <vt:lpstr>   The Price Increase in the Logistics Industry  </vt:lpstr>
      <vt:lpstr>   The Price Increase in the Logistics Industry  </vt:lpstr>
      <vt:lpstr>Average Diesel Price in 2020: EUR 1.21/Ltr ex VAT (SRC IRU)</vt:lpstr>
      <vt:lpstr>Average Diesel Price in 2021: EUR 1.56/Ltr ex VAT (SRC IRU)</vt:lpstr>
      <vt:lpstr>Average Diesel Price in 2022: EUR 1.84/Ltr ex VAT (SRC IRU)</vt:lpstr>
      <vt:lpstr>Average Diesel Price in FEB/2023: EUR 1.82/Ltr  ex VAT (SRC IRU) </vt:lpstr>
      <vt:lpstr>The Price Increase in the Logistics Industry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 De Marco (MiddleEast)</dc:creator>
  <cp:lastModifiedBy>Grech Stephen at Parlament-MT</cp:lastModifiedBy>
  <cp:revision>30</cp:revision>
  <cp:lastPrinted>2023-01-31T09:02:36Z</cp:lastPrinted>
  <dcterms:created xsi:type="dcterms:W3CDTF">2023-01-20T05:06:20Z</dcterms:created>
  <dcterms:modified xsi:type="dcterms:W3CDTF">2023-03-17T07:52:10Z</dcterms:modified>
</cp:coreProperties>
</file>