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7" r:id="rId5"/>
    <p:sldId id="269" r:id="rId6"/>
    <p:sldId id="277" r:id="rId7"/>
    <p:sldId id="278" r:id="rId8"/>
    <p:sldId id="272" r:id="rId9"/>
    <p:sldId id="266" r:id="rId10"/>
    <p:sldId id="281" r:id="rId11"/>
    <p:sldId id="282" r:id="rId12"/>
    <p:sldId id="283" r:id="rId13"/>
    <p:sldId id="280" r:id="rId14"/>
    <p:sldId id="279" r:id="rId15"/>
    <p:sldId id="270" r:id="rId16"/>
    <p:sldId id="275" r:id="rId17"/>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FFFF99"/>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83DF0-CB15-4A7B-98AE-A20698681898}" v="31" dt="2023-01-19T17:12:12.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949" autoAdjust="0"/>
  </p:normalViewPr>
  <p:slideViewPr>
    <p:cSldViewPr snapToGrid="0" showGuides="1">
      <p:cViewPr varScale="1">
        <p:scale>
          <a:sx n="72" d="100"/>
          <a:sy n="72" d="100"/>
        </p:scale>
        <p:origin x="834"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1" y="1"/>
            <a:ext cx="2949099" cy="498932"/>
          </a:xfrm>
          <a:prstGeom prst="rect">
            <a:avLst/>
          </a:prstGeom>
        </p:spPr>
        <p:txBody>
          <a:bodyPr vert="horz" lIns="95726" tIns="47863" rIns="95726" bIns="47863" rtlCol="0"/>
          <a:lstStyle>
            <a:lvl1pPr algn="l">
              <a:defRPr sz="13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54940" y="1"/>
            <a:ext cx="2949099" cy="498932"/>
          </a:xfrm>
          <a:prstGeom prst="rect">
            <a:avLst/>
          </a:prstGeom>
        </p:spPr>
        <p:txBody>
          <a:bodyPr vert="horz" lIns="95726" tIns="47863" rIns="95726" bIns="47863" rtlCol="0"/>
          <a:lstStyle>
            <a:lvl1pPr algn="r">
              <a:defRPr sz="1300"/>
            </a:lvl1pPr>
          </a:lstStyle>
          <a:p>
            <a:fld id="{97AB3EA8-A58D-4C92-A3AB-D271CCC294C7}" type="datetimeFigureOut">
              <a:rPr lang="en-US" smtClean="0"/>
              <a:t>1/30/2023</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1" y="9445171"/>
            <a:ext cx="2949099" cy="498931"/>
          </a:xfrm>
          <a:prstGeom prst="rect">
            <a:avLst/>
          </a:prstGeom>
        </p:spPr>
        <p:txBody>
          <a:bodyPr vert="horz" lIns="95726" tIns="47863" rIns="95726" bIns="47863"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54940" y="9445171"/>
            <a:ext cx="2949099" cy="498931"/>
          </a:xfrm>
          <a:prstGeom prst="rect">
            <a:avLst/>
          </a:prstGeom>
        </p:spPr>
        <p:txBody>
          <a:bodyPr vert="horz" lIns="95726" tIns="47863" rIns="95726" bIns="47863" rtlCol="0" anchor="b"/>
          <a:lstStyle>
            <a:lvl1pPr algn="r">
              <a:defRPr sz="13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8932"/>
          </a:xfrm>
          <a:prstGeom prst="rect">
            <a:avLst/>
          </a:prstGeom>
        </p:spPr>
        <p:txBody>
          <a:bodyPr vert="horz" lIns="95726" tIns="47863" rIns="95726" bIns="47863" rtlCol="0"/>
          <a:lstStyle>
            <a:lvl1pPr algn="l">
              <a:defRPr sz="1300"/>
            </a:lvl1pPr>
          </a:lstStyle>
          <a:p>
            <a:endParaRPr lang="en-US" noProof="0" dirty="0"/>
          </a:p>
        </p:txBody>
      </p:sp>
      <p:sp>
        <p:nvSpPr>
          <p:cNvPr id="3" name="Date Placeholder 2"/>
          <p:cNvSpPr>
            <a:spLocks noGrp="1"/>
          </p:cNvSpPr>
          <p:nvPr>
            <p:ph type="dt" idx="1"/>
          </p:nvPr>
        </p:nvSpPr>
        <p:spPr>
          <a:xfrm>
            <a:off x="3854940" y="1"/>
            <a:ext cx="2949099" cy="498932"/>
          </a:xfrm>
          <a:prstGeom prst="rect">
            <a:avLst/>
          </a:prstGeom>
        </p:spPr>
        <p:txBody>
          <a:bodyPr vert="horz" lIns="95726" tIns="47863" rIns="95726" bIns="47863" rtlCol="0"/>
          <a:lstStyle>
            <a:lvl1pPr algn="r">
              <a:defRPr sz="1300"/>
            </a:lvl1pPr>
          </a:lstStyle>
          <a:p>
            <a:fld id="{0AEFB4FA-E877-413E-B608-88789D806C57}" type="datetimeFigureOut">
              <a:rPr lang="en-US" noProof="0" smtClean="0"/>
              <a:t>1/30/2023</a:t>
            </a:fld>
            <a:endParaRPr lang="en-US" noProof="0"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5726" tIns="47863" rIns="95726" bIns="47863" rtlCol="0" anchor="ctr"/>
          <a:lstStyle/>
          <a:p>
            <a:endParaRPr lang="en-US" noProof="0" dirty="0"/>
          </a:p>
        </p:txBody>
      </p:sp>
      <p:sp>
        <p:nvSpPr>
          <p:cNvPr id="5" name="Notes Placeholder 4"/>
          <p:cNvSpPr>
            <a:spLocks noGrp="1"/>
          </p:cNvSpPr>
          <p:nvPr>
            <p:ph type="body" sz="quarter" idx="3"/>
          </p:nvPr>
        </p:nvSpPr>
        <p:spPr>
          <a:xfrm>
            <a:off x="680562" y="4785599"/>
            <a:ext cx="5444490" cy="3915489"/>
          </a:xfrm>
          <a:prstGeom prst="rect">
            <a:avLst/>
          </a:prstGeom>
        </p:spPr>
        <p:txBody>
          <a:bodyPr vert="horz" lIns="95726" tIns="47863" rIns="95726" bIns="4786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45171"/>
            <a:ext cx="2949099" cy="498931"/>
          </a:xfrm>
          <a:prstGeom prst="rect">
            <a:avLst/>
          </a:prstGeom>
        </p:spPr>
        <p:txBody>
          <a:bodyPr vert="horz" lIns="95726" tIns="47863" rIns="95726" bIns="47863" rtlCol="0" anchor="b"/>
          <a:lstStyle>
            <a:lvl1pPr algn="l">
              <a:defRPr sz="1300"/>
            </a:lvl1pPr>
          </a:lstStyle>
          <a:p>
            <a:endParaRPr lang="en-US" noProof="0" dirty="0"/>
          </a:p>
        </p:txBody>
      </p:sp>
      <p:sp>
        <p:nvSpPr>
          <p:cNvPr id="7" name="Slide Number Placeholder 6"/>
          <p:cNvSpPr>
            <a:spLocks noGrp="1"/>
          </p:cNvSpPr>
          <p:nvPr>
            <p:ph type="sldNum" sz="quarter" idx="5"/>
          </p:nvPr>
        </p:nvSpPr>
        <p:spPr>
          <a:xfrm>
            <a:off x="3854940" y="9445171"/>
            <a:ext cx="2949099" cy="498931"/>
          </a:xfrm>
          <a:prstGeom prst="rect">
            <a:avLst/>
          </a:prstGeom>
        </p:spPr>
        <p:txBody>
          <a:bodyPr vert="horz" lIns="95726" tIns="47863" rIns="95726" bIns="47863" rtlCol="0" anchor="b"/>
          <a:lstStyle>
            <a:lvl1pPr algn="r">
              <a:defRPr sz="13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10</a:t>
            </a:fld>
            <a:endParaRPr lang="en-US"/>
          </a:p>
        </p:txBody>
      </p:sp>
    </p:spTree>
    <p:extLst>
      <p:ext uri="{BB962C8B-B14F-4D97-AF65-F5344CB8AC3E}">
        <p14:creationId xmlns:p14="http://schemas.microsoft.com/office/powerpoint/2010/main" val="179059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11</a:t>
            </a:fld>
            <a:endParaRPr lang="en-US"/>
          </a:p>
        </p:txBody>
      </p:sp>
    </p:spTree>
    <p:extLst>
      <p:ext uri="{BB962C8B-B14F-4D97-AF65-F5344CB8AC3E}">
        <p14:creationId xmlns:p14="http://schemas.microsoft.com/office/powerpoint/2010/main" val="2963975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12</a:t>
            </a:fld>
            <a:endParaRPr lang="en-US"/>
          </a:p>
        </p:txBody>
      </p:sp>
    </p:spTree>
    <p:extLst>
      <p:ext uri="{BB962C8B-B14F-4D97-AF65-F5344CB8AC3E}">
        <p14:creationId xmlns:p14="http://schemas.microsoft.com/office/powerpoint/2010/main" val="332807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13</a:t>
            </a:fld>
            <a:endParaRPr lang="en-US"/>
          </a:p>
        </p:txBody>
      </p:sp>
    </p:spTree>
    <p:extLst>
      <p:ext uri="{BB962C8B-B14F-4D97-AF65-F5344CB8AC3E}">
        <p14:creationId xmlns:p14="http://schemas.microsoft.com/office/powerpoint/2010/main" val="405712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a:p>
        </p:txBody>
      </p:sp>
    </p:spTree>
    <p:extLst>
      <p:ext uri="{BB962C8B-B14F-4D97-AF65-F5344CB8AC3E}">
        <p14:creationId xmlns:p14="http://schemas.microsoft.com/office/powerpoint/2010/main" val="81477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4</a:t>
            </a:fld>
            <a:endParaRPr lang="en-US"/>
          </a:p>
        </p:txBody>
      </p:sp>
    </p:spTree>
    <p:extLst>
      <p:ext uri="{BB962C8B-B14F-4D97-AF65-F5344CB8AC3E}">
        <p14:creationId xmlns:p14="http://schemas.microsoft.com/office/powerpoint/2010/main" val="306952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5</a:t>
            </a:fld>
            <a:endParaRPr lang="en-US"/>
          </a:p>
        </p:txBody>
      </p:sp>
    </p:spTree>
    <p:extLst>
      <p:ext uri="{BB962C8B-B14F-4D97-AF65-F5344CB8AC3E}">
        <p14:creationId xmlns:p14="http://schemas.microsoft.com/office/powerpoint/2010/main" val="163115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6</a:t>
            </a:fld>
            <a:endParaRPr lang="en-US" noProof="0" dirty="0"/>
          </a:p>
        </p:txBody>
      </p:sp>
    </p:spTree>
    <p:extLst>
      <p:ext uri="{BB962C8B-B14F-4D97-AF65-F5344CB8AC3E}">
        <p14:creationId xmlns:p14="http://schemas.microsoft.com/office/powerpoint/2010/main" val="2395719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7</a:t>
            </a:fld>
            <a:endParaRPr lang="en-US" noProof="0" dirty="0"/>
          </a:p>
        </p:txBody>
      </p:sp>
    </p:spTree>
    <p:extLst>
      <p:ext uri="{BB962C8B-B14F-4D97-AF65-F5344CB8AC3E}">
        <p14:creationId xmlns:p14="http://schemas.microsoft.com/office/powerpoint/2010/main" val="3881232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8</a:t>
            </a:fld>
            <a:endParaRPr lang="en-US" noProof="0" dirty="0"/>
          </a:p>
        </p:txBody>
      </p:sp>
    </p:spTree>
    <p:extLst>
      <p:ext uri="{BB962C8B-B14F-4D97-AF65-F5344CB8AC3E}">
        <p14:creationId xmlns:p14="http://schemas.microsoft.com/office/powerpoint/2010/main" val="324423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9</a:t>
            </a:fld>
            <a:endParaRPr lang="en-US"/>
          </a:p>
        </p:txBody>
      </p:sp>
    </p:spTree>
    <p:extLst>
      <p:ext uri="{BB962C8B-B14F-4D97-AF65-F5344CB8AC3E}">
        <p14:creationId xmlns:p14="http://schemas.microsoft.com/office/powerpoint/2010/main" val="3676804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Shopping basket survey</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Keith </a:t>
            </a:r>
            <a:r>
              <a:rPr lang="en-US" noProof="0" dirty="0" err="1"/>
              <a:t>micalle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6372999" y="1502032"/>
            <a:ext cx="1745251" cy="294511"/>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srcRect/>
          <a:stretch/>
        </p:blipFill>
        <p:spPr>
          <a:xfrm>
            <a:off x="6372999" y="2034308"/>
            <a:ext cx="1745251" cy="294511"/>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72046" y="6377900"/>
            <a:ext cx="1073019" cy="181071"/>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srcRect/>
          <a:stretch/>
        </p:blipFill>
        <p:spPr>
          <a:xfrm>
            <a:off x="472046" y="6377900"/>
            <a:ext cx="1073019" cy="181071"/>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69787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0015850" y="581289"/>
            <a:ext cx="1745251" cy="294511"/>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72046" y="6377900"/>
            <a:ext cx="1073019" cy="181071"/>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srcRect/>
          <a:stretch/>
        </p:blipFill>
        <p:spPr>
          <a:xfrm>
            <a:off x="472046" y="6377900"/>
            <a:ext cx="1073019" cy="181071"/>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srcRect/>
          <a:stretch/>
        </p:blipFill>
        <p:spPr>
          <a:xfrm>
            <a:off x="472046" y="6377900"/>
            <a:ext cx="1073019" cy="181071"/>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72046" y="6377900"/>
            <a:ext cx="1073019" cy="181071"/>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472046" y="6377900"/>
            <a:ext cx="1073019" cy="181071"/>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srcRect/>
          <a:stretch/>
        </p:blipFill>
        <p:spPr>
          <a:xfrm>
            <a:off x="472046" y="6377900"/>
            <a:ext cx="1073019" cy="181071"/>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1/30/2023</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5.jp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www.uhm.m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a:xfrm>
            <a:off x="6343650" y="2173288"/>
            <a:ext cx="5143500" cy="2090808"/>
          </a:xfrm>
        </p:spPr>
        <p:txBody>
          <a:bodyPr anchor="b">
            <a:normAutofit/>
          </a:bodyPr>
          <a:lstStyle/>
          <a:p>
            <a:r>
              <a:rPr lang="en-US" sz="4600" dirty="0"/>
              <a:t>Shopping basket </a:t>
            </a:r>
            <a:br>
              <a:rPr lang="en-US" sz="4600" dirty="0"/>
            </a:br>
            <a:r>
              <a:rPr lang="en-US" sz="4600" dirty="0"/>
              <a:t>survey</a:t>
            </a: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rotWithShape="1">
          <a:blip r:embed="rId3"/>
          <a:srcRect l="3325" r="46675" b="-1"/>
          <a:stretch/>
        </p:blipFill>
        <p:spPr>
          <a:xfrm>
            <a:off x="710812" y="728545"/>
            <a:ext cx="5305661" cy="5305661"/>
          </a:xfrm>
          <a:noFill/>
        </p:spPr>
      </p:pic>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CA16-8D78-4A87-9023-708458E3A4F3}"/>
              </a:ext>
            </a:extLst>
          </p:cNvPr>
          <p:cNvSpPr>
            <a:spLocks noGrp="1"/>
          </p:cNvSpPr>
          <p:nvPr>
            <p:ph type="title"/>
          </p:nvPr>
        </p:nvSpPr>
        <p:spPr/>
        <p:txBody>
          <a:bodyPr/>
          <a:lstStyle/>
          <a:p>
            <a:pPr algn="ctr"/>
            <a:r>
              <a:rPr lang="en-US" dirty="0"/>
              <a:t>Which products increased most? </a:t>
            </a:r>
          </a:p>
        </p:txBody>
      </p:sp>
      <p:pic>
        <p:nvPicPr>
          <p:cNvPr id="17" name="Picture Placeholder 16">
            <a:extLst>
              <a:ext uri="{FF2B5EF4-FFF2-40B4-BE49-F238E27FC236}">
                <a16:creationId xmlns:a16="http://schemas.microsoft.com/office/drawing/2014/main" id="{CBB1FBB7-8048-6F41-A39C-61BDC2D38BFE}"/>
              </a:ext>
            </a:extLst>
          </p:cNvPr>
          <p:cNvPicPr>
            <a:picLocks noGrp="1" noChangeAspect="1"/>
          </p:cNvPicPr>
          <p:nvPr>
            <p:ph type="pic" sz="quarter" idx="13"/>
          </p:nvPr>
        </p:nvPicPr>
        <p:blipFill>
          <a:blip r:embed="rId3"/>
          <a:srcRect/>
          <a:stretch/>
        </p:blipFill>
        <p:spPr>
          <a:xfrm>
            <a:off x="1103638" y="1888394"/>
            <a:ext cx="1430337" cy="1430337"/>
          </a:xfrm>
        </p:spPr>
      </p:pic>
      <p:sp>
        <p:nvSpPr>
          <p:cNvPr id="9" name="Content Placeholder 8">
            <a:extLst>
              <a:ext uri="{FF2B5EF4-FFF2-40B4-BE49-F238E27FC236}">
                <a16:creationId xmlns:a16="http://schemas.microsoft.com/office/drawing/2014/main" id="{D66C6D21-6780-4D8A-9B6F-582E0BD2DC2E}"/>
              </a:ext>
            </a:extLst>
          </p:cNvPr>
          <p:cNvSpPr>
            <a:spLocks noGrp="1"/>
          </p:cNvSpPr>
          <p:nvPr>
            <p:ph idx="17"/>
          </p:nvPr>
        </p:nvSpPr>
        <p:spPr/>
        <p:txBody>
          <a:bodyPr/>
          <a:lstStyle/>
          <a:p>
            <a:r>
              <a:rPr lang="en-US" dirty="0"/>
              <a:t>Beef and Chicken</a:t>
            </a:r>
          </a:p>
        </p:txBody>
      </p:sp>
      <p:sp>
        <p:nvSpPr>
          <p:cNvPr id="8" name="Content Placeholder 7">
            <a:extLst>
              <a:ext uri="{FF2B5EF4-FFF2-40B4-BE49-F238E27FC236}">
                <a16:creationId xmlns:a16="http://schemas.microsoft.com/office/drawing/2014/main" id="{5935AC4D-C17D-4827-B693-43A34920A5FD}"/>
              </a:ext>
            </a:extLst>
          </p:cNvPr>
          <p:cNvSpPr>
            <a:spLocks noGrp="1"/>
          </p:cNvSpPr>
          <p:nvPr>
            <p:ph idx="1"/>
          </p:nvPr>
        </p:nvSpPr>
        <p:spPr>
          <a:xfrm>
            <a:off x="524454" y="4052307"/>
            <a:ext cx="2588705" cy="1097664"/>
          </a:xfrm>
        </p:spPr>
        <p:txBody>
          <a:bodyPr/>
          <a:lstStyle/>
          <a:p>
            <a:r>
              <a:rPr lang="en-US" sz="1400" dirty="0"/>
              <a:t>Minced beef increased in two supermarkets by up to 34% </a:t>
            </a:r>
          </a:p>
          <a:p>
            <a:r>
              <a:rPr lang="en-US" sz="1400" dirty="0"/>
              <a:t>Chicken breast and drumsticks increased by up to 52%</a:t>
            </a:r>
          </a:p>
          <a:p>
            <a:endParaRPr lang="en-US" sz="1400" dirty="0"/>
          </a:p>
        </p:txBody>
      </p:sp>
      <p:pic>
        <p:nvPicPr>
          <p:cNvPr id="19" name="Picture Placeholder 18">
            <a:extLst>
              <a:ext uri="{FF2B5EF4-FFF2-40B4-BE49-F238E27FC236}">
                <a16:creationId xmlns:a16="http://schemas.microsoft.com/office/drawing/2014/main" id="{9F61DE0B-ECF7-B74B-80E5-B602A86B8F81}"/>
              </a:ext>
            </a:extLst>
          </p:cNvPr>
          <p:cNvPicPr>
            <a:picLocks noGrp="1" noChangeAspect="1"/>
          </p:cNvPicPr>
          <p:nvPr>
            <p:ph type="pic" sz="quarter" idx="14"/>
          </p:nvPr>
        </p:nvPicPr>
        <p:blipFill>
          <a:blip r:embed="rId4"/>
          <a:srcRect/>
          <a:stretch/>
        </p:blipFill>
        <p:spPr>
          <a:xfrm>
            <a:off x="3957037" y="1888394"/>
            <a:ext cx="1430337" cy="1390478"/>
          </a:xfrm>
        </p:spPr>
      </p:pic>
      <p:sp>
        <p:nvSpPr>
          <p:cNvPr id="11" name="Content Placeholder 10">
            <a:extLst>
              <a:ext uri="{FF2B5EF4-FFF2-40B4-BE49-F238E27FC236}">
                <a16:creationId xmlns:a16="http://schemas.microsoft.com/office/drawing/2014/main" id="{90DE57B2-448D-4C8D-8B9C-FFDDFB0A9208}"/>
              </a:ext>
            </a:extLst>
          </p:cNvPr>
          <p:cNvSpPr>
            <a:spLocks noGrp="1"/>
          </p:cNvSpPr>
          <p:nvPr>
            <p:ph idx="19"/>
          </p:nvPr>
        </p:nvSpPr>
        <p:spPr/>
        <p:txBody>
          <a:bodyPr/>
          <a:lstStyle/>
          <a:p>
            <a:r>
              <a:rPr lang="en-US" dirty="0"/>
              <a:t>Cheese and Tomato Paste</a:t>
            </a:r>
          </a:p>
        </p:txBody>
      </p:sp>
      <p:sp>
        <p:nvSpPr>
          <p:cNvPr id="10" name="Content Placeholder 9">
            <a:extLst>
              <a:ext uri="{FF2B5EF4-FFF2-40B4-BE49-F238E27FC236}">
                <a16:creationId xmlns:a16="http://schemas.microsoft.com/office/drawing/2014/main" id="{CCF1405A-05DA-4553-A7B3-B9592963C6B1}"/>
              </a:ext>
            </a:extLst>
          </p:cNvPr>
          <p:cNvSpPr>
            <a:spLocks noGrp="1"/>
          </p:cNvSpPr>
          <p:nvPr>
            <p:ph idx="18"/>
          </p:nvPr>
        </p:nvSpPr>
        <p:spPr>
          <a:xfrm>
            <a:off x="3364206" y="4052306"/>
            <a:ext cx="2588705" cy="1749005"/>
          </a:xfrm>
        </p:spPr>
        <p:txBody>
          <a:bodyPr/>
          <a:lstStyle/>
          <a:p>
            <a:r>
              <a:rPr lang="en-US" sz="1400" dirty="0"/>
              <a:t>Cheddar cheese increased in two supermarkets by up to 32%</a:t>
            </a:r>
          </a:p>
          <a:p>
            <a:r>
              <a:rPr lang="en-US" sz="1400" dirty="0"/>
              <a:t>Tomato paste increased by up to 46% in one supermarket</a:t>
            </a:r>
          </a:p>
          <a:p>
            <a:endParaRPr lang="en-US" sz="1400" dirty="0"/>
          </a:p>
        </p:txBody>
      </p:sp>
      <p:pic>
        <p:nvPicPr>
          <p:cNvPr id="21" name="Picture Placeholder 20">
            <a:extLst>
              <a:ext uri="{FF2B5EF4-FFF2-40B4-BE49-F238E27FC236}">
                <a16:creationId xmlns:a16="http://schemas.microsoft.com/office/drawing/2014/main" id="{007C99FF-D296-8544-B04B-EA1DBB457808}"/>
              </a:ext>
            </a:extLst>
          </p:cNvPr>
          <p:cNvPicPr>
            <a:picLocks noGrp="1" noChangeAspect="1"/>
          </p:cNvPicPr>
          <p:nvPr>
            <p:ph type="pic" sz="quarter" idx="15"/>
          </p:nvPr>
        </p:nvPicPr>
        <p:blipFill>
          <a:blip r:embed="rId5"/>
          <a:srcRect/>
          <a:stretch/>
        </p:blipFill>
        <p:spPr>
          <a:xfrm>
            <a:off x="6804628" y="1888394"/>
            <a:ext cx="1430337" cy="1390478"/>
          </a:xfrm>
        </p:spPr>
      </p:pic>
      <p:sp>
        <p:nvSpPr>
          <p:cNvPr id="13" name="Content Placeholder 12">
            <a:extLst>
              <a:ext uri="{FF2B5EF4-FFF2-40B4-BE49-F238E27FC236}">
                <a16:creationId xmlns:a16="http://schemas.microsoft.com/office/drawing/2014/main" id="{FB9E2175-1C3C-4B3E-A872-A1B7E6D64D52}"/>
              </a:ext>
            </a:extLst>
          </p:cNvPr>
          <p:cNvSpPr>
            <a:spLocks noGrp="1"/>
          </p:cNvSpPr>
          <p:nvPr>
            <p:ph idx="21"/>
          </p:nvPr>
        </p:nvSpPr>
        <p:spPr/>
        <p:txBody>
          <a:bodyPr/>
          <a:lstStyle/>
          <a:p>
            <a:r>
              <a:rPr lang="en-US" dirty="0"/>
              <a:t>Detergents and              toilet paper</a:t>
            </a:r>
          </a:p>
        </p:txBody>
      </p:sp>
      <p:sp>
        <p:nvSpPr>
          <p:cNvPr id="12" name="Content Placeholder 11">
            <a:extLst>
              <a:ext uri="{FF2B5EF4-FFF2-40B4-BE49-F238E27FC236}">
                <a16:creationId xmlns:a16="http://schemas.microsoft.com/office/drawing/2014/main" id="{780C3E07-3509-4911-AFF9-20EA8F12D0A4}"/>
              </a:ext>
            </a:extLst>
          </p:cNvPr>
          <p:cNvSpPr>
            <a:spLocks noGrp="1"/>
          </p:cNvSpPr>
          <p:nvPr>
            <p:ph idx="20"/>
          </p:nvPr>
        </p:nvSpPr>
        <p:spPr/>
        <p:txBody>
          <a:bodyPr/>
          <a:lstStyle/>
          <a:p>
            <a:r>
              <a:rPr lang="en-US" sz="1400" dirty="0"/>
              <a:t>Laundry detergent increased in one supermarket by up to 14%</a:t>
            </a:r>
          </a:p>
          <a:p>
            <a:r>
              <a:rPr lang="en-US" sz="1400" dirty="0"/>
              <a:t>Floor detergent increase in two supermarkets by up to 20%</a:t>
            </a:r>
          </a:p>
          <a:p>
            <a:r>
              <a:rPr lang="en-US" sz="1400" dirty="0"/>
              <a:t>Toilet paper increase in all supermarkets by up to 41%</a:t>
            </a:r>
          </a:p>
          <a:p>
            <a:endParaRPr lang="en-US" sz="1400" dirty="0"/>
          </a:p>
        </p:txBody>
      </p:sp>
      <p:sp>
        <p:nvSpPr>
          <p:cNvPr id="15" name="Content Placeholder 14">
            <a:extLst>
              <a:ext uri="{FF2B5EF4-FFF2-40B4-BE49-F238E27FC236}">
                <a16:creationId xmlns:a16="http://schemas.microsoft.com/office/drawing/2014/main" id="{471C9CF1-70B0-46DB-869F-6DC53668898D}"/>
              </a:ext>
            </a:extLst>
          </p:cNvPr>
          <p:cNvSpPr>
            <a:spLocks noGrp="1"/>
          </p:cNvSpPr>
          <p:nvPr>
            <p:ph idx="23"/>
          </p:nvPr>
        </p:nvSpPr>
        <p:spPr/>
        <p:txBody>
          <a:bodyPr/>
          <a:lstStyle/>
          <a:p>
            <a:r>
              <a:rPr lang="en-US" dirty="0"/>
              <a:t> pasta, Cereals and Sugar</a:t>
            </a:r>
          </a:p>
        </p:txBody>
      </p:sp>
      <p:sp>
        <p:nvSpPr>
          <p:cNvPr id="14" name="Content Placeholder 13">
            <a:extLst>
              <a:ext uri="{FF2B5EF4-FFF2-40B4-BE49-F238E27FC236}">
                <a16:creationId xmlns:a16="http://schemas.microsoft.com/office/drawing/2014/main" id="{4EAA9254-229F-4C3E-B078-B8912E5BBE98}"/>
              </a:ext>
            </a:extLst>
          </p:cNvPr>
          <p:cNvSpPr>
            <a:spLocks noGrp="1"/>
          </p:cNvSpPr>
          <p:nvPr>
            <p:ph idx="22"/>
          </p:nvPr>
        </p:nvSpPr>
        <p:spPr>
          <a:xfrm>
            <a:off x="9068972" y="4052306"/>
            <a:ext cx="2588705" cy="1598877"/>
          </a:xfrm>
        </p:spPr>
        <p:txBody>
          <a:bodyPr/>
          <a:lstStyle/>
          <a:p>
            <a:r>
              <a:rPr lang="en-US" sz="1400" dirty="0"/>
              <a:t>Sugar increased by 48% in one supermarket</a:t>
            </a:r>
          </a:p>
          <a:p>
            <a:r>
              <a:rPr lang="en-US" sz="1400" dirty="0"/>
              <a:t>Flour increase by up to 34%</a:t>
            </a:r>
          </a:p>
          <a:p>
            <a:r>
              <a:rPr lang="en-US" sz="1400" dirty="0"/>
              <a:t>Other pasta products increased by up 29% in one supermarket</a:t>
            </a:r>
          </a:p>
          <a:p>
            <a:endParaRPr lang="en-US" sz="1400" dirty="0"/>
          </a:p>
        </p:txBody>
      </p:sp>
      <p:sp>
        <p:nvSpPr>
          <p:cNvPr id="3" name="Slide Number Placeholder 2">
            <a:extLst>
              <a:ext uri="{FF2B5EF4-FFF2-40B4-BE49-F238E27FC236}">
                <a16:creationId xmlns:a16="http://schemas.microsoft.com/office/drawing/2014/main" id="{C10F7B49-6C9D-4DBF-AD20-9D4CFAB1CBFD}"/>
              </a:ext>
            </a:extLst>
          </p:cNvPr>
          <p:cNvSpPr>
            <a:spLocks noGrp="1"/>
          </p:cNvSpPr>
          <p:nvPr>
            <p:ph type="sldNum" sz="quarter" idx="12"/>
          </p:nvPr>
        </p:nvSpPr>
        <p:spPr/>
        <p:txBody>
          <a:bodyPr/>
          <a:lstStyle/>
          <a:p>
            <a:fld id="{9EC71654-96A5-4280-94F3-931C61A9F92C}" type="slidenum">
              <a:rPr lang="en-US" smtClean="0"/>
              <a:pPr/>
              <a:t>10</a:t>
            </a:fld>
            <a:endParaRPr lang="en-US" dirty="0"/>
          </a:p>
        </p:txBody>
      </p:sp>
      <p:pic>
        <p:nvPicPr>
          <p:cNvPr id="18" name="Picture Placeholder 17">
            <a:extLst>
              <a:ext uri="{FF2B5EF4-FFF2-40B4-BE49-F238E27FC236}">
                <a16:creationId xmlns:a16="http://schemas.microsoft.com/office/drawing/2014/main" id="{F720ED1E-91A7-83C2-D18C-8024E4B75B46}"/>
              </a:ext>
            </a:extLst>
          </p:cNvPr>
          <p:cNvPicPr>
            <a:picLocks noGrp="1" noChangeAspect="1"/>
          </p:cNvPicPr>
          <p:nvPr>
            <p:ph type="pic" sz="quarter" idx="16"/>
          </p:nvPr>
        </p:nvPicPr>
        <p:blipFill>
          <a:blip r:embed="rId6"/>
          <a:srcRect l="16667" r="16667"/>
          <a:stretch>
            <a:fillRect/>
          </a:stretch>
        </p:blipFill>
        <p:spPr/>
      </p:pic>
      <p:sp>
        <p:nvSpPr>
          <p:cNvPr id="4" name="TextBox 3">
            <a:extLst>
              <a:ext uri="{FF2B5EF4-FFF2-40B4-BE49-F238E27FC236}">
                <a16:creationId xmlns:a16="http://schemas.microsoft.com/office/drawing/2014/main" id="{8F5E8585-29EA-263E-2DD9-F1BA52A4EA6D}"/>
              </a:ext>
            </a:extLst>
          </p:cNvPr>
          <p:cNvSpPr txBox="1"/>
          <p:nvPr/>
        </p:nvSpPr>
        <p:spPr>
          <a:xfrm>
            <a:off x="2130725" y="5651183"/>
            <a:ext cx="7970807" cy="477054"/>
          </a:xfrm>
          <a:prstGeom prst="rect">
            <a:avLst/>
          </a:prstGeom>
          <a:noFill/>
        </p:spPr>
        <p:txBody>
          <a:bodyPr wrap="square" rtlCol="0">
            <a:spAutoFit/>
          </a:bodyPr>
          <a:lstStyle/>
          <a:p>
            <a:pPr algn="ctr"/>
            <a:r>
              <a:rPr lang="en-GB" sz="2500" b="1" dirty="0">
                <a:solidFill>
                  <a:schemeClr val="accent3"/>
                </a:solidFill>
                <a:latin typeface="+mj-lt"/>
              </a:rPr>
              <a:t>The average increase of these essential items was of 35%</a:t>
            </a:r>
          </a:p>
        </p:txBody>
      </p:sp>
    </p:spTree>
    <p:extLst>
      <p:ext uri="{BB962C8B-B14F-4D97-AF65-F5344CB8AC3E}">
        <p14:creationId xmlns:p14="http://schemas.microsoft.com/office/powerpoint/2010/main" val="127367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CA16-8D78-4A87-9023-708458E3A4F3}"/>
              </a:ext>
            </a:extLst>
          </p:cNvPr>
          <p:cNvSpPr>
            <a:spLocks noGrp="1"/>
          </p:cNvSpPr>
          <p:nvPr>
            <p:ph type="title"/>
          </p:nvPr>
        </p:nvSpPr>
        <p:spPr>
          <a:xfrm>
            <a:off x="6873639" y="1611525"/>
            <a:ext cx="4559068" cy="1984075"/>
          </a:xfrm>
        </p:spPr>
        <p:txBody>
          <a:bodyPr/>
          <a:lstStyle/>
          <a:p>
            <a:r>
              <a:rPr lang="en-US" sz="4800" dirty="0"/>
              <a:t>Any products which became cheaper? </a:t>
            </a:r>
          </a:p>
        </p:txBody>
      </p:sp>
      <p:pic>
        <p:nvPicPr>
          <p:cNvPr id="17" name="Picture Placeholder 16">
            <a:extLst>
              <a:ext uri="{FF2B5EF4-FFF2-40B4-BE49-F238E27FC236}">
                <a16:creationId xmlns:a16="http://schemas.microsoft.com/office/drawing/2014/main" id="{CBB1FBB7-8048-6F41-A39C-61BDC2D38BFE}"/>
              </a:ext>
            </a:extLst>
          </p:cNvPr>
          <p:cNvPicPr>
            <a:picLocks noGrp="1" noChangeAspect="1"/>
          </p:cNvPicPr>
          <p:nvPr>
            <p:ph type="pic" sz="quarter" idx="13"/>
          </p:nvPr>
        </p:nvPicPr>
        <p:blipFill>
          <a:blip r:embed="rId3"/>
          <a:srcRect/>
          <a:stretch/>
        </p:blipFill>
        <p:spPr>
          <a:xfrm>
            <a:off x="1113508" y="1848535"/>
            <a:ext cx="1421484" cy="1470197"/>
          </a:xfrm>
          <a:blipFill>
            <a:blip r:embed="rId4" cstate="hqprint">
              <a:alphaModFix amt="60000"/>
              <a:extLst>
                <a:ext uri="{28A0092B-C50C-407E-A947-70E740481C1C}">
                  <a14:useLocalDpi xmlns:a14="http://schemas.microsoft.com/office/drawing/2010/main"/>
                </a:ext>
              </a:extLst>
            </a:blip>
            <a:stretch>
              <a:fillRect/>
            </a:stretch>
          </a:blipFill>
        </p:spPr>
      </p:pic>
      <p:sp>
        <p:nvSpPr>
          <p:cNvPr id="9" name="Content Placeholder 8">
            <a:extLst>
              <a:ext uri="{FF2B5EF4-FFF2-40B4-BE49-F238E27FC236}">
                <a16:creationId xmlns:a16="http://schemas.microsoft.com/office/drawing/2014/main" id="{D66C6D21-6780-4D8A-9B6F-582E0BD2DC2E}"/>
              </a:ext>
            </a:extLst>
          </p:cNvPr>
          <p:cNvSpPr>
            <a:spLocks noGrp="1"/>
          </p:cNvSpPr>
          <p:nvPr>
            <p:ph idx="17"/>
          </p:nvPr>
        </p:nvSpPr>
        <p:spPr/>
        <p:txBody>
          <a:bodyPr/>
          <a:lstStyle/>
          <a:p>
            <a:r>
              <a:rPr lang="en-US" dirty="0"/>
              <a:t>Seasonal fruit and Vegetables</a:t>
            </a:r>
          </a:p>
        </p:txBody>
      </p:sp>
      <p:sp>
        <p:nvSpPr>
          <p:cNvPr id="8" name="Content Placeholder 7">
            <a:extLst>
              <a:ext uri="{FF2B5EF4-FFF2-40B4-BE49-F238E27FC236}">
                <a16:creationId xmlns:a16="http://schemas.microsoft.com/office/drawing/2014/main" id="{5935AC4D-C17D-4827-B693-43A34920A5FD}"/>
              </a:ext>
            </a:extLst>
          </p:cNvPr>
          <p:cNvSpPr>
            <a:spLocks noGrp="1"/>
          </p:cNvSpPr>
          <p:nvPr>
            <p:ph idx="1"/>
          </p:nvPr>
        </p:nvSpPr>
        <p:spPr/>
        <p:txBody>
          <a:bodyPr/>
          <a:lstStyle/>
          <a:p>
            <a:r>
              <a:rPr lang="en-US" dirty="0"/>
              <a:t>There were some fluctuations in the prices of fruit and vegetables, but these were mainly due to seasonality. </a:t>
            </a:r>
          </a:p>
          <a:p>
            <a:endParaRPr lang="en-US" dirty="0"/>
          </a:p>
        </p:txBody>
      </p:sp>
      <p:pic>
        <p:nvPicPr>
          <p:cNvPr id="19" name="Picture Placeholder 18">
            <a:extLst>
              <a:ext uri="{FF2B5EF4-FFF2-40B4-BE49-F238E27FC236}">
                <a16:creationId xmlns:a16="http://schemas.microsoft.com/office/drawing/2014/main" id="{9F61DE0B-ECF7-B74B-80E5-B602A86B8F81}"/>
              </a:ext>
            </a:extLst>
          </p:cNvPr>
          <p:cNvPicPr>
            <a:picLocks noGrp="1" noChangeAspect="1"/>
          </p:cNvPicPr>
          <p:nvPr>
            <p:ph type="pic" sz="quarter" idx="14"/>
          </p:nvPr>
        </p:nvPicPr>
        <p:blipFill>
          <a:blip r:embed="rId5"/>
          <a:srcRect/>
          <a:stretch/>
        </p:blipFill>
        <p:spPr>
          <a:xfrm>
            <a:off x="3957037" y="1888395"/>
            <a:ext cx="1430337" cy="1430337"/>
          </a:xfrm>
        </p:spPr>
      </p:pic>
      <p:sp>
        <p:nvSpPr>
          <p:cNvPr id="11" name="Content Placeholder 10">
            <a:extLst>
              <a:ext uri="{FF2B5EF4-FFF2-40B4-BE49-F238E27FC236}">
                <a16:creationId xmlns:a16="http://schemas.microsoft.com/office/drawing/2014/main" id="{90DE57B2-448D-4C8D-8B9C-FFDDFB0A9208}"/>
              </a:ext>
            </a:extLst>
          </p:cNvPr>
          <p:cNvSpPr>
            <a:spLocks noGrp="1"/>
          </p:cNvSpPr>
          <p:nvPr>
            <p:ph idx="19"/>
          </p:nvPr>
        </p:nvSpPr>
        <p:spPr/>
        <p:txBody>
          <a:bodyPr/>
          <a:lstStyle/>
          <a:p>
            <a:r>
              <a:rPr lang="en-US" dirty="0"/>
              <a:t>Limited special offers</a:t>
            </a:r>
          </a:p>
        </p:txBody>
      </p:sp>
      <p:sp>
        <p:nvSpPr>
          <p:cNvPr id="10" name="Content Placeholder 9">
            <a:extLst>
              <a:ext uri="{FF2B5EF4-FFF2-40B4-BE49-F238E27FC236}">
                <a16:creationId xmlns:a16="http://schemas.microsoft.com/office/drawing/2014/main" id="{CCF1405A-05DA-4553-A7B3-B9592963C6B1}"/>
              </a:ext>
            </a:extLst>
          </p:cNvPr>
          <p:cNvSpPr>
            <a:spLocks noGrp="1"/>
          </p:cNvSpPr>
          <p:nvPr>
            <p:ph idx="18"/>
          </p:nvPr>
        </p:nvSpPr>
        <p:spPr/>
        <p:txBody>
          <a:bodyPr/>
          <a:lstStyle/>
          <a:p>
            <a:r>
              <a:rPr lang="en-US" dirty="0"/>
              <a:t>Some products were sold at reduced prices for limited time mainly due </a:t>
            </a:r>
            <a:r>
              <a:rPr lang="en-US"/>
              <a:t>to special </a:t>
            </a:r>
            <a:r>
              <a:rPr lang="en-US" dirty="0"/>
              <a:t>offers</a:t>
            </a:r>
          </a:p>
        </p:txBody>
      </p:sp>
      <p:sp>
        <p:nvSpPr>
          <p:cNvPr id="3" name="Slide Number Placeholder 2">
            <a:extLst>
              <a:ext uri="{FF2B5EF4-FFF2-40B4-BE49-F238E27FC236}">
                <a16:creationId xmlns:a16="http://schemas.microsoft.com/office/drawing/2014/main" id="{C10F7B49-6C9D-4DBF-AD20-9D4CFAB1CBFD}"/>
              </a:ext>
            </a:extLst>
          </p:cNvPr>
          <p:cNvSpPr>
            <a:spLocks noGrp="1"/>
          </p:cNvSpPr>
          <p:nvPr>
            <p:ph type="sldNum" sz="quarter" idx="12"/>
          </p:nvPr>
        </p:nvSpPr>
        <p:spPr/>
        <p:txBody>
          <a:bodyPr/>
          <a:lstStyle/>
          <a:p>
            <a:fld id="{9EC71654-96A5-4280-94F3-931C61A9F92C}" type="slidenum">
              <a:rPr lang="en-US" smtClean="0"/>
              <a:pPr/>
              <a:t>11</a:t>
            </a:fld>
            <a:endParaRPr lang="en-US" dirty="0"/>
          </a:p>
        </p:txBody>
      </p:sp>
    </p:spTree>
    <p:extLst>
      <p:ext uri="{BB962C8B-B14F-4D97-AF65-F5344CB8AC3E}">
        <p14:creationId xmlns:p14="http://schemas.microsoft.com/office/powerpoint/2010/main" val="355545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515938" y="499595"/>
            <a:ext cx="5048100" cy="1325563"/>
          </a:xfrm>
        </p:spPr>
        <p:txBody>
          <a:bodyPr/>
          <a:lstStyle/>
          <a:p>
            <a:r>
              <a:rPr lang="en-US" dirty="0"/>
              <a:t>Other trends observed</a:t>
            </a:r>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idx="1"/>
          </p:nvPr>
        </p:nvSpPr>
        <p:spPr>
          <a:xfrm>
            <a:off x="538960" y="1825625"/>
            <a:ext cx="4151027" cy="4351338"/>
          </a:xfrm>
        </p:spPr>
        <p:txBody>
          <a:bodyPr/>
          <a:lstStyle/>
          <a:p>
            <a:pPr algn="just"/>
            <a:r>
              <a:rPr lang="en-US" sz="1600" dirty="0"/>
              <a:t>Products which are out of stock for a period of time could indicate that an increase in price is on the way</a:t>
            </a:r>
          </a:p>
          <a:p>
            <a:pPr algn="just"/>
            <a:r>
              <a:rPr lang="en-US" sz="1600" dirty="0"/>
              <a:t>Different supermarket chains may opt for different strategies when forced to increase prices due to external factors such as the war in Ukraine, meaning it will not have the same impact and necessarily happen at the same time.</a:t>
            </a:r>
          </a:p>
          <a:p>
            <a:pPr algn="just"/>
            <a:r>
              <a:rPr lang="en-US" sz="1600" dirty="0"/>
              <a:t>Even at the cheapest supermarket there might be some items which cost more than elsewhere.</a:t>
            </a:r>
          </a:p>
          <a:p>
            <a:pPr algn="just"/>
            <a:r>
              <a:rPr lang="en-US" sz="1600" dirty="0"/>
              <a:t>Customers are switching brands in an attempt to save money but at the risk of buying lower quality products</a:t>
            </a:r>
          </a:p>
          <a:p>
            <a:pPr marL="0" indent="0">
              <a:buNone/>
            </a:pPr>
            <a:endParaRPr lang="en-US" sz="1800" dirty="0"/>
          </a:p>
          <a:p>
            <a:endParaRPr lang="en-US" sz="1800" dirty="0"/>
          </a:p>
        </p:txBody>
      </p:sp>
      <p:pic>
        <p:nvPicPr>
          <p:cNvPr id="7" name="Picture Placeholder 6">
            <a:extLst>
              <a:ext uri="{FF2B5EF4-FFF2-40B4-BE49-F238E27FC236}">
                <a16:creationId xmlns:a16="http://schemas.microsoft.com/office/drawing/2014/main" id="{29305ED8-D39E-4A20-A7CB-7EC58B3E325D}"/>
              </a:ext>
            </a:extLst>
          </p:cNvPr>
          <p:cNvPicPr>
            <a:picLocks noGrp="1" noChangeAspect="1"/>
          </p:cNvPicPr>
          <p:nvPr>
            <p:ph type="pic" sz="quarter" idx="13"/>
          </p:nvPr>
        </p:nvPicPr>
        <p:blipFill>
          <a:blip r:embed="rId3"/>
          <a:srcRect/>
          <a:stretch/>
        </p:blipFill>
        <p:spPr>
          <a:xfrm>
            <a:off x="5455212" y="1006764"/>
            <a:ext cx="4884848" cy="4867563"/>
          </a:xfrm>
        </p:spPr>
      </p:pic>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US" smtClean="0"/>
              <a:pPr/>
              <a:t>12</a:t>
            </a:fld>
            <a:endParaRPr lang="en-US" dirty="0"/>
          </a:p>
        </p:txBody>
      </p:sp>
    </p:spTree>
    <p:extLst>
      <p:ext uri="{BB962C8B-B14F-4D97-AF65-F5344CB8AC3E}">
        <p14:creationId xmlns:p14="http://schemas.microsoft.com/office/powerpoint/2010/main" val="961730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F9F51E-A3D5-4726-BACE-D5CDD8A46429}"/>
              </a:ext>
            </a:extLst>
          </p:cNvPr>
          <p:cNvSpPr>
            <a:spLocks noGrp="1"/>
          </p:cNvSpPr>
          <p:nvPr>
            <p:ph type="subTitle" idx="1"/>
          </p:nvPr>
        </p:nvSpPr>
        <p:spPr>
          <a:xfrm>
            <a:off x="7002130" y="4484691"/>
            <a:ext cx="4540440" cy="503167"/>
          </a:xfrm>
        </p:spPr>
        <p:txBody>
          <a:bodyPr>
            <a:normAutofit/>
          </a:bodyPr>
          <a:lstStyle/>
          <a:p>
            <a:r>
              <a:rPr lang="en-US" dirty="0"/>
              <a:t>pa@uhm.mt</a:t>
            </a:r>
          </a:p>
        </p:txBody>
      </p:sp>
      <p:pic>
        <p:nvPicPr>
          <p:cNvPr id="10" name="Picture Placeholder 9">
            <a:extLst>
              <a:ext uri="{FF2B5EF4-FFF2-40B4-BE49-F238E27FC236}">
                <a16:creationId xmlns:a16="http://schemas.microsoft.com/office/drawing/2014/main" id="{3A7EDB62-3E60-F44C-AE34-9495623E004A}"/>
              </a:ext>
            </a:extLst>
          </p:cNvPr>
          <p:cNvPicPr>
            <a:picLocks noGrp="1" noChangeAspect="1"/>
          </p:cNvPicPr>
          <p:nvPr>
            <p:ph type="pic" sz="quarter" idx="10"/>
          </p:nvPr>
        </p:nvPicPr>
        <p:blipFill rotWithShape="1">
          <a:blip r:embed="rId3"/>
          <a:srcRect l="28120" r="5129" b="-2"/>
          <a:stretch/>
        </p:blipFill>
        <p:spPr>
          <a:xfrm>
            <a:off x="710812" y="728545"/>
            <a:ext cx="5305661" cy="5305661"/>
          </a:xfrm>
          <a:noFill/>
        </p:spPr>
      </p:pic>
      <p:sp>
        <p:nvSpPr>
          <p:cNvPr id="5" name="Text Placeholder 4">
            <a:extLst>
              <a:ext uri="{FF2B5EF4-FFF2-40B4-BE49-F238E27FC236}">
                <a16:creationId xmlns:a16="http://schemas.microsoft.com/office/drawing/2014/main" id="{F91501E1-4EA1-44EB-AF62-6F74678A2331}"/>
              </a:ext>
            </a:extLst>
          </p:cNvPr>
          <p:cNvSpPr>
            <a:spLocks noGrp="1"/>
          </p:cNvSpPr>
          <p:nvPr>
            <p:ph type="body" sz="quarter" idx="11"/>
          </p:nvPr>
        </p:nvSpPr>
        <p:spPr>
          <a:xfrm>
            <a:off x="7002320" y="5012635"/>
            <a:ext cx="4533900" cy="503238"/>
          </a:xfrm>
        </p:spPr>
        <p:txBody>
          <a:bodyPr>
            <a:normAutofit/>
          </a:bodyPr>
          <a:lstStyle/>
          <a:p>
            <a:r>
              <a:rPr lang="en-US" dirty="0">
                <a:hlinkClick r:id="rId4"/>
              </a:rPr>
              <a:t>http://www.uhm.mt</a:t>
            </a:r>
            <a:r>
              <a:rPr lang="en-US" dirty="0"/>
              <a:t>  </a:t>
            </a:r>
          </a:p>
        </p:txBody>
      </p:sp>
      <p:sp>
        <p:nvSpPr>
          <p:cNvPr id="7" name="Title 6">
            <a:extLst>
              <a:ext uri="{FF2B5EF4-FFF2-40B4-BE49-F238E27FC236}">
                <a16:creationId xmlns:a16="http://schemas.microsoft.com/office/drawing/2014/main" id="{39B0EC6D-03DD-4CEE-9979-34A964DCA45D}"/>
              </a:ext>
            </a:extLst>
          </p:cNvPr>
          <p:cNvSpPr>
            <a:spLocks noGrp="1"/>
          </p:cNvSpPr>
          <p:nvPr>
            <p:ph type="title"/>
          </p:nvPr>
        </p:nvSpPr>
        <p:spPr>
          <a:xfrm>
            <a:off x="6469778" y="3429000"/>
            <a:ext cx="5011410" cy="651448"/>
          </a:xfrm>
        </p:spPr>
        <p:txBody>
          <a:bodyPr wrap="square" anchor="ctr">
            <a:normAutofit/>
          </a:bodyPr>
          <a:lstStyle/>
          <a:p>
            <a:r>
              <a:rPr lang="en-US" sz="3800" dirty="0"/>
              <a:t>Thank you</a:t>
            </a:r>
          </a:p>
        </p:txBody>
      </p:sp>
    </p:spTree>
    <p:extLst>
      <p:ext uri="{BB962C8B-B14F-4D97-AF65-F5344CB8AC3E}">
        <p14:creationId xmlns:p14="http://schemas.microsoft.com/office/powerpoint/2010/main" val="292880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538960" y="1825625"/>
            <a:ext cx="4914189" cy="4351338"/>
          </a:xfrm>
        </p:spPr>
        <p:txBody>
          <a:bodyPr>
            <a:normAutofit/>
          </a:bodyPr>
          <a:lstStyle/>
          <a:p>
            <a:r>
              <a:rPr lang="en-US" sz="2000"/>
              <a:t>To look into claims that prices of essential items such as groceries are increasing sharply</a:t>
            </a:r>
          </a:p>
          <a:p>
            <a:endParaRPr lang="en-US" sz="2000"/>
          </a:p>
          <a:p>
            <a:r>
              <a:rPr lang="en-US" sz="2000"/>
              <a:t>To identify which particular products are becoming more expensive</a:t>
            </a:r>
          </a:p>
          <a:p>
            <a:endParaRPr lang="en-US" sz="2000"/>
          </a:p>
          <a:p>
            <a:r>
              <a:rPr lang="en-US" sz="2000"/>
              <a:t>To identify by how much essential products are rising</a:t>
            </a:r>
          </a:p>
          <a:p>
            <a:endParaRPr lang="en-US" sz="2000"/>
          </a:p>
          <a:p>
            <a:r>
              <a:rPr lang="en-US" sz="2000"/>
              <a:t>To establish if there are particular trends or patterns behind these sharp rises</a:t>
            </a:r>
          </a:p>
          <a:p>
            <a:pPr marL="0" indent="0">
              <a:buNone/>
            </a:pPr>
            <a:endParaRPr lang="en-US" sz="2000"/>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smtClean="0"/>
              <a:pPr>
                <a:spcAft>
                  <a:spcPts val="600"/>
                </a:spcAft>
              </a:pPr>
              <a:t>2</a:t>
            </a:fld>
            <a:endParaRPr lang="en-US"/>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rotWithShape="1">
          <a:blip r:embed="rId3"/>
          <a:srcRect l="20769" r="12396" b="-1"/>
          <a:stretch/>
        </p:blipFill>
        <p:spPr>
          <a:xfrm>
            <a:off x="5884648" y="10"/>
            <a:ext cx="6307353" cy="5780362"/>
          </a:xfrm>
          <a:noFill/>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499595"/>
            <a:ext cx="4937211" cy="1325563"/>
          </a:xfrm>
        </p:spPr>
        <p:txBody>
          <a:bodyPr anchor="ctr">
            <a:normAutofit/>
          </a:bodyPr>
          <a:lstStyle/>
          <a:p>
            <a:r>
              <a:rPr lang="en-US" dirty="0"/>
              <a:t>Objectives</a:t>
            </a:r>
          </a:p>
        </p:txBody>
      </p:sp>
    </p:spTree>
    <p:extLst>
      <p:ext uri="{BB962C8B-B14F-4D97-AF65-F5344CB8AC3E}">
        <p14:creationId xmlns:p14="http://schemas.microsoft.com/office/powerpoint/2010/main" val="43356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538960" y="1714793"/>
            <a:ext cx="4914189" cy="4351338"/>
          </a:xfrm>
        </p:spPr>
        <p:txBody>
          <a:bodyPr>
            <a:normAutofit lnSpcReduction="10000"/>
          </a:bodyPr>
          <a:lstStyle/>
          <a:p>
            <a:r>
              <a:rPr lang="en-US" sz="2000" dirty="0"/>
              <a:t>A list of essential items covering basic types of food, detergents and some </a:t>
            </a:r>
            <a:r>
              <a:rPr lang="en-US" sz="2000" dirty="0" err="1"/>
              <a:t>toileteries</a:t>
            </a:r>
            <a:r>
              <a:rPr lang="en-US" sz="2000" dirty="0"/>
              <a:t> for a family of four was drawn up</a:t>
            </a:r>
          </a:p>
          <a:p>
            <a:endParaRPr lang="en-US" sz="2000" dirty="0"/>
          </a:p>
          <a:p>
            <a:r>
              <a:rPr lang="en-US" sz="2000" dirty="0"/>
              <a:t>The prices of each item was researched from the websites of three main supermarket chains in Malta which will be identified as    A, B and C</a:t>
            </a:r>
          </a:p>
          <a:p>
            <a:endParaRPr lang="en-US" sz="2000" dirty="0"/>
          </a:p>
          <a:p>
            <a:r>
              <a:rPr lang="en-US" sz="2000" dirty="0"/>
              <a:t>The exercise was repeated every month as from January 2022</a:t>
            </a:r>
          </a:p>
          <a:p>
            <a:endParaRPr lang="en-US" sz="2000" dirty="0"/>
          </a:p>
          <a:p>
            <a:r>
              <a:rPr lang="en-US" sz="2000" dirty="0"/>
              <a:t>The variations in prices were mapped on an excel sheet</a:t>
            </a:r>
          </a:p>
          <a:p>
            <a:pPr marL="0" indent="0">
              <a:buNone/>
            </a:pPr>
            <a:endParaRPr lang="en-US" sz="2000" dirty="0"/>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smtClean="0"/>
              <a:pPr>
                <a:spcAft>
                  <a:spcPts val="600"/>
                </a:spcAft>
              </a:pPr>
              <a:t>3</a:t>
            </a:fld>
            <a:endParaRPr lang="en-US"/>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3"/>
          <a:srcRect l="13584" r="13584"/>
          <a:stretch/>
        </p:blipFill>
        <p:spPr>
          <a:xfrm>
            <a:off x="5884648" y="10"/>
            <a:ext cx="6307353" cy="5780362"/>
          </a:xfrm>
          <a:noFill/>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499595"/>
            <a:ext cx="4937211" cy="1325563"/>
          </a:xfrm>
        </p:spPr>
        <p:txBody>
          <a:bodyPr anchor="ctr">
            <a:normAutofit/>
          </a:bodyPr>
          <a:lstStyle/>
          <a:p>
            <a:r>
              <a:rPr lang="en-US" dirty="0"/>
              <a:t>Methodology</a:t>
            </a:r>
          </a:p>
        </p:txBody>
      </p:sp>
    </p:spTree>
    <p:extLst>
      <p:ext uri="{BB962C8B-B14F-4D97-AF65-F5344CB8AC3E}">
        <p14:creationId xmlns:p14="http://schemas.microsoft.com/office/powerpoint/2010/main" val="70053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smtClean="0"/>
              <a:pPr>
                <a:spcAft>
                  <a:spcPts val="600"/>
                </a:spcAft>
              </a:pPr>
              <a:t>4</a:t>
            </a:fld>
            <a:endParaRPr lang="en-US"/>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sz="half" idx="1"/>
          </p:nvPr>
        </p:nvPicPr>
        <p:blipFill>
          <a:blip r:embed="rId3"/>
          <a:srcRect l="7838" r="7838"/>
          <a:stretch/>
        </p:blipFill>
        <p:spPr>
          <a:xfrm>
            <a:off x="515938" y="1825625"/>
            <a:ext cx="5503862" cy="4351338"/>
          </a:xfrm>
          <a:noFill/>
        </p:spPr>
      </p:pic>
      <p:sp>
        <p:nvSpPr>
          <p:cNvPr id="3" name="Content Placeholder 2">
            <a:extLst>
              <a:ext uri="{FF2B5EF4-FFF2-40B4-BE49-F238E27FC236}">
                <a16:creationId xmlns:a16="http://schemas.microsoft.com/office/drawing/2014/main" id="{552A9C73-06ED-419B-81B5-491CBFC22330}"/>
              </a:ext>
            </a:extLst>
          </p:cNvPr>
          <p:cNvSpPr>
            <a:spLocks noGrp="1"/>
          </p:cNvSpPr>
          <p:nvPr>
            <p:ph sz="half" idx="2"/>
          </p:nvPr>
        </p:nvSpPr>
        <p:spPr>
          <a:xfrm>
            <a:off x="6172200" y="1825625"/>
            <a:ext cx="5181600" cy="4351338"/>
          </a:xfrm>
        </p:spPr>
        <p:txBody>
          <a:bodyPr>
            <a:normAutofit fontScale="92500"/>
          </a:bodyPr>
          <a:lstStyle/>
          <a:p>
            <a:r>
              <a:rPr lang="en-US" sz="1800" dirty="0"/>
              <a:t>The items were based on the typical lifestyle of a family of four with two children</a:t>
            </a:r>
          </a:p>
          <a:p>
            <a:endParaRPr lang="en-US" sz="1800" dirty="0"/>
          </a:p>
          <a:p>
            <a:r>
              <a:rPr lang="en-US" sz="1800" dirty="0"/>
              <a:t>The list contains dairy products, pasta, bread, toiletries, canned food, fruit and vegetables cereals, chicken and beef, detergents and frozen food. </a:t>
            </a:r>
          </a:p>
          <a:p>
            <a:endParaRPr lang="en-US" sz="1800" dirty="0"/>
          </a:p>
          <a:p>
            <a:r>
              <a:rPr lang="en-US" sz="1800" dirty="0"/>
              <a:t>Certain items such as sweets, soft drinks and alcohol are not included. </a:t>
            </a:r>
          </a:p>
          <a:p>
            <a:pPr marL="0" indent="0">
              <a:buNone/>
            </a:pPr>
            <a:endParaRPr lang="en-US" sz="1800" dirty="0"/>
          </a:p>
          <a:p>
            <a:r>
              <a:rPr lang="en-US" sz="1800" dirty="0"/>
              <a:t>The list of items is estimated to cover between one or two weeks depending on the levels of consumption. In general, we opted for very modest quantities, meaning the expense is on the conservative side.</a:t>
            </a:r>
          </a:p>
          <a:p>
            <a:pPr marL="0" indent="0">
              <a:buNone/>
            </a:pPr>
            <a:endParaRPr lang="en-US" sz="1800" dirty="0"/>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246621"/>
            <a:ext cx="11150600" cy="920336"/>
          </a:xfrm>
        </p:spPr>
        <p:txBody>
          <a:bodyPr anchor="b">
            <a:normAutofit/>
          </a:bodyPr>
          <a:lstStyle/>
          <a:p>
            <a:r>
              <a:rPr lang="en-US" dirty="0"/>
              <a:t>How was the list of items chosen? </a:t>
            </a:r>
          </a:p>
        </p:txBody>
      </p:sp>
    </p:spTree>
    <p:extLst>
      <p:ext uri="{BB962C8B-B14F-4D97-AF65-F5344CB8AC3E}">
        <p14:creationId xmlns:p14="http://schemas.microsoft.com/office/powerpoint/2010/main" val="213510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text&#10;&#10;Description automatically generated">
            <a:extLst>
              <a:ext uri="{FF2B5EF4-FFF2-40B4-BE49-F238E27FC236}">
                <a16:creationId xmlns:a16="http://schemas.microsoft.com/office/drawing/2014/main" id="{62E281FD-FB2D-45F9-B71D-4355928FCFFE}"/>
              </a:ext>
            </a:extLst>
          </p:cNvPr>
          <p:cNvPicPr>
            <a:picLocks noGrp="1" noChangeAspect="1"/>
          </p:cNvPicPr>
          <p:nvPr>
            <p:ph idx="19"/>
          </p:nvPr>
        </p:nvPicPr>
        <p:blipFill>
          <a:blip r:embed="rId3"/>
          <a:stretch>
            <a:fillRect/>
          </a:stretch>
        </p:blipFill>
        <p:spPr>
          <a:xfrm>
            <a:off x="6124330" y="1647825"/>
            <a:ext cx="5131047" cy="3847201"/>
          </a:xfrm>
        </p:spPr>
      </p:pic>
      <p:sp>
        <p:nvSpPr>
          <p:cNvPr id="2" name="Title 1">
            <a:extLst>
              <a:ext uri="{FF2B5EF4-FFF2-40B4-BE49-F238E27FC236}">
                <a16:creationId xmlns:a16="http://schemas.microsoft.com/office/drawing/2014/main" id="{1C63C2D9-0850-4620-BE32-11F44A927662}"/>
              </a:ext>
            </a:extLst>
          </p:cNvPr>
          <p:cNvSpPr>
            <a:spLocks noGrp="1"/>
          </p:cNvSpPr>
          <p:nvPr>
            <p:ph type="title"/>
          </p:nvPr>
        </p:nvSpPr>
        <p:spPr/>
        <p:txBody>
          <a:bodyPr/>
          <a:lstStyle/>
          <a:p>
            <a:r>
              <a:rPr lang="en-US" dirty="0"/>
              <a:t>The detailed list</a:t>
            </a:r>
          </a:p>
        </p:txBody>
      </p:sp>
      <p:pic>
        <p:nvPicPr>
          <p:cNvPr id="29" name="Picture Placeholder 28" descr="Pencil">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p:pic>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p:txBody>
          <a:bodyPr/>
          <a:lstStyle/>
          <a:p>
            <a:pPr algn="l"/>
            <a:r>
              <a:rPr lang="en-US" sz="1600" dirty="0"/>
              <a:t>Sugar, toilet paper, potatoes, carrots, onions, bananas, tomatoes, oranges, apples, chicken drumsticks, chicken breast, fresh minced beef, frozen minced beef, ham, grated cheese, cheddar cheese, butter, buns, Maltese bread, white loaf, whole meal loaf, flour, fresh milk, mozzarella, yoghurt, ricotta, coffee, tea, pasta, tortellini, ravioli, </a:t>
            </a:r>
            <a:r>
              <a:rPr lang="en-US" sz="1600" dirty="0" err="1"/>
              <a:t>polpa</a:t>
            </a:r>
            <a:r>
              <a:rPr lang="en-US" sz="1600" dirty="0"/>
              <a:t>, </a:t>
            </a:r>
            <a:r>
              <a:rPr lang="en-US" sz="1600" dirty="0" err="1"/>
              <a:t>kunserva</a:t>
            </a:r>
            <a:r>
              <a:rPr lang="en-US" sz="1600" dirty="0"/>
              <a:t>, olives, caponata, pesto, </a:t>
            </a:r>
            <a:r>
              <a:rPr lang="en-US" sz="1600" dirty="0" err="1"/>
              <a:t>kunserva</a:t>
            </a:r>
            <a:r>
              <a:rPr lang="en-US" sz="1600" dirty="0"/>
              <a:t>, couscous, cereal, oven fries, canned tuna, toilet paper, floor detergent, sanitizer, fabric conditioner, laundry detergent.</a:t>
            </a:r>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5</a:t>
            </a:fld>
            <a:endParaRPr lang="en-US" dirty="0"/>
          </a:p>
        </p:txBody>
      </p:sp>
    </p:spTree>
    <p:extLst>
      <p:ext uri="{BB962C8B-B14F-4D97-AF65-F5344CB8AC3E}">
        <p14:creationId xmlns:p14="http://schemas.microsoft.com/office/powerpoint/2010/main" val="26940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How did the bills compare? </a:t>
            </a:r>
          </a:p>
        </p:txBody>
      </p:sp>
      <p:graphicFrame>
        <p:nvGraphicFramePr>
          <p:cNvPr id="6" name="Table 5">
            <a:extLst>
              <a:ext uri="{FF2B5EF4-FFF2-40B4-BE49-F238E27FC236}">
                <a16:creationId xmlns:a16="http://schemas.microsoft.com/office/drawing/2014/main" id="{BEE52E89-C526-4F73-86FB-0EB31587CD33}"/>
              </a:ext>
            </a:extLst>
          </p:cNvPr>
          <p:cNvGraphicFramePr>
            <a:graphicFrameLocks noGrp="1"/>
          </p:cNvGraphicFramePr>
          <p:nvPr>
            <p:extLst>
              <p:ext uri="{D42A27DB-BD31-4B8C-83A1-F6EECF244321}">
                <p14:modId xmlns:p14="http://schemas.microsoft.com/office/powerpoint/2010/main" val="3179913639"/>
              </p:ext>
            </p:extLst>
          </p:nvPr>
        </p:nvGraphicFramePr>
        <p:xfrm>
          <a:off x="1635760" y="2259449"/>
          <a:ext cx="8920480" cy="3559020"/>
        </p:xfrm>
        <a:graphic>
          <a:graphicData uri="http://schemas.openxmlformats.org/drawingml/2006/table">
            <a:tbl>
              <a:tblPr firstRow="1" bandRow="1">
                <a:tableStyleId>{5C22544A-7EE6-4342-B048-85BDC9FD1C3A}</a:tableStyleId>
              </a:tblPr>
              <a:tblGrid>
                <a:gridCol w="2230120">
                  <a:extLst>
                    <a:ext uri="{9D8B030D-6E8A-4147-A177-3AD203B41FA5}">
                      <a16:colId xmlns:a16="http://schemas.microsoft.com/office/drawing/2014/main" val="2785900615"/>
                    </a:ext>
                  </a:extLst>
                </a:gridCol>
                <a:gridCol w="2230120">
                  <a:extLst>
                    <a:ext uri="{9D8B030D-6E8A-4147-A177-3AD203B41FA5}">
                      <a16:colId xmlns:a16="http://schemas.microsoft.com/office/drawing/2014/main" val="2287965835"/>
                    </a:ext>
                  </a:extLst>
                </a:gridCol>
                <a:gridCol w="2230120">
                  <a:extLst>
                    <a:ext uri="{9D8B030D-6E8A-4147-A177-3AD203B41FA5}">
                      <a16:colId xmlns:a16="http://schemas.microsoft.com/office/drawing/2014/main" val="1756528531"/>
                    </a:ext>
                  </a:extLst>
                </a:gridCol>
                <a:gridCol w="2230120">
                  <a:extLst>
                    <a:ext uri="{9D8B030D-6E8A-4147-A177-3AD203B41FA5}">
                      <a16:colId xmlns:a16="http://schemas.microsoft.com/office/drawing/2014/main" val="3202057861"/>
                    </a:ext>
                  </a:extLst>
                </a:gridCol>
              </a:tblGrid>
              <a:tr h="592300">
                <a:tc>
                  <a:txBody>
                    <a:bodyPr/>
                    <a:lstStyle/>
                    <a:p>
                      <a:pPr algn="ctr"/>
                      <a:r>
                        <a:rPr lang="en-IN" dirty="0"/>
                        <a:t>Month</a:t>
                      </a:r>
                    </a:p>
                  </a:txBody>
                  <a:tcPr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IN" dirty="0"/>
                        <a:t>A</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IN" dirty="0"/>
                        <a:t>B</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IN" dirty="0"/>
                        <a:t>C</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730668"/>
                  </a:ext>
                </a:extLst>
              </a:tr>
              <a:tr h="370840">
                <a:tc>
                  <a:txBody>
                    <a:bodyPr/>
                    <a:lstStyle/>
                    <a:p>
                      <a:pPr algn="ctr"/>
                      <a:r>
                        <a:rPr lang="en-IN" sz="1600" dirty="0"/>
                        <a:t>January</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€138.64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€133.05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€137.37</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0518677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t>May</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€149.46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€139.04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€142.57</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608147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t>September </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€153.67</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€145.70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€149.73</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865415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t>December</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€151.76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€144.65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€147.64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329365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Diff (Jan-Dec)</a:t>
                      </a:r>
                      <a:endParaRPr lang="en-IN" sz="1600" b="1"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r>
                        <a:rPr lang="en-IN" sz="1600" b="1" dirty="0"/>
                        <a:t>€13.12</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r>
                        <a:rPr lang="en-IN" sz="1600" b="1" dirty="0"/>
                        <a:t>€11.60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r>
                        <a:rPr lang="en-IN" sz="1600" b="1" dirty="0"/>
                        <a:t>€10.27</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638762608"/>
                  </a:ext>
                </a:extLst>
              </a:tr>
              <a:tr h="370840">
                <a:tc>
                  <a:txBody>
                    <a:bodyPr/>
                    <a:lstStyle/>
                    <a:p>
                      <a:pPr algn="ctr"/>
                      <a:r>
                        <a:rPr lang="en-US" sz="1600" b="1" dirty="0">
                          <a:solidFill>
                            <a:schemeClr val="tx1"/>
                          </a:solidFill>
                        </a:rPr>
                        <a:t>Diff  (Jan-Dec) %</a:t>
                      </a:r>
                      <a:endParaRPr lang="en-IN" sz="1600" b="1" dirty="0">
                        <a:solidFill>
                          <a:schemeClr val="tx1"/>
                        </a:solidFill>
                      </a:endParaRP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r>
                        <a:rPr lang="en-US" sz="1600" b="1" dirty="0"/>
                        <a:t>+9.5%</a:t>
                      </a:r>
                      <a:endParaRPr lang="en-IN" sz="16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r>
                        <a:rPr lang="en-IN" sz="1600" b="1" dirty="0"/>
                        <a:t>+8.7%</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r>
                        <a:rPr lang="en-IN" sz="1600" b="1" dirty="0"/>
                        <a:t>+%7.5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579273402"/>
                  </a:ext>
                </a:extLst>
              </a:tr>
              <a:tr h="370840">
                <a:tc>
                  <a:txBody>
                    <a:bodyPr/>
                    <a:lstStyle/>
                    <a:p>
                      <a:pPr algn="ctr"/>
                      <a:r>
                        <a:rPr lang="en-IN" sz="1600" b="1" dirty="0">
                          <a:solidFill>
                            <a:schemeClr val="tx1"/>
                          </a:solidFill>
                        </a:rPr>
                        <a:t>Average Difference %</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gridSpan="3">
                  <a:txBody>
                    <a:bodyPr/>
                    <a:lstStyle/>
                    <a:p>
                      <a:pPr algn="ctr"/>
                      <a:r>
                        <a:rPr lang="en-IN" sz="1600" b="1" dirty="0"/>
                        <a:t>8.6%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hMerge="1">
                  <a:txBody>
                    <a:bodyPr/>
                    <a:lstStyle/>
                    <a:p>
                      <a:pPr algn="ctr"/>
                      <a:endParaRPr lang="en-IN" sz="16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hMerge="1">
                  <a:txBody>
                    <a:bodyPr/>
                    <a:lstStyle/>
                    <a:p>
                      <a:pPr algn="ctr"/>
                      <a:endParaRPr lang="en-IN" sz="16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240089309"/>
                  </a:ext>
                </a:extLst>
              </a:tr>
              <a:tr h="370840">
                <a:tc>
                  <a:txBody>
                    <a:bodyPr/>
                    <a:lstStyle/>
                    <a:p>
                      <a:pPr algn="ctr"/>
                      <a:r>
                        <a:rPr lang="en-IN" sz="1600" b="1" dirty="0">
                          <a:solidFill>
                            <a:schemeClr val="tx1"/>
                          </a:solidFill>
                        </a:rPr>
                        <a:t>Average increase (</a:t>
                      </a:r>
                      <a:r>
                        <a:rPr lang="en-IN" sz="1600" dirty="0"/>
                        <a:t>€)</a:t>
                      </a:r>
                      <a:r>
                        <a:rPr lang="en-IN" sz="1600" b="1" dirty="0">
                          <a:solidFill>
                            <a:schemeClr val="tx1"/>
                          </a:solidFill>
                        </a:rPr>
                        <a:t> </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bg2"/>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dirty="0"/>
                        <a:t>€11.67</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bg2"/>
                    </a:solidFill>
                  </a:tcPr>
                </a:tc>
                <a:tc hMerge="1">
                  <a:txBody>
                    <a:bodyPr/>
                    <a:lstStyle/>
                    <a:p>
                      <a:pPr algn="ctr"/>
                      <a:endParaRPr lang="en-IN" sz="16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bg2"/>
                    </a:solidFill>
                  </a:tcPr>
                </a:tc>
                <a:tc hMerge="1">
                  <a:txBody>
                    <a:bodyPr/>
                    <a:lstStyle/>
                    <a:p>
                      <a:pPr algn="ctr"/>
                      <a:endParaRPr lang="en-IN" sz="16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bg2"/>
                    </a:solidFill>
                  </a:tcPr>
                </a:tc>
                <a:extLst>
                  <a:ext uri="{0D108BD9-81ED-4DB2-BD59-A6C34878D82A}">
                    <a16:rowId xmlns:a16="http://schemas.microsoft.com/office/drawing/2014/main" val="1442216324"/>
                  </a:ext>
                </a:extLst>
              </a:tr>
            </a:tbl>
          </a:graphicData>
        </a:graphic>
      </p:graphicFrame>
      <p:sp>
        <p:nvSpPr>
          <p:cNvPr id="4" name="Slide Number Placeholder 3"/>
          <p:cNvSpPr>
            <a:spLocks noGrp="1"/>
          </p:cNvSpPr>
          <p:nvPr>
            <p:ph type="sldNum" sz="quarter" idx="12"/>
          </p:nvPr>
        </p:nvSpPr>
        <p:spPr/>
        <p:txBody>
          <a:bodyPr/>
          <a:lstStyle/>
          <a:p>
            <a:r>
              <a:rPr lang="en-US" dirty="0"/>
              <a:t>6</a:t>
            </a:r>
          </a:p>
        </p:txBody>
      </p:sp>
    </p:spTree>
    <p:extLst>
      <p:ext uri="{BB962C8B-B14F-4D97-AF65-F5344CB8AC3E}">
        <p14:creationId xmlns:p14="http://schemas.microsoft.com/office/powerpoint/2010/main" val="68865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GB" dirty="0"/>
              <a:t>How Did we cope in 2022 </a:t>
            </a:r>
            <a:br>
              <a:rPr lang="en-GB" dirty="0"/>
            </a:br>
            <a:r>
              <a:rPr lang="en-GB" dirty="0"/>
              <a:t>with  the 2021 </a:t>
            </a:r>
            <a:r>
              <a:rPr lang="en-IN" dirty="0"/>
              <a:t>€1.75 cola </a:t>
            </a:r>
            <a:r>
              <a:rPr lang="en-IN" sz="3200" dirty="0"/>
              <a:t>increase*?</a:t>
            </a:r>
            <a:endParaRPr lang="en-US" dirty="0"/>
          </a:p>
        </p:txBody>
      </p:sp>
      <p:graphicFrame>
        <p:nvGraphicFramePr>
          <p:cNvPr id="6" name="Table 5">
            <a:extLst>
              <a:ext uri="{FF2B5EF4-FFF2-40B4-BE49-F238E27FC236}">
                <a16:creationId xmlns:a16="http://schemas.microsoft.com/office/drawing/2014/main" id="{BEE52E89-C526-4F73-86FB-0EB31587CD33}"/>
              </a:ext>
            </a:extLst>
          </p:cNvPr>
          <p:cNvGraphicFramePr>
            <a:graphicFrameLocks noGrp="1"/>
          </p:cNvGraphicFramePr>
          <p:nvPr>
            <p:extLst>
              <p:ext uri="{D42A27DB-BD31-4B8C-83A1-F6EECF244321}">
                <p14:modId xmlns:p14="http://schemas.microsoft.com/office/powerpoint/2010/main" val="1006900848"/>
              </p:ext>
            </p:extLst>
          </p:nvPr>
        </p:nvGraphicFramePr>
        <p:xfrm>
          <a:off x="1319842" y="1530475"/>
          <a:ext cx="9236400" cy="3396460"/>
        </p:xfrm>
        <a:graphic>
          <a:graphicData uri="http://schemas.openxmlformats.org/drawingml/2006/table">
            <a:tbl>
              <a:tblPr firstRow="1" bandRow="1">
                <a:tableStyleId>{5C22544A-7EE6-4342-B048-85BDC9FD1C3A}</a:tableStyleId>
              </a:tblPr>
              <a:tblGrid>
                <a:gridCol w="2309100">
                  <a:extLst>
                    <a:ext uri="{9D8B030D-6E8A-4147-A177-3AD203B41FA5}">
                      <a16:colId xmlns:a16="http://schemas.microsoft.com/office/drawing/2014/main" val="2785900615"/>
                    </a:ext>
                  </a:extLst>
                </a:gridCol>
                <a:gridCol w="2309100">
                  <a:extLst>
                    <a:ext uri="{9D8B030D-6E8A-4147-A177-3AD203B41FA5}">
                      <a16:colId xmlns:a16="http://schemas.microsoft.com/office/drawing/2014/main" val="2287965835"/>
                    </a:ext>
                  </a:extLst>
                </a:gridCol>
                <a:gridCol w="2309100">
                  <a:extLst>
                    <a:ext uri="{9D8B030D-6E8A-4147-A177-3AD203B41FA5}">
                      <a16:colId xmlns:a16="http://schemas.microsoft.com/office/drawing/2014/main" val="1756528531"/>
                    </a:ext>
                  </a:extLst>
                </a:gridCol>
                <a:gridCol w="2309100">
                  <a:extLst>
                    <a:ext uri="{9D8B030D-6E8A-4147-A177-3AD203B41FA5}">
                      <a16:colId xmlns:a16="http://schemas.microsoft.com/office/drawing/2014/main" val="3202057861"/>
                    </a:ext>
                  </a:extLst>
                </a:gridCol>
              </a:tblGrid>
              <a:tr h="592300">
                <a:tc>
                  <a:txBody>
                    <a:bodyPr/>
                    <a:lstStyle/>
                    <a:p>
                      <a:pPr algn="ctr"/>
                      <a:r>
                        <a:rPr lang="en-IN" dirty="0"/>
                        <a:t>In/Out</a:t>
                      </a:r>
                    </a:p>
                  </a:txBody>
                  <a:tcPr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IN" dirty="0"/>
                        <a:t> A</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IN" dirty="0"/>
                        <a:t>B</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IN" dirty="0"/>
                        <a:t>C</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73066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t>Actual increase in annual expenditure for 2022</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-€332.34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-€241.56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-€223.11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350288723"/>
                  </a:ext>
                </a:extLst>
              </a:tr>
              <a:tr h="370840">
                <a:tc>
                  <a:txBody>
                    <a:bodyPr/>
                    <a:lstStyle/>
                    <a:p>
                      <a:pPr algn="ctr"/>
                      <a:r>
                        <a:rPr lang="en-IN" sz="1600" dirty="0"/>
                        <a:t>COLA (not taxable)</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tc>
                  <a:txBody>
                    <a:bodyPr/>
                    <a:lstStyle/>
                    <a:p>
                      <a:pPr algn="ctr"/>
                      <a:r>
                        <a:rPr lang="en-IN" sz="1600" dirty="0"/>
                        <a:t>+€91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tc>
                  <a:txBody>
                    <a:bodyPr/>
                    <a:lstStyle/>
                    <a:p>
                      <a:pPr algn="ctr"/>
                      <a:r>
                        <a:rPr lang="en-IN" sz="1600" dirty="0"/>
                        <a:t>+€91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tc>
                  <a:txBody>
                    <a:bodyPr/>
                    <a:lstStyle/>
                    <a:p>
                      <a:pPr algn="ctr"/>
                      <a:r>
                        <a:rPr lang="en-IN" sz="1600" dirty="0"/>
                        <a:t>+€91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29608147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dirty="0">
                          <a:solidFill>
                            <a:schemeClr val="tx1"/>
                          </a:solidFill>
                        </a:rPr>
                        <a:t>Out of pocket </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tc>
                  <a:txBody>
                    <a:bodyPr/>
                    <a:lstStyle/>
                    <a:p>
                      <a:pPr algn="ctr"/>
                      <a:r>
                        <a:rPr lang="en-IN" sz="1600" b="1" dirty="0">
                          <a:solidFill>
                            <a:srgbClr val="C00000"/>
                          </a:solidFill>
                        </a:rPr>
                        <a:t>-€241.34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tc>
                  <a:txBody>
                    <a:bodyPr/>
                    <a:lstStyle/>
                    <a:p>
                      <a:pPr algn="ctr"/>
                      <a:r>
                        <a:rPr lang="en-IN" sz="1600" b="1" dirty="0">
                          <a:solidFill>
                            <a:srgbClr val="C00000"/>
                          </a:solidFill>
                        </a:rPr>
                        <a:t>-€150.56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tc>
                  <a:txBody>
                    <a:bodyPr/>
                    <a:lstStyle/>
                    <a:p>
                      <a:pPr algn="ctr"/>
                      <a:r>
                        <a:rPr lang="en-IN" sz="1600" b="1" dirty="0">
                          <a:solidFill>
                            <a:srgbClr val="C00000"/>
                          </a:solidFill>
                        </a:rPr>
                        <a:t>-€132.11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2380512838"/>
                  </a:ext>
                </a:extLst>
              </a:tr>
              <a:tr h="370840">
                <a:tc>
                  <a:txBody>
                    <a:bodyPr/>
                    <a:lstStyle/>
                    <a:p>
                      <a:pPr algn="ctr"/>
                      <a:r>
                        <a:rPr lang="en-IN" sz="1600" dirty="0">
                          <a:solidFill>
                            <a:schemeClr val="tx1"/>
                          </a:solidFill>
                        </a:rPr>
                        <a:t>COLA (@15% tax)</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tc>
                  <a:txBody>
                    <a:bodyPr/>
                    <a:lstStyle/>
                    <a:p>
                      <a:pPr algn="ctr"/>
                      <a:r>
                        <a:rPr lang="en-IN" sz="1600" dirty="0">
                          <a:solidFill>
                            <a:schemeClr val="tx1"/>
                          </a:solidFill>
                        </a:rPr>
                        <a:t>+€77.35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solidFill>
                            <a:schemeClr val="tx1"/>
                          </a:solidFill>
                        </a:rPr>
                        <a:t>+€77.35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solidFill>
                            <a:schemeClr val="tx1"/>
                          </a:solidFill>
                        </a:rPr>
                        <a:t>+€77.35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extLst>
                  <a:ext uri="{0D108BD9-81ED-4DB2-BD59-A6C34878D82A}">
                    <a16:rowId xmlns:a16="http://schemas.microsoft.com/office/drawing/2014/main" val="2030134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dirty="0">
                          <a:solidFill>
                            <a:schemeClr val="tx1"/>
                          </a:solidFill>
                        </a:rPr>
                        <a:t>Out of pocket</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tc>
                  <a:txBody>
                    <a:bodyPr/>
                    <a:lstStyle/>
                    <a:p>
                      <a:pPr algn="ctr"/>
                      <a:r>
                        <a:rPr lang="en-IN" sz="1600" b="1" dirty="0">
                          <a:solidFill>
                            <a:srgbClr val="C00000"/>
                          </a:solidFill>
                        </a:rPr>
                        <a:t>-€254.99</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tc>
                  <a:txBody>
                    <a:bodyPr/>
                    <a:lstStyle/>
                    <a:p>
                      <a:pPr algn="ctr"/>
                      <a:r>
                        <a:rPr lang="en-IN" sz="1600" b="1" dirty="0">
                          <a:solidFill>
                            <a:srgbClr val="C00000"/>
                          </a:solidFill>
                        </a:rPr>
                        <a:t>-€164.21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tc>
                  <a:txBody>
                    <a:bodyPr/>
                    <a:lstStyle/>
                    <a:p>
                      <a:pPr algn="ctr"/>
                      <a:r>
                        <a:rPr lang="en-IN" sz="1600" b="1" dirty="0">
                          <a:solidFill>
                            <a:srgbClr val="C00000"/>
                          </a:solidFill>
                        </a:rPr>
                        <a:t>-€145.76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extLst>
                  <a:ext uri="{0D108BD9-81ED-4DB2-BD59-A6C34878D82A}">
                    <a16:rowId xmlns:a16="http://schemas.microsoft.com/office/drawing/2014/main" val="29587106"/>
                  </a:ext>
                </a:extLst>
              </a:tr>
              <a:tr h="370840">
                <a:tc>
                  <a:txBody>
                    <a:bodyPr/>
                    <a:lstStyle/>
                    <a:p>
                      <a:pPr algn="ctr"/>
                      <a:r>
                        <a:rPr lang="en-IN" sz="1600" dirty="0">
                          <a:solidFill>
                            <a:schemeClr val="tx1"/>
                          </a:solidFill>
                        </a:rPr>
                        <a:t>COLA (@25% tax)</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IN" sz="1600" dirty="0">
                          <a:solidFill>
                            <a:schemeClr val="tx1"/>
                          </a:solidFill>
                        </a:rPr>
                        <a:t>+€68.25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solidFill>
                            <a:schemeClr val="tx1"/>
                          </a:solidFill>
                        </a:rPr>
                        <a:t>+€68.25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solidFill>
                            <a:schemeClr val="tx1"/>
                          </a:solidFill>
                        </a:rPr>
                        <a:t>+€68.25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248218939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dirty="0">
                          <a:solidFill>
                            <a:schemeClr val="tx1"/>
                          </a:solidFill>
                        </a:rPr>
                        <a:t>Out of pocket</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IN" sz="1600" b="1" dirty="0">
                          <a:solidFill>
                            <a:srgbClr val="C00000"/>
                          </a:solidFill>
                        </a:rPr>
                        <a:t>-€264.09</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IN" sz="1600" b="1" dirty="0">
                          <a:solidFill>
                            <a:srgbClr val="C00000"/>
                          </a:solidFill>
                        </a:rPr>
                        <a:t>-€173.31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IN" sz="1600" b="1" dirty="0">
                          <a:solidFill>
                            <a:srgbClr val="C00000"/>
                          </a:solidFill>
                        </a:rPr>
                        <a:t>-€154.86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2297604021"/>
                  </a:ext>
                </a:extLst>
              </a:tr>
            </a:tbl>
          </a:graphicData>
        </a:graphic>
      </p:graphicFrame>
      <p:sp>
        <p:nvSpPr>
          <p:cNvPr id="4" name="Slide Number Placeholder 3"/>
          <p:cNvSpPr>
            <a:spLocks noGrp="1"/>
          </p:cNvSpPr>
          <p:nvPr>
            <p:ph type="sldNum" sz="quarter" idx="12"/>
          </p:nvPr>
        </p:nvSpPr>
        <p:spPr/>
        <p:txBody>
          <a:bodyPr/>
          <a:lstStyle/>
          <a:p>
            <a:r>
              <a:rPr lang="en-US" dirty="0"/>
              <a:t>7</a:t>
            </a:r>
          </a:p>
        </p:txBody>
      </p:sp>
      <p:sp>
        <p:nvSpPr>
          <p:cNvPr id="2" name="TextBox 1">
            <a:extLst>
              <a:ext uri="{FF2B5EF4-FFF2-40B4-BE49-F238E27FC236}">
                <a16:creationId xmlns:a16="http://schemas.microsoft.com/office/drawing/2014/main" id="{60FA3CB8-AB9D-44B0-AF4F-6801B1DFEB54}"/>
              </a:ext>
            </a:extLst>
          </p:cNvPr>
          <p:cNvSpPr txBox="1"/>
          <p:nvPr/>
        </p:nvSpPr>
        <p:spPr>
          <a:xfrm>
            <a:off x="1319842" y="5658928"/>
            <a:ext cx="6963024" cy="461665"/>
          </a:xfrm>
          <a:prstGeom prst="rect">
            <a:avLst/>
          </a:prstGeom>
          <a:noFill/>
        </p:spPr>
        <p:txBody>
          <a:bodyPr wrap="square" rtlCol="0">
            <a:spAutoFit/>
          </a:bodyPr>
          <a:lstStyle/>
          <a:p>
            <a:r>
              <a:rPr lang="en-GB" sz="1200" i="1" dirty="0"/>
              <a:t>*Based on 3 shopping visits </a:t>
            </a:r>
            <a:r>
              <a:rPr lang="en-GB" sz="1200" i="1"/>
              <a:t>every month </a:t>
            </a:r>
            <a:r>
              <a:rPr lang="en-GB" sz="1200" i="1" dirty="0"/>
              <a:t>which equate to 36 shopping baskets per year</a:t>
            </a:r>
          </a:p>
          <a:p>
            <a:pPr marL="171450" indent="-171450">
              <a:buFont typeface="Arial" panose="020B0604020202020204" pitchFamily="34" charset="0"/>
              <a:buChar char="•"/>
            </a:pPr>
            <a:endParaRPr lang="en-MT" sz="1200" i="1" dirty="0"/>
          </a:p>
        </p:txBody>
      </p:sp>
      <p:sp>
        <p:nvSpPr>
          <p:cNvPr id="3" name="TextBox 2">
            <a:extLst>
              <a:ext uri="{FF2B5EF4-FFF2-40B4-BE49-F238E27FC236}">
                <a16:creationId xmlns:a16="http://schemas.microsoft.com/office/drawing/2014/main" id="{68F701D9-952E-4902-8726-1605311C56EA}"/>
              </a:ext>
            </a:extLst>
          </p:cNvPr>
          <p:cNvSpPr txBox="1"/>
          <p:nvPr/>
        </p:nvSpPr>
        <p:spPr>
          <a:xfrm>
            <a:off x="1162076" y="4897507"/>
            <a:ext cx="9394166" cy="369332"/>
          </a:xfrm>
          <a:prstGeom prst="rect">
            <a:avLst/>
          </a:prstGeom>
          <a:noFill/>
        </p:spPr>
        <p:txBody>
          <a:bodyPr wrap="square" rtlCol="0">
            <a:spAutoFit/>
          </a:bodyPr>
          <a:lstStyle/>
          <a:p>
            <a:pPr algn="ctr"/>
            <a:r>
              <a:rPr lang="en-GB" dirty="0"/>
              <a:t>In each case increase in cost was overwhelmingly above the COLA increase for 2022</a:t>
            </a:r>
          </a:p>
        </p:txBody>
      </p:sp>
    </p:spTree>
    <p:extLst>
      <p:ext uri="{BB962C8B-B14F-4D97-AF65-F5344CB8AC3E}">
        <p14:creationId xmlns:p14="http://schemas.microsoft.com/office/powerpoint/2010/main" val="134042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GB" dirty="0"/>
              <a:t>Assuming a price freeze in 2023 what would be </a:t>
            </a:r>
            <a:br>
              <a:rPr lang="en-GB" dirty="0"/>
            </a:br>
            <a:r>
              <a:rPr lang="en-GB" dirty="0"/>
              <a:t>the effect of the 2022 </a:t>
            </a:r>
            <a:r>
              <a:rPr lang="en-IN" dirty="0"/>
              <a:t>€9.90 cola </a:t>
            </a:r>
            <a:r>
              <a:rPr lang="en-IN" sz="3200" dirty="0"/>
              <a:t>increase*?</a:t>
            </a:r>
            <a:endParaRPr lang="en-US" dirty="0"/>
          </a:p>
        </p:txBody>
      </p:sp>
      <p:graphicFrame>
        <p:nvGraphicFramePr>
          <p:cNvPr id="6" name="Table 5">
            <a:extLst>
              <a:ext uri="{FF2B5EF4-FFF2-40B4-BE49-F238E27FC236}">
                <a16:creationId xmlns:a16="http://schemas.microsoft.com/office/drawing/2014/main" id="{BEE52E89-C526-4F73-86FB-0EB31587CD33}"/>
              </a:ext>
            </a:extLst>
          </p:cNvPr>
          <p:cNvGraphicFramePr>
            <a:graphicFrameLocks noGrp="1"/>
          </p:cNvGraphicFramePr>
          <p:nvPr>
            <p:extLst>
              <p:ext uri="{D42A27DB-BD31-4B8C-83A1-F6EECF244321}">
                <p14:modId xmlns:p14="http://schemas.microsoft.com/office/powerpoint/2010/main" val="1769518436"/>
              </p:ext>
            </p:extLst>
          </p:nvPr>
        </p:nvGraphicFramePr>
        <p:xfrm>
          <a:off x="1319842" y="1530475"/>
          <a:ext cx="9236400" cy="3396460"/>
        </p:xfrm>
        <a:graphic>
          <a:graphicData uri="http://schemas.openxmlformats.org/drawingml/2006/table">
            <a:tbl>
              <a:tblPr firstRow="1" bandRow="1">
                <a:tableStyleId>{5C22544A-7EE6-4342-B048-85BDC9FD1C3A}</a:tableStyleId>
              </a:tblPr>
              <a:tblGrid>
                <a:gridCol w="2309100">
                  <a:extLst>
                    <a:ext uri="{9D8B030D-6E8A-4147-A177-3AD203B41FA5}">
                      <a16:colId xmlns:a16="http://schemas.microsoft.com/office/drawing/2014/main" val="2785900615"/>
                    </a:ext>
                  </a:extLst>
                </a:gridCol>
                <a:gridCol w="2309100">
                  <a:extLst>
                    <a:ext uri="{9D8B030D-6E8A-4147-A177-3AD203B41FA5}">
                      <a16:colId xmlns:a16="http://schemas.microsoft.com/office/drawing/2014/main" val="2287965835"/>
                    </a:ext>
                  </a:extLst>
                </a:gridCol>
                <a:gridCol w="2309100">
                  <a:extLst>
                    <a:ext uri="{9D8B030D-6E8A-4147-A177-3AD203B41FA5}">
                      <a16:colId xmlns:a16="http://schemas.microsoft.com/office/drawing/2014/main" val="1756528531"/>
                    </a:ext>
                  </a:extLst>
                </a:gridCol>
                <a:gridCol w="2309100">
                  <a:extLst>
                    <a:ext uri="{9D8B030D-6E8A-4147-A177-3AD203B41FA5}">
                      <a16:colId xmlns:a16="http://schemas.microsoft.com/office/drawing/2014/main" val="3202057861"/>
                    </a:ext>
                  </a:extLst>
                </a:gridCol>
              </a:tblGrid>
              <a:tr h="592300">
                <a:tc>
                  <a:txBody>
                    <a:bodyPr/>
                    <a:lstStyle/>
                    <a:p>
                      <a:pPr algn="ctr"/>
                      <a:r>
                        <a:rPr lang="en-IN" dirty="0"/>
                        <a:t>In/Out</a:t>
                      </a:r>
                    </a:p>
                  </a:txBody>
                  <a:tcPr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IN" dirty="0"/>
                        <a:t> A</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IN" dirty="0"/>
                        <a:t>B</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IN" dirty="0"/>
                        <a:t>C</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73066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t>Forecasted additional cost for 2023</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-€472.32</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-€417.60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t>-€369.72</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350288723"/>
                  </a:ext>
                </a:extLst>
              </a:tr>
              <a:tr h="370840">
                <a:tc>
                  <a:txBody>
                    <a:bodyPr/>
                    <a:lstStyle/>
                    <a:p>
                      <a:pPr algn="ctr"/>
                      <a:r>
                        <a:rPr lang="en-IN" sz="1600" dirty="0"/>
                        <a:t>COLA (not taxable)</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tc>
                  <a:txBody>
                    <a:bodyPr/>
                    <a:lstStyle/>
                    <a:p>
                      <a:pPr algn="ctr"/>
                      <a:r>
                        <a:rPr lang="en-IN" sz="1600" dirty="0"/>
                        <a:t>+€514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tc>
                  <a:txBody>
                    <a:bodyPr/>
                    <a:lstStyle/>
                    <a:p>
                      <a:pPr algn="ctr"/>
                      <a:r>
                        <a:rPr lang="en-IN" sz="1600" dirty="0"/>
                        <a:t>+€514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tc>
                  <a:txBody>
                    <a:bodyPr/>
                    <a:lstStyle/>
                    <a:p>
                      <a:pPr algn="ctr"/>
                      <a:r>
                        <a:rPr lang="en-IN" sz="1600" dirty="0"/>
                        <a:t>+€514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29608147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dirty="0">
                          <a:solidFill>
                            <a:schemeClr val="tx1"/>
                          </a:solidFill>
                        </a:rPr>
                        <a:t>Out of pocket</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tc>
                  <a:txBody>
                    <a:bodyPr/>
                    <a:lstStyle/>
                    <a:p>
                      <a:pPr algn="ctr"/>
                      <a:r>
                        <a:rPr lang="en-IN" sz="1600" b="1" dirty="0">
                          <a:solidFill>
                            <a:schemeClr val="tx1"/>
                          </a:solidFill>
                        </a:rPr>
                        <a:t>  0 (€41.68)</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tc>
                  <a:txBody>
                    <a:bodyPr/>
                    <a:lstStyle/>
                    <a:p>
                      <a:pPr algn="ctr"/>
                      <a:r>
                        <a:rPr lang="en-IN" sz="1600" b="1" dirty="0">
                          <a:solidFill>
                            <a:schemeClr val="tx1"/>
                          </a:solidFill>
                        </a:rPr>
                        <a:t>0 (€96.40)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tc>
                  <a:txBody>
                    <a:bodyPr/>
                    <a:lstStyle/>
                    <a:p>
                      <a:pPr algn="ctr"/>
                      <a:r>
                        <a:rPr lang="en-IN" sz="1600" b="1" dirty="0">
                          <a:solidFill>
                            <a:schemeClr val="tx1"/>
                          </a:solidFill>
                        </a:rPr>
                        <a:t>0 (€144.28)</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2380512838"/>
                  </a:ext>
                </a:extLst>
              </a:tr>
              <a:tr h="370840">
                <a:tc>
                  <a:txBody>
                    <a:bodyPr/>
                    <a:lstStyle/>
                    <a:p>
                      <a:pPr algn="ctr"/>
                      <a:r>
                        <a:rPr lang="en-IN" sz="1600" dirty="0">
                          <a:solidFill>
                            <a:schemeClr val="tx1"/>
                          </a:solidFill>
                        </a:rPr>
                        <a:t>COLA (@15% tax)</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tc>
                  <a:txBody>
                    <a:bodyPr/>
                    <a:lstStyle/>
                    <a:p>
                      <a:pPr algn="ctr"/>
                      <a:r>
                        <a:rPr lang="en-IN" sz="1600" dirty="0">
                          <a:solidFill>
                            <a:schemeClr val="tx1"/>
                          </a:solidFill>
                        </a:rPr>
                        <a:t>+€436.90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solidFill>
                            <a:schemeClr val="tx1"/>
                          </a:solidFill>
                        </a:rPr>
                        <a:t>+€436.90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solidFill>
                            <a:schemeClr val="tx1"/>
                          </a:solidFill>
                        </a:rPr>
                        <a:t>+€436.90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extLst>
                  <a:ext uri="{0D108BD9-81ED-4DB2-BD59-A6C34878D82A}">
                    <a16:rowId xmlns:a16="http://schemas.microsoft.com/office/drawing/2014/main" val="2030134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dirty="0">
                          <a:solidFill>
                            <a:schemeClr val="tx1"/>
                          </a:solidFill>
                        </a:rPr>
                        <a:t>Out of pocket</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tc>
                  <a:txBody>
                    <a:bodyPr/>
                    <a:lstStyle/>
                    <a:p>
                      <a:pPr algn="ctr"/>
                      <a:r>
                        <a:rPr lang="en-IN" sz="1600" b="1" dirty="0">
                          <a:solidFill>
                            <a:srgbClr val="C00000"/>
                          </a:solidFill>
                        </a:rPr>
                        <a:t>-€35.42</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tc>
                  <a:txBody>
                    <a:bodyPr/>
                    <a:lstStyle/>
                    <a:p>
                      <a:pPr algn="ctr"/>
                      <a:r>
                        <a:rPr lang="en-IN" sz="1600" b="1" dirty="0">
                          <a:solidFill>
                            <a:schemeClr val="tx1"/>
                          </a:solidFill>
                        </a:rPr>
                        <a:t>0 (€19.30)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tc>
                  <a:txBody>
                    <a:bodyPr/>
                    <a:lstStyle/>
                    <a:p>
                      <a:pPr algn="ctr"/>
                      <a:r>
                        <a:rPr lang="en-IN" sz="1600" b="1" dirty="0">
                          <a:solidFill>
                            <a:srgbClr val="C00000"/>
                          </a:solidFill>
                        </a:rPr>
                        <a:t>-€67.18</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66"/>
                    </a:solidFill>
                  </a:tcPr>
                </a:tc>
                <a:extLst>
                  <a:ext uri="{0D108BD9-81ED-4DB2-BD59-A6C34878D82A}">
                    <a16:rowId xmlns:a16="http://schemas.microsoft.com/office/drawing/2014/main" val="29587106"/>
                  </a:ext>
                </a:extLst>
              </a:tr>
              <a:tr h="370840">
                <a:tc>
                  <a:txBody>
                    <a:bodyPr/>
                    <a:lstStyle/>
                    <a:p>
                      <a:pPr algn="ctr"/>
                      <a:r>
                        <a:rPr lang="en-IN" sz="1600" dirty="0">
                          <a:solidFill>
                            <a:schemeClr val="tx1"/>
                          </a:solidFill>
                        </a:rPr>
                        <a:t>COLA (@25% tax)</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IN" sz="1600" dirty="0">
                          <a:solidFill>
                            <a:schemeClr val="tx1"/>
                          </a:solidFill>
                        </a:rPr>
                        <a:t>+€385.50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solidFill>
                            <a:schemeClr val="tx1"/>
                          </a:solidFill>
                        </a:rPr>
                        <a:t>+€385.50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dirty="0">
                          <a:solidFill>
                            <a:schemeClr val="tx1"/>
                          </a:solidFill>
                        </a:rPr>
                        <a:t>+€385.50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248218939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dirty="0">
                          <a:solidFill>
                            <a:schemeClr val="tx1"/>
                          </a:solidFill>
                        </a:rPr>
                        <a:t>Out of pocket</a:t>
                      </a: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IN" sz="1600" b="1" dirty="0">
                          <a:solidFill>
                            <a:srgbClr val="C00000"/>
                          </a:solidFill>
                        </a:rPr>
                        <a:t>-€86.82</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IN" sz="1600" b="1" dirty="0">
                          <a:solidFill>
                            <a:srgbClr val="C00000"/>
                          </a:solidFill>
                        </a:rPr>
                        <a:t>-€32.1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IN" sz="1600" b="1">
                          <a:solidFill>
                            <a:schemeClr val="tx1"/>
                          </a:solidFill>
                        </a:rPr>
                        <a:t>0 (€15.78)</a:t>
                      </a:r>
                      <a:endParaRPr lang="en-IN" sz="1600" b="1" dirty="0">
                        <a:solidFill>
                          <a:schemeClr val="tx1"/>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2297604021"/>
                  </a:ext>
                </a:extLst>
              </a:tr>
            </a:tbl>
          </a:graphicData>
        </a:graphic>
      </p:graphicFrame>
      <p:sp>
        <p:nvSpPr>
          <p:cNvPr id="4" name="Slide Number Placeholder 3"/>
          <p:cNvSpPr>
            <a:spLocks noGrp="1"/>
          </p:cNvSpPr>
          <p:nvPr>
            <p:ph type="sldNum" sz="quarter" idx="12"/>
          </p:nvPr>
        </p:nvSpPr>
        <p:spPr/>
        <p:txBody>
          <a:bodyPr/>
          <a:lstStyle/>
          <a:p>
            <a:r>
              <a:rPr lang="en-US" dirty="0"/>
              <a:t>7</a:t>
            </a:r>
          </a:p>
        </p:txBody>
      </p:sp>
      <p:sp>
        <p:nvSpPr>
          <p:cNvPr id="2" name="TextBox 1">
            <a:extLst>
              <a:ext uri="{FF2B5EF4-FFF2-40B4-BE49-F238E27FC236}">
                <a16:creationId xmlns:a16="http://schemas.microsoft.com/office/drawing/2014/main" id="{60FA3CB8-AB9D-44B0-AF4F-6801B1DFEB54}"/>
              </a:ext>
            </a:extLst>
          </p:cNvPr>
          <p:cNvSpPr txBox="1"/>
          <p:nvPr/>
        </p:nvSpPr>
        <p:spPr>
          <a:xfrm>
            <a:off x="1199072" y="6087757"/>
            <a:ext cx="6963024" cy="461665"/>
          </a:xfrm>
          <a:prstGeom prst="rect">
            <a:avLst/>
          </a:prstGeom>
          <a:noFill/>
        </p:spPr>
        <p:txBody>
          <a:bodyPr wrap="square" rtlCol="0">
            <a:spAutoFit/>
          </a:bodyPr>
          <a:lstStyle/>
          <a:p>
            <a:r>
              <a:rPr lang="en-GB" sz="1200" i="1" dirty="0"/>
              <a:t>*Based on 3 shopping visits every month which equate to 36 shopping baskets per year</a:t>
            </a:r>
          </a:p>
          <a:p>
            <a:pPr marL="171450" indent="-171450">
              <a:buFont typeface="Arial" panose="020B0604020202020204" pitchFamily="34" charset="0"/>
              <a:buChar char="•"/>
            </a:pPr>
            <a:endParaRPr lang="en-MT" sz="1200" i="1" dirty="0"/>
          </a:p>
        </p:txBody>
      </p:sp>
      <p:sp>
        <p:nvSpPr>
          <p:cNvPr id="5" name="TextBox 4">
            <a:extLst>
              <a:ext uri="{FF2B5EF4-FFF2-40B4-BE49-F238E27FC236}">
                <a16:creationId xmlns:a16="http://schemas.microsoft.com/office/drawing/2014/main" id="{3AB586C8-BFC8-009F-9E28-E7B8029F49D3}"/>
              </a:ext>
            </a:extLst>
          </p:cNvPr>
          <p:cNvSpPr txBox="1"/>
          <p:nvPr/>
        </p:nvSpPr>
        <p:spPr>
          <a:xfrm>
            <a:off x="1319842" y="4926935"/>
            <a:ext cx="9236400" cy="1200329"/>
          </a:xfrm>
          <a:prstGeom prst="rect">
            <a:avLst/>
          </a:prstGeom>
          <a:noFill/>
        </p:spPr>
        <p:txBody>
          <a:bodyPr wrap="square" rtlCol="0">
            <a:spAutoFit/>
          </a:bodyPr>
          <a:lstStyle/>
          <a:p>
            <a:r>
              <a:rPr lang="en-GB" dirty="0"/>
              <a:t>These figures raise questions on the COLA mechanism itself as even when it reached record level it was not be enough to cover increase in costs of supermarket items, let alone other sectors like clothes, medicines, transport, house maintenance, personal care, education etc.</a:t>
            </a:r>
          </a:p>
          <a:p>
            <a:endParaRPr lang="en-GB" dirty="0"/>
          </a:p>
        </p:txBody>
      </p:sp>
    </p:spTree>
    <p:extLst>
      <p:ext uri="{BB962C8B-B14F-4D97-AF65-F5344CB8AC3E}">
        <p14:creationId xmlns:p14="http://schemas.microsoft.com/office/powerpoint/2010/main" val="2059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text&#10;&#10;Description automatically generated">
            <a:extLst>
              <a:ext uri="{FF2B5EF4-FFF2-40B4-BE49-F238E27FC236}">
                <a16:creationId xmlns:a16="http://schemas.microsoft.com/office/drawing/2014/main" id="{62E281FD-FB2D-45F9-B71D-4355928FCFFE}"/>
              </a:ext>
            </a:extLst>
          </p:cNvPr>
          <p:cNvPicPr>
            <a:picLocks noGrp="1" noChangeAspect="1"/>
          </p:cNvPicPr>
          <p:nvPr>
            <p:ph idx="19"/>
          </p:nvPr>
        </p:nvPicPr>
        <p:blipFill>
          <a:blip r:embed="rId3"/>
          <a:stretch>
            <a:fillRect/>
          </a:stretch>
        </p:blipFill>
        <p:spPr>
          <a:xfrm>
            <a:off x="6124330" y="1647825"/>
            <a:ext cx="5131047" cy="3847201"/>
          </a:xfrm>
        </p:spPr>
      </p:pic>
      <p:sp>
        <p:nvSpPr>
          <p:cNvPr id="2" name="Title 1">
            <a:extLst>
              <a:ext uri="{FF2B5EF4-FFF2-40B4-BE49-F238E27FC236}">
                <a16:creationId xmlns:a16="http://schemas.microsoft.com/office/drawing/2014/main" id="{1C63C2D9-0850-4620-BE32-11F44A927662}"/>
              </a:ext>
            </a:extLst>
          </p:cNvPr>
          <p:cNvSpPr>
            <a:spLocks noGrp="1"/>
          </p:cNvSpPr>
          <p:nvPr>
            <p:ph type="title"/>
          </p:nvPr>
        </p:nvSpPr>
        <p:spPr/>
        <p:txBody>
          <a:bodyPr/>
          <a:lstStyle/>
          <a:p>
            <a:r>
              <a:rPr lang="en-US" dirty="0"/>
              <a:t>The </a:t>
            </a:r>
            <a:r>
              <a:rPr lang="en-US"/>
              <a:t>Cola anomaly should </a:t>
            </a:r>
            <a:r>
              <a:rPr lang="en-US" dirty="0"/>
              <a:t>be removed</a:t>
            </a:r>
          </a:p>
        </p:txBody>
      </p:sp>
      <p:pic>
        <p:nvPicPr>
          <p:cNvPr id="29" name="Picture Placeholder 28" descr="Pencil">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p:pic>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680933" y="2863158"/>
            <a:ext cx="4944011" cy="2846648"/>
          </a:xfrm>
        </p:spPr>
        <p:txBody>
          <a:bodyPr/>
          <a:lstStyle/>
          <a:p>
            <a:pPr marL="285750" indent="-285750" algn="l">
              <a:buFont typeface="Arial" panose="020B0604020202020204" pitchFamily="34" charset="0"/>
              <a:buChar char="•"/>
            </a:pPr>
            <a:r>
              <a:rPr lang="en-US" sz="1600" dirty="0"/>
              <a:t>As long as the compensation being awarded through the COLA mechanism will remain taxable, this system will remain flawed as a significant chunk of this increase is being deducted as tax, and hence is never reaching the employee.</a:t>
            </a:r>
          </a:p>
          <a:p>
            <a:pPr algn="l"/>
            <a:r>
              <a:rPr lang="en-US" sz="1600" dirty="0"/>
              <a:t> </a:t>
            </a:r>
            <a:endParaRPr lang="en-US" dirty="0"/>
          </a:p>
          <a:p>
            <a:pPr marL="285750" indent="-285750" algn="l">
              <a:buFont typeface="Arial" panose="020B0604020202020204" pitchFamily="34" charset="0"/>
              <a:buChar char="•"/>
            </a:pPr>
            <a:r>
              <a:rPr lang="en-US" sz="1600" dirty="0"/>
              <a:t>The sam</a:t>
            </a:r>
            <a:r>
              <a:rPr lang="en-US" dirty="0"/>
              <a:t>e anomaly is also happening for the Social Security Contribution whereby this amount is taxable when in actual fact it is not reaching the employees’ pockets. Hence, this is a case of double taxation. </a:t>
            </a:r>
            <a:endParaRPr lang="en-US" sz="1600" dirty="0"/>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9</a:t>
            </a:fld>
            <a:endParaRPr lang="en-US" dirty="0"/>
          </a:p>
        </p:txBody>
      </p:sp>
    </p:spTree>
    <p:extLst>
      <p:ext uri="{BB962C8B-B14F-4D97-AF65-F5344CB8AC3E}">
        <p14:creationId xmlns:p14="http://schemas.microsoft.com/office/powerpoint/2010/main" val="1587956660"/>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A9B47F-3DD8-4645-81DC-B88780643C07}">
  <ds:schemaRefs>
    <ds:schemaRef ds:uri="http://purl.org/dc/terms/"/>
    <ds:schemaRef ds:uri="http://schemas.openxmlformats.org/package/2006/metadata/core-properties"/>
    <ds:schemaRef ds:uri="http://purl.org/dc/elements/1.1/"/>
    <ds:schemaRef ds:uri="http://schemas.microsoft.com/office/2006/documentManagement/types"/>
    <ds:schemaRef ds:uri="http://www.w3.org/XML/1998/namespace"/>
    <ds:schemaRef ds:uri="71af3243-3dd4-4a8d-8c0d-dd76da1f02a5"/>
    <ds:schemaRef ds:uri="http://purl.org/dc/dcmitype/"/>
    <ds:schemaRef ds:uri="http://schemas.microsoft.com/office/infopath/2007/PartnerControls"/>
    <ds:schemaRef ds:uri="16c05727-aa75-4e4a-9b5f-8a80a1165891"/>
    <ds:schemaRef ds:uri="http://schemas.microsoft.com/office/2006/metadata/properties"/>
  </ds:schemaRefs>
</ds:datastoreItem>
</file>

<file path=customXml/itemProps2.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C07E3D-60A7-4F4E-8208-D9CCD0198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6066</TotalTime>
  <Words>1170</Words>
  <Application>Microsoft Office PowerPoint</Application>
  <PresentationFormat>Widescreen</PresentationFormat>
  <Paragraphs>187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Corbel</vt:lpstr>
      <vt:lpstr>Office Theme</vt:lpstr>
      <vt:lpstr>Shopping basket  survey</vt:lpstr>
      <vt:lpstr>Objectives</vt:lpstr>
      <vt:lpstr>Methodology</vt:lpstr>
      <vt:lpstr>How was the list of items chosen? </vt:lpstr>
      <vt:lpstr>The detailed list</vt:lpstr>
      <vt:lpstr>How did the bills compare? </vt:lpstr>
      <vt:lpstr>How Did we cope in 2022  with  the 2021 €1.75 cola increase*?</vt:lpstr>
      <vt:lpstr>Assuming a price freeze in 2023 what would be  the effect of the 2022 €9.90 cola increase*?</vt:lpstr>
      <vt:lpstr>The Cola anomaly should be removed</vt:lpstr>
      <vt:lpstr>Which products increased most? </vt:lpstr>
      <vt:lpstr>Any products which became cheaper? </vt:lpstr>
      <vt:lpstr>Other trends observed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Shopping basket  survey</dc:title>
  <dc:creator>Keith Micallef</dc:creator>
  <cp:lastModifiedBy>Grech Stephen at Parlament-MT</cp:lastModifiedBy>
  <cp:revision>3</cp:revision>
  <cp:lastPrinted>2023-01-16T10:20:07Z</cp:lastPrinted>
  <dcterms:created xsi:type="dcterms:W3CDTF">2022-04-18T12:28:25Z</dcterms:created>
  <dcterms:modified xsi:type="dcterms:W3CDTF">2023-01-30T08:38:59Z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