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8" r:id="rId3"/>
    <p:sldId id="271" r:id="rId4"/>
    <p:sldId id="272" r:id="rId5"/>
    <p:sldId id="273" r:id="rId6"/>
    <p:sldId id="269" r:id="rId7"/>
    <p:sldId id="274" r:id="rId8"/>
    <p:sldId id="275" r:id="rId9"/>
    <p:sldId id="276" r:id="rId10"/>
    <p:sldId id="278" r:id="rId11"/>
    <p:sldId id="280" r:id="rId12"/>
    <p:sldId id="281" r:id="rId13"/>
    <p:sldId id="282" r:id="rId14"/>
    <p:sldId id="283" r:id="rId15"/>
    <p:sldId id="284" r:id="rId16"/>
    <p:sldId id="285" r:id="rId17"/>
    <p:sldId id="287" r:id="rId18"/>
    <p:sldId id="288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777"/>
    <a:srgbClr val="22343C"/>
    <a:srgbClr val="37463B"/>
    <a:srgbClr val="ADC5D0"/>
    <a:srgbClr val="9BB0A3"/>
    <a:srgbClr val="384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2" autoAdjust="0"/>
    <p:restoredTop sz="94616" autoAdjust="0"/>
  </p:normalViewPr>
  <p:slideViewPr>
    <p:cSldViewPr snapToGrid="0">
      <p:cViewPr varScale="1">
        <p:scale>
          <a:sx n="72" d="100"/>
          <a:sy n="72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1B572A-28C2-467C-89D6-53D16775A8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DE24F-5D56-4409-9D75-F34B10E98E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5DB93-82EB-4D11-866F-B355CD4D69D6}" type="datetimeFigureOut">
              <a:rPr lang="en-US" smtClean="0"/>
              <a:t>7/11/2022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00D75-C563-4119-8787-D8CD17695E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A6FF2-47B1-440E-A1C2-0011B15643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800D5-F0A2-4A01-9A9B-8BD255874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59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E4B48-F9F0-4FAA-A785-5DD8A761BF08}" type="datetimeFigureOut">
              <a:rPr lang="en-US" smtClean="0"/>
              <a:t>7/11/2022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B0464-F52C-4F62-B2A8-C42021021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6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BE915A5-FFEB-441B-BDE8-F306FB7E62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4"/>
          </a:solidFill>
        </p:spPr>
        <p:txBody>
          <a:bodyPr/>
          <a:lstStyle>
            <a:lvl1pPr algn="ctr">
              <a:buFontTx/>
              <a:buNone/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FCB6BAA-ADA6-4E0B-9F0B-A3CA2EFB3C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0305" y="4938614"/>
            <a:ext cx="3249643" cy="379110"/>
          </a:xfrm>
        </p:spPr>
        <p:txBody>
          <a:bodyPr/>
          <a:lstStyle>
            <a:lvl1pPr algn="ctr">
              <a:buNone/>
              <a:defRPr sz="14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56029E-DA4E-4759-8437-471096A96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4365099"/>
            <a:ext cx="4809839" cy="573515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4000" spc="300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algn="ctr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4587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A1E487-F2EC-4AB0-B146-A17F2F22E5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7999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algn="ctr">
              <a:buFontTx/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0296D4C-4C11-4F2C-B095-9DC1C6CCAD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5069" y="3077822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11C2A-C68C-42C1-908C-D8A132FBB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2299" y="2966697"/>
            <a:ext cx="2722422" cy="591127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93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rug&#10;&#10;Description automatically generated">
            <a:extLst>
              <a:ext uri="{FF2B5EF4-FFF2-40B4-BE49-F238E27FC236}">
                <a16:creationId xmlns:a16="http://schemas.microsoft.com/office/drawing/2014/main" id="{17890488-3607-4BE4-9768-F9F1E59A2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51432" r="2143" b="11272"/>
          <a:stretch/>
        </p:blipFill>
        <p:spPr>
          <a:xfrm rot="10800000" flipV="1">
            <a:off x="-8" y="-7646"/>
            <a:ext cx="6000738" cy="6858000"/>
          </a:xfrm>
          <a:prstGeom prst="rect">
            <a:avLst/>
          </a:prstGeom>
        </p:spPr>
      </p:pic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A2A236F3-741B-4D35-B5D8-CE6FB7E01FE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00730" y="0"/>
            <a:ext cx="6191270" cy="6858000"/>
          </a:xfrm>
          <a:solidFill>
            <a:schemeClr val="accent6"/>
          </a:solidFill>
        </p:spPr>
        <p:txBody>
          <a:bodyPr/>
          <a:lstStyle>
            <a:lvl1pPr algn="ctr">
              <a:buNone/>
              <a:defRPr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CDD9A1-FE51-41A1-8C8D-FDA7B913253F}"/>
              </a:ext>
            </a:extLst>
          </p:cNvPr>
          <p:cNvSpPr/>
          <p:nvPr userDrawn="1"/>
        </p:nvSpPr>
        <p:spPr>
          <a:xfrm>
            <a:off x="285565" y="285566"/>
            <a:ext cx="5405021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35FB84FF-8E5E-4861-B3BF-0F0192E59B4F}"/>
              </a:ext>
            </a:extLst>
          </p:cNvPr>
          <p:cNvSpPr/>
          <p:nvPr userDrawn="1"/>
        </p:nvSpPr>
        <p:spPr>
          <a:xfrm rot="1514662">
            <a:off x="2317266" y="5622803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6E5DD7-751B-4BC5-B035-37ED6032D058}"/>
              </a:ext>
            </a:extLst>
          </p:cNvPr>
          <p:cNvSpPr/>
          <p:nvPr userDrawn="1"/>
        </p:nvSpPr>
        <p:spPr>
          <a:xfrm>
            <a:off x="647641" y="791905"/>
            <a:ext cx="4664641" cy="3927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4058EA-A15F-40E4-A9F3-8EA250D7FBF3}"/>
              </a:ext>
            </a:extLst>
          </p:cNvPr>
          <p:cNvSpPr/>
          <p:nvPr userDrawn="1"/>
        </p:nvSpPr>
        <p:spPr>
          <a:xfrm>
            <a:off x="1898788" y="521602"/>
            <a:ext cx="2162346" cy="52083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2A691C7-3F2C-4DFD-B0FC-1A205B3641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4154" y="1120228"/>
            <a:ext cx="3992160" cy="2842172"/>
          </a:xfrm>
          <a:solidFill>
            <a:schemeClr val="accent5">
              <a:lumMod val="9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accent5">
                    <a:lumMod val="9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44A2A-7969-48CC-B5CE-702F5C63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13" y="5012463"/>
            <a:ext cx="4664641" cy="653277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3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494EA73B-5244-4C80-99EB-DDE5EDF9E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8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A9CE015-6EB3-4DD0-8826-DCA2711CBE4F}"/>
              </a:ext>
            </a:extLst>
          </p:cNvPr>
          <p:cNvSpPr/>
          <p:nvPr/>
        </p:nvSpPr>
        <p:spPr>
          <a:xfrm>
            <a:off x="848391" y="764153"/>
            <a:ext cx="4664641" cy="55902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2B1BBD-5D08-4833-9588-FBABF1274F43}"/>
              </a:ext>
            </a:extLst>
          </p:cNvPr>
          <p:cNvSpPr/>
          <p:nvPr userDrawn="1"/>
        </p:nvSpPr>
        <p:spPr>
          <a:xfrm>
            <a:off x="2099538" y="484640"/>
            <a:ext cx="2162346" cy="53004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raphic 3">
            <a:extLst>
              <a:ext uri="{FF2B5EF4-FFF2-40B4-BE49-F238E27FC236}">
                <a16:creationId xmlns:a16="http://schemas.microsoft.com/office/drawing/2014/main" id="{8D4CA70A-5D6E-4779-8014-6C12C593AFCF}"/>
              </a:ext>
            </a:extLst>
          </p:cNvPr>
          <p:cNvSpPr/>
          <p:nvPr userDrawn="1"/>
        </p:nvSpPr>
        <p:spPr>
          <a:xfrm rot="1514662">
            <a:off x="8184917" y="3851221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FF16015-5381-40DF-BF92-F9C4CCB72D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4904" y="1164507"/>
            <a:ext cx="3992160" cy="4284881"/>
          </a:xfrm>
          <a:solidFill>
            <a:schemeClr val="accent5">
              <a:lumMod val="75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C1C624-86ED-41D8-8323-124CEDD3B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937" y="3103417"/>
            <a:ext cx="4514147" cy="811119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0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bg>
      <p:bgPr>
        <a:solidFill>
          <a:srgbClr val="3746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4B0ACBD7-EFB6-4100-A022-0B9A0A88C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5000"/>
          </a:blip>
          <a:srcRect t="30332" b="13926"/>
          <a:stretch/>
        </p:blipFill>
        <p:spPr>
          <a:xfrm>
            <a:off x="-151534" y="0"/>
            <a:ext cx="12302836" cy="6858000"/>
          </a:xfrm>
          <a:prstGeom prst="rect">
            <a:avLst/>
          </a:prstGeom>
        </p:spPr>
      </p:pic>
      <p:sp>
        <p:nvSpPr>
          <p:cNvPr id="2" name="Graphic 11">
            <a:extLst>
              <a:ext uri="{FF2B5EF4-FFF2-40B4-BE49-F238E27FC236}">
                <a16:creationId xmlns:a16="http://schemas.microsoft.com/office/drawing/2014/main" id="{25082345-B677-4FCD-8A8F-A78A42503CCC}"/>
              </a:ext>
            </a:extLst>
          </p:cNvPr>
          <p:cNvSpPr/>
          <p:nvPr/>
        </p:nvSpPr>
        <p:spPr>
          <a:xfrm rot="20388820" flipH="1">
            <a:off x="1491896" y="5646588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3CB33A04-E7AD-4AC4-88B3-60ED7E9B9566}"/>
              </a:ext>
            </a:extLst>
          </p:cNvPr>
          <p:cNvSpPr/>
          <p:nvPr/>
        </p:nvSpPr>
        <p:spPr>
          <a:xfrm rot="1479909">
            <a:off x="9335388" y="5646587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76E5A3-E720-491F-80B9-92B94D665167}"/>
              </a:ext>
            </a:extLst>
          </p:cNvPr>
          <p:cNvSpPr/>
          <p:nvPr userDrawn="1"/>
        </p:nvSpPr>
        <p:spPr>
          <a:xfrm>
            <a:off x="524899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0D647A-A7D0-4786-B3B1-01ECB0E5CEA2}"/>
              </a:ext>
            </a:extLst>
          </p:cNvPr>
          <p:cNvSpPr/>
          <p:nvPr userDrawn="1"/>
        </p:nvSpPr>
        <p:spPr>
          <a:xfrm>
            <a:off x="1413196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6FA808-97EC-4F02-8C56-FE1435B9771D}"/>
              </a:ext>
            </a:extLst>
          </p:cNvPr>
          <p:cNvSpPr/>
          <p:nvPr userDrawn="1"/>
        </p:nvSpPr>
        <p:spPr>
          <a:xfrm>
            <a:off x="4386204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E109696-1980-4D2D-B937-02F74014104E}"/>
              </a:ext>
            </a:extLst>
          </p:cNvPr>
          <p:cNvSpPr/>
          <p:nvPr userDrawn="1"/>
        </p:nvSpPr>
        <p:spPr>
          <a:xfrm>
            <a:off x="5274501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47A092-9105-4154-A058-8646A83D73E4}"/>
              </a:ext>
            </a:extLst>
          </p:cNvPr>
          <p:cNvSpPr/>
          <p:nvPr userDrawn="1"/>
        </p:nvSpPr>
        <p:spPr>
          <a:xfrm>
            <a:off x="8247514" y="677261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407C56-9ECE-4F96-9CC0-5AF4992CB676}"/>
              </a:ext>
            </a:extLst>
          </p:cNvPr>
          <p:cNvSpPr/>
          <p:nvPr userDrawn="1"/>
        </p:nvSpPr>
        <p:spPr>
          <a:xfrm>
            <a:off x="9135811" y="329560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8F0D1A6-69DE-433E-821B-4FF1D0640D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015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5433B204-C104-4815-BF09-872F084D86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32320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7E31EC5E-2551-4B7D-90D4-D3B557EA3E7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93630" y="943258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BF323E-9C2D-48E5-BB6B-96419386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067" y="5766800"/>
            <a:ext cx="4721634" cy="676186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25742E-0B47-444B-8B8B-BB03EAE7FC4B}"/>
              </a:ext>
            </a:extLst>
          </p:cNvPr>
          <p:cNvSpPr/>
          <p:nvPr userDrawn="1"/>
        </p:nvSpPr>
        <p:spPr>
          <a:xfrm>
            <a:off x="0" y="-7732"/>
            <a:ext cx="12191010" cy="68657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rug&#10;&#10;Description automatically generated">
            <a:extLst>
              <a:ext uri="{FF2B5EF4-FFF2-40B4-BE49-F238E27FC236}">
                <a16:creationId xmlns:a16="http://schemas.microsoft.com/office/drawing/2014/main" id="{E4D5090F-2595-49C8-8F31-FCFF302C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3541" r="2143" b="34177"/>
          <a:stretch/>
        </p:blipFill>
        <p:spPr>
          <a:xfrm rot="10800000" flipV="1">
            <a:off x="-7" y="-7646"/>
            <a:ext cx="12191017" cy="508764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A53ABB2-D679-4B08-8670-374EBC192A70}"/>
              </a:ext>
            </a:extLst>
          </p:cNvPr>
          <p:cNvSpPr/>
          <p:nvPr userDrawn="1"/>
        </p:nvSpPr>
        <p:spPr>
          <a:xfrm>
            <a:off x="539327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FA6E14-528F-4D1D-8DED-CC55E7F4D15A}"/>
              </a:ext>
            </a:extLst>
          </p:cNvPr>
          <p:cNvSpPr/>
          <p:nvPr userDrawn="1"/>
        </p:nvSpPr>
        <p:spPr>
          <a:xfrm>
            <a:off x="1140392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76D0D81-7898-4FD0-B5CB-91DC005C6CD8}"/>
              </a:ext>
            </a:extLst>
          </p:cNvPr>
          <p:cNvSpPr/>
          <p:nvPr/>
        </p:nvSpPr>
        <p:spPr>
          <a:xfrm>
            <a:off x="3336321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7715DBE-F5C3-4046-BFEF-BC9F50A9DAE1}"/>
              </a:ext>
            </a:extLst>
          </p:cNvPr>
          <p:cNvSpPr/>
          <p:nvPr userDrawn="1"/>
        </p:nvSpPr>
        <p:spPr>
          <a:xfrm>
            <a:off x="3937386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0D90CF-903F-438D-B2DC-69E7F8BE88A1}"/>
              </a:ext>
            </a:extLst>
          </p:cNvPr>
          <p:cNvSpPr/>
          <p:nvPr userDrawn="1"/>
        </p:nvSpPr>
        <p:spPr>
          <a:xfrm>
            <a:off x="6133415" y="3393059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96F7532-1DBF-4548-BD12-CFF9D1595916}"/>
              </a:ext>
            </a:extLst>
          </p:cNvPr>
          <p:cNvSpPr/>
          <p:nvPr userDrawn="1"/>
        </p:nvSpPr>
        <p:spPr>
          <a:xfrm>
            <a:off x="6734480" y="3079336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42E3DD0-50DC-45B6-8B27-EE9F633A9A80}"/>
              </a:ext>
            </a:extLst>
          </p:cNvPr>
          <p:cNvSpPr/>
          <p:nvPr/>
        </p:nvSpPr>
        <p:spPr>
          <a:xfrm>
            <a:off x="8928137" y="3393143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9F0792B-F250-4A87-B672-10CD1FF7DB06}"/>
              </a:ext>
            </a:extLst>
          </p:cNvPr>
          <p:cNvSpPr/>
          <p:nvPr userDrawn="1"/>
        </p:nvSpPr>
        <p:spPr>
          <a:xfrm>
            <a:off x="9529202" y="3079420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94DB7F-A747-40DE-96EF-1D82762E6F2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A4F23455-1CA2-484A-A539-C13F39C102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5707" y="743985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Graphic 21">
            <a:extLst>
              <a:ext uri="{FF2B5EF4-FFF2-40B4-BE49-F238E27FC236}">
                <a16:creationId xmlns:a16="http://schemas.microsoft.com/office/drawing/2014/main" id="{02AF6E82-BA59-498B-9E11-F1E1BEA76522}"/>
              </a:ext>
            </a:extLst>
          </p:cNvPr>
          <p:cNvSpPr/>
          <p:nvPr/>
        </p:nvSpPr>
        <p:spPr>
          <a:xfrm rot="1600662">
            <a:off x="5546311" y="2233118"/>
            <a:ext cx="1100563" cy="563350"/>
          </a:xfrm>
          <a:custGeom>
            <a:avLst/>
            <a:gdLst>
              <a:gd name="connsiteX0" fmla="*/ 1100560 w 1100563"/>
              <a:gd name="connsiteY0" fmla="*/ 57532 h 563350"/>
              <a:gd name="connsiteX1" fmla="*/ 1083745 w 1100563"/>
              <a:gd name="connsiteY1" fmla="*/ 74346 h 563350"/>
              <a:gd name="connsiteX2" fmla="*/ 1087472 w 1100563"/>
              <a:gd name="connsiteY2" fmla="*/ 83617 h 563350"/>
              <a:gd name="connsiteX3" fmla="*/ 1085654 w 1100563"/>
              <a:gd name="connsiteY3" fmla="*/ 86707 h 563350"/>
              <a:gd name="connsiteX4" fmla="*/ 1005400 w 1100563"/>
              <a:gd name="connsiteY4" fmla="*/ 138695 h 563350"/>
              <a:gd name="connsiteX5" fmla="*/ 946686 w 1100563"/>
              <a:gd name="connsiteY5" fmla="*/ 164780 h 563350"/>
              <a:gd name="connsiteX6" fmla="*/ 879429 w 1100563"/>
              <a:gd name="connsiteY6" fmla="*/ 192955 h 563350"/>
              <a:gd name="connsiteX7" fmla="*/ 853163 w 1100563"/>
              <a:gd name="connsiteY7" fmla="*/ 203407 h 563350"/>
              <a:gd name="connsiteX8" fmla="*/ 902969 w 1100563"/>
              <a:gd name="connsiteY8" fmla="*/ 207588 h 563350"/>
              <a:gd name="connsiteX9" fmla="*/ 950776 w 1100563"/>
              <a:gd name="connsiteY9" fmla="*/ 198136 h 563350"/>
              <a:gd name="connsiteX10" fmla="*/ 952140 w 1100563"/>
              <a:gd name="connsiteY10" fmla="*/ 201862 h 563350"/>
              <a:gd name="connsiteX11" fmla="*/ 941688 w 1100563"/>
              <a:gd name="connsiteY11" fmla="*/ 212496 h 563350"/>
              <a:gd name="connsiteX12" fmla="*/ 984587 w 1100563"/>
              <a:gd name="connsiteY12" fmla="*/ 235763 h 563350"/>
              <a:gd name="connsiteX13" fmla="*/ 983587 w 1100563"/>
              <a:gd name="connsiteY13" fmla="*/ 239308 h 563350"/>
              <a:gd name="connsiteX14" fmla="*/ 973226 w 1100563"/>
              <a:gd name="connsiteY14" fmla="*/ 238490 h 563350"/>
              <a:gd name="connsiteX15" fmla="*/ 920602 w 1100563"/>
              <a:gd name="connsiteY15" fmla="*/ 227038 h 563350"/>
              <a:gd name="connsiteX16" fmla="*/ 840893 w 1100563"/>
              <a:gd name="connsiteY16" fmla="*/ 227038 h 563350"/>
              <a:gd name="connsiteX17" fmla="*/ 839166 w 1100563"/>
              <a:gd name="connsiteY17" fmla="*/ 227311 h 563350"/>
              <a:gd name="connsiteX18" fmla="*/ 733918 w 1100563"/>
              <a:gd name="connsiteY18" fmla="*/ 267665 h 563350"/>
              <a:gd name="connsiteX19" fmla="*/ 717649 w 1100563"/>
              <a:gd name="connsiteY19" fmla="*/ 285206 h 563350"/>
              <a:gd name="connsiteX20" fmla="*/ 699744 w 1100563"/>
              <a:gd name="connsiteY20" fmla="*/ 315108 h 563350"/>
              <a:gd name="connsiteX21" fmla="*/ 656936 w 1100563"/>
              <a:gd name="connsiteY21" fmla="*/ 351373 h 563350"/>
              <a:gd name="connsiteX22" fmla="*/ 580863 w 1100563"/>
              <a:gd name="connsiteY22" fmla="*/ 394726 h 563350"/>
              <a:gd name="connsiteX23" fmla="*/ 613855 w 1100563"/>
              <a:gd name="connsiteY23" fmla="*/ 397998 h 563350"/>
              <a:gd name="connsiteX24" fmla="*/ 707197 w 1100563"/>
              <a:gd name="connsiteY24" fmla="*/ 364279 h 563350"/>
              <a:gd name="connsiteX25" fmla="*/ 777362 w 1100563"/>
              <a:gd name="connsiteY25" fmla="*/ 359462 h 563350"/>
              <a:gd name="connsiteX26" fmla="*/ 786451 w 1100563"/>
              <a:gd name="connsiteY26" fmla="*/ 367369 h 563350"/>
              <a:gd name="connsiteX27" fmla="*/ 775544 w 1100563"/>
              <a:gd name="connsiteY27" fmla="*/ 369278 h 563350"/>
              <a:gd name="connsiteX28" fmla="*/ 730100 w 1100563"/>
              <a:gd name="connsiteY28" fmla="*/ 377639 h 563350"/>
              <a:gd name="connsiteX29" fmla="*/ 626943 w 1100563"/>
              <a:gd name="connsiteY29" fmla="*/ 419175 h 563350"/>
              <a:gd name="connsiteX30" fmla="*/ 603130 w 1100563"/>
              <a:gd name="connsiteY30" fmla="*/ 422356 h 563350"/>
              <a:gd name="connsiteX31" fmla="*/ 528238 w 1100563"/>
              <a:gd name="connsiteY31" fmla="*/ 440897 h 563350"/>
              <a:gd name="connsiteX32" fmla="*/ 457982 w 1100563"/>
              <a:gd name="connsiteY32" fmla="*/ 479434 h 563350"/>
              <a:gd name="connsiteX33" fmla="*/ 417537 w 1100563"/>
              <a:gd name="connsiteY33" fmla="*/ 483524 h 563350"/>
              <a:gd name="connsiteX34" fmla="*/ 376274 w 1100563"/>
              <a:gd name="connsiteY34" fmla="*/ 478070 h 563350"/>
              <a:gd name="connsiteX35" fmla="*/ 364549 w 1100563"/>
              <a:gd name="connsiteY35" fmla="*/ 476525 h 563350"/>
              <a:gd name="connsiteX36" fmla="*/ 328012 w 1100563"/>
              <a:gd name="connsiteY36" fmla="*/ 480524 h 563350"/>
              <a:gd name="connsiteX37" fmla="*/ 206859 w 1100563"/>
              <a:gd name="connsiteY37" fmla="*/ 545509 h 563350"/>
              <a:gd name="connsiteX38" fmla="*/ 165232 w 1100563"/>
              <a:gd name="connsiteY38" fmla="*/ 557052 h 563350"/>
              <a:gd name="connsiteX39" fmla="*/ 95612 w 1100563"/>
              <a:gd name="connsiteY39" fmla="*/ 560233 h 563350"/>
              <a:gd name="connsiteX40" fmla="*/ 68164 w 1100563"/>
              <a:gd name="connsiteY40" fmla="*/ 563051 h 563350"/>
              <a:gd name="connsiteX41" fmla="*/ 49713 w 1100563"/>
              <a:gd name="connsiteY41" fmla="*/ 561596 h 563350"/>
              <a:gd name="connsiteX42" fmla="*/ 19175 w 1100563"/>
              <a:gd name="connsiteY42" fmla="*/ 545146 h 563350"/>
              <a:gd name="connsiteX43" fmla="*/ 270 w 1100563"/>
              <a:gd name="connsiteY43" fmla="*/ 513153 h 563350"/>
              <a:gd name="connsiteX44" fmla="*/ 10813 w 1100563"/>
              <a:gd name="connsiteY44" fmla="*/ 499156 h 563350"/>
              <a:gd name="connsiteX45" fmla="*/ 125241 w 1100563"/>
              <a:gd name="connsiteY45" fmla="*/ 503428 h 563350"/>
              <a:gd name="connsiteX46" fmla="*/ 245395 w 1100563"/>
              <a:gd name="connsiteY46" fmla="*/ 476162 h 563350"/>
              <a:gd name="connsiteX47" fmla="*/ 309562 w 1100563"/>
              <a:gd name="connsiteY47" fmla="*/ 434081 h 563350"/>
              <a:gd name="connsiteX48" fmla="*/ 325649 w 1100563"/>
              <a:gd name="connsiteY48" fmla="*/ 416630 h 563350"/>
              <a:gd name="connsiteX49" fmla="*/ 339919 w 1100563"/>
              <a:gd name="connsiteY49" fmla="*/ 402452 h 563350"/>
              <a:gd name="connsiteX50" fmla="*/ 374820 w 1100563"/>
              <a:gd name="connsiteY50" fmla="*/ 386728 h 563350"/>
              <a:gd name="connsiteX51" fmla="*/ 389634 w 1100563"/>
              <a:gd name="connsiteY51" fmla="*/ 381911 h 563350"/>
              <a:gd name="connsiteX52" fmla="*/ 431988 w 1100563"/>
              <a:gd name="connsiteY52" fmla="*/ 341739 h 563350"/>
              <a:gd name="connsiteX53" fmla="*/ 445076 w 1100563"/>
              <a:gd name="connsiteY53" fmla="*/ 319562 h 563350"/>
              <a:gd name="connsiteX54" fmla="*/ 456164 w 1100563"/>
              <a:gd name="connsiteY54" fmla="*/ 302475 h 563350"/>
              <a:gd name="connsiteX55" fmla="*/ 462163 w 1100563"/>
              <a:gd name="connsiteY55" fmla="*/ 310110 h 563350"/>
              <a:gd name="connsiteX56" fmla="*/ 452347 w 1100563"/>
              <a:gd name="connsiteY56" fmla="*/ 324470 h 563350"/>
              <a:gd name="connsiteX57" fmla="*/ 451529 w 1100563"/>
              <a:gd name="connsiteY57" fmla="*/ 349828 h 563350"/>
              <a:gd name="connsiteX58" fmla="*/ 464799 w 1100563"/>
              <a:gd name="connsiteY58" fmla="*/ 339466 h 563350"/>
              <a:gd name="connsiteX59" fmla="*/ 479522 w 1100563"/>
              <a:gd name="connsiteY59" fmla="*/ 331559 h 563350"/>
              <a:gd name="connsiteX60" fmla="*/ 474251 w 1100563"/>
              <a:gd name="connsiteY60" fmla="*/ 345283 h 563350"/>
              <a:gd name="connsiteX61" fmla="*/ 386362 w 1100563"/>
              <a:gd name="connsiteY61" fmla="*/ 415994 h 563350"/>
              <a:gd name="connsiteX62" fmla="*/ 384363 w 1100563"/>
              <a:gd name="connsiteY62" fmla="*/ 420357 h 563350"/>
              <a:gd name="connsiteX63" fmla="*/ 511606 w 1100563"/>
              <a:gd name="connsiteY63" fmla="*/ 400089 h 563350"/>
              <a:gd name="connsiteX64" fmla="*/ 532965 w 1100563"/>
              <a:gd name="connsiteY64" fmla="*/ 377639 h 563350"/>
              <a:gd name="connsiteX65" fmla="*/ 540690 w 1100563"/>
              <a:gd name="connsiteY65" fmla="*/ 373731 h 563350"/>
              <a:gd name="connsiteX66" fmla="*/ 643848 w 1100563"/>
              <a:gd name="connsiteY66" fmla="*/ 319289 h 563350"/>
              <a:gd name="connsiteX67" fmla="*/ 682293 w 1100563"/>
              <a:gd name="connsiteY67" fmla="*/ 281116 h 563350"/>
              <a:gd name="connsiteX68" fmla="*/ 690382 w 1100563"/>
              <a:gd name="connsiteY68" fmla="*/ 267756 h 563350"/>
              <a:gd name="connsiteX69" fmla="*/ 767546 w 1100563"/>
              <a:gd name="connsiteY69" fmla="*/ 207497 h 563350"/>
              <a:gd name="connsiteX70" fmla="*/ 853435 w 1100563"/>
              <a:gd name="connsiteY70" fmla="*/ 180503 h 563350"/>
              <a:gd name="connsiteX71" fmla="*/ 897243 w 1100563"/>
              <a:gd name="connsiteY71" fmla="*/ 156691 h 563350"/>
              <a:gd name="connsiteX72" fmla="*/ 953685 w 1100563"/>
              <a:gd name="connsiteY72" fmla="*/ 99795 h 563350"/>
              <a:gd name="connsiteX73" fmla="*/ 963137 w 1100563"/>
              <a:gd name="connsiteY73" fmla="*/ 87434 h 563350"/>
              <a:gd name="connsiteX74" fmla="*/ 984678 w 1100563"/>
              <a:gd name="connsiteY74" fmla="*/ 26903 h 563350"/>
              <a:gd name="connsiteX75" fmla="*/ 983223 w 1100563"/>
              <a:gd name="connsiteY75" fmla="*/ 13633 h 563350"/>
              <a:gd name="connsiteX76" fmla="*/ 984132 w 1100563"/>
              <a:gd name="connsiteY76" fmla="*/ 0 h 563350"/>
              <a:gd name="connsiteX77" fmla="*/ 997856 w 1100563"/>
              <a:gd name="connsiteY77" fmla="*/ 21268 h 563350"/>
              <a:gd name="connsiteX78" fmla="*/ 1029758 w 1100563"/>
              <a:gd name="connsiteY78" fmla="*/ 6817 h 563350"/>
              <a:gd name="connsiteX79" fmla="*/ 1026759 w 1100563"/>
              <a:gd name="connsiteY79" fmla="*/ 11088 h 563350"/>
              <a:gd name="connsiteX80" fmla="*/ 986314 w 1100563"/>
              <a:gd name="connsiteY80" fmla="*/ 69984 h 563350"/>
              <a:gd name="connsiteX81" fmla="*/ 978134 w 1100563"/>
              <a:gd name="connsiteY81" fmla="*/ 87162 h 563350"/>
              <a:gd name="connsiteX82" fmla="*/ 947504 w 1100563"/>
              <a:gd name="connsiteY82" fmla="*/ 135968 h 563350"/>
              <a:gd name="connsiteX83" fmla="*/ 967772 w 1100563"/>
              <a:gd name="connsiteY83" fmla="*/ 137059 h 563350"/>
              <a:gd name="connsiteX84" fmla="*/ 1024396 w 1100563"/>
              <a:gd name="connsiteY84" fmla="*/ 114610 h 563350"/>
              <a:gd name="connsiteX85" fmla="*/ 1038483 w 1100563"/>
              <a:gd name="connsiteY85" fmla="*/ 102249 h 563350"/>
              <a:gd name="connsiteX86" fmla="*/ 1072839 w 1100563"/>
              <a:gd name="connsiteY86" fmla="*/ 67711 h 563350"/>
              <a:gd name="connsiteX87" fmla="*/ 1100560 w 1100563"/>
              <a:gd name="connsiteY87" fmla="*/ 57532 h 56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00563" h="563350">
                <a:moveTo>
                  <a:pt x="1100560" y="57532"/>
                </a:moveTo>
                <a:cubicBezTo>
                  <a:pt x="1100832" y="68802"/>
                  <a:pt x="1087199" y="65258"/>
                  <a:pt x="1083745" y="74346"/>
                </a:cubicBezTo>
                <a:cubicBezTo>
                  <a:pt x="1084654" y="76709"/>
                  <a:pt x="1086109" y="80254"/>
                  <a:pt x="1087472" y="83617"/>
                </a:cubicBezTo>
                <a:cubicBezTo>
                  <a:pt x="1086745" y="84889"/>
                  <a:pt x="1086472" y="86162"/>
                  <a:pt x="1085654" y="86707"/>
                </a:cubicBezTo>
                <a:cubicBezTo>
                  <a:pt x="1059024" y="104248"/>
                  <a:pt x="1032939" y="122790"/>
                  <a:pt x="1005400" y="138695"/>
                </a:cubicBezTo>
                <a:cubicBezTo>
                  <a:pt x="986950" y="149329"/>
                  <a:pt x="966409" y="156418"/>
                  <a:pt x="946686" y="164780"/>
                </a:cubicBezTo>
                <a:cubicBezTo>
                  <a:pt x="924328" y="174323"/>
                  <a:pt x="901879" y="183594"/>
                  <a:pt x="879429" y="192955"/>
                </a:cubicBezTo>
                <a:cubicBezTo>
                  <a:pt x="870977" y="196500"/>
                  <a:pt x="862433" y="199681"/>
                  <a:pt x="853163" y="203407"/>
                </a:cubicBezTo>
                <a:cubicBezTo>
                  <a:pt x="870431" y="204680"/>
                  <a:pt x="887064" y="204134"/>
                  <a:pt x="902969" y="207588"/>
                </a:cubicBezTo>
                <a:cubicBezTo>
                  <a:pt x="920511" y="211405"/>
                  <a:pt x="934417" y="197954"/>
                  <a:pt x="950776" y="198136"/>
                </a:cubicBezTo>
                <a:cubicBezTo>
                  <a:pt x="951231" y="199408"/>
                  <a:pt x="951685" y="200590"/>
                  <a:pt x="952140" y="201862"/>
                </a:cubicBezTo>
                <a:cubicBezTo>
                  <a:pt x="948868" y="205225"/>
                  <a:pt x="945596" y="208497"/>
                  <a:pt x="941688" y="212496"/>
                </a:cubicBezTo>
                <a:cubicBezTo>
                  <a:pt x="956139" y="220403"/>
                  <a:pt x="970317" y="228038"/>
                  <a:pt x="984587" y="235763"/>
                </a:cubicBezTo>
                <a:cubicBezTo>
                  <a:pt x="984223" y="236945"/>
                  <a:pt x="983950" y="238126"/>
                  <a:pt x="983587" y="239308"/>
                </a:cubicBezTo>
                <a:cubicBezTo>
                  <a:pt x="980133" y="239035"/>
                  <a:pt x="976589" y="239217"/>
                  <a:pt x="973226" y="238490"/>
                </a:cubicBezTo>
                <a:cubicBezTo>
                  <a:pt x="955684" y="234673"/>
                  <a:pt x="938325" y="228310"/>
                  <a:pt x="920602" y="227038"/>
                </a:cubicBezTo>
                <a:cubicBezTo>
                  <a:pt x="894153" y="225220"/>
                  <a:pt x="867523" y="226856"/>
                  <a:pt x="840893" y="227038"/>
                </a:cubicBezTo>
                <a:cubicBezTo>
                  <a:pt x="840348" y="227038"/>
                  <a:pt x="839711" y="227311"/>
                  <a:pt x="839166" y="227311"/>
                </a:cubicBezTo>
                <a:cubicBezTo>
                  <a:pt x="797539" y="223493"/>
                  <a:pt x="767001" y="249396"/>
                  <a:pt x="733918" y="267665"/>
                </a:cubicBezTo>
                <a:cubicBezTo>
                  <a:pt x="727283" y="271300"/>
                  <a:pt x="722193" y="278662"/>
                  <a:pt x="717649" y="285206"/>
                </a:cubicBezTo>
                <a:cubicBezTo>
                  <a:pt x="711105" y="294749"/>
                  <a:pt x="705743" y="305111"/>
                  <a:pt x="699744" y="315108"/>
                </a:cubicBezTo>
                <a:cubicBezTo>
                  <a:pt x="689474" y="331923"/>
                  <a:pt x="675568" y="343011"/>
                  <a:pt x="656936" y="351373"/>
                </a:cubicBezTo>
                <a:cubicBezTo>
                  <a:pt x="631396" y="362734"/>
                  <a:pt x="608038" y="378912"/>
                  <a:pt x="580863" y="394726"/>
                </a:cubicBezTo>
                <a:cubicBezTo>
                  <a:pt x="594041" y="400270"/>
                  <a:pt x="604130" y="401452"/>
                  <a:pt x="613855" y="397998"/>
                </a:cubicBezTo>
                <a:cubicBezTo>
                  <a:pt x="645120" y="387092"/>
                  <a:pt x="676113" y="375640"/>
                  <a:pt x="707197" y="364279"/>
                </a:cubicBezTo>
                <a:cubicBezTo>
                  <a:pt x="730191" y="355826"/>
                  <a:pt x="753550" y="353281"/>
                  <a:pt x="777362" y="359462"/>
                </a:cubicBezTo>
                <a:cubicBezTo>
                  <a:pt x="780725" y="360371"/>
                  <a:pt x="783724" y="362643"/>
                  <a:pt x="786451" y="367369"/>
                </a:cubicBezTo>
                <a:cubicBezTo>
                  <a:pt x="782816" y="368096"/>
                  <a:pt x="778907" y="370005"/>
                  <a:pt x="775544" y="369278"/>
                </a:cubicBezTo>
                <a:cubicBezTo>
                  <a:pt x="759094" y="365733"/>
                  <a:pt x="744643" y="371822"/>
                  <a:pt x="730100" y="377639"/>
                </a:cubicBezTo>
                <a:cubicBezTo>
                  <a:pt x="695654" y="391454"/>
                  <a:pt x="661480" y="405815"/>
                  <a:pt x="626943" y="419175"/>
                </a:cubicBezTo>
                <a:cubicBezTo>
                  <a:pt x="619672" y="421993"/>
                  <a:pt x="611037" y="422992"/>
                  <a:pt x="603130" y="422356"/>
                </a:cubicBezTo>
                <a:cubicBezTo>
                  <a:pt x="575955" y="420357"/>
                  <a:pt x="551597" y="428173"/>
                  <a:pt x="528238" y="440897"/>
                </a:cubicBezTo>
                <a:cubicBezTo>
                  <a:pt x="504789" y="453712"/>
                  <a:pt x="481158" y="466164"/>
                  <a:pt x="457982" y="479434"/>
                </a:cubicBezTo>
                <a:cubicBezTo>
                  <a:pt x="444803" y="487068"/>
                  <a:pt x="431624" y="486159"/>
                  <a:pt x="417537" y="483524"/>
                </a:cubicBezTo>
                <a:cubicBezTo>
                  <a:pt x="403904" y="480979"/>
                  <a:pt x="390089" y="479797"/>
                  <a:pt x="376274" y="478070"/>
                </a:cubicBezTo>
                <a:cubicBezTo>
                  <a:pt x="372366" y="477616"/>
                  <a:pt x="367912" y="478161"/>
                  <a:pt x="364549" y="476525"/>
                </a:cubicBezTo>
                <a:cubicBezTo>
                  <a:pt x="351370" y="470436"/>
                  <a:pt x="339646" y="474253"/>
                  <a:pt x="328012" y="480524"/>
                </a:cubicBezTo>
                <a:cubicBezTo>
                  <a:pt x="287658" y="502247"/>
                  <a:pt x="247667" y="524787"/>
                  <a:pt x="206859" y="545509"/>
                </a:cubicBezTo>
                <a:cubicBezTo>
                  <a:pt x="194225" y="551871"/>
                  <a:pt x="179410" y="555507"/>
                  <a:pt x="165232" y="557052"/>
                </a:cubicBezTo>
                <a:cubicBezTo>
                  <a:pt x="142146" y="559506"/>
                  <a:pt x="118788" y="559052"/>
                  <a:pt x="95612" y="560233"/>
                </a:cubicBezTo>
                <a:cubicBezTo>
                  <a:pt x="86432" y="560688"/>
                  <a:pt x="77343" y="562596"/>
                  <a:pt x="68164" y="563051"/>
                </a:cubicBezTo>
                <a:cubicBezTo>
                  <a:pt x="61983" y="563414"/>
                  <a:pt x="55167" y="563869"/>
                  <a:pt x="49713" y="561596"/>
                </a:cubicBezTo>
                <a:cubicBezTo>
                  <a:pt x="39079" y="557143"/>
                  <a:pt x="28809" y="551417"/>
                  <a:pt x="19175" y="545146"/>
                </a:cubicBezTo>
                <a:cubicBezTo>
                  <a:pt x="7814" y="537784"/>
                  <a:pt x="1906" y="526514"/>
                  <a:pt x="270" y="513153"/>
                </a:cubicBezTo>
                <a:cubicBezTo>
                  <a:pt x="-911" y="503519"/>
                  <a:pt x="1634" y="500429"/>
                  <a:pt x="10813" y="499156"/>
                </a:cubicBezTo>
                <a:cubicBezTo>
                  <a:pt x="49168" y="493612"/>
                  <a:pt x="87886" y="495521"/>
                  <a:pt x="125241" y="503428"/>
                </a:cubicBezTo>
                <a:cubicBezTo>
                  <a:pt x="170685" y="513062"/>
                  <a:pt x="208767" y="500156"/>
                  <a:pt x="245395" y="476162"/>
                </a:cubicBezTo>
                <a:cubicBezTo>
                  <a:pt x="266754" y="462165"/>
                  <a:pt x="287840" y="447532"/>
                  <a:pt x="309562" y="434081"/>
                </a:cubicBezTo>
                <a:cubicBezTo>
                  <a:pt x="316924" y="429536"/>
                  <a:pt x="322741" y="424356"/>
                  <a:pt x="325649" y="416630"/>
                </a:cubicBezTo>
                <a:cubicBezTo>
                  <a:pt x="328376" y="409359"/>
                  <a:pt x="333102" y="405360"/>
                  <a:pt x="339919" y="402452"/>
                </a:cubicBezTo>
                <a:cubicBezTo>
                  <a:pt x="351643" y="397362"/>
                  <a:pt x="363095" y="391818"/>
                  <a:pt x="374820" y="386728"/>
                </a:cubicBezTo>
                <a:cubicBezTo>
                  <a:pt x="379546" y="384638"/>
                  <a:pt x="384545" y="382820"/>
                  <a:pt x="389634" y="381911"/>
                </a:cubicBezTo>
                <a:cubicBezTo>
                  <a:pt x="409630" y="378185"/>
                  <a:pt x="425808" y="362007"/>
                  <a:pt x="431988" y="341739"/>
                </a:cubicBezTo>
                <a:cubicBezTo>
                  <a:pt x="434442" y="333740"/>
                  <a:pt x="440532" y="326833"/>
                  <a:pt x="445076" y="319562"/>
                </a:cubicBezTo>
                <a:cubicBezTo>
                  <a:pt x="448711" y="313654"/>
                  <a:pt x="452620" y="307928"/>
                  <a:pt x="456164" y="302475"/>
                </a:cubicBezTo>
                <a:cubicBezTo>
                  <a:pt x="462345" y="302566"/>
                  <a:pt x="464799" y="305111"/>
                  <a:pt x="462163" y="310110"/>
                </a:cubicBezTo>
                <a:cubicBezTo>
                  <a:pt x="459436" y="315199"/>
                  <a:pt x="455528" y="319653"/>
                  <a:pt x="452347" y="324470"/>
                </a:cubicBezTo>
                <a:cubicBezTo>
                  <a:pt x="447166" y="332286"/>
                  <a:pt x="445530" y="340375"/>
                  <a:pt x="451529" y="349828"/>
                </a:cubicBezTo>
                <a:cubicBezTo>
                  <a:pt x="455982" y="346283"/>
                  <a:pt x="460163" y="342466"/>
                  <a:pt x="464799" y="339466"/>
                </a:cubicBezTo>
                <a:cubicBezTo>
                  <a:pt x="469343" y="336467"/>
                  <a:pt x="474433" y="334286"/>
                  <a:pt x="479522" y="331559"/>
                </a:cubicBezTo>
                <a:cubicBezTo>
                  <a:pt x="483976" y="340284"/>
                  <a:pt x="478159" y="342102"/>
                  <a:pt x="474251" y="345283"/>
                </a:cubicBezTo>
                <a:cubicBezTo>
                  <a:pt x="445258" y="369278"/>
                  <a:pt x="412538" y="388637"/>
                  <a:pt x="386362" y="415994"/>
                </a:cubicBezTo>
                <a:cubicBezTo>
                  <a:pt x="385272" y="417085"/>
                  <a:pt x="384999" y="418993"/>
                  <a:pt x="384363" y="420357"/>
                </a:cubicBezTo>
                <a:cubicBezTo>
                  <a:pt x="430988" y="443987"/>
                  <a:pt x="471979" y="430718"/>
                  <a:pt x="511606" y="400089"/>
                </a:cubicBezTo>
                <a:cubicBezTo>
                  <a:pt x="511061" y="387728"/>
                  <a:pt x="519331" y="380457"/>
                  <a:pt x="532965" y="377639"/>
                </a:cubicBezTo>
                <a:cubicBezTo>
                  <a:pt x="535691" y="377094"/>
                  <a:pt x="538418" y="375458"/>
                  <a:pt x="540690" y="373731"/>
                </a:cubicBezTo>
                <a:cubicBezTo>
                  <a:pt x="572592" y="350827"/>
                  <a:pt x="609038" y="336649"/>
                  <a:pt x="643848" y="319289"/>
                </a:cubicBezTo>
                <a:cubicBezTo>
                  <a:pt x="660571" y="310928"/>
                  <a:pt x="676113" y="300748"/>
                  <a:pt x="682293" y="281116"/>
                </a:cubicBezTo>
                <a:cubicBezTo>
                  <a:pt x="683839" y="276299"/>
                  <a:pt x="687020" y="271755"/>
                  <a:pt x="690382" y="267756"/>
                </a:cubicBezTo>
                <a:cubicBezTo>
                  <a:pt x="711923" y="242398"/>
                  <a:pt x="736372" y="221766"/>
                  <a:pt x="767546" y="207497"/>
                </a:cubicBezTo>
                <a:cubicBezTo>
                  <a:pt x="795449" y="194773"/>
                  <a:pt x="824260" y="187684"/>
                  <a:pt x="853435" y="180503"/>
                </a:cubicBezTo>
                <a:cubicBezTo>
                  <a:pt x="869977" y="176504"/>
                  <a:pt x="884974" y="169415"/>
                  <a:pt x="897243" y="156691"/>
                </a:cubicBezTo>
                <a:cubicBezTo>
                  <a:pt x="915785" y="137423"/>
                  <a:pt x="934962" y="118881"/>
                  <a:pt x="953685" y="99795"/>
                </a:cubicBezTo>
                <a:cubicBezTo>
                  <a:pt x="957320" y="96069"/>
                  <a:pt x="961319" y="92069"/>
                  <a:pt x="963137" y="87434"/>
                </a:cubicBezTo>
                <a:cubicBezTo>
                  <a:pt x="970772" y="67439"/>
                  <a:pt x="978043" y="47262"/>
                  <a:pt x="984678" y="26903"/>
                </a:cubicBezTo>
                <a:cubicBezTo>
                  <a:pt x="985950" y="23086"/>
                  <a:pt x="983496" y="18087"/>
                  <a:pt x="983223" y="13633"/>
                </a:cubicBezTo>
                <a:cubicBezTo>
                  <a:pt x="983042" y="10634"/>
                  <a:pt x="983587" y="7544"/>
                  <a:pt x="984132" y="0"/>
                </a:cubicBezTo>
                <a:cubicBezTo>
                  <a:pt x="989949" y="8907"/>
                  <a:pt x="993403" y="14360"/>
                  <a:pt x="997856" y="21268"/>
                </a:cubicBezTo>
                <a:cubicBezTo>
                  <a:pt x="1005582" y="10543"/>
                  <a:pt x="1014398" y="2454"/>
                  <a:pt x="1029758" y="6817"/>
                </a:cubicBezTo>
                <a:cubicBezTo>
                  <a:pt x="1028849" y="8180"/>
                  <a:pt x="1028213" y="10270"/>
                  <a:pt x="1026759" y="11088"/>
                </a:cubicBezTo>
                <a:cubicBezTo>
                  <a:pt x="1004946" y="24994"/>
                  <a:pt x="993948" y="46262"/>
                  <a:pt x="986314" y="69984"/>
                </a:cubicBezTo>
                <a:cubicBezTo>
                  <a:pt x="984405" y="75982"/>
                  <a:pt x="981406" y="81799"/>
                  <a:pt x="978134" y="87162"/>
                </a:cubicBezTo>
                <a:cubicBezTo>
                  <a:pt x="968318" y="103340"/>
                  <a:pt x="958047" y="119245"/>
                  <a:pt x="947504" y="135968"/>
                </a:cubicBezTo>
                <a:cubicBezTo>
                  <a:pt x="954685" y="141512"/>
                  <a:pt x="961683" y="139331"/>
                  <a:pt x="967772" y="137059"/>
                </a:cubicBezTo>
                <a:cubicBezTo>
                  <a:pt x="986859" y="130061"/>
                  <a:pt x="1005855" y="122790"/>
                  <a:pt x="1024396" y="114610"/>
                </a:cubicBezTo>
                <a:cubicBezTo>
                  <a:pt x="1029849" y="112247"/>
                  <a:pt x="1034030" y="106702"/>
                  <a:pt x="1038483" y="102249"/>
                </a:cubicBezTo>
                <a:cubicBezTo>
                  <a:pt x="1049935" y="90797"/>
                  <a:pt x="1060842" y="78618"/>
                  <a:pt x="1072839" y="67711"/>
                </a:cubicBezTo>
                <a:cubicBezTo>
                  <a:pt x="1082655" y="58714"/>
                  <a:pt x="1090289" y="56623"/>
                  <a:pt x="1100560" y="57532"/>
                </a:cubicBezTo>
                <a:close/>
              </a:path>
            </a:pathLst>
          </a:custGeom>
          <a:solidFill>
            <a:srgbClr val="F8EAD4"/>
          </a:solidFill>
          <a:ln w="90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Picture Placeholder 34">
            <a:extLst>
              <a:ext uri="{FF2B5EF4-FFF2-40B4-BE49-F238E27FC236}">
                <a16:creationId xmlns:a16="http://schemas.microsoft.com/office/drawing/2014/main" id="{771DFCF5-94C5-4563-8423-D05A462D8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0659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34">
            <a:extLst>
              <a:ext uri="{FF2B5EF4-FFF2-40B4-BE49-F238E27FC236}">
                <a16:creationId xmlns:a16="http://schemas.microsoft.com/office/drawing/2014/main" id="{EFB6A770-C929-4EDF-85EB-4A8B19E9689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37653" y="3713275"/>
            <a:ext cx="2120872" cy="210726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0" name="Picture Placeholder 34">
            <a:extLst>
              <a:ext uri="{FF2B5EF4-FFF2-40B4-BE49-F238E27FC236}">
                <a16:creationId xmlns:a16="http://schemas.microsoft.com/office/drawing/2014/main" id="{E59E95AF-7585-4115-8054-B085E0FF9E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4747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8CF32787-1C54-4041-B325-864EB07CA5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9469" y="3699573"/>
            <a:ext cx="2120872" cy="2120962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B28F84D8-2288-4728-AC4E-041A09E0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4562" y="1524693"/>
            <a:ext cx="4581878" cy="676186"/>
          </a:xfrm>
        </p:spPr>
        <p:txBody>
          <a:bodyPr/>
          <a:lstStyle>
            <a:lvl1pPr algn="ctr">
              <a:lnSpc>
                <a:spcPct val="100000"/>
              </a:lnSpc>
              <a:buFontTx/>
              <a:buNone/>
              <a:defRPr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076F62-F4E0-4C5E-B1BD-73BA1C63B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7497" y="646236"/>
            <a:ext cx="1755342" cy="592890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6097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hoto Collage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16453-F65D-4E9B-9827-962EA7B4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39241" cy="407035"/>
          </a:xfrm>
        </p:spPr>
        <p:txBody>
          <a:bodyPr/>
          <a:lstStyle>
            <a:lvl1pPr>
              <a:defRPr sz="9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1CD3A7-191A-485E-B049-D37C740CB310}"/>
              </a:ext>
            </a:extLst>
          </p:cNvPr>
          <p:cNvSpPr/>
          <p:nvPr/>
        </p:nvSpPr>
        <p:spPr>
          <a:xfrm>
            <a:off x="106303" y="122372"/>
            <a:ext cx="3419583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B6B0CD-4535-4563-A88C-7CDF7196B85B}"/>
              </a:ext>
            </a:extLst>
          </p:cNvPr>
          <p:cNvSpPr/>
          <p:nvPr/>
        </p:nvSpPr>
        <p:spPr>
          <a:xfrm>
            <a:off x="106303" y="3741802"/>
            <a:ext cx="3419583" cy="2981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6616B6-846C-4079-9DD9-63233DAD3ACB}"/>
              </a:ext>
            </a:extLst>
          </p:cNvPr>
          <p:cNvSpPr/>
          <p:nvPr/>
        </p:nvSpPr>
        <p:spPr>
          <a:xfrm>
            <a:off x="3642691" y="122372"/>
            <a:ext cx="2956440" cy="29676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979808-C3C3-4F87-A5AE-006E7FF4D946}"/>
              </a:ext>
            </a:extLst>
          </p:cNvPr>
          <p:cNvSpPr/>
          <p:nvPr/>
        </p:nvSpPr>
        <p:spPr>
          <a:xfrm>
            <a:off x="6708952" y="122372"/>
            <a:ext cx="2673402" cy="4139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C382A8-4A78-49CE-B22C-0941D49A83FD}"/>
              </a:ext>
            </a:extLst>
          </p:cNvPr>
          <p:cNvSpPr/>
          <p:nvPr/>
        </p:nvSpPr>
        <p:spPr>
          <a:xfrm>
            <a:off x="3642690" y="3205824"/>
            <a:ext cx="2956440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DCA776-FCFC-4F63-8D71-9078106C9472}"/>
              </a:ext>
            </a:extLst>
          </p:cNvPr>
          <p:cNvSpPr/>
          <p:nvPr/>
        </p:nvSpPr>
        <p:spPr>
          <a:xfrm>
            <a:off x="9492176" y="122372"/>
            <a:ext cx="2568606" cy="28600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447AF-2555-49E0-918A-7A5A3E4DE479}"/>
              </a:ext>
            </a:extLst>
          </p:cNvPr>
          <p:cNvSpPr/>
          <p:nvPr/>
        </p:nvSpPr>
        <p:spPr>
          <a:xfrm>
            <a:off x="6708953" y="4372996"/>
            <a:ext cx="2673402" cy="2350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51BDE1-FF97-41BB-B1FE-039ECB3FAA48}"/>
              </a:ext>
            </a:extLst>
          </p:cNvPr>
          <p:cNvSpPr/>
          <p:nvPr/>
        </p:nvSpPr>
        <p:spPr>
          <a:xfrm>
            <a:off x="9492174" y="3090002"/>
            <a:ext cx="2568608" cy="36336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67AD5A73-8716-4463-A72A-D6F3CA1C95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9279" y="374309"/>
            <a:ext cx="2926597" cy="2524311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9" name="Picture Placeholder 18">
            <a:extLst>
              <a:ext uri="{FF2B5EF4-FFF2-40B4-BE49-F238E27FC236}">
                <a16:creationId xmlns:a16="http://schemas.microsoft.com/office/drawing/2014/main" id="{306E7670-75FA-47A8-81A4-05FD7DE0AF1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189" y="3994520"/>
            <a:ext cx="2930525" cy="1987550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0" name="Picture Placeholder 18">
            <a:extLst>
              <a:ext uri="{FF2B5EF4-FFF2-40B4-BE49-F238E27FC236}">
                <a16:creationId xmlns:a16="http://schemas.microsoft.com/office/drawing/2014/main" id="{D93EF954-7570-4C45-A73E-24302285496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737360" y="374308"/>
            <a:ext cx="2078236" cy="1866486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1" name="Picture Placeholder 18">
            <a:extLst>
              <a:ext uri="{FF2B5EF4-FFF2-40B4-BE49-F238E27FC236}">
                <a16:creationId xmlns:a16="http://schemas.microsoft.com/office/drawing/2014/main" id="{37E62A63-6ADB-4815-870C-7DE18C0E2A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87874" y="374309"/>
            <a:ext cx="2460900" cy="1974108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2" name="Picture Placeholder 18">
            <a:extLst>
              <a:ext uri="{FF2B5EF4-FFF2-40B4-BE49-F238E27FC236}">
                <a16:creationId xmlns:a16="http://schemas.microsoft.com/office/drawing/2014/main" id="{5E88C04C-B228-4B61-AE61-D503F82ACA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053" y="4624367"/>
            <a:ext cx="2173480" cy="135770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C88BEAB2-2E36-458C-A884-338D4D0E65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86791" y="3458132"/>
            <a:ext cx="2460899" cy="2523939"/>
          </a:xfrm>
          <a:solidFill>
            <a:srgbClr val="ADC5D0"/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F83EDCAF-9FBF-42BB-9012-9D6E7AE4AA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53051" y="374309"/>
            <a:ext cx="2173481" cy="313160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5" name="Picture Placeholder 12">
            <a:extLst>
              <a:ext uri="{FF2B5EF4-FFF2-40B4-BE49-F238E27FC236}">
                <a16:creationId xmlns:a16="http://schemas.microsoft.com/office/drawing/2014/main" id="{EBC88136-E5C2-44CD-88E4-25103D1B33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37360" y="3342229"/>
            <a:ext cx="2078236" cy="2639842"/>
          </a:xfrm>
          <a:solidFill>
            <a:srgbClr val="ADC5D0"/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859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1E127685-9474-47AE-BB6F-86969AAB7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C633AD-DA0D-4222-BB4C-CEE9D3EFC73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4FFD8EC-D8C2-4E71-8D7E-9FFE384875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87949" y="3077822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rgbClr val="446777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Graphic 9">
            <a:extLst>
              <a:ext uri="{FF2B5EF4-FFF2-40B4-BE49-F238E27FC236}">
                <a16:creationId xmlns:a16="http://schemas.microsoft.com/office/drawing/2014/main" id="{52C2E414-18BC-4204-A2E8-DAAD333C3B60}"/>
              </a:ext>
            </a:extLst>
          </p:cNvPr>
          <p:cNvSpPr/>
          <p:nvPr/>
        </p:nvSpPr>
        <p:spPr>
          <a:xfrm rot="1563853">
            <a:off x="5413643" y="3506849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tx2"/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687A6-EA6B-4C7B-A341-693882F29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737" y="2956704"/>
            <a:ext cx="2448103" cy="601121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rgbClr val="446777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255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8" r:id="rId3"/>
    <p:sldLayoutId id="2147483667" r:id="rId4"/>
    <p:sldLayoutId id="2147483664" r:id="rId5"/>
    <p:sldLayoutId id="2147483665" r:id="rId6"/>
    <p:sldLayoutId id="2147483666" r:id="rId7"/>
    <p:sldLayoutId id="214748364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92973C2-64E0-451E-A71F-E5F611F4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KUMITAT PERMANENTI DWAR L-AFFARIJIET TAL-FAMILJA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937BB-8C52-48AD-84E8-D9E4C22ECA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8455" y="6135349"/>
            <a:ext cx="4937936" cy="5083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/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 TA’ LULJU 2022</a:t>
            </a: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5A37A6-5C52-49C6-BE3D-64DAD4DED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4" r="-1" b="1079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AB9049-CFEB-46EE-A4D9-6112C3E0C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6" r="31909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04" name="Oval 10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588962-0D95-48BE-A624-45C2A2EB6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10" r="11440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0F060E-3B84-4F6D-A1B7-D04744C69E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61" r="14337" b="-3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A57E839-3C1E-4E09-9028-80745DF666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02" r="11797" b="4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5AA2A5-F060-4FE7-90B0-44CF2F208D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322" r="10920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4939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5314E-0E82-46A0-A605-D77E789EF52B}"/>
              </a:ext>
            </a:extLst>
          </p:cNvPr>
          <p:cNvSpPr txBox="1"/>
          <p:nvPr/>
        </p:nvSpPr>
        <p:spPr>
          <a:xfrm>
            <a:off x="112542" y="5788545"/>
            <a:ext cx="3169598" cy="14593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446777"/>
                </a:solidFill>
                <a:latin typeface="Amasis MT Pro Black" panose="02040A04050005020304" pitchFamily="18" charset="0"/>
                <a:ea typeface="+mj-ea"/>
                <a:cs typeface="+mj-cs"/>
              </a:rPr>
              <a:t>BAĠIT 202</a:t>
            </a:r>
            <a:r>
              <a:rPr lang="mt-MT" sz="3600" b="1" kern="1200" dirty="0">
                <a:solidFill>
                  <a:srgbClr val="446777"/>
                </a:solidFill>
                <a:latin typeface="Amasis MT Pro Black" panose="02040A04050005020304" pitchFamily="18" charset="0"/>
                <a:ea typeface="+mj-ea"/>
                <a:cs typeface="+mj-cs"/>
              </a:rPr>
              <a:t>0</a:t>
            </a:r>
            <a:br>
              <a:rPr lang="en-US" sz="3600" b="1" kern="1200" dirty="0">
                <a:solidFill>
                  <a:srgbClr val="446777"/>
                </a:solidFill>
                <a:latin typeface="Amasis MT Pro Black" panose="02040A04050005020304" pitchFamily="18" charset="0"/>
                <a:ea typeface="+mj-ea"/>
                <a:cs typeface="+mj-cs"/>
              </a:rPr>
            </a:br>
            <a:endParaRPr lang="en-US" sz="3600" b="1" kern="1200" dirty="0">
              <a:solidFill>
                <a:srgbClr val="446777"/>
              </a:solidFill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FB90D-55C0-4543-8098-9C61515B3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64" r="19647"/>
          <a:stretch/>
        </p:blipFill>
        <p:spPr>
          <a:xfrm>
            <a:off x="-72936" y="-3"/>
            <a:ext cx="4354650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E3CF1-A150-442E-92C2-E4CFD1B98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37" r="13910" b="3"/>
          <a:stretch/>
        </p:blipFill>
        <p:spPr>
          <a:xfrm>
            <a:off x="8905288" y="-3"/>
            <a:ext cx="3286711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061158-483F-4CA2-880A-8C9D06AD29E3}"/>
              </a:ext>
            </a:extLst>
          </p:cNvPr>
          <p:cNvSpPr txBox="1"/>
          <p:nvPr/>
        </p:nvSpPr>
        <p:spPr>
          <a:xfrm>
            <a:off x="3922280" y="145257"/>
            <a:ext cx="5109178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t-MT" sz="1600" b="1" dirty="0">
                <a:solidFill>
                  <a:srgbClr val="446777"/>
                </a:solidFill>
              </a:rPr>
              <a:t>Daħlet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miżura</a:t>
            </a:r>
            <a:r>
              <a:rPr lang="en-GB" sz="1600" b="1" dirty="0">
                <a:solidFill>
                  <a:srgbClr val="446777"/>
                </a:solidFill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</a:rPr>
              <a:t>tolqot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impjegati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fis-servizz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jew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settur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pubbliku</a:t>
            </a:r>
            <a:r>
              <a:rPr lang="en-GB" sz="1600" b="1" dirty="0">
                <a:solidFill>
                  <a:srgbClr val="446777"/>
                </a:solidFill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</a:rPr>
              <a:t>minkejja</a:t>
            </a:r>
            <a:r>
              <a:rPr lang="en-GB" sz="1600" b="1" dirty="0">
                <a:solidFill>
                  <a:srgbClr val="446777"/>
                </a:solidFill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</a:rPr>
              <a:t>kellhom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biżżejjed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kontribuzzjonijiet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tas-sigurta</a:t>
            </a:r>
            <a:r>
              <a:rPr lang="en-GB" sz="1600" b="1" dirty="0">
                <a:solidFill>
                  <a:srgbClr val="446777"/>
                </a:solidFill>
              </a:rPr>
              <a:t>’ </a:t>
            </a:r>
            <a:r>
              <a:rPr lang="en-GB" sz="1600" b="1" dirty="0" err="1">
                <a:solidFill>
                  <a:srgbClr val="446777"/>
                </a:solidFill>
              </a:rPr>
              <a:t>soċjali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biex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jirtiraw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fl</a:t>
            </a:r>
            <a:r>
              <a:rPr lang="en-GB" sz="1600" b="1" dirty="0">
                <a:solidFill>
                  <a:srgbClr val="446777"/>
                </a:solidFill>
              </a:rPr>
              <a:t>-eta’ ta’ 61 sena </a:t>
            </a:r>
            <a:r>
              <a:rPr lang="en-GB" sz="1600" b="1" dirty="0" err="1">
                <a:solidFill>
                  <a:srgbClr val="446777"/>
                </a:solidFill>
              </a:rPr>
              <a:t>jew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laħqu</a:t>
            </a:r>
            <a:r>
              <a:rPr lang="en-GB" sz="1600" b="1" dirty="0">
                <a:solidFill>
                  <a:srgbClr val="446777"/>
                </a:solidFill>
              </a:rPr>
              <a:t> l-eta’ </a:t>
            </a:r>
            <a:r>
              <a:rPr lang="en-GB" sz="1600" b="1" dirty="0" err="1">
                <a:solidFill>
                  <a:srgbClr val="446777"/>
                </a:solidFill>
              </a:rPr>
              <a:t>tal-irtirar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bejn</a:t>
            </a:r>
            <a:r>
              <a:rPr lang="en-GB" sz="1600" b="1" dirty="0">
                <a:solidFill>
                  <a:srgbClr val="446777"/>
                </a:solidFill>
              </a:rPr>
              <a:t> l-2016 u l-2018, </a:t>
            </a:r>
            <a:r>
              <a:rPr lang="en-GB" sz="1600" b="1" dirty="0" err="1">
                <a:solidFill>
                  <a:srgbClr val="446777"/>
                </a:solidFill>
              </a:rPr>
              <a:t>għażlu</a:t>
            </a:r>
            <a:r>
              <a:rPr lang="en-GB" sz="1600" b="1" dirty="0">
                <a:solidFill>
                  <a:srgbClr val="446777"/>
                </a:solidFill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</a:rPr>
              <a:t>jkomplu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fl-impjieg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tagħhom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mingħajr</a:t>
            </a:r>
            <a:r>
              <a:rPr lang="en-GB" sz="1600" b="1" dirty="0">
                <a:solidFill>
                  <a:srgbClr val="446777"/>
                </a:solidFill>
              </a:rPr>
              <a:t> ma </a:t>
            </a:r>
            <a:r>
              <a:rPr lang="en-GB" sz="1600" b="1" dirty="0" err="1">
                <a:solidFill>
                  <a:srgbClr val="446777"/>
                </a:solidFill>
              </a:rPr>
              <a:t>ħadu</a:t>
            </a:r>
            <a:r>
              <a:rPr lang="en-GB" sz="1600" b="1" dirty="0">
                <a:solidFill>
                  <a:srgbClr val="446777"/>
                </a:solidFill>
              </a:rPr>
              <a:t> l-</a:t>
            </a:r>
            <a:r>
              <a:rPr lang="en-GB" sz="1600" b="1" dirty="0" err="1">
                <a:solidFill>
                  <a:srgbClr val="446777"/>
                </a:solidFill>
              </a:rPr>
              <a:t>pensjoni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għal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mt-MT" sz="1600" b="1" dirty="0">
                <a:solidFill>
                  <a:srgbClr val="446777"/>
                </a:solidFill>
              </a:rPr>
              <a:t>bejn</a:t>
            </a:r>
            <a:r>
              <a:rPr lang="en-GB" sz="1600" b="1" dirty="0">
                <a:solidFill>
                  <a:srgbClr val="446777"/>
                </a:solidFill>
              </a:rPr>
              <a:t> sena</a:t>
            </a:r>
            <a:r>
              <a:rPr lang="mt-MT" sz="1600" b="1" dirty="0">
                <a:solidFill>
                  <a:srgbClr val="446777"/>
                </a:solidFill>
              </a:rPr>
              <a:t> u 4 snin</a:t>
            </a:r>
            <a:r>
              <a:rPr lang="en-GB" sz="1600" b="1" dirty="0">
                <a:solidFill>
                  <a:srgbClr val="446777"/>
                </a:solidFill>
              </a:rPr>
              <a:t>. </a:t>
            </a:r>
            <a:endParaRPr lang="mt-MT" sz="1600" b="1" dirty="0">
              <a:solidFill>
                <a:srgbClr val="446777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446777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rgbClr val="446777"/>
                </a:solidFill>
              </a:rPr>
              <a:t>Anzjani</a:t>
            </a:r>
            <a:r>
              <a:rPr lang="en-GB" sz="1600" b="1" dirty="0">
                <a:solidFill>
                  <a:srgbClr val="446777"/>
                </a:solidFill>
              </a:rPr>
              <a:t> ta’ </a:t>
            </a:r>
            <a:r>
              <a:rPr lang="en-GB" sz="1600" b="1" dirty="0" err="1">
                <a:solidFill>
                  <a:srgbClr val="446777"/>
                </a:solidFill>
              </a:rPr>
              <a:t>bejn</a:t>
            </a:r>
            <a:r>
              <a:rPr lang="en-GB" sz="1600" b="1" dirty="0">
                <a:solidFill>
                  <a:srgbClr val="446777"/>
                </a:solidFill>
              </a:rPr>
              <a:t> 75 u 79 sena li </a:t>
            </a:r>
            <a:r>
              <a:rPr lang="en-GB" sz="1600" b="1" dirty="0" err="1">
                <a:solidFill>
                  <a:srgbClr val="446777"/>
                </a:solidFill>
              </a:rPr>
              <a:t>jgħixu</a:t>
            </a:r>
            <a:r>
              <a:rPr lang="en-GB" sz="1600" b="1" dirty="0">
                <a:solidFill>
                  <a:srgbClr val="446777"/>
                </a:solidFill>
              </a:rPr>
              <a:t> fil-</a:t>
            </a:r>
            <a:r>
              <a:rPr lang="en-GB" sz="1600" b="1" dirty="0" err="1">
                <a:solidFill>
                  <a:srgbClr val="446777"/>
                </a:solidFill>
              </a:rPr>
              <a:t>kommunita</a:t>
            </a:r>
            <a:r>
              <a:rPr lang="en-GB" sz="1600" b="1" dirty="0">
                <a:solidFill>
                  <a:srgbClr val="446777"/>
                </a:solidFill>
              </a:rPr>
              <a:t>’ mill-</a:t>
            </a:r>
            <a:r>
              <a:rPr lang="en-GB" sz="1600" b="1" dirty="0" err="1">
                <a:solidFill>
                  <a:srgbClr val="446777"/>
                </a:solidFill>
              </a:rPr>
              <a:t>ġdid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ingħataw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għotja</a:t>
            </a:r>
            <a:r>
              <a:rPr lang="en-GB" sz="1600" b="1" dirty="0">
                <a:solidFill>
                  <a:srgbClr val="446777"/>
                </a:solidFill>
              </a:rPr>
              <a:t> ta’ €300.  </a:t>
            </a:r>
            <a:r>
              <a:rPr lang="en-GB" sz="1600" b="1" dirty="0" err="1">
                <a:solidFill>
                  <a:srgbClr val="446777"/>
                </a:solidFill>
              </a:rPr>
              <a:t>Għal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dawk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fl</a:t>
            </a:r>
            <a:r>
              <a:rPr lang="en-GB" sz="1600" b="1" dirty="0">
                <a:solidFill>
                  <a:srgbClr val="446777"/>
                </a:solidFill>
              </a:rPr>
              <a:t>-eta’ ta’ 80 sena u </a:t>
            </a:r>
            <a:r>
              <a:rPr lang="en-GB" sz="1600" b="1" dirty="0" err="1">
                <a:solidFill>
                  <a:srgbClr val="446777"/>
                </a:solidFill>
              </a:rPr>
              <a:t>aktar</a:t>
            </a:r>
            <a:r>
              <a:rPr lang="en-GB" sz="1600" b="1" dirty="0">
                <a:solidFill>
                  <a:srgbClr val="446777"/>
                </a:solidFill>
              </a:rPr>
              <a:t> l-</a:t>
            </a:r>
            <a:r>
              <a:rPr lang="en-GB" sz="1600" b="1" dirty="0" err="1">
                <a:solidFill>
                  <a:srgbClr val="446777"/>
                </a:solidFill>
              </a:rPr>
              <a:t>għotja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żdi</a:t>
            </a:r>
            <a:r>
              <a:rPr lang="mt-MT" sz="1600" b="1" dirty="0">
                <a:solidFill>
                  <a:srgbClr val="446777"/>
                </a:solidFill>
              </a:rPr>
              <a:t>e</a:t>
            </a:r>
            <a:r>
              <a:rPr lang="en-GB" sz="1600" b="1" dirty="0">
                <a:solidFill>
                  <a:srgbClr val="446777"/>
                </a:solidFill>
              </a:rPr>
              <a:t>det b’€50.</a:t>
            </a:r>
            <a:endParaRPr lang="mt-MT" sz="1600" b="1" dirty="0">
              <a:solidFill>
                <a:srgbClr val="446777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446777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rgbClr val="446777"/>
                </a:solidFill>
              </a:rPr>
              <a:t>Għall-ewwel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darba</a:t>
            </a:r>
            <a:r>
              <a:rPr lang="en-GB" sz="1600" b="1" dirty="0">
                <a:solidFill>
                  <a:srgbClr val="446777"/>
                </a:solidFill>
              </a:rPr>
              <a:t> din l-</a:t>
            </a:r>
            <a:r>
              <a:rPr lang="en-GB" sz="1600" b="1" dirty="0" err="1">
                <a:solidFill>
                  <a:srgbClr val="446777"/>
                </a:solidFill>
              </a:rPr>
              <a:t>għotja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ngħatet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lil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persuni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anzjani</a:t>
            </a:r>
            <a:r>
              <a:rPr lang="en-GB" sz="1600" b="1" dirty="0">
                <a:solidFill>
                  <a:srgbClr val="446777"/>
                </a:solidFill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</a:rPr>
              <a:t>minn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buthom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iħallsu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biex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jgħixu</a:t>
            </a:r>
            <a:r>
              <a:rPr lang="en-GB" sz="1600" b="1" dirty="0">
                <a:solidFill>
                  <a:srgbClr val="446777"/>
                </a:solidFill>
              </a:rPr>
              <a:t> fi </a:t>
            </a:r>
            <a:r>
              <a:rPr lang="en-GB" sz="1600" b="1" dirty="0" err="1">
                <a:solidFill>
                  <a:srgbClr val="446777"/>
                </a:solidFill>
              </a:rPr>
              <a:t>djar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residenzjali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għall-anzjani</a:t>
            </a:r>
            <a:r>
              <a:rPr lang="en-GB" sz="1600" b="1" dirty="0">
                <a:solidFill>
                  <a:srgbClr val="446777"/>
                </a:solidFill>
              </a:rPr>
              <a:t>.  </a:t>
            </a:r>
            <a:endParaRPr lang="mt-MT" sz="1600" b="1" dirty="0">
              <a:solidFill>
                <a:srgbClr val="446777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446777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446777"/>
                </a:solidFill>
              </a:rPr>
              <a:t>Mill-</a:t>
            </a:r>
            <a:r>
              <a:rPr lang="en-GB" sz="1600" b="1" dirty="0" err="1">
                <a:solidFill>
                  <a:srgbClr val="446777"/>
                </a:solidFill>
              </a:rPr>
              <a:t>ġdid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sar</a:t>
            </a:r>
            <a:r>
              <a:rPr lang="en-GB" sz="1600" b="1" dirty="0">
                <a:solidFill>
                  <a:srgbClr val="446777"/>
                </a:solidFill>
              </a:rPr>
              <a:t> il-</a:t>
            </a:r>
            <a:r>
              <a:rPr lang="en-GB" sz="1600" b="1" dirty="0" err="1">
                <a:solidFill>
                  <a:srgbClr val="446777"/>
                </a:solidFill>
              </a:rPr>
              <a:t>ħlas</a:t>
            </a:r>
            <a:r>
              <a:rPr lang="en-GB" sz="1600" b="1" dirty="0">
                <a:solidFill>
                  <a:srgbClr val="446777"/>
                </a:solidFill>
              </a:rPr>
              <a:t> ta’ bonus – li </a:t>
            </a:r>
            <a:r>
              <a:rPr lang="en-GB" sz="1600" b="1" dirty="0" err="1">
                <a:solidFill>
                  <a:srgbClr val="446777"/>
                </a:solidFill>
              </a:rPr>
              <a:t>jvarja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minn</a:t>
            </a:r>
            <a:r>
              <a:rPr lang="en-GB" sz="1600" b="1" dirty="0">
                <a:solidFill>
                  <a:srgbClr val="446777"/>
                </a:solidFill>
              </a:rPr>
              <a:t> €200 </a:t>
            </a:r>
            <a:r>
              <a:rPr lang="en-GB" sz="1600" b="1" dirty="0" err="1">
                <a:solidFill>
                  <a:srgbClr val="446777"/>
                </a:solidFill>
              </a:rPr>
              <a:t>sa</a:t>
            </a:r>
            <a:r>
              <a:rPr lang="en-GB" sz="1600" b="1" dirty="0">
                <a:solidFill>
                  <a:srgbClr val="446777"/>
                </a:solidFill>
              </a:rPr>
              <a:t> €300 – </a:t>
            </a:r>
            <a:r>
              <a:rPr lang="en-GB" sz="1600" b="1" dirty="0" err="1">
                <a:solidFill>
                  <a:srgbClr val="446777"/>
                </a:solidFill>
              </a:rPr>
              <a:t>lil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dawk</a:t>
            </a:r>
            <a:r>
              <a:rPr lang="en-GB" sz="1600" b="1" dirty="0">
                <a:solidFill>
                  <a:srgbClr val="446777"/>
                </a:solidFill>
              </a:rPr>
              <a:t> il-</a:t>
            </a:r>
            <a:r>
              <a:rPr lang="en-GB" sz="1600" b="1" dirty="0" err="1">
                <a:solidFill>
                  <a:srgbClr val="446777"/>
                </a:solidFill>
              </a:rPr>
              <a:t>persuni</a:t>
            </a:r>
            <a:r>
              <a:rPr lang="en-GB" sz="1600" b="1" dirty="0">
                <a:solidFill>
                  <a:srgbClr val="446777"/>
                </a:solidFill>
              </a:rPr>
              <a:t> li ma </a:t>
            </a:r>
            <a:r>
              <a:rPr lang="en-GB" sz="1600" b="1" dirty="0" err="1">
                <a:solidFill>
                  <a:srgbClr val="446777"/>
                </a:solidFill>
              </a:rPr>
              <a:t>ħallsux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biżżejjed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bolol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biex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jikkwalifikaw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għal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pensjoni</a:t>
            </a:r>
            <a:r>
              <a:rPr lang="en-GB" sz="1600" b="1" dirty="0">
                <a:solidFill>
                  <a:srgbClr val="446777"/>
                </a:solidFill>
              </a:rPr>
              <a:t> minima.  </a:t>
            </a:r>
            <a:r>
              <a:rPr lang="en-GB" sz="1600" b="1" dirty="0" err="1">
                <a:solidFill>
                  <a:srgbClr val="446777"/>
                </a:solidFill>
              </a:rPr>
              <a:t>Minn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dik</a:t>
            </a:r>
            <a:r>
              <a:rPr lang="en-GB" sz="1600" b="1" dirty="0">
                <a:solidFill>
                  <a:srgbClr val="446777"/>
                </a:solidFill>
              </a:rPr>
              <a:t> is-sena </a:t>
            </a:r>
            <a:r>
              <a:rPr lang="en-GB" sz="1600" b="1" dirty="0" err="1">
                <a:solidFill>
                  <a:srgbClr val="446777"/>
                </a:solidFill>
              </a:rPr>
              <a:t>persuni</a:t>
            </a:r>
            <a:r>
              <a:rPr lang="en-GB" sz="1600" b="1" dirty="0">
                <a:solidFill>
                  <a:srgbClr val="446777"/>
                </a:solidFill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</a:rPr>
              <a:t>jagħlqu</a:t>
            </a:r>
            <a:r>
              <a:rPr lang="en-GB" sz="1600" b="1" dirty="0">
                <a:solidFill>
                  <a:srgbClr val="446777"/>
                </a:solidFill>
              </a:rPr>
              <a:t> l-75 sena  </a:t>
            </a:r>
            <a:r>
              <a:rPr lang="en-GB" sz="1600" b="1" dirty="0" err="1">
                <a:solidFill>
                  <a:srgbClr val="446777"/>
                </a:solidFill>
              </a:rPr>
              <a:t>baqgħu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jirċievu</a:t>
            </a:r>
            <a:r>
              <a:rPr lang="en-GB" sz="1600" b="1" dirty="0">
                <a:solidFill>
                  <a:srgbClr val="446777"/>
                </a:solidFill>
              </a:rPr>
              <a:t> dan il-bonus </a:t>
            </a:r>
            <a:r>
              <a:rPr lang="en-GB" sz="1600" b="1" dirty="0" err="1">
                <a:solidFill>
                  <a:srgbClr val="446777"/>
                </a:solidFill>
              </a:rPr>
              <a:t>flimkien</a:t>
            </a:r>
            <a:r>
              <a:rPr lang="en-GB" sz="1600" b="1" dirty="0">
                <a:solidFill>
                  <a:srgbClr val="446777"/>
                </a:solidFill>
              </a:rPr>
              <a:t> mal-</a:t>
            </a:r>
            <a:r>
              <a:rPr lang="en-GB" sz="1600" b="1" dirty="0" err="1">
                <a:solidFill>
                  <a:srgbClr val="446777"/>
                </a:solidFill>
              </a:rPr>
              <a:t>għotja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għall-anzjani</a:t>
            </a:r>
            <a:r>
              <a:rPr lang="en-GB" sz="1600" b="1" dirty="0">
                <a:solidFill>
                  <a:srgbClr val="446777"/>
                </a:solidFill>
              </a:rPr>
              <a:t>.</a:t>
            </a:r>
            <a:endParaRPr lang="mt-MT" sz="1600" b="1" dirty="0">
              <a:solidFill>
                <a:srgbClr val="446777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446777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446777"/>
                </a:solidFill>
              </a:rPr>
              <a:t>Sar </a:t>
            </a:r>
            <a:r>
              <a:rPr lang="en-GB" sz="1600" b="1" dirty="0" err="1">
                <a:solidFill>
                  <a:srgbClr val="446777"/>
                </a:solidFill>
              </a:rPr>
              <a:t>aktar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titjib</a:t>
            </a:r>
            <a:r>
              <a:rPr lang="en-GB" sz="1600" b="1" dirty="0">
                <a:solidFill>
                  <a:srgbClr val="446777"/>
                </a:solidFill>
              </a:rPr>
              <a:t> fir-</a:t>
            </a:r>
            <a:r>
              <a:rPr lang="en-GB" sz="1600" b="1" dirty="0" err="1">
                <a:solidFill>
                  <a:srgbClr val="446777"/>
                </a:solidFill>
              </a:rPr>
              <a:t>rati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tal-Għajnuna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Supplimentari</a:t>
            </a:r>
            <a:r>
              <a:rPr lang="en-GB" sz="1600" b="1" dirty="0">
                <a:solidFill>
                  <a:srgbClr val="446777"/>
                </a:solidFill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</a:rPr>
              <a:t>titħallas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lil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persuni</a:t>
            </a:r>
            <a:r>
              <a:rPr lang="en-GB" sz="1600" b="1" dirty="0">
                <a:solidFill>
                  <a:srgbClr val="446777"/>
                </a:solidFill>
              </a:rPr>
              <a:t>, l-</a:t>
            </a:r>
            <a:r>
              <a:rPr lang="en-GB" sz="1600" b="1" dirty="0" err="1">
                <a:solidFill>
                  <a:srgbClr val="446777"/>
                </a:solidFill>
              </a:rPr>
              <a:t>aktar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anzjani</a:t>
            </a:r>
            <a:r>
              <a:rPr lang="en-GB" sz="1600" b="1" dirty="0">
                <a:solidFill>
                  <a:srgbClr val="446777"/>
                </a:solidFill>
              </a:rPr>
              <a:t>, bi </a:t>
            </a:r>
            <a:r>
              <a:rPr lang="en-GB" sz="1600" b="1" dirty="0" err="1">
                <a:solidFill>
                  <a:srgbClr val="446777"/>
                </a:solidFill>
              </a:rPr>
              <a:t>dħul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baxx</a:t>
            </a:r>
            <a:r>
              <a:rPr lang="en-GB" sz="1600" b="1" dirty="0">
                <a:solidFill>
                  <a:srgbClr val="446777"/>
                </a:solidFill>
              </a:rPr>
              <a:t>. </a:t>
            </a:r>
            <a:endParaRPr lang="mt-MT" sz="1600" b="1" dirty="0">
              <a:solidFill>
                <a:srgbClr val="446777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446777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rgbClr val="446777"/>
                </a:solidFill>
              </a:rPr>
              <a:t>Anzjani</a:t>
            </a:r>
            <a:r>
              <a:rPr lang="en-GB" sz="1600" b="1" dirty="0">
                <a:solidFill>
                  <a:srgbClr val="446777"/>
                </a:solidFill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</a:rPr>
              <a:t>għalqu</a:t>
            </a:r>
            <a:r>
              <a:rPr lang="en-GB" sz="1600" b="1" dirty="0">
                <a:solidFill>
                  <a:srgbClr val="446777"/>
                </a:solidFill>
              </a:rPr>
              <a:t> 75 sena </a:t>
            </a:r>
            <a:r>
              <a:rPr lang="en-GB" sz="1600" b="1" dirty="0" err="1">
                <a:solidFill>
                  <a:srgbClr val="446777"/>
                </a:solidFill>
              </a:rPr>
              <a:t>bdew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igawdu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minn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trasport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pubbliku</a:t>
            </a:r>
            <a:r>
              <a:rPr lang="en-GB" sz="1600" b="1" dirty="0">
                <a:solidFill>
                  <a:srgbClr val="446777"/>
                </a:solidFill>
              </a:rPr>
              <a:t> </a:t>
            </a:r>
            <a:r>
              <a:rPr lang="en-GB" sz="1600" b="1" dirty="0" err="1">
                <a:solidFill>
                  <a:srgbClr val="446777"/>
                </a:solidFill>
              </a:rPr>
              <a:t>b’xejn</a:t>
            </a:r>
            <a:r>
              <a:rPr lang="en-GB" sz="1600" b="1" dirty="0">
                <a:solidFill>
                  <a:srgbClr val="44677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283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B546C-FA22-4A56-9E0B-BACE5AF3B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24630" r="1625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4EBEE9-156A-495E-AC2F-8FCC7B473A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26207" r="14459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95314E-0E82-46A0-A605-D77E789EF52B}"/>
              </a:ext>
            </a:extLst>
          </p:cNvPr>
          <p:cNvSpPr txBox="1"/>
          <p:nvPr/>
        </p:nvSpPr>
        <p:spPr>
          <a:xfrm>
            <a:off x="1003280" y="108858"/>
            <a:ext cx="9801854" cy="13195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FFFFFF"/>
                </a:solidFill>
                <a:latin typeface="Amasis MT Pro Black" panose="02040A04050005020304" pitchFamily="18" charset="0"/>
                <a:ea typeface="+mj-ea"/>
                <a:cs typeface="+mj-cs"/>
              </a:rPr>
              <a:t>BAĠIT 2021</a:t>
            </a:r>
            <a:br>
              <a:rPr lang="en-US" sz="3600" b="1" kern="1200" dirty="0">
                <a:solidFill>
                  <a:srgbClr val="FFFFFF"/>
                </a:solidFill>
                <a:latin typeface="Amasis MT Pro Black" panose="02040A04050005020304" pitchFamily="18" charset="0"/>
                <a:ea typeface="+mj-ea"/>
                <a:cs typeface="+mj-cs"/>
              </a:rPr>
            </a:br>
            <a:endParaRPr lang="en-US" sz="3600" b="1" kern="1200" dirty="0">
              <a:solidFill>
                <a:srgbClr val="FFFFFF"/>
              </a:solidFill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6A3F36-761F-4538-BFBC-ECFD6BC573BC}"/>
              </a:ext>
            </a:extLst>
          </p:cNvPr>
          <p:cNvSpPr txBox="1"/>
          <p:nvPr/>
        </p:nvSpPr>
        <p:spPr>
          <a:xfrm>
            <a:off x="1191966" y="3004457"/>
            <a:ext cx="9801854" cy="37446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/>
              </a:rPr>
              <a:t>Il-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pensjonanti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kollha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ħadu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żieda</a:t>
            </a:r>
            <a:r>
              <a:rPr lang="en-US" b="1" dirty="0">
                <a:solidFill>
                  <a:schemeClr val="bg1"/>
                </a:solidFill>
                <a:effectLst/>
              </a:rPr>
              <a:t> ta’ €5 fil-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ġimgħa</a:t>
            </a:r>
            <a:r>
              <a:rPr lang="en-US" b="1" dirty="0">
                <a:solidFill>
                  <a:schemeClr val="bg1"/>
                </a:solidFill>
                <a:effectLst/>
              </a:rPr>
              <a:t> (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inkluż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iż-żieda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għall-għoli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tal-ħajja</a:t>
            </a:r>
            <a:r>
              <a:rPr lang="en-US" b="1" dirty="0">
                <a:solidFill>
                  <a:schemeClr val="bg1"/>
                </a:solidFill>
                <a:effectLst/>
              </a:rPr>
              <a:t> ta’ €1.75) </a:t>
            </a:r>
          </a:p>
          <a:p>
            <a:pPr marL="342900" lvl="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effectLst/>
            </a:endParaRPr>
          </a:p>
          <a:p>
            <a:pPr marL="342900" lvl="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  <a:effectLst/>
              </a:rPr>
              <a:t>B’riżultat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taż-żieda</a:t>
            </a:r>
            <a:r>
              <a:rPr lang="en-US" b="1" dirty="0">
                <a:solidFill>
                  <a:schemeClr val="bg1"/>
                </a:solidFill>
                <a:effectLst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sar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aġġustament</a:t>
            </a:r>
            <a:r>
              <a:rPr lang="en-US" b="1" dirty="0">
                <a:solidFill>
                  <a:schemeClr val="bg1"/>
                </a:solidFill>
                <a:effectLst/>
              </a:rPr>
              <a:t> fil-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massimu</a:t>
            </a:r>
            <a:r>
              <a:rPr lang="en-US" b="1" dirty="0">
                <a:solidFill>
                  <a:schemeClr val="bg1"/>
                </a:solidFill>
                <a:effectLst/>
              </a:rPr>
              <a:t> ta’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dħul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minn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pensjonijiet</a:t>
            </a:r>
            <a:r>
              <a:rPr lang="en-US" b="1" dirty="0">
                <a:solidFill>
                  <a:schemeClr val="bg1"/>
                </a:solidFill>
                <a:effectLst/>
              </a:rPr>
              <a:t>, li ma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jkunx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intaxxat</a:t>
            </a:r>
            <a:r>
              <a:rPr lang="en-US" b="1" dirty="0">
                <a:solidFill>
                  <a:schemeClr val="bg1"/>
                </a:solidFill>
                <a:effectLst/>
              </a:rPr>
              <a:t>.</a:t>
            </a:r>
          </a:p>
          <a:p>
            <a:pPr marL="342900" lvl="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effectLst/>
            </a:endParaRPr>
          </a:p>
          <a:p>
            <a:pPr marL="342900" lvl="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  <a:effectLst/>
              </a:rPr>
              <a:t>Għal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darb’oħra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żdied</a:t>
            </a:r>
            <a:r>
              <a:rPr lang="en-US" b="1" dirty="0">
                <a:solidFill>
                  <a:schemeClr val="bg1"/>
                </a:solidFill>
                <a:effectLst/>
              </a:rPr>
              <a:t> b’€200 l-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ammont</a:t>
            </a:r>
            <a:r>
              <a:rPr lang="en-US" b="1" dirty="0">
                <a:solidFill>
                  <a:schemeClr val="bg1"/>
                </a:solidFill>
                <a:effectLst/>
              </a:rPr>
              <a:t> ta’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pensjoni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tas-servizz</a:t>
            </a:r>
            <a:r>
              <a:rPr lang="en-US" b="1" dirty="0">
                <a:solidFill>
                  <a:schemeClr val="bg1"/>
                </a:solidFill>
                <a:effectLst/>
              </a:rPr>
              <a:t> li ma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jiġix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ikkunsdirat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għall-assessjar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tal-pensjoni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tas-sigurta</a:t>
            </a:r>
            <a:r>
              <a:rPr lang="en-US" b="1" dirty="0">
                <a:solidFill>
                  <a:schemeClr val="bg1"/>
                </a:solidFill>
                <a:effectLst/>
              </a:rPr>
              <a:t>’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soċjali</a:t>
            </a:r>
            <a:r>
              <a:rPr lang="en-US" b="1" dirty="0">
                <a:solidFill>
                  <a:schemeClr val="bg1"/>
                </a:solidFill>
                <a:effectLst/>
              </a:rPr>
              <a:t>. 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Għal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dawk</a:t>
            </a:r>
            <a:r>
              <a:rPr lang="en-US" b="1" dirty="0">
                <a:solidFill>
                  <a:schemeClr val="bg1"/>
                </a:solidFill>
                <a:effectLst/>
              </a:rPr>
              <a:t> il-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pensjonanti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tas-servizz</a:t>
            </a:r>
            <a:r>
              <a:rPr lang="en-US" b="1" dirty="0">
                <a:solidFill>
                  <a:schemeClr val="bg1"/>
                </a:solidFill>
                <a:effectLst/>
              </a:rPr>
              <a:t> li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matul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dik</a:t>
            </a:r>
            <a:r>
              <a:rPr lang="en-US" b="1" dirty="0">
                <a:solidFill>
                  <a:schemeClr val="bg1"/>
                </a:solidFill>
                <a:effectLst/>
              </a:rPr>
              <a:t> is-sena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għalqu</a:t>
            </a:r>
            <a:r>
              <a:rPr lang="en-US" b="1" dirty="0">
                <a:solidFill>
                  <a:schemeClr val="bg1"/>
                </a:solidFill>
                <a:effectLst/>
              </a:rPr>
              <a:t> 72 sena, 75%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tal-ammont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ikkomutata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tal-pensjoni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tas-servizz</a:t>
            </a:r>
            <a:r>
              <a:rPr lang="en-US" b="1" dirty="0">
                <a:solidFill>
                  <a:schemeClr val="bg1"/>
                </a:solidFill>
                <a:effectLst/>
              </a:rPr>
              <a:t> ma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kienx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kkundsidrata</a:t>
            </a:r>
            <a:r>
              <a:rPr lang="en-US" b="1" dirty="0">
                <a:solidFill>
                  <a:schemeClr val="bg1"/>
                </a:solidFill>
                <a:effectLst/>
              </a:rPr>
              <a:t> fir-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reviżjoni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tal-pensjoni</a:t>
            </a:r>
            <a:r>
              <a:rPr lang="en-US" b="1" dirty="0">
                <a:solidFill>
                  <a:schemeClr val="bg1"/>
                </a:solidFill>
                <a:effectLst/>
              </a:rPr>
              <a:t>.</a:t>
            </a:r>
          </a:p>
          <a:p>
            <a:pPr marL="342900" lvl="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effectLst/>
            </a:endParaRPr>
          </a:p>
          <a:p>
            <a:pPr marL="342900" lvl="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/>
              </a:rPr>
              <a:t>Il-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benefiċċjarji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tal-Għajnuna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Supplimentari</a:t>
            </a:r>
            <a:r>
              <a:rPr lang="en-US" b="1" dirty="0">
                <a:solidFill>
                  <a:schemeClr val="bg1"/>
                </a:solidFill>
                <a:effectLst/>
              </a:rPr>
              <a:t>, fil-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maġġoranża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tagħhom</a:t>
            </a:r>
            <a:r>
              <a:rPr lang="en-US" b="1" dirty="0">
                <a:solidFill>
                  <a:schemeClr val="bg1"/>
                </a:solidFill>
                <a:effectLst/>
              </a:rPr>
              <a:t> huma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anzjani</a:t>
            </a:r>
            <a:r>
              <a:rPr lang="en-US" b="1" dirty="0">
                <a:solidFill>
                  <a:schemeClr val="bg1"/>
                </a:solidFill>
                <a:effectLst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bdew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jitħallsu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rati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ogħla</a:t>
            </a:r>
            <a:r>
              <a:rPr lang="en-US" b="1" dirty="0">
                <a:solidFill>
                  <a:schemeClr val="bg1"/>
                </a:solidFill>
                <a:effectLst/>
              </a:rPr>
              <a:t>.  Fl-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istess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waqt</a:t>
            </a:r>
            <a:r>
              <a:rPr lang="en-US" b="1" dirty="0">
                <a:solidFill>
                  <a:schemeClr val="bg1"/>
                </a:solidFill>
                <a:effectLst/>
              </a:rPr>
              <a:t> is-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suppliment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addizzjonali</a:t>
            </a:r>
            <a:r>
              <a:rPr lang="en-US" b="1" dirty="0">
                <a:solidFill>
                  <a:schemeClr val="bg1"/>
                </a:solidFill>
                <a:effectLst/>
              </a:rPr>
              <a:t> ta’ €150 li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jirċievu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dawk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fl</a:t>
            </a:r>
            <a:r>
              <a:rPr lang="en-US" b="1" dirty="0">
                <a:solidFill>
                  <a:schemeClr val="bg1"/>
                </a:solidFill>
                <a:effectLst/>
              </a:rPr>
              <a:t>-eta’ ta’ 65 sena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jew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akbar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beda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jitħallas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lil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kullħadd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irrespettivament</a:t>
            </a:r>
            <a:r>
              <a:rPr lang="en-US" b="1" dirty="0">
                <a:solidFill>
                  <a:schemeClr val="bg1"/>
                </a:solidFill>
                <a:effectLst/>
              </a:rPr>
              <a:t> mid-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dħul</a:t>
            </a:r>
            <a:r>
              <a:rPr lang="en-US" b="1" dirty="0">
                <a:solidFill>
                  <a:schemeClr val="bg1"/>
                </a:solidFill>
                <a:effectLst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tagħhom</a:t>
            </a:r>
            <a:r>
              <a:rPr lang="en-US" b="1" dirty="0">
                <a:solidFill>
                  <a:schemeClr val="bg1"/>
                </a:solidFill>
                <a:effectLst/>
              </a:rPr>
              <a:t>.  </a:t>
            </a:r>
          </a:p>
          <a:p>
            <a:pPr marL="342900" lvl="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2011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5314E-0E82-46A0-A605-D77E789EF52B}"/>
              </a:ext>
            </a:extLst>
          </p:cNvPr>
          <p:cNvSpPr txBox="1"/>
          <p:nvPr/>
        </p:nvSpPr>
        <p:spPr>
          <a:xfrm>
            <a:off x="3962396" y="230583"/>
            <a:ext cx="4267200" cy="1351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2"/>
                </a:solidFill>
                <a:latin typeface="Amasis MT Pro Black" panose="02040A04050005020304" pitchFamily="18" charset="0"/>
                <a:ea typeface="+mj-ea"/>
                <a:cs typeface="+mj-cs"/>
              </a:rPr>
              <a:t>BAĠIT 2021</a:t>
            </a:r>
            <a:br>
              <a:rPr lang="en-US" sz="3600" b="1" kern="1200" dirty="0">
                <a:solidFill>
                  <a:schemeClr val="tx2"/>
                </a:solidFill>
                <a:latin typeface="Amasis MT Pro Black" panose="02040A04050005020304" pitchFamily="18" charset="0"/>
                <a:ea typeface="+mj-ea"/>
                <a:cs typeface="+mj-cs"/>
              </a:rPr>
            </a:br>
            <a:endParaRPr lang="en-US" sz="3600" b="1" kern="1200" dirty="0">
              <a:solidFill>
                <a:schemeClr val="tx2"/>
              </a:solidFill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EC2B41-EADA-4A37-8D17-7234EEF7E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4" r="16843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061158-483F-4CA2-880A-8C9D06AD29E3}"/>
              </a:ext>
            </a:extLst>
          </p:cNvPr>
          <p:cNvSpPr txBox="1"/>
          <p:nvPr/>
        </p:nvSpPr>
        <p:spPr>
          <a:xfrm>
            <a:off x="3356441" y="1223889"/>
            <a:ext cx="5224026" cy="5403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effectLst/>
              </a:rPr>
              <a:t>Anzjani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ma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jikkwalifikawx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għall-ebda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pensjoni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ħadu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żieda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ta’ €50  fil-bonus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jieħdu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kull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sena.</a:t>
            </a: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effectLst/>
              </a:rPr>
              <a:t>Anzjani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jgħixu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fi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djarhom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jew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fi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djar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residenzjali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 mill-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ġdid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tħallsu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għotja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ta' €300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jekk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għandhom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bejn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75 u 79 sena u €350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jekk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għandhom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80 sena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jew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aktar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effectLst/>
              </a:rPr>
              <a:t>Permezz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emenda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fil-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Liġi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dwar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is-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Sigurta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Soċjali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persuni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mwielda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qabel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l-1962 u ma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jikkwalifikawx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għall-pensjoni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bil-kontribuzzjonijiet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imġemma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wara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l-eta’ ta’ 19-il sena,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bdew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jingħaddu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magħhom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dawk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bolol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imħallsa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qabel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l-eta’ ta’ 19-il sena u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jekk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għaqdu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minimu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meħtieġ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ikkwalifikaw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għall-pensjoni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minima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mnaqqsa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effectLst/>
              </a:rPr>
              <a:t>Permezz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emenda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oħra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fil-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ligi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beda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jingħata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rikonoxximent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armel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jew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armla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dawk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persuni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f’unjoni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ċivili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jew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f’ko-abitazzjoni</a:t>
            </a:r>
            <a:r>
              <a:rPr lang="en-US" sz="1600" b="1" dirty="0">
                <a:solidFill>
                  <a:schemeClr val="tx2"/>
                </a:solidFill>
              </a:rPr>
              <a:t>.</a:t>
            </a: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effectLst/>
              </a:rPr>
              <a:t>Ir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-rata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massima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sussidju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biex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anzjani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jgħixu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f’darhom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jimpjegaw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carer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tela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€6,000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fis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-sena.</a:t>
            </a: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effectLst/>
              </a:rPr>
              <a:t>Tal-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Linja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Card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b’xejn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għall-Anzjani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bdiet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tapplika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wkoll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għall-anzjani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bejn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70 u 74 sena.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6F59FB-8877-4CB9-933B-90F76EB16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20" r="33828" b="-1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8787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97725C-6431-496A-B11C-69135478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5314E-0E82-46A0-A605-D77E789EF52B}"/>
              </a:ext>
            </a:extLst>
          </p:cNvPr>
          <p:cNvSpPr txBox="1"/>
          <p:nvPr/>
        </p:nvSpPr>
        <p:spPr>
          <a:xfrm>
            <a:off x="365760" y="286821"/>
            <a:ext cx="4900144" cy="27369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2"/>
                </a:solidFill>
                <a:latin typeface="Amasis MT Pro Black" panose="02040A04050005020304" pitchFamily="18" charset="0"/>
                <a:ea typeface="+mj-ea"/>
                <a:cs typeface="+mj-cs"/>
              </a:rPr>
              <a:t>BAĠIT 2022</a:t>
            </a:r>
            <a:br>
              <a:rPr lang="en-US" sz="4400" b="1" kern="1200" dirty="0">
                <a:solidFill>
                  <a:schemeClr val="tx2"/>
                </a:solidFill>
                <a:latin typeface="Amasis MT Pro Black" panose="02040A04050005020304" pitchFamily="18" charset="0"/>
                <a:ea typeface="+mj-ea"/>
                <a:cs typeface="+mj-cs"/>
              </a:rPr>
            </a:br>
            <a:endParaRPr lang="en-US" sz="4400" b="1" kern="1200" dirty="0">
              <a:solidFill>
                <a:schemeClr val="tx2"/>
              </a:solidFill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4A11B-6854-4296-9B16-BB9F1FCD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1597"/>
          <a:stretch/>
        </p:blipFill>
        <p:spPr>
          <a:xfrm>
            <a:off x="7114162" y="471748"/>
            <a:ext cx="4324849" cy="255200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9474C-3D94-40CF-B822-F657100A1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73" r="-1" b="4324"/>
          <a:stretch/>
        </p:blipFill>
        <p:spPr>
          <a:xfrm>
            <a:off x="7114162" y="3676230"/>
            <a:ext cx="4324849" cy="25520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D85D74-8A56-4950-B24F-2556F1FB1886}"/>
              </a:ext>
            </a:extLst>
          </p:cNvPr>
          <p:cNvSpPr txBox="1"/>
          <p:nvPr/>
        </p:nvSpPr>
        <p:spPr>
          <a:xfrm>
            <a:off x="561615" y="1122508"/>
            <a:ext cx="5799562" cy="488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Żdiedu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l-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pensjonijiet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b’€5 fil-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ġimgħa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inkluż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iż-żieda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għall-għoli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tal-ħajja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mt-MT" sz="1600" b="1" dirty="0">
              <a:solidFill>
                <a:schemeClr val="tx2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Biex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iż-żidiet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fil-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pensjonijiet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tal-għoli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tal-ħajja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jkunux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intaxxati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mill-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ġdid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għola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massimu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dħul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mill-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pensjonijiet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 ma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jkunx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intaxxat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mt-MT" sz="16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Beda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jsir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aġġustament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ħelsien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mit-taxxa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pensjonanti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bħala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nċentiv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biex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jibqgħu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attivi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wara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jilħqu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l-eta’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tal-irtirar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Fuq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medda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 5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snin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id-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dħul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mill-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pensjoni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mhux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ser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jibqa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jiġi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kkalkulat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bħala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dħul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fini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tat-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taxxa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meta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pensjonanti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jkunu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jaħdmu</a:t>
            </a:r>
            <a:r>
              <a:rPr lang="en-GB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mt-MT" sz="16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Beda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proċess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ta’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aġġustament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fil-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pensjoni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tar-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romol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sabiex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ir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-rata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tal-pensjoni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finalment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tkun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l-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istess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bħar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-rata li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jkollhom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l-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konjuġi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tagħhom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meta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jiġu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nieqsa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u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sussegwentament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jibqgħu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jieħdu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ż-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żidiet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kollha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li </a:t>
            </a:r>
            <a:r>
              <a:rPr lang="en-GB" sz="16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jingħataw</a:t>
            </a:r>
            <a:r>
              <a:rPr lang="en-GB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16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68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" name="Rectangle 114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5314E-0E82-46A0-A605-D77E789EF52B}"/>
              </a:ext>
            </a:extLst>
          </p:cNvPr>
          <p:cNvSpPr txBox="1"/>
          <p:nvPr/>
        </p:nvSpPr>
        <p:spPr>
          <a:xfrm>
            <a:off x="589560" y="856180"/>
            <a:ext cx="5279408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/>
                </a:solidFill>
                <a:latin typeface="Amasis MT Pro Black" panose="02040A04050005020304" pitchFamily="18" charset="0"/>
                <a:ea typeface="+mj-ea"/>
                <a:cs typeface="+mj-cs"/>
              </a:rPr>
              <a:t>BAĠIT 2022</a:t>
            </a:r>
            <a:br>
              <a:rPr lang="en-US" sz="3600" b="1" dirty="0">
                <a:solidFill>
                  <a:schemeClr val="tx2"/>
                </a:solidFill>
                <a:latin typeface="Amasis MT Pro Black" panose="02040A04050005020304" pitchFamily="18" charset="0"/>
                <a:ea typeface="+mj-ea"/>
                <a:cs typeface="+mj-cs"/>
              </a:rPr>
            </a:br>
            <a:endParaRPr lang="en-US" sz="3600" b="1" dirty="0">
              <a:solidFill>
                <a:schemeClr val="tx2"/>
              </a:solidFill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grpSp>
        <p:nvGrpSpPr>
          <p:cNvPr id="130" name="Group 11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1" name="Rectangle 1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Rectangle 12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ED2068-A966-4086-8D5C-12443599CF4A}"/>
              </a:ext>
            </a:extLst>
          </p:cNvPr>
          <p:cNvSpPr txBox="1"/>
          <p:nvPr/>
        </p:nvSpPr>
        <p:spPr>
          <a:xfrm>
            <a:off x="43681" y="2233259"/>
            <a:ext cx="6762323" cy="4375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effectLst/>
              </a:rPr>
              <a:t>Beda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jsir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aġġustament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fil-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ħlas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-bonus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għall-għoli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tal-ħajja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biex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b’mod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gradwali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jgħolew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anqas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rati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-bonus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sakemm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eventwalment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ir-rati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kollha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jilħqu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għola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rata.  </a:t>
            </a: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effectLst/>
              </a:rPr>
              <a:t>Pensjonanti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tas-servizz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darb’oħra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żdi</a:t>
            </a:r>
            <a:r>
              <a:rPr lang="mt-MT" sz="1600" b="1" dirty="0">
                <a:solidFill>
                  <a:schemeClr val="tx2"/>
                </a:solidFill>
                <a:effectLst/>
              </a:rPr>
              <a:t>e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dilhom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b’€200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ammont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pensjoni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tas-servizz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jiġi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njorat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fl-assessjar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tal-pensjoni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tas-sigurta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soċjali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.  </a:t>
            </a: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effectLst/>
              </a:rPr>
              <a:t>Fl-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istess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ħin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dawk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pensjonanti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tas-servizz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għandhom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aktar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minn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72 sena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kellhom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opportunita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’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jiksbu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aktar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titjib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fil-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pensjoni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tas-sigurta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soċjali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taghhom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. Dan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billi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l-parti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jkunu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kkomutaw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biex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jieħdu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is-somma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bdiet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tiġi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njorata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kollha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fini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tal-pensjoni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tas-sigurta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soċjali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effectLst/>
              </a:rPr>
              <a:t>Sar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titjib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qawwi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fir-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rati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tal-Għajnuna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Supplimentari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persuni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bi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dħul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relattivament</a:t>
            </a:r>
            <a:r>
              <a:rPr lang="mt-MT" sz="1600" b="1" dirty="0">
                <a:solidFill>
                  <a:schemeClr val="tx2"/>
                </a:solidFill>
                <a:effectLst/>
              </a:rPr>
              <a:t> baxx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inkluż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pensjonanti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u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anzjani</a:t>
            </a:r>
            <a:r>
              <a:rPr lang="mt-MT" sz="1600" b="1" dirty="0">
                <a:solidFill>
                  <a:schemeClr val="tx2"/>
                </a:solidFill>
                <a:effectLst/>
              </a:rPr>
              <a:t>, b’żidiet ta’ bejn 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€</a:t>
            </a:r>
            <a:r>
              <a:rPr lang="mt-MT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3.50 u 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€</a:t>
            </a:r>
            <a:r>
              <a:rPr lang="mt-MT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6.50 fil-ġimgħa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. </a:t>
            </a: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effectLst/>
              </a:rPr>
              <a:t>Anzjani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ta’ 80 sena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jew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aktar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jirċievu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Għajnuna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Supplimentari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saru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eliġibbli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awtomatikament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-</a:t>
            </a:r>
            <a:r>
              <a:rPr lang="mt-MT" sz="1600" b="1" dirty="0">
                <a:solidFill>
                  <a:schemeClr val="tx2"/>
                </a:solidFill>
                <a:effectLst/>
              </a:rPr>
              <a:t>kartuna r-roża (mediċini b’xejn)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mingħajr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ħtieġa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joqgħodu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-test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tal-mezzi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.</a:t>
            </a:r>
          </a:p>
        </p:txBody>
      </p:sp>
      <p:sp>
        <p:nvSpPr>
          <p:cNvPr id="134" name="Rectangle 12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C4EA9-1F33-47C6-8D37-BC95339510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0" r="10383" b="1"/>
          <a:stretch/>
        </p:blipFill>
        <p:spPr>
          <a:xfrm>
            <a:off x="7640324" y="581892"/>
            <a:ext cx="3281766" cy="2518756"/>
          </a:xfrm>
          <a:prstGeom prst="rect">
            <a:avLst/>
          </a:prstGeom>
        </p:spPr>
      </p:pic>
      <p:sp>
        <p:nvSpPr>
          <p:cNvPr id="136" name="Rectangle 126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E0A30-9943-4314-B623-A2B6D885C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324" y="3707894"/>
            <a:ext cx="3281766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77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5314E-0E82-46A0-A605-D77E789EF52B}"/>
              </a:ext>
            </a:extLst>
          </p:cNvPr>
          <p:cNvSpPr txBox="1"/>
          <p:nvPr/>
        </p:nvSpPr>
        <p:spPr>
          <a:xfrm>
            <a:off x="362832" y="548123"/>
            <a:ext cx="3829571" cy="1818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2"/>
                </a:solidFill>
                <a:latin typeface="Amasis MT Pro Black" panose="02040A04050005020304" pitchFamily="18" charset="0"/>
                <a:ea typeface="+mj-ea"/>
                <a:cs typeface="+mj-cs"/>
              </a:rPr>
              <a:t>BAĠIT 2022</a:t>
            </a:r>
            <a:br>
              <a:rPr lang="en-US" sz="3600" b="1" kern="1200" dirty="0">
                <a:solidFill>
                  <a:schemeClr val="tx1"/>
                </a:solidFill>
                <a:latin typeface="Amasis MT Pro Black" panose="02040A04050005020304" pitchFamily="18" charset="0"/>
                <a:ea typeface="+mj-ea"/>
                <a:cs typeface="+mj-cs"/>
              </a:rPr>
            </a:br>
            <a:endParaRPr lang="en-US" sz="3600" b="1" kern="1200" dirty="0">
              <a:solidFill>
                <a:schemeClr val="tx1"/>
              </a:solidFill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70DB5-B0BD-462D-B528-A897EDFDB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86" b="27708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D97B5-137F-4861-8819-04B045EE9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07" r="14082" b="-1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9040E3-5DD2-44F0-AA17-B7A3C52300E5}"/>
              </a:ext>
            </a:extLst>
          </p:cNvPr>
          <p:cNvSpPr txBox="1"/>
          <p:nvPr/>
        </p:nvSpPr>
        <p:spPr>
          <a:xfrm>
            <a:off x="4811326" y="2918310"/>
            <a:ext cx="7188591" cy="3843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effectLst/>
              </a:rPr>
              <a:t>Kompliet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miżura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bis-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saħħa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tagħha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mijiet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persuni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,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aktar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nisa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, 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ikkwalifikaw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pensjoni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tal-irtirar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imnaqqsa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billi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ttieħdu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inkonsiderazzjoni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bolol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ħallsu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meta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kienu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fl-impjieg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.    Fl-2022 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miżura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nfirxet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ghal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dawk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persuni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ħallsu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mill-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anqas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10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snin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bolol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imma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ma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kienux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intitolati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għall-pensjoni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ma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ħallsux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bolol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minn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Jannar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tal-1979 ‘il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quddiem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effectLst/>
              </a:rPr>
              <a:t>Permezz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emenda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fil-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liġi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persuni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jkunu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laħqu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età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ta’ 59 sena,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jkollhom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xi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kontribuzzjonijiet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tas-sigurtà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soċjali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neqsin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u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jkunu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qed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jirċievu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Pensjoni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tal-Invalidita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’,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ingħataw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opportunita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’ l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jħallsu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5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snin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kontribuzzjonijiet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b’lura</a:t>
            </a:r>
            <a:r>
              <a:rPr lang="mt-MT" sz="1600" b="1" dirty="0">
                <a:solidFill>
                  <a:schemeClr val="tx2"/>
                </a:solidFill>
                <a:effectLst/>
              </a:rPr>
              <a:t> biex eventwalment jikkwalifikaw għal pensjoni tal-irtirar ogħla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effectLst/>
              </a:rPr>
              <a:t>Għal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persuni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laħqu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l-eta’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tal-irtirar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xorta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ma’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jikkwalifikawx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għall-pensjoni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ma</a:t>
            </a:r>
            <a:r>
              <a:rPr lang="mt-MT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kellhomx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biżżejjed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kontribuzzjonijiet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ingħataw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żieda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ta’ €150 fil-bonus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annwali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mt-MT" sz="1600" b="1" dirty="0">
                <a:solidFill>
                  <a:schemeClr val="tx2"/>
                </a:solidFill>
                <a:effectLst/>
              </a:rPr>
              <a:t>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tela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€400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jew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€500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fis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-sena,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skont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kemm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kellhom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bolol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imħallsa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. 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47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D85F1B-3302-4DB9-81B1-038ADCE4D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5314E-0E82-46A0-A605-D77E789EF52B}"/>
              </a:ext>
            </a:extLst>
          </p:cNvPr>
          <p:cNvSpPr txBox="1"/>
          <p:nvPr/>
        </p:nvSpPr>
        <p:spPr>
          <a:xfrm>
            <a:off x="797357" y="3972815"/>
            <a:ext cx="4390586" cy="2094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mt-MT" sz="3600" b="1" kern="1200" dirty="0">
                <a:solidFill>
                  <a:schemeClr val="tx2"/>
                </a:solidFill>
                <a:latin typeface="Amasis MT Pro Black" panose="02040A04050005020304" pitchFamily="18" charset="0"/>
                <a:ea typeface="+mj-ea"/>
                <a:cs typeface="+mj-cs"/>
              </a:rPr>
              <a:t>L-AĦĦAR FTIT MIŻURI MILL-</a:t>
            </a:r>
            <a:r>
              <a:rPr lang="en-US" sz="3600" b="1" kern="1200" dirty="0">
                <a:solidFill>
                  <a:schemeClr val="tx2"/>
                </a:solidFill>
                <a:latin typeface="Amasis MT Pro Black" panose="02040A04050005020304" pitchFamily="18" charset="0"/>
                <a:ea typeface="+mj-ea"/>
                <a:cs typeface="+mj-cs"/>
              </a:rPr>
              <a:t>BAĠIT 2022</a:t>
            </a:r>
            <a:br>
              <a:rPr lang="en-US" sz="3600" b="1" kern="1200" dirty="0">
                <a:solidFill>
                  <a:schemeClr val="tx2"/>
                </a:solidFill>
                <a:latin typeface="Amasis MT Pro Black" panose="02040A04050005020304" pitchFamily="18" charset="0"/>
                <a:ea typeface="+mj-ea"/>
                <a:cs typeface="+mj-cs"/>
              </a:rPr>
            </a:br>
            <a:endParaRPr lang="en-US" sz="3600" b="1" kern="1200" dirty="0">
              <a:solidFill>
                <a:schemeClr val="tx2"/>
              </a:solidFill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3B14F-DDF4-4B7B-A323-38A652F06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1"/>
          <a:stretch/>
        </p:blipFill>
        <p:spPr>
          <a:xfrm>
            <a:off x="-812799" y="10"/>
            <a:ext cx="7460342" cy="3175906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0AB25-1A37-4CC3-8911-E71369CE7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96"/>
          <a:stretch/>
        </p:blipFill>
        <p:spPr>
          <a:xfrm>
            <a:off x="6096000" y="10"/>
            <a:ext cx="6096000" cy="3182262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D52AB8-67AF-400D-9AEF-67F458DFB084}"/>
              </a:ext>
            </a:extLst>
          </p:cNvPr>
          <p:cNvSpPr txBox="1"/>
          <p:nvPr/>
        </p:nvSpPr>
        <p:spPr>
          <a:xfrm>
            <a:off x="5985300" y="3432182"/>
            <a:ext cx="5813948" cy="3175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effectLst/>
              </a:rPr>
              <a:t>Mill-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ġdid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żdi</a:t>
            </a:r>
            <a:r>
              <a:rPr lang="mt-MT" sz="1600" b="1" dirty="0">
                <a:solidFill>
                  <a:schemeClr val="tx2"/>
                </a:solidFill>
                <a:effectLst/>
              </a:rPr>
              <a:t>e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d</a:t>
            </a:r>
            <a:r>
              <a:rPr lang="mt-MT" sz="1600" b="1" dirty="0">
                <a:solidFill>
                  <a:schemeClr val="tx2"/>
                </a:solidFill>
                <a:effectLst/>
              </a:rPr>
              <a:t>e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t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Għotja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għall-Anzjani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għadhom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jgħixu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fil-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komunità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jew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f’dar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tal-anzjani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privata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li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jħallsu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għaliha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totalment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huma.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għotja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dawk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anzjani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fl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-eta’ ta’ 80 sena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jew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aktar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telgħet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€400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fis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-sena. </a:t>
            </a: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effectLst/>
              </a:rPr>
              <a:t>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benefiċċju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tal-Carer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at Home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tela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minn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€6,000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għal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€7,000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fis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-sena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sabiex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ikompli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jiffaċilita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aktar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anzjani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jibqgħu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jgħixu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fil-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komunita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’</a:t>
            </a:r>
          </a:p>
          <a:p>
            <a:pPr marL="342900" lvl="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effectLst/>
            </a:endParaRPr>
          </a:p>
          <a:p>
            <a:pPr marL="342900" lvl="0" indent="-228600" algn="just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2"/>
                </a:solidFill>
                <a:effectLst/>
              </a:rPr>
              <a:t>Żdi</a:t>
            </a:r>
            <a:r>
              <a:rPr lang="mt-MT" sz="1600" b="1" dirty="0">
                <a:solidFill>
                  <a:schemeClr val="tx2"/>
                </a:solidFill>
                <a:effectLst/>
              </a:rPr>
              <a:t>e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d</a:t>
            </a:r>
            <a:r>
              <a:rPr lang="mt-MT" sz="1600" b="1" dirty="0">
                <a:solidFill>
                  <a:schemeClr val="tx2"/>
                </a:solidFill>
                <a:effectLst/>
              </a:rPr>
              <a:t>e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t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ir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-rata ta’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sussidju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tal-Iskema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i="1" dirty="0">
                <a:solidFill>
                  <a:schemeClr val="tx2"/>
                </a:solidFill>
                <a:effectLst/>
              </a:rPr>
              <a:t>Home Helper of Your Choice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biex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jinċentiva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aktar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anzjani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jagħżlu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 l-helper </a:t>
            </a:r>
            <a:r>
              <a:rPr lang="en-US" sz="1600" b="1" dirty="0" err="1">
                <a:solidFill>
                  <a:schemeClr val="tx2"/>
                </a:solidFill>
                <a:effectLst/>
              </a:rPr>
              <a:t>tagħhom</a:t>
            </a:r>
            <a:r>
              <a:rPr lang="en-US" sz="1600" b="1" dirty="0">
                <a:solidFill>
                  <a:schemeClr val="tx2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62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99ADB49-45EA-40FB-8A99-63E2D7A9B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035074"/>
              </p:ext>
            </p:extLst>
          </p:nvPr>
        </p:nvGraphicFramePr>
        <p:xfrm>
          <a:off x="125449" y="207498"/>
          <a:ext cx="11941101" cy="6443003"/>
        </p:xfrm>
        <a:graphic>
          <a:graphicData uri="http://schemas.openxmlformats.org/drawingml/2006/table">
            <a:tbl>
              <a:tblPr/>
              <a:tblGrid>
                <a:gridCol w="2930119">
                  <a:extLst>
                    <a:ext uri="{9D8B030D-6E8A-4147-A177-3AD203B41FA5}">
                      <a16:colId xmlns:a16="http://schemas.microsoft.com/office/drawing/2014/main" val="530481010"/>
                    </a:ext>
                  </a:extLst>
                </a:gridCol>
                <a:gridCol w="508586">
                  <a:extLst>
                    <a:ext uri="{9D8B030D-6E8A-4147-A177-3AD203B41FA5}">
                      <a16:colId xmlns:a16="http://schemas.microsoft.com/office/drawing/2014/main" val="3135470960"/>
                    </a:ext>
                  </a:extLst>
                </a:gridCol>
                <a:gridCol w="494547">
                  <a:extLst>
                    <a:ext uri="{9D8B030D-6E8A-4147-A177-3AD203B41FA5}">
                      <a16:colId xmlns:a16="http://schemas.microsoft.com/office/drawing/2014/main" val="4044583817"/>
                    </a:ext>
                  </a:extLst>
                </a:gridCol>
                <a:gridCol w="502348">
                  <a:extLst>
                    <a:ext uri="{9D8B030D-6E8A-4147-A177-3AD203B41FA5}">
                      <a16:colId xmlns:a16="http://schemas.microsoft.com/office/drawing/2014/main" val="2600370753"/>
                    </a:ext>
                  </a:extLst>
                </a:gridCol>
                <a:gridCol w="840945">
                  <a:extLst>
                    <a:ext uri="{9D8B030D-6E8A-4147-A177-3AD203B41FA5}">
                      <a16:colId xmlns:a16="http://schemas.microsoft.com/office/drawing/2014/main" val="853320191"/>
                    </a:ext>
                  </a:extLst>
                </a:gridCol>
                <a:gridCol w="872197">
                  <a:extLst>
                    <a:ext uri="{9D8B030D-6E8A-4147-A177-3AD203B41FA5}">
                      <a16:colId xmlns:a16="http://schemas.microsoft.com/office/drawing/2014/main" val="3401696645"/>
                    </a:ext>
                  </a:extLst>
                </a:gridCol>
                <a:gridCol w="478301">
                  <a:extLst>
                    <a:ext uri="{9D8B030D-6E8A-4147-A177-3AD203B41FA5}">
                      <a16:colId xmlns:a16="http://schemas.microsoft.com/office/drawing/2014/main" val="1208532413"/>
                    </a:ext>
                  </a:extLst>
                </a:gridCol>
                <a:gridCol w="576776">
                  <a:extLst>
                    <a:ext uri="{9D8B030D-6E8A-4147-A177-3AD203B41FA5}">
                      <a16:colId xmlns:a16="http://schemas.microsoft.com/office/drawing/2014/main" val="3751558259"/>
                    </a:ext>
                  </a:extLst>
                </a:gridCol>
                <a:gridCol w="745587">
                  <a:extLst>
                    <a:ext uri="{9D8B030D-6E8A-4147-A177-3AD203B41FA5}">
                      <a16:colId xmlns:a16="http://schemas.microsoft.com/office/drawing/2014/main" val="3087615101"/>
                    </a:ext>
                  </a:extLst>
                </a:gridCol>
                <a:gridCol w="562708">
                  <a:extLst>
                    <a:ext uri="{9D8B030D-6E8A-4147-A177-3AD203B41FA5}">
                      <a16:colId xmlns:a16="http://schemas.microsoft.com/office/drawing/2014/main" val="3560901890"/>
                    </a:ext>
                  </a:extLst>
                </a:gridCol>
                <a:gridCol w="618979">
                  <a:extLst>
                    <a:ext uri="{9D8B030D-6E8A-4147-A177-3AD203B41FA5}">
                      <a16:colId xmlns:a16="http://schemas.microsoft.com/office/drawing/2014/main" val="2260973400"/>
                    </a:ext>
                  </a:extLst>
                </a:gridCol>
                <a:gridCol w="562707">
                  <a:extLst>
                    <a:ext uri="{9D8B030D-6E8A-4147-A177-3AD203B41FA5}">
                      <a16:colId xmlns:a16="http://schemas.microsoft.com/office/drawing/2014/main" val="2868014413"/>
                    </a:ext>
                  </a:extLst>
                </a:gridCol>
                <a:gridCol w="1237957">
                  <a:extLst>
                    <a:ext uri="{9D8B030D-6E8A-4147-A177-3AD203B41FA5}">
                      <a16:colId xmlns:a16="http://schemas.microsoft.com/office/drawing/2014/main" val="2329202364"/>
                    </a:ext>
                  </a:extLst>
                </a:gridCol>
                <a:gridCol w="1009344">
                  <a:extLst>
                    <a:ext uri="{9D8B030D-6E8A-4147-A177-3AD203B41FA5}">
                      <a16:colId xmlns:a16="http://schemas.microsoft.com/office/drawing/2014/main" val="2128259477"/>
                    </a:ext>
                  </a:extLst>
                </a:gridCol>
              </a:tblGrid>
              <a:tr h="489439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Scenarios of disposable income of low income families in 2022</a:t>
                      </a:r>
                    </a:p>
                  </a:txBody>
                  <a:tcPr marL="5796" marR="5796" marT="57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893322"/>
                  </a:ext>
                </a:extLst>
              </a:tr>
              <a:tr h="96075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Households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NMW weekly rate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Special bonus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6 mthly bonus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Children's Allowance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Child supplement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IWB </a:t>
                      </a:r>
                      <a:b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</a:br>
                      <a:endParaRPr lang="en-GB" sz="1100" b="1" i="0" u="none" strike="noStrike" dirty="0">
                        <a:solidFill>
                          <a:srgbClr val="305496"/>
                        </a:solidFill>
                        <a:effectLst/>
                        <a:latin typeface="Amasis MT Pro" panose="02040504050005020304" pitchFamily="18" charset="0"/>
                      </a:endParaRP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Energy Benefit </a:t>
                      </a:r>
                      <a:b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</a:br>
                      <a:endParaRPr lang="en-GB" sz="1100" b="1" i="0" u="none" strike="noStrike" dirty="0">
                        <a:solidFill>
                          <a:srgbClr val="305496"/>
                        </a:solidFill>
                        <a:effectLst/>
                        <a:latin typeface="Amasis MT Pro" panose="02040504050005020304" pitchFamily="18" charset="0"/>
                      </a:endParaRP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Vouchers 2022 </a:t>
                      </a:r>
                      <a:b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</a:br>
                      <a:endParaRPr lang="en-GB" sz="1100" b="1" i="0" u="none" strike="noStrike" dirty="0">
                        <a:solidFill>
                          <a:srgbClr val="305496"/>
                        </a:solidFill>
                        <a:effectLst/>
                        <a:latin typeface="Amasis MT Pro" panose="02040504050005020304" pitchFamily="18" charset="0"/>
                      </a:endParaRP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Tax Refund 2022 </a:t>
                      </a:r>
                      <a:b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</a:br>
                      <a:endParaRPr lang="en-GB" sz="1100" b="1" i="0" u="none" strike="noStrike" dirty="0">
                        <a:solidFill>
                          <a:srgbClr val="305496"/>
                        </a:solidFill>
                        <a:effectLst/>
                        <a:latin typeface="Amasis MT Pro" panose="02040504050005020304" pitchFamily="18" charset="0"/>
                      </a:endParaRP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Weekly total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Annual Total 2022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Updated Caritas basket with inflation factored in up to May 2022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Variance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415589"/>
                  </a:ext>
                </a:extLst>
              </a:tr>
              <a:tr h="5118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Single parent in employment + 1 child under 16 years</a:t>
                      </a:r>
                    </a:p>
                  </a:txBody>
                  <a:tcPr marL="52165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182.83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4.66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5.20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24.08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1.35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27.98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5.50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1.92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2.60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256.12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13,318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9,739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3,579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856625"/>
                  </a:ext>
                </a:extLst>
              </a:tr>
              <a:tr h="5118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Married couple, one parent in employment  + 1 child under 16 years</a:t>
                      </a:r>
                    </a:p>
                  </a:txBody>
                  <a:tcPr marL="52165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182.83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4.66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5.20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24.08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1.35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14.04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6.00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1.92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2.70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242.78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12,625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12,848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-     223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631082"/>
                  </a:ext>
                </a:extLst>
              </a:tr>
              <a:tr h="7363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Married couple - one parent gainfully employed and spouse weekly works 30 hours part-time  - with one child under 16 years</a:t>
                      </a:r>
                    </a:p>
                  </a:txBody>
                  <a:tcPr marL="52165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320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8.16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9.10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13.04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1.35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28.85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3.85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2.70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387.05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20,127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12,848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7,279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808696"/>
                  </a:ext>
                </a:extLst>
              </a:tr>
              <a:tr h="7363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Married couple - one parent gainfully employed and spouse weekly works 20 hours part-time - with one child under 16 years</a:t>
                      </a:r>
                    </a:p>
                  </a:txBody>
                  <a:tcPr marL="52165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274.3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6.99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7.80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15.71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1.35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28.85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3.85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2.70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341.55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17,761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12,848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4,913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097795"/>
                  </a:ext>
                </a:extLst>
              </a:tr>
              <a:tr h="5118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Married couple, one parent in employment + 2 children under 16 years</a:t>
                      </a:r>
                    </a:p>
                  </a:txBody>
                  <a:tcPr marL="52165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182.83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4.66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5.20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48.16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2.70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28.08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6.50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1.92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2.70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282.75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14,703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15,651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-     948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042318"/>
                  </a:ext>
                </a:extLst>
              </a:tr>
              <a:tr h="5118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Married couple, both working , + 2 children under 16 years</a:t>
                      </a:r>
                    </a:p>
                  </a:txBody>
                  <a:tcPr marL="52165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365.66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9.32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10.40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18.54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2.70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57.70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3.85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5.40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473.57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24,626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15,651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8,975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122483"/>
                  </a:ext>
                </a:extLst>
              </a:tr>
              <a:tr h="7363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Married couple, one parent in gainful employment and spouse works 30 hours weekly part-time - with 2 children under 16 years</a:t>
                      </a:r>
                    </a:p>
                  </a:txBody>
                  <a:tcPr marL="52165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320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8.60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9.10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26.08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2.70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57.70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3.85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2.70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430.73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22,398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15,651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6,747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3581836"/>
                  </a:ext>
                </a:extLst>
              </a:tr>
              <a:tr h="7363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Married couple, one parent in gainful employment and spouse works 20 hours weekly part-time - with 2 children under 16 years</a:t>
                      </a:r>
                    </a:p>
                  </a:txBody>
                  <a:tcPr marL="52165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274.3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6.99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7.8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31.42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2.70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57.70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3.85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2.70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387.46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20,148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15,651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4,497 </a:t>
                      </a:r>
                    </a:p>
                  </a:txBody>
                  <a:tcPr marL="5796" marR="5796" marT="5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74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532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025074-A8BE-46AD-91A4-540354D01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181696"/>
              </p:ext>
            </p:extLst>
          </p:nvPr>
        </p:nvGraphicFramePr>
        <p:xfrm>
          <a:off x="398584" y="140676"/>
          <a:ext cx="11394832" cy="6358598"/>
        </p:xfrm>
        <a:graphic>
          <a:graphicData uri="http://schemas.openxmlformats.org/drawingml/2006/table">
            <a:tbl>
              <a:tblPr/>
              <a:tblGrid>
                <a:gridCol w="2566578">
                  <a:extLst>
                    <a:ext uri="{9D8B030D-6E8A-4147-A177-3AD203B41FA5}">
                      <a16:colId xmlns:a16="http://schemas.microsoft.com/office/drawing/2014/main" val="1094919821"/>
                    </a:ext>
                  </a:extLst>
                </a:gridCol>
                <a:gridCol w="802861">
                  <a:extLst>
                    <a:ext uri="{9D8B030D-6E8A-4147-A177-3AD203B41FA5}">
                      <a16:colId xmlns:a16="http://schemas.microsoft.com/office/drawing/2014/main" val="2282429005"/>
                    </a:ext>
                  </a:extLst>
                </a:gridCol>
                <a:gridCol w="619074">
                  <a:extLst>
                    <a:ext uri="{9D8B030D-6E8A-4147-A177-3AD203B41FA5}">
                      <a16:colId xmlns:a16="http://schemas.microsoft.com/office/drawing/2014/main" val="3029875010"/>
                    </a:ext>
                  </a:extLst>
                </a:gridCol>
                <a:gridCol w="967304">
                  <a:extLst>
                    <a:ext uri="{9D8B030D-6E8A-4147-A177-3AD203B41FA5}">
                      <a16:colId xmlns:a16="http://schemas.microsoft.com/office/drawing/2014/main" val="3146122134"/>
                    </a:ext>
                  </a:extLst>
                </a:gridCol>
                <a:gridCol w="606177">
                  <a:extLst>
                    <a:ext uri="{9D8B030D-6E8A-4147-A177-3AD203B41FA5}">
                      <a16:colId xmlns:a16="http://schemas.microsoft.com/office/drawing/2014/main" val="1544939550"/>
                    </a:ext>
                  </a:extLst>
                </a:gridCol>
                <a:gridCol w="570708">
                  <a:extLst>
                    <a:ext uri="{9D8B030D-6E8A-4147-A177-3AD203B41FA5}">
                      <a16:colId xmlns:a16="http://schemas.microsoft.com/office/drawing/2014/main" val="1148565885"/>
                    </a:ext>
                  </a:extLst>
                </a:gridCol>
                <a:gridCol w="1096276">
                  <a:extLst>
                    <a:ext uri="{9D8B030D-6E8A-4147-A177-3AD203B41FA5}">
                      <a16:colId xmlns:a16="http://schemas.microsoft.com/office/drawing/2014/main" val="2013885558"/>
                    </a:ext>
                  </a:extLst>
                </a:gridCol>
                <a:gridCol w="606177">
                  <a:extLst>
                    <a:ext uri="{9D8B030D-6E8A-4147-A177-3AD203B41FA5}">
                      <a16:colId xmlns:a16="http://schemas.microsoft.com/office/drawing/2014/main" val="2059437148"/>
                    </a:ext>
                  </a:extLst>
                </a:gridCol>
                <a:gridCol w="696459">
                  <a:extLst>
                    <a:ext uri="{9D8B030D-6E8A-4147-A177-3AD203B41FA5}">
                      <a16:colId xmlns:a16="http://schemas.microsoft.com/office/drawing/2014/main" val="2137083667"/>
                    </a:ext>
                  </a:extLst>
                </a:gridCol>
                <a:gridCol w="606177">
                  <a:extLst>
                    <a:ext uri="{9D8B030D-6E8A-4147-A177-3AD203B41FA5}">
                      <a16:colId xmlns:a16="http://schemas.microsoft.com/office/drawing/2014/main" val="2037912613"/>
                    </a:ext>
                  </a:extLst>
                </a:gridCol>
                <a:gridCol w="812534">
                  <a:extLst>
                    <a:ext uri="{9D8B030D-6E8A-4147-A177-3AD203B41FA5}">
                      <a16:colId xmlns:a16="http://schemas.microsoft.com/office/drawing/2014/main" val="2950666642"/>
                    </a:ext>
                  </a:extLst>
                </a:gridCol>
                <a:gridCol w="812534">
                  <a:extLst>
                    <a:ext uri="{9D8B030D-6E8A-4147-A177-3AD203B41FA5}">
                      <a16:colId xmlns:a16="http://schemas.microsoft.com/office/drawing/2014/main" val="3458385355"/>
                    </a:ext>
                  </a:extLst>
                </a:gridCol>
                <a:gridCol w="631973">
                  <a:extLst>
                    <a:ext uri="{9D8B030D-6E8A-4147-A177-3AD203B41FA5}">
                      <a16:colId xmlns:a16="http://schemas.microsoft.com/office/drawing/2014/main" val="1154736562"/>
                    </a:ext>
                  </a:extLst>
                </a:gridCol>
              </a:tblGrid>
              <a:tr h="476635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2022 scenarios of disposable income of low income pensioners </a:t>
                      </a:r>
                    </a:p>
                  </a:txBody>
                  <a:tcPr marL="8214" marR="8214" marT="82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707415"/>
                  </a:ext>
                </a:extLst>
              </a:tr>
              <a:tr h="24356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Households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Pension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Special bonus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6 monthly bonus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CLBO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Supplementary Assistance, </a:t>
                      </a:r>
                      <a:b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</a:br>
                      <a:r>
                        <a:rPr lang="en-GB" sz="1100" b="1" i="0" u="none" strike="noStrike" dirty="0" err="1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incl</a:t>
                      </a:r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 of 65+ supplement </a:t>
                      </a:r>
                      <a:b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</a:br>
                      <a:endParaRPr lang="en-GB" sz="1100" b="1" i="0" u="none" strike="noStrike" dirty="0">
                        <a:solidFill>
                          <a:srgbClr val="305496"/>
                        </a:solidFill>
                        <a:effectLst/>
                        <a:latin typeface="Amasis MT Pro" panose="02040504050005020304" pitchFamily="18" charset="0"/>
                      </a:endParaRP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Energy Benefit </a:t>
                      </a:r>
                      <a:b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</a:br>
                      <a:endParaRPr lang="en-GB" sz="1100" b="1" i="0" u="none" strike="noStrike" dirty="0">
                        <a:solidFill>
                          <a:srgbClr val="305496"/>
                        </a:solidFill>
                        <a:effectLst/>
                        <a:latin typeface="Amasis MT Pro" panose="02040504050005020304" pitchFamily="18" charset="0"/>
                      </a:endParaRP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Vouchers 2022 </a:t>
                      </a:r>
                      <a:b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</a:br>
                      <a:endParaRPr lang="en-GB" sz="1100" b="1" i="0" u="none" strike="noStrike" dirty="0">
                        <a:solidFill>
                          <a:srgbClr val="305496"/>
                        </a:solidFill>
                        <a:effectLst/>
                        <a:latin typeface="Amasis MT Pro" panose="02040504050005020304" pitchFamily="18" charset="0"/>
                      </a:endParaRP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Weekly total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Annual Total 2022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Updated Caritas basket with inflation factored in up to May 2022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Variance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346444"/>
                  </a:ext>
                </a:extLst>
              </a:tr>
              <a:tr h="14761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Guarnateed minimum pension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Amasis MT Pro" panose="02040504050005020304" pitchFamily="18" charset="0"/>
                        </a:rPr>
                        <a:t>Age Pension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262151"/>
                  </a:ext>
                </a:extLst>
              </a:tr>
              <a:tr h="84584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Married elderly couple in receipt of one Guaranteed Minimum Pension.  </a:t>
                      </a:r>
                    </a:p>
                  </a:txBody>
                  <a:tcPr marL="73922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171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3.12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5.20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22.20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5.50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3.85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210.87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 10,965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   9,400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1,565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0555813"/>
                  </a:ext>
                </a:extLst>
              </a:tr>
              <a:tr h="100496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Married couple in receipt of Guarateed Minimum Pension fourth class (based on 20 - 29 contribution average)</a:t>
                      </a:r>
                    </a:p>
                  </a:txBody>
                  <a:tcPr marL="73922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137.4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3.12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5.20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24.03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5.50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3.85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179.10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   9,313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   9,400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-     87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638752"/>
                  </a:ext>
                </a:extLst>
              </a:tr>
              <a:tr h="100496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Single person in receipt of Guaranteed Minimum Pension fourth class (based on 20 - 29 contribution average)</a:t>
                      </a:r>
                    </a:p>
                  </a:txBody>
                  <a:tcPr marL="73922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133.4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3.12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5.20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14.39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4.40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3.85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164.36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   8,547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   6,938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1,609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972596"/>
                  </a:ext>
                </a:extLst>
              </a:tr>
              <a:tr h="76209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Married couple in receipt of one Age Pension.  </a:t>
                      </a:r>
                    </a:p>
                  </a:txBody>
                  <a:tcPr marL="73922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161.63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3.12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5.20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13.96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24.03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5.5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7.69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221.13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 11,499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   9,400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2,099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705392"/>
                  </a:ext>
                </a:extLst>
              </a:tr>
              <a:tr h="54435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Single person in receipt of Age Pension </a:t>
                      </a:r>
                    </a:p>
                  </a:txBody>
                  <a:tcPr marL="73922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128.86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3.12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5.20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13.96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14.39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4.4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3.85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173.78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   9,037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   6,938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305496"/>
                          </a:solidFill>
                          <a:effectLst/>
                          <a:latin typeface="Franklin Gothic Book" panose="020B0503020102020204" pitchFamily="34" charset="0"/>
                        </a:rPr>
                        <a:t> 2,099 </a:t>
                      </a:r>
                    </a:p>
                  </a:txBody>
                  <a:tcPr marL="8214" marR="8214" marT="82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06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9626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495314E-0E82-46A0-A605-D77E789EF52B}"/>
              </a:ext>
            </a:extLst>
          </p:cNvPr>
          <p:cNvSpPr txBox="1"/>
          <p:nvPr/>
        </p:nvSpPr>
        <p:spPr>
          <a:xfrm>
            <a:off x="688251" y="3023954"/>
            <a:ext cx="8441141" cy="13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kern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  <a:ea typeface="+mj-ea"/>
                <a:cs typeface="+mj-cs"/>
              </a:rPr>
              <a:t>Grazzi</a:t>
            </a:r>
            <a:br>
              <a:rPr lang="en-US" sz="4600" b="1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  <a:ea typeface="+mj-ea"/>
                <a:cs typeface="+mj-cs"/>
              </a:rPr>
            </a:br>
            <a:endParaRPr lang="en-US" sz="4600" b="1" kern="1200" dirty="0">
              <a:solidFill>
                <a:schemeClr val="tx2">
                  <a:lumMod val="60000"/>
                  <a:lumOff val="40000"/>
                </a:schemeClr>
              </a:solidFill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67693F-BADC-40E4-AE8E-791F2C68F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0" r="-3" b="26603"/>
          <a:stretch/>
        </p:blipFill>
        <p:spPr>
          <a:xfrm>
            <a:off x="3649321" y="3"/>
            <a:ext cx="4609359" cy="2130473"/>
          </a:xfrm>
          <a:custGeom>
            <a:avLst/>
            <a:gdLst/>
            <a:ahLst/>
            <a:cxnLst/>
            <a:rect l="l" t="t" r="r" b="b"/>
            <a:pathLst>
              <a:path w="4609359" h="2130473">
                <a:moveTo>
                  <a:pt x="986689" y="0"/>
                </a:moveTo>
                <a:lnTo>
                  <a:pt x="4609359" y="0"/>
                </a:lnTo>
                <a:lnTo>
                  <a:pt x="3622670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52BED-47E6-442D-B0C1-6A6FDE967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49" r="2" b="2"/>
          <a:stretch/>
        </p:blipFill>
        <p:spPr>
          <a:xfrm>
            <a:off x="20" y="-6954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B369EA-FE27-4A88-A5F0-43BF7C12B9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5" r="3" b="27351"/>
          <a:stretch/>
        </p:blipFill>
        <p:spPr>
          <a:xfrm>
            <a:off x="7431341" y="1"/>
            <a:ext cx="4760659" cy="2130473"/>
          </a:xfrm>
          <a:custGeom>
            <a:avLst/>
            <a:gdLst/>
            <a:ahLst/>
            <a:cxnLst/>
            <a:rect l="l" t="t" r="r" b="b"/>
            <a:pathLst>
              <a:path w="4760659" h="2130473">
                <a:moveTo>
                  <a:pt x="986689" y="0"/>
                </a:moveTo>
                <a:lnTo>
                  <a:pt x="4760659" y="0"/>
                </a:lnTo>
                <a:lnTo>
                  <a:pt x="4760659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07029-9DB0-4724-8F46-24B7732E47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1" r="1" b="26738"/>
          <a:stretch/>
        </p:blipFill>
        <p:spPr>
          <a:xfrm>
            <a:off x="7716860" y="4683319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E0C2FF-B7FF-4FB9-9923-553C0C4CAC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44" r="-1" b="20319"/>
          <a:stretch/>
        </p:blipFill>
        <p:spPr>
          <a:xfrm>
            <a:off x="4039737" y="4682838"/>
            <a:ext cx="4523640" cy="2175160"/>
          </a:xfrm>
          <a:custGeom>
            <a:avLst/>
            <a:gdLst/>
            <a:ahLst/>
            <a:cxnLst/>
            <a:rect l="l" t="t" r="r" b="b"/>
            <a:pathLst>
              <a:path w="4523640" h="2175160">
                <a:moveTo>
                  <a:pt x="0" y="0"/>
                </a:moveTo>
                <a:lnTo>
                  <a:pt x="4523640" y="0"/>
                </a:lnTo>
                <a:lnTo>
                  <a:pt x="3516256" y="2175160"/>
                </a:lnTo>
                <a:lnTo>
                  <a:pt x="0" y="2175160"/>
                </a:lnTo>
                <a:lnTo>
                  <a:pt x="0" y="2174920"/>
                </a:lnTo>
                <a:lnTo>
                  <a:pt x="14159" y="2174920"/>
                </a:lnTo>
                <a:lnTo>
                  <a:pt x="1021100" y="718"/>
                </a:lnTo>
                <a:lnTo>
                  <a:pt x="0" y="718"/>
                </a:lnTo>
                <a:close/>
              </a:path>
            </a:pathLst>
          </a:custGeom>
        </p:spPr>
      </p:pic>
      <p:pic>
        <p:nvPicPr>
          <p:cNvPr id="1026" name="Picture 2" descr="Happy family taking selfies in a park stock photo">
            <a:extLst>
              <a:ext uri="{FF2B5EF4-FFF2-40B4-BE49-F238E27FC236}">
                <a16:creationId xmlns:a16="http://schemas.microsoft.com/office/drawing/2014/main" id="{3E8DBBC5-F3E7-478E-8B14-1685E1032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3" b="24673"/>
          <a:stretch/>
        </p:blipFill>
        <p:spPr bwMode="auto">
          <a:xfrm>
            <a:off x="-2" y="4689793"/>
            <a:ext cx="4908824" cy="2175160"/>
          </a:xfrm>
          <a:custGeom>
            <a:avLst/>
            <a:gdLst/>
            <a:ahLst/>
            <a:cxnLst/>
            <a:rect l="l" t="t" r="r" b="b"/>
            <a:pathLst>
              <a:path w="4908824" h="2175160">
                <a:moveTo>
                  <a:pt x="0" y="0"/>
                </a:moveTo>
                <a:lnTo>
                  <a:pt x="4908824" y="0"/>
                </a:lnTo>
                <a:lnTo>
                  <a:pt x="3901440" y="2175160"/>
                </a:lnTo>
                <a:lnTo>
                  <a:pt x="0" y="21751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E5A5BD-EEE1-4D9C-8EEB-149C9DC2E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0623" y="2251866"/>
            <a:ext cx="3431377" cy="22861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426C33-0837-42A2-8602-0CFA9C6BE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1236" y="2251865"/>
            <a:ext cx="3432141" cy="228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34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531DF3E-A865-4F02-B252-B300077A5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Graphic 11">
            <a:extLst>
              <a:ext uri="{FF2B5EF4-FFF2-40B4-BE49-F238E27FC236}">
                <a16:creationId xmlns:a16="http://schemas.microsoft.com/office/drawing/2014/main" id="{48B1EE85-A6B7-4328-84AD-3BCEFF777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02443">
            <a:off x="5412906" y="3506849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797AB0-B9C5-44B9-B906-475414930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359"/>
          <a:stretch/>
        </p:blipFill>
        <p:spPr>
          <a:xfrm>
            <a:off x="0" y="2986608"/>
            <a:ext cx="4107543" cy="3871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D5530-E0F4-4182-9D2E-05D5891B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240" y="2913384"/>
            <a:ext cx="3924760" cy="3944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68E243-A635-427B-9D37-BBAA10EE3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125"/>
            <a:ext cx="12192000" cy="270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9061CE-D3ED-46E5-9D98-74225B50B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7543" y="2986608"/>
            <a:ext cx="4159697" cy="3871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F64797-5747-4EBC-BFFB-16978088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885" y="2617994"/>
            <a:ext cx="10392229" cy="925763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 err="1">
                <a:solidFill>
                  <a:schemeClr val="tx2"/>
                </a:solidFill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Miżuri</a:t>
            </a:r>
            <a:r>
              <a:rPr lang="en-GB" sz="3200" b="1" dirty="0">
                <a:solidFill>
                  <a:schemeClr val="tx2"/>
                </a:solidFill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2"/>
                </a:solidFill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favur</a:t>
            </a:r>
            <a:r>
              <a:rPr lang="en-GB" sz="3200" b="1" dirty="0">
                <a:solidFill>
                  <a:schemeClr val="tx2"/>
                </a:solidFill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il-</a:t>
            </a:r>
            <a:r>
              <a:rPr lang="en-GB" sz="3200" b="1" dirty="0" err="1">
                <a:solidFill>
                  <a:schemeClr val="tx2"/>
                </a:solidFill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familji</a:t>
            </a:r>
            <a:r>
              <a:rPr lang="en-GB" sz="3200" b="1" dirty="0">
                <a:solidFill>
                  <a:schemeClr val="tx2"/>
                </a:solidFill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tx2"/>
                </a:solidFill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bejn</a:t>
            </a:r>
            <a:r>
              <a:rPr lang="en-GB" sz="3200" b="1" dirty="0">
                <a:solidFill>
                  <a:schemeClr val="tx2"/>
                </a:solidFill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l-2020 u l-2022</a:t>
            </a:r>
          </a:p>
        </p:txBody>
      </p:sp>
    </p:spTree>
    <p:extLst>
      <p:ext uri="{BB962C8B-B14F-4D97-AF65-F5344CB8AC3E}">
        <p14:creationId xmlns:p14="http://schemas.microsoft.com/office/powerpoint/2010/main" val="1404386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90" y="5869251"/>
            <a:ext cx="4721634" cy="676186"/>
          </a:xfrm>
        </p:spPr>
        <p:txBody>
          <a:bodyPr/>
          <a:lstStyle/>
          <a:p>
            <a:r>
              <a:rPr lang="en-US" sz="3200" b="1" dirty="0">
                <a:latin typeface="Amasis MT Pro Black" panose="02040A04050005020304" pitchFamily="18" charset="0"/>
              </a:rPr>
              <a:t>BA</a:t>
            </a:r>
            <a:r>
              <a:rPr lang="mt-MT" sz="3200" b="1" dirty="0">
                <a:latin typeface="Amasis MT Pro Black" panose="02040A04050005020304" pitchFamily="18" charset="0"/>
              </a:rPr>
              <a:t>ĠIT 2020</a:t>
            </a:r>
            <a:endParaRPr lang="en-US" sz="3200" b="1" dirty="0">
              <a:latin typeface="Amasis MT Pro Black" panose="02040A040500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C30E1E-2BB3-40FF-92B4-CEE1EE2C0571}"/>
              </a:ext>
            </a:extLst>
          </p:cNvPr>
          <p:cNvSpPr txBox="1"/>
          <p:nvPr/>
        </p:nvSpPr>
        <p:spPr>
          <a:xfrm>
            <a:off x="471691" y="1081339"/>
            <a:ext cx="3317210" cy="323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Żieda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 €3.49 fil-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ġimgħa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għall-għoli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tal-ħajja</a:t>
            </a:r>
            <a:endParaRPr lang="mt-MT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Ħlas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 bonus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addizzjonali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bejn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€15 u €35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biex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ipatti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żidiet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f’certi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prodotti</a:t>
            </a:r>
            <a:endParaRPr lang="mt-MT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Ħlas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</a:t>
            </a:r>
            <a:r>
              <a:rPr lang="en-GB" sz="1600" b="1" i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Tax refunds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kull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min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jaħdem</a:t>
            </a:r>
            <a:endParaRPr lang="mt-MT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Tnaqqis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fit-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taxxa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fuq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dħul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minn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overtime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0023E-889A-4139-BB4C-CF0D7084AF67}"/>
              </a:ext>
            </a:extLst>
          </p:cNvPr>
          <p:cNvSpPr txBox="1"/>
          <p:nvPr/>
        </p:nvSpPr>
        <p:spPr>
          <a:xfrm>
            <a:off x="4403189" y="943258"/>
            <a:ext cx="3249636" cy="3762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Pensjonanti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romol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jaħdmu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ngħataw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żieda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€5.46 fil-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ġimgħa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-allowance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kull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wild</a:t>
            </a:r>
            <a:endParaRPr lang="mt-MT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Introdott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benefiċċju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 €300 li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jingħata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mat-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twelid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tarbija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jew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addozzjoni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fil-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familja</a:t>
            </a:r>
            <a:endParaRPr lang="mt-MT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Persuni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assolutament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jistgħux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jaħdmu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minħabba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diżabilita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severa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bdew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jitħallsu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assistenza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tlaħħaq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daqs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paga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minima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nazzjonali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netta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DC3129-E9EC-4B28-9198-F077C8700243}"/>
              </a:ext>
            </a:extLst>
          </p:cNvPr>
          <p:cNvSpPr txBox="1"/>
          <p:nvPr/>
        </p:nvSpPr>
        <p:spPr>
          <a:xfrm>
            <a:off x="8267113" y="983588"/>
            <a:ext cx="3249636" cy="1654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Twessgħu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iskali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tad-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dħul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minn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japplika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għas-sussidju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tal-kera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biex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aktar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familji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persuni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dħul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baxx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isiru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eliġibbli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jekk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kera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taqbeż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il-25% tad-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dħul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gross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tagħhom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757904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852" y="5690381"/>
            <a:ext cx="5880295" cy="1167619"/>
          </a:xfrm>
        </p:spPr>
        <p:txBody>
          <a:bodyPr/>
          <a:lstStyle/>
          <a:p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Bħal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parti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minn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baġit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speċjali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f’Ġunju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t-MT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ġew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varati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mizuri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biex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jilqgħu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għall-effetti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tal-pandemija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Covid-19. </a:t>
            </a:r>
            <a:b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Fosthom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miżuri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jolqtu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direttament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il-</a:t>
            </a:r>
            <a:r>
              <a:rPr lang="en-GB" b="1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familji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 l-</a:t>
            </a:r>
            <a:r>
              <a:rPr lang="mt-MT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ħaddiema</a:t>
            </a:r>
            <a: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GB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b="1" dirty="0">
              <a:latin typeface="Amasis MT Pro Black" panose="02040A040500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D83BC-CB67-42E5-8064-43AAE11B5BEB}"/>
              </a:ext>
            </a:extLst>
          </p:cNvPr>
          <p:cNvSpPr txBox="1"/>
          <p:nvPr/>
        </p:nvSpPr>
        <p:spPr>
          <a:xfrm>
            <a:off x="520506" y="1010995"/>
            <a:ext cx="3235568" cy="3498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Varat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i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wage supplement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biex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jgħin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lis-setturi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ekonomiċi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milquta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ħaddiema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jitilfux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l-post tax-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xogħol</a:t>
            </a: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Kull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familja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benefiċjarja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tal-InWork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Benefit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tħallset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suppliment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 €250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Kull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persuna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rċev</a:t>
            </a:r>
            <a:r>
              <a:rPr lang="mt-MT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 voucher ta’ €100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biex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jintuża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fi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stabbilmenti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tal-ikel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tal-bejgh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imnut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58D9C5-2D19-4C9F-9E97-1D91197A928F}"/>
              </a:ext>
            </a:extLst>
          </p:cNvPr>
          <p:cNvSpPr txBox="1"/>
          <p:nvPr/>
        </p:nvSpPr>
        <p:spPr>
          <a:xfrm>
            <a:off x="8201464" y="1010995"/>
            <a:ext cx="3334043" cy="3498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Traħħas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prezz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-petrol u d-diesel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Tniedew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benefiċċji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soċjali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ġenituri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mpjegati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minħabba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egħluq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tal-iskejjel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kellhom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jibqgħu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dar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biex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jieħdu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ħsieb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uliedhom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persuni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vulunerabli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jew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b’diżabilita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 li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wkoll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kellhom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jieqfu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mix-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xogħol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dawk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persuni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fis-settur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privat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mt-MT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temporanjament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tilfu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xogħol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minħabba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pandemija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E54B4-9B04-4013-8028-B5BB26504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05"/>
          <a:stretch/>
        </p:blipFill>
        <p:spPr>
          <a:xfrm>
            <a:off x="4545886" y="1268269"/>
            <a:ext cx="3100226" cy="2984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1765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851" y="5847005"/>
            <a:ext cx="5880295" cy="1167619"/>
          </a:xfrm>
        </p:spPr>
        <p:txBody>
          <a:bodyPr/>
          <a:lstStyle/>
          <a:p>
            <a:r>
              <a:rPr lang="en-GB" sz="3200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mt-MT" sz="3200" b="1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AĠIT 2021</a:t>
            </a:r>
            <a:endParaRPr lang="en-US" sz="3200" b="1" dirty="0">
              <a:latin typeface="Amasis MT Pro Black" panose="02040A040500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5B8A0-B98C-4579-A10A-99D5B8890DF9}"/>
              </a:ext>
            </a:extLst>
          </p:cNvPr>
          <p:cNvSpPr txBox="1"/>
          <p:nvPr/>
        </p:nvSpPr>
        <p:spPr>
          <a:xfrm>
            <a:off x="527539" y="1018500"/>
            <a:ext cx="3254324" cy="323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Żieda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 €1.75 fil-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ġimgħa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għall-għoli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tal-ħajja</a:t>
            </a:r>
            <a:endParaRPr lang="mt-MT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Mill-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ġdid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ingħataw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tax refunds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kull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minn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jaħdem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jaqla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anqas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minn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€60,000, bl-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ogħla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jitħallsu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dawk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dħul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baxx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mt-MT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Għat-tieni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sena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tqassmu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vouchers ta’ €100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kull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persuna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minn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16-il sena ‘l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fuq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mt-MT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C4D4E-69F0-4566-97A5-E7E285D39AA6}"/>
              </a:ext>
            </a:extLst>
          </p:cNvPr>
          <p:cNvSpPr txBox="1"/>
          <p:nvPr/>
        </p:nvSpPr>
        <p:spPr>
          <a:xfrm>
            <a:off x="4412569" y="1025317"/>
            <a:ext cx="3254323" cy="402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Mac-Children’s Allowance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beda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jitħallas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għall-ewwel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darba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suppliment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kull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wild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taħt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is-16-il sena.  Is-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suppliment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 €50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jew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€70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jitħallas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skont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id-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dħul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tal-familja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mt-MT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Estiżi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mill-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ġdid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it-thresholds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tal-InWork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Benefit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sabiex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aktar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familji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b’ġenituri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fl-impjieg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jistgħu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jibbenefikaw</a:t>
            </a:r>
            <a:endParaRPr lang="mt-MT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Il-Foster Care Allowance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żdi</a:t>
            </a:r>
            <a:r>
              <a:rPr lang="mt-MT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mt-MT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b’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€</a:t>
            </a:r>
            <a:r>
              <a:rPr lang="mt-MT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 fil-ġimgħa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€5,720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fis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-sena.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BC54B0-E864-409F-A791-2B31A8246989}"/>
              </a:ext>
            </a:extLst>
          </p:cNvPr>
          <p:cNvSpPr txBox="1"/>
          <p:nvPr/>
        </p:nvSpPr>
        <p:spPr>
          <a:xfrm>
            <a:off x="8196778" y="987852"/>
            <a:ext cx="3254324" cy="2708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Żdi</a:t>
            </a:r>
            <a:r>
              <a:rPr lang="mt-MT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 r-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tal-Għajnuna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Supplimentari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għall-koppji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persuni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jgħixu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waħedhom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dħul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baxx</a:t>
            </a:r>
            <a:endParaRPr lang="mt-MT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rgbClr val="44677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Daħal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fis-seħħ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benefiċċju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gdid</a:t>
            </a:r>
            <a:r>
              <a:rPr lang="mt-MT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 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€</a:t>
            </a:r>
            <a:r>
              <a:rPr lang="mt-MT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300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Għotja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Carer -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persuni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jkollhom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jieqfu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mix-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xogħol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biex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jikkuraw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wild </a:t>
            </a:r>
            <a:r>
              <a:rPr lang="en-GB" sz="1600" b="1" dirty="0" err="1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b’diżabilita</a:t>
            </a:r>
            <a:r>
              <a:rPr lang="en-GB" sz="1600" b="1" dirty="0">
                <a:solidFill>
                  <a:srgbClr val="44677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074840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7A9393-DFD9-435A-BA97-C67C02BF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t-MT" sz="3600" b="1" dirty="0">
                <a:latin typeface="Amasis MT Pro Black" panose="02040A04050005020304" pitchFamily="18" charset="0"/>
              </a:rPr>
              <a:t>BAĠIT 2022</a:t>
            </a:r>
            <a:br>
              <a:rPr lang="en-US" sz="2400" dirty="0">
                <a:latin typeface="Amasis MT Pro Black" panose="02040A04050005020304" pitchFamily="18" charset="0"/>
              </a:rPr>
            </a:br>
            <a:endParaRPr lang="en-US" sz="2400" dirty="0">
              <a:latin typeface="Amasis MT Pro Black" panose="02040A040500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E952FF-A3E2-459E-820C-D9829574E0FE}"/>
              </a:ext>
            </a:extLst>
          </p:cNvPr>
          <p:cNvSpPr txBox="1"/>
          <p:nvPr/>
        </p:nvSpPr>
        <p:spPr>
          <a:xfrm>
            <a:off x="5816990" y="1099294"/>
            <a:ext cx="595766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t-MT" sz="1600" b="1" dirty="0">
                <a:solidFill>
                  <a:schemeClr val="bg1"/>
                </a:solidFill>
              </a:rPr>
              <a:t>Żieda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għall-għoli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tal-ħajja</a:t>
            </a:r>
            <a:r>
              <a:rPr lang="en-GB" sz="1600" b="1" dirty="0">
                <a:solidFill>
                  <a:schemeClr val="bg1"/>
                </a:solidFill>
              </a:rPr>
              <a:t> ta’ €1.75 fil-</a:t>
            </a:r>
            <a:r>
              <a:rPr lang="en-GB" sz="1600" b="1" dirty="0" err="1">
                <a:solidFill>
                  <a:schemeClr val="bg1"/>
                </a:solidFill>
              </a:rPr>
              <a:t>ġimgħa</a:t>
            </a:r>
            <a:r>
              <a:rPr lang="en-GB" sz="1600" b="1" dirty="0">
                <a:solidFill>
                  <a:schemeClr val="bg1"/>
                </a:solidFill>
              </a:rPr>
              <a:t>.</a:t>
            </a:r>
            <a:endParaRPr lang="mt-MT" sz="16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chemeClr val="bg1"/>
                </a:solidFill>
              </a:rPr>
              <a:t>Ħlas</a:t>
            </a:r>
            <a:r>
              <a:rPr lang="en-GB" sz="1600" b="1" dirty="0">
                <a:solidFill>
                  <a:schemeClr val="bg1"/>
                </a:solidFill>
              </a:rPr>
              <a:t> ta’ tax refunds </a:t>
            </a:r>
            <a:r>
              <a:rPr lang="en-GB" sz="1600" b="1" dirty="0" err="1">
                <a:solidFill>
                  <a:schemeClr val="bg1"/>
                </a:solidFill>
              </a:rPr>
              <a:t>b’rati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ogħla</a:t>
            </a:r>
            <a:r>
              <a:rPr lang="en-GB" sz="1600" b="1" dirty="0">
                <a:solidFill>
                  <a:schemeClr val="bg1"/>
                </a:solidFill>
              </a:rPr>
              <a:t> mis-</a:t>
            </a:r>
            <a:r>
              <a:rPr lang="en-GB" sz="1600" b="1" dirty="0" err="1">
                <a:solidFill>
                  <a:schemeClr val="bg1"/>
                </a:solidFill>
              </a:rPr>
              <a:t>snin</a:t>
            </a:r>
            <a:r>
              <a:rPr lang="en-GB" sz="1600" b="1" dirty="0">
                <a:solidFill>
                  <a:schemeClr val="bg1"/>
                </a:solidFill>
              </a:rPr>
              <a:t> ta’ </a:t>
            </a:r>
            <a:r>
              <a:rPr lang="en-GB" sz="1600" b="1" dirty="0" err="1">
                <a:solidFill>
                  <a:schemeClr val="bg1"/>
                </a:solidFill>
              </a:rPr>
              <a:t>qabel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għal</a:t>
            </a:r>
            <a:r>
              <a:rPr lang="en-GB" sz="1600" b="1" dirty="0">
                <a:solidFill>
                  <a:schemeClr val="bg1"/>
                </a:solidFill>
              </a:rPr>
              <a:t> min </a:t>
            </a:r>
            <a:r>
              <a:rPr lang="en-GB" sz="1600" b="1" dirty="0" err="1">
                <a:solidFill>
                  <a:schemeClr val="bg1"/>
                </a:solidFill>
              </a:rPr>
              <a:t>jaħdem</a:t>
            </a:r>
            <a:r>
              <a:rPr lang="en-GB" sz="1600" b="1" dirty="0">
                <a:solidFill>
                  <a:schemeClr val="bg1"/>
                </a:solidFill>
              </a:rPr>
              <a:t>, </a:t>
            </a:r>
            <a:r>
              <a:rPr lang="en-GB" sz="1600" b="1" dirty="0" err="1">
                <a:solidFill>
                  <a:schemeClr val="bg1"/>
                </a:solidFill>
              </a:rPr>
              <a:t>b’dawk</a:t>
            </a:r>
            <a:r>
              <a:rPr lang="en-GB" sz="1600" b="1" dirty="0">
                <a:solidFill>
                  <a:schemeClr val="bg1"/>
                </a:solidFill>
              </a:rPr>
              <a:t> bi </a:t>
            </a:r>
            <a:r>
              <a:rPr lang="en-GB" sz="1600" b="1" dirty="0" err="1">
                <a:solidFill>
                  <a:schemeClr val="bg1"/>
                </a:solidFill>
              </a:rPr>
              <a:t>dħul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baxx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jitħallsu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aktar</a:t>
            </a:r>
            <a:r>
              <a:rPr lang="en-GB" sz="1600" b="1" dirty="0">
                <a:solidFill>
                  <a:schemeClr val="bg1"/>
                </a:solidFill>
              </a:rPr>
              <a:t>.</a:t>
            </a:r>
            <a:endParaRPr lang="mt-MT" sz="16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chemeClr val="bg1"/>
                </a:solidFill>
              </a:rPr>
              <a:t>Tnaqqis</a:t>
            </a:r>
            <a:r>
              <a:rPr lang="en-GB" sz="1600" b="1" dirty="0">
                <a:solidFill>
                  <a:schemeClr val="bg1"/>
                </a:solidFill>
              </a:rPr>
              <a:t> fir-rata tat-</a:t>
            </a:r>
            <a:r>
              <a:rPr lang="en-GB" sz="1600" b="1" dirty="0" err="1">
                <a:solidFill>
                  <a:schemeClr val="bg1"/>
                </a:solidFill>
              </a:rPr>
              <a:t>taxxa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fuq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dħul</a:t>
            </a:r>
            <a:r>
              <a:rPr lang="en-GB" sz="1600" b="1" dirty="0">
                <a:solidFill>
                  <a:schemeClr val="bg1"/>
                </a:solidFill>
              </a:rPr>
              <a:t> mill-overtime u </a:t>
            </a:r>
            <a:r>
              <a:rPr lang="en-GB" sz="1600" b="1" dirty="0" err="1">
                <a:solidFill>
                  <a:schemeClr val="bg1"/>
                </a:solidFill>
              </a:rPr>
              <a:t>għal</a:t>
            </a:r>
            <a:r>
              <a:rPr lang="en-GB" sz="1600" b="1" dirty="0">
                <a:solidFill>
                  <a:schemeClr val="bg1"/>
                </a:solidFill>
              </a:rPr>
              <a:t> min </a:t>
            </a:r>
            <a:r>
              <a:rPr lang="en-GB" sz="1600" b="1" dirty="0" err="1">
                <a:solidFill>
                  <a:schemeClr val="bg1"/>
                </a:solidFill>
              </a:rPr>
              <a:t>jaħdem</a:t>
            </a:r>
            <a:r>
              <a:rPr lang="en-GB" sz="1600" b="1" dirty="0">
                <a:solidFill>
                  <a:schemeClr val="bg1"/>
                </a:solidFill>
              </a:rPr>
              <a:t> part-time</a:t>
            </a:r>
            <a:endParaRPr lang="mt-MT" sz="16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chemeClr val="bg1"/>
                </a:solidFill>
              </a:rPr>
              <a:t>Titjib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fl-InWork</a:t>
            </a:r>
            <a:r>
              <a:rPr lang="en-GB" sz="1600" b="1" dirty="0">
                <a:solidFill>
                  <a:schemeClr val="bg1"/>
                </a:solidFill>
              </a:rPr>
              <a:t> Benefit </a:t>
            </a:r>
            <a:r>
              <a:rPr lang="en-GB" sz="1600" b="1" dirty="0" err="1">
                <a:solidFill>
                  <a:schemeClr val="bg1"/>
                </a:solidFill>
              </a:rPr>
              <a:t>b’estenzjoni</a:t>
            </a:r>
            <a:r>
              <a:rPr lang="en-GB" sz="1600" b="1" dirty="0">
                <a:solidFill>
                  <a:schemeClr val="bg1"/>
                </a:solidFill>
              </a:rPr>
              <a:t> fit-thresholds u </a:t>
            </a:r>
            <a:r>
              <a:rPr lang="en-GB" sz="1600" b="1" dirty="0" err="1">
                <a:solidFill>
                  <a:schemeClr val="bg1"/>
                </a:solidFill>
              </a:rPr>
              <a:t>żieda</a:t>
            </a:r>
            <a:r>
              <a:rPr lang="en-GB" sz="1600" b="1" dirty="0">
                <a:solidFill>
                  <a:schemeClr val="bg1"/>
                </a:solidFill>
              </a:rPr>
              <a:t> ta’ €100 fir-</a:t>
            </a:r>
            <a:r>
              <a:rPr lang="en-GB" sz="1600" b="1" dirty="0" err="1">
                <a:solidFill>
                  <a:schemeClr val="bg1"/>
                </a:solidFill>
              </a:rPr>
              <a:t>rati</a:t>
            </a:r>
            <a:r>
              <a:rPr lang="en-GB" sz="1600" b="1" dirty="0">
                <a:solidFill>
                  <a:schemeClr val="bg1"/>
                </a:solidFill>
              </a:rPr>
              <a:t> tat-3 </a:t>
            </a:r>
            <a:r>
              <a:rPr lang="en-GB" sz="1600" b="1" dirty="0" err="1">
                <a:solidFill>
                  <a:schemeClr val="bg1"/>
                </a:solidFill>
              </a:rPr>
              <a:t>kategoriji</a:t>
            </a:r>
            <a:r>
              <a:rPr lang="en-GB" sz="1600" b="1" dirty="0">
                <a:solidFill>
                  <a:schemeClr val="bg1"/>
                </a:solidFill>
              </a:rPr>
              <a:t> ta’ </a:t>
            </a:r>
            <a:r>
              <a:rPr lang="en-GB" sz="1600" b="1" dirty="0" err="1">
                <a:solidFill>
                  <a:schemeClr val="bg1"/>
                </a:solidFill>
              </a:rPr>
              <a:t>benefiċċjarji</a:t>
            </a:r>
            <a:r>
              <a:rPr lang="en-GB" sz="1600" b="1" dirty="0">
                <a:solidFill>
                  <a:schemeClr val="bg1"/>
                </a:solidFill>
              </a:rPr>
              <a:t>. </a:t>
            </a:r>
            <a:r>
              <a:rPr lang="en-GB" sz="1600" b="1" dirty="0" err="1">
                <a:solidFill>
                  <a:schemeClr val="bg1"/>
                </a:solidFill>
              </a:rPr>
              <a:t>Ir</a:t>
            </a:r>
            <a:r>
              <a:rPr lang="en-GB" sz="1600" b="1" dirty="0">
                <a:solidFill>
                  <a:schemeClr val="bg1"/>
                </a:solidFill>
              </a:rPr>
              <a:t>-rata </a:t>
            </a:r>
            <a:r>
              <a:rPr lang="en-GB" sz="1600" b="1" dirty="0" err="1">
                <a:solidFill>
                  <a:schemeClr val="bg1"/>
                </a:solidFill>
              </a:rPr>
              <a:t>għal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familji</a:t>
            </a:r>
            <a:r>
              <a:rPr lang="en-GB" sz="1600" b="1" dirty="0">
                <a:solidFill>
                  <a:schemeClr val="bg1"/>
                </a:solidFill>
              </a:rPr>
              <a:t> li </a:t>
            </a:r>
            <a:r>
              <a:rPr lang="en-GB" sz="1600" b="1" dirty="0" err="1">
                <a:solidFill>
                  <a:schemeClr val="bg1"/>
                </a:solidFill>
              </a:rPr>
              <a:t>bbenefikaw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mit-twessigħ</a:t>
            </a:r>
            <a:r>
              <a:rPr lang="en-GB" sz="1600" b="1" dirty="0">
                <a:solidFill>
                  <a:schemeClr val="bg1"/>
                </a:solidFill>
              </a:rPr>
              <a:t> tat-thresholds </a:t>
            </a:r>
            <a:r>
              <a:rPr lang="mt-MT" sz="1600" b="1" dirty="0">
                <a:solidFill>
                  <a:schemeClr val="bg1"/>
                </a:solidFill>
              </a:rPr>
              <a:t>kienet</a:t>
            </a:r>
            <a:r>
              <a:rPr lang="en-GB" sz="1600" b="1" dirty="0">
                <a:solidFill>
                  <a:schemeClr val="bg1"/>
                </a:solidFill>
              </a:rPr>
              <a:t> ta’ €200</a:t>
            </a:r>
            <a:r>
              <a:rPr lang="mt-MT" sz="1600" b="1" dirty="0">
                <a:solidFill>
                  <a:schemeClr val="bg1"/>
                </a:solidFill>
              </a:rPr>
              <a:t> kull wild</a:t>
            </a:r>
            <a:r>
              <a:rPr lang="en-GB" sz="1600" b="1" dirty="0">
                <a:solidFill>
                  <a:schemeClr val="bg1"/>
                </a:solidFill>
              </a:rPr>
              <a:t>.</a:t>
            </a:r>
            <a:endParaRPr lang="mt-MT" sz="16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chemeClr val="bg1"/>
                </a:solidFill>
              </a:rPr>
              <a:t>Ġie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ntrodott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Inwork</a:t>
            </a:r>
            <a:r>
              <a:rPr lang="en-GB" sz="1600" b="1" dirty="0">
                <a:solidFill>
                  <a:schemeClr val="bg1"/>
                </a:solidFill>
              </a:rPr>
              <a:t> Benefit bi </a:t>
            </a:r>
            <a:r>
              <a:rPr lang="en-GB" sz="1600" b="1" dirty="0" err="1">
                <a:solidFill>
                  <a:schemeClr val="bg1"/>
                </a:solidFill>
              </a:rPr>
              <a:t>ħlas</a:t>
            </a:r>
            <a:r>
              <a:rPr lang="en-GB" sz="1600" b="1" dirty="0">
                <a:solidFill>
                  <a:schemeClr val="bg1"/>
                </a:solidFill>
              </a:rPr>
              <a:t> ta’ €150 </a:t>
            </a:r>
            <a:r>
              <a:rPr lang="en-GB" sz="1600" b="1" dirty="0" err="1">
                <a:solidFill>
                  <a:schemeClr val="bg1"/>
                </a:solidFill>
              </a:rPr>
              <a:t>fis</a:t>
            </a:r>
            <a:r>
              <a:rPr lang="en-GB" sz="1600" b="1" dirty="0">
                <a:solidFill>
                  <a:schemeClr val="bg1"/>
                </a:solidFill>
              </a:rPr>
              <a:t>-sena </a:t>
            </a:r>
            <a:r>
              <a:rPr lang="en-GB" sz="1600" b="1" dirty="0" err="1">
                <a:solidFill>
                  <a:schemeClr val="bg1"/>
                </a:solidFill>
              </a:rPr>
              <a:t>għal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ħaddiema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b’paga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bażika</a:t>
            </a:r>
            <a:r>
              <a:rPr lang="en-GB" sz="1600" b="1" dirty="0">
                <a:solidFill>
                  <a:schemeClr val="bg1"/>
                </a:solidFill>
              </a:rPr>
              <a:t> li ma’ </a:t>
            </a:r>
            <a:r>
              <a:rPr lang="en-GB" sz="1600" b="1" dirty="0" err="1">
                <a:solidFill>
                  <a:schemeClr val="bg1"/>
                </a:solidFill>
              </a:rPr>
              <a:t>taqbizx</a:t>
            </a:r>
            <a:r>
              <a:rPr lang="en-GB" sz="1600" b="1" dirty="0">
                <a:solidFill>
                  <a:schemeClr val="bg1"/>
                </a:solidFill>
              </a:rPr>
              <a:t> €20,000 u li </a:t>
            </a:r>
            <a:r>
              <a:rPr lang="en-GB" sz="1600" b="1" dirty="0" err="1">
                <a:solidFill>
                  <a:schemeClr val="bg1"/>
                </a:solidFill>
              </a:rPr>
              <a:t>jaħdmu</a:t>
            </a:r>
            <a:r>
              <a:rPr lang="en-GB" sz="1600" b="1" dirty="0">
                <a:solidFill>
                  <a:schemeClr val="bg1"/>
                </a:solidFill>
              </a:rPr>
              <a:t> fil-</a:t>
            </a:r>
            <a:r>
              <a:rPr lang="en-GB" sz="1600" b="1" dirty="0" err="1">
                <a:solidFill>
                  <a:schemeClr val="bg1"/>
                </a:solidFill>
              </a:rPr>
              <a:t>għaxija</a:t>
            </a:r>
            <a:r>
              <a:rPr lang="en-GB" sz="1600" b="1" dirty="0">
                <a:solidFill>
                  <a:schemeClr val="bg1"/>
                </a:solidFill>
              </a:rPr>
              <a:t> fi </a:t>
            </a:r>
            <a:r>
              <a:rPr lang="en-GB" sz="1600" b="1" dirty="0" err="1">
                <a:solidFill>
                  <a:schemeClr val="bg1"/>
                </a:solidFill>
              </a:rPr>
              <a:t>tmiem</a:t>
            </a:r>
            <a:r>
              <a:rPr lang="en-GB" sz="1600" b="1" dirty="0">
                <a:solidFill>
                  <a:schemeClr val="bg1"/>
                </a:solidFill>
              </a:rPr>
              <a:t> il-</a:t>
            </a:r>
            <a:r>
              <a:rPr lang="en-GB" sz="1600" b="1" dirty="0" err="1">
                <a:solidFill>
                  <a:schemeClr val="bg1"/>
                </a:solidFill>
              </a:rPr>
              <a:t>ġimgħa</a:t>
            </a:r>
            <a:r>
              <a:rPr lang="en-GB" sz="1600" b="1" dirty="0">
                <a:solidFill>
                  <a:schemeClr val="bg1"/>
                </a:solidFill>
              </a:rPr>
              <a:t> u </a:t>
            </a:r>
            <a:r>
              <a:rPr lang="en-GB" sz="1600" b="1" dirty="0" err="1">
                <a:solidFill>
                  <a:schemeClr val="bg1"/>
                </a:solidFill>
              </a:rPr>
              <a:t>bix-xift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fis-settur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privat</a:t>
            </a:r>
            <a:r>
              <a:rPr lang="en-GB" sz="1600" b="1" dirty="0">
                <a:solidFill>
                  <a:schemeClr val="bg1"/>
                </a:solidFill>
              </a:rPr>
              <a:t>.</a:t>
            </a:r>
            <a:endParaRPr lang="mt-MT" sz="16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mt-MT" sz="16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mt-MT" sz="1600" b="1" dirty="0">
              <a:solidFill>
                <a:schemeClr val="bg1"/>
              </a:solidFill>
            </a:endParaRPr>
          </a:p>
          <a:p>
            <a:pPr algn="just"/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682358-E59B-409B-A264-458E8F3D6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412789"/>
            <a:ext cx="4895557" cy="434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0511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7A9393-DFD9-435A-BA97-C67C02BF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t-MT" sz="3600" b="1" dirty="0">
                <a:latin typeface="Amasis MT Pro Black" panose="02040A04050005020304" pitchFamily="18" charset="0"/>
              </a:rPr>
              <a:t>BAĠIT 2022</a:t>
            </a:r>
            <a:br>
              <a:rPr lang="en-US" sz="2400" dirty="0">
                <a:latin typeface="Amasis MT Pro Black" panose="02040A04050005020304" pitchFamily="18" charset="0"/>
              </a:rPr>
            </a:br>
            <a:endParaRPr lang="en-US" sz="2400" dirty="0">
              <a:latin typeface="Amasis MT Pro Black" panose="02040A040500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E952FF-A3E2-459E-820C-D9829574E0FE}"/>
              </a:ext>
            </a:extLst>
          </p:cNvPr>
          <p:cNvSpPr txBox="1"/>
          <p:nvPr/>
        </p:nvSpPr>
        <p:spPr>
          <a:xfrm>
            <a:off x="5816988" y="525950"/>
            <a:ext cx="5957668" cy="560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endParaRPr lang="en-GB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Żieda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 €100 fil-bonus tat-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twelid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ta’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tarbija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jew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adozzjoni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mt-MT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Persuni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fuq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l-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Assistenzi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Soċjali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bdew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jirċievu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ż-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żieda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għall-għoli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tal-ħajja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sħiħa</a:t>
            </a:r>
            <a:endParaRPr lang="mt-MT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Żieda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oħra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-Allowance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għat-tfal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b’diżabilita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’, li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issa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tlaħħaq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€1,560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fis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-sena.</a:t>
            </a:r>
            <a:endParaRPr lang="mt-MT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L-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Għotja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Carer ta’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persuna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b’diżabilita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severa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miżjuda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€500.</a:t>
            </a:r>
            <a:endParaRPr lang="mt-MT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Tneħħa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t-test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tal-mezzi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tad-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dħul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fl-assistenza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diżabilita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severa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biex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issa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kull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assistenza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diżabilita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inħelset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mit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-test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tal-mezzi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mt-MT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Għajnuna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lit-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tfal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vulnerabbli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fl-iskejjel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tal-istat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biex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jkunx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nieqsa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minn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affarijiet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bħall-ikel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jew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riżorsi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bażiċi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mt-MT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Servizz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taċ-Chidcare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b’xejn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estiż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għall-ħaddiema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jaħdmu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fil-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għaxijiet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bix-xift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fi 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tmien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il-</a:t>
            </a:r>
            <a:r>
              <a:rPr lang="en-GB" sz="16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ġimgħa</a:t>
            </a:r>
            <a:endParaRPr lang="en-GB" sz="16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F1A90-004D-4489-B9B3-E69641D86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79"/>
          <a:stretch/>
        </p:blipFill>
        <p:spPr>
          <a:xfrm>
            <a:off x="417344" y="379828"/>
            <a:ext cx="5111259" cy="4501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445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531DF3E-A865-4F02-B252-B300077A5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502876-165B-47E5-9800-DB5115B92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165231"/>
            <a:ext cx="6006905" cy="3720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A781CF-370D-4D0C-B5FE-0AEE0AA49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06904" cy="353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F6E42-9095-41A5-B957-687C34102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362" y="3165231"/>
            <a:ext cx="6244638" cy="3720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5BF06F-1F8A-400F-8FF3-39086C40F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362" y="-2"/>
            <a:ext cx="6244638" cy="353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F64797-5747-4EBC-BFFB-16978088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622" y="2423042"/>
            <a:ext cx="10138117" cy="3237192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Miżuri</a:t>
            </a:r>
            <a:r>
              <a:rPr lang="en-GB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favur</a:t>
            </a:r>
            <a:r>
              <a:rPr lang="en-GB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mt-MT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mt-MT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il-pensjonanti u l-anzjani </a:t>
            </a:r>
            <a:br>
              <a:rPr lang="mt-MT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mt-MT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l-2020 u l-2022</a:t>
            </a:r>
            <a:endParaRPr lang="en-GB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419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495314E-0E82-46A0-A605-D77E789EF52B}"/>
              </a:ext>
            </a:extLst>
          </p:cNvPr>
          <p:cNvSpPr txBox="1"/>
          <p:nvPr/>
        </p:nvSpPr>
        <p:spPr>
          <a:xfrm>
            <a:off x="242786" y="192793"/>
            <a:ext cx="42490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2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  <a:ea typeface="+mj-ea"/>
                <a:cs typeface="+mj-cs"/>
              </a:rPr>
              <a:t>BAĠIT 202</a:t>
            </a:r>
            <a:r>
              <a:rPr lang="mt-MT" sz="3600" b="1" kern="1200" dirty="0">
                <a:solidFill>
                  <a:schemeClr val="bg2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  <a:ea typeface="+mj-ea"/>
                <a:cs typeface="+mj-cs"/>
              </a:rPr>
              <a:t>0</a:t>
            </a:r>
            <a:br>
              <a:rPr lang="en-US" sz="3600" b="1" kern="1200" dirty="0">
                <a:solidFill>
                  <a:schemeClr val="bg2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  <a:ea typeface="+mj-ea"/>
                <a:cs typeface="+mj-cs"/>
              </a:rPr>
            </a:br>
            <a:endParaRPr lang="en-US" sz="3600" b="1" kern="1200" dirty="0">
              <a:solidFill>
                <a:schemeClr val="bg2">
                  <a:lumMod val="60000"/>
                  <a:lumOff val="40000"/>
                </a:schemeClr>
              </a:solidFill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004F8-4C7D-42F8-8597-8207A5641842}"/>
              </a:ext>
            </a:extLst>
          </p:cNvPr>
          <p:cNvSpPr txBox="1"/>
          <p:nvPr/>
        </p:nvSpPr>
        <p:spPr>
          <a:xfrm>
            <a:off x="0" y="1182023"/>
            <a:ext cx="6993987" cy="54831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Żieda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ta’ €3.51 fil-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ġimgħa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lill-pensjon</a:t>
            </a:r>
            <a:r>
              <a:rPr lang="mt-MT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anti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kollha</a:t>
            </a:r>
            <a:r>
              <a:rPr lang="mt-MT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                                       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tas-sigurta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’</a:t>
            </a:r>
            <a:r>
              <a:rPr lang="mt-MT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soċjali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Flimkien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maż-żieda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għall-għoli</a:t>
            </a:r>
            <a:r>
              <a:rPr lang="mt-MT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tal-ħajja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mt-MT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                                   iż-żieda totali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laħqet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€7 fil-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ġimgħa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 Din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kienet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il-5 </a:t>
            </a:r>
            <a:r>
              <a:rPr lang="mt-MT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żieda 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mt-MT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                               konsekuttiva 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fil-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pensjonijiet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endParaRPr lang="mt-MT" sz="1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57150" algn="just">
              <a:lnSpc>
                <a:spcPct val="90000"/>
              </a:lnSpc>
              <a:spcAft>
                <a:spcPts val="600"/>
              </a:spcAft>
            </a:pPr>
            <a:endParaRPr lang="en-US" sz="1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Fid-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dawl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ta’ dawn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iż-żidiet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għola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l-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massimu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ta’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dħul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minn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pensjonijiet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li </a:t>
            </a:r>
            <a:r>
              <a:rPr lang="mt-MT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           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ma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jkunx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intaxxat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 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Għal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pensjonanti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tas-servizz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żdi</a:t>
            </a:r>
            <a:r>
              <a:rPr lang="mt-MT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għal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darb’oħra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b’€200 l-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ammont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ta’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pensjoni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tas-servizz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li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jiġi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injorat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fl-assessjar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tal-pensjoni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tas-sigurta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’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soċjali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Pensjonanti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tas-servizz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li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jagħlqu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t-72 sena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bdew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igawdu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minn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titjib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fil-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pensjoni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tas-sigurta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’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soċjali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bis-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saħħa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ta’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miżura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li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minflok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50%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bdiet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tiġi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njorata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75%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tal-ammont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tal-pensjoni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tas-servizz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li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kienet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gie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kkomutata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għal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fini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tar-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reviżjoni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tal-pensjoni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tas-sigurta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’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soċjali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tagħhom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Daħlet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miżura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favur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uffiċjali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li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wara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li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jirtiraw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mill-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Forzi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Dixxiplinati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jidħlu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jaħdmu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x’imkien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ieħor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B’dan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it-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tibdil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jekk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ikollhom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ir-rikwiżiti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meħtieġa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meta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jilħqu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l-eta’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tal-irtirar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ikunu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jistgħu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jgawdu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minn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rata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ogħla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ta’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pensjoni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kontributorja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tal-Irtirar</a:t>
            </a:r>
            <a:r>
              <a:rPr lang="en-US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 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9679D1-76D8-479C-9BCA-FC690BFD3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96" b="9543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829F4A-B76C-4AF9-A4D7-6C61D193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574" b="-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9383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Retro 1">
      <a:dk1>
        <a:sysClr val="windowText" lastClr="000000"/>
      </a:dk1>
      <a:lt1>
        <a:sysClr val="window" lastClr="FFFFFF"/>
      </a:lt1>
      <a:dk2>
        <a:srgbClr val="446777"/>
      </a:dk2>
      <a:lt2>
        <a:srgbClr val="E7E6E6"/>
      </a:lt2>
      <a:accent1>
        <a:srgbClr val="7B2C3F"/>
      </a:accent1>
      <a:accent2>
        <a:srgbClr val="93623F"/>
      </a:accent2>
      <a:accent3>
        <a:srgbClr val="DC9427"/>
      </a:accent3>
      <a:accent4>
        <a:srgbClr val="696371"/>
      </a:accent4>
      <a:accent5>
        <a:srgbClr val="EEC7B9"/>
      </a:accent5>
      <a:accent6>
        <a:srgbClr val="C5E0CF"/>
      </a:accent6>
      <a:hlink>
        <a:srgbClr val="FFC000"/>
      </a:hlink>
      <a:folHlink>
        <a:srgbClr val="FFC000"/>
      </a:folHlink>
    </a:clrScheme>
    <a:fontScheme name="Custom 4">
      <a:majorFont>
        <a:latin typeface="Rockwell Extra Bol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1292542_win32_fixed.potx" id="{2B636416-54E8-4E16-AB0B-F5AA070CFAB6}" vid="{7616B98B-7AA4-4FDC-BC10-3C21D4B138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{C72C9DAB-04A5-4645-8C77-D5CE69CEDF64}tf11292542_win32</Template>
  <TotalTime>392</TotalTime>
  <Words>2282</Words>
  <Application>Microsoft Office PowerPoint</Application>
  <PresentationFormat>Widescreen</PresentationFormat>
  <Paragraphs>347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Amasis MT Pro</vt:lpstr>
      <vt:lpstr>Amasis MT Pro Black</vt:lpstr>
      <vt:lpstr>Arial</vt:lpstr>
      <vt:lpstr>Calibri</vt:lpstr>
      <vt:lpstr>Franklin Gothic Book</vt:lpstr>
      <vt:lpstr>Rockwell Extra Bold</vt:lpstr>
      <vt:lpstr>Symbol</vt:lpstr>
      <vt:lpstr>Office Theme</vt:lpstr>
      <vt:lpstr>KUMITAT PERMANENTI DWAR L-AFFARIJIET TAL-FAMILJA</vt:lpstr>
      <vt:lpstr>Miżuri favur il-familji bejn l-2020 u l-2022</vt:lpstr>
      <vt:lpstr>BAĠIT 2020</vt:lpstr>
      <vt:lpstr>Bħal parti minn baġit speċjali f’Ġunju 2020 ġew varati mizuri biex jilqgħu għall-effetti tal-pandemija Covid-19.  Fosthom miżuri li jolqtu direttament il-familji u l-ħaddiema: </vt:lpstr>
      <vt:lpstr>BAĠIT 2021</vt:lpstr>
      <vt:lpstr>BAĠIT 2022 </vt:lpstr>
      <vt:lpstr>BAĠIT 2022 </vt:lpstr>
      <vt:lpstr>Miżuri favur  il-pensjonanti u l-anzjani  fl-2020 u l-2022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 TRIP</dc:title>
  <dc:creator>Cauchi Vanessa at MSPC</dc:creator>
  <cp:lastModifiedBy>Grech Stephen at Parlament-MT</cp:lastModifiedBy>
  <cp:revision>40</cp:revision>
  <dcterms:created xsi:type="dcterms:W3CDTF">2022-07-09T08:43:33Z</dcterms:created>
  <dcterms:modified xsi:type="dcterms:W3CDTF">2022-07-11T09:16:14Z</dcterms:modified>
</cp:coreProperties>
</file>