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74" r:id="rId20"/>
    <p:sldId id="273" r:id="rId21"/>
    <p:sldId id="275" r:id="rId22"/>
    <p:sldId id="285" r:id="rId23"/>
  </p:sldIdLst>
  <p:sldSz cx="18288000" cy="10287000"/>
  <p:notesSz cx="6858000" cy="9144000"/>
  <p:embeddedFontLst>
    <p:embeddedFont>
      <p:font typeface="Arimo" panose="020B0604020202020204" charset="0"/>
      <p:regular r:id="rId24"/>
    </p:embeddedFont>
    <p:embeddedFont>
      <p:font typeface="Arimo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aven Pro Bold" panose="020B0604020202020204" charset="0"/>
      <p:regular r:id="rId30"/>
    </p:embeddedFont>
    <p:embeddedFont>
      <p:font typeface="Maven Pro Bold Bold" panose="020B0604020202020204" charset="0"/>
      <p:regular r:id="rId31"/>
    </p:embeddedFont>
    <p:embeddedFont>
      <p:font typeface="Maven Pro Regular" panose="020B0604020202020204" charset="0"/>
      <p:regular r:id="rId32"/>
    </p:embeddedFont>
    <p:embeddedFont>
      <p:font typeface="Nunito" pitchFamily="2" charset="0"/>
      <p:regular r:id="rId33"/>
      <p:bold r:id="rId34"/>
    </p:embeddedFont>
    <p:embeddedFont>
      <p:font typeface="Nunito Bold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934383" y="2348845"/>
            <a:ext cx="9940269" cy="5589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8862759" y="-431256"/>
            <a:ext cx="5743178" cy="1114951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331530" y="2740692"/>
            <a:ext cx="4805636" cy="480561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5325" b="-532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28942" y="2781300"/>
            <a:ext cx="7536440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err="1">
                <a:solidFill>
                  <a:srgbClr val="C0203A"/>
                </a:solidFill>
                <a:latin typeface="Maven Pro Bold"/>
              </a:rPr>
              <a:t>MiniMEBDL</a:t>
            </a:r>
            <a:endParaRPr lang="en-US" sz="9000" dirty="0">
              <a:solidFill>
                <a:srgbClr val="C0203A"/>
              </a:solidFill>
              <a:latin typeface="Maven Pro Bold"/>
            </a:endParaRPr>
          </a:p>
          <a:p>
            <a:pPr>
              <a:lnSpc>
                <a:spcPts val="10800"/>
              </a:lnSpc>
            </a:pPr>
            <a:r>
              <a:rPr lang="en-US" sz="9000" dirty="0">
                <a:solidFill>
                  <a:srgbClr val="C0203A"/>
                </a:solidFill>
                <a:latin typeface="Maven Pro Bold"/>
              </a:rPr>
              <a:t>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8942" y="5600700"/>
            <a:ext cx="7636198" cy="6186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Family Affairs Committee,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House of Representatives</a:t>
            </a:r>
          </a:p>
          <a:p>
            <a:endParaRPr lang="en-US" sz="4000" dirty="0">
              <a:solidFill>
                <a:schemeClr val="bg1">
                  <a:lumMod val="50000"/>
                </a:schemeClr>
              </a:solidFill>
              <a:latin typeface="Maven Pro Bold"/>
            </a:endParaRP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June 1, 2022</a:t>
            </a:r>
          </a:p>
          <a:p>
            <a:endParaRPr lang="en-US" sz="4000" dirty="0">
              <a:solidFill>
                <a:schemeClr val="bg1">
                  <a:lumMod val="50000"/>
                </a:schemeClr>
              </a:solidFill>
              <a:latin typeface="Maven Pro Bold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Anthony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Maven Pro Bold"/>
              </a:rPr>
              <a:t>Gatt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Suzanne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Maven Pro Bold"/>
              </a:rPr>
              <a:t>Piscopo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aven Pro Bold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Andr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aven Pro Bold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Maven Pro Bold"/>
              </a:rPr>
              <a:t>Bonello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Maven Pro Bold"/>
            </a:endParaRPr>
          </a:p>
          <a:p>
            <a:endParaRPr lang="en-US" sz="4000" dirty="0">
              <a:solidFill>
                <a:schemeClr val="bg1">
                  <a:lumMod val="50000"/>
                </a:schemeClr>
              </a:solidFill>
              <a:latin typeface="Maven Pro Bold"/>
            </a:endParaRPr>
          </a:p>
          <a:p>
            <a:pPr>
              <a:lnSpc>
                <a:spcPts val="10800"/>
              </a:lnSpc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Maven Pro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08035" y="65429"/>
            <a:ext cx="2479965" cy="12921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6038742" y="9837840"/>
            <a:ext cx="2098305" cy="4491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58977" y="799493"/>
            <a:ext cx="1246635" cy="124663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B6CE6">
                <a:alpha val="2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58977" y="1058485"/>
            <a:ext cx="1246635" cy="652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3861">
                <a:solidFill>
                  <a:srgbClr val="000000"/>
                </a:solidFill>
                <a:latin typeface="Nunito Bold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06648" y="669198"/>
            <a:ext cx="1285235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7"/>
              </a:lnSpc>
            </a:pPr>
            <a:r>
              <a:rPr lang="en-US" sz="4719" dirty="0">
                <a:solidFill>
                  <a:srgbClr val="C00000"/>
                </a:solidFill>
                <a:latin typeface="Nunito Bold"/>
              </a:rPr>
              <a:t>Medicines </a:t>
            </a:r>
            <a:r>
              <a:rPr lang="en-US" sz="4800" dirty="0">
                <a:solidFill>
                  <a:srgbClr val="C00000"/>
                </a:solidFill>
                <a:latin typeface="Nunito Bold"/>
              </a:rPr>
              <a:t>&amp; Healthcare items </a:t>
            </a:r>
            <a:r>
              <a:rPr lang="en-US" sz="4719" dirty="0">
                <a:solidFill>
                  <a:srgbClr val="C00000"/>
                </a:solidFill>
                <a:latin typeface="Nunito Bold"/>
              </a:rPr>
              <a:t>Basket                  + Covid-19 Protection Package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39250" y="1771112"/>
            <a:ext cx="11499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144" b="1" dirty="0">
                <a:solidFill>
                  <a:srgbClr val="FF0000"/>
                </a:solidFill>
                <a:latin typeface="Nunito"/>
              </a:rPr>
              <a:t>2022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28800" y="3084670"/>
            <a:ext cx="2898051" cy="1252023"/>
            <a:chOff x="0" y="0"/>
            <a:chExt cx="1913890" cy="8268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826843"/>
            </a:xfrm>
            <a:custGeom>
              <a:avLst/>
              <a:gdLst/>
              <a:ahLst/>
              <a:cxnLst/>
              <a:rect l="l" t="t" r="r" b="b"/>
              <a:pathLst>
                <a:path w="1913890" h="826843">
                  <a:moveTo>
                    <a:pt x="178943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02383"/>
                  </a:lnTo>
                  <a:cubicBezTo>
                    <a:pt x="1913890" y="770963"/>
                    <a:pt x="1858010" y="826843"/>
                    <a:pt x="1789430" y="826843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134308" y="2671986"/>
            <a:ext cx="4649930" cy="1664707"/>
            <a:chOff x="0" y="0"/>
            <a:chExt cx="3070841" cy="8268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70841" cy="826843"/>
            </a:xfrm>
            <a:custGeom>
              <a:avLst/>
              <a:gdLst/>
              <a:ahLst/>
              <a:cxnLst/>
              <a:rect l="l" t="t" r="r" b="b"/>
              <a:pathLst>
                <a:path w="3070841" h="826843">
                  <a:moveTo>
                    <a:pt x="2946381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6381" y="0"/>
                  </a:lnTo>
                  <a:cubicBezTo>
                    <a:pt x="3014961" y="0"/>
                    <a:pt x="3070841" y="55880"/>
                    <a:pt x="3070841" y="124460"/>
                  </a:cubicBezTo>
                  <a:lnTo>
                    <a:pt x="3070841" y="702383"/>
                  </a:lnTo>
                  <a:cubicBezTo>
                    <a:pt x="3070841" y="770963"/>
                    <a:pt x="3014961" y="826843"/>
                    <a:pt x="2946381" y="826843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122513" y="2671986"/>
            <a:ext cx="4649930" cy="1664707"/>
            <a:chOff x="0" y="0"/>
            <a:chExt cx="3070841" cy="8268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70841" cy="826843"/>
            </a:xfrm>
            <a:custGeom>
              <a:avLst/>
              <a:gdLst/>
              <a:ahLst/>
              <a:cxnLst/>
              <a:rect l="l" t="t" r="r" b="b"/>
              <a:pathLst>
                <a:path w="3070841" h="826843">
                  <a:moveTo>
                    <a:pt x="2946381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6381" y="0"/>
                  </a:lnTo>
                  <a:cubicBezTo>
                    <a:pt x="3014961" y="0"/>
                    <a:pt x="3070841" y="55880"/>
                    <a:pt x="3070841" y="124460"/>
                  </a:cubicBezTo>
                  <a:lnTo>
                    <a:pt x="3070841" y="702383"/>
                  </a:lnTo>
                  <a:cubicBezTo>
                    <a:pt x="3070841" y="770963"/>
                    <a:pt x="3014961" y="826843"/>
                    <a:pt x="2946381" y="826843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828800" y="5794063"/>
            <a:ext cx="2898051" cy="999991"/>
            <a:chOff x="0" y="0"/>
            <a:chExt cx="1913890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828800" y="7087184"/>
            <a:ext cx="2898051" cy="999991"/>
            <a:chOff x="0" y="0"/>
            <a:chExt cx="1913890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828800" y="8381047"/>
            <a:ext cx="2898051" cy="999991"/>
            <a:chOff x="0" y="0"/>
            <a:chExt cx="1913890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134308" y="4572378"/>
            <a:ext cx="2130997" cy="999991"/>
            <a:chOff x="0" y="0"/>
            <a:chExt cx="1407323" cy="660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134308" y="5755381"/>
            <a:ext cx="2130997" cy="999991"/>
            <a:chOff x="0" y="0"/>
            <a:chExt cx="1407323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5134308" y="7048502"/>
            <a:ext cx="2130997" cy="999991"/>
            <a:chOff x="0" y="0"/>
            <a:chExt cx="1407323" cy="660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5134308" y="8342365"/>
            <a:ext cx="2130997" cy="999991"/>
            <a:chOff x="0" y="0"/>
            <a:chExt cx="1407323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122513" y="4572378"/>
            <a:ext cx="2130997" cy="999991"/>
            <a:chOff x="0" y="0"/>
            <a:chExt cx="1407323" cy="660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0122513" y="5755381"/>
            <a:ext cx="2130997" cy="999991"/>
            <a:chOff x="0" y="0"/>
            <a:chExt cx="1407323" cy="660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0122513" y="7048502"/>
            <a:ext cx="2130997" cy="999991"/>
            <a:chOff x="0" y="0"/>
            <a:chExt cx="1407323" cy="660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0122513" y="8342365"/>
            <a:ext cx="2130997" cy="999991"/>
            <a:chOff x="0" y="0"/>
            <a:chExt cx="1407323" cy="660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7653241" y="4572378"/>
            <a:ext cx="2130997" cy="999991"/>
            <a:chOff x="0" y="0"/>
            <a:chExt cx="1407323" cy="6604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7653241" y="5755381"/>
            <a:ext cx="2130997" cy="999991"/>
            <a:chOff x="0" y="0"/>
            <a:chExt cx="1407323" cy="660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7653241" y="7048502"/>
            <a:ext cx="2130997" cy="999991"/>
            <a:chOff x="0" y="0"/>
            <a:chExt cx="1407323" cy="6604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7653241" y="8342365"/>
            <a:ext cx="2130997" cy="999991"/>
            <a:chOff x="0" y="0"/>
            <a:chExt cx="1407323" cy="6604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2641447" y="4572378"/>
            <a:ext cx="2130997" cy="999991"/>
            <a:chOff x="0" y="0"/>
            <a:chExt cx="1407323" cy="660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2641447" y="5755381"/>
            <a:ext cx="2130997" cy="999991"/>
            <a:chOff x="0" y="0"/>
            <a:chExt cx="1407323" cy="6604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2641447" y="7048502"/>
            <a:ext cx="2130997" cy="999991"/>
            <a:chOff x="0" y="0"/>
            <a:chExt cx="1407323" cy="6604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2641447" y="8342365"/>
            <a:ext cx="2130997" cy="999991"/>
            <a:chOff x="0" y="0"/>
            <a:chExt cx="1407323" cy="660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8045F4">
                <a:alpha val="19608"/>
              </a:srgbClr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1828800" y="3485903"/>
            <a:ext cx="2898051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 dirty="0">
                <a:solidFill>
                  <a:srgbClr val="000000"/>
                </a:solidFill>
                <a:latin typeface="Nunito Bold"/>
              </a:rPr>
              <a:t>Family Types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726851" y="4575560"/>
            <a:ext cx="2898051" cy="134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 dirty="0">
                <a:solidFill>
                  <a:srgbClr val="000000"/>
                </a:solidFill>
                <a:latin typeface="Nunito Bold"/>
              </a:rPr>
              <a:t>Monthly</a:t>
            </a:r>
          </a:p>
          <a:p>
            <a:pPr algn="ctr">
              <a:lnSpc>
                <a:spcPts val="3604"/>
              </a:lnSpc>
            </a:pPr>
            <a:r>
              <a:rPr lang="en-US" sz="3003" dirty="0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604"/>
              </a:lnSpc>
            </a:pPr>
            <a:endParaRPr lang="en-US" sz="3003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9738986" y="4575560"/>
            <a:ext cx="2898051" cy="134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Monthly</a:t>
            </a:r>
          </a:p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604"/>
              </a:lnSpc>
            </a:pPr>
            <a:endParaRPr lang="en-US" sz="3003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269713" y="4575560"/>
            <a:ext cx="2898051" cy="134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Yearly</a:t>
            </a:r>
          </a:p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604"/>
              </a:lnSpc>
            </a:pPr>
            <a:endParaRPr lang="en-US" sz="3003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2257919" y="4575560"/>
            <a:ext cx="2898051" cy="134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Yearly</a:t>
            </a:r>
          </a:p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604"/>
              </a:lnSpc>
            </a:pPr>
            <a:endParaRPr lang="en-US" sz="3003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828800" y="5805819"/>
            <a:ext cx="2898051" cy="89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2 adults </a:t>
            </a:r>
          </a:p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2 children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828800" y="7098941"/>
            <a:ext cx="2898051" cy="89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1 adult</a:t>
            </a:r>
          </a:p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2 children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828800" y="8392803"/>
            <a:ext cx="2898051" cy="89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Elderly couple</a:t>
            </a:r>
          </a:p>
          <a:p>
            <a:pPr algn="ctr">
              <a:lnSpc>
                <a:spcPts val="3604"/>
              </a:lnSpc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65+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134309" y="2959868"/>
            <a:ext cx="464993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 dirty="0">
                <a:solidFill>
                  <a:srgbClr val="000000"/>
                </a:solidFill>
                <a:latin typeface="Nunito Bold"/>
              </a:rPr>
              <a:t>Medicines &amp; Healthcare Basket 2022*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178649" y="2781300"/>
            <a:ext cx="459379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3003" dirty="0">
                <a:solidFill>
                  <a:srgbClr val="000000"/>
                </a:solidFill>
                <a:latin typeface="Nunito Bold"/>
              </a:rPr>
              <a:t>Medicines &amp; Healthcare Basket 2022                        + Covid-19 Package*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741531" y="6042743"/>
            <a:ext cx="1010387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29.60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487217" y="7335864"/>
            <a:ext cx="1519014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18.00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741451" y="8629727"/>
            <a:ext cx="1010068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46.90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170168" y="6017712"/>
            <a:ext cx="1238837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355.31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95772" y="7335864"/>
            <a:ext cx="1239316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215.46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095932" y="8629727"/>
            <a:ext cx="1239316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562.71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753825" y="6017712"/>
            <a:ext cx="1010068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99.43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639440" y="7335864"/>
            <a:ext cx="1238837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70.47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754224" y="8629727"/>
            <a:ext cx="1010068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81.80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021930" y="6017712"/>
            <a:ext cx="1467767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1193.17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3136394" y="7335864"/>
            <a:ext cx="1238837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845.69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136235" y="8629727"/>
            <a:ext cx="1238837" cy="4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en-US" sz="3003">
                <a:solidFill>
                  <a:srgbClr val="000000"/>
                </a:solidFill>
                <a:latin typeface="Nunito Bold"/>
              </a:rPr>
              <a:t>981.64</a:t>
            </a:r>
          </a:p>
        </p:txBody>
      </p:sp>
      <p:sp>
        <p:nvSpPr>
          <p:cNvPr id="75" name="TextBox 9"/>
          <p:cNvSpPr txBox="1"/>
          <p:nvPr/>
        </p:nvSpPr>
        <p:spPr>
          <a:xfrm>
            <a:off x="1842247" y="9450489"/>
            <a:ext cx="303585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en-US" sz="2000" dirty="0">
                <a:solidFill>
                  <a:srgbClr val="828282"/>
                </a:solidFill>
                <a:latin typeface="Nunito"/>
              </a:rPr>
              <a:t>* February 2022 pricing</a:t>
            </a:r>
            <a:endParaRPr lang="en-US" sz="2000" dirty="0">
              <a:solidFill>
                <a:srgbClr val="828282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7999" cy="1504919"/>
            <a:chOff x="970241" y="0"/>
            <a:chExt cx="6186311" cy="509071"/>
          </a:xfrm>
        </p:grpSpPr>
        <p:sp>
          <p:nvSpPr>
            <p:cNvPr id="3" name="Freeform 3"/>
            <p:cNvSpPr/>
            <p:nvPr/>
          </p:nvSpPr>
          <p:spPr>
            <a:xfrm>
              <a:off x="970241" y="0"/>
              <a:ext cx="6186311" cy="509071"/>
            </a:xfrm>
            <a:custGeom>
              <a:avLst/>
              <a:gdLst/>
              <a:ahLst/>
              <a:cxnLst/>
              <a:rect l="l" t="t" r="r" b="b"/>
              <a:pathLst>
                <a:path w="7579922" h="509071">
                  <a:moveTo>
                    <a:pt x="0" y="0"/>
                  </a:moveTo>
                  <a:lnTo>
                    <a:pt x="7579922" y="0"/>
                  </a:lnTo>
                  <a:lnTo>
                    <a:pt x="7579922" y="509071"/>
                  </a:lnTo>
                  <a:lnTo>
                    <a:pt x="0" y="509071"/>
                  </a:lnTo>
                  <a:close/>
                </a:path>
              </a:pathLst>
            </a:custGeom>
            <a:solidFill>
              <a:srgbClr val="9F072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4218" y="2643375"/>
            <a:ext cx="16577982" cy="1402119"/>
            <a:chOff x="0" y="0"/>
            <a:chExt cx="5490351" cy="9124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912434"/>
            </a:xfrm>
            <a:custGeom>
              <a:avLst/>
              <a:gdLst/>
              <a:ahLst/>
              <a:cxnLst/>
              <a:rect l="l" t="t" r="r" b="b"/>
              <a:pathLst>
                <a:path w="5490351" h="912434">
                  <a:moveTo>
                    <a:pt x="0" y="0"/>
                  </a:moveTo>
                  <a:lnTo>
                    <a:pt x="5490351" y="0"/>
                  </a:lnTo>
                  <a:lnTo>
                    <a:pt x="5490351" y="912434"/>
                  </a:lnTo>
                  <a:lnTo>
                    <a:pt x="0" y="912434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577468" y="4247982"/>
            <a:ext cx="11024731" cy="5402225"/>
            <a:chOff x="0" y="0"/>
            <a:chExt cx="2016334" cy="9297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6334" cy="929757"/>
            </a:xfrm>
            <a:custGeom>
              <a:avLst/>
              <a:gdLst/>
              <a:ahLst/>
              <a:cxnLst/>
              <a:rect l="l" t="t" r="r" b="b"/>
              <a:pathLst>
                <a:path w="2016334" h="929757">
                  <a:moveTo>
                    <a:pt x="0" y="0"/>
                  </a:moveTo>
                  <a:lnTo>
                    <a:pt x="2016334" y="0"/>
                  </a:lnTo>
                  <a:lnTo>
                    <a:pt x="2016334" y="929757"/>
                  </a:lnTo>
                  <a:lnTo>
                    <a:pt x="0" y="929757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441578"/>
            <a:ext cx="3541915" cy="18454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5240000" y="9673077"/>
            <a:ext cx="2671403" cy="57183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030661" y="277648"/>
            <a:ext cx="8591912" cy="94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49"/>
              </a:lnSpc>
            </a:pPr>
            <a:r>
              <a:rPr lang="en-US" sz="6124">
                <a:solidFill>
                  <a:srgbClr val="FFFFFF"/>
                </a:solidFill>
                <a:latin typeface="Maven Pro Bold"/>
              </a:rPr>
              <a:t>SOME OBSERVATIONS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7665" y="1885591"/>
            <a:ext cx="479583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Food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1507" y="2882769"/>
            <a:ext cx="1525419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mo Bold"/>
              </a:rPr>
              <a:t>18% to 25% increase in the cost </a:t>
            </a:r>
            <a:r>
              <a:rPr lang="en-US" sz="2800" dirty="0">
                <a:solidFill>
                  <a:srgbClr val="000000"/>
                </a:solidFill>
                <a:latin typeface="Arimo Bold"/>
              </a:rPr>
              <a:t>of the MEBDL Food category between 2020 and 2022.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mo Bold"/>
              </a:rPr>
              <a:t>Highest increase </a:t>
            </a:r>
            <a:r>
              <a:rPr lang="en-US" sz="2800" dirty="0">
                <a:solidFill>
                  <a:srgbClr val="000000"/>
                </a:solidFill>
                <a:latin typeface="Arimo Bold"/>
              </a:rPr>
              <a:t>in the cost for the </a:t>
            </a:r>
            <a:r>
              <a:rPr lang="en-US" sz="2800" dirty="0">
                <a:solidFill>
                  <a:srgbClr val="0070C0"/>
                </a:solidFill>
                <a:latin typeface="Arimo Bold"/>
              </a:rPr>
              <a:t>Elderly Couple (25%).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77605" y="4421373"/>
            <a:ext cx="10695995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800" dirty="0">
                <a:solidFill>
                  <a:srgbClr val="0070C0"/>
                </a:solidFill>
                <a:latin typeface="Arimo Bold"/>
              </a:rPr>
              <a:t>Sustainability considerations (minimal changes in MEBDL basket):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mo Bold"/>
              </a:rPr>
              <a:t>Apple juice: A variety was chosen that was exactly 10% more expensive than the cheapest option. It was made using organic apples and the packaging was made from recycled paper.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mo Bold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mo Bold"/>
              </a:rPr>
              <a:t>Light yoghurt: A variety was chosen that was 5% more expensive than the cheapest option. This product had fewer ingredients which were genetically modified compared to the cheapest option. </a:t>
            </a:r>
            <a:endParaRPr lang="en-US" sz="2400" dirty="0">
              <a:solidFill>
                <a:srgbClr val="000000"/>
              </a:solidFill>
              <a:latin typeface="Arimo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06079" y="5004846"/>
            <a:ext cx="2449163" cy="31704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5400" y="5177117"/>
            <a:ext cx="1783848" cy="28258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74078" y="0"/>
            <a:ext cx="22407798" cy="1504919"/>
            <a:chOff x="0" y="0"/>
            <a:chExt cx="7579922" cy="50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79922" cy="509071"/>
            </a:xfrm>
            <a:custGeom>
              <a:avLst/>
              <a:gdLst/>
              <a:ahLst/>
              <a:cxnLst/>
              <a:rect l="l" t="t" r="r" b="b"/>
              <a:pathLst>
                <a:path w="7579922" h="509071">
                  <a:moveTo>
                    <a:pt x="0" y="0"/>
                  </a:moveTo>
                  <a:lnTo>
                    <a:pt x="7579922" y="0"/>
                  </a:lnTo>
                  <a:lnTo>
                    <a:pt x="7579922" y="509071"/>
                  </a:lnTo>
                  <a:lnTo>
                    <a:pt x="0" y="509071"/>
                  </a:lnTo>
                  <a:close/>
                </a:path>
              </a:pathLst>
            </a:custGeom>
            <a:solidFill>
              <a:srgbClr val="9F072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22852" y="2818051"/>
            <a:ext cx="16230600" cy="1346835"/>
            <a:chOff x="0" y="0"/>
            <a:chExt cx="5490351" cy="7577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757776"/>
            </a:xfrm>
            <a:custGeom>
              <a:avLst/>
              <a:gdLst/>
              <a:ahLst/>
              <a:cxnLst/>
              <a:rect l="l" t="t" r="r" b="b"/>
              <a:pathLst>
                <a:path w="5490351" h="757776">
                  <a:moveTo>
                    <a:pt x="0" y="0"/>
                  </a:moveTo>
                  <a:lnTo>
                    <a:pt x="5490351" y="0"/>
                  </a:lnTo>
                  <a:lnTo>
                    <a:pt x="5490351" y="757776"/>
                  </a:lnTo>
                  <a:lnTo>
                    <a:pt x="0" y="757776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00440" y="4485702"/>
            <a:ext cx="8115300" cy="4620197"/>
            <a:chOff x="0" y="0"/>
            <a:chExt cx="1833688" cy="917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33688" cy="917673"/>
            </a:xfrm>
            <a:custGeom>
              <a:avLst/>
              <a:gdLst/>
              <a:ahLst/>
              <a:cxnLst/>
              <a:rect l="l" t="t" r="r" b="b"/>
              <a:pathLst>
                <a:path w="1833688" h="917673">
                  <a:moveTo>
                    <a:pt x="0" y="0"/>
                  </a:moveTo>
                  <a:lnTo>
                    <a:pt x="1833688" y="0"/>
                  </a:lnTo>
                  <a:lnTo>
                    <a:pt x="1833688" y="917673"/>
                  </a:lnTo>
                  <a:lnTo>
                    <a:pt x="0" y="917673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716491" y="4507587"/>
            <a:ext cx="7807956" cy="4598312"/>
            <a:chOff x="0" y="0"/>
            <a:chExt cx="1764242" cy="9176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4242" cy="917673"/>
            </a:xfrm>
            <a:custGeom>
              <a:avLst/>
              <a:gdLst/>
              <a:ahLst/>
              <a:cxnLst/>
              <a:rect l="l" t="t" r="r" b="b"/>
              <a:pathLst>
                <a:path w="1764242" h="917673">
                  <a:moveTo>
                    <a:pt x="0" y="0"/>
                  </a:moveTo>
                  <a:lnTo>
                    <a:pt x="1764242" y="0"/>
                  </a:lnTo>
                  <a:lnTo>
                    <a:pt x="1764242" y="917673"/>
                  </a:lnTo>
                  <a:lnTo>
                    <a:pt x="0" y="917673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701596"/>
            <a:ext cx="3541915" cy="18454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5550529" y="9624307"/>
            <a:ext cx="2671403" cy="5718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24814" y="277648"/>
            <a:ext cx="8591912" cy="94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49"/>
              </a:lnSpc>
            </a:pPr>
            <a:r>
              <a:rPr lang="en-US" sz="6124">
                <a:solidFill>
                  <a:srgbClr val="FFFFFF"/>
                </a:solidFill>
                <a:latin typeface="Maven Pro Bold"/>
              </a:rPr>
              <a:t>SOME OBSERVATIONS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2852" y="1918224"/>
            <a:ext cx="6636149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Vegetables and Fruit: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32037" y="2976988"/>
            <a:ext cx="1525419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  <a:latin typeface="Arimo Bold"/>
              </a:rPr>
              <a:t>Buying vegetables and fruit from the Farmers’ Market was generally cheaper for most produce </a:t>
            </a:r>
          </a:p>
          <a:p>
            <a:pPr marL="342900" indent="-3429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70C0"/>
                </a:solidFill>
                <a:latin typeface="Arimo Bold"/>
              </a:rPr>
              <a:t>This was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especially true for vegetables and fruit grown locally.</a:t>
            </a:r>
            <a:endParaRPr lang="en-US" sz="24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32036" y="4600839"/>
            <a:ext cx="7511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  <a:latin typeface="Arimo Bold"/>
              </a:rPr>
              <a:t>The Supermarket 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offered a wide variety of vegetables and fruit, both local and imported. 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For the purpose of pricing,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the cheapest offering was selected, though this was not always locally produced. 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A few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items were cheaper than those priced at the Farmers’ Market. 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These were mostly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imported products, such as bananas, cucumbers, oranges and zucchini.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93072" y="4584712"/>
            <a:ext cx="7254794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The indicative comparative pricing exercise suggests that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individuals who are on a tight budget should preferably buy vegetables and fruit from the Farmers’ Market. 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These are not only cheaper, but they also have a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high nutrient retention 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and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eco-friendly quality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 as the journey from farm to table is very short.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  <a:latin typeface="Arimo Bold"/>
              </a:rPr>
              <a:t>One gets more nutrient value for money.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74078" y="0"/>
            <a:ext cx="22407798" cy="1504919"/>
            <a:chOff x="0" y="0"/>
            <a:chExt cx="7579922" cy="509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79922" cy="509071"/>
            </a:xfrm>
            <a:custGeom>
              <a:avLst/>
              <a:gdLst/>
              <a:ahLst/>
              <a:cxnLst/>
              <a:rect l="l" t="t" r="r" b="b"/>
              <a:pathLst>
                <a:path w="7579922" h="509071">
                  <a:moveTo>
                    <a:pt x="0" y="0"/>
                  </a:moveTo>
                  <a:lnTo>
                    <a:pt x="7579922" y="0"/>
                  </a:lnTo>
                  <a:lnTo>
                    <a:pt x="7579922" y="509071"/>
                  </a:lnTo>
                  <a:lnTo>
                    <a:pt x="0" y="509071"/>
                  </a:lnTo>
                  <a:close/>
                </a:path>
              </a:pathLst>
            </a:custGeom>
            <a:solidFill>
              <a:srgbClr val="9F072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54786" y="2657493"/>
            <a:ext cx="16230600" cy="3523714"/>
            <a:chOff x="0" y="0"/>
            <a:chExt cx="5490351" cy="11919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1191972"/>
            </a:xfrm>
            <a:custGeom>
              <a:avLst/>
              <a:gdLst/>
              <a:ahLst/>
              <a:cxnLst/>
              <a:rect l="l" t="t" r="r" b="b"/>
              <a:pathLst>
                <a:path w="5490351" h="1191972">
                  <a:moveTo>
                    <a:pt x="0" y="0"/>
                  </a:moveTo>
                  <a:lnTo>
                    <a:pt x="5490351" y="0"/>
                  </a:lnTo>
                  <a:lnTo>
                    <a:pt x="5490351" y="1191972"/>
                  </a:lnTo>
                  <a:lnTo>
                    <a:pt x="0" y="1191972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8744720"/>
            <a:ext cx="3541915" cy="18454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5616597" y="9642778"/>
            <a:ext cx="2671403" cy="5718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56390">
            <a:off x="7646738" y="1847318"/>
            <a:ext cx="10289374" cy="124377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54786" y="6753521"/>
            <a:ext cx="16230600" cy="2454851"/>
            <a:chOff x="0" y="0"/>
            <a:chExt cx="3667376" cy="446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67376" cy="446375"/>
            </a:xfrm>
            <a:custGeom>
              <a:avLst/>
              <a:gdLst/>
              <a:ahLst/>
              <a:cxnLst/>
              <a:rect l="l" t="t" r="r" b="b"/>
              <a:pathLst>
                <a:path w="3667376" h="446375">
                  <a:moveTo>
                    <a:pt x="0" y="0"/>
                  </a:moveTo>
                  <a:lnTo>
                    <a:pt x="3667376" y="0"/>
                  </a:lnTo>
                  <a:lnTo>
                    <a:pt x="3667376" y="446375"/>
                  </a:lnTo>
                  <a:lnTo>
                    <a:pt x="0" y="446375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324814" y="277648"/>
            <a:ext cx="8591912" cy="94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49"/>
              </a:lnSpc>
            </a:pPr>
            <a:r>
              <a:rPr lang="en-US" sz="6124">
                <a:solidFill>
                  <a:srgbClr val="FFFFFF"/>
                </a:solidFill>
                <a:latin typeface="Maven Pro Bold"/>
              </a:rPr>
              <a:t>SOME OBSERVATIONS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4786" y="1857631"/>
            <a:ext cx="8320839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Medicines and Healthcare Items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4000" y="2976812"/>
            <a:ext cx="15773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  <a:latin typeface="Arimo Bold"/>
              </a:rPr>
              <a:t>12% to 36% increase in the cost 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of the MEBDL Medicines and Healthcare items category between 2020 and 2022.</a:t>
            </a:r>
          </a:p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70C0"/>
                </a:solidFill>
                <a:latin typeface="Arimo Bold"/>
              </a:rPr>
              <a:t>Highest increase 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once again emerging for the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Elderly Couple (36%). </a:t>
            </a:r>
          </a:p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Although many medicines are provided for free through the National Health Service,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an aging population can be expected to have a variety of simple and also less simple ailments some of which may result in recurring expenses in order to maintain a functional and comfortable living.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4000" y="6382058"/>
            <a:ext cx="15773399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2400" dirty="0">
                <a:solidFill>
                  <a:srgbClr val="000000"/>
                </a:solidFill>
                <a:latin typeface="Arimo Bold"/>
              </a:rPr>
              <a:t> </a:t>
            </a:r>
          </a:p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If one had to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add the COVID-19 Protection Package </a:t>
            </a:r>
            <a:r>
              <a:rPr lang="en-US" sz="2600" dirty="0">
                <a:solidFill>
                  <a:srgbClr val="000000"/>
                </a:solidFill>
                <a:latin typeface="Arimo Bold"/>
              </a:rPr>
              <a:t>to the Medicines and Healthcare items basket, then the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cost for the whole basket shoots up for all the 3 family types. </a:t>
            </a:r>
          </a:p>
          <a:p>
            <a:pPr marL="342900" indent="-342900" algn="just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/>
              </a:rPr>
              <a:t>Buying these COVID-19 related items likely results in </a:t>
            </a:r>
            <a:r>
              <a:rPr lang="en-US" sz="2600" dirty="0">
                <a:solidFill>
                  <a:srgbClr val="0070C0"/>
                </a:solidFill>
                <a:latin typeface="Arimo Bold"/>
              </a:rPr>
              <a:t>financial hardship for low-income families</a:t>
            </a:r>
            <a:r>
              <a:rPr lang="en-US" sz="2600" dirty="0">
                <a:solidFill>
                  <a:schemeClr val="tx2"/>
                </a:solidFill>
                <a:latin typeface="Arimo Bold"/>
              </a:rPr>
              <a:t>. </a:t>
            </a:r>
            <a:r>
              <a:rPr lang="en-US" sz="2600" i="1" dirty="0">
                <a:solidFill>
                  <a:srgbClr val="000000"/>
                </a:solidFill>
                <a:latin typeface="Arimo Bold"/>
              </a:rPr>
              <a:t>They </a:t>
            </a:r>
            <a:r>
              <a:rPr lang="en-US" sz="2600" i="1" dirty="0">
                <a:solidFill>
                  <a:srgbClr val="0070C0"/>
                </a:solidFill>
                <a:latin typeface="Arimo Bold"/>
              </a:rPr>
              <a:t>may decide to forsake incurring this expense and thus put the family members’ health at risk. </a:t>
            </a:r>
          </a:p>
          <a:p>
            <a:pPr algn="just">
              <a:lnSpc>
                <a:spcPts val="3599"/>
              </a:lnSpc>
            </a:pPr>
            <a:endParaRPr lang="en-US" sz="24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9168923" cy="10286999"/>
            <a:chOff x="0" y="0"/>
            <a:chExt cx="6484302" cy="3605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4302" cy="3605368"/>
            </a:xfrm>
            <a:custGeom>
              <a:avLst/>
              <a:gdLst/>
              <a:ahLst/>
              <a:cxnLst/>
              <a:rect l="l" t="t" r="r" b="b"/>
              <a:pathLst>
                <a:path w="6484302" h="3740340">
                  <a:moveTo>
                    <a:pt x="0" y="0"/>
                  </a:moveTo>
                  <a:lnTo>
                    <a:pt x="6484302" y="0"/>
                  </a:lnTo>
                  <a:lnTo>
                    <a:pt x="6484302" y="3740340"/>
                  </a:lnTo>
                  <a:lnTo>
                    <a:pt x="0" y="3740340"/>
                  </a:lnTo>
                  <a:close/>
                </a:path>
              </a:pathLst>
            </a:custGeom>
            <a:solidFill>
              <a:srgbClr val="9F072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716518"/>
            <a:ext cx="4933521" cy="25704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0989" y="2857500"/>
            <a:ext cx="16351395" cy="186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2"/>
              </a:lnSpc>
            </a:pPr>
            <a:r>
              <a:rPr lang="en-US" sz="13076">
                <a:solidFill>
                  <a:srgbClr val="FFFFFF"/>
                </a:solidFill>
                <a:latin typeface="Maven Pro Bold"/>
              </a:rPr>
              <a:t>Recommendations</a:t>
            </a:r>
            <a:endParaRPr lang="en-US" sz="13076" dirty="0">
              <a:solidFill>
                <a:srgbClr val="FFFFFF"/>
              </a:solidFill>
              <a:latin typeface="Maven Pro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66905" y="957786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244" y="0"/>
            <a:ext cx="5853556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19175"/>
            <a:ext cx="9410700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Food Banks and                 No-Waste Food Apps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FOOD BANKS &amp; NO WASTE </a:t>
            </a:r>
          </a:p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FOOD APPS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34421"/>
            <a:ext cx="10014008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b="1" dirty="0">
                <a:solidFill>
                  <a:srgbClr val="0070C0"/>
                </a:solidFill>
                <a:latin typeface="Maven Pro Regular"/>
              </a:rPr>
              <a:t>Set up hubs to collect food which is going to waste</a:t>
            </a:r>
            <a:r>
              <a:rPr lang="en-US" sz="3044" b="1" dirty="0">
                <a:solidFill>
                  <a:srgbClr val="000000"/>
                </a:solidFill>
                <a:latin typeface="Maven Pro Regular"/>
              </a:rPr>
              <a:t>, 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particularly from supermarkets and restaurants. </a:t>
            </a:r>
          </a:p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This can involve consolidating and expanding the </a:t>
            </a:r>
            <a:r>
              <a:rPr lang="en-US" sz="3044" dirty="0" err="1">
                <a:solidFill>
                  <a:srgbClr val="000000"/>
                </a:solidFill>
                <a:latin typeface="Maven Pro Regular"/>
              </a:rPr>
              <a:t>programme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 launched by the </a:t>
            </a:r>
            <a:r>
              <a:rPr lang="en-US" sz="3044" dirty="0" err="1">
                <a:solidFill>
                  <a:srgbClr val="000000"/>
                </a:solidFill>
                <a:latin typeface="Maven Pro Regular"/>
              </a:rPr>
              <a:t>Alleanza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US" sz="3044" dirty="0" err="1">
                <a:solidFill>
                  <a:srgbClr val="000000"/>
                </a:solidFill>
                <a:latin typeface="Maven Pro Regular"/>
              </a:rPr>
              <a:t>Kontra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 l-</a:t>
            </a:r>
            <a:r>
              <a:rPr lang="en-US" sz="3044" dirty="0" err="1">
                <a:solidFill>
                  <a:srgbClr val="000000"/>
                </a:solidFill>
                <a:latin typeface="Maven Pro Regular"/>
              </a:rPr>
              <a:t>Faqar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 to reduce food waste from supermarkets by encouraging them to donate food with a close expiry date to food banks, parishes or other NGOs (e.g. faith or migrant associations) who are in touch with vulnerable low income individuals or households.</a:t>
            </a:r>
            <a:r>
              <a:rPr lang="en-US" sz="3044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Develop No-Waste Food apps to connect low income families with sources of extra/surplus or about-to-expire food which is going to waste.</a:t>
            </a:r>
            <a:endParaRPr lang="en-US" sz="3044" dirty="0">
              <a:solidFill>
                <a:schemeClr val="accent6">
                  <a:lumMod val="75000"/>
                </a:schemeClr>
              </a:solidFill>
              <a:latin typeface="Arim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244" y="0"/>
            <a:ext cx="5853556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19175"/>
            <a:ext cx="101727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Access to Farmers Markets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131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FARMERS MARKETS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34421"/>
            <a:ext cx="10014008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Increase the localities where Farmers markets are </a:t>
            </a:r>
            <a:r>
              <a:rPr lang="en-US" sz="3044" b="1" dirty="0" err="1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organised</a:t>
            </a:r>
            <a:r>
              <a:rPr lang="en-US" sz="3044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. 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Perhaps start with a regional approach.</a:t>
            </a:r>
          </a:p>
          <a:p>
            <a:pPr>
              <a:lnSpc>
                <a:spcPts val="4567"/>
              </a:lnSpc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AND/OR</a:t>
            </a:r>
          </a:p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 err="1">
                <a:solidFill>
                  <a:srgbClr val="000000"/>
                </a:solidFill>
                <a:latin typeface="Maven Pro Regular"/>
              </a:rPr>
              <a:t>Organise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 a few </a:t>
            </a: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‘special’ direct buses from each main town/village to the Ta </a:t>
            </a:r>
            <a:r>
              <a:rPr lang="en-US" sz="3044" b="1" dirty="0" err="1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Qali</a:t>
            </a: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 Farmers’ Market 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on Tuesdays and Saturdays.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244" y="0"/>
            <a:ext cx="5853556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37665" y="455073"/>
            <a:ext cx="10172700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Access to Healthy Foods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ACCESS TO HEALTHY FOODS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3182" y="1790700"/>
            <a:ext cx="10930217" cy="8258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GB" sz="3044" b="1" dirty="0">
                <a:solidFill>
                  <a:srgbClr val="0070C0"/>
                </a:solidFill>
                <a:latin typeface="Maven Pro Regular"/>
              </a:rPr>
              <a:t>Extend the FEAD scheme </a:t>
            </a:r>
            <a:r>
              <a:rPr lang="en-GB" sz="3044" dirty="0">
                <a:solidFill>
                  <a:srgbClr val="000000"/>
                </a:solidFill>
                <a:latin typeface="Maven Pro Regular"/>
              </a:rPr>
              <a:t>to include a complementary scheme incorporating regular provision of </a:t>
            </a:r>
            <a:r>
              <a:rPr lang="en-GB" sz="3044" b="1" dirty="0">
                <a:solidFill>
                  <a:srgbClr val="0070C0"/>
                </a:solidFill>
                <a:latin typeface="Maven Pro Regular"/>
              </a:rPr>
              <a:t>fresh vegetables and fruit</a:t>
            </a:r>
            <a:r>
              <a:rPr lang="en-GB" sz="3044" dirty="0">
                <a:solidFill>
                  <a:srgbClr val="000000"/>
                </a:solidFill>
                <a:latin typeface="Maven Pro Regular"/>
              </a:rPr>
              <a:t>. This can be in the form of </a:t>
            </a:r>
            <a:r>
              <a:rPr lang="en-GB" sz="3044" b="1" dirty="0">
                <a:solidFill>
                  <a:srgbClr val="0070C0"/>
                </a:solidFill>
                <a:latin typeface="Maven Pro Regular"/>
              </a:rPr>
              <a:t>time-bound paper or digital vouchers </a:t>
            </a:r>
            <a:r>
              <a:rPr lang="en-GB" sz="3044" dirty="0">
                <a:solidFill>
                  <a:srgbClr val="000000"/>
                </a:solidFill>
                <a:latin typeface="Maven Pro Regular"/>
              </a:rPr>
              <a:t>which can be used staggered over a certain period (e.g. 3-6 months). </a:t>
            </a:r>
          </a:p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GB" sz="3044" dirty="0">
                <a:solidFill>
                  <a:srgbClr val="000000"/>
                </a:solidFill>
                <a:latin typeface="Maven Pro Regular"/>
              </a:rPr>
              <a:t>Provide </a:t>
            </a:r>
            <a:r>
              <a:rPr lang="en-GB" sz="3044" b="1" dirty="0">
                <a:solidFill>
                  <a:srgbClr val="0070C0"/>
                </a:solidFill>
                <a:latin typeface="Maven Pro Regular"/>
              </a:rPr>
              <a:t>smart cards to low-income families which can only be used to purchase seasonal, local vegetables and fruit, dried pulses and unroasted nuts.</a:t>
            </a:r>
          </a:p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GB" sz="3044" dirty="0">
                <a:solidFill>
                  <a:srgbClr val="000000"/>
                </a:solidFill>
                <a:latin typeface="Maven Pro Regular"/>
              </a:rPr>
              <a:t>Set up </a:t>
            </a:r>
            <a:r>
              <a:rPr lang="en-GB" sz="3044" b="1" dirty="0">
                <a:solidFill>
                  <a:srgbClr val="0070C0"/>
                </a:solidFill>
                <a:latin typeface="Maven Pro Regular"/>
              </a:rPr>
              <a:t>subsidised vegetable and fruit weekly delivery schemes for the elderly</a:t>
            </a:r>
            <a:r>
              <a:rPr lang="en-GB" sz="3044" b="1" dirty="0">
                <a:solidFill>
                  <a:srgbClr val="000000"/>
                </a:solidFill>
                <a:latin typeface="Maven Pro Regular"/>
              </a:rPr>
              <a:t> </a:t>
            </a:r>
            <a:r>
              <a:rPr lang="en-GB" sz="3044" dirty="0">
                <a:solidFill>
                  <a:srgbClr val="000000"/>
                </a:solidFill>
                <a:latin typeface="Maven Pro Regular"/>
              </a:rPr>
              <a:t>(similar to the Meals on Wheels)</a:t>
            </a:r>
          </a:p>
          <a:p>
            <a:pPr marL="457200" indent="-457200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GB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Organise community urban agriculture schemes where low-income families are supported to grow their own food </a:t>
            </a:r>
            <a:r>
              <a:rPr lang="en-GB" sz="3044" dirty="0">
                <a:solidFill>
                  <a:srgbClr val="000000"/>
                </a:solidFill>
                <a:latin typeface="Maven Pro Regular"/>
              </a:rPr>
              <a:t>for personal consumption or for sale at local markets or Vegetable and Fruit stalls.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2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244" y="0"/>
            <a:ext cx="5853556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33401" y="-571639"/>
            <a:ext cx="11928287" cy="543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endParaRPr dirty="0"/>
          </a:p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Introduce Healthy Food Prescriptions as part of the prevention and management strategy for chronic illnesses</a:t>
            </a:r>
          </a:p>
          <a:p>
            <a:pPr>
              <a:lnSpc>
                <a:spcPts val="7144"/>
              </a:lnSpc>
            </a:pPr>
            <a:endParaRPr lang="en-US" sz="5953" dirty="0">
              <a:solidFill>
                <a:srgbClr val="9F0726"/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HEALTHY FOOD PRESCRITIONS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1" y="6362700"/>
            <a:ext cx="114300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b="1" dirty="0">
                <a:solidFill>
                  <a:srgbClr val="0070C0"/>
                </a:solidFill>
                <a:latin typeface="Maven Pro Regular"/>
              </a:rPr>
              <a:t>Recipients are facilitated to buy e.g. vegetables, fruits, pulses, high-</a:t>
            </a:r>
            <a:r>
              <a:rPr lang="en-US" sz="3044" b="1" dirty="0" err="1">
                <a:solidFill>
                  <a:srgbClr val="0070C0"/>
                </a:solidFill>
                <a:latin typeface="Maven Pro Regular"/>
              </a:rPr>
              <a:t>fibre</a:t>
            </a:r>
            <a:r>
              <a:rPr lang="en-US" sz="3044" b="1" dirty="0">
                <a:solidFill>
                  <a:srgbClr val="0070C0"/>
                </a:solidFill>
                <a:latin typeface="Maven Pro Regular"/>
              </a:rPr>
              <a:t> cereal products, nuts and seeds, as a means to help manage or treat their health condition. </a:t>
            </a:r>
          </a:p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May have a positive ripple effect on other members in the household, thus reducing the risk of other members suffering from a similar diet-related illness in the short- or long-term.</a:t>
            </a:r>
            <a:r>
              <a:rPr lang="en-US" sz="3044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381500"/>
            <a:ext cx="11049000" cy="1862048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4567"/>
              </a:lnSpc>
            </a:pP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Healthy Food Prescriptions are Vouchers 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for healthy foods given out by doctors at the onset of a chronic disease, in lieu of an immediate high dose of medication.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244" y="0"/>
            <a:ext cx="5853556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5800" y="455073"/>
            <a:ext cx="11605544" cy="637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Rebates for low-income earners when the annual expenditure on GP prescribed medicines and related healthcare items (not available for free) surpasses a certain </a:t>
            </a:r>
            <a:r>
              <a:rPr lang="en-US" sz="5953" dirty="0" err="1">
                <a:solidFill>
                  <a:srgbClr val="9F0726"/>
                </a:solidFill>
                <a:latin typeface="Maven Pro Bold"/>
              </a:rPr>
              <a:t>threshhold</a:t>
            </a:r>
            <a:endParaRPr lang="en-US" sz="5953" dirty="0">
              <a:solidFill>
                <a:srgbClr val="9F0726"/>
              </a:solidFill>
              <a:latin typeface="Maven Pr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129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REBATES ON MEDICINES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8200" y="6869647"/>
            <a:ext cx="1094994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7"/>
              </a:lnSpc>
            </a:pP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Based on a means-tested scheme, and using a threshold such as the mini-MEBDL totals, rebates would be considered 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on presentation of receipts attached to the GP’s prescription.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9168923" cy="10287000"/>
            <a:chOff x="0" y="0"/>
            <a:chExt cx="6484302" cy="374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4302" cy="3740340"/>
            </a:xfrm>
            <a:custGeom>
              <a:avLst/>
              <a:gdLst/>
              <a:ahLst/>
              <a:cxnLst/>
              <a:rect l="l" t="t" r="r" b="b"/>
              <a:pathLst>
                <a:path w="6484302" h="3740340">
                  <a:moveTo>
                    <a:pt x="0" y="0"/>
                  </a:moveTo>
                  <a:lnTo>
                    <a:pt x="6484302" y="0"/>
                  </a:lnTo>
                  <a:lnTo>
                    <a:pt x="6484302" y="3740340"/>
                  </a:lnTo>
                  <a:lnTo>
                    <a:pt x="0" y="3740340"/>
                  </a:lnTo>
                  <a:close/>
                </a:path>
              </a:pathLst>
            </a:custGeom>
            <a:solidFill>
              <a:srgbClr val="9F072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716518"/>
            <a:ext cx="4933521" cy="25704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2567321"/>
            <a:ext cx="11484512" cy="402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2"/>
              </a:lnSpc>
            </a:pPr>
            <a:r>
              <a:rPr lang="en-US" sz="13076" dirty="0">
                <a:solidFill>
                  <a:srgbClr val="FFFFFF"/>
                </a:solidFill>
                <a:latin typeface="Maven Pro Bold"/>
              </a:rPr>
              <a:t>Purpose and Method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66905" y="957786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244" y="0"/>
            <a:ext cx="5853556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41512" y="445548"/>
            <a:ext cx="11605544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endParaRPr dirty="0"/>
          </a:p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Digital vouchers (in general)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DIGITAL CASH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1512" y="2719249"/>
            <a:ext cx="10949947" cy="648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b="1" dirty="0">
                <a:solidFill>
                  <a:srgbClr val="0070C0"/>
                </a:solidFill>
                <a:latin typeface="Maven Pro Regular"/>
              </a:rPr>
              <a:t>Implement a ‘digital cash’ for low-income earners, involving digital vouchers and bank transfers, to deliver ‘cash’ to social assistance recipients. </a:t>
            </a:r>
          </a:p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Developing a digital cash system, with related digital transaction platform and a mobile application mounted on smartphones or smart cards, could cater for the essential needs of individuals and families receiving social assistance in a sustainable, efficient and dignified manner.</a:t>
            </a:r>
          </a:p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It might also help the recipients to budget their finances better across categories, such as Food and Medicines and Healthcare items.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71836" y="0"/>
            <a:ext cx="5715964" cy="10287000"/>
            <a:chOff x="0" y="0"/>
            <a:chExt cx="1955239" cy="3436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5239" cy="3436123"/>
            </a:xfrm>
            <a:custGeom>
              <a:avLst/>
              <a:gdLst/>
              <a:ahLst/>
              <a:cxnLst/>
              <a:rect l="l" t="t" r="r" b="b"/>
              <a:pathLst>
                <a:path w="1955239" h="3436123">
                  <a:moveTo>
                    <a:pt x="0" y="0"/>
                  </a:moveTo>
                  <a:lnTo>
                    <a:pt x="1955239" y="0"/>
                  </a:lnTo>
                  <a:lnTo>
                    <a:pt x="1955239" y="3436123"/>
                  </a:lnTo>
                  <a:lnTo>
                    <a:pt x="0" y="3436123"/>
                  </a:lnTo>
                  <a:close/>
                </a:path>
              </a:pathLst>
            </a:custGeom>
            <a:solidFill>
              <a:srgbClr val="C020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4701" y="82982"/>
            <a:ext cx="12587135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4"/>
              </a:lnSpc>
            </a:pPr>
            <a:r>
              <a:rPr lang="en-US" sz="5953" dirty="0">
                <a:solidFill>
                  <a:srgbClr val="9F0726"/>
                </a:solidFill>
                <a:latin typeface="Maven Pro Bold"/>
              </a:rPr>
              <a:t>Reduce the tax paid by customers and restaurateurs based on healthy menus, social inclusion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09429" y="1480999"/>
            <a:ext cx="5118354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Recommendations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FFFFFF"/>
                </a:solidFill>
                <a:latin typeface="Maven Pro Bold Bold"/>
              </a:rPr>
              <a:t>for policy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09429" y="3903708"/>
            <a:ext cx="5118354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REDUCE TAX IN RELATION TO  HEALTHY MENUS / </a:t>
            </a:r>
            <a:r>
              <a:rPr lang="en-US" sz="4399" dirty="0">
                <a:solidFill>
                  <a:schemeClr val="bg1"/>
                </a:solidFill>
                <a:latin typeface="Maven Pro Bold Bold"/>
              </a:rPr>
              <a:t>SOCIAL </a:t>
            </a:r>
            <a:r>
              <a:rPr lang="en-US" sz="4399" dirty="0">
                <a:solidFill>
                  <a:srgbClr val="FFFFFF"/>
                </a:solidFill>
                <a:latin typeface="Maven Pro Bold Bold"/>
              </a:rPr>
              <a:t>INCLUSION PRACTICES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400" y="2933700"/>
            <a:ext cx="12449543" cy="679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Eating out, or buying food from takeaway outlets, or ordering food delivery is very common among the Maltese population.</a:t>
            </a:r>
          </a:p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The number of restaurants or other food services providing healthier food items on their menus has also increased. </a:t>
            </a:r>
          </a:p>
          <a:p>
            <a:pPr marL="457200" indent="-457200" algn="just">
              <a:lnSpc>
                <a:spcPts val="4567"/>
              </a:lnSpc>
              <a:buFont typeface="Arial" panose="020B0604020202020204" pitchFamily="34" charset="0"/>
              <a:buChar char="•"/>
            </a:pPr>
            <a:r>
              <a:rPr lang="en-US" sz="3044" dirty="0">
                <a:solidFill>
                  <a:srgbClr val="000000"/>
                </a:solidFill>
                <a:latin typeface="Maven Pro Regular"/>
              </a:rPr>
              <a:t>Fiscal incentives could be offered:</a:t>
            </a:r>
          </a:p>
          <a:p>
            <a:pPr marL="914400" lvl="1" indent="-457200" algn="just">
              <a:lnSpc>
                <a:spcPts val="4567"/>
              </a:lnSpc>
              <a:buFont typeface="Wingdings" panose="05000000000000000000" pitchFamily="2" charset="2"/>
              <a:buChar char="ü"/>
            </a:pP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Customers pay a lower VAT rate if their bill contains healthier menu items which meet certain ‘health’ criteria.</a:t>
            </a:r>
          </a:p>
          <a:p>
            <a:pPr marL="914400" lvl="1" indent="-457200" algn="just">
              <a:lnSpc>
                <a:spcPts val="4567"/>
              </a:lnSpc>
              <a:buFont typeface="Wingdings" panose="05000000000000000000" pitchFamily="2" charset="2"/>
              <a:buChar char="ü"/>
            </a:pP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Restaurants </a:t>
            </a:r>
            <a:r>
              <a:rPr lang="en-GB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benefit from a lower income tax rate, or receive an annual tax rebate, if they </a:t>
            </a:r>
            <a:r>
              <a:rPr lang="en-GB" sz="3044" b="1" dirty="0" err="1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mee</a:t>
            </a:r>
            <a:r>
              <a:rPr lang="en-US" sz="3044" b="1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t set criteria to achieve a certain quality symbol</a:t>
            </a:r>
            <a:r>
              <a:rPr lang="en-US" sz="3044" dirty="0">
                <a:solidFill>
                  <a:schemeClr val="accent6">
                    <a:lumMod val="75000"/>
                  </a:schemeClr>
                </a:solidFill>
                <a:latin typeface="Maven Pro Regular"/>
              </a:rPr>
              <a:t> </a:t>
            </a:r>
            <a:r>
              <a:rPr lang="en-US" sz="3044" dirty="0">
                <a:solidFill>
                  <a:srgbClr val="000000"/>
                </a:solidFill>
                <a:latin typeface="Maven Pro Regular"/>
              </a:rPr>
              <a:t>(e.g. % of healthy menu items on their menu, social inclusion practices).</a:t>
            </a:r>
          </a:p>
          <a:p>
            <a:pPr lvl="1" algn="just"/>
            <a:r>
              <a:rPr lang="en-US" sz="2000" dirty="0">
                <a:solidFill>
                  <a:srgbClr val="000000"/>
                </a:solidFill>
                <a:latin typeface="Maven Pro Regular"/>
              </a:rPr>
              <a:t>    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94262" y="7716518"/>
            <a:ext cx="4933521" cy="2570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304" y="24521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934383" y="2348845"/>
            <a:ext cx="9940269" cy="5589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8862759" y="-431256"/>
            <a:ext cx="5743178" cy="1114951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331530" y="2740692"/>
            <a:ext cx="4805636" cy="480561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5325" b="-532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62029" y="800100"/>
            <a:ext cx="7536440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 dirty="0" err="1">
                <a:solidFill>
                  <a:srgbClr val="C0203A"/>
                </a:solidFill>
                <a:latin typeface="Maven Pro Bold"/>
              </a:rPr>
              <a:t>MiniMEBDL</a:t>
            </a:r>
            <a:endParaRPr lang="en-US" sz="9000" dirty="0">
              <a:solidFill>
                <a:srgbClr val="C0203A"/>
              </a:solidFill>
              <a:latin typeface="Maven Pro Bold"/>
            </a:endParaRPr>
          </a:p>
          <a:p>
            <a:pPr>
              <a:lnSpc>
                <a:spcPts val="10800"/>
              </a:lnSpc>
            </a:pPr>
            <a:r>
              <a:rPr lang="en-US" sz="9000" dirty="0">
                <a:solidFill>
                  <a:srgbClr val="C0203A"/>
                </a:solidFill>
                <a:latin typeface="Maven Pro Bold"/>
              </a:rPr>
              <a:t>2022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15920" y="6743700"/>
            <a:ext cx="8447079" cy="2013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92"/>
              </a:lnSpc>
            </a:pPr>
            <a:r>
              <a:rPr lang="en-US" sz="13076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Questions…</a:t>
            </a:r>
          </a:p>
        </p:txBody>
      </p:sp>
    </p:spTree>
    <p:extLst>
      <p:ext uri="{BB962C8B-B14F-4D97-AF65-F5344CB8AC3E}">
        <p14:creationId xmlns:p14="http://schemas.microsoft.com/office/powerpoint/2010/main" val="32632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62834">
            <a:off x="328531" y="2281677"/>
            <a:ext cx="6207629" cy="808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48419">
            <a:off x="5180623" y="2029318"/>
            <a:ext cx="6991991" cy="84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0" y="2705100"/>
            <a:ext cx="5002051" cy="710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" y="288341"/>
            <a:ext cx="3506772" cy="1509971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4648200" y="647319"/>
            <a:ext cx="1363979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32"/>
              </a:lnSpc>
            </a:pPr>
            <a:r>
              <a:rPr lang="en-US" sz="6693" dirty="0">
                <a:solidFill>
                  <a:srgbClr val="9F0726"/>
                </a:solidFill>
                <a:latin typeface="Maven Pro Bold"/>
              </a:rPr>
              <a:t>The MEBDL research study series</a:t>
            </a:r>
          </a:p>
        </p:txBody>
      </p:sp>
    </p:spTree>
    <p:extLst>
      <p:ext uri="{BB962C8B-B14F-4D97-AF65-F5344CB8AC3E}">
        <p14:creationId xmlns:p14="http://schemas.microsoft.com/office/powerpoint/2010/main" val="202651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0076" y="1533423"/>
            <a:ext cx="16230600" cy="2379114"/>
            <a:chOff x="0" y="0"/>
            <a:chExt cx="5490351" cy="8618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861856"/>
            </a:xfrm>
            <a:custGeom>
              <a:avLst/>
              <a:gdLst/>
              <a:ahLst/>
              <a:cxnLst/>
              <a:rect l="l" t="t" r="r" b="b"/>
              <a:pathLst>
                <a:path w="5490351" h="861856">
                  <a:moveTo>
                    <a:pt x="0" y="0"/>
                  </a:moveTo>
                  <a:lnTo>
                    <a:pt x="5490351" y="0"/>
                  </a:lnTo>
                  <a:lnTo>
                    <a:pt x="5490351" y="861856"/>
                  </a:lnTo>
                  <a:lnTo>
                    <a:pt x="0" y="861856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60076" y="4177607"/>
            <a:ext cx="16230600" cy="3176488"/>
            <a:chOff x="0" y="0"/>
            <a:chExt cx="5490351" cy="8762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90351" cy="876251"/>
            </a:xfrm>
            <a:custGeom>
              <a:avLst/>
              <a:gdLst/>
              <a:ahLst/>
              <a:cxnLst/>
              <a:rect l="l" t="t" r="r" b="b"/>
              <a:pathLst>
                <a:path w="5490351" h="876251">
                  <a:moveTo>
                    <a:pt x="0" y="0"/>
                  </a:moveTo>
                  <a:lnTo>
                    <a:pt x="5490351" y="0"/>
                  </a:lnTo>
                  <a:lnTo>
                    <a:pt x="5490351" y="876251"/>
                  </a:lnTo>
                  <a:lnTo>
                    <a:pt x="0" y="876251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441578"/>
            <a:ext cx="3541915" cy="18454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5256377" y="9364289"/>
            <a:ext cx="2671403" cy="57183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1966" y="1685823"/>
            <a:ext cx="479583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Background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1112" y="373932"/>
            <a:ext cx="5579941" cy="102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2"/>
              </a:lnSpc>
            </a:pPr>
            <a:r>
              <a:rPr lang="en-US" sz="6693" dirty="0">
                <a:solidFill>
                  <a:srgbClr val="9F0726"/>
                </a:solidFill>
                <a:latin typeface="Maven Pro Bold"/>
              </a:rPr>
              <a:t>Purpose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31967" y="2333028"/>
            <a:ext cx="1295361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mo Bold"/>
              </a:rPr>
              <a:t>The purpose of the previous 3 MEBDL studies was to identify and price    </a:t>
            </a:r>
            <a:r>
              <a:rPr lang="en-US" sz="2800" b="1" dirty="0">
                <a:solidFill>
                  <a:srgbClr val="0070C0"/>
                </a:solidFill>
                <a:latin typeface="Arimo Bold"/>
              </a:rPr>
              <a:t>a basket of goods and services, for three types of families with a low income, to be able to live a basic but a decent quality life.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5412" y="4365405"/>
            <a:ext cx="479583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Situation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5414" y="4967215"/>
            <a:ext cx="13261410" cy="272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mo Bold"/>
              </a:rPr>
              <a:t>In 2020, the COVID-19 pandemic struck!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mo Bold"/>
              </a:rPr>
              <a:t>Over the past two years </a:t>
            </a:r>
            <a:r>
              <a:rPr lang="en-US" sz="2800" b="1" dirty="0">
                <a:solidFill>
                  <a:srgbClr val="000000"/>
                </a:solidFill>
                <a:latin typeface="Arimo Bold"/>
              </a:rPr>
              <a:t>there has been an increase in the price of many items.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mo Bold"/>
              </a:rPr>
              <a:t>Foods, medicines and other healthcare items </a:t>
            </a:r>
            <a:r>
              <a:rPr lang="en-US" sz="2800" b="1" dirty="0">
                <a:solidFill>
                  <a:srgbClr val="000000"/>
                </a:solidFill>
                <a:latin typeface="Arimo Bold"/>
              </a:rPr>
              <a:t>were among those items with</a:t>
            </a:r>
            <a:r>
              <a:rPr lang="en-US" sz="2800" b="1" dirty="0">
                <a:solidFill>
                  <a:srgbClr val="0070C0"/>
                </a:solidFill>
                <a:latin typeface="Arimo Bold"/>
              </a:rPr>
              <a:t> steep price increases.</a:t>
            </a:r>
          </a:p>
          <a:p>
            <a:pPr algn="just">
              <a:lnSpc>
                <a:spcPts val="3599"/>
              </a:lnSpc>
            </a:pPr>
            <a:endParaRPr lang="en-US" sz="2400" dirty="0">
              <a:solidFill>
                <a:srgbClr val="000000"/>
              </a:solidFill>
              <a:latin typeface="Arimo Bold"/>
            </a:endParaRPr>
          </a:p>
        </p:txBody>
      </p:sp>
      <p:grpSp>
        <p:nvGrpSpPr>
          <p:cNvPr id="17" name="Group 4"/>
          <p:cNvGrpSpPr/>
          <p:nvPr/>
        </p:nvGrpSpPr>
        <p:grpSpPr>
          <a:xfrm>
            <a:off x="3489398" y="7692591"/>
            <a:ext cx="11371955" cy="1977972"/>
            <a:chOff x="-227138" y="198183"/>
            <a:chExt cx="6281753" cy="876251"/>
          </a:xfrm>
        </p:grpSpPr>
        <p:sp>
          <p:nvSpPr>
            <p:cNvPr id="18" name="Freeform 5"/>
            <p:cNvSpPr/>
            <p:nvPr/>
          </p:nvSpPr>
          <p:spPr>
            <a:xfrm>
              <a:off x="-227138" y="198183"/>
              <a:ext cx="6281753" cy="876251"/>
            </a:xfrm>
            <a:custGeom>
              <a:avLst/>
              <a:gdLst/>
              <a:ahLst/>
              <a:cxnLst/>
              <a:rect l="l" t="t" r="r" b="b"/>
              <a:pathLst>
                <a:path w="5490351" h="876251">
                  <a:moveTo>
                    <a:pt x="0" y="0"/>
                  </a:moveTo>
                  <a:lnTo>
                    <a:pt x="5490351" y="0"/>
                  </a:lnTo>
                  <a:lnTo>
                    <a:pt x="5490351" y="876251"/>
                  </a:lnTo>
                  <a:lnTo>
                    <a:pt x="0" y="876251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150">
              <a:solidFill>
                <a:srgbClr val="FF0000"/>
              </a:solidFill>
              <a:prstDash val="sysDot"/>
            </a:ln>
          </p:spPr>
          <p:txBody>
            <a:bodyPr/>
            <a:lstStyle/>
            <a:p>
              <a:pPr algn="just">
                <a:lnSpc>
                  <a:spcPts val="3600"/>
                </a:lnSpc>
              </a:pPr>
              <a:r>
                <a:rPr lang="en-GB" sz="3200" b="1" dirty="0">
                  <a:latin typeface="Arimo Bold"/>
                </a:rPr>
                <a:t>Caritas decided to produce a </a:t>
              </a:r>
              <a:r>
                <a:rPr lang="en-GB" sz="3200" b="1" dirty="0">
                  <a:solidFill>
                    <a:srgbClr val="0070C0"/>
                  </a:solidFill>
                  <a:latin typeface="Arimo Bold"/>
                </a:rPr>
                <a:t>MiniMEBDL2022</a:t>
              </a:r>
              <a:r>
                <a:rPr lang="en-GB" sz="3200" b="1" dirty="0">
                  <a:latin typeface="Arimo Bold"/>
                </a:rPr>
                <a:t> focusing on 2 categories / sub-baskets of the MEBDL basket: </a:t>
              </a:r>
            </a:p>
            <a:p>
              <a:pPr marL="342900" indent="-342900" algn="just">
                <a:lnSpc>
                  <a:spcPts val="3600"/>
                </a:lnSpc>
                <a:buFont typeface="Arial" panose="020B0604020202020204" pitchFamily="34" charset="0"/>
                <a:buChar char="•"/>
              </a:pPr>
              <a:r>
                <a:rPr lang="en-GB" sz="3200" b="1" dirty="0">
                  <a:solidFill>
                    <a:srgbClr val="0070C0"/>
                  </a:solidFill>
                  <a:latin typeface="Arimo Bold"/>
                </a:rPr>
                <a:t>Food</a:t>
              </a:r>
            </a:p>
            <a:p>
              <a:pPr marL="342900" indent="-342900" algn="just">
                <a:lnSpc>
                  <a:spcPts val="3600"/>
                </a:lnSpc>
                <a:buFont typeface="Arial" panose="020B0604020202020204" pitchFamily="34" charset="0"/>
                <a:buChar char="•"/>
              </a:pPr>
              <a:r>
                <a:rPr lang="en-GB" sz="3200" b="1" dirty="0">
                  <a:solidFill>
                    <a:srgbClr val="0070C0"/>
                  </a:solidFill>
                  <a:latin typeface="Arimo Bold"/>
                </a:rPr>
                <a:t>Medicines and Healthcare items</a:t>
              </a:r>
            </a:p>
          </p:txBody>
        </p:sp>
      </p:grpSp>
      <p:pic>
        <p:nvPicPr>
          <p:cNvPr id="1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13036" y="1019175"/>
            <a:ext cx="2350763" cy="196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/>
          <a:srcRect l="1498" r="1498"/>
          <a:stretch>
            <a:fillRect/>
          </a:stretch>
        </p:blipFill>
        <p:spPr>
          <a:xfrm>
            <a:off x="15267576" y="3468084"/>
            <a:ext cx="2383853" cy="226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65765" y="6187801"/>
            <a:ext cx="2285664" cy="189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707332"/>
            <a:ext cx="5964649" cy="8312968"/>
            <a:chOff x="0" y="0"/>
            <a:chExt cx="1734826" cy="2561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4826" cy="2561222"/>
            </a:xfrm>
            <a:custGeom>
              <a:avLst/>
              <a:gdLst/>
              <a:ahLst/>
              <a:cxnLst/>
              <a:rect l="l" t="t" r="r" b="b"/>
              <a:pathLst>
                <a:path w="1734826" h="2561222">
                  <a:moveTo>
                    <a:pt x="0" y="0"/>
                  </a:moveTo>
                  <a:lnTo>
                    <a:pt x="1734826" y="0"/>
                  </a:lnTo>
                  <a:lnTo>
                    <a:pt x="1734826" y="2561222"/>
                  </a:lnTo>
                  <a:lnTo>
                    <a:pt x="0" y="2561222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89288" y="3250250"/>
            <a:ext cx="2909423" cy="290942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F072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425448" y="1686804"/>
            <a:ext cx="6475591" cy="8333496"/>
            <a:chOff x="0" y="0"/>
            <a:chExt cx="1734826" cy="2561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34826" cy="2561222"/>
            </a:xfrm>
            <a:custGeom>
              <a:avLst/>
              <a:gdLst/>
              <a:ahLst/>
              <a:cxnLst/>
              <a:rect l="l" t="t" r="r" b="b"/>
              <a:pathLst>
                <a:path w="1734826" h="2561222">
                  <a:moveTo>
                    <a:pt x="0" y="0"/>
                  </a:moveTo>
                  <a:lnTo>
                    <a:pt x="1734826" y="0"/>
                  </a:lnTo>
                  <a:lnTo>
                    <a:pt x="1734826" y="2561222"/>
                  </a:lnTo>
                  <a:lnTo>
                    <a:pt x="0" y="2561222"/>
                  </a:lnTo>
                  <a:close/>
                </a:path>
              </a:pathLst>
            </a:custGeom>
            <a:solidFill>
              <a:srgbClr val="FAAA8D">
                <a:alpha val="40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89288" y="6425077"/>
            <a:ext cx="2909423" cy="290942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F072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74428" y="3725698"/>
            <a:ext cx="1339143" cy="19585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13173" y="6900525"/>
            <a:ext cx="2061654" cy="208335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1501" y="1988347"/>
            <a:ext cx="4562898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Food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" y="2766362"/>
            <a:ext cx="5387649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The </a:t>
            </a: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foods in the Caritas MEBDL     7-day menus </a:t>
            </a:r>
            <a:r>
              <a:rPr lang="en-US" sz="260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for the three family types were </a:t>
            </a: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priced in two local, popular and easily-accessible supermarkets.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NEW for the MiniMEBDL2022 </a:t>
            </a: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Separate pricing of the vegetables and fruits </a:t>
            </a:r>
            <a:r>
              <a:rPr lang="en-US" sz="260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in the MEBDL 7-day menus at three different locations:</a:t>
            </a:r>
          </a:p>
          <a:p>
            <a:pPr marL="800100" lvl="1" indent="-342900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 supermarket</a:t>
            </a:r>
          </a:p>
          <a:p>
            <a:pPr marL="800100" lvl="1" indent="-342900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 local vegetable and fruit stall/vendor</a:t>
            </a:r>
          </a:p>
          <a:p>
            <a:pPr marL="800100" lvl="1" indent="-342900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Farmers’ Market in Ta’ </a:t>
            </a:r>
            <a:r>
              <a:rPr lang="en-US" sz="2600" dirty="0" err="1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Qali</a:t>
            </a: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2200" y="1697807"/>
            <a:ext cx="484570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9F0726"/>
                </a:solidFill>
                <a:latin typeface="Maven Pro Bold"/>
              </a:rPr>
              <a:t>Medicines and Healthcare items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37550" y="3140521"/>
            <a:ext cx="604085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The same list of medicines and other healthcare products as in the MEBDL 2020 </a:t>
            </a:r>
            <a:r>
              <a:rPr lang="en-US" sz="2600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was used.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65196" y="452594"/>
            <a:ext cx="435760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8032"/>
              </a:lnSpc>
            </a:pPr>
            <a:r>
              <a:rPr lang="en-US" sz="6693" dirty="0">
                <a:solidFill>
                  <a:srgbClr val="9F0726"/>
                </a:solidFill>
                <a:latin typeface="Maven Pro Bold"/>
              </a:rPr>
              <a:t>Method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3541915" cy="18454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 l="55991"/>
          <a:stretch>
            <a:fillRect/>
          </a:stretch>
        </p:blipFill>
        <p:spPr>
          <a:xfrm>
            <a:off x="15229636" y="389489"/>
            <a:ext cx="2671403" cy="571836"/>
          </a:xfrm>
          <a:prstGeom prst="rect">
            <a:avLst/>
          </a:prstGeom>
        </p:spPr>
      </p:pic>
      <p:sp>
        <p:nvSpPr>
          <p:cNvPr id="22" name="TextBox 12"/>
          <p:cNvSpPr txBox="1"/>
          <p:nvPr/>
        </p:nvSpPr>
        <p:spPr>
          <a:xfrm>
            <a:off x="6862550" y="1640809"/>
            <a:ext cx="456289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Maven Pro Bold"/>
              </a:rPr>
              <a:t>Pricing as at February 2022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37550" y="4838700"/>
            <a:ext cx="61932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NEW for the MiniMEBDL2022 </a:t>
            </a:r>
          </a:p>
          <a:p>
            <a:pPr>
              <a:lnSpc>
                <a:spcPts val="3600"/>
              </a:lnSpc>
            </a:pPr>
            <a:r>
              <a:rPr lang="en-US" sz="2600" b="1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   </a:t>
            </a:r>
            <a:r>
              <a:rPr lang="en-US" sz="2600" b="1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A COVID-19 Protection  Package    </a:t>
            </a:r>
          </a:p>
          <a:p>
            <a:pPr>
              <a:lnSpc>
                <a:spcPts val="3600"/>
              </a:lnSpc>
            </a:pPr>
            <a:r>
              <a:rPr lang="en-US" sz="2600" b="1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   </a:t>
            </a:r>
            <a:r>
              <a:rPr lang="en-GB" sz="2600" b="1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which included a number of </a:t>
            </a:r>
          </a:p>
          <a:p>
            <a:pPr>
              <a:lnSpc>
                <a:spcPts val="3600"/>
              </a:lnSpc>
            </a:pPr>
            <a:r>
              <a:rPr lang="en-GB" sz="2600" b="1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   items to help protect against the </a:t>
            </a:r>
          </a:p>
          <a:p>
            <a:pPr>
              <a:lnSpc>
                <a:spcPts val="3600"/>
              </a:lnSpc>
            </a:pPr>
            <a:r>
              <a:rPr lang="en-GB" sz="2600" b="1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   spread of COVID-19, or to </a:t>
            </a:r>
          </a:p>
          <a:p>
            <a:pPr>
              <a:lnSpc>
                <a:spcPts val="3600"/>
              </a:lnSpc>
            </a:pPr>
            <a:r>
              <a:rPr lang="en-GB" sz="2600" b="1" dirty="0">
                <a:solidFill>
                  <a:srgbClr val="00000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   manage mild related symptoms.</a:t>
            </a:r>
          </a:p>
          <a:p>
            <a:pPr marL="800100" lvl="1" indent="-342900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Disposable mask: </a:t>
            </a:r>
            <a:r>
              <a:rPr lang="en-GB" sz="26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1/day/person</a:t>
            </a:r>
          </a:p>
          <a:p>
            <a:pPr marL="800100" lvl="1" indent="-342900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Sanitiser:  </a:t>
            </a:r>
            <a:r>
              <a:rPr lang="en-GB" sz="26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6/9/12 bottles x100ml/year </a:t>
            </a:r>
            <a:r>
              <a:rPr lang="en-GB" sz="20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(based on household size) </a:t>
            </a:r>
          </a:p>
          <a:p>
            <a:pPr marL="800100" lvl="1" indent="-342900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Paracetamol: </a:t>
            </a:r>
            <a:r>
              <a:rPr lang="en-US" sz="2600" dirty="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2 extra boxes/                          household/year</a:t>
            </a:r>
            <a:endParaRPr lang="en-GB" sz="2600" dirty="0"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9168923" cy="10287000"/>
            <a:chOff x="0" y="0"/>
            <a:chExt cx="6484302" cy="3740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84302" cy="3740340"/>
            </a:xfrm>
            <a:custGeom>
              <a:avLst/>
              <a:gdLst/>
              <a:ahLst/>
              <a:cxnLst/>
              <a:rect l="l" t="t" r="r" b="b"/>
              <a:pathLst>
                <a:path w="6484302" h="3740340">
                  <a:moveTo>
                    <a:pt x="0" y="0"/>
                  </a:moveTo>
                  <a:lnTo>
                    <a:pt x="6484302" y="0"/>
                  </a:lnTo>
                  <a:lnTo>
                    <a:pt x="6484302" y="3740340"/>
                  </a:lnTo>
                  <a:lnTo>
                    <a:pt x="0" y="3740340"/>
                  </a:lnTo>
                  <a:close/>
                </a:path>
              </a:pathLst>
            </a:custGeom>
            <a:solidFill>
              <a:srgbClr val="9F072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716518"/>
            <a:ext cx="4933521" cy="25704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3177429"/>
            <a:ext cx="11484512" cy="186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2"/>
              </a:lnSpc>
            </a:pPr>
            <a:r>
              <a:rPr lang="en-US" sz="13076" dirty="0">
                <a:solidFill>
                  <a:srgbClr val="FFFFFF"/>
                </a:solidFill>
                <a:latin typeface="Maven Pro Bold"/>
              </a:rPr>
              <a:t>Results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66905" y="9577864"/>
            <a:ext cx="4455479" cy="4197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08035" y="0"/>
            <a:ext cx="2479965" cy="12921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6038742" y="9837840"/>
            <a:ext cx="2098305" cy="4491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406349"/>
            <a:ext cx="1054921" cy="105492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632844"/>
            <a:ext cx="1054921" cy="54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>
                <a:solidFill>
                  <a:srgbClr val="000000"/>
                </a:solidFill>
                <a:latin typeface="Nunito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38363" y="1310019"/>
            <a:ext cx="5852348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3"/>
              </a:lnSpc>
            </a:pPr>
            <a:r>
              <a:rPr lang="en-US" sz="4323" dirty="0">
                <a:solidFill>
                  <a:srgbClr val="C00000"/>
                </a:solidFill>
                <a:latin typeface="Nunito Bold"/>
              </a:rPr>
              <a:t>Cost of Food Basket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20434" y="2139075"/>
            <a:ext cx="298571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144" b="1" dirty="0">
                <a:solidFill>
                  <a:srgbClr val="FF0000"/>
                </a:solidFill>
                <a:latin typeface="Nunito"/>
              </a:rPr>
              <a:t>2022 vs 2020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2445" y="8491318"/>
            <a:ext cx="490474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en-US" sz="2000" dirty="0">
                <a:solidFill>
                  <a:srgbClr val="828282"/>
                </a:solidFill>
                <a:latin typeface="Nunito"/>
              </a:rPr>
              <a:t>*    February 2022 pricing                                      **  July 2020</a:t>
            </a:r>
            <a:r>
              <a:rPr lang="en-US" sz="2000" dirty="0">
                <a:solidFill>
                  <a:srgbClr val="828282"/>
                </a:solidFill>
                <a:latin typeface="Arimo"/>
              </a:rPr>
              <a:t> pricing</a:t>
            </a:r>
          </a:p>
          <a:p>
            <a:pPr>
              <a:lnSpc>
                <a:spcPts val="3485"/>
              </a:lnSpc>
            </a:pPr>
            <a:r>
              <a:rPr lang="en-US" sz="2000" dirty="0">
                <a:solidFill>
                  <a:srgbClr val="828282"/>
                </a:solidFill>
                <a:latin typeface="Arimo"/>
              </a:rPr>
              <a:t>*** July 2020 to February 2022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72446" y="2940794"/>
            <a:ext cx="2452374" cy="1059480"/>
            <a:chOff x="0" y="0"/>
            <a:chExt cx="1913890" cy="8268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826843"/>
            </a:xfrm>
            <a:custGeom>
              <a:avLst/>
              <a:gdLst/>
              <a:ahLst/>
              <a:cxnLst/>
              <a:rect l="l" t="t" r="r" b="b"/>
              <a:pathLst>
                <a:path w="1913890" h="826843">
                  <a:moveTo>
                    <a:pt x="178943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02383"/>
                  </a:lnTo>
                  <a:cubicBezTo>
                    <a:pt x="1913890" y="770963"/>
                    <a:pt x="1858010" y="826843"/>
                    <a:pt x="1789430" y="826843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969617" y="2940794"/>
            <a:ext cx="3934840" cy="1059480"/>
            <a:chOff x="0" y="0"/>
            <a:chExt cx="3070841" cy="8268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0841" cy="826843"/>
            </a:xfrm>
            <a:custGeom>
              <a:avLst/>
              <a:gdLst/>
              <a:ahLst/>
              <a:cxnLst/>
              <a:rect l="l" t="t" r="r" b="b"/>
              <a:pathLst>
                <a:path w="3070841" h="826843">
                  <a:moveTo>
                    <a:pt x="2946381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6381" y="0"/>
                  </a:lnTo>
                  <a:cubicBezTo>
                    <a:pt x="3014961" y="0"/>
                    <a:pt x="3070841" y="55880"/>
                    <a:pt x="3070841" y="124460"/>
                  </a:cubicBezTo>
                  <a:lnTo>
                    <a:pt x="3070841" y="702383"/>
                  </a:lnTo>
                  <a:cubicBezTo>
                    <a:pt x="3070841" y="770963"/>
                    <a:pt x="3014961" y="826843"/>
                    <a:pt x="2946381" y="826843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190711" y="2940794"/>
            <a:ext cx="3934840" cy="1059480"/>
            <a:chOff x="0" y="0"/>
            <a:chExt cx="3070841" cy="8268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70841" cy="826843"/>
            </a:xfrm>
            <a:custGeom>
              <a:avLst/>
              <a:gdLst/>
              <a:ahLst/>
              <a:cxnLst/>
              <a:rect l="l" t="t" r="r" b="b"/>
              <a:pathLst>
                <a:path w="3070841" h="826843">
                  <a:moveTo>
                    <a:pt x="2946381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6381" y="0"/>
                  </a:lnTo>
                  <a:cubicBezTo>
                    <a:pt x="3014961" y="0"/>
                    <a:pt x="3070841" y="55880"/>
                    <a:pt x="3070841" y="124460"/>
                  </a:cubicBezTo>
                  <a:lnTo>
                    <a:pt x="3070841" y="702383"/>
                  </a:lnTo>
                  <a:cubicBezTo>
                    <a:pt x="3070841" y="770963"/>
                    <a:pt x="3014961" y="826843"/>
                    <a:pt x="2946381" y="826843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72446" y="5200789"/>
            <a:ext cx="2452374" cy="846208"/>
            <a:chOff x="0" y="0"/>
            <a:chExt cx="191389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72446" y="6295048"/>
            <a:ext cx="2452374" cy="846208"/>
            <a:chOff x="0" y="0"/>
            <a:chExt cx="191389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72446" y="7389933"/>
            <a:ext cx="2452374" cy="846208"/>
            <a:chOff x="0" y="0"/>
            <a:chExt cx="191389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969617" y="4166981"/>
            <a:ext cx="1803281" cy="846208"/>
            <a:chOff x="0" y="0"/>
            <a:chExt cx="1407323" cy="660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969617" y="5200789"/>
            <a:ext cx="1803281" cy="846208"/>
            <a:chOff x="0" y="0"/>
            <a:chExt cx="1407323" cy="660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969617" y="6295048"/>
            <a:ext cx="1803281" cy="846208"/>
            <a:chOff x="0" y="0"/>
            <a:chExt cx="1407323" cy="660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969617" y="7389933"/>
            <a:ext cx="1803281" cy="846208"/>
            <a:chOff x="0" y="0"/>
            <a:chExt cx="1407323" cy="660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190711" y="4166981"/>
            <a:ext cx="1803281" cy="846208"/>
            <a:chOff x="0" y="0"/>
            <a:chExt cx="1407323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190711" y="5200789"/>
            <a:ext cx="1803281" cy="846208"/>
            <a:chOff x="0" y="0"/>
            <a:chExt cx="1407323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190711" y="6295048"/>
            <a:ext cx="1803281" cy="846208"/>
            <a:chOff x="0" y="0"/>
            <a:chExt cx="1407323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190711" y="7389933"/>
            <a:ext cx="1803281" cy="846208"/>
            <a:chOff x="0" y="0"/>
            <a:chExt cx="1407323" cy="66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6101175" y="4166981"/>
            <a:ext cx="1803281" cy="846208"/>
            <a:chOff x="0" y="0"/>
            <a:chExt cx="1407323" cy="660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6101175" y="5200789"/>
            <a:ext cx="1803281" cy="846208"/>
            <a:chOff x="0" y="0"/>
            <a:chExt cx="1407323" cy="660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6101175" y="6295048"/>
            <a:ext cx="1803281" cy="846208"/>
            <a:chOff x="0" y="0"/>
            <a:chExt cx="1407323" cy="660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6101175" y="7389933"/>
            <a:ext cx="1803281" cy="846208"/>
            <a:chOff x="0" y="0"/>
            <a:chExt cx="1407323" cy="6604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0322270" y="4166981"/>
            <a:ext cx="1803281" cy="846208"/>
            <a:chOff x="0" y="0"/>
            <a:chExt cx="1407323" cy="660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0322270" y="5200789"/>
            <a:ext cx="1803281" cy="846208"/>
            <a:chOff x="0" y="0"/>
            <a:chExt cx="1407323" cy="660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0322270" y="6295048"/>
            <a:ext cx="1803281" cy="846208"/>
            <a:chOff x="0" y="0"/>
            <a:chExt cx="1407323" cy="6604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0322270" y="7389933"/>
            <a:ext cx="1803281" cy="846208"/>
            <a:chOff x="0" y="0"/>
            <a:chExt cx="1407323" cy="660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492817" y="4166981"/>
            <a:ext cx="1683845" cy="846208"/>
            <a:chOff x="0" y="0"/>
            <a:chExt cx="1314111" cy="660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314112" cy="660400"/>
            </a:xfrm>
            <a:custGeom>
              <a:avLst/>
              <a:gdLst/>
              <a:ahLst/>
              <a:cxnLst/>
              <a:rect l="l" t="t" r="r" b="b"/>
              <a:pathLst>
                <a:path w="1314112" h="660400">
                  <a:moveTo>
                    <a:pt x="11896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9652" y="0"/>
                  </a:lnTo>
                  <a:cubicBezTo>
                    <a:pt x="1258232" y="0"/>
                    <a:pt x="1314112" y="55880"/>
                    <a:pt x="1314112" y="124460"/>
                  </a:cubicBezTo>
                  <a:lnTo>
                    <a:pt x="1314112" y="535940"/>
                  </a:lnTo>
                  <a:cubicBezTo>
                    <a:pt x="1314112" y="604520"/>
                    <a:pt x="1258232" y="660400"/>
                    <a:pt x="1189652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4695032" y="4200309"/>
            <a:ext cx="1683845" cy="846208"/>
            <a:chOff x="0" y="0"/>
            <a:chExt cx="1314111" cy="660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314112" cy="660400"/>
            </a:xfrm>
            <a:custGeom>
              <a:avLst/>
              <a:gdLst/>
              <a:ahLst/>
              <a:cxnLst/>
              <a:rect l="l" t="t" r="r" b="b"/>
              <a:pathLst>
                <a:path w="1314112" h="660400">
                  <a:moveTo>
                    <a:pt x="11896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9652" y="0"/>
                  </a:lnTo>
                  <a:cubicBezTo>
                    <a:pt x="1258232" y="0"/>
                    <a:pt x="1314112" y="55880"/>
                    <a:pt x="1314112" y="124460"/>
                  </a:cubicBezTo>
                  <a:lnTo>
                    <a:pt x="1314112" y="535940"/>
                  </a:lnTo>
                  <a:cubicBezTo>
                    <a:pt x="1314112" y="604520"/>
                    <a:pt x="1258232" y="660400"/>
                    <a:pt x="1189652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2492817" y="5200789"/>
            <a:ext cx="1806978" cy="846208"/>
            <a:chOff x="0" y="0"/>
            <a:chExt cx="1410208" cy="6604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4695032" y="5234118"/>
            <a:ext cx="1806978" cy="846208"/>
            <a:chOff x="0" y="0"/>
            <a:chExt cx="1410208" cy="660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2492817" y="6295048"/>
            <a:ext cx="1806978" cy="846208"/>
            <a:chOff x="0" y="0"/>
            <a:chExt cx="1410208" cy="660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4695032" y="6328376"/>
            <a:ext cx="1806978" cy="846208"/>
            <a:chOff x="0" y="0"/>
            <a:chExt cx="1410208" cy="6604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2492817" y="7389933"/>
            <a:ext cx="1806978" cy="846208"/>
            <a:chOff x="0" y="0"/>
            <a:chExt cx="1410208" cy="660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4695032" y="7423262"/>
            <a:ext cx="1806978" cy="846208"/>
            <a:chOff x="0" y="0"/>
            <a:chExt cx="1410208" cy="6604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1172446" y="3270797"/>
            <a:ext cx="2452374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Family Types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624821" y="4192881"/>
            <a:ext cx="2452374" cy="11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Monthly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049"/>
              </a:lnSpc>
            </a:pPr>
            <a:endParaRPr lang="en-US" sz="254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866164" y="4192881"/>
            <a:ext cx="2452374" cy="11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Monthly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049"/>
              </a:lnSpc>
            </a:pPr>
            <a:endParaRPr lang="en-US" sz="254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776629" y="4192881"/>
            <a:ext cx="2452374" cy="11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Yearly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049"/>
              </a:lnSpc>
            </a:pPr>
            <a:endParaRPr lang="en-US" sz="254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9997723" y="4192881"/>
            <a:ext cx="2452374" cy="11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Yearly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049"/>
              </a:lnSpc>
            </a:pPr>
            <a:endParaRPr lang="en-US" sz="254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108552" y="4390348"/>
            <a:ext cx="2452374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(€)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310767" y="4423677"/>
            <a:ext cx="2452374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%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72446" y="5233945"/>
            <a:ext cx="2452374" cy="77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2 adults 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2 children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72446" y="6328204"/>
            <a:ext cx="2452374" cy="77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1 adult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2 children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72446" y="7423090"/>
            <a:ext cx="2452374" cy="77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Elderly couple</a:t>
            </a:r>
          </a:p>
          <a:p>
            <a:pPr algn="ctr">
              <a:lnSpc>
                <a:spcPts val="3049"/>
              </a:lnSpc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65+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710849" y="3080586"/>
            <a:ext cx="2452374" cy="77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Food Basket 2022*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931944" y="3080586"/>
            <a:ext cx="2452374" cy="77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Food Basket </a:t>
            </a:r>
          </a:p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2020**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2358711" y="2652228"/>
            <a:ext cx="1952057" cy="1348046"/>
            <a:chOff x="0" y="0"/>
            <a:chExt cx="1523430" cy="826843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523431" cy="826843"/>
            </a:xfrm>
            <a:custGeom>
              <a:avLst/>
              <a:gdLst/>
              <a:ahLst/>
              <a:cxnLst/>
              <a:rect l="l" t="t" r="r" b="b"/>
              <a:pathLst>
                <a:path w="1523431" h="826843">
                  <a:moveTo>
                    <a:pt x="139897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8971" y="0"/>
                  </a:lnTo>
                  <a:cubicBezTo>
                    <a:pt x="1467551" y="0"/>
                    <a:pt x="1523431" y="55880"/>
                    <a:pt x="1523431" y="124460"/>
                  </a:cubicBezTo>
                  <a:lnTo>
                    <a:pt x="1523431" y="702383"/>
                  </a:lnTo>
                  <a:cubicBezTo>
                    <a:pt x="1523431" y="770963"/>
                    <a:pt x="1467551" y="826843"/>
                    <a:pt x="1398971" y="826843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4560926" y="2626388"/>
            <a:ext cx="1952057" cy="1407214"/>
            <a:chOff x="0" y="0"/>
            <a:chExt cx="1523430" cy="82684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523431" cy="826843"/>
            </a:xfrm>
            <a:custGeom>
              <a:avLst/>
              <a:gdLst/>
              <a:ahLst/>
              <a:cxnLst/>
              <a:rect l="l" t="t" r="r" b="b"/>
              <a:pathLst>
                <a:path w="1523431" h="826843">
                  <a:moveTo>
                    <a:pt x="139897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8971" y="0"/>
                  </a:lnTo>
                  <a:cubicBezTo>
                    <a:pt x="1467551" y="0"/>
                    <a:pt x="1523431" y="55880"/>
                    <a:pt x="1523431" y="124460"/>
                  </a:cubicBezTo>
                  <a:lnTo>
                    <a:pt x="1523431" y="702383"/>
                  </a:lnTo>
                  <a:cubicBezTo>
                    <a:pt x="1523431" y="770963"/>
                    <a:pt x="1467551" y="826843"/>
                    <a:pt x="1398971" y="826843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sp>
        <p:nvSpPr>
          <p:cNvPr id="86" name="TextBox 86"/>
          <p:cNvSpPr txBox="1"/>
          <p:nvPr/>
        </p:nvSpPr>
        <p:spPr>
          <a:xfrm>
            <a:off x="12098657" y="2785688"/>
            <a:ext cx="245237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Yearly Cost</a:t>
            </a:r>
          </a:p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Price</a:t>
            </a:r>
          </a:p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Increase***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4310767" y="2781300"/>
            <a:ext cx="245237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Yearly Cost</a:t>
            </a:r>
          </a:p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Percentage</a:t>
            </a:r>
          </a:p>
          <a:p>
            <a:pPr algn="ctr">
              <a:lnSpc>
                <a:spcPts val="3049"/>
              </a:lnSpc>
            </a:pPr>
            <a:r>
              <a:rPr lang="en-US" sz="2541" dirty="0">
                <a:solidFill>
                  <a:srgbClr val="000000"/>
                </a:solidFill>
                <a:latin typeface="Nunito Bold"/>
              </a:rPr>
              <a:t>Increase***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326847" y="5424157"/>
            <a:ext cx="1048323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698.80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208302" y="6518415"/>
            <a:ext cx="1285412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526.28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326441" y="7613301"/>
            <a:ext cx="1048728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351.32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81793" y="5402975"/>
            <a:ext cx="1242046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8385.60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19041" y="6518415"/>
            <a:ext cx="1242046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6315.36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319041" y="7613301"/>
            <a:ext cx="1242316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4215.84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568190" y="5402975"/>
            <a:ext cx="1048323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593.45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568190" y="6518415"/>
            <a:ext cx="1048323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430.65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568190" y="7613301"/>
            <a:ext cx="1048998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281.24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0584153" y="5402975"/>
            <a:ext cx="1242316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7121.38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0584153" y="6518415"/>
            <a:ext cx="1242316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5167.82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0584153" y="7613301"/>
            <a:ext cx="1242046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3374.84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2815298" y="5402975"/>
            <a:ext cx="1242992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1264.22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5187742" y="5402975"/>
            <a:ext cx="854734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17.75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2805178" y="6518415"/>
            <a:ext cx="1253112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1147.54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5098204" y="6518415"/>
            <a:ext cx="1000635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22.20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2767497" y="7613301"/>
            <a:ext cx="1290793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841.00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4953125" y="7613301"/>
            <a:ext cx="1290793" cy="38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Nunito Bold"/>
              </a:rPr>
              <a:t>24.92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79965" cy="12921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6038742" y="9837840"/>
            <a:ext cx="2098305" cy="4491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18178" y="1508872"/>
            <a:ext cx="1144537" cy="114453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59">
                <a:alpha val="2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18178" y="1749937"/>
            <a:ext cx="1144537" cy="59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3"/>
              </a:lnSpc>
            </a:pPr>
            <a:r>
              <a:rPr lang="en-US" sz="3545">
                <a:solidFill>
                  <a:srgbClr val="000000"/>
                </a:solidFill>
                <a:latin typeface="Nunito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39098" y="1390972"/>
            <a:ext cx="8606006" cy="75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6"/>
              </a:lnSpc>
            </a:pPr>
            <a:r>
              <a:rPr lang="en-US" sz="4333" dirty="0">
                <a:solidFill>
                  <a:srgbClr val="C00000"/>
                </a:solidFill>
                <a:latin typeface="Nunito Bold"/>
              </a:rPr>
              <a:t>Cost of Vegetables and Fruits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39098" y="2381381"/>
            <a:ext cx="1386087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1"/>
              </a:lnSpc>
            </a:pPr>
            <a:r>
              <a:rPr lang="en-US" sz="4333" dirty="0">
                <a:solidFill>
                  <a:srgbClr val="C00000"/>
                </a:solidFill>
                <a:latin typeface="Nunito Bold"/>
              </a:rPr>
              <a:t>7-day Menu </a:t>
            </a:r>
            <a:r>
              <a:rPr lang="en-US" sz="3151" b="1" dirty="0">
                <a:solidFill>
                  <a:srgbClr val="FF0000"/>
                </a:solidFill>
                <a:latin typeface="Nunito"/>
              </a:rPr>
              <a:t>2022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18687" y="7379465"/>
            <a:ext cx="2660706" cy="42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>
                <a:solidFill>
                  <a:srgbClr val="000000"/>
                </a:solidFill>
                <a:latin typeface="Nunito Bold"/>
              </a:rPr>
              <a:t>€35.88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28772" y="7379465"/>
            <a:ext cx="2660706" cy="42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>
                <a:solidFill>
                  <a:srgbClr val="000000"/>
                </a:solidFill>
                <a:latin typeface="Nunito Bold"/>
              </a:rPr>
              <a:t>€37.59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51580" y="7379465"/>
            <a:ext cx="2660706" cy="42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>
                <a:solidFill>
                  <a:srgbClr val="000000"/>
                </a:solidFill>
                <a:latin typeface="Nunito Bold"/>
              </a:rPr>
              <a:t>€31.31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97024" y="6088986"/>
            <a:ext cx="4975778" cy="42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>
                <a:solidFill>
                  <a:srgbClr val="000000"/>
                </a:solidFill>
                <a:latin typeface="Nunito Bold"/>
              </a:rPr>
              <a:t>Fruit and Vegetable Stall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94044" y="6088986"/>
            <a:ext cx="4975778" cy="42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>
                <a:solidFill>
                  <a:srgbClr val="000000"/>
                </a:solidFill>
                <a:latin typeface="Nunito Bold"/>
              </a:rPr>
              <a:t>Farmers Market at Ta Qali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37260" y="6088986"/>
            <a:ext cx="2660706" cy="42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>
                <a:solidFill>
                  <a:srgbClr val="000000"/>
                </a:solidFill>
                <a:latin typeface="Nunito Bold"/>
              </a:rPr>
              <a:t>Supermarket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835483" y="4263717"/>
            <a:ext cx="15015469" cy="1149484"/>
            <a:chOff x="0" y="0"/>
            <a:chExt cx="10800878" cy="8268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800878" cy="826843"/>
            </a:xfrm>
            <a:custGeom>
              <a:avLst/>
              <a:gdLst/>
              <a:ahLst/>
              <a:cxnLst/>
              <a:rect l="l" t="t" r="r" b="b"/>
              <a:pathLst>
                <a:path w="10800878" h="826843">
                  <a:moveTo>
                    <a:pt x="10676417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676418" y="0"/>
                  </a:lnTo>
                  <a:cubicBezTo>
                    <a:pt x="10744998" y="0"/>
                    <a:pt x="10800878" y="55880"/>
                    <a:pt x="10800878" y="124460"/>
                  </a:cubicBezTo>
                  <a:lnTo>
                    <a:pt x="10800878" y="702383"/>
                  </a:lnTo>
                  <a:cubicBezTo>
                    <a:pt x="10800878" y="770963"/>
                    <a:pt x="10744998" y="826843"/>
                    <a:pt x="10676418" y="826843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898594" y="5874768"/>
            <a:ext cx="4500891" cy="918093"/>
            <a:chOff x="0" y="0"/>
            <a:chExt cx="3237566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37567" cy="660400"/>
            </a:xfrm>
            <a:custGeom>
              <a:avLst/>
              <a:gdLst/>
              <a:ahLst/>
              <a:cxnLst/>
              <a:rect l="l" t="t" r="r" b="b"/>
              <a:pathLst>
                <a:path w="3237567" h="660400">
                  <a:moveTo>
                    <a:pt x="31131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13106" y="0"/>
                  </a:lnTo>
                  <a:cubicBezTo>
                    <a:pt x="3181687" y="0"/>
                    <a:pt x="3237567" y="55880"/>
                    <a:pt x="3237567" y="124460"/>
                  </a:cubicBezTo>
                  <a:lnTo>
                    <a:pt x="3237567" y="535940"/>
                  </a:lnTo>
                  <a:cubicBezTo>
                    <a:pt x="3237567" y="604520"/>
                    <a:pt x="3181687" y="660400"/>
                    <a:pt x="3113106" y="660400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898594" y="7113332"/>
            <a:ext cx="4500891" cy="918093"/>
            <a:chOff x="0" y="0"/>
            <a:chExt cx="3237566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37567" cy="660400"/>
            </a:xfrm>
            <a:custGeom>
              <a:avLst/>
              <a:gdLst/>
              <a:ahLst/>
              <a:cxnLst/>
              <a:rect l="l" t="t" r="r" b="b"/>
              <a:pathLst>
                <a:path w="3237567" h="660400">
                  <a:moveTo>
                    <a:pt x="31131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13106" y="0"/>
                  </a:lnTo>
                  <a:cubicBezTo>
                    <a:pt x="3181687" y="0"/>
                    <a:pt x="3237567" y="55880"/>
                    <a:pt x="3237567" y="124460"/>
                  </a:cubicBezTo>
                  <a:lnTo>
                    <a:pt x="3237567" y="535940"/>
                  </a:lnTo>
                  <a:cubicBezTo>
                    <a:pt x="3237567" y="604520"/>
                    <a:pt x="3181687" y="660400"/>
                    <a:pt x="3113106" y="660400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034468" y="5874768"/>
            <a:ext cx="4500891" cy="918093"/>
            <a:chOff x="0" y="0"/>
            <a:chExt cx="3237566" cy="660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37567" cy="660400"/>
            </a:xfrm>
            <a:custGeom>
              <a:avLst/>
              <a:gdLst/>
              <a:ahLst/>
              <a:cxnLst/>
              <a:rect l="l" t="t" r="r" b="b"/>
              <a:pathLst>
                <a:path w="3237567" h="660400">
                  <a:moveTo>
                    <a:pt x="31131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13106" y="0"/>
                  </a:lnTo>
                  <a:cubicBezTo>
                    <a:pt x="3181687" y="0"/>
                    <a:pt x="3237567" y="55880"/>
                    <a:pt x="3237567" y="124460"/>
                  </a:cubicBezTo>
                  <a:lnTo>
                    <a:pt x="3237567" y="535940"/>
                  </a:lnTo>
                  <a:cubicBezTo>
                    <a:pt x="3237567" y="604520"/>
                    <a:pt x="3181687" y="660400"/>
                    <a:pt x="3113106" y="660400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034468" y="7113332"/>
            <a:ext cx="4500891" cy="918093"/>
            <a:chOff x="0" y="0"/>
            <a:chExt cx="3237566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37567" cy="660400"/>
            </a:xfrm>
            <a:custGeom>
              <a:avLst/>
              <a:gdLst/>
              <a:ahLst/>
              <a:cxnLst/>
              <a:rect l="l" t="t" r="r" b="b"/>
              <a:pathLst>
                <a:path w="3237567" h="660400">
                  <a:moveTo>
                    <a:pt x="31131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13106" y="0"/>
                  </a:lnTo>
                  <a:cubicBezTo>
                    <a:pt x="3181687" y="0"/>
                    <a:pt x="3237567" y="55880"/>
                    <a:pt x="3237567" y="124460"/>
                  </a:cubicBezTo>
                  <a:lnTo>
                    <a:pt x="3237567" y="535940"/>
                  </a:lnTo>
                  <a:cubicBezTo>
                    <a:pt x="3237567" y="604520"/>
                    <a:pt x="3181687" y="660400"/>
                    <a:pt x="3113106" y="660400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331487" y="5874768"/>
            <a:ext cx="4500891" cy="918093"/>
            <a:chOff x="0" y="0"/>
            <a:chExt cx="3237566" cy="660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37567" cy="660400"/>
            </a:xfrm>
            <a:custGeom>
              <a:avLst/>
              <a:gdLst/>
              <a:ahLst/>
              <a:cxnLst/>
              <a:rect l="l" t="t" r="r" b="b"/>
              <a:pathLst>
                <a:path w="3237567" h="660400">
                  <a:moveTo>
                    <a:pt x="31131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13106" y="0"/>
                  </a:lnTo>
                  <a:cubicBezTo>
                    <a:pt x="3181687" y="0"/>
                    <a:pt x="3237567" y="55880"/>
                    <a:pt x="3237567" y="124460"/>
                  </a:cubicBezTo>
                  <a:lnTo>
                    <a:pt x="3237567" y="535940"/>
                  </a:lnTo>
                  <a:cubicBezTo>
                    <a:pt x="3237567" y="604520"/>
                    <a:pt x="3181687" y="660400"/>
                    <a:pt x="3113106" y="660400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2331487" y="7113332"/>
            <a:ext cx="4500891" cy="918093"/>
            <a:chOff x="0" y="0"/>
            <a:chExt cx="3237566" cy="660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237567" cy="660400"/>
            </a:xfrm>
            <a:custGeom>
              <a:avLst/>
              <a:gdLst/>
              <a:ahLst/>
              <a:cxnLst/>
              <a:rect l="l" t="t" r="r" b="b"/>
              <a:pathLst>
                <a:path w="3237567" h="660400">
                  <a:moveTo>
                    <a:pt x="311310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13106" y="0"/>
                  </a:lnTo>
                  <a:cubicBezTo>
                    <a:pt x="3181687" y="0"/>
                    <a:pt x="3237567" y="55880"/>
                    <a:pt x="3237567" y="124460"/>
                  </a:cubicBezTo>
                  <a:lnTo>
                    <a:pt x="3237567" y="535940"/>
                  </a:lnTo>
                  <a:cubicBezTo>
                    <a:pt x="3237567" y="604520"/>
                    <a:pt x="3181687" y="660400"/>
                    <a:pt x="3113106" y="660400"/>
                  </a:cubicBezTo>
                  <a:close/>
                </a:path>
              </a:pathLst>
            </a:custGeom>
            <a:solidFill>
              <a:srgbClr val="FFD739">
                <a:alpha val="19608"/>
              </a:srgbClr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2156805" y="4416194"/>
            <a:ext cx="1437282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757" dirty="0">
                <a:solidFill>
                  <a:srgbClr val="000000"/>
                </a:solidFill>
                <a:latin typeface="Nunito Bold"/>
              </a:rPr>
              <a:t>Cost of Vegetables and Fruits in 7-day Menu for 2 Adults and 2 Children from                                 3 Retail Sources*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5147" y="8268423"/>
            <a:ext cx="709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 For indicative purposes only. One cannot generalise nation-wide.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08035" y="65429"/>
            <a:ext cx="2479965" cy="12921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5991"/>
          <a:stretch>
            <a:fillRect/>
          </a:stretch>
        </p:blipFill>
        <p:spPr>
          <a:xfrm>
            <a:off x="16038742" y="9837840"/>
            <a:ext cx="2098305" cy="4491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1099" y="866098"/>
            <a:ext cx="1142050" cy="11420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8037">
                <a:alpha val="29804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71099" y="1106494"/>
            <a:ext cx="1142050" cy="59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2"/>
              </a:lnSpc>
            </a:pPr>
            <a:r>
              <a:rPr lang="en-US" sz="3537">
                <a:solidFill>
                  <a:srgbClr val="000000"/>
                </a:solidFill>
                <a:latin typeface="Nunito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88930" y="748268"/>
            <a:ext cx="10612585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3"/>
              </a:lnSpc>
            </a:pPr>
            <a:r>
              <a:rPr lang="en-US" sz="4323" dirty="0">
                <a:solidFill>
                  <a:srgbClr val="C00000"/>
                </a:solidFill>
                <a:latin typeface="Nunito Bold"/>
              </a:rPr>
              <a:t>Medicines &amp; Healthcare items Basket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88931" y="1572249"/>
            <a:ext cx="1383075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144" b="1" dirty="0">
                <a:solidFill>
                  <a:srgbClr val="FF0000"/>
                </a:solidFill>
                <a:latin typeface="Nunito"/>
              </a:rPr>
              <a:t>2022 vs 2020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25355" y="2860625"/>
            <a:ext cx="2654924" cy="1146986"/>
            <a:chOff x="0" y="0"/>
            <a:chExt cx="1913890" cy="8268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826843"/>
            </a:xfrm>
            <a:custGeom>
              <a:avLst/>
              <a:gdLst/>
              <a:ahLst/>
              <a:cxnLst/>
              <a:rect l="l" t="t" r="r" b="b"/>
              <a:pathLst>
                <a:path w="1913890" h="826843">
                  <a:moveTo>
                    <a:pt x="178943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02383"/>
                  </a:lnTo>
                  <a:cubicBezTo>
                    <a:pt x="1913890" y="770963"/>
                    <a:pt x="1858010" y="826843"/>
                    <a:pt x="1789430" y="826843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653553" y="2860625"/>
            <a:ext cx="4259831" cy="1146986"/>
            <a:chOff x="0" y="0"/>
            <a:chExt cx="3070841" cy="8268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0841" cy="826843"/>
            </a:xfrm>
            <a:custGeom>
              <a:avLst/>
              <a:gdLst/>
              <a:ahLst/>
              <a:cxnLst/>
              <a:rect l="l" t="t" r="r" b="b"/>
              <a:pathLst>
                <a:path w="3070841" h="826843">
                  <a:moveTo>
                    <a:pt x="2946381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6381" y="0"/>
                  </a:lnTo>
                  <a:cubicBezTo>
                    <a:pt x="3014961" y="0"/>
                    <a:pt x="3070841" y="55880"/>
                    <a:pt x="3070841" y="124460"/>
                  </a:cubicBezTo>
                  <a:lnTo>
                    <a:pt x="3070841" y="702383"/>
                  </a:lnTo>
                  <a:cubicBezTo>
                    <a:pt x="3070841" y="770963"/>
                    <a:pt x="3014961" y="826843"/>
                    <a:pt x="2946381" y="826843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223281" y="2860625"/>
            <a:ext cx="4259831" cy="1146986"/>
            <a:chOff x="0" y="0"/>
            <a:chExt cx="3070841" cy="8268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70841" cy="826843"/>
            </a:xfrm>
            <a:custGeom>
              <a:avLst/>
              <a:gdLst/>
              <a:ahLst/>
              <a:cxnLst/>
              <a:rect l="l" t="t" r="r" b="b"/>
              <a:pathLst>
                <a:path w="3070841" h="826843">
                  <a:moveTo>
                    <a:pt x="2946381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6381" y="0"/>
                  </a:lnTo>
                  <a:cubicBezTo>
                    <a:pt x="3014961" y="0"/>
                    <a:pt x="3070841" y="55880"/>
                    <a:pt x="3070841" y="124460"/>
                  </a:cubicBezTo>
                  <a:lnTo>
                    <a:pt x="3070841" y="702383"/>
                  </a:lnTo>
                  <a:cubicBezTo>
                    <a:pt x="3070841" y="770963"/>
                    <a:pt x="3014961" y="826843"/>
                    <a:pt x="2946381" y="826843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25355" y="5307281"/>
            <a:ext cx="2654924" cy="916099"/>
            <a:chOff x="0" y="0"/>
            <a:chExt cx="191389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25355" y="6491918"/>
            <a:ext cx="2654924" cy="916099"/>
            <a:chOff x="0" y="0"/>
            <a:chExt cx="191389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25355" y="7677234"/>
            <a:ext cx="2654924" cy="916099"/>
            <a:chOff x="0" y="0"/>
            <a:chExt cx="191389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3653553" y="4188087"/>
            <a:ext cx="1952220" cy="916099"/>
            <a:chOff x="0" y="0"/>
            <a:chExt cx="1407323" cy="660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653553" y="5307281"/>
            <a:ext cx="1952220" cy="916099"/>
            <a:chOff x="0" y="0"/>
            <a:chExt cx="1407323" cy="660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653553" y="6491918"/>
            <a:ext cx="1952220" cy="916099"/>
            <a:chOff x="0" y="0"/>
            <a:chExt cx="1407323" cy="660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653553" y="7677234"/>
            <a:ext cx="1952220" cy="916099"/>
            <a:chOff x="0" y="0"/>
            <a:chExt cx="1407323" cy="660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223281" y="4188087"/>
            <a:ext cx="1952220" cy="916099"/>
            <a:chOff x="0" y="0"/>
            <a:chExt cx="1407323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223281" y="5307281"/>
            <a:ext cx="1952220" cy="916099"/>
            <a:chOff x="0" y="0"/>
            <a:chExt cx="1407323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223281" y="6491918"/>
            <a:ext cx="1952220" cy="916099"/>
            <a:chOff x="0" y="0"/>
            <a:chExt cx="1407323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223281" y="7677234"/>
            <a:ext cx="1952220" cy="916099"/>
            <a:chOff x="0" y="0"/>
            <a:chExt cx="1407323" cy="66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961164" y="4188087"/>
            <a:ext cx="1952220" cy="916099"/>
            <a:chOff x="0" y="0"/>
            <a:chExt cx="1407323" cy="660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5961164" y="5307281"/>
            <a:ext cx="1952220" cy="916099"/>
            <a:chOff x="0" y="0"/>
            <a:chExt cx="1407323" cy="660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5961164" y="6491918"/>
            <a:ext cx="1952220" cy="916099"/>
            <a:chOff x="0" y="0"/>
            <a:chExt cx="1407323" cy="660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5961164" y="7677234"/>
            <a:ext cx="1952220" cy="916099"/>
            <a:chOff x="0" y="0"/>
            <a:chExt cx="1407323" cy="6604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0530892" y="4188087"/>
            <a:ext cx="1952220" cy="916099"/>
            <a:chOff x="0" y="0"/>
            <a:chExt cx="1407323" cy="660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0530892" y="5307281"/>
            <a:ext cx="1952220" cy="916099"/>
            <a:chOff x="0" y="0"/>
            <a:chExt cx="1407323" cy="660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0530892" y="6491918"/>
            <a:ext cx="1952220" cy="916099"/>
            <a:chOff x="0" y="0"/>
            <a:chExt cx="1407323" cy="6604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0530892" y="7677234"/>
            <a:ext cx="1952220" cy="916099"/>
            <a:chOff x="0" y="0"/>
            <a:chExt cx="1407323" cy="660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07323" cy="660400"/>
            </a:xfrm>
            <a:custGeom>
              <a:avLst/>
              <a:gdLst/>
              <a:ahLst/>
              <a:cxnLst/>
              <a:rect l="l" t="t" r="r" b="b"/>
              <a:pathLst>
                <a:path w="1407323" h="660400">
                  <a:moveTo>
                    <a:pt x="128286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2863" y="0"/>
                  </a:lnTo>
                  <a:cubicBezTo>
                    <a:pt x="1351443" y="0"/>
                    <a:pt x="1407323" y="55880"/>
                    <a:pt x="1407323" y="124460"/>
                  </a:cubicBezTo>
                  <a:lnTo>
                    <a:pt x="1407323" y="535940"/>
                  </a:lnTo>
                  <a:cubicBezTo>
                    <a:pt x="1407323" y="604520"/>
                    <a:pt x="1351443" y="660400"/>
                    <a:pt x="1282863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899115" y="4219524"/>
            <a:ext cx="1822919" cy="916099"/>
            <a:chOff x="0" y="0"/>
            <a:chExt cx="1314111" cy="660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314112" cy="660400"/>
            </a:xfrm>
            <a:custGeom>
              <a:avLst/>
              <a:gdLst/>
              <a:ahLst/>
              <a:cxnLst/>
              <a:rect l="l" t="t" r="r" b="b"/>
              <a:pathLst>
                <a:path w="1314112" h="660400">
                  <a:moveTo>
                    <a:pt x="11896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9652" y="0"/>
                  </a:lnTo>
                  <a:cubicBezTo>
                    <a:pt x="1258232" y="0"/>
                    <a:pt x="1314112" y="55880"/>
                    <a:pt x="1314112" y="124460"/>
                  </a:cubicBezTo>
                  <a:lnTo>
                    <a:pt x="1314112" y="535940"/>
                  </a:lnTo>
                  <a:cubicBezTo>
                    <a:pt x="1314112" y="604520"/>
                    <a:pt x="1258232" y="660400"/>
                    <a:pt x="1189652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5283219" y="4255606"/>
            <a:ext cx="1822919" cy="916099"/>
            <a:chOff x="0" y="0"/>
            <a:chExt cx="1314111" cy="660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314112" cy="660400"/>
            </a:xfrm>
            <a:custGeom>
              <a:avLst/>
              <a:gdLst/>
              <a:ahLst/>
              <a:cxnLst/>
              <a:rect l="l" t="t" r="r" b="b"/>
              <a:pathLst>
                <a:path w="1314112" h="660400">
                  <a:moveTo>
                    <a:pt x="11896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9652" y="0"/>
                  </a:lnTo>
                  <a:cubicBezTo>
                    <a:pt x="1258232" y="0"/>
                    <a:pt x="1314112" y="55880"/>
                    <a:pt x="1314112" y="124460"/>
                  </a:cubicBezTo>
                  <a:lnTo>
                    <a:pt x="1314112" y="535940"/>
                  </a:lnTo>
                  <a:cubicBezTo>
                    <a:pt x="1314112" y="604520"/>
                    <a:pt x="1258232" y="660400"/>
                    <a:pt x="1189652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2899115" y="5338718"/>
            <a:ext cx="1956222" cy="916099"/>
            <a:chOff x="0" y="0"/>
            <a:chExt cx="1410208" cy="6604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5283219" y="5374799"/>
            <a:ext cx="1956222" cy="916099"/>
            <a:chOff x="0" y="0"/>
            <a:chExt cx="1410208" cy="660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2899115" y="6523355"/>
            <a:ext cx="1956222" cy="916099"/>
            <a:chOff x="0" y="0"/>
            <a:chExt cx="1410208" cy="6604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5283219" y="6559436"/>
            <a:ext cx="1956222" cy="916099"/>
            <a:chOff x="0" y="0"/>
            <a:chExt cx="1410208" cy="6604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2899115" y="7708671"/>
            <a:ext cx="1956222" cy="916099"/>
            <a:chOff x="0" y="0"/>
            <a:chExt cx="1410208" cy="660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283219" y="7744752"/>
            <a:ext cx="1956222" cy="916099"/>
            <a:chOff x="0" y="0"/>
            <a:chExt cx="1410208" cy="6604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410208" cy="660400"/>
            </a:xfrm>
            <a:custGeom>
              <a:avLst/>
              <a:gdLst/>
              <a:ahLst/>
              <a:cxnLst/>
              <a:rect l="l" t="t" r="r" b="b"/>
              <a:pathLst>
                <a:path w="1410208" h="660400">
                  <a:moveTo>
                    <a:pt x="128574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5748" y="0"/>
                  </a:lnTo>
                  <a:cubicBezTo>
                    <a:pt x="1354328" y="0"/>
                    <a:pt x="1410208" y="55880"/>
                    <a:pt x="1410208" y="124460"/>
                  </a:cubicBezTo>
                  <a:lnTo>
                    <a:pt x="1410208" y="535940"/>
                  </a:lnTo>
                  <a:cubicBezTo>
                    <a:pt x="1410208" y="604520"/>
                    <a:pt x="1354328" y="660400"/>
                    <a:pt x="1285748" y="66040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625355" y="3218672"/>
            <a:ext cx="2654924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Family Types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280279" y="4216914"/>
            <a:ext cx="2654924" cy="124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Monthly</a:t>
            </a:r>
          </a:p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301"/>
              </a:lnSpc>
            </a:pPr>
            <a:endParaRPr lang="en-US" sz="275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871929" y="4216914"/>
            <a:ext cx="2654924" cy="124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Monthly</a:t>
            </a:r>
          </a:p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301"/>
              </a:lnSpc>
            </a:pPr>
            <a:endParaRPr lang="en-US" sz="275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5609812" y="4216914"/>
            <a:ext cx="2654924" cy="124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Yearly</a:t>
            </a:r>
          </a:p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301"/>
              </a:lnSpc>
            </a:pPr>
            <a:endParaRPr lang="en-US" sz="2751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0179540" y="4216914"/>
            <a:ext cx="2654924" cy="124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Yearly</a:t>
            </a:r>
          </a:p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(€)</a:t>
            </a:r>
          </a:p>
          <a:p>
            <a:pPr algn="ctr">
              <a:lnSpc>
                <a:spcPts val="3301"/>
              </a:lnSpc>
            </a:pPr>
            <a:endParaRPr lang="en-US" sz="2751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483112" y="4462127"/>
            <a:ext cx="2654924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(€)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867216" y="4498208"/>
            <a:ext cx="2654924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%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25355" y="5343963"/>
            <a:ext cx="2654924" cy="83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 adults </a:t>
            </a:r>
          </a:p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 children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25355" y="6528600"/>
            <a:ext cx="2654924" cy="83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1 adult</a:t>
            </a:r>
          </a:p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 children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25355" y="7713916"/>
            <a:ext cx="2654924" cy="83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Elderly couple</a:t>
            </a:r>
          </a:p>
          <a:p>
            <a:pPr algn="ctr">
              <a:lnSpc>
                <a:spcPts val="3301"/>
              </a:lnSpc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65+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590177" y="3012751"/>
            <a:ext cx="426431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Medicines &amp; Healthcare Basket 2022*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179722" y="3012751"/>
            <a:ext cx="424897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Medicines &amp; Healthcare Basket 2020**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2753932" y="2577054"/>
            <a:ext cx="2113284" cy="1461994"/>
            <a:chOff x="0" y="-227084"/>
            <a:chExt cx="1523431" cy="1053927"/>
          </a:xfrm>
        </p:grpSpPr>
        <p:sp>
          <p:nvSpPr>
            <p:cNvPr id="83" name="Freeform 83"/>
            <p:cNvSpPr/>
            <p:nvPr/>
          </p:nvSpPr>
          <p:spPr>
            <a:xfrm>
              <a:off x="0" y="-227084"/>
              <a:ext cx="1523431" cy="1053927"/>
            </a:xfrm>
            <a:custGeom>
              <a:avLst/>
              <a:gdLst/>
              <a:ahLst/>
              <a:cxnLst/>
              <a:rect l="l" t="t" r="r" b="b"/>
              <a:pathLst>
                <a:path w="1523431" h="826843">
                  <a:moveTo>
                    <a:pt x="139897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8971" y="0"/>
                  </a:lnTo>
                  <a:cubicBezTo>
                    <a:pt x="1467551" y="0"/>
                    <a:pt x="1523431" y="55880"/>
                    <a:pt x="1523431" y="124460"/>
                  </a:cubicBezTo>
                  <a:lnTo>
                    <a:pt x="1523431" y="702383"/>
                  </a:lnTo>
                  <a:cubicBezTo>
                    <a:pt x="1523431" y="770963"/>
                    <a:pt x="1467551" y="826843"/>
                    <a:pt x="1398971" y="826843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5138036" y="2577054"/>
            <a:ext cx="2113283" cy="1498076"/>
            <a:chOff x="0" y="0"/>
            <a:chExt cx="1523430" cy="82684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523431" cy="826843"/>
            </a:xfrm>
            <a:custGeom>
              <a:avLst/>
              <a:gdLst/>
              <a:ahLst/>
              <a:cxnLst/>
              <a:rect l="l" t="t" r="r" b="b"/>
              <a:pathLst>
                <a:path w="1523431" h="826843">
                  <a:moveTo>
                    <a:pt x="1398970" y="826843"/>
                  </a:moveTo>
                  <a:lnTo>
                    <a:pt x="124460" y="826843"/>
                  </a:lnTo>
                  <a:cubicBezTo>
                    <a:pt x="55880" y="826843"/>
                    <a:pt x="0" y="770963"/>
                    <a:pt x="0" y="702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8971" y="0"/>
                  </a:lnTo>
                  <a:cubicBezTo>
                    <a:pt x="1467551" y="0"/>
                    <a:pt x="1523431" y="55880"/>
                    <a:pt x="1523431" y="124460"/>
                  </a:cubicBezTo>
                  <a:lnTo>
                    <a:pt x="1523431" y="702383"/>
                  </a:lnTo>
                  <a:cubicBezTo>
                    <a:pt x="1523431" y="770963"/>
                    <a:pt x="1467551" y="826843"/>
                    <a:pt x="1398971" y="826843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sp>
        <p:nvSpPr>
          <p:cNvPr id="86" name="TextBox 86"/>
          <p:cNvSpPr txBox="1"/>
          <p:nvPr/>
        </p:nvSpPr>
        <p:spPr>
          <a:xfrm>
            <a:off x="12487594" y="2791885"/>
            <a:ext cx="265492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Yearly Cost</a:t>
            </a:r>
          </a:p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Price</a:t>
            </a:r>
          </a:p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Increase***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4867216" y="2785696"/>
            <a:ext cx="265492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Yearly Cost</a:t>
            </a:r>
          </a:p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Percentage</a:t>
            </a:r>
          </a:p>
          <a:p>
            <a:pPr algn="ctr">
              <a:lnSpc>
                <a:spcPts val="3301"/>
              </a:lnSpc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Increase***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144930" y="5561010"/>
            <a:ext cx="925622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29.60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3911952" y="6745647"/>
            <a:ext cx="1391578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18.00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144856" y="7930963"/>
            <a:ext cx="1158673" cy="42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46.90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369820" y="5538079"/>
            <a:ext cx="1381994" cy="42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355.31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301667" y="6745647"/>
            <a:ext cx="1135346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215.46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301813" y="7930963"/>
            <a:ext cx="1135346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562.71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8736580" y="5538079"/>
            <a:ext cx="925622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25.59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8631937" y="6745647"/>
            <a:ext cx="1134907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16.08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737092" y="7930963"/>
            <a:ext cx="1029752" cy="42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34.39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0919413" y="5538079"/>
            <a:ext cx="1444481" cy="42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307.05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0919413" y="6745647"/>
            <a:ext cx="1444481" cy="42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193.00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0919048" y="7930963"/>
            <a:ext cx="1272952" cy="421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 dirty="0">
                <a:solidFill>
                  <a:srgbClr val="000000"/>
                </a:solidFill>
                <a:latin typeface="Nunito Bold"/>
              </a:rPr>
              <a:t>412.63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3458248" y="5558390"/>
            <a:ext cx="925622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48.26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5816477" y="5593787"/>
            <a:ext cx="925622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15.72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3237275" y="6765958"/>
            <a:ext cx="1356611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22.46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5719689" y="6801355"/>
            <a:ext cx="1083281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11.63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3196482" y="7951274"/>
            <a:ext cx="1397404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150.08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5562628" y="7986671"/>
            <a:ext cx="1397404" cy="42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751">
                <a:solidFill>
                  <a:srgbClr val="000000"/>
                </a:solidFill>
                <a:latin typeface="Nunito Bold"/>
              </a:rPr>
              <a:t>36.37</a:t>
            </a:r>
          </a:p>
        </p:txBody>
      </p:sp>
      <p:sp>
        <p:nvSpPr>
          <p:cNvPr id="107" name="TextBox 9"/>
          <p:cNvSpPr txBox="1"/>
          <p:nvPr/>
        </p:nvSpPr>
        <p:spPr>
          <a:xfrm>
            <a:off x="732400" y="8812061"/>
            <a:ext cx="490474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en-US" sz="2000" dirty="0">
                <a:solidFill>
                  <a:srgbClr val="828282"/>
                </a:solidFill>
                <a:latin typeface="Nunito"/>
              </a:rPr>
              <a:t>*    February 2022 pricing                                      **  July 2020</a:t>
            </a:r>
            <a:r>
              <a:rPr lang="en-US" sz="2000" dirty="0">
                <a:solidFill>
                  <a:srgbClr val="828282"/>
                </a:solidFill>
                <a:latin typeface="Arimo"/>
              </a:rPr>
              <a:t> pricing</a:t>
            </a:r>
          </a:p>
          <a:p>
            <a:pPr>
              <a:lnSpc>
                <a:spcPts val="3485"/>
              </a:lnSpc>
            </a:pPr>
            <a:r>
              <a:rPr lang="en-US" sz="2000" dirty="0">
                <a:solidFill>
                  <a:srgbClr val="828282"/>
                </a:solidFill>
                <a:latin typeface="Arimo"/>
              </a:rPr>
              <a:t>*** July 2020 to February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1775</Words>
  <Application>Microsoft Office PowerPoint</Application>
  <PresentationFormat>Custom</PresentationFormat>
  <Paragraphs>268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Nunito Bold</vt:lpstr>
      <vt:lpstr>Nunito</vt:lpstr>
      <vt:lpstr>Wingdings</vt:lpstr>
      <vt:lpstr>Arimo</vt:lpstr>
      <vt:lpstr>Calibri</vt:lpstr>
      <vt:lpstr>Arial</vt:lpstr>
      <vt:lpstr>Maven Pro Bold</vt:lpstr>
      <vt:lpstr>Maven Pro Regular</vt:lpstr>
      <vt:lpstr>Maven Pro Bold Bold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MiniMEBDL2022 PPT</dc:title>
  <dc:creator>Suzanne</dc:creator>
  <cp:lastModifiedBy>Grech Stephen at Parlament-MT</cp:lastModifiedBy>
  <cp:revision>62</cp:revision>
  <dcterms:created xsi:type="dcterms:W3CDTF">2006-08-16T00:00:00Z</dcterms:created>
  <dcterms:modified xsi:type="dcterms:W3CDTF">2022-06-01T05:00:57Z</dcterms:modified>
  <dc:identifier>DAE7EzYrCqE</dc:identifier>
</cp:coreProperties>
</file>