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6"/>
  </p:notesMasterIdLst>
  <p:handoutMasterIdLst>
    <p:handoutMasterId r:id="rId37"/>
  </p:handoutMasterIdLst>
  <p:sldIdLst>
    <p:sldId id="256" r:id="rId2"/>
    <p:sldId id="3491" r:id="rId3"/>
    <p:sldId id="300" r:id="rId4"/>
    <p:sldId id="270" r:id="rId5"/>
    <p:sldId id="272" r:id="rId6"/>
    <p:sldId id="284" r:id="rId7"/>
    <p:sldId id="274" r:id="rId8"/>
    <p:sldId id="392" r:id="rId9"/>
    <p:sldId id="3494" r:id="rId10"/>
    <p:sldId id="3498" r:id="rId11"/>
    <p:sldId id="393" r:id="rId12"/>
    <p:sldId id="285" r:id="rId13"/>
    <p:sldId id="328" r:id="rId14"/>
    <p:sldId id="395" r:id="rId15"/>
    <p:sldId id="396" r:id="rId16"/>
    <p:sldId id="3493" r:id="rId17"/>
    <p:sldId id="399" r:id="rId18"/>
    <p:sldId id="275" r:id="rId19"/>
    <p:sldId id="397" r:id="rId20"/>
    <p:sldId id="400" r:id="rId21"/>
    <p:sldId id="333" r:id="rId22"/>
    <p:sldId id="370" r:id="rId23"/>
    <p:sldId id="276" r:id="rId24"/>
    <p:sldId id="371" r:id="rId25"/>
    <p:sldId id="372" r:id="rId26"/>
    <p:sldId id="375" r:id="rId27"/>
    <p:sldId id="401" r:id="rId28"/>
    <p:sldId id="374" r:id="rId29"/>
    <p:sldId id="402" r:id="rId30"/>
    <p:sldId id="408" r:id="rId31"/>
    <p:sldId id="387" r:id="rId32"/>
    <p:sldId id="388" r:id="rId33"/>
    <p:sldId id="3492" r:id="rId34"/>
    <p:sldId id="3489" r:id="rId35"/>
  </p:sldIdLst>
  <p:sldSz cx="12188825"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2E6"/>
    <a:srgbClr val="E5E93F"/>
    <a:srgbClr val="ED8333"/>
    <a:srgbClr val="4A8EF2"/>
    <a:srgbClr val="FFC000"/>
    <a:srgbClr val="C00000"/>
    <a:srgbClr val="596A85"/>
    <a:srgbClr val="596A21"/>
    <a:srgbClr val="27896F"/>
    <a:srgbClr val="441D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5" autoAdjust="0"/>
    <p:restoredTop sz="84211" autoAdjust="0"/>
  </p:normalViewPr>
  <p:slideViewPr>
    <p:cSldViewPr>
      <p:cViewPr varScale="1">
        <p:scale>
          <a:sx n="60" d="100"/>
          <a:sy n="60" d="100"/>
        </p:scale>
        <p:origin x="966" y="42"/>
      </p:cViewPr>
      <p:guideLst>
        <p:guide pos="3839"/>
        <p:guide orient="horz" pos="2160"/>
      </p:guideLst>
    </p:cSldViewPr>
  </p:slideViewPr>
  <p:notesTextViewPr>
    <p:cViewPr>
      <p:scale>
        <a:sx n="1" d="1"/>
        <a:sy n="1" d="1"/>
      </p:scale>
      <p:origin x="0" y="0"/>
    </p:cViewPr>
  </p:notesTextViewPr>
  <p:notesViewPr>
    <p:cSldViewPr showGuides="1">
      <p:cViewPr>
        <p:scale>
          <a:sx n="100" d="100"/>
          <a:sy n="100" d="100"/>
        </p:scale>
        <p:origin x="3600" y="-45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ocuments\ECPE%20RESEARCH%20GROUP\ECPE%20COVID-19%20Research%20Project\Technical%20Report%204%20-%20Parents\PAPER%20PARENTS\Graphs%20for%20pa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ocuments\ECPE%20RESEARCH%20GROUP\ECPE%20COVID-19%20Research%20Project\Technical%20Report%204%20-%20Parents\PAPER%20PARENTS\Graphs%20for%20pap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Documents\ECPE%20RESEARCH%20GROUP\ECPE%20COVID-19%20Research%20Project\Technical%20Report%204%20-%20Parents\PAPER%20PARENTS\Graphs%20for%20pap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Documents\ECPE%20RESEARCH%20GROUP\ECPE%20COVID-19%20Research%20Project\Technical%20Report%204%20-%20Parents\PAPER%20PARENTS\Graphs%20for%20pap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Documents\ECPE%20RESEARCH%20GROUP\ECPE%20COVID-19%20Research%20Project\Technical%20Report%204%20-%20Parents\PAPER%20PARENTS\Graphs%20for%20pape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Documents\ECPE%20RESEARCH%20GROUP\ECPE%20COVID-19%20Research%20Project\Technical%20Report%204%20-%20Parents\PAPER%20PARENTS\Graphs%20for%20paper.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mt-MT" sz="2800" dirty="0">
                <a:latin typeface="Candara Light" panose="020E0502030303020204" pitchFamily="34" charset="0"/>
              </a:rPr>
              <a:t>The use of remote modes of teaching and learning by schools in 2020 and 2021</a:t>
            </a:r>
            <a:endParaRPr lang="en-GB" sz="2800" dirty="0">
              <a:latin typeface="Candara Light" panose="020E0502030303020204" pitchFamily="34" charset="0"/>
            </a:endParaRP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'Fig 1 - Schools went online'!$B$1</c:f>
              <c:strCache>
                <c:ptCount val="1"/>
                <c:pt idx="0">
                  <c:v>% Very frequently</c:v>
                </c:pt>
              </c:strCache>
            </c:strRef>
          </c:tx>
          <c:spPr>
            <a:solidFill>
              <a:schemeClr val="accent6">
                <a:shade val="75000"/>
                <a:satMod val="160000"/>
              </a:schemeClr>
            </a:solidFill>
            <a:ln>
              <a:noFill/>
            </a:ln>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rgbClr r="0" g="0" b="0">
                  <a:shade val="35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 1 - Schools went online'!$A$2:$A$3</c:f>
              <c:strCache>
                <c:ptCount val="2"/>
                <c:pt idx="0">
                  <c:v>Survey 1 about school closure of March 2020</c:v>
                </c:pt>
                <c:pt idx="1">
                  <c:v>Survey  2 about school closure of March 2021</c:v>
                </c:pt>
              </c:strCache>
            </c:strRef>
          </c:cat>
          <c:val>
            <c:numRef>
              <c:f>'Fig 1 - Schools went online'!$B$2:$B$3</c:f>
              <c:numCache>
                <c:formatCode>0.0%</c:formatCode>
                <c:ptCount val="2"/>
                <c:pt idx="0">
                  <c:v>0.33</c:v>
                </c:pt>
                <c:pt idx="1">
                  <c:v>0.4</c:v>
                </c:pt>
              </c:numCache>
            </c:numRef>
          </c:val>
          <c:extLst>
            <c:ext xmlns:c16="http://schemas.microsoft.com/office/drawing/2014/chart" uri="{C3380CC4-5D6E-409C-BE32-E72D297353CC}">
              <c16:uniqueId val="{00000000-AEC5-40C7-A987-8F53AFC012C0}"/>
            </c:ext>
          </c:extLst>
        </c:ser>
        <c:ser>
          <c:idx val="1"/>
          <c:order val="1"/>
          <c:tx>
            <c:strRef>
              <c:f>'Fig 1 - Schools went online'!$C$1</c:f>
              <c:strCache>
                <c:ptCount val="1"/>
                <c:pt idx="0">
                  <c:v>% Frequently</c:v>
                </c:pt>
              </c:strCache>
            </c:strRef>
          </c:tx>
          <c:spPr>
            <a:solidFill>
              <a:schemeClr val="accent5">
                <a:shade val="75000"/>
                <a:satMod val="160000"/>
              </a:schemeClr>
            </a:solidFill>
            <a:ln>
              <a:noFill/>
            </a:ln>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rgbClr r="0" g="0" b="0">
                  <a:shade val="35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 1 - Schools went online'!$A$2:$A$3</c:f>
              <c:strCache>
                <c:ptCount val="2"/>
                <c:pt idx="0">
                  <c:v>Survey 1 about school closure of March 2020</c:v>
                </c:pt>
                <c:pt idx="1">
                  <c:v>Survey  2 about school closure of March 2021</c:v>
                </c:pt>
              </c:strCache>
            </c:strRef>
          </c:cat>
          <c:val>
            <c:numRef>
              <c:f>'Fig 1 - Schools went online'!$C$2:$C$3</c:f>
              <c:numCache>
                <c:formatCode>0.0%</c:formatCode>
                <c:ptCount val="2"/>
                <c:pt idx="0">
                  <c:v>0.25833333333333336</c:v>
                </c:pt>
                <c:pt idx="1">
                  <c:v>0.31692307692307692</c:v>
                </c:pt>
              </c:numCache>
            </c:numRef>
          </c:val>
          <c:extLst>
            <c:ext xmlns:c16="http://schemas.microsoft.com/office/drawing/2014/chart" uri="{C3380CC4-5D6E-409C-BE32-E72D297353CC}">
              <c16:uniqueId val="{00000001-AEC5-40C7-A987-8F53AFC012C0}"/>
            </c:ext>
          </c:extLst>
        </c:ser>
        <c:ser>
          <c:idx val="2"/>
          <c:order val="2"/>
          <c:tx>
            <c:strRef>
              <c:f>'Fig 1 - Schools went online'!$D$1</c:f>
              <c:strCache>
                <c:ptCount val="1"/>
                <c:pt idx="0">
                  <c:v>% Sometimes</c:v>
                </c:pt>
              </c:strCache>
            </c:strRef>
          </c:tx>
          <c:spPr>
            <a:solidFill>
              <a:schemeClr val="accent4">
                <a:shade val="75000"/>
                <a:satMod val="160000"/>
              </a:schemeClr>
            </a:solidFill>
            <a:ln>
              <a:noFill/>
            </a:ln>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rgbClr r="0" g="0" b="0">
                  <a:shade val="35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 1 - Schools went online'!$A$2:$A$3</c:f>
              <c:strCache>
                <c:ptCount val="2"/>
                <c:pt idx="0">
                  <c:v>Survey 1 about school closure of March 2020</c:v>
                </c:pt>
                <c:pt idx="1">
                  <c:v>Survey  2 about school closure of March 2021</c:v>
                </c:pt>
              </c:strCache>
            </c:strRef>
          </c:cat>
          <c:val>
            <c:numRef>
              <c:f>'Fig 1 - Schools went online'!$D$2:$D$3</c:f>
              <c:numCache>
                <c:formatCode>0.0%</c:formatCode>
                <c:ptCount val="2"/>
                <c:pt idx="0">
                  <c:v>0.18833333333333332</c:v>
                </c:pt>
                <c:pt idx="1">
                  <c:v>0.14769230769230771</c:v>
                </c:pt>
              </c:numCache>
            </c:numRef>
          </c:val>
          <c:extLst>
            <c:ext xmlns:c16="http://schemas.microsoft.com/office/drawing/2014/chart" uri="{C3380CC4-5D6E-409C-BE32-E72D297353CC}">
              <c16:uniqueId val="{00000002-AEC5-40C7-A987-8F53AFC012C0}"/>
            </c:ext>
          </c:extLst>
        </c:ser>
        <c:ser>
          <c:idx val="3"/>
          <c:order val="3"/>
          <c:tx>
            <c:strRef>
              <c:f>'Fig 1 - Schools went online'!$E$1</c:f>
              <c:strCache>
                <c:ptCount val="1"/>
                <c:pt idx="0">
                  <c:v>% Rarely</c:v>
                </c:pt>
              </c:strCache>
            </c:strRef>
          </c:tx>
          <c:spPr>
            <a:solidFill>
              <a:schemeClr val="accent6">
                <a:lumMod val="60000"/>
                <a:shade val="75000"/>
                <a:satMod val="160000"/>
              </a:schemeClr>
            </a:solidFill>
            <a:ln>
              <a:noFill/>
            </a:ln>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rgbClr r="0" g="0" b="0">
                  <a:shade val="35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 1 - Schools went online'!$A$2:$A$3</c:f>
              <c:strCache>
                <c:ptCount val="2"/>
                <c:pt idx="0">
                  <c:v>Survey 1 about school closure of March 2020</c:v>
                </c:pt>
                <c:pt idx="1">
                  <c:v>Survey  2 about school closure of March 2021</c:v>
                </c:pt>
              </c:strCache>
            </c:strRef>
          </c:cat>
          <c:val>
            <c:numRef>
              <c:f>'Fig 1 - Schools went online'!$E$2:$E$3</c:f>
              <c:numCache>
                <c:formatCode>0.0%</c:formatCode>
                <c:ptCount val="2"/>
                <c:pt idx="0">
                  <c:v>0.14000000000000001</c:v>
                </c:pt>
                <c:pt idx="1">
                  <c:v>9.8461538461538461E-2</c:v>
                </c:pt>
              </c:numCache>
            </c:numRef>
          </c:val>
          <c:extLst>
            <c:ext xmlns:c16="http://schemas.microsoft.com/office/drawing/2014/chart" uri="{C3380CC4-5D6E-409C-BE32-E72D297353CC}">
              <c16:uniqueId val="{00000003-AEC5-40C7-A987-8F53AFC012C0}"/>
            </c:ext>
          </c:extLst>
        </c:ser>
        <c:ser>
          <c:idx val="4"/>
          <c:order val="4"/>
          <c:tx>
            <c:strRef>
              <c:f>'Fig 1 - Schools went online'!$F$1</c:f>
              <c:strCache>
                <c:ptCount val="1"/>
                <c:pt idx="0">
                  <c:v>% Never</c:v>
                </c:pt>
              </c:strCache>
            </c:strRef>
          </c:tx>
          <c:spPr>
            <a:solidFill>
              <a:schemeClr val="accent5">
                <a:lumMod val="60000"/>
                <a:shade val="75000"/>
                <a:satMod val="160000"/>
              </a:schemeClr>
            </a:solidFill>
            <a:ln>
              <a:noFill/>
            </a:ln>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rgbClr r="0" g="0" b="0">
                  <a:shade val="35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 1 - Schools went online'!$A$2:$A$3</c:f>
              <c:strCache>
                <c:ptCount val="2"/>
                <c:pt idx="0">
                  <c:v>Survey 1 about school closure of March 2020</c:v>
                </c:pt>
                <c:pt idx="1">
                  <c:v>Survey  2 about school closure of March 2021</c:v>
                </c:pt>
              </c:strCache>
            </c:strRef>
          </c:cat>
          <c:val>
            <c:numRef>
              <c:f>'Fig 1 - Schools went online'!$F$2:$F$3</c:f>
              <c:numCache>
                <c:formatCode>0.0%</c:formatCode>
                <c:ptCount val="2"/>
                <c:pt idx="0">
                  <c:v>8.3333333333333329E-2</c:v>
                </c:pt>
                <c:pt idx="1">
                  <c:v>3.6923076923076927E-2</c:v>
                </c:pt>
              </c:numCache>
            </c:numRef>
          </c:val>
          <c:extLst>
            <c:ext xmlns:c16="http://schemas.microsoft.com/office/drawing/2014/chart" uri="{C3380CC4-5D6E-409C-BE32-E72D297353CC}">
              <c16:uniqueId val="{00000004-AEC5-40C7-A987-8F53AFC012C0}"/>
            </c:ext>
          </c:extLst>
        </c:ser>
        <c:dLbls>
          <c:dLblPos val="inEnd"/>
          <c:showLegendKey val="0"/>
          <c:showVal val="1"/>
          <c:showCatName val="0"/>
          <c:showSerName val="0"/>
          <c:showPercent val="0"/>
          <c:showBubbleSize val="0"/>
        </c:dLbls>
        <c:gapWidth val="100"/>
        <c:overlap val="-24"/>
        <c:axId val="1649554752"/>
        <c:axId val="1649556416"/>
      </c:barChart>
      <c:catAx>
        <c:axId val="16495547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49556416"/>
        <c:crosses val="autoZero"/>
        <c:auto val="1"/>
        <c:lblAlgn val="ctr"/>
        <c:lblOffset val="100"/>
        <c:noMultiLvlLbl val="0"/>
      </c:catAx>
      <c:valAx>
        <c:axId val="164955641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49554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mt-MT" sz="1100">
                <a:latin typeface="Palatino Linotype" panose="02040502050505030304" pitchFamily="18" charset="0"/>
              </a:rPr>
              <a:t>The type and</a:t>
            </a:r>
            <a:r>
              <a:rPr lang="mt-MT" sz="1100" baseline="0">
                <a:latin typeface="Palatino Linotype" panose="02040502050505030304" pitchFamily="18" charset="0"/>
              </a:rPr>
              <a:t> level of support provided by schools</a:t>
            </a:r>
            <a:endParaRPr lang="en-GB" sz="1100">
              <a:latin typeface="Palatino Linotype" panose="0204050205050503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'Fig 2 - Support by schools'!$B$4:$B$5</c:f>
              <c:strCache>
                <c:ptCount val="2"/>
                <c:pt idx="0">
                  <c:v>%</c:v>
                </c:pt>
                <c:pt idx="1">
                  <c:v>Very frequently</c:v>
                </c:pt>
              </c:strCache>
            </c:strRef>
          </c:tx>
          <c:spPr>
            <a:solidFill>
              <a:schemeClr val="accent1"/>
            </a:solidFill>
            <a:ln>
              <a:noFill/>
            </a:ln>
            <a:effectLst/>
          </c:spPr>
          <c:invertIfNegative val="0"/>
          <c:cat>
            <c:strRef>
              <c:f>'Fig 2 - Support by schools'!$A$7:$A$17</c:f>
              <c:strCache>
                <c:ptCount val="11"/>
                <c:pt idx="0">
                  <c:v>Communicated with parents </c:v>
                </c:pt>
                <c:pt idx="1">
                  <c:v>Provided  explanations of content material</c:v>
                </c:pt>
                <c:pt idx="2">
                  <c:v>Provided  guidelines about the use of online platforms </c:v>
                </c:pt>
                <c:pt idx="3">
                  <c:v>Organised training sessions for parents about the use of online platforms  </c:v>
                </c:pt>
                <c:pt idx="4">
                  <c:v>Provided technical support to parents</c:v>
                </c:pt>
                <c:pt idx="5">
                  <c:v> </c:v>
                </c:pt>
                <c:pt idx="6">
                  <c:v>Communicated with parents </c:v>
                </c:pt>
                <c:pt idx="7">
                  <c:v>Provided  explanations of content material</c:v>
                </c:pt>
                <c:pt idx="8">
                  <c:v>Provided  guidelines about the use of online platforms </c:v>
                </c:pt>
                <c:pt idx="9">
                  <c:v>Organised training sessions  for parents about the use of online platforms</c:v>
                </c:pt>
                <c:pt idx="10">
                  <c:v>Provided technical support to parents</c:v>
                </c:pt>
              </c:strCache>
            </c:strRef>
          </c:cat>
          <c:val>
            <c:numRef>
              <c:f>'Fig 2 - Support by schools'!$B$7:$B$17</c:f>
              <c:numCache>
                <c:formatCode>0.0%</c:formatCode>
                <c:ptCount val="11"/>
                <c:pt idx="0">
                  <c:v>0.32960893854748602</c:v>
                </c:pt>
                <c:pt idx="1">
                  <c:v>0.31005586592178769</c:v>
                </c:pt>
                <c:pt idx="2">
                  <c:v>0.21186440677966101</c:v>
                </c:pt>
                <c:pt idx="3">
                  <c:v>0.11898016997167139</c:v>
                </c:pt>
                <c:pt idx="4">
                  <c:v>0.19101123595505617</c:v>
                </c:pt>
                <c:pt idx="6">
                  <c:v>0.46048109965635736</c:v>
                </c:pt>
                <c:pt idx="7">
                  <c:v>0.38144329896907214</c:v>
                </c:pt>
                <c:pt idx="8">
                  <c:v>0.35051546391752575</c:v>
                </c:pt>
                <c:pt idx="9">
                  <c:v>0.18900343642611683</c:v>
                </c:pt>
                <c:pt idx="10">
                  <c:v>0.30584192439862545</c:v>
                </c:pt>
              </c:numCache>
            </c:numRef>
          </c:val>
          <c:extLst>
            <c:ext xmlns:c16="http://schemas.microsoft.com/office/drawing/2014/chart" uri="{C3380CC4-5D6E-409C-BE32-E72D297353CC}">
              <c16:uniqueId val="{00000000-687C-4778-BC18-0F7555F8638B}"/>
            </c:ext>
          </c:extLst>
        </c:ser>
        <c:ser>
          <c:idx val="1"/>
          <c:order val="1"/>
          <c:tx>
            <c:strRef>
              <c:f>'Fig 2 - Support by schools'!$C$4:$C$5</c:f>
              <c:strCache>
                <c:ptCount val="2"/>
                <c:pt idx="0">
                  <c:v>%</c:v>
                </c:pt>
                <c:pt idx="1">
                  <c:v>Frequently</c:v>
                </c:pt>
              </c:strCache>
            </c:strRef>
          </c:tx>
          <c:spPr>
            <a:solidFill>
              <a:srgbClr val="ED8333"/>
            </a:solidFill>
            <a:ln>
              <a:noFill/>
            </a:ln>
            <a:effectLst/>
          </c:spPr>
          <c:invertIfNegative val="0"/>
          <c:cat>
            <c:strRef>
              <c:f>'Fig 2 - Support by schools'!$A$7:$A$17</c:f>
              <c:strCache>
                <c:ptCount val="11"/>
                <c:pt idx="0">
                  <c:v>Communicated with parents </c:v>
                </c:pt>
                <c:pt idx="1">
                  <c:v>Provided  explanations of content material</c:v>
                </c:pt>
                <c:pt idx="2">
                  <c:v>Provided  guidelines about the use of online platforms </c:v>
                </c:pt>
                <c:pt idx="3">
                  <c:v>Organised training sessions for parents about the use of online platforms  </c:v>
                </c:pt>
                <c:pt idx="4">
                  <c:v>Provided technical support to parents</c:v>
                </c:pt>
                <c:pt idx="5">
                  <c:v> </c:v>
                </c:pt>
                <c:pt idx="6">
                  <c:v>Communicated with parents </c:v>
                </c:pt>
                <c:pt idx="7">
                  <c:v>Provided  explanations of content material</c:v>
                </c:pt>
                <c:pt idx="8">
                  <c:v>Provided  guidelines about the use of online platforms </c:v>
                </c:pt>
                <c:pt idx="9">
                  <c:v>Organised training sessions  for parents about the use of online platforms</c:v>
                </c:pt>
                <c:pt idx="10">
                  <c:v>Provided technical support to parents</c:v>
                </c:pt>
              </c:strCache>
            </c:strRef>
          </c:cat>
          <c:val>
            <c:numRef>
              <c:f>'Fig 2 - Support by schools'!$C$7:$C$17</c:f>
              <c:numCache>
                <c:formatCode>0.0%</c:formatCode>
                <c:ptCount val="11"/>
                <c:pt idx="0">
                  <c:v>0.33798882681564246</c:v>
                </c:pt>
                <c:pt idx="1">
                  <c:v>0.34078212290502791</c:v>
                </c:pt>
                <c:pt idx="2">
                  <c:v>0.20903954802259886</c:v>
                </c:pt>
                <c:pt idx="3">
                  <c:v>0.15297450424929179</c:v>
                </c:pt>
                <c:pt idx="4">
                  <c:v>0.19662921348314608</c:v>
                </c:pt>
                <c:pt idx="6">
                  <c:v>0.37113402061855671</c:v>
                </c:pt>
                <c:pt idx="7">
                  <c:v>0.38831615120274915</c:v>
                </c:pt>
                <c:pt idx="8">
                  <c:v>0.35738831615120276</c:v>
                </c:pt>
                <c:pt idx="9">
                  <c:v>0.29896907216494845</c:v>
                </c:pt>
                <c:pt idx="10">
                  <c:v>0.32646048109965636</c:v>
                </c:pt>
              </c:numCache>
            </c:numRef>
          </c:val>
          <c:extLst>
            <c:ext xmlns:c16="http://schemas.microsoft.com/office/drawing/2014/chart" uri="{C3380CC4-5D6E-409C-BE32-E72D297353CC}">
              <c16:uniqueId val="{00000001-687C-4778-BC18-0F7555F8638B}"/>
            </c:ext>
          </c:extLst>
        </c:ser>
        <c:ser>
          <c:idx val="2"/>
          <c:order val="2"/>
          <c:tx>
            <c:strRef>
              <c:f>'Fig 2 - Support by schools'!$D$4:$D$5</c:f>
              <c:strCache>
                <c:ptCount val="2"/>
                <c:pt idx="0">
                  <c:v>%</c:v>
                </c:pt>
                <c:pt idx="1">
                  <c:v>Sometimes</c:v>
                </c:pt>
              </c:strCache>
            </c:strRef>
          </c:tx>
          <c:spPr>
            <a:solidFill>
              <a:schemeClr val="bg1">
                <a:lumMod val="50000"/>
              </a:schemeClr>
            </a:solidFill>
            <a:ln>
              <a:noFill/>
            </a:ln>
            <a:effectLst/>
          </c:spPr>
          <c:invertIfNegative val="0"/>
          <c:cat>
            <c:strRef>
              <c:f>'Fig 2 - Support by schools'!$A$7:$A$17</c:f>
              <c:strCache>
                <c:ptCount val="11"/>
                <c:pt idx="0">
                  <c:v>Communicated with parents </c:v>
                </c:pt>
                <c:pt idx="1">
                  <c:v>Provided  explanations of content material</c:v>
                </c:pt>
                <c:pt idx="2">
                  <c:v>Provided  guidelines about the use of online platforms </c:v>
                </c:pt>
                <c:pt idx="3">
                  <c:v>Organised training sessions for parents about the use of online platforms  </c:v>
                </c:pt>
                <c:pt idx="4">
                  <c:v>Provided technical support to parents</c:v>
                </c:pt>
                <c:pt idx="5">
                  <c:v> </c:v>
                </c:pt>
                <c:pt idx="6">
                  <c:v>Communicated with parents </c:v>
                </c:pt>
                <c:pt idx="7">
                  <c:v>Provided  explanations of content material</c:v>
                </c:pt>
                <c:pt idx="8">
                  <c:v>Provided  guidelines about the use of online platforms </c:v>
                </c:pt>
                <c:pt idx="9">
                  <c:v>Organised training sessions  for parents about the use of online platforms</c:v>
                </c:pt>
                <c:pt idx="10">
                  <c:v>Provided technical support to parents</c:v>
                </c:pt>
              </c:strCache>
            </c:strRef>
          </c:cat>
          <c:val>
            <c:numRef>
              <c:f>'Fig 2 - Support by schools'!$D$7:$D$17</c:f>
              <c:numCache>
                <c:formatCode>0.0%</c:formatCode>
                <c:ptCount val="11"/>
                <c:pt idx="0">
                  <c:v>0.12290502793296089</c:v>
                </c:pt>
                <c:pt idx="1">
                  <c:v>0.15083798882681565</c:v>
                </c:pt>
                <c:pt idx="2">
                  <c:v>0.16384180790960451</c:v>
                </c:pt>
                <c:pt idx="3">
                  <c:v>0.11614730878186968</c:v>
                </c:pt>
                <c:pt idx="4">
                  <c:v>0.16292134831460675</c:v>
                </c:pt>
                <c:pt idx="6">
                  <c:v>0.1134020618556701</c:v>
                </c:pt>
                <c:pt idx="7">
                  <c:v>0.15807560137457044</c:v>
                </c:pt>
                <c:pt idx="8">
                  <c:v>0.19243986254295534</c:v>
                </c:pt>
                <c:pt idx="9">
                  <c:v>0.33333333333333331</c:v>
                </c:pt>
                <c:pt idx="10">
                  <c:v>0.23711340206185566</c:v>
                </c:pt>
              </c:numCache>
            </c:numRef>
          </c:val>
          <c:extLst>
            <c:ext xmlns:c16="http://schemas.microsoft.com/office/drawing/2014/chart" uri="{C3380CC4-5D6E-409C-BE32-E72D297353CC}">
              <c16:uniqueId val="{00000002-687C-4778-BC18-0F7555F8638B}"/>
            </c:ext>
          </c:extLst>
        </c:ser>
        <c:ser>
          <c:idx val="3"/>
          <c:order val="3"/>
          <c:tx>
            <c:strRef>
              <c:f>'Fig 2 - Support by schools'!$E$4:$E$5</c:f>
              <c:strCache>
                <c:ptCount val="2"/>
                <c:pt idx="0">
                  <c:v>%</c:v>
                </c:pt>
                <c:pt idx="1">
                  <c:v>Rarely</c:v>
                </c:pt>
              </c:strCache>
            </c:strRef>
          </c:tx>
          <c:spPr>
            <a:solidFill>
              <a:srgbClr val="FFC000"/>
            </a:solidFill>
            <a:ln>
              <a:noFill/>
            </a:ln>
            <a:effectLst/>
          </c:spPr>
          <c:invertIfNegative val="0"/>
          <c:cat>
            <c:strRef>
              <c:f>'Fig 2 - Support by schools'!$A$7:$A$17</c:f>
              <c:strCache>
                <c:ptCount val="11"/>
                <c:pt idx="0">
                  <c:v>Communicated with parents </c:v>
                </c:pt>
                <c:pt idx="1">
                  <c:v>Provided  explanations of content material</c:v>
                </c:pt>
                <c:pt idx="2">
                  <c:v>Provided  guidelines about the use of online platforms </c:v>
                </c:pt>
                <c:pt idx="3">
                  <c:v>Organised training sessions for parents about the use of online platforms  </c:v>
                </c:pt>
                <c:pt idx="4">
                  <c:v>Provided technical support to parents</c:v>
                </c:pt>
                <c:pt idx="5">
                  <c:v> </c:v>
                </c:pt>
                <c:pt idx="6">
                  <c:v>Communicated with parents </c:v>
                </c:pt>
                <c:pt idx="7">
                  <c:v>Provided  explanations of content material</c:v>
                </c:pt>
                <c:pt idx="8">
                  <c:v>Provided  guidelines about the use of online platforms </c:v>
                </c:pt>
                <c:pt idx="9">
                  <c:v>Organised training sessions  for parents about the use of online platforms</c:v>
                </c:pt>
                <c:pt idx="10">
                  <c:v>Provided technical support to parents</c:v>
                </c:pt>
              </c:strCache>
            </c:strRef>
          </c:cat>
          <c:val>
            <c:numRef>
              <c:f>'Fig 2 - Support by schools'!$E$7:$E$17</c:f>
              <c:numCache>
                <c:formatCode>0.0%</c:formatCode>
                <c:ptCount val="11"/>
                <c:pt idx="0">
                  <c:v>0.12290502793296089</c:v>
                </c:pt>
                <c:pt idx="1">
                  <c:v>8.9385474860335198E-2</c:v>
                </c:pt>
                <c:pt idx="2">
                  <c:v>0.19209039548022599</c:v>
                </c:pt>
                <c:pt idx="3">
                  <c:v>0.14447592067988668</c:v>
                </c:pt>
                <c:pt idx="4">
                  <c:v>0.16853932584269662</c:v>
                </c:pt>
                <c:pt idx="6">
                  <c:v>3.7800687285223365E-2</c:v>
                </c:pt>
                <c:pt idx="7">
                  <c:v>4.4673539518900345E-2</c:v>
                </c:pt>
                <c:pt idx="8">
                  <c:v>6.8728522336769765E-2</c:v>
                </c:pt>
                <c:pt idx="9">
                  <c:v>0.13745704467353953</c:v>
                </c:pt>
                <c:pt idx="10">
                  <c:v>8.5910652920962199E-2</c:v>
                </c:pt>
              </c:numCache>
            </c:numRef>
          </c:val>
          <c:extLst>
            <c:ext xmlns:c16="http://schemas.microsoft.com/office/drawing/2014/chart" uri="{C3380CC4-5D6E-409C-BE32-E72D297353CC}">
              <c16:uniqueId val="{00000003-687C-4778-BC18-0F7555F8638B}"/>
            </c:ext>
          </c:extLst>
        </c:ser>
        <c:ser>
          <c:idx val="4"/>
          <c:order val="4"/>
          <c:tx>
            <c:strRef>
              <c:f>'Fig 2 - Support by schools'!$F$4:$F$5</c:f>
              <c:strCache>
                <c:ptCount val="2"/>
                <c:pt idx="0">
                  <c:v>%</c:v>
                </c:pt>
                <c:pt idx="1">
                  <c:v>Never</c:v>
                </c:pt>
              </c:strCache>
            </c:strRef>
          </c:tx>
          <c:spPr>
            <a:solidFill>
              <a:schemeClr val="bg2">
                <a:lumMod val="75000"/>
              </a:schemeClr>
            </a:solidFill>
            <a:ln>
              <a:noFill/>
            </a:ln>
            <a:effectLst/>
          </c:spPr>
          <c:invertIfNegative val="0"/>
          <c:cat>
            <c:strRef>
              <c:f>'Fig 2 - Support by schools'!$A$7:$A$17</c:f>
              <c:strCache>
                <c:ptCount val="11"/>
                <c:pt idx="0">
                  <c:v>Communicated with parents </c:v>
                </c:pt>
                <c:pt idx="1">
                  <c:v>Provided  explanations of content material</c:v>
                </c:pt>
                <c:pt idx="2">
                  <c:v>Provided  guidelines about the use of online platforms </c:v>
                </c:pt>
                <c:pt idx="3">
                  <c:v>Organised training sessions for parents about the use of online platforms  </c:v>
                </c:pt>
                <c:pt idx="4">
                  <c:v>Provided technical support to parents</c:v>
                </c:pt>
                <c:pt idx="5">
                  <c:v> </c:v>
                </c:pt>
                <c:pt idx="6">
                  <c:v>Communicated with parents </c:v>
                </c:pt>
                <c:pt idx="7">
                  <c:v>Provided  explanations of content material</c:v>
                </c:pt>
                <c:pt idx="8">
                  <c:v>Provided  guidelines about the use of online platforms </c:v>
                </c:pt>
                <c:pt idx="9">
                  <c:v>Organised training sessions  for parents about the use of online platforms</c:v>
                </c:pt>
                <c:pt idx="10">
                  <c:v>Provided technical support to parents</c:v>
                </c:pt>
              </c:strCache>
            </c:strRef>
          </c:cat>
          <c:val>
            <c:numRef>
              <c:f>'Fig 2 - Support by schools'!$F$7:$F$17</c:f>
              <c:numCache>
                <c:formatCode>0.0%</c:formatCode>
                <c:ptCount val="11"/>
                <c:pt idx="0">
                  <c:v>8.6592178770949726E-2</c:v>
                </c:pt>
                <c:pt idx="1">
                  <c:v>0.10893854748603352</c:v>
                </c:pt>
                <c:pt idx="2">
                  <c:v>0.2231638418079096</c:v>
                </c:pt>
                <c:pt idx="3">
                  <c:v>0.46742209631728043</c:v>
                </c:pt>
                <c:pt idx="4">
                  <c:v>0.2808988764044944</c:v>
                </c:pt>
                <c:pt idx="6">
                  <c:v>1.7182130584192441E-2</c:v>
                </c:pt>
                <c:pt idx="7">
                  <c:v>2.7491408934707903E-2</c:v>
                </c:pt>
                <c:pt idx="8">
                  <c:v>3.0927835051546393E-2</c:v>
                </c:pt>
                <c:pt idx="9">
                  <c:v>4.1237113402061855E-2</c:v>
                </c:pt>
                <c:pt idx="10">
                  <c:v>4.4673539518900345E-2</c:v>
                </c:pt>
              </c:numCache>
            </c:numRef>
          </c:val>
          <c:extLst>
            <c:ext xmlns:c16="http://schemas.microsoft.com/office/drawing/2014/chart" uri="{C3380CC4-5D6E-409C-BE32-E72D297353CC}">
              <c16:uniqueId val="{00000004-687C-4778-BC18-0F7555F8638B}"/>
            </c:ext>
          </c:extLst>
        </c:ser>
        <c:dLbls>
          <c:showLegendKey val="0"/>
          <c:showVal val="0"/>
          <c:showCatName val="0"/>
          <c:showSerName val="0"/>
          <c:showPercent val="0"/>
          <c:showBubbleSize val="0"/>
        </c:dLbls>
        <c:gapWidth val="219"/>
        <c:overlap val="-27"/>
        <c:axId val="2022274448"/>
        <c:axId val="2022282352"/>
      </c:barChart>
      <c:catAx>
        <c:axId val="202227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2022282352"/>
        <c:crosses val="autoZero"/>
        <c:auto val="1"/>
        <c:lblAlgn val="ctr"/>
        <c:lblOffset val="100"/>
        <c:noMultiLvlLbl val="0"/>
      </c:catAx>
      <c:valAx>
        <c:axId val="2022282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2274448"/>
        <c:crosses val="autoZero"/>
        <c:crossBetween val="between"/>
      </c:valAx>
      <c:spPr>
        <a:noFill/>
        <a:ln>
          <a:noFill/>
        </a:ln>
        <a:effectLst/>
      </c:spPr>
    </c:plotArea>
    <c:legend>
      <c:legendPos val="b"/>
      <c:layout>
        <c:manualLayout>
          <c:xMode val="edge"/>
          <c:yMode val="edge"/>
          <c:x val="0.29428305434417273"/>
          <c:y val="0.93742535551605399"/>
          <c:w val="0.41366632610441317"/>
          <c:h val="4.60400233307410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Palatino Linotype" panose="02040502050505030304" pitchFamily="18" charset="0"/>
                <a:ea typeface="+mn-ea"/>
                <a:cs typeface="+mn-cs"/>
              </a:defRPr>
            </a:pPr>
            <a:r>
              <a:rPr lang="mt-MT" sz="1050">
                <a:latin typeface="Palatino Linotype" panose="02040502050505030304" pitchFamily="18" charset="0"/>
              </a:rPr>
              <a:t>Types of modalities</a:t>
            </a:r>
            <a:r>
              <a:rPr lang="mt-MT" sz="1050" baseline="0">
                <a:latin typeface="Palatino Linotype" panose="02040502050505030304" pitchFamily="18" charset="0"/>
              </a:rPr>
              <a:t> used by teachers in 2020</a:t>
            </a:r>
            <a:endParaRPr lang="en-GB" sz="1050">
              <a:latin typeface="Palatino Linotype" panose="02040502050505030304" pitchFamily="18" charset="0"/>
            </a:endParaRPr>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Palatino Linotype" panose="02040502050505030304" pitchFamily="18" charset="0"/>
              <a:ea typeface="+mn-ea"/>
              <a:cs typeface="+mn-cs"/>
            </a:defRPr>
          </a:pPr>
          <a:endParaRPr lang="en-US"/>
        </a:p>
      </c:txPr>
    </c:title>
    <c:autoTitleDeleted val="0"/>
    <c:plotArea>
      <c:layout/>
      <c:barChart>
        <c:barDir val="col"/>
        <c:grouping val="clustered"/>
        <c:varyColors val="0"/>
        <c:ser>
          <c:idx val="0"/>
          <c:order val="0"/>
          <c:tx>
            <c:strRef>
              <c:f>'Fig 3 - Types of modalities'!$B$4:$B$5</c:f>
              <c:strCache>
                <c:ptCount val="2"/>
                <c:pt idx="0">
                  <c:v>%</c:v>
                </c:pt>
                <c:pt idx="1">
                  <c:v>Every day</c:v>
                </c:pt>
              </c:strCache>
            </c:strRef>
          </c:tx>
          <c:spPr>
            <a:solidFill>
              <a:schemeClr val="accent1"/>
            </a:solidFill>
            <a:ln>
              <a:noFill/>
            </a:ln>
            <a:effectLst/>
          </c:spPr>
          <c:invertIfNegative val="0"/>
          <c:cat>
            <c:strRef>
              <c:f>'Fig 3 - Types of modalities'!$A$6:$A$10</c:f>
              <c:strCache>
                <c:ptCount val="5"/>
                <c:pt idx="0">
                  <c:v>List of exercises from textbooks</c:v>
                </c:pt>
                <c:pt idx="1">
                  <c:v>List of worksheets to print and work </c:v>
                </c:pt>
                <c:pt idx="2">
                  <c:v>Recorded video clips with explanations</c:v>
                </c:pt>
                <c:pt idx="3">
                  <c:v>Interactive online real-time sessions</c:v>
                </c:pt>
                <c:pt idx="4">
                  <c:v>Real-time sessions with a small group at a time</c:v>
                </c:pt>
              </c:strCache>
            </c:strRef>
          </c:cat>
          <c:val>
            <c:numRef>
              <c:f>'Fig 3 - Types of modalities'!$B$6:$B$10</c:f>
              <c:numCache>
                <c:formatCode>0.00%</c:formatCode>
                <c:ptCount val="5"/>
                <c:pt idx="0">
                  <c:v>0.34699999999999998</c:v>
                </c:pt>
                <c:pt idx="1">
                  <c:v>0.28499999999999998</c:v>
                </c:pt>
                <c:pt idx="2">
                  <c:v>0.17799999999999999</c:v>
                </c:pt>
                <c:pt idx="3">
                  <c:v>0.21299999999999999</c:v>
                </c:pt>
                <c:pt idx="4">
                  <c:v>0.04</c:v>
                </c:pt>
              </c:numCache>
            </c:numRef>
          </c:val>
          <c:extLst>
            <c:ext xmlns:c16="http://schemas.microsoft.com/office/drawing/2014/chart" uri="{C3380CC4-5D6E-409C-BE32-E72D297353CC}">
              <c16:uniqueId val="{00000000-0D4E-4455-861A-76C41153AA94}"/>
            </c:ext>
          </c:extLst>
        </c:ser>
        <c:ser>
          <c:idx val="1"/>
          <c:order val="1"/>
          <c:tx>
            <c:strRef>
              <c:f>'Fig 3 - Types of modalities'!$C$4:$C$5</c:f>
              <c:strCache>
                <c:ptCount val="2"/>
                <c:pt idx="0">
                  <c:v>%</c:v>
                </c:pt>
                <c:pt idx="1">
                  <c:v>Frequently</c:v>
                </c:pt>
              </c:strCache>
            </c:strRef>
          </c:tx>
          <c:spPr>
            <a:solidFill>
              <a:srgbClr val="ED8333"/>
            </a:solidFill>
            <a:ln>
              <a:noFill/>
            </a:ln>
            <a:effectLst/>
          </c:spPr>
          <c:invertIfNegative val="0"/>
          <c:cat>
            <c:strRef>
              <c:f>'Fig 3 - Types of modalities'!$A$6:$A$10</c:f>
              <c:strCache>
                <c:ptCount val="5"/>
                <c:pt idx="0">
                  <c:v>List of exercises from textbooks</c:v>
                </c:pt>
                <c:pt idx="1">
                  <c:v>List of worksheets to print and work </c:v>
                </c:pt>
                <c:pt idx="2">
                  <c:v>Recorded video clips with explanations</c:v>
                </c:pt>
                <c:pt idx="3">
                  <c:v>Interactive online real-time sessions</c:v>
                </c:pt>
                <c:pt idx="4">
                  <c:v>Real-time sessions with a small group at a time</c:v>
                </c:pt>
              </c:strCache>
            </c:strRef>
          </c:cat>
          <c:val>
            <c:numRef>
              <c:f>'Fig 3 - Types of modalities'!$C$6:$C$10</c:f>
              <c:numCache>
                <c:formatCode>0.00%</c:formatCode>
                <c:ptCount val="5"/>
                <c:pt idx="0">
                  <c:v>0.26</c:v>
                </c:pt>
                <c:pt idx="1">
                  <c:v>0.38500000000000001</c:v>
                </c:pt>
                <c:pt idx="2">
                  <c:v>0.217</c:v>
                </c:pt>
                <c:pt idx="3">
                  <c:v>0.17199999999999999</c:v>
                </c:pt>
                <c:pt idx="4">
                  <c:v>6.9000000000000006E-2</c:v>
                </c:pt>
              </c:numCache>
            </c:numRef>
          </c:val>
          <c:extLst>
            <c:ext xmlns:c16="http://schemas.microsoft.com/office/drawing/2014/chart" uri="{C3380CC4-5D6E-409C-BE32-E72D297353CC}">
              <c16:uniqueId val="{00000001-0D4E-4455-861A-76C41153AA94}"/>
            </c:ext>
          </c:extLst>
        </c:ser>
        <c:ser>
          <c:idx val="2"/>
          <c:order val="2"/>
          <c:tx>
            <c:strRef>
              <c:f>'Fig 3 - Types of modalities'!$D$4:$D$5</c:f>
              <c:strCache>
                <c:ptCount val="2"/>
                <c:pt idx="0">
                  <c:v>%</c:v>
                </c:pt>
                <c:pt idx="1">
                  <c:v>Sometimes</c:v>
                </c:pt>
              </c:strCache>
            </c:strRef>
          </c:tx>
          <c:spPr>
            <a:solidFill>
              <a:schemeClr val="accent6">
                <a:lumMod val="75000"/>
              </a:schemeClr>
            </a:solidFill>
            <a:ln>
              <a:noFill/>
            </a:ln>
            <a:effectLst/>
          </c:spPr>
          <c:invertIfNegative val="0"/>
          <c:cat>
            <c:strRef>
              <c:f>'Fig 3 - Types of modalities'!$A$6:$A$10</c:f>
              <c:strCache>
                <c:ptCount val="5"/>
                <c:pt idx="0">
                  <c:v>List of exercises from textbooks</c:v>
                </c:pt>
                <c:pt idx="1">
                  <c:v>List of worksheets to print and work </c:v>
                </c:pt>
                <c:pt idx="2">
                  <c:v>Recorded video clips with explanations</c:v>
                </c:pt>
                <c:pt idx="3">
                  <c:v>Interactive online real-time sessions</c:v>
                </c:pt>
                <c:pt idx="4">
                  <c:v>Real-time sessions with a small group at a time</c:v>
                </c:pt>
              </c:strCache>
            </c:strRef>
          </c:cat>
          <c:val>
            <c:numRef>
              <c:f>'Fig 3 - Types of modalities'!$D$6:$D$10</c:f>
              <c:numCache>
                <c:formatCode>0.00%</c:formatCode>
                <c:ptCount val="5"/>
                <c:pt idx="0">
                  <c:v>0.121</c:v>
                </c:pt>
                <c:pt idx="1">
                  <c:v>0.13200000000000001</c:v>
                </c:pt>
                <c:pt idx="2">
                  <c:v>0.17299999999999999</c:v>
                </c:pt>
                <c:pt idx="3">
                  <c:v>0.20599999999999999</c:v>
                </c:pt>
                <c:pt idx="4">
                  <c:v>0.112</c:v>
                </c:pt>
              </c:numCache>
            </c:numRef>
          </c:val>
          <c:extLst>
            <c:ext xmlns:c16="http://schemas.microsoft.com/office/drawing/2014/chart" uri="{C3380CC4-5D6E-409C-BE32-E72D297353CC}">
              <c16:uniqueId val="{00000002-0D4E-4455-861A-76C41153AA94}"/>
            </c:ext>
          </c:extLst>
        </c:ser>
        <c:ser>
          <c:idx val="3"/>
          <c:order val="3"/>
          <c:tx>
            <c:strRef>
              <c:f>'Fig 3 - Types of modalities'!$E$4:$E$5</c:f>
              <c:strCache>
                <c:ptCount val="2"/>
                <c:pt idx="0">
                  <c:v>%</c:v>
                </c:pt>
                <c:pt idx="1">
                  <c:v>Rarely</c:v>
                </c:pt>
              </c:strCache>
            </c:strRef>
          </c:tx>
          <c:spPr>
            <a:solidFill>
              <a:srgbClr val="FFC000"/>
            </a:solidFill>
            <a:ln>
              <a:noFill/>
            </a:ln>
            <a:effectLst/>
          </c:spPr>
          <c:invertIfNegative val="0"/>
          <c:cat>
            <c:strRef>
              <c:f>'Fig 3 - Types of modalities'!$A$6:$A$10</c:f>
              <c:strCache>
                <c:ptCount val="5"/>
                <c:pt idx="0">
                  <c:v>List of exercises from textbooks</c:v>
                </c:pt>
                <c:pt idx="1">
                  <c:v>List of worksheets to print and work </c:v>
                </c:pt>
                <c:pt idx="2">
                  <c:v>Recorded video clips with explanations</c:v>
                </c:pt>
                <c:pt idx="3">
                  <c:v>Interactive online real-time sessions</c:v>
                </c:pt>
                <c:pt idx="4">
                  <c:v>Real-time sessions with a small group at a time</c:v>
                </c:pt>
              </c:strCache>
            </c:strRef>
          </c:cat>
          <c:val>
            <c:numRef>
              <c:f>'Fig 3 - Types of modalities'!$E$6:$E$10</c:f>
              <c:numCache>
                <c:formatCode>0.00%</c:formatCode>
                <c:ptCount val="5"/>
                <c:pt idx="0">
                  <c:v>5.8000000000000003E-2</c:v>
                </c:pt>
                <c:pt idx="1">
                  <c:v>7.4999999999999997E-2</c:v>
                </c:pt>
                <c:pt idx="2">
                  <c:v>0.115</c:v>
                </c:pt>
                <c:pt idx="3">
                  <c:v>0.13200000000000001</c:v>
                </c:pt>
                <c:pt idx="4">
                  <c:v>7.6999999999999999E-2</c:v>
                </c:pt>
              </c:numCache>
            </c:numRef>
          </c:val>
          <c:extLst>
            <c:ext xmlns:c16="http://schemas.microsoft.com/office/drawing/2014/chart" uri="{C3380CC4-5D6E-409C-BE32-E72D297353CC}">
              <c16:uniqueId val="{00000003-0D4E-4455-861A-76C41153AA94}"/>
            </c:ext>
          </c:extLst>
        </c:ser>
        <c:ser>
          <c:idx val="4"/>
          <c:order val="4"/>
          <c:tx>
            <c:strRef>
              <c:f>'Fig 3 - Types of modalities'!$F$4:$F$5</c:f>
              <c:strCache>
                <c:ptCount val="2"/>
                <c:pt idx="0">
                  <c:v>%</c:v>
                </c:pt>
                <c:pt idx="1">
                  <c:v>Never</c:v>
                </c:pt>
              </c:strCache>
            </c:strRef>
          </c:tx>
          <c:spPr>
            <a:solidFill>
              <a:srgbClr val="4A8EF2"/>
            </a:solidFill>
            <a:ln>
              <a:noFill/>
            </a:ln>
            <a:effectLst/>
          </c:spPr>
          <c:invertIfNegative val="0"/>
          <c:cat>
            <c:strRef>
              <c:f>'Fig 3 - Types of modalities'!$A$6:$A$10</c:f>
              <c:strCache>
                <c:ptCount val="5"/>
                <c:pt idx="0">
                  <c:v>List of exercises from textbooks</c:v>
                </c:pt>
                <c:pt idx="1">
                  <c:v>List of worksheets to print and work </c:v>
                </c:pt>
                <c:pt idx="2">
                  <c:v>Recorded video clips with explanations</c:v>
                </c:pt>
                <c:pt idx="3">
                  <c:v>Interactive online real-time sessions</c:v>
                </c:pt>
                <c:pt idx="4">
                  <c:v>Real-time sessions with a small group at a time</c:v>
                </c:pt>
              </c:strCache>
            </c:strRef>
          </c:cat>
          <c:val>
            <c:numRef>
              <c:f>'Fig 3 - Types of modalities'!$F$6:$F$10</c:f>
              <c:numCache>
                <c:formatCode>0.00%</c:formatCode>
                <c:ptCount val="5"/>
                <c:pt idx="0">
                  <c:v>0.214</c:v>
                </c:pt>
                <c:pt idx="1">
                  <c:v>0.122</c:v>
                </c:pt>
                <c:pt idx="2">
                  <c:v>0.316</c:v>
                </c:pt>
                <c:pt idx="3">
                  <c:v>0.27700000000000002</c:v>
                </c:pt>
                <c:pt idx="4">
                  <c:v>0.70199999999999996</c:v>
                </c:pt>
              </c:numCache>
            </c:numRef>
          </c:val>
          <c:extLst>
            <c:ext xmlns:c16="http://schemas.microsoft.com/office/drawing/2014/chart" uri="{C3380CC4-5D6E-409C-BE32-E72D297353CC}">
              <c16:uniqueId val="{00000004-0D4E-4455-861A-76C41153AA94}"/>
            </c:ext>
          </c:extLst>
        </c:ser>
        <c:dLbls>
          <c:showLegendKey val="0"/>
          <c:showVal val="0"/>
          <c:showCatName val="0"/>
          <c:showSerName val="0"/>
          <c:showPercent val="0"/>
          <c:showBubbleSize val="0"/>
        </c:dLbls>
        <c:gapWidth val="219"/>
        <c:overlap val="-27"/>
        <c:axId val="1367194864"/>
        <c:axId val="1367189456"/>
      </c:barChart>
      <c:catAx>
        <c:axId val="136719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1367189456"/>
        <c:crosses val="autoZero"/>
        <c:auto val="1"/>
        <c:lblAlgn val="ctr"/>
        <c:lblOffset val="100"/>
        <c:noMultiLvlLbl val="0"/>
      </c:catAx>
      <c:valAx>
        <c:axId val="1367189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1367194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mt-MT" sz="1050" b="0" i="0" u="none" strike="noStrike" kern="1200" spc="0" baseline="0" dirty="0">
                <a:solidFill>
                  <a:sysClr val="windowText" lastClr="000000">
                    <a:lumMod val="65000"/>
                    <a:lumOff val="35000"/>
                  </a:sysClr>
                </a:solidFill>
                <a:latin typeface="Palatino Linotype" panose="02040502050505030304" pitchFamily="18" charset="0"/>
                <a:ea typeface="+mn-ea"/>
                <a:cs typeface="+mn-cs"/>
              </a:rPr>
              <a:t>Type and frequency of parental support in teaching and learning  (2020) </a:t>
            </a:r>
            <a:endParaRPr lang="en-GB" sz="1050" b="0" i="0" u="none" strike="noStrike" kern="1200" spc="0" baseline="0" dirty="0">
              <a:solidFill>
                <a:sysClr val="windowText" lastClr="000000">
                  <a:lumMod val="65000"/>
                  <a:lumOff val="35000"/>
                </a:sysClr>
              </a:solidFill>
              <a:latin typeface="Palatino Linotype" panose="02040502050505030304" pitchFamily="18" charset="0"/>
              <a:ea typeface="+mn-ea"/>
              <a:cs typeface="+mn-cs"/>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'Fig 6-types of parental support'!$B$2:$B$3</c:f>
              <c:strCache>
                <c:ptCount val="2"/>
                <c:pt idx="0">
                  <c:v>%</c:v>
                </c:pt>
                <c:pt idx="1">
                  <c:v>A lot</c:v>
                </c:pt>
              </c:strCache>
            </c:strRef>
          </c:tx>
          <c:spPr>
            <a:solidFill>
              <a:schemeClr val="accent1"/>
            </a:solidFill>
            <a:ln>
              <a:noFill/>
            </a:ln>
            <a:effectLst/>
          </c:spPr>
          <c:invertIfNegative val="0"/>
          <c:cat>
            <c:strRef>
              <c:f>'Fig 6-types of parental support'!$A$4:$A$8</c:f>
              <c:strCache>
                <c:ptCount val="5"/>
                <c:pt idx="0">
                  <c:v>Attended online lessons with my child</c:v>
                </c:pt>
                <c:pt idx="1">
                  <c:v>Explained difficult concepts to my child</c:v>
                </c:pt>
                <c:pt idx="2">
                  <c:v>Helping my child when working on activities/ tasks</c:v>
                </c:pt>
                <c:pt idx="3">
                  <c:v>Adapted activities if my child did not understand</c:v>
                </c:pt>
                <c:pt idx="4">
                  <c:v>Correcting my child’s work</c:v>
                </c:pt>
              </c:strCache>
            </c:strRef>
          </c:cat>
          <c:val>
            <c:numRef>
              <c:f>'Fig 6-types of parental support'!$B$4:$B$8</c:f>
              <c:numCache>
                <c:formatCode>0.0%</c:formatCode>
                <c:ptCount val="5"/>
                <c:pt idx="0">
                  <c:v>0.38020833333333331</c:v>
                </c:pt>
                <c:pt idx="1">
                  <c:v>0.4351145038167939</c:v>
                </c:pt>
                <c:pt idx="2">
                  <c:v>0.59002770083102496</c:v>
                </c:pt>
                <c:pt idx="3">
                  <c:v>0.44289693593314761</c:v>
                </c:pt>
                <c:pt idx="4">
                  <c:v>0.29048843187660667</c:v>
                </c:pt>
              </c:numCache>
            </c:numRef>
          </c:val>
          <c:extLst>
            <c:ext xmlns:c16="http://schemas.microsoft.com/office/drawing/2014/chart" uri="{C3380CC4-5D6E-409C-BE32-E72D297353CC}">
              <c16:uniqueId val="{00000000-DB59-4005-B09A-E27A5A98C9A7}"/>
            </c:ext>
          </c:extLst>
        </c:ser>
        <c:ser>
          <c:idx val="1"/>
          <c:order val="1"/>
          <c:tx>
            <c:strRef>
              <c:f>'Fig 6-types of parental support'!$C$2:$C$3</c:f>
              <c:strCache>
                <c:ptCount val="2"/>
                <c:pt idx="0">
                  <c:v>%</c:v>
                </c:pt>
                <c:pt idx="1">
                  <c:v>Quite</c:v>
                </c:pt>
              </c:strCache>
            </c:strRef>
          </c:tx>
          <c:spPr>
            <a:solidFill>
              <a:srgbClr val="ED8333"/>
            </a:solidFill>
            <a:ln>
              <a:noFill/>
            </a:ln>
            <a:effectLst/>
          </c:spPr>
          <c:invertIfNegative val="0"/>
          <c:cat>
            <c:strRef>
              <c:f>'Fig 6-types of parental support'!$A$4:$A$8</c:f>
              <c:strCache>
                <c:ptCount val="5"/>
                <c:pt idx="0">
                  <c:v>Attended online lessons with my child</c:v>
                </c:pt>
                <c:pt idx="1">
                  <c:v>Explained difficult concepts to my child</c:v>
                </c:pt>
                <c:pt idx="2">
                  <c:v>Helping my child when working on activities/ tasks</c:v>
                </c:pt>
                <c:pt idx="3">
                  <c:v>Adapted activities if my child did not understand</c:v>
                </c:pt>
                <c:pt idx="4">
                  <c:v>Correcting my child’s work</c:v>
                </c:pt>
              </c:strCache>
            </c:strRef>
          </c:cat>
          <c:val>
            <c:numRef>
              <c:f>'Fig 6-types of parental support'!$C$4:$C$8</c:f>
              <c:numCache>
                <c:formatCode>0.0%</c:formatCode>
                <c:ptCount val="5"/>
                <c:pt idx="0">
                  <c:v>0.28385416666666669</c:v>
                </c:pt>
                <c:pt idx="1">
                  <c:v>0.3282442748091603</c:v>
                </c:pt>
                <c:pt idx="2">
                  <c:v>0.25484764542936289</c:v>
                </c:pt>
                <c:pt idx="3">
                  <c:v>0.29526462395543174</c:v>
                </c:pt>
                <c:pt idx="4">
                  <c:v>0.2647814910025707</c:v>
                </c:pt>
              </c:numCache>
            </c:numRef>
          </c:val>
          <c:extLst>
            <c:ext xmlns:c16="http://schemas.microsoft.com/office/drawing/2014/chart" uri="{C3380CC4-5D6E-409C-BE32-E72D297353CC}">
              <c16:uniqueId val="{00000001-DB59-4005-B09A-E27A5A98C9A7}"/>
            </c:ext>
          </c:extLst>
        </c:ser>
        <c:ser>
          <c:idx val="2"/>
          <c:order val="2"/>
          <c:tx>
            <c:strRef>
              <c:f>'Fig 6-types of parental support'!$D$2:$D$3</c:f>
              <c:strCache>
                <c:ptCount val="2"/>
                <c:pt idx="0">
                  <c:v>%</c:v>
                </c:pt>
                <c:pt idx="1">
                  <c:v>So and so</c:v>
                </c:pt>
              </c:strCache>
            </c:strRef>
          </c:tx>
          <c:spPr>
            <a:solidFill>
              <a:schemeClr val="accent3"/>
            </a:solidFill>
            <a:ln>
              <a:noFill/>
            </a:ln>
            <a:effectLst/>
          </c:spPr>
          <c:invertIfNegative val="0"/>
          <c:dPt>
            <c:idx val="0"/>
            <c:invertIfNegative val="0"/>
            <c:bubble3D val="0"/>
            <c:spPr>
              <a:solidFill>
                <a:srgbClr val="596A85"/>
              </a:solidFill>
              <a:ln>
                <a:noFill/>
              </a:ln>
              <a:effectLst/>
            </c:spPr>
            <c:extLst>
              <c:ext xmlns:c16="http://schemas.microsoft.com/office/drawing/2014/chart" uri="{C3380CC4-5D6E-409C-BE32-E72D297353CC}">
                <c16:uniqueId val="{00000005-DB59-4005-B09A-E27A5A98C9A7}"/>
              </c:ext>
            </c:extLst>
          </c:dPt>
          <c:cat>
            <c:strRef>
              <c:f>'Fig 6-types of parental support'!$A$4:$A$8</c:f>
              <c:strCache>
                <c:ptCount val="5"/>
                <c:pt idx="0">
                  <c:v>Attended online lessons with my child</c:v>
                </c:pt>
                <c:pt idx="1">
                  <c:v>Explained difficult concepts to my child</c:v>
                </c:pt>
                <c:pt idx="2">
                  <c:v>Helping my child when working on activities/ tasks</c:v>
                </c:pt>
                <c:pt idx="3">
                  <c:v>Adapted activities if my child did not understand</c:v>
                </c:pt>
                <c:pt idx="4">
                  <c:v>Correcting my child’s work</c:v>
                </c:pt>
              </c:strCache>
            </c:strRef>
          </c:cat>
          <c:val>
            <c:numRef>
              <c:f>'Fig 6-types of parental support'!$D$4:$D$8</c:f>
              <c:numCache>
                <c:formatCode>0.0%</c:formatCode>
                <c:ptCount val="5"/>
                <c:pt idx="0">
                  <c:v>0.125</c:v>
                </c:pt>
                <c:pt idx="1">
                  <c:v>0.1475826972010178</c:v>
                </c:pt>
                <c:pt idx="2">
                  <c:v>7.4792243767313013E-2</c:v>
                </c:pt>
                <c:pt idx="3">
                  <c:v>0.14763231197771587</c:v>
                </c:pt>
                <c:pt idx="4">
                  <c:v>0.25706940874035988</c:v>
                </c:pt>
              </c:numCache>
            </c:numRef>
          </c:val>
          <c:extLst>
            <c:ext xmlns:c16="http://schemas.microsoft.com/office/drawing/2014/chart" uri="{C3380CC4-5D6E-409C-BE32-E72D297353CC}">
              <c16:uniqueId val="{00000002-DB59-4005-B09A-E27A5A98C9A7}"/>
            </c:ext>
          </c:extLst>
        </c:ser>
        <c:ser>
          <c:idx val="3"/>
          <c:order val="3"/>
          <c:tx>
            <c:strRef>
              <c:f>'Fig 6-types of parental support'!$E$2:$E$3</c:f>
              <c:strCache>
                <c:ptCount val="2"/>
                <c:pt idx="0">
                  <c:v>%</c:v>
                </c:pt>
                <c:pt idx="1">
                  <c:v>Rarely</c:v>
                </c:pt>
              </c:strCache>
            </c:strRef>
          </c:tx>
          <c:spPr>
            <a:solidFill>
              <a:srgbClr val="E5E93F"/>
            </a:solidFill>
            <a:ln>
              <a:noFill/>
            </a:ln>
            <a:effectLst/>
          </c:spPr>
          <c:invertIfNegative val="0"/>
          <c:cat>
            <c:strRef>
              <c:f>'Fig 6-types of parental support'!$A$4:$A$8</c:f>
              <c:strCache>
                <c:ptCount val="5"/>
                <c:pt idx="0">
                  <c:v>Attended online lessons with my child</c:v>
                </c:pt>
                <c:pt idx="1">
                  <c:v>Explained difficult concepts to my child</c:v>
                </c:pt>
                <c:pt idx="2">
                  <c:v>Helping my child when working on activities/ tasks</c:v>
                </c:pt>
                <c:pt idx="3">
                  <c:v>Adapted activities if my child did not understand</c:v>
                </c:pt>
                <c:pt idx="4">
                  <c:v>Correcting my child’s work</c:v>
                </c:pt>
              </c:strCache>
            </c:strRef>
          </c:cat>
          <c:val>
            <c:numRef>
              <c:f>'Fig 6-types of parental support'!$E$4:$E$8</c:f>
              <c:numCache>
                <c:formatCode>0.0%</c:formatCode>
                <c:ptCount val="5"/>
                <c:pt idx="0">
                  <c:v>9.375E-2</c:v>
                </c:pt>
                <c:pt idx="1">
                  <c:v>5.0890585241730277E-2</c:v>
                </c:pt>
                <c:pt idx="2">
                  <c:v>6.0941828254847646E-2</c:v>
                </c:pt>
                <c:pt idx="3">
                  <c:v>6.9637883008356549E-2</c:v>
                </c:pt>
                <c:pt idx="4">
                  <c:v>9.7686375321336755E-2</c:v>
                </c:pt>
              </c:numCache>
            </c:numRef>
          </c:val>
          <c:extLst>
            <c:ext xmlns:c16="http://schemas.microsoft.com/office/drawing/2014/chart" uri="{C3380CC4-5D6E-409C-BE32-E72D297353CC}">
              <c16:uniqueId val="{00000003-DB59-4005-B09A-E27A5A98C9A7}"/>
            </c:ext>
          </c:extLst>
        </c:ser>
        <c:ser>
          <c:idx val="4"/>
          <c:order val="4"/>
          <c:tx>
            <c:strRef>
              <c:f>'Fig 6-types of parental support'!$F$2:$F$3</c:f>
              <c:strCache>
                <c:ptCount val="2"/>
                <c:pt idx="0">
                  <c:v>%</c:v>
                </c:pt>
                <c:pt idx="1">
                  <c:v>Never</c:v>
                </c:pt>
              </c:strCache>
            </c:strRef>
          </c:tx>
          <c:spPr>
            <a:solidFill>
              <a:srgbClr val="7EB2E6"/>
            </a:solidFill>
            <a:ln>
              <a:noFill/>
            </a:ln>
            <a:effectLst/>
          </c:spPr>
          <c:invertIfNegative val="0"/>
          <c:cat>
            <c:strRef>
              <c:f>'Fig 6-types of parental support'!$A$4:$A$8</c:f>
              <c:strCache>
                <c:ptCount val="5"/>
                <c:pt idx="0">
                  <c:v>Attended online lessons with my child</c:v>
                </c:pt>
                <c:pt idx="1">
                  <c:v>Explained difficult concepts to my child</c:v>
                </c:pt>
                <c:pt idx="2">
                  <c:v>Helping my child when working on activities/ tasks</c:v>
                </c:pt>
                <c:pt idx="3">
                  <c:v>Adapted activities if my child did not understand</c:v>
                </c:pt>
                <c:pt idx="4">
                  <c:v>Correcting my child’s work</c:v>
                </c:pt>
              </c:strCache>
            </c:strRef>
          </c:cat>
          <c:val>
            <c:numRef>
              <c:f>'Fig 6-types of parental support'!$F$4:$F$8</c:f>
              <c:numCache>
                <c:formatCode>0.0%</c:formatCode>
                <c:ptCount val="5"/>
                <c:pt idx="0">
                  <c:v>0.1171875</c:v>
                </c:pt>
                <c:pt idx="1">
                  <c:v>3.8167938931297711E-2</c:v>
                </c:pt>
                <c:pt idx="2">
                  <c:v>1.9390581717451522E-2</c:v>
                </c:pt>
                <c:pt idx="3">
                  <c:v>4.456824512534819E-2</c:v>
                </c:pt>
                <c:pt idx="4">
                  <c:v>8.9974293059125965E-2</c:v>
                </c:pt>
              </c:numCache>
            </c:numRef>
          </c:val>
          <c:extLst>
            <c:ext xmlns:c16="http://schemas.microsoft.com/office/drawing/2014/chart" uri="{C3380CC4-5D6E-409C-BE32-E72D297353CC}">
              <c16:uniqueId val="{00000004-DB59-4005-B09A-E27A5A98C9A7}"/>
            </c:ext>
          </c:extLst>
        </c:ser>
        <c:dLbls>
          <c:showLegendKey val="0"/>
          <c:showVal val="0"/>
          <c:showCatName val="0"/>
          <c:showSerName val="0"/>
          <c:showPercent val="0"/>
          <c:showBubbleSize val="0"/>
        </c:dLbls>
        <c:gapWidth val="219"/>
        <c:overlap val="-27"/>
        <c:axId val="1727270063"/>
        <c:axId val="1727264239"/>
      </c:barChart>
      <c:catAx>
        <c:axId val="1727270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7264239"/>
        <c:crosses val="autoZero"/>
        <c:auto val="1"/>
        <c:lblAlgn val="ctr"/>
        <c:lblOffset val="100"/>
        <c:noMultiLvlLbl val="0"/>
      </c:catAx>
      <c:valAx>
        <c:axId val="1727264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17272700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Palatino Linotype" panose="02040502050505030304" pitchFamily="18" charset="0"/>
                <a:ea typeface="+mn-ea"/>
                <a:cs typeface="+mn-cs"/>
              </a:defRPr>
            </a:pPr>
            <a:r>
              <a:rPr lang="mt-MT" sz="1100">
                <a:latin typeface="Palatino Linotype" panose="02040502050505030304" pitchFamily="18" charset="0"/>
              </a:rPr>
              <a:t>Access to technological equipment</a:t>
            </a:r>
            <a:r>
              <a:rPr lang="en-GB" sz="1100">
                <a:latin typeface="Palatino Linotype" panose="02040502050505030304" pitchFamily="18" charset="0"/>
              </a:rPr>
              <a:t> </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Palatino Linotype" panose="02040502050505030304" pitchFamily="18" charset="0"/>
              <a:ea typeface="+mn-ea"/>
              <a:cs typeface="+mn-cs"/>
            </a:defRPr>
          </a:pPr>
          <a:endParaRPr lang="en-US"/>
        </a:p>
      </c:txPr>
    </c:title>
    <c:autoTitleDeleted val="0"/>
    <c:plotArea>
      <c:layout/>
      <c:barChart>
        <c:barDir val="col"/>
        <c:grouping val="clustered"/>
        <c:varyColors val="0"/>
        <c:ser>
          <c:idx val="0"/>
          <c:order val="0"/>
          <c:tx>
            <c:strRef>
              <c:f>'Fig 4 - Access tech equipment'!$B$1</c:f>
              <c:strCache>
                <c:ptCount val="1"/>
                <c:pt idx="0">
                  <c:v>2020</c:v>
                </c:pt>
              </c:strCache>
            </c:strRef>
          </c:tx>
          <c:spPr>
            <a:solidFill>
              <a:schemeClr val="accent1"/>
            </a:solidFill>
            <a:ln>
              <a:noFill/>
            </a:ln>
            <a:effectLst/>
          </c:spPr>
          <c:invertIfNegative val="0"/>
          <c:cat>
            <c:strRef>
              <c:f>'Fig 4 - Access tech equipment'!$A$2:$A$7</c:f>
              <c:strCache>
                <c:ptCount val="6"/>
                <c:pt idx="0">
                  <c:v>Own desktop computer</c:v>
                </c:pt>
                <c:pt idx="1">
                  <c:v>Own laptop</c:v>
                </c:pt>
                <c:pt idx="2">
                  <c:v>Tablet provided by the school</c:v>
                </c:pt>
                <c:pt idx="3">
                  <c:v>A mobile device</c:v>
                </c:pt>
                <c:pt idx="4">
                  <c:v>A shared computer/laptop/tablet</c:v>
                </c:pt>
                <c:pt idx="5">
                  <c:v>No technological device available</c:v>
                </c:pt>
              </c:strCache>
            </c:strRef>
          </c:cat>
          <c:val>
            <c:numRef>
              <c:f>'Fig 4 - Access tech equipment'!$B$2:$B$7</c:f>
              <c:numCache>
                <c:formatCode>0.0%</c:formatCode>
                <c:ptCount val="6"/>
                <c:pt idx="0">
                  <c:v>6.3467492260061917E-2</c:v>
                </c:pt>
                <c:pt idx="1">
                  <c:v>0.20588235294117646</c:v>
                </c:pt>
                <c:pt idx="2">
                  <c:v>0.23374613003095976</c:v>
                </c:pt>
                <c:pt idx="3">
                  <c:v>0.15944272445820434</c:v>
                </c:pt>
                <c:pt idx="4">
                  <c:v>0.69040247678018574</c:v>
                </c:pt>
                <c:pt idx="5">
                  <c:v>2.7863777089783281E-2</c:v>
                </c:pt>
              </c:numCache>
            </c:numRef>
          </c:val>
          <c:extLst>
            <c:ext xmlns:c16="http://schemas.microsoft.com/office/drawing/2014/chart" uri="{C3380CC4-5D6E-409C-BE32-E72D297353CC}">
              <c16:uniqueId val="{00000000-5ADB-4953-98E4-324C2BA135BE}"/>
            </c:ext>
          </c:extLst>
        </c:ser>
        <c:ser>
          <c:idx val="1"/>
          <c:order val="1"/>
          <c:tx>
            <c:strRef>
              <c:f>'Fig 4 - Access tech equipment'!$C$1</c:f>
              <c:strCache>
                <c:ptCount val="1"/>
                <c:pt idx="0">
                  <c:v>2021</c:v>
                </c:pt>
              </c:strCache>
            </c:strRef>
          </c:tx>
          <c:spPr>
            <a:solidFill>
              <a:srgbClr val="ED8333"/>
            </a:solidFill>
            <a:ln>
              <a:noFill/>
            </a:ln>
            <a:effectLst/>
          </c:spPr>
          <c:invertIfNegative val="0"/>
          <c:cat>
            <c:strRef>
              <c:f>'Fig 4 - Access tech equipment'!$A$2:$A$7</c:f>
              <c:strCache>
                <c:ptCount val="6"/>
                <c:pt idx="0">
                  <c:v>Own desktop computer</c:v>
                </c:pt>
                <c:pt idx="1">
                  <c:v>Own laptop</c:v>
                </c:pt>
                <c:pt idx="2">
                  <c:v>Tablet provided by the school</c:v>
                </c:pt>
                <c:pt idx="3">
                  <c:v>A mobile device</c:v>
                </c:pt>
                <c:pt idx="4">
                  <c:v>A shared computer/laptop/tablet</c:v>
                </c:pt>
                <c:pt idx="5">
                  <c:v>No technological device available</c:v>
                </c:pt>
              </c:strCache>
            </c:strRef>
          </c:cat>
          <c:val>
            <c:numRef>
              <c:f>'Fig 4 - Access tech equipment'!$C$2:$C$7</c:f>
              <c:numCache>
                <c:formatCode>0.0%</c:formatCode>
                <c:ptCount val="6"/>
                <c:pt idx="0">
                  <c:v>5.8461538461538461E-2</c:v>
                </c:pt>
                <c:pt idx="1">
                  <c:v>0.28923076923076924</c:v>
                </c:pt>
                <c:pt idx="2">
                  <c:v>0.21230769230769231</c:v>
                </c:pt>
                <c:pt idx="3">
                  <c:v>0.15384615384615385</c:v>
                </c:pt>
                <c:pt idx="4">
                  <c:v>0.5476923076923077</c:v>
                </c:pt>
                <c:pt idx="5">
                  <c:v>3.6923076923076927E-2</c:v>
                </c:pt>
              </c:numCache>
            </c:numRef>
          </c:val>
          <c:extLst>
            <c:ext xmlns:c16="http://schemas.microsoft.com/office/drawing/2014/chart" uri="{C3380CC4-5D6E-409C-BE32-E72D297353CC}">
              <c16:uniqueId val="{00000001-5ADB-4953-98E4-324C2BA135BE}"/>
            </c:ext>
          </c:extLst>
        </c:ser>
        <c:dLbls>
          <c:showLegendKey val="0"/>
          <c:showVal val="0"/>
          <c:showCatName val="0"/>
          <c:showSerName val="0"/>
          <c:showPercent val="0"/>
          <c:showBubbleSize val="0"/>
        </c:dLbls>
        <c:gapWidth val="219"/>
        <c:overlap val="-27"/>
        <c:axId val="1867110895"/>
        <c:axId val="1867108399"/>
      </c:barChart>
      <c:catAx>
        <c:axId val="1867110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1867108399"/>
        <c:crosses val="autoZero"/>
        <c:auto val="1"/>
        <c:lblAlgn val="ctr"/>
        <c:lblOffset val="100"/>
        <c:noMultiLvlLbl val="0"/>
      </c:catAx>
      <c:valAx>
        <c:axId val="18671083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7110895"/>
        <c:crosses val="autoZero"/>
        <c:crossBetween val="between"/>
      </c:valAx>
      <c:spPr>
        <a:noFill/>
        <a:ln>
          <a:noFill/>
        </a:ln>
        <a:effectLst/>
      </c:spPr>
    </c:plotArea>
    <c:legend>
      <c:legendPos val="b"/>
      <c:layout>
        <c:manualLayout>
          <c:xMode val="edge"/>
          <c:yMode val="edge"/>
          <c:x val="0.4134015898155724"/>
          <c:y val="0.91315846714799231"/>
          <c:w val="8.5800599996497098E-2"/>
          <c:h val="5.214404343706798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Palatino Linotype" panose="02040502050505030304" pitchFamily="18" charset="0"/>
                <a:ea typeface="+mn-ea"/>
                <a:cs typeface="+mn-cs"/>
              </a:defRPr>
            </a:pPr>
            <a:r>
              <a:rPr lang="mt-MT" sz="1050">
                <a:latin typeface="Palatino Linotype" panose="02040502050505030304" pitchFamily="18" charset="0"/>
              </a:rPr>
              <a:t>Challenges</a:t>
            </a:r>
            <a:r>
              <a:rPr lang="mt-MT" sz="1050" baseline="0">
                <a:latin typeface="Palatino Linotype" panose="02040502050505030304" pitchFamily="18" charset="0"/>
              </a:rPr>
              <a:t> of learning remotely (2020)</a:t>
            </a:r>
            <a:endParaRPr lang="en-GB" sz="1050">
              <a:latin typeface="Palatino Linotype" panose="02040502050505030304" pitchFamily="18" charset="0"/>
            </a:endParaRPr>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Palatino Linotype" panose="02040502050505030304" pitchFamily="18" charset="0"/>
              <a:ea typeface="+mn-ea"/>
              <a:cs typeface="+mn-cs"/>
            </a:defRPr>
          </a:pPr>
          <a:endParaRPr lang="en-US"/>
        </a:p>
      </c:txPr>
    </c:title>
    <c:autoTitleDeleted val="0"/>
    <c:plotArea>
      <c:layout/>
      <c:barChart>
        <c:barDir val="col"/>
        <c:grouping val="clustered"/>
        <c:varyColors val="0"/>
        <c:ser>
          <c:idx val="0"/>
          <c:order val="0"/>
          <c:tx>
            <c:strRef>
              <c:f>'Fig 8 Challenges by parents'!$B$3</c:f>
              <c:strCache>
                <c:ptCount val="1"/>
                <c:pt idx="0">
                  <c:v>A lot</c:v>
                </c:pt>
              </c:strCache>
            </c:strRef>
          </c:tx>
          <c:spPr>
            <a:solidFill>
              <a:schemeClr val="accent1"/>
            </a:solidFill>
            <a:ln>
              <a:noFill/>
            </a:ln>
            <a:effectLst/>
          </c:spPr>
          <c:invertIfNegative val="0"/>
          <c:cat>
            <c:strRef>
              <c:f>'Fig 8 Challenges by parents'!$A$4:$A$7</c:f>
              <c:strCache>
                <c:ptCount val="4"/>
                <c:pt idx="0">
                  <c:v>Lack of 'classroom space' at home</c:v>
                </c:pt>
                <c:pt idx="1">
                  <c:v>Too many distractions at home</c:v>
                </c:pt>
                <c:pt idx="2">
                  <c:v>Difficult to find  a balance between work, supporting children and life</c:v>
                </c:pt>
                <c:pt idx="3">
                  <c:v>Dealing with many changes simulteneaously</c:v>
                </c:pt>
              </c:strCache>
            </c:strRef>
          </c:cat>
          <c:val>
            <c:numRef>
              <c:f>'Fig 8 Challenges by parents'!$B$4:$B$7</c:f>
              <c:numCache>
                <c:formatCode>0.0%</c:formatCode>
                <c:ptCount val="4"/>
                <c:pt idx="0">
                  <c:v>7.7994428969359333E-2</c:v>
                </c:pt>
                <c:pt idx="1">
                  <c:v>0.3089887640449438</c:v>
                </c:pt>
                <c:pt idx="2">
                  <c:v>0.31476323119777161</c:v>
                </c:pt>
                <c:pt idx="3">
                  <c:v>0.20949720670391062</c:v>
                </c:pt>
              </c:numCache>
            </c:numRef>
          </c:val>
          <c:extLst>
            <c:ext xmlns:c16="http://schemas.microsoft.com/office/drawing/2014/chart" uri="{C3380CC4-5D6E-409C-BE32-E72D297353CC}">
              <c16:uniqueId val="{00000000-2FC4-441D-B206-BCF10FE1DBC1}"/>
            </c:ext>
          </c:extLst>
        </c:ser>
        <c:ser>
          <c:idx val="1"/>
          <c:order val="1"/>
          <c:tx>
            <c:strRef>
              <c:f>'Fig 8 Challenges by parents'!$C$3</c:f>
              <c:strCache>
                <c:ptCount val="1"/>
                <c:pt idx="0">
                  <c:v>Quite</c:v>
                </c:pt>
              </c:strCache>
            </c:strRef>
          </c:tx>
          <c:spPr>
            <a:solidFill>
              <a:srgbClr val="ED8333"/>
            </a:solidFill>
            <a:ln>
              <a:noFill/>
            </a:ln>
            <a:effectLst/>
          </c:spPr>
          <c:invertIfNegative val="0"/>
          <c:cat>
            <c:strRef>
              <c:f>'Fig 8 Challenges by parents'!$A$4:$A$7</c:f>
              <c:strCache>
                <c:ptCount val="4"/>
                <c:pt idx="0">
                  <c:v>Lack of 'classroom space' at home</c:v>
                </c:pt>
                <c:pt idx="1">
                  <c:v>Too many distractions at home</c:v>
                </c:pt>
                <c:pt idx="2">
                  <c:v>Difficult to find  a balance between work, supporting children and life</c:v>
                </c:pt>
                <c:pt idx="3">
                  <c:v>Dealing with many changes simulteneaously</c:v>
                </c:pt>
              </c:strCache>
            </c:strRef>
          </c:cat>
          <c:val>
            <c:numRef>
              <c:f>'Fig 8 Challenges by parents'!$C$4:$C$7</c:f>
              <c:numCache>
                <c:formatCode>0.0%</c:formatCode>
                <c:ptCount val="4"/>
                <c:pt idx="0">
                  <c:v>0.12534818941504178</c:v>
                </c:pt>
                <c:pt idx="1">
                  <c:v>0.27808988764044945</c:v>
                </c:pt>
                <c:pt idx="2">
                  <c:v>0.24512534818941503</c:v>
                </c:pt>
                <c:pt idx="3">
                  <c:v>0.2206703910614525</c:v>
                </c:pt>
              </c:numCache>
            </c:numRef>
          </c:val>
          <c:extLst>
            <c:ext xmlns:c16="http://schemas.microsoft.com/office/drawing/2014/chart" uri="{C3380CC4-5D6E-409C-BE32-E72D297353CC}">
              <c16:uniqueId val="{00000001-2FC4-441D-B206-BCF10FE1DBC1}"/>
            </c:ext>
          </c:extLst>
        </c:ser>
        <c:ser>
          <c:idx val="2"/>
          <c:order val="2"/>
          <c:tx>
            <c:strRef>
              <c:f>'Fig 8 Challenges by parents'!$D$3</c:f>
              <c:strCache>
                <c:ptCount val="1"/>
                <c:pt idx="0">
                  <c:v>So and so</c:v>
                </c:pt>
              </c:strCache>
            </c:strRef>
          </c:tx>
          <c:spPr>
            <a:solidFill>
              <a:srgbClr val="596A85"/>
            </a:solidFill>
            <a:ln>
              <a:noFill/>
            </a:ln>
            <a:effectLst/>
          </c:spPr>
          <c:invertIfNegative val="0"/>
          <c:cat>
            <c:strRef>
              <c:f>'Fig 8 Challenges by parents'!$A$4:$A$7</c:f>
              <c:strCache>
                <c:ptCount val="4"/>
                <c:pt idx="0">
                  <c:v>Lack of 'classroom space' at home</c:v>
                </c:pt>
                <c:pt idx="1">
                  <c:v>Too many distractions at home</c:v>
                </c:pt>
                <c:pt idx="2">
                  <c:v>Difficult to find  a balance between work, supporting children and life</c:v>
                </c:pt>
                <c:pt idx="3">
                  <c:v>Dealing with many changes simulteneaously</c:v>
                </c:pt>
              </c:strCache>
            </c:strRef>
          </c:cat>
          <c:val>
            <c:numRef>
              <c:f>'Fig 8 Challenges by parents'!$D$4:$D$7</c:f>
              <c:numCache>
                <c:formatCode>0.0%</c:formatCode>
                <c:ptCount val="4"/>
                <c:pt idx="0">
                  <c:v>0.18662952646239556</c:v>
                </c:pt>
                <c:pt idx="1">
                  <c:v>0.21629213483146068</c:v>
                </c:pt>
                <c:pt idx="2">
                  <c:v>0.21448467966573817</c:v>
                </c:pt>
                <c:pt idx="3">
                  <c:v>0.17597765363128492</c:v>
                </c:pt>
              </c:numCache>
            </c:numRef>
          </c:val>
          <c:extLst>
            <c:ext xmlns:c16="http://schemas.microsoft.com/office/drawing/2014/chart" uri="{C3380CC4-5D6E-409C-BE32-E72D297353CC}">
              <c16:uniqueId val="{00000002-2FC4-441D-B206-BCF10FE1DBC1}"/>
            </c:ext>
          </c:extLst>
        </c:ser>
        <c:ser>
          <c:idx val="3"/>
          <c:order val="3"/>
          <c:tx>
            <c:strRef>
              <c:f>'Fig 8 Challenges by parents'!$E$3</c:f>
              <c:strCache>
                <c:ptCount val="1"/>
                <c:pt idx="0">
                  <c:v>A little</c:v>
                </c:pt>
              </c:strCache>
            </c:strRef>
          </c:tx>
          <c:spPr>
            <a:solidFill>
              <a:srgbClr val="E5E93F"/>
            </a:solidFill>
            <a:ln>
              <a:noFill/>
            </a:ln>
            <a:effectLst/>
          </c:spPr>
          <c:invertIfNegative val="0"/>
          <c:cat>
            <c:strRef>
              <c:f>'Fig 8 Challenges by parents'!$A$4:$A$7</c:f>
              <c:strCache>
                <c:ptCount val="4"/>
                <c:pt idx="0">
                  <c:v>Lack of 'classroom space' at home</c:v>
                </c:pt>
                <c:pt idx="1">
                  <c:v>Too many distractions at home</c:v>
                </c:pt>
                <c:pt idx="2">
                  <c:v>Difficult to find  a balance between work, supporting children and life</c:v>
                </c:pt>
                <c:pt idx="3">
                  <c:v>Dealing with many changes simulteneaously</c:v>
                </c:pt>
              </c:strCache>
            </c:strRef>
          </c:cat>
          <c:val>
            <c:numRef>
              <c:f>'Fig 8 Challenges by parents'!$E$4:$E$7</c:f>
              <c:numCache>
                <c:formatCode>0.0%</c:formatCode>
                <c:ptCount val="4"/>
                <c:pt idx="0">
                  <c:v>0.22841225626740946</c:v>
                </c:pt>
                <c:pt idx="1">
                  <c:v>0.11797752808988764</c:v>
                </c:pt>
                <c:pt idx="2">
                  <c:v>0.10863509749303621</c:v>
                </c:pt>
                <c:pt idx="3">
                  <c:v>0.17039106145251395</c:v>
                </c:pt>
              </c:numCache>
            </c:numRef>
          </c:val>
          <c:extLst>
            <c:ext xmlns:c16="http://schemas.microsoft.com/office/drawing/2014/chart" uri="{C3380CC4-5D6E-409C-BE32-E72D297353CC}">
              <c16:uniqueId val="{00000003-2FC4-441D-B206-BCF10FE1DBC1}"/>
            </c:ext>
          </c:extLst>
        </c:ser>
        <c:ser>
          <c:idx val="4"/>
          <c:order val="4"/>
          <c:tx>
            <c:strRef>
              <c:f>'Fig 8 Challenges by parents'!$F$3</c:f>
              <c:strCache>
                <c:ptCount val="1"/>
                <c:pt idx="0">
                  <c:v>Not at all</c:v>
                </c:pt>
              </c:strCache>
            </c:strRef>
          </c:tx>
          <c:spPr>
            <a:solidFill>
              <a:srgbClr val="7EB2E6"/>
            </a:solidFill>
            <a:ln>
              <a:noFill/>
            </a:ln>
            <a:effectLst/>
          </c:spPr>
          <c:invertIfNegative val="0"/>
          <c:cat>
            <c:strRef>
              <c:f>'Fig 8 Challenges by parents'!$A$4:$A$7</c:f>
              <c:strCache>
                <c:ptCount val="4"/>
                <c:pt idx="0">
                  <c:v>Lack of 'classroom space' at home</c:v>
                </c:pt>
                <c:pt idx="1">
                  <c:v>Too many distractions at home</c:v>
                </c:pt>
                <c:pt idx="2">
                  <c:v>Difficult to find  a balance between work, supporting children and life</c:v>
                </c:pt>
                <c:pt idx="3">
                  <c:v>Dealing with many changes simulteneaously</c:v>
                </c:pt>
              </c:strCache>
            </c:strRef>
          </c:cat>
          <c:val>
            <c:numRef>
              <c:f>'Fig 8 Challenges by parents'!$F$4:$F$7</c:f>
              <c:numCache>
                <c:formatCode>0.0%</c:formatCode>
                <c:ptCount val="4"/>
                <c:pt idx="0">
                  <c:v>0.38161559888579388</c:v>
                </c:pt>
                <c:pt idx="1">
                  <c:v>7.8651685393258425E-2</c:v>
                </c:pt>
                <c:pt idx="2">
                  <c:v>0.11699164345403899</c:v>
                </c:pt>
                <c:pt idx="3">
                  <c:v>0.22346368715083798</c:v>
                </c:pt>
              </c:numCache>
            </c:numRef>
          </c:val>
          <c:extLst>
            <c:ext xmlns:c16="http://schemas.microsoft.com/office/drawing/2014/chart" uri="{C3380CC4-5D6E-409C-BE32-E72D297353CC}">
              <c16:uniqueId val="{00000004-2FC4-441D-B206-BCF10FE1DBC1}"/>
            </c:ext>
          </c:extLst>
        </c:ser>
        <c:dLbls>
          <c:showLegendKey val="0"/>
          <c:showVal val="0"/>
          <c:showCatName val="0"/>
          <c:showSerName val="0"/>
          <c:showPercent val="0"/>
          <c:showBubbleSize val="0"/>
        </c:dLbls>
        <c:gapWidth val="219"/>
        <c:overlap val="-27"/>
        <c:axId val="1721210127"/>
        <c:axId val="1721192239"/>
      </c:barChart>
      <c:catAx>
        <c:axId val="172121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1721192239"/>
        <c:crosses val="autoZero"/>
        <c:auto val="1"/>
        <c:lblAlgn val="ctr"/>
        <c:lblOffset val="100"/>
        <c:noMultiLvlLbl val="0"/>
      </c:catAx>
      <c:valAx>
        <c:axId val="1721192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1721210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379B4-EC36-BD47-9A9F-B57771B5E564}"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2BD8351F-4D0E-A844-9D6C-4E5285E12439}">
      <dgm:prSet phldrT="[Text]"/>
      <dgm:spPr/>
      <dgm:t>
        <a:bodyPr/>
        <a:lstStyle/>
        <a:p>
          <a:r>
            <a:rPr lang="en-GB" dirty="0"/>
            <a:t>Towards a systemic approach </a:t>
          </a:r>
        </a:p>
      </dgm:t>
    </dgm:pt>
    <dgm:pt modelId="{45F70FEC-04B8-CC40-8363-3BC144CC5859}" type="parTrans" cxnId="{1008E9CC-E426-3747-91E5-53699CDFDD6C}">
      <dgm:prSet/>
      <dgm:spPr/>
      <dgm:t>
        <a:bodyPr/>
        <a:lstStyle/>
        <a:p>
          <a:endParaRPr lang="en-GB"/>
        </a:p>
      </dgm:t>
    </dgm:pt>
    <dgm:pt modelId="{E1BAF01A-4702-3C48-9FEE-EEF4832C546E}" type="sibTrans" cxnId="{1008E9CC-E426-3747-91E5-53699CDFDD6C}">
      <dgm:prSet/>
      <dgm:spPr/>
      <dgm:t>
        <a:bodyPr/>
        <a:lstStyle/>
        <a:p>
          <a:endParaRPr lang="en-GB"/>
        </a:p>
      </dgm:t>
    </dgm:pt>
    <dgm:pt modelId="{E645C206-9D15-C548-8CCA-A46AF4E8144B}">
      <dgm:prSet phldrT="[Text]"/>
      <dgm:spPr/>
      <dgm:t>
        <a:bodyPr/>
        <a:lstStyle/>
        <a:p>
          <a:r>
            <a:rPr lang="en-GB" dirty="0"/>
            <a:t>Required policy infrastructure</a:t>
          </a:r>
        </a:p>
      </dgm:t>
    </dgm:pt>
    <dgm:pt modelId="{187AB49A-2F03-6548-82EC-8EB0730F4645}" type="parTrans" cxnId="{B1EE0439-31E1-5649-BB26-9C6E6291F3A8}">
      <dgm:prSet/>
      <dgm:spPr/>
      <dgm:t>
        <a:bodyPr/>
        <a:lstStyle/>
        <a:p>
          <a:endParaRPr lang="en-GB"/>
        </a:p>
      </dgm:t>
    </dgm:pt>
    <dgm:pt modelId="{AF95FCC9-0412-D043-BCA7-921289B0E9C2}" type="sibTrans" cxnId="{B1EE0439-31E1-5649-BB26-9C6E6291F3A8}">
      <dgm:prSet/>
      <dgm:spPr/>
      <dgm:t>
        <a:bodyPr/>
        <a:lstStyle/>
        <a:p>
          <a:endParaRPr lang="en-GB"/>
        </a:p>
      </dgm:t>
    </dgm:pt>
    <dgm:pt modelId="{D182908C-BE40-D74E-837B-373B71CD03A8}">
      <dgm:prSet phldrT="[Text]"/>
      <dgm:spPr/>
      <dgm:t>
        <a:bodyPr/>
        <a:lstStyle/>
        <a:p>
          <a:r>
            <a:rPr lang="en-GB" dirty="0"/>
            <a:t>Capacity building - technological preparedness</a:t>
          </a:r>
        </a:p>
      </dgm:t>
    </dgm:pt>
    <dgm:pt modelId="{E2DDBE90-4583-0743-B9F3-4975A0E631A9}" type="parTrans" cxnId="{DFD80712-9A2B-1349-9A5F-442A1284EC19}">
      <dgm:prSet/>
      <dgm:spPr/>
      <dgm:t>
        <a:bodyPr/>
        <a:lstStyle/>
        <a:p>
          <a:endParaRPr lang="en-GB"/>
        </a:p>
      </dgm:t>
    </dgm:pt>
    <dgm:pt modelId="{A3B7C230-72A9-7D45-94A9-C292DF13A529}" type="sibTrans" cxnId="{DFD80712-9A2B-1349-9A5F-442A1284EC19}">
      <dgm:prSet/>
      <dgm:spPr/>
      <dgm:t>
        <a:bodyPr/>
        <a:lstStyle/>
        <a:p>
          <a:endParaRPr lang="en-GB"/>
        </a:p>
      </dgm:t>
    </dgm:pt>
    <dgm:pt modelId="{BF75F745-343A-384D-B5B1-53F6A29346D8}">
      <dgm:prSet phldrT="[Text]"/>
      <dgm:spPr/>
      <dgm:t>
        <a:bodyPr/>
        <a:lstStyle/>
        <a:p>
          <a:r>
            <a:rPr lang="en-GB" dirty="0"/>
            <a:t>Tapping on the best of both online and offline worlds</a:t>
          </a:r>
        </a:p>
      </dgm:t>
    </dgm:pt>
    <dgm:pt modelId="{C4B2E907-8811-A344-8ED6-80B51FDEBBE2}" type="parTrans" cxnId="{6C23613A-F1A5-904B-A574-441CA8891D59}">
      <dgm:prSet/>
      <dgm:spPr/>
      <dgm:t>
        <a:bodyPr/>
        <a:lstStyle/>
        <a:p>
          <a:endParaRPr lang="en-GB"/>
        </a:p>
      </dgm:t>
    </dgm:pt>
    <dgm:pt modelId="{39D9B809-8CD9-9A41-96AF-C09866A255B4}" type="sibTrans" cxnId="{6C23613A-F1A5-904B-A574-441CA8891D59}">
      <dgm:prSet/>
      <dgm:spPr/>
      <dgm:t>
        <a:bodyPr/>
        <a:lstStyle/>
        <a:p>
          <a:endParaRPr lang="en-GB"/>
        </a:p>
      </dgm:t>
    </dgm:pt>
    <dgm:pt modelId="{8C9455F4-363E-FE4F-AF66-396F65AFBF18}">
      <dgm:prSet phldrT="[Text]"/>
      <dgm:spPr/>
      <dgm:t>
        <a:bodyPr/>
        <a:lstStyle/>
        <a:p>
          <a:r>
            <a:rPr lang="en-GB" dirty="0"/>
            <a:t>Higher Education - Flexible and blended modes</a:t>
          </a:r>
        </a:p>
      </dgm:t>
    </dgm:pt>
    <dgm:pt modelId="{18BAD11C-7A08-204B-AFE8-1BFDE2FD7DA6}" type="parTrans" cxnId="{F56DD759-245F-5A4B-94D2-F0299D24B4F9}">
      <dgm:prSet/>
      <dgm:spPr/>
      <dgm:t>
        <a:bodyPr/>
        <a:lstStyle/>
        <a:p>
          <a:endParaRPr lang="en-GB"/>
        </a:p>
      </dgm:t>
    </dgm:pt>
    <dgm:pt modelId="{7F488D40-38C7-4A47-B0E8-B5CEA66CB024}" type="sibTrans" cxnId="{F56DD759-245F-5A4B-94D2-F0299D24B4F9}">
      <dgm:prSet/>
      <dgm:spPr/>
      <dgm:t>
        <a:bodyPr/>
        <a:lstStyle/>
        <a:p>
          <a:endParaRPr lang="en-GB"/>
        </a:p>
      </dgm:t>
    </dgm:pt>
    <dgm:pt modelId="{A122F268-6420-5949-AF8D-8868D5674AC3}">
      <dgm:prSet/>
      <dgm:spPr/>
      <dgm:t>
        <a:bodyPr/>
        <a:lstStyle/>
        <a:p>
          <a:r>
            <a:rPr lang="en-GB" dirty="0"/>
            <a:t>Increase monitoring and support</a:t>
          </a:r>
        </a:p>
      </dgm:t>
    </dgm:pt>
    <dgm:pt modelId="{1D94F675-EDFF-D14D-86A7-62C08A4C9296}" type="parTrans" cxnId="{73301031-6FA3-7E43-97F6-ED6B6CBFA943}">
      <dgm:prSet/>
      <dgm:spPr/>
      <dgm:t>
        <a:bodyPr/>
        <a:lstStyle/>
        <a:p>
          <a:endParaRPr lang="en-GB"/>
        </a:p>
      </dgm:t>
    </dgm:pt>
    <dgm:pt modelId="{FF3F766B-54B8-D54E-A253-1A3F68E76215}" type="sibTrans" cxnId="{73301031-6FA3-7E43-97F6-ED6B6CBFA943}">
      <dgm:prSet/>
      <dgm:spPr/>
      <dgm:t>
        <a:bodyPr/>
        <a:lstStyle/>
        <a:p>
          <a:endParaRPr lang="en-GB"/>
        </a:p>
      </dgm:t>
    </dgm:pt>
    <dgm:pt modelId="{CE897CC8-1E5A-C743-AF71-D43699AD10DE}" type="pres">
      <dgm:prSet presAssocID="{540379B4-EC36-BD47-9A9F-B57771B5E564}" presName="cycle" presStyleCnt="0">
        <dgm:presLayoutVars>
          <dgm:dir/>
          <dgm:resizeHandles val="exact"/>
        </dgm:presLayoutVars>
      </dgm:prSet>
      <dgm:spPr/>
    </dgm:pt>
    <dgm:pt modelId="{41B5A21D-600E-D444-9433-F58E2A36185A}" type="pres">
      <dgm:prSet presAssocID="{2BD8351F-4D0E-A844-9D6C-4E5285E12439}" presName="node" presStyleLbl="node1" presStyleIdx="0" presStyleCnt="6">
        <dgm:presLayoutVars>
          <dgm:bulletEnabled val="1"/>
        </dgm:presLayoutVars>
      </dgm:prSet>
      <dgm:spPr/>
    </dgm:pt>
    <dgm:pt modelId="{F135A268-8EB6-2541-8131-2044305C7720}" type="pres">
      <dgm:prSet presAssocID="{2BD8351F-4D0E-A844-9D6C-4E5285E12439}" presName="spNode" presStyleCnt="0"/>
      <dgm:spPr/>
    </dgm:pt>
    <dgm:pt modelId="{A6BDDCB0-E442-D343-9C4F-7E174D058028}" type="pres">
      <dgm:prSet presAssocID="{E1BAF01A-4702-3C48-9FEE-EEF4832C546E}" presName="sibTrans" presStyleLbl="sibTrans1D1" presStyleIdx="0" presStyleCnt="6"/>
      <dgm:spPr/>
    </dgm:pt>
    <dgm:pt modelId="{BBB56B8F-9D5A-DE45-8A83-19572BBCEB2C}" type="pres">
      <dgm:prSet presAssocID="{E645C206-9D15-C548-8CCA-A46AF4E8144B}" presName="node" presStyleLbl="node1" presStyleIdx="1" presStyleCnt="6">
        <dgm:presLayoutVars>
          <dgm:bulletEnabled val="1"/>
        </dgm:presLayoutVars>
      </dgm:prSet>
      <dgm:spPr/>
    </dgm:pt>
    <dgm:pt modelId="{5E262C09-6E65-FC48-A071-436D4D00830E}" type="pres">
      <dgm:prSet presAssocID="{E645C206-9D15-C548-8CCA-A46AF4E8144B}" presName="spNode" presStyleCnt="0"/>
      <dgm:spPr/>
    </dgm:pt>
    <dgm:pt modelId="{EDB1D020-CA78-3C4A-8D04-74ED81ECC072}" type="pres">
      <dgm:prSet presAssocID="{AF95FCC9-0412-D043-BCA7-921289B0E9C2}" presName="sibTrans" presStyleLbl="sibTrans1D1" presStyleIdx="1" presStyleCnt="6"/>
      <dgm:spPr/>
    </dgm:pt>
    <dgm:pt modelId="{90DDD853-C7C7-854F-AA50-FE23E13F19A3}" type="pres">
      <dgm:prSet presAssocID="{D182908C-BE40-D74E-837B-373B71CD03A8}" presName="node" presStyleLbl="node1" presStyleIdx="2" presStyleCnt="6">
        <dgm:presLayoutVars>
          <dgm:bulletEnabled val="1"/>
        </dgm:presLayoutVars>
      </dgm:prSet>
      <dgm:spPr/>
    </dgm:pt>
    <dgm:pt modelId="{31E2EC5D-3D0A-664B-AE13-A574D19F36EB}" type="pres">
      <dgm:prSet presAssocID="{D182908C-BE40-D74E-837B-373B71CD03A8}" presName="spNode" presStyleCnt="0"/>
      <dgm:spPr/>
    </dgm:pt>
    <dgm:pt modelId="{88E1EC11-1404-1448-81AC-867521C73236}" type="pres">
      <dgm:prSet presAssocID="{A3B7C230-72A9-7D45-94A9-C292DF13A529}" presName="sibTrans" presStyleLbl="sibTrans1D1" presStyleIdx="2" presStyleCnt="6"/>
      <dgm:spPr/>
    </dgm:pt>
    <dgm:pt modelId="{A242E34B-46B3-2E48-81AD-C0854BB0B694}" type="pres">
      <dgm:prSet presAssocID="{BF75F745-343A-384D-B5B1-53F6A29346D8}" presName="node" presStyleLbl="node1" presStyleIdx="3" presStyleCnt="6">
        <dgm:presLayoutVars>
          <dgm:bulletEnabled val="1"/>
        </dgm:presLayoutVars>
      </dgm:prSet>
      <dgm:spPr/>
    </dgm:pt>
    <dgm:pt modelId="{673ADAC8-802C-034E-84DF-9AFB6EDD03C5}" type="pres">
      <dgm:prSet presAssocID="{BF75F745-343A-384D-B5B1-53F6A29346D8}" presName="spNode" presStyleCnt="0"/>
      <dgm:spPr/>
    </dgm:pt>
    <dgm:pt modelId="{7F16FAB1-C854-DA4F-A574-B816EAD4943B}" type="pres">
      <dgm:prSet presAssocID="{39D9B809-8CD9-9A41-96AF-C09866A255B4}" presName="sibTrans" presStyleLbl="sibTrans1D1" presStyleIdx="3" presStyleCnt="6"/>
      <dgm:spPr/>
    </dgm:pt>
    <dgm:pt modelId="{53F78ABC-B678-224E-99F6-E2C6D3F2134F}" type="pres">
      <dgm:prSet presAssocID="{8C9455F4-363E-FE4F-AF66-396F65AFBF18}" presName="node" presStyleLbl="node1" presStyleIdx="4" presStyleCnt="6">
        <dgm:presLayoutVars>
          <dgm:bulletEnabled val="1"/>
        </dgm:presLayoutVars>
      </dgm:prSet>
      <dgm:spPr/>
    </dgm:pt>
    <dgm:pt modelId="{A385637C-A5B1-F043-ACF9-6A2BA047A480}" type="pres">
      <dgm:prSet presAssocID="{8C9455F4-363E-FE4F-AF66-396F65AFBF18}" presName="spNode" presStyleCnt="0"/>
      <dgm:spPr/>
    </dgm:pt>
    <dgm:pt modelId="{77292330-54B5-9849-B062-3D4D172BC444}" type="pres">
      <dgm:prSet presAssocID="{7F488D40-38C7-4A47-B0E8-B5CEA66CB024}" presName="sibTrans" presStyleLbl="sibTrans1D1" presStyleIdx="4" presStyleCnt="6"/>
      <dgm:spPr/>
    </dgm:pt>
    <dgm:pt modelId="{0278652D-1CF1-864E-B096-49D6D1171159}" type="pres">
      <dgm:prSet presAssocID="{A122F268-6420-5949-AF8D-8868D5674AC3}" presName="node" presStyleLbl="node1" presStyleIdx="5" presStyleCnt="6">
        <dgm:presLayoutVars>
          <dgm:bulletEnabled val="1"/>
        </dgm:presLayoutVars>
      </dgm:prSet>
      <dgm:spPr/>
    </dgm:pt>
    <dgm:pt modelId="{A351F1B7-32F7-7A42-9A0B-AB62D6B5A81A}" type="pres">
      <dgm:prSet presAssocID="{A122F268-6420-5949-AF8D-8868D5674AC3}" presName="spNode" presStyleCnt="0"/>
      <dgm:spPr/>
    </dgm:pt>
    <dgm:pt modelId="{8EADEA98-A7A8-934D-8033-9EED70235F75}" type="pres">
      <dgm:prSet presAssocID="{FF3F766B-54B8-D54E-A253-1A3F68E76215}" presName="sibTrans" presStyleLbl="sibTrans1D1" presStyleIdx="5" presStyleCnt="6"/>
      <dgm:spPr/>
    </dgm:pt>
  </dgm:ptLst>
  <dgm:cxnLst>
    <dgm:cxn modelId="{DFD80712-9A2B-1349-9A5F-442A1284EC19}" srcId="{540379B4-EC36-BD47-9A9F-B57771B5E564}" destId="{D182908C-BE40-D74E-837B-373B71CD03A8}" srcOrd="2" destOrd="0" parTransId="{E2DDBE90-4583-0743-B9F3-4975A0E631A9}" sibTransId="{A3B7C230-72A9-7D45-94A9-C292DF13A529}"/>
    <dgm:cxn modelId="{71F50E27-42BD-3A46-8833-5F666B9E9823}" type="presOf" srcId="{E645C206-9D15-C548-8CCA-A46AF4E8144B}" destId="{BBB56B8F-9D5A-DE45-8A83-19572BBCEB2C}" srcOrd="0" destOrd="0" presId="urn:microsoft.com/office/officeart/2005/8/layout/cycle6"/>
    <dgm:cxn modelId="{82A3B52F-BD35-2343-8B9C-194ED2E5A4AA}" type="presOf" srcId="{A122F268-6420-5949-AF8D-8868D5674AC3}" destId="{0278652D-1CF1-864E-B096-49D6D1171159}" srcOrd="0" destOrd="0" presId="urn:microsoft.com/office/officeart/2005/8/layout/cycle6"/>
    <dgm:cxn modelId="{73301031-6FA3-7E43-97F6-ED6B6CBFA943}" srcId="{540379B4-EC36-BD47-9A9F-B57771B5E564}" destId="{A122F268-6420-5949-AF8D-8868D5674AC3}" srcOrd="5" destOrd="0" parTransId="{1D94F675-EDFF-D14D-86A7-62C08A4C9296}" sibTransId="{FF3F766B-54B8-D54E-A253-1A3F68E76215}"/>
    <dgm:cxn modelId="{B1EE0439-31E1-5649-BB26-9C6E6291F3A8}" srcId="{540379B4-EC36-BD47-9A9F-B57771B5E564}" destId="{E645C206-9D15-C548-8CCA-A46AF4E8144B}" srcOrd="1" destOrd="0" parTransId="{187AB49A-2F03-6548-82EC-8EB0730F4645}" sibTransId="{AF95FCC9-0412-D043-BCA7-921289B0E9C2}"/>
    <dgm:cxn modelId="{6C23613A-F1A5-904B-A574-441CA8891D59}" srcId="{540379B4-EC36-BD47-9A9F-B57771B5E564}" destId="{BF75F745-343A-384D-B5B1-53F6A29346D8}" srcOrd="3" destOrd="0" parTransId="{C4B2E907-8811-A344-8ED6-80B51FDEBBE2}" sibTransId="{39D9B809-8CD9-9A41-96AF-C09866A255B4}"/>
    <dgm:cxn modelId="{A2344556-7420-AE45-B048-9F06E1F49496}" type="presOf" srcId="{E1BAF01A-4702-3C48-9FEE-EEF4832C546E}" destId="{A6BDDCB0-E442-D343-9C4F-7E174D058028}" srcOrd="0" destOrd="0" presId="urn:microsoft.com/office/officeart/2005/8/layout/cycle6"/>
    <dgm:cxn modelId="{F56DD759-245F-5A4B-94D2-F0299D24B4F9}" srcId="{540379B4-EC36-BD47-9A9F-B57771B5E564}" destId="{8C9455F4-363E-FE4F-AF66-396F65AFBF18}" srcOrd="4" destOrd="0" parTransId="{18BAD11C-7A08-204B-AFE8-1BFDE2FD7DA6}" sibTransId="{7F488D40-38C7-4A47-B0E8-B5CEA66CB024}"/>
    <dgm:cxn modelId="{A2B02697-0BCB-A94E-8E50-F6270763FC24}" type="presOf" srcId="{AF95FCC9-0412-D043-BCA7-921289B0E9C2}" destId="{EDB1D020-CA78-3C4A-8D04-74ED81ECC072}" srcOrd="0" destOrd="0" presId="urn:microsoft.com/office/officeart/2005/8/layout/cycle6"/>
    <dgm:cxn modelId="{F800C2A0-5CD5-3249-AF38-B2189C2D0BF1}" type="presOf" srcId="{BF75F745-343A-384D-B5B1-53F6A29346D8}" destId="{A242E34B-46B3-2E48-81AD-C0854BB0B694}" srcOrd="0" destOrd="0" presId="urn:microsoft.com/office/officeart/2005/8/layout/cycle6"/>
    <dgm:cxn modelId="{B90F2DA4-FEBC-1641-B660-2E3C33F5A6B1}" type="presOf" srcId="{FF3F766B-54B8-D54E-A253-1A3F68E76215}" destId="{8EADEA98-A7A8-934D-8033-9EED70235F75}" srcOrd="0" destOrd="0" presId="urn:microsoft.com/office/officeart/2005/8/layout/cycle6"/>
    <dgm:cxn modelId="{294268AC-CEB6-BA45-BF80-FFEF8DB015D3}" type="presOf" srcId="{39D9B809-8CD9-9A41-96AF-C09866A255B4}" destId="{7F16FAB1-C854-DA4F-A574-B816EAD4943B}" srcOrd="0" destOrd="0" presId="urn:microsoft.com/office/officeart/2005/8/layout/cycle6"/>
    <dgm:cxn modelId="{88A7CCB2-5A8B-2D43-B732-52C440B71132}" type="presOf" srcId="{D182908C-BE40-D74E-837B-373B71CD03A8}" destId="{90DDD853-C7C7-854F-AA50-FE23E13F19A3}" srcOrd="0" destOrd="0" presId="urn:microsoft.com/office/officeart/2005/8/layout/cycle6"/>
    <dgm:cxn modelId="{3BB84BB9-6489-F349-B672-750578ED08BF}" type="presOf" srcId="{A3B7C230-72A9-7D45-94A9-C292DF13A529}" destId="{88E1EC11-1404-1448-81AC-867521C73236}" srcOrd="0" destOrd="0" presId="urn:microsoft.com/office/officeart/2005/8/layout/cycle6"/>
    <dgm:cxn modelId="{A5EEBFC0-4B18-EC4E-9296-D6CD418223E7}" type="presOf" srcId="{2BD8351F-4D0E-A844-9D6C-4E5285E12439}" destId="{41B5A21D-600E-D444-9433-F58E2A36185A}" srcOrd="0" destOrd="0" presId="urn:microsoft.com/office/officeart/2005/8/layout/cycle6"/>
    <dgm:cxn modelId="{66B7F3C0-77A4-864E-B7E4-BEA741ECEC88}" type="presOf" srcId="{540379B4-EC36-BD47-9A9F-B57771B5E564}" destId="{CE897CC8-1E5A-C743-AF71-D43699AD10DE}" srcOrd="0" destOrd="0" presId="urn:microsoft.com/office/officeart/2005/8/layout/cycle6"/>
    <dgm:cxn modelId="{56AD39C4-28EF-D749-8F5D-62D4B3EBD09F}" type="presOf" srcId="{8C9455F4-363E-FE4F-AF66-396F65AFBF18}" destId="{53F78ABC-B678-224E-99F6-E2C6D3F2134F}" srcOrd="0" destOrd="0" presId="urn:microsoft.com/office/officeart/2005/8/layout/cycle6"/>
    <dgm:cxn modelId="{1008E9CC-E426-3747-91E5-53699CDFDD6C}" srcId="{540379B4-EC36-BD47-9A9F-B57771B5E564}" destId="{2BD8351F-4D0E-A844-9D6C-4E5285E12439}" srcOrd="0" destOrd="0" parTransId="{45F70FEC-04B8-CC40-8363-3BC144CC5859}" sibTransId="{E1BAF01A-4702-3C48-9FEE-EEF4832C546E}"/>
    <dgm:cxn modelId="{0A4923E1-02CB-A34C-9406-4AC384608554}" type="presOf" srcId="{7F488D40-38C7-4A47-B0E8-B5CEA66CB024}" destId="{77292330-54B5-9849-B062-3D4D172BC444}" srcOrd="0" destOrd="0" presId="urn:microsoft.com/office/officeart/2005/8/layout/cycle6"/>
    <dgm:cxn modelId="{48C0991F-6790-B542-BB2C-A510C74510BC}" type="presParOf" srcId="{CE897CC8-1E5A-C743-AF71-D43699AD10DE}" destId="{41B5A21D-600E-D444-9433-F58E2A36185A}" srcOrd="0" destOrd="0" presId="urn:microsoft.com/office/officeart/2005/8/layout/cycle6"/>
    <dgm:cxn modelId="{97869D79-F7C9-9045-AC85-9BC37D7E6B09}" type="presParOf" srcId="{CE897CC8-1E5A-C743-AF71-D43699AD10DE}" destId="{F135A268-8EB6-2541-8131-2044305C7720}" srcOrd="1" destOrd="0" presId="urn:microsoft.com/office/officeart/2005/8/layout/cycle6"/>
    <dgm:cxn modelId="{CD231B00-AF21-2C46-A824-E19E22F00884}" type="presParOf" srcId="{CE897CC8-1E5A-C743-AF71-D43699AD10DE}" destId="{A6BDDCB0-E442-D343-9C4F-7E174D058028}" srcOrd="2" destOrd="0" presId="urn:microsoft.com/office/officeart/2005/8/layout/cycle6"/>
    <dgm:cxn modelId="{ADE646E2-6D33-BE44-8BF2-463E2F893829}" type="presParOf" srcId="{CE897CC8-1E5A-C743-AF71-D43699AD10DE}" destId="{BBB56B8F-9D5A-DE45-8A83-19572BBCEB2C}" srcOrd="3" destOrd="0" presId="urn:microsoft.com/office/officeart/2005/8/layout/cycle6"/>
    <dgm:cxn modelId="{8F77B943-AC14-5F4B-B05A-E39365D4E4F0}" type="presParOf" srcId="{CE897CC8-1E5A-C743-AF71-D43699AD10DE}" destId="{5E262C09-6E65-FC48-A071-436D4D00830E}" srcOrd="4" destOrd="0" presId="urn:microsoft.com/office/officeart/2005/8/layout/cycle6"/>
    <dgm:cxn modelId="{4A5CFC0E-1E73-7949-A381-6F6E6AF2BC5E}" type="presParOf" srcId="{CE897CC8-1E5A-C743-AF71-D43699AD10DE}" destId="{EDB1D020-CA78-3C4A-8D04-74ED81ECC072}" srcOrd="5" destOrd="0" presId="urn:microsoft.com/office/officeart/2005/8/layout/cycle6"/>
    <dgm:cxn modelId="{260C51FA-1D15-4841-9D7A-9CB9CC5D3AB3}" type="presParOf" srcId="{CE897CC8-1E5A-C743-AF71-D43699AD10DE}" destId="{90DDD853-C7C7-854F-AA50-FE23E13F19A3}" srcOrd="6" destOrd="0" presId="urn:microsoft.com/office/officeart/2005/8/layout/cycle6"/>
    <dgm:cxn modelId="{DAA8E6CB-A8B7-5B40-A1C0-839172FB648C}" type="presParOf" srcId="{CE897CC8-1E5A-C743-AF71-D43699AD10DE}" destId="{31E2EC5D-3D0A-664B-AE13-A574D19F36EB}" srcOrd="7" destOrd="0" presId="urn:microsoft.com/office/officeart/2005/8/layout/cycle6"/>
    <dgm:cxn modelId="{7FE9D2D4-C36D-B446-A138-4F859335E72A}" type="presParOf" srcId="{CE897CC8-1E5A-C743-AF71-D43699AD10DE}" destId="{88E1EC11-1404-1448-81AC-867521C73236}" srcOrd="8" destOrd="0" presId="urn:microsoft.com/office/officeart/2005/8/layout/cycle6"/>
    <dgm:cxn modelId="{455B963F-1275-F74D-84B1-E27C86B1BB4F}" type="presParOf" srcId="{CE897CC8-1E5A-C743-AF71-D43699AD10DE}" destId="{A242E34B-46B3-2E48-81AD-C0854BB0B694}" srcOrd="9" destOrd="0" presId="urn:microsoft.com/office/officeart/2005/8/layout/cycle6"/>
    <dgm:cxn modelId="{5B9DA0DD-ED32-264F-8402-78CD84FF217B}" type="presParOf" srcId="{CE897CC8-1E5A-C743-AF71-D43699AD10DE}" destId="{673ADAC8-802C-034E-84DF-9AFB6EDD03C5}" srcOrd="10" destOrd="0" presId="urn:microsoft.com/office/officeart/2005/8/layout/cycle6"/>
    <dgm:cxn modelId="{15FEE3FA-FEC9-2343-A61B-3C790A433368}" type="presParOf" srcId="{CE897CC8-1E5A-C743-AF71-D43699AD10DE}" destId="{7F16FAB1-C854-DA4F-A574-B816EAD4943B}" srcOrd="11" destOrd="0" presId="urn:microsoft.com/office/officeart/2005/8/layout/cycle6"/>
    <dgm:cxn modelId="{D9351B0E-F94F-6A4D-AD7F-9F0E48D75317}" type="presParOf" srcId="{CE897CC8-1E5A-C743-AF71-D43699AD10DE}" destId="{53F78ABC-B678-224E-99F6-E2C6D3F2134F}" srcOrd="12" destOrd="0" presId="urn:microsoft.com/office/officeart/2005/8/layout/cycle6"/>
    <dgm:cxn modelId="{D44E5029-897C-BA4C-8EC6-C37757EAE38D}" type="presParOf" srcId="{CE897CC8-1E5A-C743-AF71-D43699AD10DE}" destId="{A385637C-A5B1-F043-ACF9-6A2BA047A480}" srcOrd="13" destOrd="0" presId="urn:microsoft.com/office/officeart/2005/8/layout/cycle6"/>
    <dgm:cxn modelId="{8C329282-7755-874F-A10C-3168F20BD8BA}" type="presParOf" srcId="{CE897CC8-1E5A-C743-AF71-D43699AD10DE}" destId="{77292330-54B5-9849-B062-3D4D172BC444}" srcOrd="14" destOrd="0" presId="urn:microsoft.com/office/officeart/2005/8/layout/cycle6"/>
    <dgm:cxn modelId="{9E15AA4E-EF1F-DD41-A667-741D06EC6BB1}" type="presParOf" srcId="{CE897CC8-1E5A-C743-AF71-D43699AD10DE}" destId="{0278652D-1CF1-864E-B096-49D6D1171159}" srcOrd="15" destOrd="0" presId="urn:microsoft.com/office/officeart/2005/8/layout/cycle6"/>
    <dgm:cxn modelId="{A52694C1-A4AA-264C-A173-60EA4EBA91BF}" type="presParOf" srcId="{CE897CC8-1E5A-C743-AF71-D43699AD10DE}" destId="{A351F1B7-32F7-7A42-9A0B-AB62D6B5A81A}" srcOrd="16" destOrd="0" presId="urn:microsoft.com/office/officeart/2005/8/layout/cycle6"/>
    <dgm:cxn modelId="{6B667993-1507-3A40-BEE3-E67DCC00504B}" type="presParOf" srcId="{CE897CC8-1E5A-C743-AF71-D43699AD10DE}" destId="{8EADEA98-A7A8-934D-8033-9EED70235F75}"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AF0E57-5AF4-DA4F-9588-F767E18662A4}"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6BEA227A-BBE5-5F4F-BCA3-19EBA3D675CA}">
      <dgm:prSet phldrT="[Text]"/>
      <dgm:spPr/>
      <dgm:t>
        <a:bodyPr/>
        <a:lstStyle/>
        <a:p>
          <a:pPr algn="ctr"/>
          <a:r>
            <a:rPr lang="en-GB" dirty="0"/>
            <a:t>Address Digital Divides</a:t>
          </a:r>
        </a:p>
      </dgm:t>
    </dgm:pt>
    <dgm:pt modelId="{4505F562-390C-364C-8DB9-014A9D5FB917}" type="parTrans" cxnId="{F7C5558A-5367-A248-84D7-65783BB61883}">
      <dgm:prSet/>
      <dgm:spPr/>
      <dgm:t>
        <a:bodyPr/>
        <a:lstStyle/>
        <a:p>
          <a:pPr algn="ctr"/>
          <a:endParaRPr lang="en-GB"/>
        </a:p>
      </dgm:t>
    </dgm:pt>
    <dgm:pt modelId="{CDD40BAB-D199-6E46-947A-6863E73C946D}" type="sibTrans" cxnId="{F7C5558A-5367-A248-84D7-65783BB61883}">
      <dgm:prSet/>
      <dgm:spPr/>
      <dgm:t>
        <a:bodyPr/>
        <a:lstStyle/>
        <a:p>
          <a:pPr algn="ctr"/>
          <a:endParaRPr lang="en-GB"/>
        </a:p>
      </dgm:t>
    </dgm:pt>
    <dgm:pt modelId="{7D076AED-E405-8243-9B1E-804471394447}">
      <dgm:prSet phldrT="[Text]"/>
      <dgm:spPr/>
      <dgm:t>
        <a:bodyPr/>
        <a:lstStyle/>
        <a:p>
          <a:pPr algn="ctr"/>
          <a:r>
            <a:rPr lang="en-GB" dirty="0"/>
            <a:t>Opportunities for ongoing dialogue </a:t>
          </a:r>
        </a:p>
      </dgm:t>
    </dgm:pt>
    <dgm:pt modelId="{24A376CA-D300-7A4E-BE23-BF2C922E0A06}" type="parTrans" cxnId="{D8F218FC-0DC1-AF40-B46A-BC80D2E568D6}">
      <dgm:prSet/>
      <dgm:spPr/>
      <dgm:t>
        <a:bodyPr/>
        <a:lstStyle/>
        <a:p>
          <a:pPr algn="ctr"/>
          <a:endParaRPr lang="en-GB"/>
        </a:p>
      </dgm:t>
    </dgm:pt>
    <dgm:pt modelId="{0DA23672-FD76-C449-ABE5-F50604D7AE27}" type="sibTrans" cxnId="{D8F218FC-0DC1-AF40-B46A-BC80D2E568D6}">
      <dgm:prSet/>
      <dgm:spPr/>
      <dgm:t>
        <a:bodyPr/>
        <a:lstStyle/>
        <a:p>
          <a:pPr algn="ctr"/>
          <a:endParaRPr lang="en-GB"/>
        </a:p>
      </dgm:t>
    </dgm:pt>
    <dgm:pt modelId="{3EF34796-B65A-6449-9269-72995E3A21A2}">
      <dgm:prSet phldrT="[Text]"/>
      <dgm:spPr/>
      <dgm:t>
        <a:bodyPr/>
        <a:lstStyle/>
        <a:p>
          <a:pPr algn="ctr"/>
          <a:r>
            <a:rPr lang="en-GB" dirty="0"/>
            <a:t>A plan of action for vulnerable children and their families and any identified learning loss</a:t>
          </a:r>
        </a:p>
      </dgm:t>
    </dgm:pt>
    <dgm:pt modelId="{682E1BD5-9D98-4045-B820-207674CC7D43}" type="parTrans" cxnId="{E10CE0CB-14AA-B246-818F-175577ECAA64}">
      <dgm:prSet/>
      <dgm:spPr/>
      <dgm:t>
        <a:bodyPr/>
        <a:lstStyle/>
        <a:p>
          <a:pPr algn="ctr"/>
          <a:endParaRPr lang="en-GB"/>
        </a:p>
      </dgm:t>
    </dgm:pt>
    <dgm:pt modelId="{70545791-DB9B-9C4E-8400-B4C2ED6296A6}" type="sibTrans" cxnId="{E10CE0CB-14AA-B246-818F-175577ECAA64}">
      <dgm:prSet/>
      <dgm:spPr/>
      <dgm:t>
        <a:bodyPr/>
        <a:lstStyle/>
        <a:p>
          <a:pPr algn="ctr"/>
          <a:endParaRPr lang="en-GB"/>
        </a:p>
      </dgm:t>
    </dgm:pt>
    <dgm:pt modelId="{F95F3EAD-672A-D446-8982-80021D4E387C}">
      <dgm:prSet phldrT="[Text]"/>
      <dgm:spPr/>
      <dgm:t>
        <a:bodyPr/>
        <a:lstStyle/>
        <a:p>
          <a:pPr algn="ctr"/>
          <a:r>
            <a:rPr lang="en-GB" dirty="0"/>
            <a:t>Centrality of relationships &amp; partnership with parents</a:t>
          </a:r>
        </a:p>
      </dgm:t>
    </dgm:pt>
    <dgm:pt modelId="{AD888CB5-D365-F24A-A4EC-65D204C6B7EB}" type="parTrans" cxnId="{CCD9CD57-3308-834B-ADDA-539A86324C25}">
      <dgm:prSet/>
      <dgm:spPr/>
      <dgm:t>
        <a:bodyPr/>
        <a:lstStyle/>
        <a:p>
          <a:pPr algn="ctr"/>
          <a:endParaRPr lang="en-GB"/>
        </a:p>
      </dgm:t>
    </dgm:pt>
    <dgm:pt modelId="{84D41EDB-FFA4-AC4E-A731-C90B4259AA1C}" type="sibTrans" cxnId="{CCD9CD57-3308-834B-ADDA-539A86324C25}">
      <dgm:prSet/>
      <dgm:spPr/>
      <dgm:t>
        <a:bodyPr/>
        <a:lstStyle/>
        <a:p>
          <a:pPr algn="ctr"/>
          <a:endParaRPr lang="en-GB"/>
        </a:p>
      </dgm:t>
    </dgm:pt>
    <dgm:pt modelId="{94E144F1-5723-4B45-883E-5C2B2EECA569}">
      <dgm:prSet phldrT="[Text]"/>
      <dgm:spPr/>
      <dgm:t>
        <a:bodyPr/>
        <a:lstStyle/>
        <a:p>
          <a:pPr algn="ctr"/>
          <a:r>
            <a:rPr lang="en-GB" dirty="0"/>
            <a:t>Towards valuing and recognising the teaching profession</a:t>
          </a:r>
        </a:p>
      </dgm:t>
    </dgm:pt>
    <dgm:pt modelId="{A7ED22CE-691A-0445-8829-740AF255A935}" type="parTrans" cxnId="{47417B2C-1ED6-9941-94BA-D41A39917D79}">
      <dgm:prSet/>
      <dgm:spPr/>
      <dgm:t>
        <a:bodyPr/>
        <a:lstStyle/>
        <a:p>
          <a:pPr algn="ctr"/>
          <a:endParaRPr lang="en-GB"/>
        </a:p>
      </dgm:t>
    </dgm:pt>
    <dgm:pt modelId="{C5F335F7-AC7B-504D-A58B-FFF9EDBB8D63}" type="sibTrans" cxnId="{47417B2C-1ED6-9941-94BA-D41A39917D79}">
      <dgm:prSet/>
      <dgm:spPr/>
      <dgm:t>
        <a:bodyPr/>
        <a:lstStyle/>
        <a:p>
          <a:pPr algn="ctr"/>
          <a:endParaRPr lang="en-GB"/>
        </a:p>
      </dgm:t>
    </dgm:pt>
    <dgm:pt modelId="{8204F247-B642-D94A-B18C-B4B0333515D9}">
      <dgm:prSet/>
      <dgm:spPr/>
      <dgm:t>
        <a:bodyPr/>
        <a:lstStyle/>
        <a:p>
          <a:pPr algn="ctr"/>
          <a:r>
            <a:rPr lang="en-GB" dirty="0"/>
            <a:t>Sustainable well-being support programmes for all stakeholders in education</a:t>
          </a:r>
        </a:p>
      </dgm:t>
    </dgm:pt>
    <dgm:pt modelId="{8AF321D1-CAA8-5E4D-864A-8BCAEC02CD4A}" type="parTrans" cxnId="{587A2B79-F183-0244-877D-C97E79C48588}">
      <dgm:prSet/>
      <dgm:spPr/>
      <dgm:t>
        <a:bodyPr/>
        <a:lstStyle/>
        <a:p>
          <a:pPr algn="ctr"/>
          <a:endParaRPr lang="en-GB"/>
        </a:p>
      </dgm:t>
    </dgm:pt>
    <dgm:pt modelId="{5F380875-1CC3-1440-92CE-816D6939876A}" type="sibTrans" cxnId="{587A2B79-F183-0244-877D-C97E79C48588}">
      <dgm:prSet/>
      <dgm:spPr/>
      <dgm:t>
        <a:bodyPr/>
        <a:lstStyle/>
        <a:p>
          <a:pPr algn="ctr"/>
          <a:endParaRPr lang="en-GB"/>
        </a:p>
      </dgm:t>
    </dgm:pt>
    <dgm:pt modelId="{46C9ACD1-0668-1841-9AFA-D70BD8CFB95C}" type="pres">
      <dgm:prSet presAssocID="{6CAF0E57-5AF4-DA4F-9588-F767E18662A4}" presName="cycle" presStyleCnt="0">
        <dgm:presLayoutVars>
          <dgm:dir/>
          <dgm:resizeHandles val="exact"/>
        </dgm:presLayoutVars>
      </dgm:prSet>
      <dgm:spPr/>
    </dgm:pt>
    <dgm:pt modelId="{D2D97642-7515-E044-B100-9A26DE3CC9AB}" type="pres">
      <dgm:prSet presAssocID="{6BEA227A-BBE5-5F4F-BCA3-19EBA3D675CA}" presName="node" presStyleLbl="node1" presStyleIdx="0" presStyleCnt="6">
        <dgm:presLayoutVars>
          <dgm:bulletEnabled val="1"/>
        </dgm:presLayoutVars>
      </dgm:prSet>
      <dgm:spPr/>
    </dgm:pt>
    <dgm:pt modelId="{F669D548-A43C-D94D-9E08-36D48A583524}" type="pres">
      <dgm:prSet presAssocID="{6BEA227A-BBE5-5F4F-BCA3-19EBA3D675CA}" presName="spNode" presStyleCnt="0"/>
      <dgm:spPr/>
    </dgm:pt>
    <dgm:pt modelId="{D975E41C-F08C-BE4E-83CD-715807E8A85A}" type="pres">
      <dgm:prSet presAssocID="{CDD40BAB-D199-6E46-947A-6863E73C946D}" presName="sibTrans" presStyleLbl="sibTrans1D1" presStyleIdx="0" presStyleCnt="6"/>
      <dgm:spPr/>
    </dgm:pt>
    <dgm:pt modelId="{0CF3CAC8-E17C-6A45-9492-86A20E546DE4}" type="pres">
      <dgm:prSet presAssocID="{7D076AED-E405-8243-9B1E-804471394447}" presName="node" presStyleLbl="node1" presStyleIdx="1" presStyleCnt="6">
        <dgm:presLayoutVars>
          <dgm:bulletEnabled val="1"/>
        </dgm:presLayoutVars>
      </dgm:prSet>
      <dgm:spPr/>
    </dgm:pt>
    <dgm:pt modelId="{B34E4505-CBE8-DF45-B580-8BCAFA5490B3}" type="pres">
      <dgm:prSet presAssocID="{7D076AED-E405-8243-9B1E-804471394447}" presName="spNode" presStyleCnt="0"/>
      <dgm:spPr/>
    </dgm:pt>
    <dgm:pt modelId="{00A92DE9-FCDC-BA42-915C-DE01FC3E490F}" type="pres">
      <dgm:prSet presAssocID="{0DA23672-FD76-C449-ABE5-F50604D7AE27}" presName="sibTrans" presStyleLbl="sibTrans1D1" presStyleIdx="1" presStyleCnt="6"/>
      <dgm:spPr/>
    </dgm:pt>
    <dgm:pt modelId="{173A7F16-845F-0141-BF43-37FA05108CDB}" type="pres">
      <dgm:prSet presAssocID="{3EF34796-B65A-6449-9269-72995E3A21A2}" presName="node" presStyleLbl="node1" presStyleIdx="2" presStyleCnt="6">
        <dgm:presLayoutVars>
          <dgm:bulletEnabled val="1"/>
        </dgm:presLayoutVars>
      </dgm:prSet>
      <dgm:spPr/>
    </dgm:pt>
    <dgm:pt modelId="{1DBF944C-39A7-B34C-98DC-B3579037337B}" type="pres">
      <dgm:prSet presAssocID="{3EF34796-B65A-6449-9269-72995E3A21A2}" presName="spNode" presStyleCnt="0"/>
      <dgm:spPr/>
    </dgm:pt>
    <dgm:pt modelId="{6C0B5267-5BE0-9B40-9FE4-20A7C51B9547}" type="pres">
      <dgm:prSet presAssocID="{70545791-DB9B-9C4E-8400-B4C2ED6296A6}" presName="sibTrans" presStyleLbl="sibTrans1D1" presStyleIdx="2" presStyleCnt="6"/>
      <dgm:spPr/>
    </dgm:pt>
    <dgm:pt modelId="{41657BC9-B664-724C-8296-71E8CD4E1860}" type="pres">
      <dgm:prSet presAssocID="{F95F3EAD-672A-D446-8982-80021D4E387C}" presName="node" presStyleLbl="node1" presStyleIdx="3" presStyleCnt="6">
        <dgm:presLayoutVars>
          <dgm:bulletEnabled val="1"/>
        </dgm:presLayoutVars>
      </dgm:prSet>
      <dgm:spPr/>
    </dgm:pt>
    <dgm:pt modelId="{195C6B9F-40D7-2749-B828-F7CC716A8A2B}" type="pres">
      <dgm:prSet presAssocID="{F95F3EAD-672A-D446-8982-80021D4E387C}" presName="spNode" presStyleCnt="0"/>
      <dgm:spPr/>
    </dgm:pt>
    <dgm:pt modelId="{EDAB1AD8-387E-8247-BB55-2181A04D217E}" type="pres">
      <dgm:prSet presAssocID="{84D41EDB-FFA4-AC4E-A731-C90B4259AA1C}" presName="sibTrans" presStyleLbl="sibTrans1D1" presStyleIdx="3" presStyleCnt="6"/>
      <dgm:spPr/>
    </dgm:pt>
    <dgm:pt modelId="{4F3ADBD7-8C8B-9A41-B07B-0BFE7D96D328}" type="pres">
      <dgm:prSet presAssocID="{94E144F1-5723-4B45-883E-5C2B2EECA569}" presName="node" presStyleLbl="node1" presStyleIdx="4" presStyleCnt="6">
        <dgm:presLayoutVars>
          <dgm:bulletEnabled val="1"/>
        </dgm:presLayoutVars>
      </dgm:prSet>
      <dgm:spPr/>
    </dgm:pt>
    <dgm:pt modelId="{D500285A-C8CB-BA40-B7A3-D8EDBD223C48}" type="pres">
      <dgm:prSet presAssocID="{94E144F1-5723-4B45-883E-5C2B2EECA569}" presName="spNode" presStyleCnt="0"/>
      <dgm:spPr/>
    </dgm:pt>
    <dgm:pt modelId="{F08E48C6-AE76-4B46-8E0F-B388F8FE3B56}" type="pres">
      <dgm:prSet presAssocID="{C5F335F7-AC7B-504D-A58B-FFF9EDBB8D63}" presName="sibTrans" presStyleLbl="sibTrans1D1" presStyleIdx="4" presStyleCnt="6"/>
      <dgm:spPr/>
    </dgm:pt>
    <dgm:pt modelId="{40FEFB14-467E-7447-8657-B1766AA92CDB}" type="pres">
      <dgm:prSet presAssocID="{8204F247-B642-D94A-B18C-B4B0333515D9}" presName="node" presStyleLbl="node1" presStyleIdx="5" presStyleCnt="6">
        <dgm:presLayoutVars>
          <dgm:bulletEnabled val="1"/>
        </dgm:presLayoutVars>
      </dgm:prSet>
      <dgm:spPr/>
    </dgm:pt>
    <dgm:pt modelId="{BE65D58B-AF04-FC46-B40D-9A5304EE57B5}" type="pres">
      <dgm:prSet presAssocID="{8204F247-B642-D94A-B18C-B4B0333515D9}" presName="spNode" presStyleCnt="0"/>
      <dgm:spPr/>
    </dgm:pt>
    <dgm:pt modelId="{161A6866-018A-A04D-BF96-4601E8B11D50}" type="pres">
      <dgm:prSet presAssocID="{5F380875-1CC3-1440-92CE-816D6939876A}" presName="sibTrans" presStyleLbl="sibTrans1D1" presStyleIdx="5" presStyleCnt="6"/>
      <dgm:spPr/>
    </dgm:pt>
  </dgm:ptLst>
  <dgm:cxnLst>
    <dgm:cxn modelId="{F48A8C09-04FB-214B-A4AA-9597000B2131}" type="presOf" srcId="{5F380875-1CC3-1440-92CE-816D6939876A}" destId="{161A6866-018A-A04D-BF96-4601E8B11D50}" srcOrd="0" destOrd="0" presId="urn:microsoft.com/office/officeart/2005/8/layout/cycle6"/>
    <dgm:cxn modelId="{ACAB9F0C-B08A-E048-A39B-BF2D79E9D467}" type="presOf" srcId="{70545791-DB9B-9C4E-8400-B4C2ED6296A6}" destId="{6C0B5267-5BE0-9B40-9FE4-20A7C51B9547}" srcOrd="0" destOrd="0" presId="urn:microsoft.com/office/officeart/2005/8/layout/cycle6"/>
    <dgm:cxn modelId="{8E03142C-A05C-2445-87C8-925B2C7E3ACF}" type="presOf" srcId="{6CAF0E57-5AF4-DA4F-9588-F767E18662A4}" destId="{46C9ACD1-0668-1841-9AFA-D70BD8CFB95C}" srcOrd="0" destOrd="0" presId="urn:microsoft.com/office/officeart/2005/8/layout/cycle6"/>
    <dgm:cxn modelId="{47417B2C-1ED6-9941-94BA-D41A39917D79}" srcId="{6CAF0E57-5AF4-DA4F-9588-F767E18662A4}" destId="{94E144F1-5723-4B45-883E-5C2B2EECA569}" srcOrd="4" destOrd="0" parTransId="{A7ED22CE-691A-0445-8829-740AF255A935}" sibTransId="{C5F335F7-AC7B-504D-A58B-FFF9EDBB8D63}"/>
    <dgm:cxn modelId="{9DF72D34-CE6C-414A-A25C-62E6819DC704}" type="presOf" srcId="{0DA23672-FD76-C449-ABE5-F50604D7AE27}" destId="{00A92DE9-FCDC-BA42-915C-DE01FC3E490F}" srcOrd="0" destOrd="0" presId="urn:microsoft.com/office/officeart/2005/8/layout/cycle6"/>
    <dgm:cxn modelId="{5CEAEB3C-23AB-1A43-A11D-4A28A0B5CEA3}" type="presOf" srcId="{7D076AED-E405-8243-9B1E-804471394447}" destId="{0CF3CAC8-E17C-6A45-9492-86A20E546DE4}" srcOrd="0" destOrd="0" presId="urn:microsoft.com/office/officeart/2005/8/layout/cycle6"/>
    <dgm:cxn modelId="{8BFDF25B-DA7B-174B-AF9D-BDE9791F1998}" type="presOf" srcId="{3EF34796-B65A-6449-9269-72995E3A21A2}" destId="{173A7F16-845F-0141-BF43-37FA05108CDB}" srcOrd="0" destOrd="0" presId="urn:microsoft.com/office/officeart/2005/8/layout/cycle6"/>
    <dgm:cxn modelId="{C3BEC162-8A5F-3042-AEDF-9B8418DAB365}" type="presOf" srcId="{CDD40BAB-D199-6E46-947A-6863E73C946D}" destId="{D975E41C-F08C-BE4E-83CD-715807E8A85A}" srcOrd="0" destOrd="0" presId="urn:microsoft.com/office/officeart/2005/8/layout/cycle6"/>
    <dgm:cxn modelId="{CCD9CD57-3308-834B-ADDA-539A86324C25}" srcId="{6CAF0E57-5AF4-DA4F-9588-F767E18662A4}" destId="{F95F3EAD-672A-D446-8982-80021D4E387C}" srcOrd="3" destOrd="0" parTransId="{AD888CB5-D365-F24A-A4EC-65D204C6B7EB}" sibTransId="{84D41EDB-FFA4-AC4E-A731-C90B4259AA1C}"/>
    <dgm:cxn modelId="{FD8B1258-EA49-FC4B-AF65-C724C92884DC}" type="presOf" srcId="{6BEA227A-BBE5-5F4F-BCA3-19EBA3D675CA}" destId="{D2D97642-7515-E044-B100-9A26DE3CC9AB}" srcOrd="0" destOrd="0" presId="urn:microsoft.com/office/officeart/2005/8/layout/cycle6"/>
    <dgm:cxn modelId="{587A2B79-F183-0244-877D-C97E79C48588}" srcId="{6CAF0E57-5AF4-DA4F-9588-F767E18662A4}" destId="{8204F247-B642-D94A-B18C-B4B0333515D9}" srcOrd="5" destOrd="0" parTransId="{8AF321D1-CAA8-5E4D-864A-8BCAEC02CD4A}" sibTransId="{5F380875-1CC3-1440-92CE-816D6939876A}"/>
    <dgm:cxn modelId="{3D9F1A5A-E32D-3947-AAB8-8D1FF30EB804}" type="presOf" srcId="{F95F3EAD-672A-D446-8982-80021D4E387C}" destId="{41657BC9-B664-724C-8296-71E8CD4E1860}" srcOrd="0" destOrd="0" presId="urn:microsoft.com/office/officeart/2005/8/layout/cycle6"/>
    <dgm:cxn modelId="{F7C5558A-5367-A248-84D7-65783BB61883}" srcId="{6CAF0E57-5AF4-DA4F-9588-F767E18662A4}" destId="{6BEA227A-BBE5-5F4F-BCA3-19EBA3D675CA}" srcOrd="0" destOrd="0" parTransId="{4505F562-390C-364C-8DB9-014A9D5FB917}" sibTransId="{CDD40BAB-D199-6E46-947A-6863E73C946D}"/>
    <dgm:cxn modelId="{E10CE0CB-14AA-B246-818F-175577ECAA64}" srcId="{6CAF0E57-5AF4-DA4F-9588-F767E18662A4}" destId="{3EF34796-B65A-6449-9269-72995E3A21A2}" srcOrd="2" destOrd="0" parTransId="{682E1BD5-9D98-4045-B820-207674CC7D43}" sibTransId="{70545791-DB9B-9C4E-8400-B4C2ED6296A6}"/>
    <dgm:cxn modelId="{AAED9BCE-B456-6B45-9836-95A849CFA9B6}" type="presOf" srcId="{94E144F1-5723-4B45-883E-5C2B2EECA569}" destId="{4F3ADBD7-8C8B-9A41-B07B-0BFE7D96D328}" srcOrd="0" destOrd="0" presId="urn:microsoft.com/office/officeart/2005/8/layout/cycle6"/>
    <dgm:cxn modelId="{F05E32DB-38C0-0641-89B3-11B2499D361E}" type="presOf" srcId="{C5F335F7-AC7B-504D-A58B-FFF9EDBB8D63}" destId="{F08E48C6-AE76-4B46-8E0F-B388F8FE3B56}" srcOrd="0" destOrd="0" presId="urn:microsoft.com/office/officeart/2005/8/layout/cycle6"/>
    <dgm:cxn modelId="{A46B42DF-14D1-BD4D-936F-A72C980F2FB5}" type="presOf" srcId="{8204F247-B642-D94A-B18C-B4B0333515D9}" destId="{40FEFB14-467E-7447-8657-B1766AA92CDB}" srcOrd="0" destOrd="0" presId="urn:microsoft.com/office/officeart/2005/8/layout/cycle6"/>
    <dgm:cxn modelId="{6F500DF9-CC2B-B542-B504-BDA05757E7F1}" type="presOf" srcId="{84D41EDB-FFA4-AC4E-A731-C90B4259AA1C}" destId="{EDAB1AD8-387E-8247-BB55-2181A04D217E}" srcOrd="0" destOrd="0" presId="urn:microsoft.com/office/officeart/2005/8/layout/cycle6"/>
    <dgm:cxn modelId="{D8F218FC-0DC1-AF40-B46A-BC80D2E568D6}" srcId="{6CAF0E57-5AF4-DA4F-9588-F767E18662A4}" destId="{7D076AED-E405-8243-9B1E-804471394447}" srcOrd="1" destOrd="0" parTransId="{24A376CA-D300-7A4E-BE23-BF2C922E0A06}" sibTransId="{0DA23672-FD76-C449-ABE5-F50604D7AE27}"/>
    <dgm:cxn modelId="{B8222002-4376-3942-AFAE-C2C3DB150171}" type="presParOf" srcId="{46C9ACD1-0668-1841-9AFA-D70BD8CFB95C}" destId="{D2D97642-7515-E044-B100-9A26DE3CC9AB}" srcOrd="0" destOrd="0" presId="urn:microsoft.com/office/officeart/2005/8/layout/cycle6"/>
    <dgm:cxn modelId="{7553233A-8804-7140-927A-E715F600E6D0}" type="presParOf" srcId="{46C9ACD1-0668-1841-9AFA-D70BD8CFB95C}" destId="{F669D548-A43C-D94D-9E08-36D48A583524}" srcOrd="1" destOrd="0" presId="urn:microsoft.com/office/officeart/2005/8/layout/cycle6"/>
    <dgm:cxn modelId="{03734EC5-D09B-CB45-80A1-D2D0D7632B0F}" type="presParOf" srcId="{46C9ACD1-0668-1841-9AFA-D70BD8CFB95C}" destId="{D975E41C-F08C-BE4E-83CD-715807E8A85A}" srcOrd="2" destOrd="0" presId="urn:microsoft.com/office/officeart/2005/8/layout/cycle6"/>
    <dgm:cxn modelId="{00CEBB09-2F0A-6244-9049-69C286B5ABDF}" type="presParOf" srcId="{46C9ACD1-0668-1841-9AFA-D70BD8CFB95C}" destId="{0CF3CAC8-E17C-6A45-9492-86A20E546DE4}" srcOrd="3" destOrd="0" presId="urn:microsoft.com/office/officeart/2005/8/layout/cycle6"/>
    <dgm:cxn modelId="{9EEDCC58-7C05-1D47-BB7A-8DA9DF086A2F}" type="presParOf" srcId="{46C9ACD1-0668-1841-9AFA-D70BD8CFB95C}" destId="{B34E4505-CBE8-DF45-B580-8BCAFA5490B3}" srcOrd="4" destOrd="0" presId="urn:microsoft.com/office/officeart/2005/8/layout/cycle6"/>
    <dgm:cxn modelId="{D783A34E-572D-F94E-B91C-3F7801BBB45E}" type="presParOf" srcId="{46C9ACD1-0668-1841-9AFA-D70BD8CFB95C}" destId="{00A92DE9-FCDC-BA42-915C-DE01FC3E490F}" srcOrd="5" destOrd="0" presId="urn:microsoft.com/office/officeart/2005/8/layout/cycle6"/>
    <dgm:cxn modelId="{EF968649-66DB-5B49-BBAF-C0269E514178}" type="presParOf" srcId="{46C9ACD1-0668-1841-9AFA-D70BD8CFB95C}" destId="{173A7F16-845F-0141-BF43-37FA05108CDB}" srcOrd="6" destOrd="0" presId="urn:microsoft.com/office/officeart/2005/8/layout/cycle6"/>
    <dgm:cxn modelId="{CD48D780-85BB-B24A-8E9D-DB9EDADFF1D3}" type="presParOf" srcId="{46C9ACD1-0668-1841-9AFA-D70BD8CFB95C}" destId="{1DBF944C-39A7-B34C-98DC-B3579037337B}" srcOrd="7" destOrd="0" presId="urn:microsoft.com/office/officeart/2005/8/layout/cycle6"/>
    <dgm:cxn modelId="{6B77D150-EE7E-5F46-9446-D1117DC8729E}" type="presParOf" srcId="{46C9ACD1-0668-1841-9AFA-D70BD8CFB95C}" destId="{6C0B5267-5BE0-9B40-9FE4-20A7C51B9547}" srcOrd="8" destOrd="0" presId="urn:microsoft.com/office/officeart/2005/8/layout/cycle6"/>
    <dgm:cxn modelId="{A177AF42-9959-BA46-AA1F-124E8F9BD76F}" type="presParOf" srcId="{46C9ACD1-0668-1841-9AFA-D70BD8CFB95C}" destId="{41657BC9-B664-724C-8296-71E8CD4E1860}" srcOrd="9" destOrd="0" presId="urn:microsoft.com/office/officeart/2005/8/layout/cycle6"/>
    <dgm:cxn modelId="{B4BDD759-3B40-824E-ACEE-8703C3EEB6B6}" type="presParOf" srcId="{46C9ACD1-0668-1841-9AFA-D70BD8CFB95C}" destId="{195C6B9F-40D7-2749-B828-F7CC716A8A2B}" srcOrd="10" destOrd="0" presId="urn:microsoft.com/office/officeart/2005/8/layout/cycle6"/>
    <dgm:cxn modelId="{EB93206C-C0A1-B849-A15D-24A0917C6FDB}" type="presParOf" srcId="{46C9ACD1-0668-1841-9AFA-D70BD8CFB95C}" destId="{EDAB1AD8-387E-8247-BB55-2181A04D217E}" srcOrd="11" destOrd="0" presId="urn:microsoft.com/office/officeart/2005/8/layout/cycle6"/>
    <dgm:cxn modelId="{7E0A8943-3548-A445-AD8A-D235F2AC5344}" type="presParOf" srcId="{46C9ACD1-0668-1841-9AFA-D70BD8CFB95C}" destId="{4F3ADBD7-8C8B-9A41-B07B-0BFE7D96D328}" srcOrd="12" destOrd="0" presId="urn:microsoft.com/office/officeart/2005/8/layout/cycle6"/>
    <dgm:cxn modelId="{CB0EEA90-2727-8A43-A988-AFD097791C82}" type="presParOf" srcId="{46C9ACD1-0668-1841-9AFA-D70BD8CFB95C}" destId="{D500285A-C8CB-BA40-B7A3-D8EDBD223C48}" srcOrd="13" destOrd="0" presId="urn:microsoft.com/office/officeart/2005/8/layout/cycle6"/>
    <dgm:cxn modelId="{342ECB37-9845-EA4D-958E-E1637D06CC5B}" type="presParOf" srcId="{46C9ACD1-0668-1841-9AFA-D70BD8CFB95C}" destId="{F08E48C6-AE76-4B46-8E0F-B388F8FE3B56}" srcOrd="14" destOrd="0" presId="urn:microsoft.com/office/officeart/2005/8/layout/cycle6"/>
    <dgm:cxn modelId="{501E93D4-E03F-4D40-B1F1-166325757B3C}" type="presParOf" srcId="{46C9ACD1-0668-1841-9AFA-D70BD8CFB95C}" destId="{40FEFB14-467E-7447-8657-B1766AA92CDB}" srcOrd="15" destOrd="0" presId="urn:microsoft.com/office/officeart/2005/8/layout/cycle6"/>
    <dgm:cxn modelId="{1C26E0DF-23F5-1F41-9ED9-2509742C8D0A}" type="presParOf" srcId="{46C9ACD1-0668-1841-9AFA-D70BD8CFB95C}" destId="{BE65D58B-AF04-FC46-B40D-9A5304EE57B5}" srcOrd="16" destOrd="0" presId="urn:microsoft.com/office/officeart/2005/8/layout/cycle6"/>
    <dgm:cxn modelId="{9B22E1FE-2B0D-8A4C-8799-36FB594B421F}" type="presParOf" srcId="{46C9ACD1-0668-1841-9AFA-D70BD8CFB95C}" destId="{161A6866-018A-A04D-BF96-4601E8B11D50}"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5A21D-600E-D444-9433-F58E2A36185A}">
      <dsp:nvSpPr>
        <dsp:cNvPr id="0" name=""/>
        <dsp:cNvSpPr/>
      </dsp:nvSpPr>
      <dsp:spPr>
        <a:xfrm>
          <a:off x="3380115" y="1786"/>
          <a:ext cx="1515293" cy="98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Towards a systemic approach </a:t>
          </a:r>
        </a:p>
      </dsp:txBody>
      <dsp:txXfrm>
        <a:off x="3428196" y="49867"/>
        <a:ext cx="1419131" cy="888778"/>
      </dsp:txXfrm>
    </dsp:sp>
    <dsp:sp modelId="{A6BDDCB0-E442-D343-9C4F-7E174D058028}">
      <dsp:nvSpPr>
        <dsp:cNvPr id="0" name=""/>
        <dsp:cNvSpPr/>
      </dsp:nvSpPr>
      <dsp:spPr>
        <a:xfrm>
          <a:off x="1818878" y="494256"/>
          <a:ext cx="4637767" cy="4637767"/>
        </a:xfrm>
        <a:custGeom>
          <a:avLst/>
          <a:gdLst/>
          <a:ahLst/>
          <a:cxnLst/>
          <a:rect l="0" t="0" r="0" b="0"/>
          <a:pathLst>
            <a:path>
              <a:moveTo>
                <a:pt x="3086197" y="130630"/>
              </a:moveTo>
              <a:arcTo wR="2318883" hR="2318883" stAng="17359397" swAng="149972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B56B8F-9D5A-DE45-8A83-19572BBCEB2C}">
      <dsp:nvSpPr>
        <dsp:cNvPr id="0" name=""/>
        <dsp:cNvSpPr/>
      </dsp:nvSpPr>
      <dsp:spPr>
        <a:xfrm>
          <a:off x="5388327" y="1161228"/>
          <a:ext cx="1515293" cy="98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Required policy infrastructure</a:t>
          </a:r>
        </a:p>
      </dsp:txBody>
      <dsp:txXfrm>
        <a:off x="5436408" y="1209309"/>
        <a:ext cx="1419131" cy="888778"/>
      </dsp:txXfrm>
    </dsp:sp>
    <dsp:sp modelId="{EDB1D020-CA78-3C4A-8D04-74ED81ECC072}">
      <dsp:nvSpPr>
        <dsp:cNvPr id="0" name=""/>
        <dsp:cNvSpPr/>
      </dsp:nvSpPr>
      <dsp:spPr>
        <a:xfrm>
          <a:off x="1818878" y="494256"/>
          <a:ext cx="4637767" cy="4637767"/>
        </a:xfrm>
        <a:custGeom>
          <a:avLst/>
          <a:gdLst/>
          <a:ahLst/>
          <a:cxnLst/>
          <a:rect l="0" t="0" r="0" b="0"/>
          <a:pathLst>
            <a:path>
              <a:moveTo>
                <a:pt x="4543578" y="1664699"/>
              </a:moveTo>
              <a:arcTo wR="2318883" hR="2318883" stAng="20616823" swAng="196635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DDD853-C7C7-854F-AA50-FE23E13F19A3}">
      <dsp:nvSpPr>
        <dsp:cNvPr id="0" name=""/>
        <dsp:cNvSpPr/>
      </dsp:nvSpPr>
      <dsp:spPr>
        <a:xfrm>
          <a:off x="5388327" y="3480111"/>
          <a:ext cx="1515293" cy="98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Capacity building - technological preparedness</a:t>
          </a:r>
        </a:p>
      </dsp:txBody>
      <dsp:txXfrm>
        <a:off x="5436408" y="3528192"/>
        <a:ext cx="1419131" cy="888778"/>
      </dsp:txXfrm>
    </dsp:sp>
    <dsp:sp modelId="{88E1EC11-1404-1448-81AC-867521C73236}">
      <dsp:nvSpPr>
        <dsp:cNvPr id="0" name=""/>
        <dsp:cNvSpPr/>
      </dsp:nvSpPr>
      <dsp:spPr>
        <a:xfrm>
          <a:off x="1818878" y="494256"/>
          <a:ext cx="4637767" cy="4637767"/>
        </a:xfrm>
        <a:custGeom>
          <a:avLst/>
          <a:gdLst/>
          <a:ahLst/>
          <a:cxnLst/>
          <a:rect l="0" t="0" r="0" b="0"/>
          <a:pathLst>
            <a:path>
              <a:moveTo>
                <a:pt x="3938969" y="3977963"/>
              </a:moveTo>
              <a:arcTo wR="2318883" hR="2318883" stAng="2740878" swAng="149972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42E34B-46B3-2E48-81AD-C0854BB0B694}">
      <dsp:nvSpPr>
        <dsp:cNvPr id="0" name=""/>
        <dsp:cNvSpPr/>
      </dsp:nvSpPr>
      <dsp:spPr>
        <a:xfrm>
          <a:off x="3380115" y="4639553"/>
          <a:ext cx="1515293" cy="98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Tapping on the best of both online and offline worlds</a:t>
          </a:r>
        </a:p>
      </dsp:txBody>
      <dsp:txXfrm>
        <a:off x="3428196" y="4687634"/>
        <a:ext cx="1419131" cy="888778"/>
      </dsp:txXfrm>
    </dsp:sp>
    <dsp:sp modelId="{7F16FAB1-C854-DA4F-A574-B816EAD4943B}">
      <dsp:nvSpPr>
        <dsp:cNvPr id="0" name=""/>
        <dsp:cNvSpPr/>
      </dsp:nvSpPr>
      <dsp:spPr>
        <a:xfrm>
          <a:off x="1818878" y="494256"/>
          <a:ext cx="4637767" cy="4637767"/>
        </a:xfrm>
        <a:custGeom>
          <a:avLst/>
          <a:gdLst/>
          <a:ahLst/>
          <a:cxnLst/>
          <a:rect l="0" t="0" r="0" b="0"/>
          <a:pathLst>
            <a:path>
              <a:moveTo>
                <a:pt x="1551570" y="4507137"/>
              </a:moveTo>
              <a:arcTo wR="2318883" hR="2318883" stAng="6559397" swAng="149972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F78ABC-B678-224E-99F6-E2C6D3F2134F}">
      <dsp:nvSpPr>
        <dsp:cNvPr id="0" name=""/>
        <dsp:cNvSpPr/>
      </dsp:nvSpPr>
      <dsp:spPr>
        <a:xfrm>
          <a:off x="1371902" y="3480111"/>
          <a:ext cx="1515293" cy="98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Higher Education - Flexible and blended modes</a:t>
          </a:r>
        </a:p>
      </dsp:txBody>
      <dsp:txXfrm>
        <a:off x="1419983" y="3528192"/>
        <a:ext cx="1419131" cy="888778"/>
      </dsp:txXfrm>
    </dsp:sp>
    <dsp:sp modelId="{77292330-54B5-9849-B062-3D4D172BC444}">
      <dsp:nvSpPr>
        <dsp:cNvPr id="0" name=""/>
        <dsp:cNvSpPr/>
      </dsp:nvSpPr>
      <dsp:spPr>
        <a:xfrm>
          <a:off x="1818878" y="494256"/>
          <a:ext cx="4637767" cy="4637767"/>
        </a:xfrm>
        <a:custGeom>
          <a:avLst/>
          <a:gdLst/>
          <a:ahLst/>
          <a:cxnLst/>
          <a:rect l="0" t="0" r="0" b="0"/>
          <a:pathLst>
            <a:path>
              <a:moveTo>
                <a:pt x="94189" y="2973068"/>
              </a:moveTo>
              <a:arcTo wR="2318883" hR="2318883" stAng="9816823" swAng="196635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78652D-1CF1-864E-B096-49D6D1171159}">
      <dsp:nvSpPr>
        <dsp:cNvPr id="0" name=""/>
        <dsp:cNvSpPr/>
      </dsp:nvSpPr>
      <dsp:spPr>
        <a:xfrm>
          <a:off x="1371902" y="1161228"/>
          <a:ext cx="1515293" cy="98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Increase monitoring and support</a:t>
          </a:r>
        </a:p>
      </dsp:txBody>
      <dsp:txXfrm>
        <a:off x="1419983" y="1209309"/>
        <a:ext cx="1419131" cy="888778"/>
      </dsp:txXfrm>
    </dsp:sp>
    <dsp:sp modelId="{8EADEA98-A7A8-934D-8033-9EED70235F75}">
      <dsp:nvSpPr>
        <dsp:cNvPr id="0" name=""/>
        <dsp:cNvSpPr/>
      </dsp:nvSpPr>
      <dsp:spPr>
        <a:xfrm>
          <a:off x="1818878" y="494256"/>
          <a:ext cx="4637767" cy="4637767"/>
        </a:xfrm>
        <a:custGeom>
          <a:avLst/>
          <a:gdLst/>
          <a:ahLst/>
          <a:cxnLst/>
          <a:rect l="0" t="0" r="0" b="0"/>
          <a:pathLst>
            <a:path>
              <a:moveTo>
                <a:pt x="698798" y="659804"/>
              </a:moveTo>
              <a:arcTo wR="2318883" hR="2318883" stAng="13540878" swAng="149972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97642-7515-E044-B100-9A26DE3CC9AB}">
      <dsp:nvSpPr>
        <dsp:cNvPr id="0" name=""/>
        <dsp:cNvSpPr/>
      </dsp:nvSpPr>
      <dsp:spPr>
        <a:xfrm>
          <a:off x="3333873" y="2620"/>
          <a:ext cx="1458135" cy="94778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Address Digital Divides</a:t>
          </a:r>
        </a:p>
      </dsp:txBody>
      <dsp:txXfrm>
        <a:off x="3380140" y="48887"/>
        <a:ext cx="1365601" cy="855254"/>
      </dsp:txXfrm>
    </dsp:sp>
    <dsp:sp modelId="{D975E41C-F08C-BE4E-83CD-715807E8A85A}">
      <dsp:nvSpPr>
        <dsp:cNvPr id="0" name=""/>
        <dsp:cNvSpPr/>
      </dsp:nvSpPr>
      <dsp:spPr>
        <a:xfrm>
          <a:off x="1830827" y="476514"/>
          <a:ext cx="4464227" cy="4464227"/>
        </a:xfrm>
        <a:custGeom>
          <a:avLst/>
          <a:gdLst/>
          <a:ahLst/>
          <a:cxnLst/>
          <a:rect l="0" t="0" r="0" b="0"/>
          <a:pathLst>
            <a:path>
              <a:moveTo>
                <a:pt x="2970491" y="125663"/>
              </a:moveTo>
              <a:arcTo wR="2232113" hR="2232113" stAng="17359031"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F3CAC8-E17C-6A45-9492-86A20E546DE4}">
      <dsp:nvSpPr>
        <dsp:cNvPr id="0" name=""/>
        <dsp:cNvSpPr/>
      </dsp:nvSpPr>
      <dsp:spPr>
        <a:xfrm>
          <a:off x="5266940" y="1118677"/>
          <a:ext cx="1458135" cy="94778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Opportunities for ongoing dialogue </a:t>
          </a:r>
        </a:p>
      </dsp:txBody>
      <dsp:txXfrm>
        <a:off x="5313207" y="1164944"/>
        <a:ext cx="1365601" cy="855254"/>
      </dsp:txXfrm>
    </dsp:sp>
    <dsp:sp modelId="{00A92DE9-FCDC-BA42-915C-DE01FC3E490F}">
      <dsp:nvSpPr>
        <dsp:cNvPr id="0" name=""/>
        <dsp:cNvSpPr/>
      </dsp:nvSpPr>
      <dsp:spPr>
        <a:xfrm>
          <a:off x="1830827" y="476514"/>
          <a:ext cx="4464227" cy="4464227"/>
        </a:xfrm>
        <a:custGeom>
          <a:avLst/>
          <a:gdLst/>
          <a:ahLst/>
          <a:cxnLst/>
          <a:rect l="0" t="0" r="0" b="0"/>
          <a:pathLst>
            <a:path>
              <a:moveTo>
                <a:pt x="4373519" y="1602261"/>
              </a:moveTo>
              <a:arcTo wR="2232113" hR="2232113" stAng="20616588" swAng="19668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3A7F16-845F-0141-BF43-37FA05108CDB}">
      <dsp:nvSpPr>
        <dsp:cNvPr id="0" name=""/>
        <dsp:cNvSpPr/>
      </dsp:nvSpPr>
      <dsp:spPr>
        <a:xfrm>
          <a:off x="5266940" y="3350790"/>
          <a:ext cx="1458135" cy="94778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A plan of action for vulnerable children and their families and any identified learning loss</a:t>
          </a:r>
        </a:p>
      </dsp:txBody>
      <dsp:txXfrm>
        <a:off x="5313207" y="3397057"/>
        <a:ext cx="1365601" cy="855254"/>
      </dsp:txXfrm>
    </dsp:sp>
    <dsp:sp modelId="{6C0B5267-5BE0-9B40-9FE4-20A7C51B9547}">
      <dsp:nvSpPr>
        <dsp:cNvPr id="0" name=""/>
        <dsp:cNvSpPr/>
      </dsp:nvSpPr>
      <dsp:spPr>
        <a:xfrm>
          <a:off x="1830827" y="476514"/>
          <a:ext cx="4464227" cy="4464227"/>
        </a:xfrm>
        <a:custGeom>
          <a:avLst/>
          <a:gdLst/>
          <a:ahLst/>
          <a:cxnLst/>
          <a:rect l="0" t="0" r="0" b="0"/>
          <a:pathLst>
            <a:path>
              <a:moveTo>
                <a:pt x="3791725" y="3828967"/>
              </a:moveTo>
              <a:arcTo wR="2232113" hR="2232113" stAng="2740559"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1657BC9-B664-724C-8296-71E8CD4E1860}">
      <dsp:nvSpPr>
        <dsp:cNvPr id="0" name=""/>
        <dsp:cNvSpPr/>
      </dsp:nvSpPr>
      <dsp:spPr>
        <a:xfrm>
          <a:off x="3333873" y="4466847"/>
          <a:ext cx="1458135" cy="94778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Centrality of relationships &amp; partnership with parents</a:t>
          </a:r>
        </a:p>
      </dsp:txBody>
      <dsp:txXfrm>
        <a:off x="3380140" y="4513114"/>
        <a:ext cx="1365601" cy="855254"/>
      </dsp:txXfrm>
    </dsp:sp>
    <dsp:sp modelId="{EDAB1AD8-387E-8247-BB55-2181A04D217E}">
      <dsp:nvSpPr>
        <dsp:cNvPr id="0" name=""/>
        <dsp:cNvSpPr/>
      </dsp:nvSpPr>
      <dsp:spPr>
        <a:xfrm>
          <a:off x="1830827" y="476514"/>
          <a:ext cx="4464227" cy="4464227"/>
        </a:xfrm>
        <a:custGeom>
          <a:avLst/>
          <a:gdLst/>
          <a:ahLst/>
          <a:cxnLst/>
          <a:rect l="0" t="0" r="0" b="0"/>
          <a:pathLst>
            <a:path>
              <a:moveTo>
                <a:pt x="1493736" y="4338563"/>
              </a:moveTo>
              <a:arcTo wR="2232113" hR="2232113" stAng="6559031"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F3ADBD7-8C8B-9A41-B07B-0BFE7D96D328}">
      <dsp:nvSpPr>
        <dsp:cNvPr id="0" name=""/>
        <dsp:cNvSpPr/>
      </dsp:nvSpPr>
      <dsp:spPr>
        <a:xfrm>
          <a:off x="1400806" y="3350790"/>
          <a:ext cx="1458135" cy="94778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Towards valuing and recognising the teaching profession</a:t>
          </a:r>
        </a:p>
      </dsp:txBody>
      <dsp:txXfrm>
        <a:off x="1447073" y="3397057"/>
        <a:ext cx="1365601" cy="855254"/>
      </dsp:txXfrm>
    </dsp:sp>
    <dsp:sp modelId="{F08E48C6-AE76-4B46-8E0F-B388F8FE3B56}">
      <dsp:nvSpPr>
        <dsp:cNvPr id="0" name=""/>
        <dsp:cNvSpPr/>
      </dsp:nvSpPr>
      <dsp:spPr>
        <a:xfrm>
          <a:off x="1830827" y="476514"/>
          <a:ext cx="4464227" cy="4464227"/>
        </a:xfrm>
        <a:custGeom>
          <a:avLst/>
          <a:gdLst/>
          <a:ahLst/>
          <a:cxnLst/>
          <a:rect l="0" t="0" r="0" b="0"/>
          <a:pathLst>
            <a:path>
              <a:moveTo>
                <a:pt x="90708" y="2861965"/>
              </a:moveTo>
              <a:arcTo wR="2232113" hR="2232113" stAng="9816588" swAng="19668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0FEFB14-467E-7447-8657-B1766AA92CDB}">
      <dsp:nvSpPr>
        <dsp:cNvPr id="0" name=""/>
        <dsp:cNvSpPr/>
      </dsp:nvSpPr>
      <dsp:spPr>
        <a:xfrm>
          <a:off x="1400806" y="1118677"/>
          <a:ext cx="1458135" cy="94778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Sustainable well-being support programmes for all stakeholders in education</a:t>
          </a:r>
        </a:p>
      </dsp:txBody>
      <dsp:txXfrm>
        <a:off x="1447073" y="1164944"/>
        <a:ext cx="1365601" cy="855254"/>
      </dsp:txXfrm>
    </dsp:sp>
    <dsp:sp modelId="{161A6866-018A-A04D-BF96-4601E8B11D50}">
      <dsp:nvSpPr>
        <dsp:cNvPr id="0" name=""/>
        <dsp:cNvSpPr/>
      </dsp:nvSpPr>
      <dsp:spPr>
        <a:xfrm>
          <a:off x="1830827" y="476514"/>
          <a:ext cx="4464227" cy="4464227"/>
        </a:xfrm>
        <a:custGeom>
          <a:avLst/>
          <a:gdLst/>
          <a:ahLst/>
          <a:cxnLst/>
          <a:rect l="0" t="0" r="0" b="0"/>
          <a:pathLst>
            <a:path>
              <a:moveTo>
                <a:pt x="672501" y="635259"/>
              </a:moveTo>
              <a:arcTo wR="2232113" hR="2232113" stAng="13540559"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84AA43A-3F76-4A13-9CD6-36134EB429E3}" type="datetimeFigureOut">
              <a:rPr lang="en-US"/>
              <a:t>3/13/2023</a:t>
            </a:fld>
            <a:endParaRPr/>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F674A4F-2B7A-4ECB-A400-260B2FFC03C1}" type="datetimeFigureOut">
              <a:rPr lang="en-US"/>
              <a:t>3/13/2023</a:t>
            </a:fld>
            <a:endParaRPr/>
          </a:p>
        </p:txBody>
      </p:sp>
      <p:sp>
        <p:nvSpPr>
          <p:cNvPr id="4" name="Slide Image Placeholder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a:t>
            </a:fld>
            <a:endParaRPr lang="en-GB"/>
          </a:p>
        </p:txBody>
      </p:sp>
    </p:spTree>
    <p:extLst>
      <p:ext uri="{BB962C8B-B14F-4D97-AF65-F5344CB8AC3E}">
        <p14:creationId xmlns:p14="http://schemas.microsoft.com/office/powerpoint/2010/main" val="245892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dirty="0">
              <a:solidFill>
                <a:srgbClr val="FF0000"/>
              </a:solidFill>
            </a:endParaRPr>
          </a:p>
        </p:txBody>
      </p:sp>
      <p:sp>
        <p:nvSpPr>
          <p:cNvPr id="4" name="Slide Number Placeholder 3"/>
          <p:cNvSpPr>
            <a:spLocks noGrp="1"/>
          </p:cNvSpPr>
          <p:nvPr>
            <p:ph type="sldNum" sz="quarter" idx="5"/>
          </p:nvPr>
        </p:nvSpPr>
        <p:spPr/>
        <p:txBody>
          <a:bodyPr/>
          <a:lstStyle/>
          <a:p>
            <a:fld id="{01F2A70B-78F2-4DCF-B53B-C990D2FAFB8A}" type="slidenum">
              <a:rPr lang="en-GB" smtClean="0"/>
              <a:t>10</a:t>
            </a:fld>
            <a:endParaRPr lang="en-GB"/>
          </a:p>
        </p:txBody>
      </p:sp>
    </p:spTree>
    <p:extLst>
      <p:ext uri="{BB962C8B-B14F-4D97-AF65-F5344CB8AC3E}">
        <p14:creationId xmlns:p14="http://schemas.microsoft.com/office/powerpoint/2010/main" val="72303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11</a:t>
            </a:fld>
            <a:endParaRPr lang="en-GB"/>
          </a:p>
        </p:txBody>
      </p:sp>
    </p:spTree>
    <p:extLst>
      <p:ext uri="{BB962C8B-B14F-4D97-AF65-F5344CB8AC3E}">
        <p14:creationId xmlns:p14="http://schemas.microsoft.com/office/powerpoint/2010/main" val="2179041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entury Schoolbook" panose="02040604050505020304"/>
            </a:endParaRPr>
          </a:p>
        </p:txBody>
      </p:sp>
      <p:sp>
        <p:nvSpPr>
          <p:cNvPr id="4" name="Slide Number Placeholder 3"/>
          <p:cNvSpPr>
            <a:spLocks noGrp="1"/>
          </p:cNvSpPr>
          <p:nvPr>
            <p:ph type="sldNum" sz="quarter" idx="5"/>
          </p:nvPr>
        </p:nvSpPr>
        <p:spPr/>
        <p:txBody>
          <a:bodyPr/>
          <a:lstStyle/>
          <a:p>
            <a:fld id="{01F2A70B-78F2-4DCF-B53B-C990D2FAFB8A}" type="slidenum">
              <a:rPr lang="en-GB" smtClean="0"/>
              <a:t>12</a:t>
            </a:fld>
            <a:endParaRPr lang="en-GB"/>
          </a:p>
        </p:txBody>
      </p:sp>
    </p:spTree>
    <p:extLst>
      <p:ext uri="{BB962C8B-B14F-4D97-AF65-F5344CB8AC3E}">
        <p14:creationId xmlns:p14="http://schemas.microsoft.com/office/powerpoint/2010/main" val="145869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13</a:t>
            </a:fld>
            <a:endParaRPr lang="en-MT"/>
          </a:p>
        </p:txBody>
      </p:sp>
    </p:spTree>
    <p:extLst>
      <p:ext uri="{BB962C8B-B14F-4D97-AF65-F5344CB8AC3E}">
        <p14:creationId xmlns:p14="http://schemas.microsoft.com/office/powerpoint/2010/main" val="72587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14</a:t>
            </a:fld>
            <a:endParaRPr lang="en-GB"/>
          </a:p>
        </p:txBody>
      </p:sp>
    </p:spTree>
    <p:extLst>
      <p:ext uri="{BB962C8B-B14F-4D97-AF65-F5344CB8AC3E}">
        <p14:creationId xmlns:p14="http://schemas.microsoft.com/office/powerpoint/2010/main" val="3197012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15</a:t>
            </a:fld>
            <a:endParaRPr lang="en-GB"/>
          </a:p>
        </p:txBody>
      </p:sp>
    </p:spTree>
    <p:extLst>
      <p:ext uri="{BB962C8B-B14F-4D97-AF65-F5344CB8AC3E}">
        <p14:creationId xmlns:p14="http://schemas.microsoft.com/office/powerpoint/2010/main" val="385165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16</a:t>
            </a:fld>
            <a:endParaRPr lang="en-GB"/>
          </a:p>
        </p:txBody>
      </p:sp>
    </p:spTree>
    <p:extLst>
      <p:ext uri="{BB962C8B-B14F-4D97-AF65-F5344CB8AC3E}">
        <p14:creationId xmlns:p14="http://schemas.microsoft.com/office/powerpoint/2010/main" val="360537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17</a:t>
            </a:fld>
            <a:endParaRPr lang="en-GB"/>
          </a:p>
        </p:txBody>
      </p:sp>
    </p:spTree>
    <p:extLst>
      <p:ext uri="{BB962C8B-B14F-4D97-AF65-F5344CB8AC3E}">
        <p14:creationId xmlns:p14="http://schemas.microsoft.com/office/powerpoint/2010/main" val="86411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18</a:t>
            </a:fld>
            <a:endParaRPr lang="en-GB"/>
          </a:p>
        </p:txBody>
      </p:sp>
    </p:spTree>
    <p:extLst>
      <p:ext uri="{BB962C8B-B14F-4D97-AF65-F5344CB8AC3E}">
        <p14:creationId xmlns:p14="http://schemas.microsoft.com/office/powerpoint/2010/main" val="789539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19</a:t>
            </a:fld>
            <a:endParaRPr lang="en-GB"/>
          </a:p>
        </p:txBody>
      </p:sp>
    </p:spTree>
    <p:extLst>
      <p:ext uri="{BB962C8B-B14F-4D97-AF65-F5344CB8AC3E}">
        <p14:creationId xmlns:p14="http://schemas.microsoft.com/office/powerpoint/2010/main" val="109727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2</a:t>
            </a:fld>
            <a:endParaRPr lang="en-GB"/>
          </a:p>
        </p:txBody>
      </p:sp>
    </p:spTree>
    <p:extLst>
      <p:ext uri="{BB962C8B-B14F-4D97-AF65-F5344CB8AC3E}">
        <p14:creationId xmlns:p14="http://schemas.microsoft.com/office/powerpoint/2010/main" val="3579208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20</a:t>
            </a:fld>
            <a:endParaRPr lang="en-GB"/>
          </a:p>
        </p:txBody>
      </p:sp>
    </p:spTree>
    <p:extLst>
      <p:ext uri="{BB962C8B-B14F-4D97-AF65-F5344CB8AC3E}">
        <p14:creationId xmlns:p14="http://schemas.microsoft.com/office/powerpoint/2010/main" val="3934568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21</a:t>
            </a:fld>
            <a:endParaRPr lang="en-MT"/>
          </a:p>
        </p:txBody>
      </p:sp>
    </p:spTree>
    <p:extLst>
      <p:ext uri="{BB962C8B-B14F-4D97-AF65-F5344CB8AC3E}">
        <p14:creationId xmlns:p14="http://schemas.microsoft.com/office/powerpoint/2010/main" val="2578580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01F2A70B-78F2-4DCF-B53B-C990D2FAFB8A}" type="slidenum">
              <a:rPr lang="en-GB" smtClean="0"/>
              <a:t>22</a:t>
            </a:fld>
            <a:endParaRPr lang="en-GB"/>
          </a:p>
        </p:txBody>
      </p:sp>
    </p:spTree>
    <p:extLst>
      <p:ext uri="{BB962C8B-B14F-4D97-AF65-F5344CB8AC3E}">
        <p14:creationId xmlns:p14="http://schemas.microsoft.com/office/powerpoint/2010/main" val="2681898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23</a:t>
            </a:fld>
            <a:endParaRPr lang="en-MT"/>
          </a:p>
        </p:txBody>
      </p:sp>
    </p:spTree>
    <p:extLst>
      <p:ext uri="{BB962C8B-B14F-4D97-AF65-F5344CB8AC3E}">
        <p14:creationId xmlns:p14="http://schemas.microsoft.com/office/powerpoint/2010/main" val="879539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24</a:t>
            </a:fld>
            <a:endParaRPr lang="en-MT"/>
          </a:p>
        </p:txBody>
      </p:sp>
    </p:spTree>
    <p:extLst>
      <p:ext uri="{BB962C8B-B14F-4D97-AF65-F5344CB8AC3E}">
        <p14:creationId xmlns:p14="http://schemas.microsoft.com/office/powerpoint/2010/main" val="3732971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25</a:t>
            </a:fld>
            <a:endParaRPr lang="en-MT"/>
          </a:p>
        </p:txBody>
      </p:sp>
    </p:spTree>
    <p:extLst>
      <p:ext uri="{BB962C8B-B14F-4D97-AF65-F5344CB8AC3E}">
        <p14:creationId xmlns:p14="http://schemas.microsoft.com/office/powerpoint/2010/main" val="436606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26</a:t>
            </a:fld>
            <a:endParaRPr lang="en-GB"/>
          </a:p>
        </p:txBody>
      </p:sp>
    </p:spTree>
    <p:extLst>
      <p:ext uri="{BB962C8B-B14F-4D97-AF65-F5344CB8AC3E}">
        <p14:creationId xmlns:p14="http://schemas.microsoft.com/office/powerpoint/2010/main" val="233416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27</a:t>
            </a:fld>
            <a:endParaRPr lang="en-GB"/>
          </a:p>
        </p:txBody>
      </p:sp>
    </p:spTree>
    <p:extLst>
      <p:ext uri="{BB962C8B-B14F-4D97-AF65-F5344CB8AC3E}">
        <p14:creationId xmlns:p14="http://schemas.microsoft.com/office/powerpoint/2010/main" val="1276303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28</a:t>
            </a:fld>
            <a:endParaRPr lang="en-MT"/>
          </a:p>
        </p:txBody>
      </p:sp>
    </p:spTree>
    <p:extLst>
      <p:ext uri="{BB962C8B-B14F-4D97-AF65-F5344CB8AC3E}">
        <p14:creationId xmlns:p14="http://schemas.microsoft.com/office/powerpoint/2010/main" val="2225138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29</a:t>
            </a:fld>
            <a:endParaRPr lang="en-MT"/>
          </a:p>
        </p:txBody>
      </p:sp>
    </p:spTree>
    <p:extLst>
      <p:ext uri="{BB962C8B-B14F-4D97-AF65-F5344CB8AC3E}">
        <p14:creationId xmlns:p14="http://schemas.microsoft.com/office/powerpoint/2010/main" val="147251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3</a:t>
            </a:fld>
            <a:endParaRPr lang="en-MT"/>
          </a:p>
        </p:txBody>
      </p:sp>
    </p:spTree>
    <p:extLst>
      <p:ext uri="{BB962C8B-B14F-4D97-AF65-F5344CB8AC3E}">
        <p14:creationId xmlns:p14="http://schemas.microsoft.com/office/powerpoint/2010/main" val="771681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30</a:t>
            </a:fld>
            <a:endParaRPr lang="en-GB"/>
          </a:p>
        </p:txBody>
      </p:sp>
    </p:spTree>
    <p:extLst>
      <p:ext uri="{BB962C8B-B14F-4D97-AF65-F5344CB8AC3E}">
        <p14:creationId xmlns:p14="http://schemas.microsoft.com/office/powerpoint/2010/main" val="2286903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31</a:t>
            </a:fld>
            <a:endParaRPr lang="en-MT"/>
          </a:p>
        </p:txBody>
      </p:sp>
    </p:spTree>
    <p:extLst>
      <p:ext uri="{BB962C8B-B14F-4D97-AF65-F5344CB8AC3E}">
        <p14:creationId xmlns:p14="http://schemas.microsoft.com/office/powerpoint/2010/main" val="2946245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32</a:t>
            </a:fld>
            <a:endParaRPr lang="en-MT"/>
          </a:p>
        </p:txBody>
      </p:sp>
    </p:spTree>
    <p:extLst>
      <p:ext uri="{BB962C8B-B14F-4D97-AF65-F5344CB8AC3E}">
        <p14:creationId xmlns:p14="http://schemas.microsoft.com/office/powerpoint/2010/main" val="4264792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33</a:t>
            </a:fld>
            <a:endParaRPr lang="en-GB"/>
          </a:p>
        </p:txBody>
      </p:sp>
    </p:spTree>
    <p:extLst>
      <p:ext uri="{BB962C8B-B14F-4D97-AF65-F5344CB8AC3E}">
        <p14:creationId xmlns:p14="http://schemas.microsoft.com/office/powerpoint/2010/main" val="3416596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34</a:t>
            </a:fld>
            <a:endParaRPr lang="en-GB"/>
          </a:p>
        </p:txBody>
      </p:sp>
    </p:spTree>
    <p:extLst>
      <p:ext uri="{BB962C8B-B14F-4D97-AF65-F5344CB8AC3E}">
        <p14:creationId xmlns:p14="http://schemas.microsoft.com/office/powerpoint/2010/main" val="82689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1F2A70B-78F2-4DCF-B53B-C990D2FAFB8A}" type="slidenum">
              <a:rPr lang="en-MT" smtClean="0"/>
              <a:t>4</a:t>
            </a:fld>
            <a:endParaRPr lang="en-MT"/>
          </a:p>
        </p:txBody>
      </p:sp>
    </p:spTree>
    <p:extLst>
      <p:ext uri="{BB962C8B-B14F-4D97-AF65-F5344CB8AC3E}">
        <p14:creationId xmlns:p14="http://schemas.microsoft.com/office/powerpoint/2010/main" val="59265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5</a:t>
            </a:fld>
            <a:endParaRPr lang="en-GB"/>
          </a:p>
        </p:txBody>
      </p:sp>
    </p:spTree>
    <p:extLst>
      <p:ext uri="{BB962C8B-B14F-4D97-AF65-F5344CB8AC3E}">
        <p14:creationId xmlns:p14="http://schemas.microsoft.com/office/powerpoint/2010/main" val="2882864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t-MT" dirty="0"/>
          </a:p>
        </p:txBody>
      </p:sp>
      <p:sp>
        <p:nvSpPr>
          <p:cNvPr id="4" name="Slide Number Placeholder 3"/>
          <p:cNvSpPr>
            <a:spLocks noGrp="1"/>
          </p:cNvSpPr>
          <p:nvPr>
            <p:ph type="sldNum" sz="quarter" idx="5"/>
          </p:nvPr>
        </p:nvSpPr>
        <p:spPr/>
        <p:txBody>
          <a:bodyPr/>
          <a:lstStyle/>
          <a:p>
            <a:fld id="{01F2A70B-78F2-4DCF-B53B-C990D2FAFB8A}" type="slidenum">
              <a:rPr lang="en-MT" smtClean="0"/>
              <a:t>6</a:t>
            </a:fld>
            <a:endParaRPr lang="en-MT"/>
          </a:p>
        </p:txBody>
      </p:sp>
    </p:spTree>
    <p:extLst>
      <p:ext uri="{BB962C8B-B14F-4D97-AF65-F5344CB8AC3E}">
        <p14:creationId xmlns:p14="http://schemas.microsoft.com/office/powerpoint/2010/main" val="4174115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7</a:t>
            </a:fld>
            <a:endParaRPr lang="en-GB"/>
          </a:p>
        </p:txBody>
      </p:sp>
    </p:spTree>
    <p:extLst>
      <p:ext uri="{BB962C8B-B14F-4D97-AF65-F5344CB8AC3E}">
        <p14:creationId xmlns:p14="http://schemas.microsoft.com/office/powerpoint/2010/main" val="2711680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mt-MT" altLang="en-MT" dirty="0"/>
          </a:p>
          <a:p>
            <a:pPr eaLnBrk="1" hangingPunct="1">
              <a:spcBef>
                <a:spcPct val="0"/>
              </a:spcBef>
            </a:pPr>
            <a:endParaRPr lang="en-US" altLang="en-MT" dirty="0"/>
          </a:p>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8</a:t>
            </a:fld>
            <a:endParaRPr lang="en-GB"/>
          </a:p>
        </p:txBody>
      </p:sp>
    </p:spTree>
    <p:extLst>
      <p:ext uri="{BB962C8B-B14F-4D97-AF65-F5344CB8AC3E}">
        <p14:creationId xmlns:p14="http://schemas.microsoft.com/office/powerpoint/2010/main" val="41626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9</a:t>
            </a:fld>
            <a:endParaRPr lang="en-GB"/>
          </a:p>
        </p:txBody>
      </p:sp>
    </p:spTree>
    <p:extLst>
      <p:ext uri="{BB962C8B-B14F-4D97-AF65-F5344CB8AC3E}">
        <p14:creationId xmlns:p14="http://schemas.microsoft.com/office/powerpoint/2010/main" val="2342594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544" y="758952"/>
            <a:ext cx="9415867" cy="4041648"/>
          </a:xfrm>
        </p:spPr>
        <p:txBody>
          <a:bodyPr anchor="b">
            <a:normAutofit/>
          </a:bodyPr>
          <a:lstStyle>
            <a:lvl1pPr algn="l">
              <a:lnSpc>
                <a:spcPct val="85000"/>
              </a:lnSpc>
              <a:defRPr sz="7198"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544" y="4800600"/>
            <a:ext cx="9415867" cy="1691640"/>
          </a:xfrm>
        </p:spPr>
        <p:txBody>
          <a:bodyPr>
            <a:normAutofit/>
          </a:bodyPr>
          <a:lstStyle>
            <a:lvl1pPr marL="0" indent="0" algn="l">
              <a:buNone/>
              <a:defRPr sz="2199" baseline="0">
                <a:solidFill>
                  <a:schemeClr val="tx1">
                    <a:lumMod val="75000"/>
                  </a:schemeClr>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smtClean="0"/>
              <a:t>3/13/2023</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smtClean="0"/>
              <a:pPr/>
              <a:t>‹#›</a:t>
            </a:fld>
            <a:endParaRPr lang="en-US" dirty="0"/>
          </a:p>
        </p:txBody>
      </p:sp>
      <p:sp>
        <p:nvSpPr>
          <p:cNvPr id="7" name="Rectangle 6"/>
          <p:cNvSpPr/>
          <p:nvPr/>
        </p:nvSpPr>
        <p:spPr>
          <a:xfrm>
            <a:off x="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1660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BA54BD-C84D-46CE-8B72-31BFB26ABA43}" type="slidenum">
              <a:rPr lang="en-GB" smtClean="0"/>
              <a:t>‹#›</a:t>
            </a:fld>
            <a:endParaRPr lang="en-GB"/>
          </a:p>
        </p:txBody>
      </p:sp>
    </p:spTree>
    <p:extLst>
      <p:ext uri="{BB962C8B-B14F-4D97-AF65-F5344CB8AC3E}">
        <p14:creationId xmlns:p14="http://schemas.microsoft.com/office/powerpoint/2010/main" val="391747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6448" y="381000"/>
            <a:ext cx="247585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1801" y="381000"/>
            <a:ext cx="7732286"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BA54BD-C84D-46CE-8B72-31BFB26ABA43}" type="slidenum">
              <a:rPr lang="en-GB" smtClean="0"/>
              <a:t>‹#›</a:t>
            </a:fld>
            <a:endParaRPr lang="en-GB"/>
          </a:p>
        </p:txBody>
      </p:sp>
    </p:spTree>
    <p:extLst>
      <p:ext uri="{BB962C8B-B14F-4D97-AF65-F5344CB8AC3E}">
        <p14:creationId xmlns:p14="http://schemas.microsoft.com/office/powerpoint/2010/main" val="42172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5BA54BD-C84D-46CE-8B72-31BFB26ABA43}" type="slidenum">
              <a:rPr lang="en-GB" smtClean="0"/>
              <a:t>‹#›</a:t>
            </a:fld>
            <a:endParaRPr lang="en-GB" dirty="0"/>
          </a:p>
        </p:txBody>
      </p:sp>
    </p:spTree>
    <p:extLst>
      <p:ext uri="{BB962C8B-B14F-4D97-AF65-F5344CB8AC3E}">
        <p14:creationId xmlns:p14="http://schemas.microsoft.com/office/powerpoint/2010/main" val="350618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544" y="758952"/>
            <a:ext cx="9415867" cy="4041648"/>
          </a:xfrm>
        </p:spPr>
        <p:txBody>
          <a:bodyPr anchor="b">
            <a:normAutofit/>
          </a:bodyPr>
          <a:lstStyle>
            <a:lvl1pPr>
              <a:lnSpc>
                <a:spcPct val="85000"/>
              </a:lnSpc>
              <a:defRPr sz="7198" b="0"/>
            </a:lvl1pPr>
          </a:lstStyle>
          <a:p>
            <a:r>
              <a:rPr lang="en-US"/>
              <a:t>Click to edit Master title style</a:t>
            </a:r>
            <a:endParaRPr lang="en-US" dirty="0"/>
          </a:p>
        </p:txBody>
      </p:sp>
      <p:sp>
        <p:nvSpPr>
          <p:cNvPr id="3" name="Text Placeholder 2"/>
          <p:cNvSpPr>
            <a:spLocks noGrp="1"/>
          </p:cNvSpPr>
          <p:nvPr>
            <p:ph type="body" idx="1"/>
          </p:nvPr>
        </p:nvSpPr>
        <p:spPr>
          <a:xfrm>
            <a:off x="1261544" y="4800600"/>
            <a:ext cx="9415867" cy="1691640"/>
          </a:xfrm>
        </p:spPr>
        <p:txBody>
          <a:bodyPr anchor="t">
            <a:normAutofit/>
          </a:bodyPr>
          <a:lstStyle>
            <a:lvl1pPr marL="0" indent="0">
              <a:buNone/>
              <a:defRPr sz="21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BA54BD-C84D-46CE-8B72-31BFB26ABA43}" type="slidenum">
              <a:rPr lang="en-GB" smtClean="0"/>
              <a:t>‹#›</a:t>
            </a:fld>
            <a:endParaRPr lang="en-GB"/>
          </a:p>
        </p:txBody>
      </p:sp>
      <p:sp>
        <p:nvSpPr>
          <p:cNvPr id="7" name="Rectangle 6"/>
          <p:cNvSpPr/>
          <p:nvPr/>
        </p:nvSpPr>
        <p:spPr>
          <a:xfrm>
            <a:off x="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532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543" y="1828801"/>
            <a:ext cx="4479393"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4885" y="1828801"/>
            <a:ext cx="4479393"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BA54BD-C84D-46CE-8B72-31BFB26ABA43}" type="slidenum">
              <a:rPr lang="en-GB" smtClean="0"/>
              <a:t>‹#›</a:t>
            </a:fld>
            <a:endParaRPr lang="en-GB"/>
          </a:p>
        </p:txBody>
      </p:sp>
    </p:spTree>
    <p:extLst>
      <p:ext uri="{BB962C8B-B14F-4D97-AF65-F5344CB8AC3E}">
        <p14:creationId xmlns:p14="http://schemas.microsoft.com/office/powerpoint/2010/main" val="68162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543" y="1713655"/>
            <a:ext cx="4479393" cy="731520"/>
          </a:xfrm>
        </p:spPr>
        <p:txBody>
          <a:bodyPr anchor="b">
            <a:normAutofit/>
          </a:bodyPr>
          <a:lstStyle>
            <a:lvl1pPr marL="0" indent="0">
              <a:spcBef>
                <a:spcPts val="0"/>
              </a:spcBef>
              <a:buNone/>
              <a:defRPr sz="1999" b="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543" y="2507550"/>
            <a:ext cx="4479393"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4885" y="1713655"/>
            <a:ext cx="4479393" cy="731520"/>
          </a:xfrm>
        </p:spPr>
        <p:txBody>
          <a:bodyPr anchor="b">
            <a:normAutofit/>
          </a:bodyPr>
          <a:lstStyle>
            <a:lvl1pPr marL="0" indent="0">
              <a:lnSpc>
                <a:spcPct val="95000"/>
              </a:lnSpc>
              <a:spcBef>
                <a:spcPts val="0"/>
              </a:spcBef>
              <a:buNone/>
              <a:defRPr lang="en-US" sz="1999" b="0" kern="1200" dirty="0">
                <a:solidFill>
                  <a:schemeClr val="tx2"/>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999"/>
              </a:spcBef>
              <a:buFontTx/>
              <a:buNone/>
            </a:pPr>
            <a:r>
              <a:rPr lang="en-US"/>
              <a:t>Click to edit Master text styles</a:t>
            </a:r>
          </a:p>
        </p:txBody>
      </p:sp>
      <p:sp>
        <p:nvSpPr>
          <p:cNvPr id="6" name="Content Placeholder 5"/>
          <p:cNvSpPr>
            <a:spLocks noGrp="1"/>
          </p:cNvSpPr>
          <p:nvPr>
            <p:ph sz="quarter" idx="4"/>
          </p:nvPr>
        </p:nvSpPr>
        <p:spPr>
          <a:xfrm>
            <a:off x="6124885" y="2507550"/>
            <a:ext cx="4479393"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pPr/>
              <a:t>3/13/2023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BA54BD-C84D-46CE-8B72-31BFB26ABA43}" type="slidenum">
              <a:rPr lang="en-US" smtClean="0"/>
              <a:pPr/>
              <a:t>‹#›</a:t>
            </a:fld>
            <a:endParaRPr lang="en-US"/>
          </a:p>
        </p:txBody>
      </p:sp>
    </p:spTree>
    <p:extLst>
      <p:ext uri="{BB962C8B-B14F-4D97-AF65-F5344CB8AC3E}">
        <p14:creationId xmlns:p14="http://schemas.microsoft.com/office/powerpoint/2010/main" val="2589171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FE8FB1-0A7A-443E-AAF7-31D4FA1AA312}"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BA54BD-C84D-46CE-8B72-31BFB26ABA43}" type="slidenum">
              <a:rPr lang="en-GB" smtClean="0"/>
              <a:t>‹#›</a:t>
            </a:fld>
            <a:endParaRPr lang="en-GB"/>
          </a:p>
        </p:txBody>
      </p:sp>
    </p:spTree>
    <p:extLst>
      <p:ext uri="{BB962C8B-B14F-4D97-AF65-F5344CB8AC3E}">
        <p14:creationId xmlns:p14="http://schemas.microsoft.com/office/powerpoint/2010/main" val="146010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BA54BD-C84D-46CE-8B72-31BFB26ABA43}" type="slidenum">
              <a:rPr lang="en-GB" smtClean="0"/>
              <a:t>‹#›</a:t>
            </a:fld>
            <a:endParaRPr lang="en-GB"/>
          </a:p>
        </p:txBody>
      </p:sp>
    </p:spTree>
    <p:extLst>
      <p:ext uri="{BB962C8B-B14F-4D97-AF65-F5344CB8AC3E}">
        <p14:creationId xmlns:p14="http://schemas.microsoft.com/office/powerpoint/2010/main" val="373744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029" y="457201"/>
            <a:ext cx="3199567" cy="1600197"/>
          </a:xfrm>
        </p:spPr>
        <p:txBody>
          <a:bodyPr anchor="b">
            <a:normAutofit/>
          </a:bodyPr>
          <a:lstStyle>
            <a:lvl1pPr>
              <a:defRPr sz="3199" b="0" baseline="0"/>
            </a:lvl1pPr>
          </a:lstStyle>
          <a:p>
            <a:r>
              <a:rPr lang="en-US"/>
              <a:t>Click to edit Master title style</a:t>
            </a:r>
            <a:endParaRPr lang="en-US" dirty="0"/>
          </a:p>
        </p:txBody>
      </p:sp>
      <p:sp>
        <p:nvSpPr>
          <p:cNvPr id="3" name="Content Placeholder 2"/>
          <p:cNvSpPr>
            <a:spLocks noGrp="1"/>
          </p:cNvSpPr>
          <p:nvPr>
            <p:ph idx="1"/>
          </p:nvPr>
        </p:nvSpPr>
        <p:spPr>
          <a:xfrm>
            <a:off x="4503094" y="685800"/>
            <a:ext cx="6077483" cy="548640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029" y="2099735"/>
            <a:ext cx="3199567" cy="3810001"/>
          </a:xfrm>
        </p:spPr>
        <p:txBody>
          <a:bodyPr>
            <a:normAutofit/>
          </a:bodyPr>
          <a:lstStyle>
            <a:lvl1pPr marL="0" indent="0">
              <a:lnSpc>
                <a:spcPct val="114000"/>
              </a:lnSpc>
              <a:spcBef>
                <a:spcPts val="800"/>
              </a:spcBef>
              <a:buNone/>
              <a:defRPr sz="13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BA54BD-C84D-46CE-8B72-31BFB26ABA43}" type="slidenum">
              <a:rPr lang="en-GB" smtClean="0"/>
              <a:t>‹#›</a:t>
            </a:fld>
            <a:endParaRPr lang="en-GB"/>
          </a:p>
        </p:txBody>
      </p:sp>
    </p:spTree>
    <p:extLst>
      <p:ext uri="{BB962C8B-B14F-4D97-AF65-F5344CB8AC3E}">
        <p14:creationId xmlns:p14="http://schemas.microsoft.com/office/powerpoint/2010/main" val="403893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89899"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162" y="5257800"/>
            <a:ext cx="9979600" cy="914400"/>
          </a:xfrm>
        </p:spPr>
        <p:txBody>
          <a:bodyPr anchor="b">
            <a:normAutofit/>
          </a:bodyPr>
          <a:lstStyle>
            <a:lvl1pPr>
              <a:defRPr sz="2799"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1289899" cy="5128923"/>
          </a:xfrm>
          <a:solidFill>
            <a:schemeClr val="accent1"/>
          </a:solidFill>
        </p:spPr>
        <p:txBody>
          <a:bodyPr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4162" y="6108590"/>
            <a:ext cx="99796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BA54BD-C84D-46CE-8B72-31BFB26ABA43}" type="slidenum">
              <a:rPr lang="en-GB" smtClean="0"/>
              <a:t>‹#›</a:t>
            </a:fld>
            <a:endParaRPr lang="en-GB"/>
          </a:p>
        </p:txBody>
      </p:sp>
    </p:spTree>
    <p:extLst>
      <p:ext uri="{BB962C8B-B14F-4D97-AF65-F5344CB8AC3E}">
        <p14:creationId xmlns:p14="http://schemas.microsoft.com/office/powerpoint/2010/main" val="258482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89899" y="0"/>
            <a:ext cx="914162"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543" y="365760"/>
            <a:ext cx="9690116"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543" y="1828801"/>
            <a:ext cx="8593122"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4483" y="998585"/>
            <a:ext cx="1904999" cy="365030"/>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9AFE8FB1-0A7A-443E-AAF7-31D4FA1AA312}" type="datetimeFigureOut">
              <a:rPr lang="en-US" smtClean="0"/>
              <a:pPr/>
              <a:t>3/13/2023</a:t>
            </a:fld>
            <a:endParaRPr lang="en-US" dirty="0"/>
          </a:p>
        </p:txBody>
      </p:sp>
      <p:sp>
        <p:nvSpPr>
          <p:cNvPr id="5" name="Footer Placeholder 4"/>
          <p:cNvSpPr>
            <a:spLocks noGrp="1"/>
          </p:cNvSpPr>
          <p:nvPr>
            <p:ph type="ftr" sz="quarter" idx="3"/>
          </p:nvPr>
        </p:nvSpPr>
        <p:spPr>
          <a:xfrm rot="16200000">
            <a:off x="9956281" y="4046585"/>
            <a:ext cx="3581400" cy="365030"/>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89899" y="6172201"/>
            <a:ext cx="914162" cy="593725"/>
          </a:xfrm>
          <a:prstGeom prst="rect">
            <a:avLst/>
          </a:prstGeom>
        </p:spPr>
        <p:txBody>
          <a:bodyPr vert="horz" lIns="45720" tIns="45720" rIns="45720" bIns="45720" rtlCol="0" anchor="ctr">
            <a:normAutofit/>
          </a:bodyPr>
          <a:lstStyle>
            <a:lvl1pPr algn="ctr">
              <a:defRPr sz="3599">
                <a:solidFill>
                  <a:schemeClr val="tx2">
                    <a:lumMod val="60000"/>
                    <a:lumOff val="40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2796767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p:titleStyle>
    <p:body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um.edu.mt/educ/ourresearch/researchprojects/ecperesearchgroupthecovid-19andeducationinmaltacov-emstudy/"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um.edu.mt/media/um/docs/faculties/educ/research/R1112_ECPE_Report1_USITE_DIGITAL_updated.pdf" TargetMode="External"/><Relationship Id="rId7" Type="http://schemas.openxmlformats.org/officeDocument/2006/relationships/hyperlink" Target="https://www.um.edu.mt/media/um/docs/faculties/educ/research/R1112_ECPE_Report3_PSE_DIGITAL.pdf" TargetMode="External"/><Relationship Id="rId12"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hyperlink" Target="https://www.um.edu.mt/media/um/docs/faculties/educ/research/R1112_ECPE_Report5_Leaders_DIGITAL.pdf" TargetMode="External"/><Relationship Id="rId5" Type="http://schemas.openxmlformats.org/officeDocument/2006/relationships/hyperlink" Target="https://www.um.edu.mt/media/um/docs/faculties/educ/research/R1112_ECPE_Report2_ESE_DIGITAL.pdf" TargetMode="Externa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hyperlink" Target="https://www.um.edu.mt/media/um/docs/faculties/educ/research/R1112_ECPE_Report4_PCEPE_DIGITAL.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844" y="188640"/>
            <a:ext cx="10441158" cy="3072559"/>
          </a:xfrm>
        </p:spPr>
        <p:style>
          <a:lnRef idx="1">
            <a:schemeClr val="accent2"/>
          </a:lnRef>
          <a:fillRef idx="3">
            <a:schemeClr val="accent2"/>
          </a:fillRef>
          <a:effectRef idx="2">
            <a:schemeClr val="accent2"/>
          </a:effectRef>
          <a:fontRef idx="minor">
            <a:schemeClr val="lt1"/>
          </a:fontRef>
        </p:style>
        <p:txBody>
          <a:bodyPr>
            <a:noAutofit/>
          </a:bodyPr>
          <a:lstStyle/>
          <a:p>
            <a:pPr algn="ctr"/>
            <a:r>
              <a:rPr lang="mt-MT" sz="3600" dirty="0">
                <a:latin typeface="Candara Light" panose="020E0502030303020204" pitchFamily="34" charset="0"/>
                <a:cs typeface="Calibri Light" panose="020F0302020204030204" pitchFamily="34" charset="0"/>
              </a:rPr>
              <a:t>The Pandemic and Education: What did we find?  </a:t>
            </a:r>
            <a:br>
              <a:rPr lang="mt-MT" sz="3600" dirty="0">
                <a:latin typeface="Candara Light" panose="020E0502030303020204" pitchFamily="34" charset="0"/>
                <a:cs typeface="Calibri Light" panose="020F0302020204030204" pitchFamily="34" charset="0"/>
              </a:rPr>
            </a:br>
            <a:r>
              <a:rPr lang="mt-MT" sz="3600" dirty="0">
                <a:latin typeface="Candara Light" panose="020E0502030303020204" pitchFamily="34" charset="0"/>
                <a:cs typeface="Calibri Light" panose="020F0302020204030204" pitchFamily="34" charset="0"/>
              </a:rPr>
              <a:t>What did we learn? How can we reach every learner?</a:t>
            </a:r>
            <a:br>
              <a:rPr lang="mt-MT" sz="3600" dirty="0">
                <a:latin typeface="Candara Light" panose="020E0502030303020204" pitchFamily="34" charset="0"/>
                <a:cs typeface="Calibri Light" panose="020F0302020204030204" pitchFamily="34" charset="0"/>
              </a:rPr>
            </a:br>
            <a:r>
              <a:rPr lang="mt-MT" sz="3600" dirty="0">
                <a:latin typeface="Candara Light" panose="020E0502030303020204" pitchFamily="34" charset="0"/>
                <a:cs typeface="Calibri Light" panose="020F0302020204030204" pitchFamily="34" charset="0"/>
              </a:rPr>
              <a:t>_________________</a:t>
            </a:r>
            <a:br>
              <a:rPr lang="mt-MT" sz="3600" dirty="0">
                <a:latin typeface="Candara Light" panose="020E0502030303020204" pitchFamily="34" charset="0"/>
                <a:cs typeface="Calibri Light" panose="020F0302020204030204" pitchFamily="34" charset="0"/>
              </a:rPr>
            </a:br>
            <a:br>
              <a:rPr lang="mt-MT" sz="3600" dirty="0">
                <a:latin typeface="Candara Light" panose="020E0502030303020204" pitchFamily="34" charset="0"/>
                <a:cs typeface="Calibri Light" panose="020F0302020204030204" pitchFamily="34" charset="0"/>
              </a:rPr>
            </a:br>
            <a:r>
              <a:rPr lang="mt-MT" sz="3600" dirty="0">
                <a:latin typeface="Candara Light" panose="020E0502030303020204" pitchFamily="34" charset="0"/>
                <a:cs typeface="Calibri Light" panose="020F0302020204030204" pitchFamily="34" charset="0"/>
              </a:rPr>
              <a:t>Il-Pandemija u l-Edukazzjoni: X’sibna? X’tgħallimna?        Kif nistgħu nilħqu lil kulħadd?</a:t>
            </a:r>
            <a:endParaRPr lang="en-US" sz="5400" dirty="0">
              <a:latin typeface="Candara Light" panose="020E0502030303020204" pitchFamily="34" charset="0"/>
              <a:cs typeface="Calibri Light" panose="020F0302020204030204" pitchFamily="34" charset="0"/>
            </a:endParaRPr>
          </a:p>
        </p:txBody>
      </p:sp>
      <p:sp>
        <p:nvSpPr>
          <p:cNvPr id="3" name="Subtitle 2"/>
          <p:cNvSpPr>
            <a:spLocks noGrp="1"/>
          </p:cNvSpPr>
          <p:nvPr>
            <p:ph type="subTitle" idx="1"/>
          </p:nvPr>
        </p:nvSpPr>
        <p:spPr>
          <a:xfrm>
            <a:off x="1341884" y="5066037"/>
            <a:ext cx="10441159" cy="2088232"/>
          </a:xfrm>
        </p:spPr>
        <p:txBody>
          <a:bodyPr>
            <a:normAutofit/>
          </a:bodyPr>
          <a:lstStyle/>
          <a:p>
            <a:pPr marL="0" lvl="0" indent="0" algn="ctr" rtl="0">
              <a:spcBef>
                <a:spcPts val="0"/>
              </a:spcBef>
              <a:spcAft>
                <a:spcPts val="0"/>
              </a:spcAft>
              <a:buNone/>
            </a:pPr>
            <a:endParaRPr lang="mt-MT" sz="1800" cap="none" dirty="0">
              <a:solidFill>
                <a:schemeClr val="tx1"/>
              </a:solidFill>
              <a:latin typeface="Candara Light" panose="020E0502030303020204" pitchFamily="34" charset="0"/>
            </a:endParaRPr>
          </a:p>
          <a:p>
            <a:pPr marL="0" lvl="0" indent="0" algn="ctr" rtl="0">
              <a:spcBef>
                <a:spcPts val="0"/>
              </a:spcBef>
              <a:spcAft>
                <a:spcPts val="0"/>
              </a:spcAft>
              <a:buNone/>
            </a:pPr>
            <a:endParaRPr lang="mt-MT" sz="1800" dirty="0">
              <a:solidFill>
                <a:schemeClr val="tx1"/>
              </a:solidFill>
              <a:latin typeface="Candara Light" panose="020E0502030303020204" pitchFamily="34" charset="0"/>
            </a:endParaRPr>
          </a:p>
          <a:p>
            <a:pPr marL="0" lvl="0" indent="0" algn="ctr" rtl="0">
              <a:spcBef>
                <a:spcPts val="0"/>
              </a:spcBef>
              <a:spcAft>
                <a:spcPts val="0"/>
              </a:spcAft>
              <a:buNone/>
            </a:pPr>
            <a:endParaRPr lang="mt-MT" sz="1800" cap="none" dirty="0">
              <a:solidFill>
                <a:schemeClr val="tx1"/>
              </a:solidFill>
              <a:latin typeface="Candara Light" panose="020E0502030303020204" pitchFamily="34" charset="0"/>
            </a:endParaRPr>
          </a:p>
          <a:p>
            <a:pPr marL="0" lvl="0" indent="0" algn="ctr" rtl="0">
              <a:spcBef>
                <a:spcPts val="0"/>
              </a:spcBef>
              <a:spcAft>
                <a:spcPts val="0"/>
              </a:spcAft>
              <a:buNone/>
            </a:pPr>
            <a:endParaRPr lang="mt-MT" sz="1800" dirty="0">
              <a:solidFill>
                <a:schemeClr val="tx1"/>
              </a:solidFill>
              <a:latin typeface="Candara Light" panose="020E0502030303020204" pitchFamily="34" charset="0"/>
            </a:endParaRPr>
          </a:p>
          <a:p>
            <a:pPr marL="0" lvl="0" indent="0" algn="ctr" rtl="0">
              <a:spcBef>
                <a:spcPts val="0"/>
              </a:spcBef>
              <a:spcAft>
                <a:spcPts val="0"/>
              </a:spcAft>
              <a:buNone/>
            </a:pPr>
            <a:endParaRPr lang="mt-MT" sz="1800" cap="none" dirty="0">
              <a:solidFill>
                <a:schemeClr val="tx1"/>
              </a:solidFill>
              <a:latin typeface="Candara Light" panose="020E0502030303020204" pitchFamily="34" charset="0"/>
            </a:endParaRPr>
          </a:p>
          <a:p>
            <a:pPr marL="0" lvl="0" indent="0" algn="ctr" rtl="0">
              <a:spcBef>
                <a:spcPts val="0"/>
              </a:spcBef>
              <a:spcAft>
                <a:spcPts val="0"/>
              </a:spcAft>
              <a:buNone/>
            </a:pPr>
            <a:endParaRPr lang="en-GB" sz="1800" cap="none" dirty="0">
              <a:solidFill>
                <a:schemeClr val="tx1"/>
              </a:solidFill>
              <a:latin typeface="Candara Light" panose="020E0502030303020204" pitchFamily="34" charset="0"/>
            </a:endParaRPr>
          </a:p>
        </p:txBody>
      </p:sp>
      <p:pic>
        <p:nvPicPr>
          <p:cNvPr id="4" name="Picture 3">
            <a:extLst>
              <a:ext uri="{FF2B5EF4-FFF2-40B4-BE49-F238E27FC236}">
                <a16:creationId xmlns:a16="http://schemas.microsoft.com/office/drawing/2014/main" id="{15900E16-68BF-8117-1F43-1A39526721C2}"/>
              </a:ext>
            </a:extLst>
          </p:cNvPr>
          <p:cNvPicPr>
            <a:picLocks noChangeAspect="1"/>
          </p:cNvPicPr>
          <p:nvPr/>
        </p:nvPicPr>
        <p:blipFill>
          <a:blip r:embed="rId3"/>
          <a:stretch>
            <a:fillRect/>
          </a:stretch>
        </p:blipFill>
        <p:spPr>
          <a:xfrm>
            <a:off x="9956577" y="5684818"/>
            <a:ext cx="2232248" cy="1177782"/>
          </a:xfrm>
          <a:prstGeom prst="rect">
            <a:avLst/>
          </a:prstGeom>
        </p:spPr>
      </p:pic>
      <p:pic>
        <p:nvPicPr>
          <p:cNvPr id="7" name="Picture 2">
            <a:extLst>
              <a:ext uri="{FF2B5EF4-FFF2-40B4-BE49-F238E27FC236}">
                <a16:creationId xmlns:a16="http://schemas.microsoft.com/office/drawing/2014/main" id="{BF913474-3DD9-5A7C-5755-FF4FD37B2A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0" y="5750178"/>
            <a:ext cx="2543151" cy="1114689"/>
          </a:xfrm>
          <a:prstGeom prst="rect">
            <a:avLst/>
          </a:prstGeom>
          <a:solidFill>
            <a:srgbClr val="FFFFFF"/>
          </a:solidFill>
        </p:spPr>
      </p:pic>
      <p:sp>
        <p:nvSpPr>
          <p:cNvPr id="9" name="Subtitle 2">
            <a:extLst>
              <a:ext uri="{FF2B5EF4-FFF2-40B4-BE49-F238E27FC236}">
                <a16:creationId xmlns:a16="http://schemas.microsoft.com/office/drawing/2014/main" id="{06E62F1B-068A-E1A3-86D0-3789763F531D}"/>
              </a:ext>
            </a:extLst>
          </p:cNvPr>
          <p:cNvSpPr txBox="1">
            <a:spLocks/>
          </p:cNvSpPr>
          <p:nvPr/>
        </p:nvSpPr>
        <p:spPr>
          <a:xfrm>
            <a:off x="1197868" y="3392996"/>
            <a:ext cx="10441159" cy="2088232"/>
          </a:xfrm>
          <a:prstGeom prst="rect">
            <a:avLst/>
          </a:prstGeom>
        </p:spPr>
        <p:txBody>
          <a:bodyPr vert="horz" lIns="91440" tIns="45720" rIns="91440" bIns="45720" rtlCol="0">
            <a:normAutofit/>
          </a:bodyPr>
          <a:lstStyle>
            <a:lvl1pPr marL="0" indent="0" algn="l" defTabSz="914126" rtl="0" eaLnBrk="1" latinLnBrk="0" hangingPunct="1">
              <a:lnSpc>
                <a:spcPct val="95000"/>
              </a:lnSpc>
              <a:spcBef>
                <a:spcPts val="1400"/>
              </a:spcBef>
              <a:spcAft>
                <a:spcPts val="200"/>
              </a:spcAft>
              <a:buClr>
                <a:schemeClr val="accent1"/>
              </a:buClr>
              <a:buSzPct val="80000"/>
              <a:buFont typeface="Arial" pitchFamily="34" charset="0"/>
              <a:buNone/>
              <a:defRPr sz="2199" kern="1200" spc="10" baseline="0">
                <a:solidFill>
                  <a:schemeClr val="tx1">
                    <a:lumMod val="75000"/>
                  </a:schemeClr>
                </a:solidFill>
                <a:latin typeface="+mn-lt"/>
                <a:ea typeface="+mn-ea"/>
                <a:cs typeface="+mn-cs"/>
              </a:defRPr>
            </a:lvl1pPr>
            <a:lvl2pPr marL="457063" indent="0" algn="ctr" defTabSz="914126" rtl="0" eaLnBrk="1" latinLnBrk="0" hangingPunct="1">
              <a:lnSpc>
                <a:spcPct val="90000"/>
              </a:lnSpc>
              <a:spcBef>
                <a:spcPts val="300"/>
              </a:spcBef>
              <a:spcAft>
                <a:spcPts val="300"/>
              </a:spcAft>
              <a:buClr>
                <a:schemeClr val="accent1"/>
              </a:buClr>
              <a:buFont typeface="Wingdings 2" pitchFamily="18" charset="2"/>
              <a:buNone/>
              <a:defRPr sz="2199" kern="1200">
                <a:solidFill>
                  <a:schemeClr val="tx1">
                    <a:lumMod val="85000"/>
                    <a:lumOff val="15000"/>
                  </a:schemeClr>
                </a:solidFill>
                <a:latin typeface="+mn-lt"/>
                <a:ea typeface="+mn-ea"/>
                <a:cs typeface="+mn-cs"/>
              </a:defRPr>
            </a:lvl2pPr>
            <a:lvl3pPr marL="914126" indent="0" algn="ctr" defTabSz="914126" rtl="0" eaLnBrk="1" latinLnBrk="0" hangingPunct="1">
              <a:lnSpc>
                <a:spcPct val="90000"/>
              </a:lnSpc>
              <a:spcBef>
                <a:spcPts val="300"/>
              </a:spcBef>
              <a:spcAft>
                <a:spcPts val="300"/>
              </a:spcAft>
              <a:buClr>
                <a:schemeClr val="accent1"/>
              </a:buClr>
              <a:buFont typeface="Wingdings 2" pitchFamily="18" charset="2"/>
              <a:buNone/>
              <a:defRPr sz="2199" kern="1200">
                <a:solidFill>
                  <a:schemeClr val="tx1">
                    <a:lumMod val="85000"/>
                    <a:lumOff val="15000"/>
                  </a:schemeClr>
                </a:solidFill>
                <a:latin typeface="+mn-lt"/>
                <a:ea typeface="+mn-ea"/>
                <a:cs typeface="+mn-cs"/>
              </a:defRPr>
            </a:lvl3pPr>
            <a:lvl4pPr marL="1371189" indent="0" algn="ctr" defTabSz="914126" rtl="0" eaLnBrk="1" latinLnBrk="0" hangingPunct="1">
              <a:lnSpc>
                <a:spcPct val="90000"/>
              </a:lnSpc>
              <a:spcBef>
                <a:spcPts val="300"/>
              </a:spcBef>
              <a:spcAft>
                <a:spcPts val="300"/>
              </a:spcAft>
              <a:buClr>
                <a:schemeClr val="accent1"/>
              </a:buClr>
              <a:buFont typeface="Wingdings 2" pitchFamily="18" charset="2"/>
              <a:buNone/>
              <a:defRPr sz="1999" kern="1200">
                <a:solidFill>
                  <a:schemeClr val="tx1">
                    <a:lumMod val="85000"/>
                    <a:lumOff val="15000"/>
                  </a:schemeClr>
                </a:solidFill>
                <a:latin typeface="+mn-lt"/>
                <a:ea typeface="+mn-ea"/>
                <a:cs typeface="+mn-cs"/>
              </a:defRPr>
            </a:lvl4pPr>
            <a:lvl5pPr marL="1828251" indent="0" algn="ctr" defTabSz="914126" rtl="0" eaLnBrk="1" latinLnBrk="0" hangingPunct="1">
              <a:lnSpc>
                <a:spcPct val="90000"/>
              </a:lnSpc>
              <a:spcBef>
                <a:spcPts val="300"/>
              </a:spcBef>
              <a:spcAft>
                <a:spcPts val="300"/>
              </a:spcAft>
              <a:buClr>
                <a:schemeClr val="accent1"/>
              </a:buClr>
              <a:buFont typeface="Wingdings 2" pitchFamily="18" charset="2"/>
              <a:buNone/>
              <a:defRPr sz="1999" kern="1200">
                <a:solidFill>
                  <a:schemeClr val="tx1">
                    <a:lumMod val="85000"/>
                    <a:lumOff val="15000"/>
                  </a:schemeClr>
                </a:solidFill>
                <a:latin typeface="+mn-lt"/>
                <a:ea typeface="+mn-ea"/>
                <a:cs typeface="+mn-cs"/>
              </a:defRPr>
            </a:lvl5pPr>
            <a:lvl6pPr marL="2285314" indent="0" algn="ctr" defTabSz="914126" rtl="0" eaLnBrk="1" latinLnBrk="0" hangingPunct="1">
              <a:lnSpc>
                <a:spcPct val="90000"/>
              </a:lnSpc>
              <a:spcBef>
                <a:spcPts val="300"/>
              </a:spcBef>
              <a:spcAft>
                <a:spcPts val="300"/>
              </a:spcAft>
              <a:buClr>
                <a:schemeClr val="accent1"/>
              </a:buClr>
              <a:buFont typeface="Wingdings 2" pitchFamily="18" charset="2"/>
              <a:buNone/>
              <a:defRPr sz="1999" kern="1200">
                <a:solidFill>
                  <a:schemeClr val="tx1">
                    <a:lumMod val="85000"/>
                    <a:lumOff val="15000"/>
                  </a:schemeClr>
                </a:solidFill>
                <a:latin typeface="+mn-lt"/>
                <a:ea typeface="+mn-ea"/>
                <a:cs typeface="+mn-cs"/>
              </a:defRPr>
            </a:lvl6pPr>
            <a:lvl7pPr marL="2742377" indent="0" algn="ctr" defTabSz="914126" rtl="0" eaLnBrk="1" latinLnBrk="0" hangingPunct="1">
              <a:lnSpc>
                <a:spcPct val="90000"/>
              </a:lnSpc>
              <a:spcBef>
                <a:spcPts val="300"/>
              </a:spcBef>
              <a:spcAft>
                <a:spcPts val="300"/>
              </a:spcAft>
              <a:buClr>
                <a:schemeClr val="accent1"/>
              </a:buClr>
              <a:buFont typeface="Wingdings 2" pitchFamily="18" charset="2"/>
              <a:buNone/>
              <a:defRPr sz="1999" kern="1200">
                <a:solidFill>
                  <a:schemeClr val="tx1">
                    <a:lumMod val="85000"/>
                    <a:lumOff val="15000"/>
                  </a:schemeClr>
                </a:solidFill>
                <a:latin typeface="+mn-lt"/>
                <a:ea typeface="+mn-ea"/>
                <a:cs typeface="+mn-cs"/>
              </a:defRPr>
            </a:lvl7pPr>
            <a:lvl8pPr marL="3199440" indent="0" algn="ctr" defTabSz="914126" rtl="0" eaLnBrk="1" latinLnBrk="0" hangingPunct="1">
              <a:lnSpc>
                <a:spcPct val="90000"/>
              </a:lnSpc>
              <a:spcBef>
                <a:spcPts val="300"/>
              </a:spcBef>
              <a:spcAft>
                <a:spcPts val="300"/>
              </a:spcAft>
              <a:buClr>
                <a:schemeClr val="accent1"/>
              </a:buClr>
              <a:buFont typeface="Wingdings 2" pitchFamily="18" charset="2"/>
              <a:buNone/>
              <a:defRPr sz="1999" kern="1200">
                <a:solidFill>
                  <a:schemeClr val="tx1">
                    <a:lumMod val="85000"/>
                    <a:lumOff val="15000"/>
                  </a:schemeClr>
                </a:solidFill>
                <a:latin typeface="+mn-lt"/>
                <a:ea typeface="+mn-ea"/>
                <a:cs typeface="+mn-cs"/>
              </a:defRPr>
            </a:lvl8pPr>
            <a:lvl9pPr marL="3656503" indent="0" algn="ctr" defTabSz="914126" rtl="0" eaLnBrk="1" latinLnBrk="0" hangingPunct="1">
              <a:lnSpc>
                <a:spcPct val="90000"/>
              </a:lnSpc>
              <a:spcBef>
                <a:spcPts val="300"/>
              </a:spcBef>
              <a:spcAft>
                <a:spcPts val="300"/>
              </a:spcAft>
              <a:buClr>
                <a:schemeClr val="accent1"/>
              </a:buClr>
              <a:buFont typeface="Wingdings 2" pitchFamily="18" charset="2"/>
              <a:buNone/>
              <a:defRPr sz="1999" kern="1200">
                <a:solidFill>
                  <a:schemeClr val="tx1">
                    <a:lumMod val="85000"/>
                    <a:lumOff val="15000"/>
                  </a:schemeClr>
                </a:solidFill>
                <a:latin typeface="+mn-lt"/>
                <a:ea typeface="+mn-ea"/>
                <a:cs typeface="+mn-cs"/>
              </a:defRPr>
            </a:lvl9pPr>
          </a:lstStyle>
          <a:p>
            <a:pPr algn="ctr">
              <a:spcBef>
                <a:spcPts val="0"/>
              </a:spcBef>
              <a:spcAft>
                <a:spcPts val="0"/>
              </a:spcAft>
            </a:pPr>
            <a:r>
              <a:rPr lang="mt-MT" sz="1800" i="1" dirty="0">
                <a:solidFill>
                  <a:schemeClr val="tx1"/>
                </a:solidFill>
                <a:latin typeface="Candara Light" panose="020E0502030303020204" pitchFamily="34" charset="0"/>
              </a:rPr>
              <a:t>Prof Carmel Borg </a:t>
            </a:r>
          </a:p>
          <a:p>
            <a:pPr algn="ctr">
              <a:spcBef>
                <a:spcPts val="0"/>
              </a:spcBef>
              <a:spcAft>
                <a:spcPts val="0"/>
              </a:spcAft>
            </a:pPr>
            <a:endParaRPr lang="mt-MT" sz="1800" i="1" dirty="0">
              <a:solidFill>
                <a:schemeClr val="tx1"/>
              </a:solidFill>
              <a:latin typeface="Candara Light" panose="020E0502030303020204" pitchFamily="34" charset="0"/>
            </a:endParaRPr>
          </a:p>
          <a:p>
            <a:pPr algn="ctr">
              <a:spcBef>
                <a:spcPts val="0"/>
              </a:spcBef>
              <a:spcAft>
                <a:spcPts val="0"/>
              </a:spcAft>
            </a:pPr>
            <a:r>
              <a:rPr lang="mt-MT" sz="1800" i="1" dirty="0">
                <a:solidFill>
                  <a:schemeClr val="tx1"/>
                </a:solidFill>
                <a:latin typeface="Candara Light" panose="020E0502030303020204" pitchFamily="34" charset="0"/>
              </a:rPr>
              <a:t>and</a:t>
            </a:r>
          </a:p>
          <a:p>
            <a:pPr algn="ctr">
              <a:spcBef>
                <a:spcPts val="0"/>
              </a:spcBef>
              <a:spcAft>
                <a:spcPts val="0"/>
              </a:spcAft>
            </a:pPr>
            <a:endParaRPr lang="mt-MT" sz="1800" i="1" dirty="0">
              <a:solidFill>
                <a:schemeClr val="tx1"/>
              </a:solidFill>
              <a:latin typeface="Candara Light" panose="020E0502030303020204" pitchFamily="34" charset="0"/>
            </a:endParaRPr>
          </a:p>
          <a:p>
            <a:pPr algn="ctr">
              <a:spcBef>
                <a:spcPts val="0"/>
              </a:spcBef>
              <a:spcAft>
                <a:spcPts val="0"/>
              </a:spcAft>
            </a:pPr>
            <a:r>
              <a:rPr lang="mt-MT" sz="1800" i="1" dirty="0">
                <a:solidFill>
                  <a:schemeClr val="tx1"/>
                </a:solidFill>
                <a:latin typeface="Candara Light" panose="020E0502030303020204" pitchFamily="34" charset="0"/>
              </a:rPr>
              <a:t>The Early Childhood and Primary Education (ECPE) Research Group</a:t>
            </a:r>
          </a:p>
          <a:p>
            <a:pPr algn="ctr">
              <a:spcBef>
                <a:spcPts val="0"/>
              </a:spcBef>
              <a:spcAft>
                <a:spcPts val="0"/>
              </a:spcAft>
            </a:pPr>
            <a:r>
              <a:rPr lang="mt-MT" sz="1800" i="1" dirty="0">
                <a:solidFill>
                  <a:schemeClr val="tx1"/>
                </a:solidFill>
                <a:latin typeface="Candara Light" panose="020E0502030303020204" pitchFamily="34" charset="0"/>
              </a:rPr>
              <a:t>Dr Charmaine Bonello, Dr Rosienne Camilleri, Dr Josephine Deguara, Dr Josephine Milton, Dr Tania Muscat</a:t>
            </a:r>
          </a:p>
          <a:p>
            <a:pPr algn="ctr">
              <a:spcBef>
                <a:spcPts val="0"/>
              </a:spcBef>
              <a:spcAft>
                <a:spcPts val="0"/>
              </a:spcAft>
            </a:pPr>
            <a:endParaRPr lang="mt-MT" sz="1800" i="1" dirty="0">
              <a:solidFill>
                <a:schemeClr val="tx1"/>
              </a:solidFill>
              <a:latin typeface="Candara Light" panose="020E0502030303020204" pitchFamily="34" charset="0"/>
            </a:endParaRPr>
          </a:p>
          <a:p>
            <a:pPr algn="ctr">
              <a:spcBef>
                <a:spcPts val="0"/>
              </a:spcBef>
              <a:spcAft>
                <a:spcPts val="0"/>
              </a:spcAft>
            </a:pPr>
            <a:endParaRPr lang="en-US" sz="1800" dirty="0">
              <a:latin typeface="Candara Light" panose="020E0502030303020204" pitchFamily="34" charset="0"/>
            </a:endParaRPr>
          </a:p>
        </p:txBody>
      </p:sp>
      <p:cxnSp>
        <p:nvCxnSpPr>
          <p:cNvPr id="11" name="Straight Connector 10">
            <a:extLst>
              <a:ext uri="{FF2B5EF4-FFF2-40B4-BE49-F238E27FC236}">
                <a16:creationId xmlns:a16="http://schemas.microsoft.com/office/drawing/2014/main" id="{3FE0A01D-8EA6-7DEA-A973-BE8517928748}"/>
              </a:ext>
            </a:extLst>
          </p:cNvPr>
          <p:cNvCxnSpPr/>
          <p:nvPr/>
        </p:nvCxnSpPr>
        <p:spPr>
          <a:xfrm>
            <a:off x="1737928" y="5229200"/>
            <a:ext cx="8712968" cy="0"/>
          </a:xfrm>
          <a:prstGeom prst="line">
            <a:avLst/>
          </a:prstGeom>
          <a:ln>
            <a:solidFill>
              <a:schemeClr val="tx1">
                <a:alpha val="95000"/>
              </a:schemeClr>
            </a:solidFill>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995CB65B-4F2E-BA29-C208-3DC699A10353}"/>
              </a:ext>
            </a:extLst>
          </p:cNvPr>
          <p:cNvSpPr txBox="1"/>
          <p:nvPr/>
        </p:nvSpPr>
        <p:spPr>
          <a:xfrm>
            <a:off x="4222203" y="5432774"/>
            <a:ext cx="4392488" cy="369332"/>
          </a:xfrm>
          <a:prstGeom prst="rect">
            <a:avLst/>
          </a:prstGeom>
          <a:noFill/>
        </p:spPr>
        <p:txBody>
          <a:bodyPr wrap="square" rtlCol="0">
            <a:spAutoFit/>
          </a:bodyPr>
          <a:lstStyle/>
          <a:p>
            <a:pPr algn="ctr" defTabSz="914126">
              <a:lnSpc>
                <a:spcPct val="95000"/>
              </a:lnSpc>
              <a:buClr>
                <a:schemeClr val="accent1"/>
              </a:buClr>
              <a:buSzPct val="80000"/>
            </a:pPr>
            <a:r>
              <a:rPr lang="mt-MT" i="1" spc="10" dirty="0">
                <a:latin typeface="Candara Light" panose="020E0502030303020204" pitchFamily="34" charset="0"/>
              </a:rPr>
              <a:t>13th March, 2023</a:t>
            </a:r>
            <a:endParaRPr lang="en-GB" i="1" spc="10" dirty="0">
              <a:latin typeface="Candara Light" panose="020E0502030303020204" pitchFamily="34" charset="0"/>
            </a:endParaRP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C7454B-44FC-3C16-D356-56F58FC3BD38}"/>
              </a:ext>
            </a:extLst>
          </p:cNvPr>
          <p:cNvSpPr txBox="1"/>
          <p:nvPr/>
        </p:nvSpPr>
        <p:spPr>
          <a:xfrm>
            <a:off x="189756" y="0"/>
            <a:ext cx="6577442" cy="6709529"/>
          </a:xfrm>
          <a:prstGeom prst="rect">
            <a:avLst/>
          </a:prstGeom>
          <a:noFill/>
        </p:spPr>
        <p:txBody>
          <a:bodyPr wrap="square">
            <a:spAutoFit/>
          </a:bodyPr>
          <a:lstStyle/>
          <a:p>
            <a:pPr algn="ctr"/>
            <a:r>
              <a:rPr lang="mt-MT" sz="2400" spc="-50" dirty="0">
                <a:solidFill>
                  <a:srgbClr val="002060"/>
                </a:solidFill>
                <a:latin typeface="Candara Light" panose="020E0502030303020204" pitchFamily="34" charset="0"/>
                <a:ea typeface="+mj-ea"/>
                <a:cs typeface="+mj-cs"/>
              </a:rPr>
              <a:t>The </a:t>
            </a:r>
            <a:r>
              <a:rPr lang="en-GB" sz="2400" spc="-50" dirty="0">
                <a:solidFill>
                  <a:srgbClr val="002060"/>
                </a:solidFill>
                <a:latin typeface="Candara Light" panose="020E0502030303020204" pitchFamily="34" charset="0"/>
                <a:ea typeface="+mj-ea"/>
                <a:cs typeface="+mj-cs"/>
              </a:rPr>
              <a:t>difference in the quality of teaching not only resulted in the </a:t>
            </a:r>
            <a:r>
              <a:rPr lang="en-GB" sz="2400" b="1" spc="-50" dirty="0">
                <a:solidFill>
                  <a:srgbClr val="002060"/>
                </a:solidFill>
                <a:latin typeface="Candara Light" panose="020E0502030303020204" pitchFamily="34" charset="0"/>
                <a:ea typeface="+mj-ea"/>
                <a:cs typeface="+mj-cs"/>
              </a:rPr>
              <a:t>differences between the school sectors </a:t>
            </a:r>
            <a:r>
              <a:rPr lang="en-GB" sz="2400" spc="-50" dirty="0">
                <a:solidFill>
                  <a:srgbClr val="002060"/>
                </a:solidFill>
                <a:latin typeface="Candara Light" panose="020E0502030303020204" pitchFamily="34" charset="0"/>
                <a:ea typeface="+mj-ea"/>
                <a:cs typeface="+mj-cs"/>
              </a:rPr>
              <a:t>but also </a:t>
            </a:r>
            <a:r>
              <a:rPr lang="en-GB" sz="2400" b="1" spc="-50" dirty="0">
                <a:solidFill>
                  <a:srgbClr val="002060"/>
                </a:solidFill>
                <a:latin typeface="Candara Light" panose="020E0502030303020204" pitchFamily="34" charset="0"/>
                <a:ea typeface="+mj-ea"/>
                <a:cs typeface="+mj-cs"/>
              </a:rPr>
              <a:t>between teachers in the same schools</a:t>
            </a:r>
            <a:r>
              <a:rPr lang="en-GB" sz="2400" spc="-50" dirty="0">
                <a:solidFill>
                  <a:srgbClr val="002060"/>
                </a:solidFill>
                <a:latin typeface="Candara Light" panose="020E0502030303020204" pitchFamily="34" charset="0"/>
                <a:ea typeface="+mj-ea"/>
                <a:cs typeface="+mj-cs"/>
              </a:rPr>
              <a:t>.  </a:t>
            </a:r>
            <a:endParaRPr lang="mt-MT" sz="2400" spc="-50" dirty="0">
              <a:solidFill>
                <a:srgbClr val="002060"/>
              </a:solidFill>
              <a:latin typeface="Candara Light" panose="020E0502030303020204" pitchFamily="34" charset="0"/>
              <a:ea typeface="+mj-ea"/>
              <a:cs typeface="+mj-cs"/>
            </a:endParaRPr>
          </a:p>
          <a:p>
            <a:pPr algn="ctr"/>
            <a:endParaRPr lang="mt-MT" sz="2400" spc="-50" dirty="0">
              <a:solidFill>
                <a:srgbClr val="002060"/>
              </a:solidFill>
              <a:latin typeface="Candara Light" panose="020E0502030303020204" pitchFamily="34" charset="0"/>
              <a:ea typeface="+mj-ea"/>
              <a:cs typeface="+mj-cs"/>
            </a:endParaRPr>
          </a:p>
          <a:p>
            <a:pPr algn="ctr"/>
            <a:r>
              <a:rPr lang="mt-MT" sz="2400" spc="-50" dirty="0">
                <a:solidFill>
                  <a:srgbClr val="002060"/>
                </a:solidFill>
                <a:latin typeface="Candara Light" panose="020E0502030303020204" pitchFamily="34" charset="0"/>
                <a:ea typeface="+mj-ea"/>
                <a:cs typeface="+mj-cs"/>
              </a:rPr>
              <a:t>S</a:t>
            </a:r>
            <a:r>
              <a:rPr lang="en-GB" sz="2400" spc="-50" dirty="0" err="1">
                <a:solidFill>
                  <a:srgbClr val="002060"/>
                </a:solidFill>
                <a:latin typeface="Candara Light" panose="020E0502030303020204" pitchFamily="34" charset="0"/>
                <a:ea typeface="+mj-ea"/>
                <a:cs typeface="+mj-cs"/>
              </a:rPr>
              <a:t>ome</a:t>
            </a:r>
            <a:r>
              <a:rPr lang="en-GB" sz="2400" spc="-50" dirty="0">
                <a:solidFill>
                  <a:srgbClr val="002060"/>
                </a:solidFill>
                <a:latin typeface="Candara Light" panose="020E0502030303020204" pitchFamily="34" charset="0"/>
                <a:ea typeface="+mj-ea"/>
                <a:cs typeface="+mj-cs"/>
              </a:rPr>
              <a:t> </a:t>
            </a:r>
            <a:r>
              <a:rPr lang="en-GB" sz="2400" b="1" spc="-50" dirty="0">
                <a:solidFill>
                  <a:srgbClr val="002060"/>
                </a:solidFill>
                <a:latin typeface="Candara Light" panose="020E0502030303020204" pitchFamily="34" charset="0"/>
                <a:ea typeface="+mj-ea"/>
                <a:cs typeface="+mj-cs"/>
              </a:rPr>
              <a:t>state schools</a:t>
            </a:r>
            <a:r>
              <a:rPr lang="en-GB" sz="2400" spc="-50" dirty="0">
                <a:solidFill>
                  <a:srgbClr val="002060"/>
                </a:solidFill>
                <a:latin typeface="Candara Light" panose="020E0502030303020204" pitchFamily="34" charset="0"/>
                <a:ea typeface="+mj-ea"/>
                <a:cs typeface="+mj-cs"/>
              </a:rPr>
              <a:t>, </a:t>
            </a:r>
            <a:r>
              <a:rPr lang="en-GB" sz="2400" b="1" spc="-50" dirty="0">
                <a:solidFill>
                  <a:srgbClr val="002060"/>
                </a:solidFill>
                <a:latin typeface="Candara Light" panose="020E0502030303020204" pitchFamily="34" charset="0"/>
                <a:ea typeface="+mj-ea"/>
                <a:cs typeface="+mj-cs"/>
              </a:rPr>
              <a:t>guided by a strong leadership team</a:t>
            </a:r>
            <a:r>
              <a:rPr lang="en-GB" sz="2400" spc="-50" dirty="0">
                <a:solidFill>
                  <a:srgbClr val="002060"/>
                </a:solidFill>
                <a:latin typeface="Candara Light" panose="020E0502030303020204" pitchFamily="34" charset="0"/>
                <a:ea typeface="+mj-ea"/>
                <a:cs typeface="+mj-cs"/>
              </a:rPr>
              <a:t>, were able to </a:t>
            </a:r>
            <a:r>
              <a:rPr lang="en-GB" sz="2400" b="1" spc="-50" dirty="0">
                <a:solidFill>
                  <a:srgbClr val="002060"/>
                </a:solidFill>
                <a:latin typeface="Candara Light" panose="020E0502030303020204" pitchFamily="34" charset="0"/>
                <a:ea typeface="+mj-ea"/>
                <a:cs typeface="+mj-cs"/>
              </a:rPr>
              <a:t>shift quickly to online modes </a:t>
            </a:r>
            <a:r>
              <a:rPr lang="en-GB" sz="2400" spc="-50" dirty="0">
                <a:solidFill>
                  <a:srgbClr val="002060"/>
                </a:solidFill>
                <a:latin typeface="Candara Light" panose="020E0502030303020204" pitchFamily="34" charset="0"/>
                <a:ea typeface="+mj-ea"/>
                <a:cs typeface="+mj-cs"/>
              </a:rPr>
              <a:t>and </a:t>
            </a:r>
            <a:r>
              <a:rPr lang="en-GB" sz="2400" b="1" spc="-50" dirty="0">
                <a:solidFill>
                  <a:srgbClr val="002060"/>
                </a:solidFill>
                <a:latin typeface="Candara Light" panose="020E0502030303020204" pitchFamily="34" charset="0"/>
                <a:ea typeface="+mj-ea"/>
                <a:cs typeface="+mj-cs"/>
              </a:rPr>
              <a:t>managed to support teachers, parents and children very well</a:t>
            </a:r>
            <a:r>
              <a:rPr lang="en-GB" sz="2400" spc="-50" dirty="0">
                <a:solidFill>
                  <a:srgbClr val="002060"/>
                </a:solidFill>
                <a:latin typeface="Candara Light" panose="020E0502030303020204" pitchFamily="34" charset="0"/>
                <a:ea typeface="+mj-ea"/>
                <a:cs typeface="+mj-cs"/>
              </a:rPr>
              <a:t>; others did not</a:t>
            </a:r>
            <a:r>
              <a:rPr lang="mt-MT" sz="2400" spc="-50" dirty="0">
                <a:solidFill>
                  <a:srgbClr val="002060"/>
                </a:solidFill>
                <a:latin typeface="Candara Light" panose="020E0502030303020204" pitchFamily="34" charset="0"/>
                <a:ea typeface="+mj-ea"/>
                <a:cs typeface="+mj-cs"/>
              </a:rPr>
              <a:t>.</a:t>
            </a:r>
          </a:p>
          <a:p>
            <a:pPr algn="ctr"/>
            <a:endParaRPr lang="mt-MT" sz="2400" spc="-50" dirty="0">
              <a:solidFill>
                <a:srgbClr val="002060"/>
              </a:solidFill>
              <a:latin typeface="Candara Light" panose="020E0502030303020204" pitchFamily="34" charset="0"/>
              <a:ea typeface="+mj-ea"/>
              <a:cs typeface="+mj-cs"/>
            </a:endParaRPr>
          </a:p>
          <a:p>
            <a:pPr algn="ctr"/>
            <a:r>
              <a:rPr lang="mt-MT" i="1" spc="-50" dirty="0">
                <a:solidFill>
                  <a:srgbClr val="002060"/>
                </a:solidFill>
                <a:latin typeface="Candara Light" panose="020E0502030303020204" pitchFamily="34" charset="0"/>
                <a:ea typeface="+mj-ea"/>
                <a:cs typeface="+mj-cs"/>
              </a:rPr>
              <a:t>“</a:t>
            </a:r>
            <a:r>
              <a:rPr lang="en-GB" i="1" spc="-50" dirty="0">
                <a:solidFill>
                  <a:srgbClr val="002060"/>
                </a:solidFill>
                <a:latin typeface="Candara Light" panose="020E0502030303020204" pitchFamily="34" charset="0"/>
                <a:ea typeface="+mj-ea"/>
                <a:cs typeface="+mj-cs"/>
              </a:rPr>
              <a:t>There were teachers in state schools who did very little, whereas church schools prompt their teachers more.  The difference is evident.</a:t>
            </a:r>
            <a:r>
              <a:rPr lang="mt-MT" i="1" spc="-50" dirty="0">
                <a:solidFill>
                  <a:srgbClr val="002060"/>
                </a:solidFill>
                <a:latin typeface="Candara Light" panose="020E0502030303020204" pitchFamily="34" charset="0"/>
                <a:ea typeface="+mj-ea"/>
                <a:cs typeface="+mj-cs"/>
              </a:rPr>
              <a:t>”</a:t>
            </a:r>
          </a:p>
          <a:p>
            <a:pPr algn="ctr"/>
            <a:endParaRPr lang="mt-MT" i="1" spc="-50" dirty="0">
              <a:solidFill>
                <a:srgbClr val="002060"/>
              </a:solidFill>
              <a:latin typeface="Candara Light" panose="020E0502030303020204" pitchFamily="34" charset="0"/>
              <a:ea typeface="+mj-ea"/>
              <a:cs typeface="+mj-cs"/>
            </a:endParaRPr>
          </a:p>
          <a:p>
            <a:pPr algn="ctr"/>
            <a:r>
              <a:rPr lang="mt-MT" i="1" dirty="0">
                <a:latin typeface="Times New Roman" panose="02020603050405020304" pitchFamily="18" charset="0"/>
                <a:ea typeface="Calibri" panose="020F0502020204030204" pitchFamily="34" charset="0"/>
              </a:rPr>
              <a:t>“</a:t>
            </a:r>
            <a:r>
              <a:rPr lang="en-GB" sz="1800" i="1" spc="-50" dirty="0">
                <a:solidFill>
                  <a:srgbClr val="002060"/>
                </a:solidFill>
                <a:latin typeface="Candara Light" panose="020E0502030303020204" pitchFamily="34" charset="0"/>
                <a:ea typeface="+mj-ea"/>
                <a:cs typeface="+mj-cs"/>
              </a:rPr>
              <a:t>My son's school</a:t>
            </a:r>
            <a:r>
              <a:rPr lang="mt-MT" sz="1800" i="1" spc="-50" dirty="0">
                <a:solidFill>
                  <a:srgbClr val="002060"/>
                </a:solidFill>
                <a:latin typeface="Candara Light" panose="020E0502030303020204" pitchFamily="34" charset="0"/>
                <a:ea typeface="+mj-ea"/>
                <a:cs typeface="+mj-cs"/>
              </a:rPr>
              <a:t>, which is a </a:t>
            </a:r>
            <a:r>
              <a:rPr lang="en-GB" sz="1800" i="1" spc="-50" dirty="0">
                <a:solidFill>
                  <a:srgbClr val="002060"/>
                </a:solidFill>
                <a:latin typeface="Candara Light" panose="020E0502030303020204" pitchFamily="34" charset="0"/>
                <a:ea typeface="+mj-ea"/>
                <a:cs typeface="+mj-cs"/>
              </a:rPr>
              <a:t>church</a:t>
            </a:r>
            <a:r>
              <a:rPr lang="mt-MT" sz="1800" i="1" spc="-50" dirty="0">
                <a:solidFill>
                  <a:srgbClr val="002060"/>
                </a:solidFill>
                <a:latin typeface="Candara Light" panose="020E0502030303020204" pitchFamily="34" charset="0"/>
                <a:ea typeface="+mj-ea"/>
                <a:cs typeface="+mj-cs"/>
              </a:rPr>
              <a:t> school,</a:t>
            </a:r>
            <a:r>
              <a:rPr lang="en-GB" sz="1800" i="1" spc="-50" dirty="0">
                <a:solidFill>
                  <a:srgbClr val="002060"/>
                </a:solidFill>
                <a:latin typeface="Candara Light" panose="020E0502030303020204" pitchFamily="34" charset="0"/>
                <a:ea typeface="+mj-ea"/>
                <a:cs typeface="+mj-cs"/>
              </a:rPr>
              <a:t> was well prepared and continued supporting my child remotely. My niece, however</a:t>
            </a:r>
            <a:r>
              <a:rPr lang="mt-MT" sz="1800" i="1" spc="-50" dirty="0">
                <a:solidFill>
                  <a:srgbClr val="002060"/>
                </a:solidFill>
                <a:latin typeface="Candara Light" panose="020E0502030303020204" pitchFamily="34" charset="0"/>
                <a:ea typeface="+mj-ea"/>
                <a:cs typeface="+mj-cs"/>
              </a:rPr>
              <a:t>,</a:t>
            </a:r>
            <a:r>
              <a:rPr lang="en-GB" sz="1800" i="1" spc="-50" dirty="0">
                <a:solidFill>
                  <a:srgbClr val="002060"/>
                </a:solidFill>
                <a:latin typeface="Candara Light" panose="020E0502030303020204" pitchFamily="34" charset="0"/>
                <a:ea typeface="+mj-ea"/>
                <a:cs typeface="+mj-cs"/>
              </a:rPr>
              <a:t>  w</a:t>
            </a:r>
            <a:r>
              <a:rPr lang="mt-MT" sz="1800" i="1" spc="-50" dirty="0">
                <a:solidFill>
                  <a:srgbClr val="002060"/>
                </a:solidFill>
                <a:latin typeface="Candara Light" panose="020E0502030303020204" pitchFamily="34" charset="0"/>
                <a:ea typeface="+mj-ea"/>
                <a:cs typeface="+mj-cs"/>
              </a:rPr>
              <a:t>h</a:t>
            </a:r>
            <a:r>
              <a:rPr lang="en-GB" sz="1800" i="1" spc="-50" dirty="0">
                <a:solidFill>
                  <a:srgbClr val="002060"/>
                </a:solidFill>
                <a:latin typeface="Candara Light" panose="020E0502030303020204" pitchFamily="34" charset="0"/>
                <a:ea typeface="+mj-ea"/>
                <a:cs typeface="+mj-cs"/>
              </a:rPr>
              <a:t>o attends</a:t>
            </a:r>
            <a:r>
              <a:rPr lang="mt-MT" sz="1800" i="1" spc="-50" dirty="0">
                <a:solidFill>
                  <a:srgbClr val="002060"/>
                </a:solidFill>
                <a:latin typeface="Candara Light" panose="020E0502030303020204" pitchFamily="34" charset="0"/>
                <a:ea typeface="+mj-ea"/>
                <a:cs typeface="+mj-cs"/>
              </a:rPr>
              <a:t> a</a:t>
            </a:r>
            <a:r>
              <a:rPr lang="en-GB" sz="1800" i="1" spc="-50" dirty="0">
                <a:solidFill>
                  <a:srgbClr val="002060"/>
                </a:solidFill>
                <a:latin typeface="Candara Light" panose="020E0502030303020204" pitchFamily="34" charset="0"/>
                <a:ea typeface="+mj-ea"/>
                <a:cs typeface="+mj-cs"/>
              </a:rPr>
              <a:t> state school, was left on her own and didn't have support from school. She stayed home for the whole year and did not follow any online lessons nor was the parent provided with material / guidance. Thus, the child, who is in year 5, missed a lot academically.</a:t>
            </a:r>
            <a:r>
              <a:rPr lang="mt-MT" sz="1800" i="1" spc="-50" dirty="0">
                <a:solidFill>
                  <a:srgbClr val="002060"/>
                </a:solidFill>
                <a:latin typeface="Candara Light" panose="020E0502030303020204" pitchFamily="34" charset="0"/>
                <a:ea typeface="+mj-ea"/>
                <a:cs typeface="+mj-cs"/>
              </a:rPr>
              <a:t>”</a:t>
            </a:r>
            <a:endParaRPr lang="en-GB" sz="1800" i="1" spc="-50" dirty="0">
              <a:solidFill>
                <a:srgbClr val="002060"/>
              </a:solidFill>
              <a:latin typeface="Candara Light" panose="020E0502030303020204" pitchFamily="34" charset="0"/>
              <a:ea typeface="+mj-ea"/>
              <a:cs typeface="+mj-cs"/>
            </a:endParaRPr>
          </a:p>
          <a:p>
            <a:pPr algn="ctr"/>
            <a:endParaRPr lang="en-GB" sz="2800" spc="-50" dirty="0">
              <a:solidFill>
                <a:srgbClr val="002060"/>
              </a:solidFill>
              <a:latin typeface="Candara Light" panose="020E0502030303020204" pitchFamily="34" charset="0"/>
              <a:ea typeface="+mj-ea"/>
              <a:cs typeface="+mj-cs"/>
            </a:endParaRPr>
          </a:p>
        </p:txBody>
      </p:sp>
      <p:pic>
        <p:nvPicPr>
          <p:cNvPr id="3" name="Picture 2">
            <a:extLst>
              <a:ext uri="{FF2B5EF4-FFF2-40B4-BE49-F238E27FC236}">
                <a16:creationId xmlns:a16="http://schemas.microsoft.com/office/drawing/2014/main" id="{A8631FC9-31C6-ED92-5C58-F0D574C940B2}"/>
              </a:ext>
            </a:extLst>
          </p:cNvPr>
          <p:cNvPicPr>
            <a:picLocks noChangeAspect="1"/>
          </p:cNvPicPr>
          <p:nvPr/>
        </p:nvPicPr>
        <p:blipFill>
          <a:blip r:embed="rId3"/>
          <a:stretch>
            <a:fillRect/>
          </a:stretch>
        </p:blipFill>
        <p:spPr>
          <a:xfrm>
            <a:off x="6767198" y="233449"/>
            <a:ext cx="4453315" cy="6381328"/>
          </a:xfrm>
          <a:prstGeom prst="rect">
            <a:avLst/>
          </a:prstGeom>
        </p:spPr>
      </p:pic>
    </p:spTree>
    <p:extLst>
      <p:ext uri="{BB962C8B-B14F-4D97-AF65-F5344CB8AC3E}">
        <p14:creationId xmlns:p14="http://schemas.microsoft.com/office/powerpoint/2010/main" val="277068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F9E9A08-51E4-0072-F6C9-80156CDBFC3D}"/>
              </a:ext>
            </a:extLst>
          </p:cNvPr>
          <p:cNvGraphicFramePr/>
          <p:nvPr>
            <p:extLst>
              <p:ext uri="{D42A27DB-BD31-4B8C-83A1-F6EECF244321}">
                <p14:modId xmlns:p14="http://schemas.microsoft.com/office/powerpoint/2010/main" val="2862667831"/>
              </p:ext>
            </p:extLst>
          </p:nvPr>
        </p:nvGraphicFramePr>
        <p:xfrm>
          <a:off x="621804" y="259378"/>
          <a:ext cx="10585176"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8">
            <a:extLst>
              <a:ext uri="{FF2B5EF4-FFF2-40B4-BE49-F238E27FC236}">
                <a16:creationId xmlns:a16="http://schemas.microsoft.com/office/drawing/2014/main" id="{CB6BA8CB-940F-06F2-DBC9-3084F4266DDC}"/>
              </a:ext>
            </a:extLst>
          </p:cNvPr>
          <p:cNvSpPr txBox="1"/>
          <p:nvPr/>
        </p:nvSpPr>
        <p:spPr>
          <a:xfrm>
            <a:off x="3142084" y="1268760"/>
            <a:ext cx="742950" cy="3143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p>
            <a:pPr algn="ctr">
              <a:lnSpc>
                <a:spcPct val="107000"/>
              </a:lnSpc>
              <a:spcAft>
                <a:spcPts val="800"/>
              </a:spcAft>
            </a:pPr>
            <a:r>
              <a:rPr lang="en-GB" sz="110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2020</a:t>
            </a:r>
            <a:endParaRPr lang="en-GB" sz="1100">
              <a:effectLst/>
              <a:ea typeface="Calibri" panose="020F050202020403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id="{24FFB5B6-2227-F0E2-05ED-CAABBE7D8F07}"/>
              </a:ext>
            </a:extLst>
          </p:cNvPr>
          <p:cNvSpPr txBox="1"/>
          <p:nvPr/>
        </p:nvSpPr>
        <p:spPr>
          <a:xfrm>
            <a:off x="8253199" y="1270030"/>
            <a:ext cx="742950" cy="3143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p>
            <a:pPr algn="ctr">
              <a:lnSpc>
                <a:spcPct val="107000"/>
              </a:lnSpc>
              <a:spcAft>
                <a:spcPts val="800"/>
              </a:spcAft>
            </a:pPr>
            <a:r>
              <a:rPr lang="en-GB" sz="110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2021</a:t>
            </a:r>
            <a:endParaRPr lang="en-GB"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244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C866-602A-8FA5-F9C0-02EC736A6AF9}"/>
              </a:ext>
            </a:extLst>
          </p:cNvPr>
          <p:cNvSpPr>
            <a:spLocks noGrp="1"/>
          </p:cNvSpPr>
          <p:nvPr>
            <p:ph type="title"/>
          </p:nvPr>
        </p:nvSpPr>
        <p:spPr>
          <a:xfrm>
            <a:off x="252058" y="-711265"/>
            <a:ext cx="6284454" cy="1422530"/>
          </a:xfrm>
        </p:spPr>
        <p:txBody>
          <a:bodyPr>
            <a:normAutofit/>
          </a:bodyPr>
          <a:lstStyle/>
          <a:p>
            <a:r>
              <a:rPr lang="en-GB" sz="2800" b="1" dirty="0">
                <a:solidFill>
                  <a:srgbClr val="002060"/>
                </a:solidFill>
                <a:latin typeface="Candara Light" panose="020E0502030303020204" pitchFamily="34" charset="0"/>
              </a:rPr>
              <a:t>Synchronous vs Asynchronous modes</a:t>
            </a:r>
          </a:p>
        </p:txBody>
      </p:sp>
      <p:sp>
        <p:nvSpPr>
          <p:cNvPr id="3" name="Content Placeholder 2">
            <a:extLst>
              <a:ext uri="{FF2B5EF4-FFF2-40B4-BE49-F238E27FC236}">
                <a16:creationId xmlns:a16="http://schemas.microsoft.com/office/drawing/2014/main" id="{E85C7187-6921-B2DE-C400-7F62906AD5E0}"/>
              </a:ext>
            </a:extLst>
          </p:cNvPr>
          <p:cNvSpPr>
            <a:spLocks noGrp="1"/>
          </p:cNvSpPr>
          <p:nvPr>
            <p:ph idx="1"/>
          </p:nvPr>
        </p:nvSpPr>
        <p:spPr>
          <a:xfrm>
            <a:off x="6540289" y="440668"/>
            <a:ext cx="4732770" cy="5472608"/>
          </a:xfrm>
        </p:spPr>
        <p:txBody>
          <a:bodyPr>
            <a:noAutofit/>
          </a:bodyPr>
          <a:lstStyle/>
          <a:p>
            <a:r>
              <a:rPr lang="en-GB" sz="2000" dirty="0">
                <a:latin typeface="Candara Light" panose="020E0502030303020204" pitchFamily="34" charset="0"/>
              </a:rPr>
              <a:t> </a:t>
            </a:r>
            <a:r>
              <a:rPr lang="en-GB" sz="2000" dirty="0">
                <a:solidFill>
                  <a:srgbClr val="002060"/>
                </a:solidFill>
                <a:latin typeface="Candara Light" panose="020E0502030303020204" pitchFamily="34" charset="0"/>
              </a:rPr>
              <a:t>Synchronous modes of learning were the </a:t>
            </a:r>
            <a:r>
              <a:rPr lang="en-GB" sz="2000" b="1" dirty="0">
                <a:solidFill>
                  <a:srgbClr val="002060"/>
                </a:solidFill>
                <a:latin typeface="Candara Light" panose="020E0502030303020204" pitchFamily="34" charset="0"/>
              </a:rPr>
              <a:t>most common and most </a:t>
            </a:r>
            <a:r>
              <a:rPr lang="mt-MT" sz="2000" b="1" dirty="0">
                <a:solidFill>
                  <a:srgbClr val="002060"/>
                </a:solidFill>
                <a:latin typeface="Candara Light" panose="020E0502030303020204" pitchFamily="34" charset="0"/>
              </a:rPr>
              <a:t>used</a:t>
            </a:r>
            <a:r>
              <a:rPr lang="en-GB" sz="2000" b="1" dirty="0">
                <a:solidFill>
                  <a:srgbClr val="002060"/>
                </a:solidFill>
                <a:latin typeface="Candara Light" panose="020E0502030303020204" pitchFamily="34" charset="0"/>
              </a:rPr>
              <a:t> mode </a:t>
            </a:r>
            <a:r>
              <a:rPr lang="en-GB" sz="2000" dirty="0">
                <a:solidFill>
                  <a:srgbClr val="002060"/>
                </a:solidFill>
                <a:latin typeface="Candara Light" panose="020E0502030303020204" pitchFamily="34" charset="0"/>
              </a:rPr>
              <a:t>of remote learning for all stakeholders in the first school closure (Survey 1 - March – June 2020)</a:t>
            </a:r>
          </a:p>
          <a:p>
            <a:r>
              <a:rPr lang="en-GB" sz="2000" dirty="0">
                <a:solidFill>
                  <a:srgbClr val="002060"/>
                </a:solidFill>
                <a:latin typeface="Candara Light" panose="020E0502030303020204" pitchFamily="34" charset="0"/>
              </a:rPr>
              <a:t> An </a:t>
            </a:r>
            <a:r>
              <a:rPr lang="en-GB" sz="2000" b="1" dirty="0">
                <a:solidFill>
                  <a:srgbClr val="002060"/>
                </a:solidFill>
                <a:latin typeface="Candara Light" panose="020E0502030303020204" pitchFamily="34" charset="0"/>
              </a:rPr>
              <a:t>increase in the use of synchronous sessions</a:t>
            </a:r>
            <a:r>
              <a:rPr lang="en-GB" sz="2000" dirty="0">
                <a:solidFill>
                  <a:srgbClr val="002060"/>
                </a:solidFill>
                <a:latin typeface="Candara Light" panose="020E0502030303020204" pitchFamily="34" charset="0"/>
              </a:rPr>
              <a:t> was reported in Survey 2 (March – April 2021).</a:t>
            </a:r>
          </a:p>
          <a:p>
            <a:r>
              <a:rPr lang="en-GB" sz="2000" dirty="0">
                <a:solidFill>
                  <a:srgbClr val="002060"/>
                </a:solidFill>
                <a:latin typeface="Candara Light" panose="020E0502030303020204" pitchFamily="34" charset="0"/>
              </a:rPr>
              <a:t>In both surveys </a:t>
            </a:r>
            <a:r>
              <a:rPr lang="en-GB" sz="2000" b="1" dirty="0">
                <a:solidFill>
                  <a:srgbClr val="002060"/>
                </a:solidFill>
                <a:latin typeface="Candara Light" panose="020E0502030303020204" pitchFamily="34" charset="0"/>
              </a:rPr>
              <a:t>higher levels of motivation and engagement </a:t>
            </a:r>
            <a:r>
              <a:rPr lang="en-GB" sz="2000" dirty="0">
                <a:solidFill>
                  <a:srgbClr val="002060"/>
                </a:solidFill>
                <a:latin typeface="Candara Light" panose="020E0502030303020204" pitchFamily="34" charset="0"/>
              </a:rPr>
              <a:t>were indicated for synchronous online experiences.</a:t>
            </a:r>
          </a:p>
          <a:p>
            <a:r>
              <a:rPr lang="en-GB" sz="2000" dirty="0">
                <a:solidFill>
                  <a:srgbClr val="002060"/>
                </a:solidFill>
                <a:latin typeface="Candara Light" panose="020E0502030303020204" pitchFamily="34" charset="0"/>
              </a:rPr>
              <a:t>Satisfaction with overall </a:t>
            </a:r>
            <a:r>
              <a:rPr lang="en-GB" sz="2000" b="1" dirty="0">
                <a:solidFill>
                  <a:srgbClr val="002060"/>
                </a:solidFill>
                <a:latin typeface="Candara Light" panose="020E0502030303020204" pitchFamily="34" charset="0"/>
              </a:rPr>
              <a:t>quality of online learning </a:t>
            </a:r>
            <a:r>
              <a:rPr lang="en-GB" sz="2000" dirty="0">
                <a:solidFill>
                  <a:srgbClr val="002060"/>
                </a:solidFill>
                <a:latin typeface="Candara Light" panose="020E0502030303020204" pitchFamily="34" charset="0"/>
              </a:rPr>
              <a:t>was generally higher in the second survey (e.g. 82% for ITE University students).</a:t>
            </a:r>
            <a:endParaRPr lang="en-US" sz="2000" dirty="0">
              <a:solidFill>
                <a:srgbClr val="002060"/>
              </a:solidFill>
              <a:latin typeface="Candara Light" panose="020E0502030303020204" pitchFamily="34" charset="0"/>
            </a:endParaRPr>
          </a:p>
          <a:p>
            <a:endParaRPr lang="en-GB" sz="2000" dirty="0">
              <a:solidFill>
                <a:srgbClr val="002060"/>
              </a:solidFill>
              <a:latin typeface="Candara Light" panose="020E0502030303020204" pitchFamily="34" charset="0"/>
            </a:endParaRPr>
          </a:p>
          <a:p>
            <a:endParaRPr lang="en-GB" sz="2000" dirty="0"/>
          </a:p>
        </p:txBody>
      </p:sp>
      <p:pic>
        <p:nvPicPr>
          <p:cNvPr id="4" name="Picture 3">
            <a:extLst>
              <a:ext uri="{FF2B5EF4-FFF2-40B4-BE49-F238E27FC236}">
                <a16:creationId xmlns:a16="http://schemas.microsoft.com/office/drawing/2014/main" id="{6A93245B-619E-C12A-0757-A56D443FFBA6}"/>
              </a:ext>
            </a:extLst>
          </p:cNvPr>
          <p:cNvPicPr>
            <a:picLocks noChangeAspect="1"/>
          </p:cNvPicPr>
          <p:nvPr/>
        </p:nvPicPr>
        <p:blipFill>
          <a:blip r:embed="rId3"/>
          <a:stretch>
            <a:fillRect/>
          </a:stretch>
        </p:blipFill>
        <p:spPr>
          <a:xfrm>
            <a:off x="279075" y="1124744"/>
            <a:ext cx="6152488" cy="4104456"/>
          </a:xfrm>
          <a:prstGeom prst="rect">
            <a:avLst/>
          </a:prstGeom>
        </p:spPr>
      </p:pic>
    </p:spTree>
    <p:extLst>
      <p:ext uri="{BB962C8B-B14F-4D97-AF65-F5344CB8AC3E}">
        <p14:creationId xmlns:p14="http://schemas.microsoft.com/office/powerpoint/2010/main" val="39860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011C7A-DF37-8544-5845-53AD49405EAA}"/>
              </a:ext>
            </a:extLst>
          </p:cNvPr>
          <p:cNvSpPr txBox="1"/>
          <p:nvPr/>
        </p:nvSpPr>
        <p:spPr>
          <a:xfrm>
            <a:off x="0" y="0"/>
            <a:ext cx="2710036" cy="6863417"/>
          </a:xfrm>
          <a:prstGeom prst="rect">
            <a:avLst/>
          </a:prstGeom>
          <a:solidFill>
            <a:schemeClr val="accent2">
              <a:lumMod val="40000"/>
              <a:lumOff val="60000"/>
            </a:schemeClr>
          </a:solidFill>
        </p:spPr>
        <p:txBody>
          <a:bodyPr wrap="square" rtlCol="0">
            <a:spAutoFit/>
          </a:bodyPr>
          <a:lstStyle/>
          <a:p>
            <a:r>
              <a:rPr lang="en-GB" sz="2000" dirty="0">
                <a:solidFill>
                  <a:srgbClr val="002060"/>
                </a:solidFill>
                <a:latin typeface="Candara Light" panose="020E0502030303020204" pitchFamily="34" charset="0"/>
              </a:rPr>
              <a:t>Online activities</a:t>
            </a:r>
            <a:r>
              <a:rPr lang="mt-MT" sz="2000" dirty="0">
                <a:solidFill>
                  <a:srgbClr val="002060"/>
                </a:solidFill>
                <a:latin typeface="Candara Light" panose="020E0502030303020204" pitchFamily="34" charset="0"/>
              </a:rPr>
              <a:t>/lessons</a:t>
            </a:r>
            <a:r>
              <a:rPr lang="en-GB" sz="2000" dirty="0">
                <a:solidFill>
                  <a:srgbClr val="002060"/>
                </a:solidFill>
                <a:latin typeface="Candara Light" panose="020E0502030303020204" pitchFamily="34" charset="0"/>
              </a:rPr>
              <a:t> were more frequent for the </a:t>
            </a:r>
            <a:r>
              <a:rPr lang="en-GB" sz="2000" b="1" dirty="0">
                <a:solidFill>
                  <a:srgbClr val="002060"/>
                </a:solidFill>
                <a:latin typeface="Candara Light" panose="020E0502030303020204" pitchFamily="34" charset="0"/>
              </a:rPr>
              <a:t>main subject areas </a:t>
            </a:r>
            <a:r>
              <a:rPr lang="mt-MT" sz="2000" b="1" dirty="0">
                <a:solidFill>
                  <a:srgbClr val="002060"/>
                </a:solidFill>
                <a:latin typeface="Candara Light" panose="020E0502030303020204" pitchFamily="34" charset="0"/>
              </a:rPr>
              <a:t>(Mathematics, English &amp; Maltese) </a:t>
            </a:r>
            <a:r>
              <a:rPr lang="en-GB" sz="2000" dirty="0">
                <a:solidFill>
                  <a:srgbClr val="002060"/>
                </a:solidFill>
                <a:latin typeface="Candara Light" panose="020E0502030303020204" pitchFamily="34" charset="0"/>
              </a:rPr>
              <a:t>– and very rare </a:t>
            </a:r>
            <a:r>
              <a:rPr lang="mt-MT" sz="2000" dirty="0">
                <a:solidFill>
                  <a:srgbClr val="002060"/>
                </a:solidFill>
                <a:latin typeface="Candara Light" panose="020E0502030303020204" pitchFamily="34" charset="0"/>
              </a:rPr>
              <a:t>/</a:t>
            </a:r>
            <a:r>
              <a:rPr lang="en-GB" sz="2000" dirty="0">
                <a:solidFill>
                  <a:srgbClr val="002060"/>
                </a:solidFill>
                <a:latin typeface="Candara Light" panose="020E0502030303020204" pitchFamily="34" charset="0"/>
              </a:rPr>
              <a:t> totally absent for subjects considered ‘less’ important</a:t>
            </a:r>
            <a:r>
              <a:rPr lang="mt-MT" sz="2000" dirty="0">
                <a:solidFill>
                  <a:srgbClr val="002060"/>
                </a:solidFill>
                <a:latin typeface="Candara Light" panose="020E0502030303020204" pitchFamily="34" charset="0"/>
              </a:rPr>
              <a:t>(arts, social studies, PSCD)</a:t>
            </a:r>
            <a:r>
              <a:rPr lang="en-GB" sz="2000" dirty="0">
                <a:solidFill>
                  <a:srgbClr val="002060"/>
                </a:solidFill>
                <a:latin typeface="Candara Light" panose="020E0502030303020204" pitchFamily="34" charset="0"/>
              </a:rPr>
              <a:t> – confirming </a:t>
            </a:r>
            <a:r>
              <a:rPr lang="mt-MT" sz="2000" dirty="0">
                <a:solidFill>
                  <a:srgbClr val="002060"/>
                </a:solidFill>
                <a:latin typeface="Candara Light" panose="020E0502030303020204" pitchFamily="34" charset="0"/>
              </a:rPr>
              <a:t>the </a:t>
            </a:r>
            <a:r>
              <a:rPr lang="en-GB" sz="2000" b="1" dirty="0">
                <a:solidFill>
                  <a:srgbClr val="002060"/>
                </a:solidFill>
                <a:latin typeface="Candara Light" panose="020E0502030303020204" pitchFamily="34" charset="0"/>
              </a:rPr>
              <a:t>hierarchical structure of curriculum content</a:t>
            </a:r>
            <a:r>
              <a:rPr lang="en-GB" sz="2000" dirty="0">
                <a:solidFill>
                  <a:srgbClr val="002060"/>
                </a:solidFill>
                <a:latin typeface="Candara Light" panose="020E0502030303020204" pitchFamily="34" charset="0"/>
              </a:rPr>
              <a:t>.</a:t>
            </a:r>
          </a:p>
          <a:p>
            <a:endParaRPr lang="en-GB" sz="2000" dirty="0">
              <a:solidFill>
                <a:srgbClr val="002060"/>
              </a:solidFill>
              <a:latin typeface="Candara Light" panose="020E0502030303020204" pitchFamily="34" charset="0"/>
            </a:endParaRPr>
          </a:p>
          <a:p>
            <a:r>
              <a:rPr lang="en-GB" sz="2000" dirty="0">
                <a:solidFill>
                  <a:srgbClr val="002060"/>
                </a:solidFill>
                <a:latin typeface="Candara Light" panose="020E0502030303020204" pitchFamily="34" charset="0"/>
              </a:rPr>
              <a:t>A</a:t>
            </a:r>
            <a:r>
              <a:rPr lang="mt-MT" sz="2000" dirty="0">
                <a:solidFill>
                  <a:srgbClr val="002060"/>
                </a:solidFill>
                <a:latin typeface="Candara Light" panose="020E0502030303020204" pitchFamily="34" charset="0"/>
              </a:rPr>
              <a:t> traditional approach was mainly adopted teaching</a:t>
            </a:r>
            <a:r>
              <a:rPr lang="en-GB" sz="2000" dirty="0">
                <a:solidFill>
                  <a:srgbClr val="002060"/>
                </a:solidFill>
                <a:latin typeface="Candara Light" panose="020E0502030303020204" pitchFamily="34" charset="0"/>
              </a:rPr>
              <a:t>.</a:t>
            </a:r>
            <a:endParaRPr lang="mt-MT" sz="2000" dirty="0">
              <a:solidFill>
                <a:srgbClr val="002060"/>
              </a:solidFill>
              <a:latin typeface="Candara Light" panose="020E0502030303020204" pitchFamily="34" charset="0"/>
            </a:endParaRPr>
          </a:p>
          <a:p>
            <a:endParaRPr lang="mt-MT" sz="2000" dirty="0">
              <a:solidFill>
                <a:srgbClr val="002060"/>
              </a:solidFill>
              <a:latin typeface="Candara Light" panose="020E0502030303020204" pitchFamily="34" charset="0"/>
            </a:endParaRPr>
          </a:p>
          <a:p>
            <a:r>
              <a:rPr lang="en-GB" sz="2000" dirty="0">
                <a:solidFill>
                  <a:srgbClr val="002060"/>
                </a:solidFill>
                <a:latin typeface="Candara Light" panose="020E0502030303020204" pitchFamily="34" charset="0"/>
              </a:rPr>
              <a:t> Some stakeholders indicated </a:t>
            </a:r>
            <a:r>
              <a:rPr lang="mt-MT" sz="2000" dirty="0">
                <a:solidFill>
                  <a:srgbClr val="002060"/>
                </a:solidFill>
                <a:latin typeface="Candara Light" panose="020E0502030303020204" pitchFamily="34" charset="0"/>
              </a:rPr>
              <a:t>the </a:t>
            </a:r>
            <a:r>
              <a:rPr lang="en-GB" sz="2000" dirty="0">
                <a:solidFill>
                  <a:srgbClr val="002060"/>
                </a:solidFill>
                <a:latin typeface="Candara Light" panose="020E0502030303020204" pitchFamily="34" charset="0"/>
              </a:rPr>
              <a:t>absence of assessment practice in early and primary education.</a:t>
            </a:r>
            <a:endParaRPr lang="en-MT" sz="2000" dirty="0">
              <a:solidFill>
                <a:srgbClr val="002060"/>
              </a:solidFill>
              <a:latin typeface="Candara Light" panose="020E0502030303020204" pitchFamily="34" charset="0"/>
            </a:endParaRPr>
          </a:p>
        </p:txBody>
      </p:sp>
      <p:pic>
        <p:nvPicPr>
          <p:cNvPr id="12" name="Picture 11">
            <a:extLst>
              <a:ext uri="{FF2B5EF4-FFF2-40B4-BE49-F238E27FC236}">
                <a16:creationId xmlns:a16="http://schemas.microsoft.com/office/drawing/2014/main" id="{401CBE52-1FF0-CFCD-10F3-4110D8F19275}"/>
              </a:ext>
            </a:extLst>
          </p:cNvPr>
          <p:cNvPicPr>
            <a:picLocks noChangeAspect="1"/>
          </p:cNvPicPr>
          <p:nvPr/>
        </p:nvPicPr>
        <p:blipFill rotWithShape="1">
          <a:blip r:embed="rId3">
            <a:extLst>
              <a:ext uri="{28A0092B-C50C-407E-A947-70E740481C1C}">
                <a14:useLocalDpi xmlns:a14="http://schemas.microsoft.com/office/drawing/2010/main" val="0"/>
              </a:ext>
            </a:extLst>
          </a:blip>
          <a:srcRect b="13977"/>
          <a:stretch/>
        </p:blipFill>
        <p:spPr>
          <a:xfrm>
            <a:off x="2710036" y="404664"/>
            <a:ext cx="8260084" cy="4183604"/>
          </a:xfrm>
          <a:prstGeom prst="rect">
            <a:avLst/>
          </a:prstGeom>
        </p:spPr>
      </p:pic>
      <p:sp>
        <p:nvSpPr>
          <p:cNvPr id="2" name="Title 1">
            <a:extLst>
              <a:ext uri="{FF2B5EF4-FFF2-40B4-BE49-F238E27FC236}">
                <a16:creationId xmlns:a16="http://schemas.microsoft.com/office/drawing/2014/main" id="{FB424076-69C0-B1F7-4247-D65C2FC3DFCE}"/>
              </a:ext>
            </a:extLst>
          </p:cNvPr>
          <p:cNvSpPr txBox="1">
            <a:spLocks/>
          </p:cNvSpPr>
          <p:nvPr/>
        </p:nvSpPr>
        <p:spPr>
          <a:xfrm>
            <a:off x="2710036" y="0"/>
            <a:ext cx="8496943" cy="553863"/>
          </a:xfrm>
          <a:prstGeom prst="rect">
            <a:avLst/>
          </a:prstGeom>
        </p:spPr>
        <p:txBody>
          <a:bodyPr>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r>
              <a:rPr lang="mt-MT" sz="2400" b="1" dirty="0">
                <a:solidFill>
                  <a:srgbClr val="002060"/>
                </a:solidFill>
                <a:latin typeface="Candara Light" panose="020E0502030303020204" pitchFamily="34" charset="0"/>
              </a:rPr>
              <a:t>Type and frequency of activities &amp; lessons: focus on the core subjects</a:t>
            </a:r>
            <a:endParaRPr lang="en-GB" sz="2400" b="1" dirty="0">
              <a:solidFill>
                <a:srgbClr val="002060"/>
              </a:solidFill>
              <a:latin typeface="Candara Light" panose="020E0502030303020204" pitchFamily="34" charset="0"/>
            </a:endParaRPr>
          </a:p>
        </p:txBody>
      </p:sp>
      <p:pic>
        <p:nvPicPr>
          <p:cNvPr id="3" name="Picture 2">
            <a:extLst>
              <a:ext uri="{FF2B5EF4-FFF2-40B4-BE49-F238E27FC236}">
                <a16:creationId xmlns:a16="http://schemas.microsoft.com/office/drawing/2014/main" id="{23A39E0C-46B6-E0D3-48DE-95C0E27EB18B}"/>
              </a:ext>
            </a:extLst>
          </p:cNvPr>
          <p:cNvPicPr>
            <a:picLocks noChangeAspect="1"/>
          </p:cNvPicPr>
          <p:nvPr/>
        </p:nvPicPr>
        <p:blipFill>
          <a:blip r:embed="rId4"/>
          <a:stretch>
            <a:fillRect/>
          </a:stretch>
        </p:blipFill>
        <p:spPr>
          <a:xfrm>
            <a:off x="2710036" y="4620491"/>
            <a:ext cx="3770684" cy="2272515"/>
          </a:xfrm>
          <a:prstGeom prst="rect">
            <a:avLst/>
          </a:prstGeom>
        </p:spPr>
      </p:pic>
      <p:sp>
        <p:nvSpPr>
          <p:cNvPr id="6" name="TextBox 5">
            <a:extLst>
              <a:ext uri="{FF2B5EF4-FFF2-40B4-BE49-F238E27FC236}">
                <a16:creationId xmlns:a16="http://schemas.microsoft.com/office/drawing/2014/main" id="{0CD7FD9B-30CA-9D32-40E0-B88F83A558ED}"/>
              </a:ext>
            </a:extLst>
          </p:cNvPr>
          <p:cNvSpPr txBox="1"/>
          <p:nvPr/>
        </p:nvSpPr>
        <p:spPr>
          <a:xfrm>
            <a:off x="7121027" y="4574357"/>
            <a:ext cx="4139458" cy="1323439"/>
          </a:xfrm>
          <a:prstGeom prst="rect">
            <a:avLst/>
          </a:prstGeom>
          <a:noFill/>
        </p:spPr>
        <p:txBody>
          <a:bodyPr wrap="square" rtlCol="0">
            <a:spAutoFit/>
          </a:bodyPr>
          <a:lstStyle/>
          <a:p>
            <a:pPr algn="ctr"/>
            <a:r>
              <a:rPr lang="mt-MT" sz="2000" dirty="0">
                <a:solidFill>
                  <a:srgbClr val="002060"/>
                </a:solidFill>
                <a:latin typeface="Candara Light" panose="020E0502030303020204" pitchFamily="34" charset="0"/>
                <a:cs typeface="Times New Roman" panose="02020603050405020304" pitchFamily="18" charset="0"/>
              </a:rPr>
              <a:t>Primary educators resorted to </a:t>
            </a:r>
            <a:r>
              <a:rPr lang="mt-MT" sz="2000" b="1" dirty="0">
                <a:solidFill>
                  <a:srgbClr val="002060"/>
                </a:solidFill>
                <a:effectLst/>
                <a:latin typeface="Candara Light" panose="020E0502030303020204" pitchFamily="34" charset="0"/>
                <a:cs typeface="Times New Roman" panose="02020603050405020304" pitchFamily="18" charset="0"/>
              </a:rPr>
              <a:t>formal and </a:t>
            </a:r>
            <a:r>
              <a:rPr lang="en-GB" sz="2000" b="1" dirty="0">
                <a:solidFill>
                  <a:srgbClr val="002060"/>
                </a:solidFill>
                <a:effectLst/>
                <a:latin typeface="Candara Light" panose="020E0502030303020204" pitchFamily="34" charset="0"/>
                <a:cs typeface="Times New Roman" panose="02020603050405020304" pitchFamily="18" charset="0"/>
              </a:rPr>
              <a:t>traditional teaching </a:t>
            </a:r>
            <a:endParaRPr lang="mt-MT" sz="2000" b="1" dirty="0">
              <a:solidFill>
                <a:srgbClr val="002060"/>
              </a:solidFill>
              <a:effectLst/>
              <a:latin typeface="Candara Light" panose="020E0502030303020204" pitchFamily="34" charset="0"/>
              <a:cs typeface="Times New Roman" panose="02020603050405020304" pitchFamily="18" charset="0"/>
            </a:endParaRPr>
          </a:p>
          <a:p>
            <a:pPr algn="ctr"/>
            <a:r>
              <a:rPr lang="en-MT" sz="2000" dirty="0">
                <a:solidFill>
                  <a:srgbClr val="002060"/>
                </a:solidFill>
                <a:latin typeface="Candara Light" panose="020E0502030303020204" pitchFamily="34" charset="0"/>
                <a:cs typeface="Times New Roman" panose="02020603050405020304" pitchFamily="18" charset="0"/>
              </a:rPr>
              <a:t>emphasised by the use of</a:t>
            </a:r>
          </a:p>
          <a:p>
            <a:pPr algn="ctr"/>
            <a:r>
              <a:rPr lang="en-MT" sz="2000" dirty="0">
                <a:solidFill>
                  <a:srgbClr val="002060"/>
                </a:solidFill>
                <a:latin typeface="Candara Light" panose="020E0502030303020204" pitchFamily="34" charset="0"/>
                <a:cs typeface="Times New Roman" panose="02020603050405020304" pitchFamily="18" charset="0"/>
              </a:rPr>
              <a:t> </a:t>
            </a:r>
            <a:r>
              <a:rPr lang="en-MT" sz="2000" b="1" dirty="0">
                <a:solidFill>
                  <a:srgbClr val="002060"/>
                </a:solidFill>
                <a:latin typeface="Candara Light" panose="020E0502030303020204" pitchFamily="34" charset="0"/>
                <a:cs typeface="Times New Roman" panose="02020603050405020304" pitchFamily="18" charset="0"/>
              </a:rPr>
              <a:t>templates and worksheets</a:t>
            </a:r>
          </a:p>
        </p:txBody>
      </p:sp>
    </p:spTree>
    <p:extLst>
      <p:ext uri="{BB962C8B-B14F-4D97-AF65-F5344CB8AC3E}">
        <p14:creationId xmlns:p14="http://schemas.microsoft.com/office/powerpoint/2010/main" val="39991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BA35D77-7858-628F-7E94-2477C5DF1841}"/>
              </a:ext>
            </a:extLst>
          </p:cNvPr>
          <p:cNvGraphicFramePr/>
          <p:nvPr>
            <p:extLst>
              <p:ext uri="{D42A27DB-BD31-4B8C-83A1-F6EECF244321}">
                <p14:modId xmlns:p14="http://schemas.microsoft.com/office/powerpoint/2010/main" val="2698024923"/>
              </p:ext>
            </p:extLst>
          </p:nvPr>
        </p:nvGraphicFramePr>
        <p:xfrm>
          <a:off x="12914" y="568772"/>
          <a:ext cx="11377264"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E21E681-2803-A702-B996-6D984620BE23}"/>
              </a:ext>
            </a:extLst>
          </p:cNvPr>
          <p:cNvSpPr txBox="1">
            <a:spLocks/>
          </p:cNvSpPr>
          <p:nvPr/>
        </p:nvSpPr>
        <p:spPr>
          <a:xfrm>
            <a:off x="-24370" y="0"/>
            <a:ext cx="8496943" cy="553863"/>
          </a:xfrm>
          <a:prstGeom prst="rect">
            <a:avLst/>
          </a:prstGeom>
        </p:spPr>
        <p:txBody>
          <a:bodyPr>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r>
              <a:rPr lang="mt-MT" sz="2800" b="1" dirty="0">
                <a:solidFill>
                  <a:srgbClr val="002060"/>
                </a:solidFill>
                <a:latin typeface="Candara Light" panose="020E0502030303020204" pitchFamily="34" charset="0"/>
              </a:rPr>
              <a:t>Type and level of support provided by schools</a:t>
            </a:r>
            <a:endParaRPr lang="en-GB" sz="2800" b="1" dirty="0">
              <a:solidFill>
                <a:srgbClr val="002060"/>
              </a:solidFill>
              <a:latin typeface="Candara Light" panose="020E0502030303020204" pitchFamily="34" charset="0"/>
            </a:endParaRPr>
          </a:p>
        </p:txBody>
      </p:sp>
      <p:sp>
        <p:nvSpPr>
          <p:cNvPr id="3" name="TextBox 8">
            <a:extLst>
              <a:ext uri="{FF2B5EF4-FFF2-40B4-BE49-F238E27FC236}">
                <a16:creationId xmlns:a16="http://schemas.microsoft.com/office/drawing/2014/main" id="{1E0691AC-BB6C-8259-1C3F-E0CACC00C8A6}"/>
              </a:ext>
            </a:extLst>
          </p:cNvPr>
          <p:cNvSpPr txBox="1"/>
          <p:nvPr/>
        </p:nvSpPr>
        <p:spPr>
          <a:xfrm>
            <a:off x="2061964" y="1124744"/>
            <a:ext cx="742950" cy="3143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p>
            <a:pPr algn="ctr">
              <a:lnSpc>
                <a:spcPct val="107000"/>
              </a:lnSpc>
              <a:spcAft>
                <a:spcPts val="800"/>
              </a:spcAft>
            </a:pPr>
            <a:r>
              <a:rPr lang="en-GB" sz="11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2020</a:t>
            </a:r>
            <a:endParaRPr lang="en-GB" sz="1100" dirty="0">
              <a:effectLst/>
              <a:ea typeface="Calibri" panose="020F0502020204030204" pitchFamily="34" charset="0"/>
              <a:cs typeface="Times New Roman" panose="02020603050405020304" pitchFamily="18" charset="0"/>
            </a:endParaRPr>
          </a:p>
        </p:txBody>
      </p:sp>
      <p:sp>
        <p:nvSpPr>
          <p:cNvPr id="4" name="TextBox 9">
            <a:extLst>
              <a:ext uri="{FF2B5EF4-FFF2-40B4-BE49-F238E27FC236}">
                <a16:creationId xmlns:a16="http://schemas.microsoft.com/office/drawing/2014/main" id="{4816B053-D034-DA7A-B29F-51AA1475E325}"/>
              </a:ext>
            </a:extLst>
          </p:cNvPr>
          <p:cNvSpPr txBox="1"/>
          <p:nvPr/>
        </p:nvSpPr>
        <p:spPr>
          <a:xfrm>
            <a:off x="8614692" y="1124744"/>
            <a:ext cx="742950" cy="3143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p>
            <a:pPr algn="ctr">
              <a:lnSpc>
                <a:spcPct val="107000"/>
              </a:lnSpc>
              <a:spcAft>
                <a:spcPts val="800"/>
              </a:spcAft>
            </a:pPr>
            <a:r>
              <a:rPr lang="en-GB" sz="11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2021</a:t>
            </a:r>
            <a:endParaRPr lang="en-GB" sz="1100" dirty="0">
              <a:effectLst/>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F82E34EA-992F-BCD9-00D9-8E21AFB9D1A6}"/>
              </a:ext>
            </a:extLst>
          </p:cNvPr>
          <p:cNvSpPr>
            <a:spLocks noGrp="1"/>
          </p:cNvSpPr>
          <p:nvPr>
            <p:ph idx="1"/>
          </p:nvPr>
        </p:nvSpPr>
        <p:spPr>
          <a:xfrm>
            <a:off x="300946" y="5877272"/>
            <a:ext cx="11089232" cy="288032"/>
          </a:xfrm>
        </p:spPr>
        <p:txBody>
          <a:bodyPr>
            <a:noAutofit/>
          </a:bodyPr>
          <a:lstStyle/>
          <a:p>
            <a:r>
              <a:rPr lang="en-GB" sz="2000" dirty="0">
                <a:latin typeface="Candara Light" panose="020E0502030303020204" pitchFamily="34" charset="0"/>
              </a:rPr>
              <a:t> </a:t>
            </a:r>
            <a:r>
              <a:rPr lang="mt-MT" sz="2000" dirty="0">
                <a:solidFill>
                  <a:srgbClr val="002060"/>
                </a:solidFill>
                <a:latin typeface="Candara Light" panose="020E0502030303020204" pitchFamily="34" charset="0"/>
              </a:rPr>
              <a:t>There was an increase in all levels of support by schools to </a:t>
            </a:r>
            <a:r>
              <a:rPr lang="mt-MT" sz="2000" b="1" dirty="0">
                <a:solidFill>
                  <a:srgbClr val="002060"/>
                </a:solidFill>
                <a:latin typeface="Candara Light" panose="020E0502030303020204" pitchFamily="34" charset="0"/>
              </a:rPr>
              <a:t>parents</a:t>
            </a:r>
            <a:r>
              <a:rPr lang="mt-MT" sz="2000" dirty="0">
                <a:solidFill>
                  <a:srgbClr val="002060"/>
                </a:solidFill>
                <a:latin typeface="Candara Light" panose="020E0502030303020204" pitchFamily="34" charset="0"/>
              </a:rPr>
              <a:t> from 2020 – 2021</a:t>
            </a:r>
          </a:p>
        </p:txBody>
      </p:sp>
    </p:spTree>
    <p:extLst>
      <p:ext uri="{BB962C8B-B14F-4D97-AF65-F5344CB8AC3E}">
        <p14:creationId xmlns:p14="http://schemas.microsoft.com/office/powerpoint/2010/main" val="36670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01A688-6101-D7FF-0851-3DB44C833980}"/>
              </a:ext>
            </a:extLst>
          </p:cNvPr>
          <p:cNvSpPr txBox="1">
            <a:spLocks/>
          </p:cNvSpPr>
          <p:nvPr/>
        </p:nvSpPr>
        <p:spPr>
          <a:xfrm>
            <a:off x="0" y="116632"/>
            <a:ext cx="9766820" cy="553863"/>
          </a:xfrm>
          <a:prstGeom prst="rect">
            <a:avLst/>
          </a:prstGeom>
        </p:spPr>
        <p:txBody>
          <a:bodyPr>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r>
              <a:rPr lang="mt-MT" sz="2800" b="1" dirty="0">
                <a:solidFill>
                  <a:srgbClr val="002060"/>
                </a:solidFill>
                <a:latin typeface="Candara Light" panose="020E0502030303020204" pitchFamily="34" charset="0"/>
              </a:rPr>
              <a:t>Type and frequency of modalities used by teachers in 2020 (Survey 1)</a:t>
            </a:r>
            <a:endParaRPr lang="en-GB" sz="2800" b="1" dirty="0">
              <a:solidFill>
                <a:srgbClr val="002060"/>
              </a:solidFill>
              <a:latin typeface="Candara Light" panose="020E0502030303020204" pitchFamily="34" charset="0"/>
            </a:endParaRPr>
          </a:p>
        </p:txBody>
      </p:sp>
      <p:graphicFrame>
        <p:nvGraphicFramePr>
          <p:cNvPr id="14" name="Chart 13">
            <a:extLst>
              <a:ext uri="{FF2B5EF4-FFF2-40B4-BE49-F238E27FC236}">
                <a16:creationId xmlns:a16="http://schemas.microsoft.com/office/drawing/2014/main" id="{FC18826C-8554-F014-F91F-73662A3D2F55}"/>
              </a:ext>
            </a:extLst>
          </p:cNvPr>
          <p:cNvGraphicFramePr>
            <a:graphicFrameLocks/>
          </p:cNvGraphicFramePr>
          <p:nvPr>
            <p:extLst>
              <p:ext uri="{D42A27DB-BD31-4B8C-83A1-F6EECF244321}">
                <p14:modId xmlns:p14="http://schemas.microsoft.com/office/powerpoint/2010/main" val="2559556541"/>
              </p:ext>
            </p:extLst>
          </p:nvPr>
        </p:nvGraphicFramePr>
        <p:xfrm>
          <a:off x="189756" y="908720"/>
          <a:ext cx="11152559" cy="4553967"/>
        </p:xfrm>
        <a:graphic>
          <a:graphicData uri="http://schemas.openxmlformats.org/drawingml/2006/chart">
            <c:chart xmlns:c="http://schemas.openxmlformats.org/drawingml/2006/chart" xmlns:r="http://schemas.openxmlformats.org/officeDocument/2006/relationships" r:id="rId3"/>
          </a:graphicData>
        </a:graphic>
      </p:graphicFrame>
      <p:sp>
        <p:nvSpPr>
          <p:cNvPr id="15" name="Content Placeholder 2">
            <a:extLst>
              <a:ext uri="{FF2B5EF4-FFF2-40B4-BE49-F238E27FC236}">
                <a16:creationId xmlns:a16="http://schemas.microsoft.com/office/drawing/2014/main" id="{A26216A8-3B5C-1B8B-5E4B-58F61DFE09C2}"/>
              </a:ext>
            </a:extLst>
          </p:cNvPr>
          <p:cNvSpPr txBox="1">
            <a:spLocks/>
          </p:cNvSpPr>
          <p:nvPr/>
        </p:nvSpPr>
        <p:spPr>
          <a:xfrm>
            <a:off x="253083" y="5632871"/>
            <a:ext cx="11089232" cy="288032"/>
          </a:xfrm>
          <a:prstGeom prst="rect">
            <a:avLst/>
          </a:prstGeom>
        </p:spPr>
        <p:txBody>
          <a:bodyPr>
            <a:noAutofit/>
          </a:bodyPr>
          <a:lst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GB" sz="2000" dirty="0">
                <a:latin typeface="Candara Light" panose="020E0502030303020204" pitchFamily="34" charset="0"/>
              </a:rPr>
              <a:t> </a:t>
            </a:r>
            <a:r>
              <a:rPr lang="mt-MT" sz="2000" dirty="0">
                <a:solidFill>
                  <a:srgbClr val="002060"/>
                </a:solidFill>
                <a:latin typeface="Candara Light" panose="020E0502030303020204" pitchFamily="34" charset="0"/>
              </a:rPr>
              <a:t>The most popular modalities in 2020: List of exercises and list of worksheets.</a:t>
            </a:r>
          </a:p>
          <a:p>
            <a:r>
              <a:rPr lang="mt-MT" sz="2000" dirty="0">
                <a:solidFill>
                  <a:srgbClr val="002060"/>
                </a:solidFill>
                <a:latin typeface="Candara Light" panose="020E0502030303020204" pitchFamily="34" charset="0"/>
              </a:rPr>
              <a:t>Least popular modalities in 2020: Recorded video clips with explanations and real-time sessions with a small group at a time.</a:t>
            </a:r>
          </a:p>
        </p:txBody>
      </p:sp>
    </p:spTree>
    <p:extLst>
      <p:ext uri="{BB962C8B-B14F-4D97-AF65-F5344CB8AC3E}">
        <p14:creationId xmlns:p14="http://schemas.microsoft.com/office/powerpoint/2010/main" val="315801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FA60-9963-F031-25F0-88CCA3E47026}"/>
              </a:ext>
            </a:extLst>
          </p:cNvPr>
          <p:cNvSpPr>
            <a:spLocks noGrp="1"/>
          </p:cNvSpPr>
          <p:nvPr>
            <p:ph type="title"/>
          </p:nvPr>
        </p:nvSpPr>
        <p:spPr>
          <a:xfrm>
            <a:off x="64304" y="-662781"/>
            <a:ext cx="9690116" cy="1325562"/>
          </a:xfrm>
        </p:spPr>
        <p:txBody>
          <a:bodyPr>
            <a:normAutofit/>
          </a:bodyPr>
          <a:lstStyle/>
          <a:p>
            <a:r>
              <a:rPr lang="mt-MT" sz="2800" b="1" dirty="0">
                <a:solidFill>
                  <a:srgbClr val="002060"/>
                </a:solidFill>
                <a:latin typeface="Candara Light" panose="020E0502030303020204" pitchFamily="34" charset="0"/>
              </a:rPr>
              <a:t>A traditional approach does not suit all learners</a:t>
            </a:r>
            <a:endParaRPr lang="en-GB" sz="2800" b="1" dirty="0">
              <a:solidFill>
                <a:srgbClr val="002060"/>
              </a:solidFill>
              <a:latin typeface="Candara Light" panose="020E0502030303020204" pitchFamily="34" charset="0"/>
            </a:endParaRPr>
          </a:p>
        </p:txBody>
      </p:sp>
      <p:sp>
        <p:nvSpPr>
          <p:cNvPr id="3" name="TextBox 2">
            <a:extLst>
              <a:ext uri="{FF2B5EF4-FFF2-40B4-BE49-F238E27FC236}">
                <a16:creationId xmlns:a16="http://schemas.microsoft.com/office/drawing/2014/main" id="{BAA10F9A-E78D-4A58-EA15-8D9FBA191D73}"/>
              </a:ext>
            </a:extLst>
          </p:cNvPr>
          <p:cNvSpPr txBox="1"/>
          <p:nvPr/>
        </p:nvSpPr>
        <p:spPr>
          <a:xfrm>
            <a:off x="65195" y="662781"/>
            <a:ext cx="11141786" cy="5262979"/>
          </a:xfrm>
          <a:prstGeom prst="rect">
            <a:avLst/>
          </a:prstGeom>
          <a:noFill/>
        </p:spPr>
        <p:txBody>
          <a:bodyPr wrap="square" rtlCol="0">
            <a:spAutoFit/>
          </a:bodyPr>
          <a:lstStyle/>
          <a:p>
            <a:r>
              <a:rPr lang="en-GB" sz="2400" i="1" spc="-50" dirty="0">
                <a:solidFill>
                  <a:srgbClr val="002060"/>
                </a:solidFill>
                <a:latin typeface="Candara Light" panose="020E0502030303020204" pitchFamily="34" charset="0"/>
                <a:ea typeface="+mj-ea"/>
                <a:cs typeface="+mj-cs"/>
              </a:rPr>
              <a:t>“We </a:t>
            </a:r>
            <a:r>
              <a:rPr lang="en-GB" sz="2400" b="1" i="1" spc="-50" dirty="0">
                <a:solidFill>
                  <a:srgbClr val="002060"/>
                </a:solidFill>
                <a:latin typeface="Candara Light" panose="020E0502030303020204" pitchFamily="34" charset="0"/>
                <a:ea typeface="+mj-ea"/>
                <a:cs typeface="+mj-cs"/>
              </a:rPr>
              <a:t>struggled</a:t>
            </a:r>
            <a:r>
              <a:rPr lang="en-GB" sz="2400" i="1" spc="-50" dirty="0">
                <a:solidFill>
                  <a:srgbClr val="002060"/>
                </a:solidFill>
                <a:latin typeface="Candara Light" panose="020E0502030303020204" pitchFamily="34" charset="0"/>
                <a:ea typeface="+mj-ea"/>
                <a:cs typeface="+mj-cs"/>
              </a:rPr>
              <a:t> greatly as my children had </a:t>
            </a:r>
            <a:r>
              <a:rPr lang="en-GB" sz="2400" b="1" i="1" spc="-50" dirty="0">
                <a:solidFill>
                  <a:srgbClr val="002060"/>
                </a:solidFill>
                <a:latin typeface="Candara Light" panose="020E0502030303020204" pitchFamily="34" charset="0"/>
                <a:ea typeface="+mj-ea"/>
                <a:cs typeface="+mj-cs"/>
              </a:rPr>
              <a:t>zero interest </a:t>
            </a:r>
            <a:r>
              <a:rPr lang="en-GB" sz="2400" i="1" spc="-50" dirty="0">
                <a:solidFill>
                  <a:srgbClr val="002060"/>
                </a:solidFill>
                <a:latin typeface="Candara Light" panose="020E0502030303020204" pitchFamily="34" charset="0"/>
                <a:ea typeface="+mj-ea"/>
                <a:cs typeface="+mj-cs"/>
              </a:rPr>
              <a:t>in following the lessons without being able to </a:t>
            </a:r>
            <a:r>
              <a:rPr lang="en-GB" sz="2400" b="1" i="1" spc="-50" dirty="0">
                <a:solidFill>
                  <a:srgbClr val="002060"/>
                </a:solidFill>
                <a:latin typeface="Candara Light" panose="020E0502030303020204" pitchFamily="34" charset="0"/>
                <a:ea typeface="+mj-ea"/>
                <a:cs typeface="+mj-cs"/>
              </a:rPr>
              <a:t>physically interact with their teachers and friends</a:t>
            </a:r>
            <a:r>
              <a:rPr lang="en-GB" sz="2400" i="1" spc="-50" dirty="0">
                <a:solidFill>
                  <a:srgbClr val="002060"/>
                </a:solidFill>
                <a:latin typeface="Candara Light" panose="020E0502030303020204" pitchFamily="34" charset="0"/>
                <a:ea typeface="+mj-ea"/>
                <a:cs typeface="+mj-cs"/>
              </a:rPr>
              <a:t>.” </a:t>
            </a:r>
            <a:endParaRPr lang="mt-MT" sz="2400" i="1" spc="-50" dirty="0">
              <a:solidFill>
                <a:srgbClr val="002060"/>
              </a:solidFill>
              <a:latin typeface="Candara Light" panose="020E0502030303020204" pitchFamily="34" charset="0"/>
              <a:ea typeface="+mj-ea"/>
              <a:cs typeface="+mj-cs"/>
            </a:endParaRPr>
          </a:p>
          <a:p>
            <a:endParaRPr lang="mt-MT" sz="2400" i="1" spc="-50" dirty="0">
              <a:solidFill>
                <a:srgbClr val="002060"/>
              </a:solidFill>
              <a:latin typeface="Candara Light" panose="020E0502030303020204" pitchFamily="34" charset="0"/>
              <a:ea typeface="+mj-ea"/>
              <a:cs typeface="+mj-cs"/>
            </a:endParaRPr>
          </a:p>
          <a:p>
            <a:r>
              <a:rPr lang="en-GB" sz="2400" i="1" spc="-50" dirty="0">
                <a:solidFill>
                  <a:srgbClr val="002060"/>
                </a:solidFill>
                <a:latin typeface="Candara Light" panose="020E0502030303020204" pitchFamily="34" charset="0"/>
                <a:ea typeface="+mj-ea"/>
                <a:cs typeface="+mj-cs"/>
              </a:rPr>
              <a:t>“It was extremely </a:t>
            </a:r>
            <a:r>
              <a:rPr lang="en-GB" sz="2400" b="1" i="1" spc="-50" dirty="0">
                <a:solidFill>
                  <a:srgbClr val="002060"/>
                </a:solidFill>
                <a:latin typeface="Candara Light" panose="020E0502030303020204" pitchFamily="34" charset="0"/>
                <a:ea typeface="+mj-ea"/>
                <a:cs typeface="+mj-cs"/>
              </a:rPr>
              <a:t>hard to get a 4-year old to sit still and look at the screen </a:t>
            </a:r>
            <a:r>
              <a:rPr lang="en-GB" sz="2400" i="1" spc="-50" dirty="0">
                <a:solidFill>
                  <a:srgbClr val="002060"/>
                </a:solidFill>
                <a:latin typeface="Candara Light" panose="020E0502030303020204" pitchFamily="34" charset="0"/>
                <a:ea typeface="+mj-ea"/>
                <a:cs typeface="+mj-cs"/>
              </a:rPr>
              <a:t>for more than a few minutes at a time.” </a:t>
            </a:r>
            <a:endParaRPr lang="mt-MT" sz="2400" i="1" spc="-50" dirty="0">
              <a:solidFill>
                <a:srgbClr val="002060"/>
              </a:solidFill>
              <a:latin typeface="Candara Light" panose="020E0502030303020204" pitchFamily="34" charset="0"/>
              <a:ea typeface="+mj-ea"/>
              <a:cs typeface="+mj-cs"/>
            </a:endParaRPr>
          </a:p>
          <a:p>
            <a:endParaRPr lang="mt-MT" sz="2400" i="1" spc="-50" dirty="0">
              <a:solidFill>
                <a:srgbClr val="002060"/>
              </a:solidFill>
              <a:latin typeface="Candara Light" panose="020E0502030303020204" pitchFamily="34" charset="0"/>
              <a:ea typeface="+mj-ea"/>
              <a:cs typeface="+mj-cs"/>
            </a:endParaRPr>
          </a:p>
          <a:p>
            <a:r>
              <a:rPr lang="en-GB" sz="2400" i="1" spc="-50" dirty="0">
                <a:solidFill>
                  <a:srgbClr val="002060"/>
                </a:solidFill>
                <a:latin typeface="Candara Light" panose="020E0502030303020204" pitchFamily="34" charset="0"/>
                <a:ea typeface="+mj-ea"/>
                <a:cs typeface="+mj-cs"/>
              </a:rPr>
              <a:t>“Online experience was </a:t>
            </a:r>
            <a:r>
              <a:rPr lang="en-GB" sz="2400" b="1" i="1" spc="-50" dirty="0">
                <a:solidFill>
                  <a:srgbClr val="002060"/>
                </a:solidFill>
                <a:latin typeface="Candara Light" panose="020E0502030303020204" pitchFamily="34" charset="0"/>
                <a:ea typeface="+mj-ea"/>
                <a:cs typeface="+mj-cs"/>
              </a:rPr>
              <a:t>inadequate for a 7/8 year old child</a:t>
            </a:r>
            <a:r>
              <a:rPr lang="en-GB" sz="2400" i="1" spc="-50" dirty="0">
                <a:solidFill>
                  <a:srgbClr val="002060"/>
                </a:solidFill>
                <a:latin typeface="Candara Light" panose="020E0502030303020204" pitchFamily="34" charset="0"/>
                <a:ea typeface="+mj-ea"/>
                <a:cs typeface="+mj-cs"/>
              </a:rPr>
              <a:t>.  </a:t>
            </a:r>
            <a:r>
              <a:rPr lang="en-GB" sz="2400" b="1" i="1" spc="-50" dirty="0">
                <a:solidFill>
                  <a:srgbClr val="002060"/>
                </a:solidFill>
                <a:latin typeface="Candara Light" panose="020E0502030303020204" pitchFamily="34" charset="0"/>
                <a:ea typeface="+mj-ea"/>
                <a:cs typeface="+mj-cs"/>
              </a:rPr>
              <a:t>Children were restless</a:t>
            </a:r>
            <a:r>
              <a:rPr lang="en-GB" sz="2400" i="1" spc="-50" dirty="0">
                <a:solidFill>
                  <a:srgbClr val="002060"/>
                </a:solidFill>
                <a:latin typeface="Candara Light" panose="020E0502030303020204" pitchFamily="34" charset="0"/>
                <a:ea typeface="+mj-ea"/>
                <a:cs typeface="+mj-cs"/>
              </a:rPr>
              <a:t>.  There was </a:t>
            </a:r>
            <a:r>
              <a:rPr lang="en-GB" sz="2400" b="1" i="1" spc="-50" dirty="0">
                <a:solidFill>
                  <a:srgbClr val="002060"/>
                </a:solidFill>
                <a:latin typeface="Candara Light" panose="020E0502030303020204" pitchFamily="34" charset="0"/>
                <a:ea typeface="+mj-ea"/>
                <a:cs typeface="+mj-cs"/>
              </a:rPr>
              <a:t>no control over who spoke in class</a:t>
            </a:r>
            <a:r>
              <a:rPr lang="en-GB" sz="2400" i="1" spc="-50" dirty="0">
                <a:solidFill>
                  <a:srgbClr val="002060"/>
                </a:solidFill>
                <a:latin typeface="Candara Light" panose="020E0502030303020204" pitchFamily="34" charset="0"/>
                <a:ea typeface="+mj-ea"/>
                <a:cs typeface="+mj-cs"/>
              </a:rPr>
              <a:t>.  Certain </a:t>
            </a:r>
            <a:r>
              <a:rPr lang="en-GB" sz="2400" b="1" i="1" spc="-50" dirty="0">
                <a:solidFill>
                  <a:srgbClr val="002060"/>
                </a:solidFill>
                <a:latin typeface="Candara Light" panose="020E0502030303020204" pitchFamily="34" charset="0"/>
                <a:ea typeface="+mj-ea"/>
                <a:cs typeface="+mj-cs"/>
              </a:rPr>
              <a:t>children were constantly interfering and parents had their volume on</a:t>
            </a:r>
            <a:r>
              <a:rPr lang="en-GB" sz="2400" i="1" spc="-50" dirty="0">
                <a:solidFill>
                  <a:srgbClr val="002060"/>
                </a:solidFill>
                <a:latin typeface="Candara Light" panose="020E0502030303020204" pitchFamily="34" charset="0"/>
                <a:ea typeface="+mj-ea"/>
                <a:cs typeface="+mj-cs"/>
              </a:rPr>
              <a:t>, thus disturbing the whole class.”</a:t>
            </a:r>
            <a:endParaRPr lang="mt-MT" sz="2400" i="1" spc="-50" dirty="0">
              <a:solidFill>
                <a:srgbClr val="002060"/>
              </a:solidFill>
              <a:latin typeface="Candara Light" panose="020E0502030303020204" pitchFamily="34" charset="0"/>
              <a:ea typeface="+mj-ea"/>
              <a:cs typeface="+mj-cs"/>
            </a:endParaRPr>
          </a:p>
          <a:p>
            <a:endParaRPr lang="mt-MT" sz="2400" i="1" spc="-50" dirty="0">
              <a:solidFill>
                <a:srgbClr val="002060"/>
              </a:solidFill>
              <a:latin typeface="Candara Light" panose="020E0502030303020204" pitchFamily="34" charset="0"/>
              <a:ea typeface="+mj-ea"/>
              <a:cs typeface="+mj-cs"/>
            </a:endParaRPr>
          </a:p>
          <a:p>
            <a:r>
              <a:rPr lang="mt-MT" sz="2400" i="1" spc="-50" dirty="0">
                <a:solidFill>
                  <a:srgbClr val="002060"/>
                </a:solidFill>
                <a:latin typeface="Candara Light" panose="020E0502030303020204" pitchFamily="34" charset="0"/>
                <a:ea typeface="+mj-ea"/>
                <a:cs typeface="+mj-cs"/>
              </a:rPr>
              <a:t>“Online lessons were </a:t>
            </a:r>
            <a:r>
              <a:rPr lang="mt-MT" sz="2400" b="1" i="1" spc="-50" dirty="0">
                <a:solidFill>
                  <a:srgbClr val="002060"/>
                </a:solidFill>
                <a:latin typeface="Candara Light" panose="020E0502030303020204" pitchFamily="34" charset="0"/>
                <a:ea typeface="+mj-ea"/>
                <a:cs typeface="+mj-cs"/>
              </a:rPr>
              <a:t>so boring that my son                                                                                                             used to sleep</a:t>
            </a:r>
            <a:r>
              <a:rPr lang="mt-MT" sz="2400" i="1" spc="-50" dirty="0">
                <a:solidFill>
                  <a:srgbClr val="002060"/>
                </a:solidFill>
                <a:latin typeface="Candara Light" panose="020E0502030303020204" pitchFamily="34" charset="0"/>
                <a:ea typeface="+mj-ea"/>
                <a:cs typeface="+mj-cs"/>
              </a:rPr>
              <a:t>.”</a:t>
            </a:r>
          </a:p>
          <a:p>
            <a:endParaRPr lang="mt-MT" sz="2400" i="1" spc="-50" dirty="0">
              <a:solidFill>
                <a:srgbClr val="002060"/>
              </a:solidFill>
              <a:latin typeface="Candara Light" panose="020E0502030303020204" pitchFamily="34" charset="0"/>
              <a:ea typeface="+mj-ea"/>
              <a:cs typeface="+mj-cs"/>
            </a:endParaRPr>
          </a:p>
          <a:p>
            <a:r>
              <a:rPr lang="mt-MT" sz="2400" spc="-50" dirty="0">
                <a:solidFill>
                  <a:srgbClr val="002060"/>
                </a:solidFill>
                <a:latin typeface="Candara Light" panose="020E0502030303020204" pitchFamily="34" charset="0"/>
                <a:ea typeface="+mj-ea"/>
                <a:cs typeface="+mj-cs"/>
              </a:rPr>
              <a:t>(Parents’ report)</a:t>
            </a:r>
            <a:endParaRPr lang="en-GB" sz="2400" spc="-50" dirty="0">
              <a:solidFill>
                <a:srgbClr val="002060"/>
              </a:solidFill>
              <a:latin typeface="Candara Light" panose="020E0502030303020204" pitchFamily="34" charset="0"/>
              <a:ea typeface="+mj-ea"/>
              <a:cs typeface="+mj-cs"/>
            </a:endParaRPr>
          </a:p>
        </p:txBody>
      </p:sp>
      <p:pic>
        <p:nvPicPr>
          <p:cNvPr id="4" name="Picture 3">
            <a:extLst>
              <a:ext uri="{FF2B5EF4-FFF2-40B4-BE49-F238E27FC236}">
                <a16:creationId xmlns:a16="http://schemas.microsoft.com/office/drawing/2014/main" id="{B3223875-D444-49D0-1E21-23077C4F14ED}"/>
              </a:ext>
            </a:extLst>
          </p:cNvPr>
          <p:cNvPicPr>
            <a:picLocks noChangeAspect="1"/>
          </p:cNvPicPr>
          <p:nvPr/>
        </p:nvPicPr>
        <p:blipFill rotWithShape="1">
          <a:blip r:embed="rId3"/>
          <a:srcRect l="17327" t="13397" r="11574" b="28750"/>
          <a:stretch/>
        </p:blipFill>
        <p:spPr>
          <a:xfrm>
            <a:off x="6080563" y="4005064"/>
            <a:ext cx="4968552" cy="2743378"/>
          </a:xfrm>
          <a:prstGeom prst="rect">
            <a:avLst/>
          </a:prstGeom>
        </p:spPr>
      </p:pic>
    </p:spTree>
    <p:extLst>
      <p:ext uri="{BB962C8B-B14F-4D97-AF65-F5344CB8AC3E}">
        <p14:creationId xmlns:p14="http://schemas.microsoft.com/office/powerpoint/2010/main" val="18571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3E8E2E6-2DFC-C426-30B6-8BB3C19F6CA2}"/>
              </a:ext>
            </a:extLst>
          </p:cNvPr>
          <p:cNvGraphicFramePr/>
          <p:nvPr>
            <p:extLst>
              <p:ext uri="{D42A27DB-BD31-4B8C-83A1-F6EECF244321}">
                <p14:modId xmlns:p14="http://schemas.microsoft.com/office/powerpoint/2010/main" val="3232788526"/>
              </p:ext>
            </p:extLst>
          </p:nvPr>
        </p:nvGraphicFramePr>
        <p:xfrm>
          <a:off x="189756" y="1196752"/>
          <a:ext cx="10258425" cy="416242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25FE5F04-C5BF-198E-9279-1A15662EF2E6}"/>
              </a:ext>
            </a:extLst>
          </p:cNvPr>
          <p:cNvSpPr txBox="1">
            <a:spLocks/>
          </p:cNvSpPr>
          <p:nvPr/>
        </p:nvSpPr>
        <p:spPr>
          <a:xfrm>
            <a:off x="0" y="116632"/>
            <a:ext cx="8496943" cy="553863"/>
          </a:xfrm>
          <a:prstGeom prst="rect">
            <a:avLst/>
          </a:prstGeom>
        </p:spPr>
        <p:txBody>
          <a:bodyPr>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r>
              <a:rPr lang="mt-MT" sz="2800" b="1" dirty="0">
                <a:solidFill>
                  <a:srgbClr val="002060"/>
                </a:solidFill>
                <a:latin typeface="Candara Light" panose="020E0502030303020204" pitchFamily="34" charset="0"/>
              </a:rPr>
              <a:t>Type and frequency of parental support in 2020 (Survey 1)</a:t>
            </a:r>
            <a:endParaRPr lang="en-GB" sz="2800" b="1" dirty="0">
              <a:solidFill>
                <a:srgbClr val="002060"/>
              </a:solidFill>
              <a:latin typeface="Candara Light" panose="020E0502030303020204" pitchFamily="34" charset="0"/>
            </a:endParaRPr>
          </a:p>
        </p:txBody>
      </p:sp>
      <p:sp>
        <p:nvSpPr>
          <p:cNvPr id="4" name="Content Placeholder 2">
            <a:extLst>
              <a:ext uri="{FF2B5EF4-FFF2-40B4-BE49-F238E27FC236}">
                <a16:creationId xmlns:a16="http://schemas.microsoft.com/office/drawing/2014/main" id="{7EA360DF-A23A-6680-8DDC-621772CC0FA8}"/>
              </a:ext>
            </a:extLst>
          </p:cNvPr>
          <p:cNvSpPr txBox="1">
            <a:spLocks/>
          </p:cNvSpPr>
          <p:nvPr/>
        </p:nvSpPr>
        <p:spPr>
          <a:xfrm>
            <a:off x="189756" y="5885434"/>
            <a:ext cx="11089232" cy="288032"/>
          </a:xfrm>
          <a:prstGeom prst="rect">
            <a:avLst/>
          </a:prstGeom>
        </p:spPr>
        <p:txBody>
          <a:bodyPr>
            <a:noAutofit/>
          </a:bodyPr>
          <a:lst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GB" sz="2000" dirty="0">
                <a:latin typeface="Candara Light" panose="020E0502030303020204" pitchFamily="34" charset="0"/>
              </a:rPr>
              <a:t> </a:t>
            </a:r>
            <a:r>
              <a:rPr lang="mt-MT" sz="2000" b="1" dirty="0">
                <a:solidFill>
                  <a:srgbClr val="002060"/>
                </a:solidFill>
                <a:latin typeface="Candara Light" panose="020E0502030303020204" pitchFamily="34" charset="0"/>
              </a:rPr>
              <a:t>Parents</a:t>
            </a:r>
            <a:r>
              <a:rPr lang="mt-MT" sz="2000" dirty="0">
                <a:solidFill>
                  <a:srgbClr val="002060"/>
                </a:solidFill>
                <a:latin typeface="Candara Light" panose="020E0502030303020204" pitchFamily="34" charset="0"/>
              </a:rPr>
              <a:t> supported their children mainly with working activities and tasks while they provided the least support in correcting their child’s work.</a:t>
            </a:r>
          </a:p>
        </p:txBody>
      </p:sp>
    </p:spTree>
    <p:extLst>
      <p:ext uri="{BB962C8B-B14F-4D97-AF65-F5344CB8AC3E}">
        <p14:creationId xmlns:p14="http://schemas.microsoft.com/office/powerpoint/2010/main" val="386688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06E59230-6241-4F71-8F80-408E4EBA2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597" y="0"/>
            <a:ext cx="381633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6C01F467-D4ED-3C3F-F28C-3CEFE3E2EBB1}"/>
              </a:ext>
            </a:extLst>
          </p:cNvPr>
          <p:cNvSpPr>
            <a:spLocks noGrp="1"/>
          </p:cNvSpPr>
          <p:nvPr>
            <p:ph type="title"/>
          </p:nvPr>
        </p:nvSpPr>
        <p:spPr>
          <a:xfrm>
            <a:off x="1515687" y="620688"/>
            <a:ext cx="3358156" cy="5014718"/>
          </a:xfrm>
        </p:spPr>
        <p:txBody>
          <a:bodyPr vert="horz" lIns="91440" tIns="45720" rIns="91440" bIns="45720" rtlCol="0" anchor="ctr">
            <a:normAutofit/>
          </a:bodyPr>
          <a:lstStyle/>
          <a:p>
            <a:pPr algn="ctr" defTabSz="457200">
              <a:lnSpc>
                <a:spcPct val="85000"/>
              </a:lnSpc>
            </a:pPr>
            <a:r>
              <a:rPr lang="en-US" sz="4400" b="1" dirty="0">
                <a:solidFill>
                  <a:schemeClr val="bg1"/>
                </a:solidFill>
                <a:latin typeface="Candara Light" panose="020E0502030303020204" pitchFamily="34" charset="0"/>
                <a:ea typeface="+mn-ea"/>
                <a:cs typeface="+mn-cs"/>
              </a:rPr>
              <a:t>Learning </a:t>
            </a:r>
            <a:br>
              <a:rPr lang="mt-MT" sz="4400" b="1" dirty="0">
                <a:solidFill>
                  <a:schemeClr val="bg1"/>
                </a:solidFill>
                <a:latin typeface="Candara Light" panose="020E0502030303020204" pitchFamily="34" charset="0"/>
                <a:ea typeface="+mn-ea"/>
                <a:cs typeface="+mn-cs"/>
              </a:rPr>
            </a:br>
            <a:r>
              <a:rPr lang="en-US" sz="4400" b="1" dirty="0">
                <a:solidFill>
                  <a:schemeClr val="bg1"/>
                </a:solidFill>
                <a:latin typeface="Candara Light" panose="020E0502030303020204" pitchFamily="34" charset="0"/>
                <a:ea typeface="+mn-ea"/>
                <a:cs typeface="+mn-cs"/>
              </a:rPr>
              <a:t>Spaces</a:t>
            </a:r>
            <a:br>
              <a:rPr lang="en-US" sz="3200" b="1" dirty="0">
                <a:solidFill>
                  <a:srgbClr val="002060"/>
                </a:solidFill>
                <a:latin typeface="Candara Light" panose="020E0502030303020204" pitchFamily="34" charset="0"/>
                <a:ea typeface="+mn-ea"/>
                <a:cs typeface="+mn-cs"/>
              </a:rPr>
            </a:br>
            <a:br>
              <a:rPr lang="en-US" sz="3200" b="1" dirty="0">
                <a:solidFill>
                  <a:srgbClr val="002060"/>
                </a:solidFill>
                <a:latin typeface="Candara Light" panose="020E0502030303020204" pitchFamily="34" charset="0"/>
                <a:ea typeface="+mn-ea"/>
                <a:cs typeface="+mn-cs"/>
              </a:rPr>
            </a:br>
            <a:endParaRPr lang="en-US" sz="3200" b="1" dirty="0">
              <a:solidFill>
                <a:srgbClr val="002060"/>
              </a:solidFill>
              <a:latin typeface="Candara Light" panose="020E0502030303020204" pitchFamily="34" charset="0"/>
              <a:ea typeface="+mn-ea"/>
              <a:cs typeface="+mn-cs"/>
            </a:endParaRPr>
          </a:p>
        </p:txBody>
      </p:sp>
      <p:sp>
        <p:nvSpPr>
          <p:cNvPr id="25" name="Rectangle 24">
            <a:extLst>
              <a:ext uri="{FF2B5EF4-FFF2-40B4-BE49-F238E27FC236}">
                <a16:creationId xmlns:a16="http://schemas.microsoft.com/office/drawing/2014/main" id="{E1A01B88-BE75-48CC-A6A5-AD51DC9EC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1"/>
            <a:ext cx="12865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6" name="Picture 4">
            <a:extLst>
              <a:ext uri="{FF2B5EF4-FFF2-40B4-BE49-F238E27FC236}">
                <a16:creationId xmlns:a16="http://schemas.microsoft.com/office/drawing/2014/main" id="{F6E47CE5-FA66-C7CE-7727-172EA2D03CC1}"/>
              </a:ext>
            </a:extLst>
          </p:cNvPr>
          <p:cNvPicPr>
            <a:picLocks noChangeAspect="1"/>
          </p:cNvPicPr>
          <p:nvPr/>
        </p:nvPicPr>
        <p:blipFill>
          <a:blip r:embed="rId3">
            <a:extLst>
              <a:ext uri="{28A0092B-C50C-407E-A947-70E740481C1C}">
                <a14:useLocalDpi xmlns:a14="http://schemas.microsoft.com/office/drawing/2010/main" val="0"/>
              </a:ext>
            </a:extLst>
          </a:blip>
          <a:srcRect l="21600" r="21600"/>
          <a:stretch/>
        </p:blipFill>
        <p:spPr>
          <a:xfrm>
            <a:off x="5102692" y="10"/>
            <a:ext cx="6187206" cy="6860801"/>
          </a:xfrm>
          <a:prstGeom prst="rect">
            <a:avLst/>
          </a:prstGeom>
        </p:spPr>
      </p:pic>
    </p:spTree>
    <p:extLst>
      <p:ext uri="{BB962C8B-B14F-4D97-AF65-F5344CB8AC3E}">
        <p14:creationId xmlns:p14="http://schemas.microsoft.com/office/powerpoint/2010/main" val="52787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E0F70A8-827A-1216-80D0-2534A65AAC7C}"/>
              </a:ext>
            </a:extLst>
          </p:cNvPr>
          <p:cNvGraphicFramePr/>
          <p:nvPr>
            <p:extLst>
              <p:ext uri="{D42A27DB-BD31-4B8C-83A1-F6EECF244321}">
                <p14:modId xmlns:p14="http://schemas.microsoft.com/office/powerpoint/2010/main" val="4103836720"/>
              </p:ext>
            </p:extLst>
          </p:nvPr>
        </p:nvGraphicFramePr>
        <p:xfrm>
          <a:off x="40853" y="553863"/>
          <a:ext cx="11106151" cy="453650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82B6D216-8852-30D3-9616-5CF9EE68C1B9}"/>
              </a:ext>
            </a:extLst>
          </p:cNvPr>
          <p:cNvSpPr txBox="1">
            <a:spLocks/>
          </p:cNvSpPr>
          <p:nvPr/>
        </p:nvSpPr>
        <p:spPr>
          <a:xfrm>
            <a:off x="168277" y="0"/>
            <a:ext cx="8496943" cy="553863"/>
          </a:xfrm>
          <a:prstGeom prst="rect">
            <a:avLst/>
          </a:prstGeom>
        </p:spPr>
        <p:txBody>
          <a:bodyPr>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r>
              <a:rPr lang="mt-MT" sz="2800" b="1" dirty="0">
                <a:solidFill>
                  <a:srgbClr val="002060"/>
                </a:solidFill>
                <a:latin typeface="Candara Light" panose="020E0502030303020204" pitchFamily="34" charset="0"/>
              </a:rPr>
              <a:t>Access to digital equipment between 2020 and 2021</a:t>
            </a:r>
            <a:endParaRPr lang="en-GB" sz="2800" b="1" dirty="0">
              <a:solidFill>
                <a:srgbClr val="002060"/>
              </a:solidFill>
              <a:latin typeface="Candara Light" panose="020E0502030303020204" pitchFamily="34" charset="0"/>
            </a:endParaRPr>
          </a:p>
        </p:txBody>
      </p:sp>
      <p:sp>
        <p:nvSpPr>
          <p:cNvPr id="4" name="Content Placeholder 2">
            <a:extLst>
              <a:ext uri="{FF2B5EF4-FFF2-40B4-BE49-F238E27FC236}">
                <a16:creationId xmlns:a16="http://schemas.microsoft.com/office/drawing/2014/main" id="{7EA6888B-4617-F859-0971-A526E8B1360B}"/>
              </a:ext>
            </a:extLst>
          </p:cNvPr>
          <p:cNvSpPr txBox="1">
            <a:spLocks/>
          </p:cNvSpPr>
          <p:nvPr/>
        </p:nvSpPr>
        <p:spPr>
          <a:xfrm>
            <a:off x="-28760" y="5090367"/>
            <a:ext cx="11307748" cy="282849"/>
          </a:xfrm>
          <a:prstGeom prst="rect">
            <a:avLst/>
          </a:prstGeom>
        </p:spPr>
        <p:txBody>
          <a:bodyPr>
            <a:noAutofit/>
          </a:bodyPr>
          <a:lst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GB" sz="2000" dirty="0">
                <a:latin typeface="Candara Light" panose="020E0502030303020204" pitchFamily="34" charset="0"/>
              </a:rPr>
              <a:t> </a:t>
            </a:r>
            <a:r>
              <a:rPr lang="mt-MT" sz="2000" dirty="0">
                <a:solidFill>
                  <a:srgbClr val="002060"/>
                </a:solidFill>
                <a:latin typeface="Candara Light" panose="020E0502030303020204" pitchFamily="34" charset="0"/>
              </a:rPr>
              <a:t>Use of desktop and no technological device available, remained the same.</a:t>
            </a:r>
          </a:p>
          <a:p>
            <a:r>
              <a:rPr lang="mt-MT" sz="2000" dirty="0">
                <a:solidFill>
                  <a:srgbClr val="002060"/>
                </a:solidFill>
                <a:latin typeface="Candara Light" panose="020E0502030303020204" pitchFamily="34" charset="0"/>
              </a:rPr>
              <a:t>Use of </a:t>
            </a:r>
            <a:r>
              <a:rPr lang="mt-MT" sz="2000" b="1" dirty="0">
                <a:solidFill>
                  <a:srgbClr val="002060"/>
                </a:solidFill>
                <a:latin typeface="Candara Light" panose="020E0502030303020204" pitchFamily="34" charset="0"/>
              </a:rPr>
              <a:t>own laptop increased.</a:t>
            </a:r>
          </a:p>
          <a:p>
            <a:r>
              <a:rPr lang="mt-MT" sz="2000" dirty="0">
                <a:solidFill>
                  <a:srgbClr val="002060"/>
                </a:solidFill>
                <a:latin typeface="Candara Light" panose="020E0502030303020204" pitchFamily="34" charset="0"/>
              </a:rPr>
              <a:t>Use of tablet provided by the school, mobile device, and shared equipment decreased (Parents)</a:t>
            </a:r>
          </a:p>
        </p:txBody>
      </p:sp>
    </p:spTree>
    <p:extLst>
      <p:ext uri="{BB962C8B-B14F-4D97-AF65-F5344CB8AC3E}">
        <p14:creationId xmlns:p14="http://schemas.microsoft.com/office/powerpoint/2010/main" val="320272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E9FF-F1C5-7687-4C98-BAF0E2BDFAC6}"/>
              </a:ext>
            </a:extLst>
          </p:cNvPr>
          <p:cNvSpPr>
            <a:spLocks noGrp="1"/>
          </p:cNvSpPr>
          <p:nvPr>
            <p:ph type="title"/>
          </p:nvPr>
        </p:nvSpPr>
        <p:spPr>
          <a:xfrm>
            <a:off x="8315923" y="758952"/>
            <a:ext cx="2801465" cy="4041648"/>
          </a:xfrm>
        </p:spPr>
        <p:txBody>
          <a:bodyPr vert="horz" lIns="91440" tIns="45720" rIns="91440" bIns="45720" rtlCol="0" anchor="b">
            <a:normAutofit/>
          </a:bodyPr>
          <a:lstStyle/>
          <a:p>
            <a:pPr defTabSz="914400">
              <a:lnSpc>
                <a:spcPct val="85000"/>
              </a:lnSpc>
            </a:pPr>
            <a:r>
              <a:rPr lang="en-US" sz="4400">
                <a:solidFill>
                  <a:srgbClr val="FFFFFF"/>
                </a:solidFill>
              </a:rPr>
              <a:t>ECPE Research Group</a:t>
            </a:r>
          </a:p>
        </p:txBody>
      </p:sp>
      <p:pic>
        <p:nvPicPr>
          <p:cNvPr id="4" name="Content Placeholder 3" descr="Graphical user interface, text, application, chat or text message&#10;&#10;Description automatically generated">
            <a:extLst>
              <a:ext uri="{FF2B5EF4-FFF2-40B4-BE49-F238E27FC236}">
                <a16:creationId xmlns:a16="http://schemas.microsoft.com/office/drawing/2014/main" id="{79F0F91A-3878-B9D0-5692-0A9F9FF3A5BA}"/>
              </a:ext>
            </a:extLst>
          </p:cNvPr>
          <p:cNvPicPr>
            <a:picLocks noGrp="1" noChangeAspect="1"/>
          </p:cNvPicPr>
          <p:nvPr>
            <p:ph idx="1"/>
          </p:nvPr>
        </p:nvPicPr>
        <p:blipFill rotWithShape="1">
          <a:blip r:embed="rId3"/>
          <a:srcRect l="36118" t="31864" r="36185" b="12428"/>
          <a:stretch/>
        </p:blipFill>
        <p:spPr bwMode="auto">
          <a:xfrm>
            <a:off x="33696" y="758952"/>
            <a:ext cx="5570563" cy="5882248"/>
          </a:xfrm>
          <a:prstGeom prst="rect">
            <a:avLst/>
          </a:prstGeom>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3B310101-DCB6-B331-2E6F-D19F89D01B97}"/>
              </a:ext>
            </a:extLst>
          </p:cNvPr>
          <p:cNvSpPr txBox="1"/>
          <p:nvPr/>
        </p:nvSpPr>
        <p:spPr>
          <a:xfrm>
            <a:off x="117748" y="0"/>
            <a:ext cx="10801200" cy="523220"/>
          </a:xfrm>
          <a:prstGeom prst="rect">
            <a:avLst/>
          </a:prstGeom>
          <a:noFill/>
        </p:spPr>
        <p:txBody>
          <a:bodyPr wrap="square" rtlCol="0">
            <a:spAutoFit/>
          </a:bodyPr>
          <a:lstStyle/>
          <a:p>
            <a:r>
              <a:rPr lang="en-GB" sz="2800" b="1" dirty="0">
                <a:solidFill>
                  <a:srgbClr val="002060"/>
                </a:solidFill>
                <a:latin typeface="Candara Light" panose="020E0502030303020204" pitchFamily="34" charset="0"/>
              </a:rPr>
              <a:t>The </a:t>
            </a:r>
            <a:r>
              <a:rPr lang="mt-MT" sz="2800" b="1" dirty="0">
                <a:solidFill>
                  <a:srgbClr val="002060"/>
                </a:solidFill>
                <a:latin typeface="Candara Light" panose="020E0502030303020204" pitchFamily="34" charset="0"/>
              </a:rPr>
              <a:t>Early Childhood and Primary Education (ECPE) Research Group</a:t>
            </a:r>
            <a:endParaRPr lang="en-GB" sz="2800" b="1" dirty="0">
              <a:solidFill>
                <a:srgbClr val="002060"/>
              </a:solidFill>
              <a:latin typeface="Candara Light" panose="020E0502030303020204" pitchFamily="34" charset="0"/>
            </a:endParaRPr>
          </a:p>
        </p:txBody>
      </p:sp>
      <p:sp>
        <p:nvSpPr>
          <p:cNvPr id="5" name="TextBox 4">
            <a:extLst>
              <a:ext uri="{FF2B5EF4-FFF2-40B4-BE49-F238E27FC236}">
                <a16:creationId xmlns:a16="http://schemas.microsoft.com/office/drawing/2014/main" id="{5D1FBCC8-DFD4-6C91-3196-231E5D52234F}"/>
              </a:ext>
            </a:extLst>
          </p:cNvPr>
          <p:cNvSpPr txBox="1"/>
          <p:nvPr/>
        </p:nvSpPr>
        <p:spPr>
          <a:xfrm>
            <a:off x="5914921" y="1594908"/>
            <a:ext cx="4860011" cy="4154984"/>
          </a:xfrm>
          <a:prstGeom prst="rect">
            <a:avLst/>
          </a:prstGeom>
          <a:noFill/>
        </p:spPr>
        <p:txBody>
          <a:bodyPr wrap="square" rtlCol="0">
            <a:spAutoFit/>
          </a:bodyPr>
          <a:lstStyle/>
          <a:p>
            <a:pPr marL="342900" indent="-342900">
              <a:buFont typeface="Arial" panose="020B0604020202020204" pitchFamily="34" charset="0"/>
              <a:buChar char="•"/>
            </a:pPr>
            <a:r>
              <a:rPr lang="mt-MT" sz="2400" b="1" dirty="0">
                <a:solidFill>
                  <a:srgbClr val="002060"/>
                </a:solidFill>
                <a:latin typeface="Candara Light" panose="020E0502030303020204" pitchFamily="34" charset="0"/>
              </a:rPr>
              <a:t>A group of 5 research academics from the Department of Early Childhood and Primary Education (2020)</a:t>
            </a:r>
          </a:p>
          <a:p>
            <a:pPr marL="342900" indent="-342900">
              <a:buFont typeface="Arial" panose="020B0604020202020204" pitchFamily="34" charset="0"/>
              <a:buChar char="•"/>
            </a:pPr>
            <a:endParaRPr lang="mt-MT" sz="2400" b="1" dirty="0">
              <a:solidFill>
                <a:srgbClr val="002060"/>
              </a:solidFill>
              <a:latin typeface="Candara Light" panose="020E0502030303020204" pitchFamily="34" charset="0"/>
            </a:endParaRPr>
          </a:p>
          <a:p>
            <a:pPr marL="342900" indent="-342900">
              <a:buFont typeface="Arial" panose="020B0604020202020204" pitchFamily="34" charset="0"/>
              <a:buChar char="•"/>
            </a:pPr>
            <a:r>
              <a:rPr lang="mt-MT" sz="2400" b="1" dirty="0">
                <a:solidFill>
                  <a:srgbClr val="002060"/>
                </a:solidFill>
                <a:latin typeface="Candara Light" panose="020E0502030303020204" pitchFamily="34" charset="0"/>
                <a:hlinkClick r:id="rId4">
                  <a:extLst>
                    <a:ext uri="{A12FA001-AC4F-418D-AE19-62706E023703}">
                      <ahyp:hlinkClr xmlns:ahyp="http://schemas.microsoft.com/office/drawing/2018/hyperlinkcolor" val="tx"/>
                    </a:ext>
                  </a:extLst>
                </a:hlinkClick>
              </a:rPr>
              <a:t>Our web-page:  https://www.um.edu.mt/educ/ourresearch/researchprojects/ecperesearchgroupthecovid-19andeducationinmaltacov-emstudy/</a:t>
            </a:r>
            <a:endParaRPr lang="mt-MT" sz="2400" b="1" dirty="0">
              <a:solidFill>
                <a:srgbClr val="002060"/>
              </a:solidFill>
              <a:latin typeface="Candara Light" panose="020E0502030303020204" pitchFamily="34" charset="0"/>
            </a:endParaRPr>
          </a:p>
        </p:txBody>
      </p:sp>
      <p:pic>
        <p:nvPicPr>
          <p:cNvPr id="7" name="Picture 6">
            <a:extLst>
              <a:ext uri="{FF2B5EF4-FFF2-40B4-BE49-F238E27FC236}">
                <a16:creationId xmlns:a16="http://schemas.microsoft.com/office/drawing/2014/main" id="{75DDE78C-063D-F0E0-BE4C-B8A17B85F835}"/>
              </a:ext>
            </a:extLst>
          </p:cNvPr>
          <p:cNvPicPr>
            <a:picLocks noChangeAspect="1"/>
          </p:cNvPicPr>
          <p:nvPr/>
        </p:nvPicPr>
        <p:blipFill>
          <a:blip r:embed="rId5"/>
          <a:stretch>
            <a:fillRect/>
          </a:stretch>
        </p:blipFill>
        <p:spPr>
          <a:xfrm>
            <a:off x="8471799" y="485935"/>
            <a:ext cx="2593479" cy="1244346"/>
          </a:xfrm>
          <a:prstGeom prst="rect">
            <a:avLst/>
          </a:prstGeom>
        </p:spPr>
      </p:pic>
    </p:spTree>
    <p:extLst>
      <p:ext uri="{BB962C8B-B14F-4D97-AF65-F5344CB8AC3E}">
        <p14:creationId xmlns:p14="http://schemas.microsoft.com/office/powerpoint/2010/main" val="280392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54BBBF7-3DDF-713D-275E-AD189A485CDA}"/>
              </a:ext>
            </a:extLst>
          </p:cNvPr>
          <p:cNvGraphicFramePr/>
          <p:nvPr>
            <p:extLst>
              <p:ext uri="{D42A27DB-BD31-4B8C-83A1-F6EECF244321}">
                <p14:modId xmlns:p14="http://schemas.microsoft.com/office/powerpoint/2010/main" val="1390523976"/>
              </p:ext>
            </p:extLst>
          </p:nvPr>
        </p:nvGraphicFramePr>
        <p:xfrm>
          <a:off x="184337" y="557308"/>
          <a:ext cx="11057111" cy="450986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AFE824F9-EBE6-3E36-5F64-E92E15BF4502}"/>
              </a:ext>
            </a:extLst>
          </p:cNvPr>
          <p:cNvSpPr txBox="1">
            <a:spLocks/>
          </p:cNvSpPr>
          <p:nvPr/>
        </p:nvSpPr>
        <p:spPr>
          <a:xfrm>
            <a:off x="168277" y="0"/>
            <a:ext cx="8496943" cy="553863"/>
          </a:xfrm>
          <a:prstGeom prst="rect">
            <a:avLst/>
          </a:prstGeom>
        </p:spPr>
        <p:txBody>
          <a:bodyPr>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r>
              <a:rPr lang="mt-MT" sz="2800" b="1" dirty="0">
                <a:solidFill>
                  <a:srgbClr val="002060"/>
                </a:solidFill>
                <a:latin typeface="Candara Light" panose="020E0502030303020204" pitchFamily="34" charset="0"/>
              </a:rPr>
              <a:t>Challenges of learning remotely</a:t>
            </a:r>
            <a:endParaRPr lang="en-GB" sz="2800" b="1" dirty="0">
              <a:solidFill>
                <a:srgbClr val="002060"/>
              </a:solidFill>
              <a:latin typeface="Candara Light" panose="020E0502030303020204" pitchFamily="34" charset="0"/>
            </a:endParaRPr>
          </a:p>
        </p:txBody>
      </p:sp>
      <p:sp>
        <p:nvSpPr>
          <p:cNvPr id="4" name="Content Placeholder 2">
            <a:extLst>
              <a:ext uri="{FF2B5EF4-FFF2-40B4-BE49-F238E27FC236}">
                <a16:creationId xmlns:a16="http://schemas.microsoft.com/office/drawing/2014/main" id="{14234582-F873-60EC-76AA-505AAED99627}"/>
              </a:ext>
            </a:extLst>
          </p:cNvPr>
          <p:cNvSpPr txBox="1">
            <a:spLocks/>
          </p:cNvSpPr>
          <p:nvPr/>
        </p:nvSpPr>
        <p:spPr>
          <a:xfrm>
            <a:off x="152216" y="5013176"/>
            <a:ext cx="11089232" cy="288032"/>
          </a:xfrm>
          <a:prstGeom prst="rect">
            <a:avLst/>
          </a:prstGeom>
        </p:spPr>
        <p:txBody>
          <a:bodyPr>
            <a:noAutofit/>
          </a:bodyPr>
          <a:lst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GB" sz="2000" dirty="0">
                <a:latin typeface="Candara Light" panose="020E0502030303020204" pitchFamily="34" charset="0"/>
              </a:rPr>
              <a:t> </a:t>
            </a:r>
            <a:r>
              <a:rPr lang="mt-MT" sz="2000" dirty="0">
                <a:solidFill>
                  <a:srgbClr val="002060"/>
                </a:solidFill>
                <a:latin typeface="Candara Light" panose="020E0502030303020204" pitchFamily="34" charset="0"/>
              </a:rPr>
              <a:t>Space did not seem to be a major issue in Maltese households</a:t>
            </a:r>
          </a:p>
          <a:p>
            <a:r>
              <a:rPr lang="mt-MT" sz="2000" dirty="0">
                <a:solidFill>
                  <a:srgbClr val="002060"/>
                </a:solidFill>
                <a:latin typeface="Candara Light" panose="020E0502030303020204" pitchFamily="34" charset="0"/>
              </a:rPr>
              <a:t>Distractions were frequent</a:t>
            </a:r>
          </a:p>
          <a:p>
            <a:r>
              <a:rPr lang="mt-MT" sz="2000" dirty="0">
                <a:solidFill>
                  <a:srgbClr val="002060"/>
                </a:solidFill>
                <a:latin typeface="Candara Light" panose="020E0502030303020204" pitchFamily="34" charset="0"/>
              </a:rPr>
              <a:t>Difficult to find a balance between supporting children, work and life</a:t>
            </a:r>
          </a:p>
          <a:p>
            <a:pPr marL="0" indent="0" algn="r">
              <a:buNone/>
            </a:pPr>
            <a:r>
              <a:rPr lang="mt-MT" sz="2000" dirty="0">
                <a:solidFill>
                  <a:srgbClr val="002060"/>
                </a:solidFill>
                <a:latin typeface="Candara Light" panose="020E0502030303020204" pitchFamily="34" charset="0"/>
              </a:rPr>
              <a:t>(</a:t>
            </a:r>
            <a:r>
              <a:rPr lang="mt-MT" sz="2000" b="1" dirty="0">
                <a:solidFill>
                  <a:srgbClr val="002060"/>
                </a:solidFill>
                <a:latin typeface="Candara Light" panose="020E0502030303020204" pitchFamily="34" charset="0"/>
              </a:rPr>
              <a:t>Parents’ Report</a:t>
            </a:r>
            <a:r>
              <a:rPr lang="mt-MT" sz="2000" dirty="0">
                <a:solidFill>
                  <a:srgbClr val="002060"/>
                </a:solidFill>
                <a:latin typeface="Candara Light" panose="020E0502030303020204" pitchFamily="34" charset="0"/>
              </a:rPr>
              <a:t>)</a:t>
            </a:r>
          </a:p>
        </p:txBody>
      </p:sp>
    </p:spTree>
    <p:extLst>
      <p:ext uri="{BB962C8B-B14F-4D97-AF65-F5344CB8AC3E}">
        <p14:creationId xmlns:p14="http://schemas.microsoft.com/office/powerpoint/2010/main" val="20410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56AFA-7102-39AF-8AA7-3E5BB5EE4799}"/>
              </a:ext>
            </a:extLst>
          </p:cNvPr>
          <p:cNvPicPr>
            <a:picLocks noChangeAspect="1"/>
          </p:cNvPicPr>
          <p:nvPr/>
        </p:nvPicPr>
        <p:blipFill rotWithShape="1">
          <a:blip r:embed="rId3">
            <a:extLst>
              <a:ext uri="{28A0092B-C50C-407E-A947-70E740481C1C}">
                <a14:useLocalDpi xmlns:a14="http://schemas.microsoft.com/office/drawing/2010/main" val="0"/>
              </a:ext>
            </a:extLst>
          </a:blip>
          <a:srcRect b="3941"/>
          <a:stretch/>
        </p:blipFill>
        <p:spPr>
          <a:xfrm>
            <a:off x="412674" y="801028"/>
            <a:ext cx="10327623" cy="5803548"/>
          </a:xfrm>
          <a:prstGeom prst="rect">
            <a:avLst/>
          </a:prstGeom>
        </p:spPr>
      </p:pic>
      <p:sp>
        <p:nvSpPr>
          <p:cNvPr id="4" name="TextBox 3">
            <a:extLst>
              <a:ext uri="{FF2B5EF4-FFF2-40B4-BE49-F238E27FC236}">
                <a16:creationId xmlns:a16="http://schemas.microsoft.com/office/drawing/2014/main" id="{F3DE5527-8673-3BC5-2AEA-D24F55FC860C}"/>
              </a:ext>
            </a:extLst>
          </p:cNvPr>
          <p:cNvSpPr txBox="1"/>
          <p:nvPr/>
        </p:nvSpPr>
        <p:spPr>
          <a:xfrm>
            <a:off x="9120605" y="6068145"/>
            <a:ext cx="1931939" cy="646331"/>
          </a:xfrm>
          <a:prstGeom prst="rect">
            <a:avLst/>
          </a:prstGeom>
          <a:noFill/>
        </p:spPr>
        <p:txBody>
          <a:bodyPr wrap="none" rtlCol="0">
            <a:spAutoFit/>
          </a:bodyPr>
          <a:lstStyle/>
          <a:p>
            <a:pPr algn="ctr"/>
            <a:r>
              <a:rPr lang="en-MT" dirty="0">
                <a:solidFill>
                  <a:schemeClr val="accent1">
                    <a:lumMod val="75000"/>
                  </a:schemeClr>
                </a:solidFill>
                <a:latin typeface="Candara Light" panose="020E0502030303020204" pitchFamily="34" charset="0"/>
              </a:rPr>
              <a:t>Primary Educators</a:t>
            </a:r>
          </a:p>
          <a:p>
            <a:pPr algn="ctr"/>
            <a:r>
              <a:rPr lang="LID4096" dirty="0">
                <a:solidFill>
                  <a:schemeClr val="accent1">
                    <a:lumMod val="75000"/>
                  </a:schemeClr>
                </a:solidFill>
                <a:latin typeface="Candara Light" panose="020E0502030303020204" pitchFamily="34" charset="0"/>
              </a:rPr>
              <a:t>(2020)</a:t>
            </a:r>
            <a:endParaRPr lang="en-MT" dirty="0">
              <a:solidFill>
                <a:schemeClr val="accent1">
                  <a:lumMod val="75000"/>
                </a:schemeClr>
              </a:solidFill>
              <a:latin typeface="Candara Light" panose="020E0502030303020204" pitchFamily="34" charset="0"/>
            </a:endParaRPr>
          </a:p>
        </p:txBody>
      </p:sp>
      <p:sp>
        <p:nvSpPr>
          <p:cNvPr id="5" name="TextBox 4">
            <a:extLst>
              <a:ext uri="{FF2B5EF4-FFF2-40B4-BE49-F238E27FC236}">
                <a16:creationId xmlns:a16="http://schemas.microsoft.com/office/drawing/2014/main" id="{D9D99B66-7E2A-AE6A-01C7-00C6CA435574}"/>
              </a:ext>
            </a:extLst>
          </p:cNvPr>
          <p:cNvSpPr txBox="1"/>
          <p:nvPr/>
        </p:nvSpPr>
        <p:spPr>
          <a:xfrm>
            <a:off x="5230316" y="4523928"/>
            <a:ext cx="5889697" cy="923330"/>
          </a:xfrm>
          <a:prstGeom prst="rect">
            <a:avLst/>
          </a:prstGeom>
          <a:solidFill>
            <a:schemeClr val="accent3">
              <a:lumMod val="40000"/>
              <a:lumOff val="60000"/>
              <a:alpha val="89000"/>
            </a:schemeClr>
          </a:solidFill>
        </p:spPr>
        <p:txBody>
          <a:bodyPr wrap="square" rtlCol="0">
            <a:spAutoFit/>
          </a:bodyPr>
          <a:lstStyle/>
          <a:p>
            <a:pPr algn="ctr"/>
            <a:r>
              <a:rPr lang="en-GB" b="1" i="0" baseline="0" dirty="0">
                <a:latin typeface="Candara Light" panose="020E0502030303020204" pitchFamily="34" charset="0"/>
              </a:rPr>
              <a:t>Digital divide </a:t>
            </a:r>
            <a:r>
              <a:rPr lang="en-GB" b="0" i="0" baseline="0" dirty="0">
                <a:latin typeface="Candara Light" panose="020E0502030303020204" pitchFamily="34" charset="0"/>
              </a:rPr>
              <a:t>between those who could afford to pay for technological devices and connectivity and those who did not. This was evident acros</a:t>
            </a:r>
            <a:r>
              <a:rPr lang="en-GB" dirty="0">
                <a:latin typeface="Candara Light" panose="020E0502030303020204" pitchFamily="34" charset="0"/>
              </a:rPr>
              <a:t>s the reports.</a:t>
            </a:r>
            <a:endParaRPr lang="en-US" dirty="0">
              <a:latin typeface="Candara Light" panose="020E0502030303020204" pitchFamily="34" charset="0"/>
            </a:endParaRPr>
          </a:p>
        </p:txBody>
      </p:sp>
      <p:sp>
        <p:nvSpPr>
          <p:cNvPr id="6" name="TextBox 5">
            <a:extLst>
              <a:ext uri="{FF2B5EF4-FFF2-40B4-BE49-F238E27FC236}">
                <a16:creationId xmlns:a16="http://schemas.microsoft.com/office/drawing/2014/main" id="{98FE111C-DF6C-AEA4-77DF-D2F100E2D422}"/>
              </a:ext>
            </a:extLst>
          </p:cNvPr>
          <p:cNvSpPr txBox="1"/>
          <p:nvPr/>
        </p:nvSpPr>
        <p:spPr>
          <a:xfrm>
            <a:off x="32958" y="23748"/>
            <a:ext cx="11087055" cy="1231106"/>
          </a:xfrm>
          <a:prstGeom prst="rect">
            <a:avLst/>
          </a:prstGeom>
          <a:noFill/>
        </p:spPr>
        <p:txBody>
          <a:bodyPr wrap="square" rtlCol="0">
            <a:spAutoFit/>
          </a:bodyPr>
          <a:lstStyle/>
          <a:p>
            <a:r>
              <a:rPr lang="en-GB" sz="2800" b="1" spc="-50" dirty="0">
                <a:solidFill>
                  <a:srgbClr val="002060"/>
                </a:solidFill>
                <a:latin typeface="Candara Light" panose="020E0502030303020204" pitchFamily="34" charset="0"/>
                <a:ea typeface="+mj-ea"/>
                <a:cs typeface="+mj-cs"/>
              </a:rPr>
              <a:t>Shared learning spaces led to logistical difficulties and stress for adults and children</a:t>
            </a:r>
          </a:p>
          <a:p>
            <a:endParaRPr lang="en-MT" dirty="0"/>
          </a:p>
        </p:txBody>
      </p:sp>
    </p:spTree>
    <p:extLst>
      <p:ext uri="{BB962C8B-B14F-4D97-AF65-F5344CB8AC3E}">
        <p14:creationId xmlns:p14="http://schemas.microsoft.com/office/powerpoint/2010/main" val="108863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74687-57D0-F527-C51A-BC35C506B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0" y="188640"/>
            <a:ext cx="9836720" cy="5469106"/>
          </a:xfrm>
          <a:prstGeom prst="rect">
            <a:avLst/>
          </a:prstGeom>
        </p:spPr>
      </p:pic>
      <p:sp>
        <p:nvSpPr>
          <p:cNvPr id="4" name="TextBox 3">
            <a:extLst>
              <a:ext uri="{FF2B5EF4-FFF2-40B4-BE49-F238E27FC236}">
                <a16:creationId xmlns:a16="http://schemas.microsoft.com/office/drawing/2014/main" id="{5C3949CF-3A7E-31F5-A821-03E09F202054}"/>
              </a:ext>
            </a:extLst>
          </p:cNvPr>
          <p:cNvSpPr txBox="1"/>
          <p:nvPr/>
        </p:nvSpPr>
        <p:spPr>
          <a:xfrm>
            <a:off x="189756" y="5934670"/>
            <a:ext cx="10862153" cy="1231106"/>
          </a:xfrm>
          <a:prstGeom prst="rect">
            <a:avLst/>
          </a:prstGeom>
          <a:noFill/>
        </p:spPr>
        <p:txBody>
          <a:bodyPr wrap="square" rtlCol="0">
            <a:spAutoFit/>
          </a:bodyPr>
          <a:lstStyle/>
          <a:p>
            <a:r>
              <a:rPr lang="en-GB" sz="2800" b="1" spc="-50" dirty="0">
                <a:solidFill>
                  <a:srgbClr val="002060"/>
                </a:solidFill>
                <a:latin typeface="Candara Light" panose="020E0502030303020204" pitchFamily="34" charset="0"/>
                <a:ea typeface="+mj-ea"/>
                <a:cs typeface="+mj-cs"/>
              </a:rPr>
              <a:t>Leaders, educators, parents and students acquired new digital skills and came up with innovative solutions. </a:t>
            </a:r>
          </a:p>
          <a:p>
            <a:endParaRPr lang="en-MT" dirty="0"/>
          </a:p>
        </p:txBody>
      </p:sp>
      <p:sp>
        <p:nvSpPr>
          <p:cNvPr id="5" name="TextBox 4">
            <a:extLst>
              <a:ext uri="{FF2B5EF4-FFF2-40B4-BE49-F238E27FC236}">
                <a16:creationId xmlns:a16="http://schemas.microsoft.com/office/drawing/2014/main" id="{44831C44-201C-B502-B913-B9DD6650E9B6}"/>
              </a:ext>
            </a:extLst>
          </p:cNvPr>
          <p:cNvSpPr txBox="1"/>
          <p:nvPr/>
        </p:nvSpPr>
        <p:spPr>
          <a:xfrm>
            <a:off x="8758708" y="4581128"/>
            <a:ext cx="2095445" cy="369332"/>
          </a:xfrm>
          <a:prstGeom prst="rect">
            <a:avLst/>
          </a:prstGeom>
          <a:noFill/>
        </p:spPr>
        <p:txBody>
          <a:bodyPr wrap="none" rtlCol="0">
            <a:spAutoFit/>
          </a:bodyPr>
          <a:lstStyle/>
          <a:p>
            <a:r>
              <a:rPr lang="en-MT" dirty="0"/>
              <a:t>Parents: Survey 1</a:t>
            </a:r>
          </a:p>
        </p:txBody>
      </p:sp>
    </p:spTree>
    <p:extLst>
      <p:ext uri="{BB962C8B-B14F-4D97-AF65-F5344CB8AC3E}">
        <p14:creationId xmlns:p14="http://schemas.microsoft.com/office/powerpoint/2010/main" val="314139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6" name="Rectangle 35">
            <a:extLst>
              <a:ext uri="{FF2B5EF4-FFF2-40B4-BE49-F238E27FC236}">
                <a16:creationId xmlns:a16="http://schemas.microsoft.com/office/drawing/2014/main" id="{CF575D68-1B79-46A3-8676-195856BA3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1289899" cy="2606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DCF8D2-0ABB-3A1F-BAA4-EC75B02BE38B}"/>
              </a:ext>
            </a:extLst>
          </p:cNvPr>
          <p:cNvSpPr>
            <a:spLocks noGrp="1"/>
          </p:cNvSpPr>
          <p:nvPr>
            <p:ph type="title"/>
          </p:nvPr>
        </p:nvSpPr>
        <p:spPr>
          <a:xfrm>
            <a:off x="914161" y="4624001"/>
            <a:ext cx="9775057" cy="1152524"/>
          </a:xfrm>
        </p:spPr>
        <p:txBody>
          <a:bodyPr vert="horz" lIns="91440" tIns="45720" rIns="91440" bIns="45720" rtlCol="0" anchor="b">
            <a:normAutofit/>
          </a:bodyPr>
          <a:lstStyle/>
          <a:p>
            <a:pPr defTabSz="914400">
              <a:lnSpc>
                <a:spcPct val="85000"/>
              </a:lnSpc>
            </a:pPr>
            <a:r>
              <a:rPr lang="en-US" sz="4400" b="1" dirty="0">
                <a:solidFill>
                  <a:schemeClr val="bg1"/>
                </a:solidFill>
                <a:latin typeface="Candara Light" panose="020E0502030303020204" pitchFamily="34" charset="0"/>
                <a:ea typeface="+mn-ea"/>
                <a:cs typeface="+mn-cs"/>
              </a:rPr>
              <a:t>Relationships and Well-Being</a:t>
            </a:r>
          </a:p>
        </p:txBody>
      </p:sp>
      <p:sp>
        <p:nvSpPr>
          <p:cNvPr id="38" name="Rectangle 37">
            <a:extLst>
              <a:ext uri="{FF2B5EF4-FFF2-40B4-BE49-F238E27FC236}">
                <a16:creationId xmlns:a16="http://schemas.microsoft.com/office/drawing/2014/main" id="{28E0418F-EF32-49B5-A0CF-7CE8D1664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Picture 4">
            <a:extLst>
              <a:ext uri="{FF2B5EF4-FFF2-40B4-BE49-F238E27FC236}">
                <a16:creationId xmlns:a16="http://schemas.microsoft.com/office/drawing/2014/main" id="{B7615E61-8AE9-429A-F6E7-48F78EF14B20}"/>
              </a:ext>
            </a:extLst>
          </p:cNvPr>
          <p:cNvPicPr>
            <a:picLocks noChangeAspect="1"/>
          </p:cNvPicPr>
          <p:nvPr/>
        </p:nvPicPr>
        <p:blipFill rotWithShape="1">
          <a:blip r:embed="rId3">
            <a:extLst>
              <a:ext uri="{28A0092B-C50C-407E-A947-70E740481C1C}">
                <a14:useLocalDpi xmlns:a14="http://schemas.microsoft.com/office/drawing/2010/main" val="0"/>
              </a:ext>
            </a:extLst>
          </a:blip>
          <a:srcRect t="14697" b="15426"/>
          <a:stretch/>
        </p:blipFill>
        <p:spPr>
          <a:xfrm>
            <a:off x="457080" y="10"/>
            <a:ext cx="10832819" cy="4251479"/>
          </a:xfrm>
          <a:prstGeom prst="rect">
            <a:avLst/>
          </a:prstGeom>
        </p:spPr>
      </p:pic>
    </p:spTree>
    <p:extLst>
      <p:ext uri="{BB962C8B-B14F-4D97-AF65-F5344CB8AC3E}">
        <p14:creationId xmlns:p14="http://schemas.microsoft.com/office/powerpoint/2010/main" val="219484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5A707-14EA-57EC-DE86-5BABA3BC934B}"/>
              </a:ext>
            </a:extLst>
          </p:cNvPr>
          <p:cNvPicPr>
            <a:picLocks noChangeAspect="1"/>
          </p:cNvPicPr>
          <p:nvPr/>
        </p:nvPicPr>
        <p:blipFill rotWithShape="1">
          <a:blip r:embed="rId3">
            <a:extLst>
              <a:ext uri="{28A0092B-C50C-407E-A947-70E740481C1C}">
                <a14:useLocalDpi xmlns:a14="http://schemas.microsoft.com/office/drawing/2010/main" val="0"/>
              </a:ext>
            </a:extLst>
          </a:blip>
          <a:srcRect t="16136" b="25357"/>
          <a:stretch/>
        </p:blipFill>
        <p:spPr>
          <a:xfrm>
            <a:off x="65398" y="1583478"/>
            <a:ext cx="10946226" cy="2376265"/>
          </a:xfrm>
          <a:prstGeom prst="rect">
            <a:avLst/>
          </a:prstGeom>
        </p:spPr>
      </p:pic>
      <p:sp>
        <p:nvSpPr>
          <p:cNvPr id="4" name="TextBox 3">
            <a:extLst>
              <a:ext uri="{FF2B5EF4-FFF2-40B4-BE49-F238E27FC236}">
                <a16:creationId xmlns:a16="http://schemas.microsoft.com/office/drawing/2014/main" id="{BEA64490-DF3A-E3E5-AA0A-1C64F07B333E}"/>
              </a:ext>
            </a:extLst>
          </p:cNvPr>
          <p:cNvSpPr txBox="1"/>
          <p:nvPr/>
        </p:nvSpPr>
        <p:spPr>
          <a:xfrm>
            <a:off x="64937" y="994067"/>
            <a:ext cx="6840760" cy="523220"/>
          </a:xfrm>
          <a:prstGeom prst="rect">
            <a:avLst/>
          </a:prstGeom>
          <a:noFill/>
        </p:spPr>
        <p:txBody>
          <a:bodyPr wrap="square" rtlCol="0">
            <a:spAutoFit/>
          </a:bodyPr>
          <a:lstStyle/>
          <a:p>
            <a:pPr algn="ctr"/>
            <a:r>
              <a:rPr lang="en-MT" sz="1400" dirty="0">
                <a:latin typeface="Candara Light" panose="020E0502030303020204" pitchFamily="34" charset="0"/>
              </a:rPr>
              <a:t>Early years’ educators’ perspectives on whether young children benefited from remote teaching and learning 2021</a:t>
            </a:r>
          </a:p>
        </p:txBody>
      </p:sp>
      <p:sp>
        <p:nvSpPr>
          <p:cNvPr id="2" name="Title 1">
            <a:extLst>
              <a:ext uri="{FF2B5EF4-FFF2-40B4-BE49-F238E27FC236}">
                <a16:creationId xmlns:a16="http://schemas.microsoft.com/office/drawing/2014/main" id="{463DAB8F-ABE0-6C2A-64E9-A71E1F87EFF6}"/>
              </a:ext>
            </a:extLst>
          </p:cNvPr>
          <p:cNvSpPr txBox="1">
            <a:spLocks/>
          </p:cNvSpPr>
          <p:nvPr/>
        </p:nvSpPr>
        <p:spPr>
          <a:xfrm>
            <a:off x="-9794" y="91148"/>
            <a:ext cx="10856734" cy="553863"/>
          </a:xfrm>
          <a:prstGeom prst="rect">
            <a:avLst/>
          </a:prstGeom>
        </p:spPr>
        <p:txBody>
          <a:bodyPr>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r>
              <a:rPr lang="mt-MT" sz="2800" b="1" dirty="0">
                <a:solidFill>
                  <a:srgbClr val="002060"/>
                </a:solidFill>
                <a:latin typeface="Candara Light" panose="020E0502030303020204" pitchFamily="34" charset="0"/>
              </a:rPr>
              <a:t>The well-being of children according to early years’ educators</a:t>
            </a:r>
            <a:endParaRPr lang="en-GB" sz="2800" b="1" dirty="0">
              <a:solidFill>
                <a:srgbClr val="002060"/>
              </a:solidFill>
              <a:latin typeface="Candara Light" panose="020E0502030303020204" pitchFamily="34" charset="0"/>
            </a:endParaRPr>
          </a:p>
        </p:txBody>
      </p:sp>
      <p:pic>
        <p:nvPicPr>
          <p:cNvPr id="11" name="Picture 10">
            <a:extLst>
              <a:ext uri="{FF2B5EF4-FFF2-40B4-BE49-F238E27FC236}">
                <a16:creationId xmlns:a16="http://schemas.microsoft.com/office/drawing/2014/main" id="{8A5BCB3D-92A9-5045-7042-7D459BAA66DA}"/>
              </a:ext>
            </a:extLst>
          </p:cNvPr>
          <p:cNvPicPr>
            <a:picLocks noChangeAspect="1"/>
          </p:cNvPicPr>
          <p:nvPr/>
        </p:nvPicPr>
        <p:blipFill>
          <a:blip r:embed="rId4"/>
          <a:stretch>
            <a:fillRect/>
          </a:stretch>
        </p:blipFill>
        <p:spPr>
          <a:xfrm>
            <a:off x="2359595" y="4035501"/>
            <a:ext cx="7200800" cy="2646984"/>
          </a:xfrm>
          <a:prstGeom prst="rect">
            <a:avLst/>
          </a:prstGeom>
        </p:spPr>
      </p:pic>
    </p:spTree>
    <p:extLst>
      <p:ext uri="{BB962C8B-B14F-4D97-AF65-F5344CB8AC3E}">
        <p14:creationId xmlns:p14="http://schemas.microsoft.com/office/powerpoint/2010/main" val="7029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F5E0A-A6C0-69DC-B2C0-4964AB541EEF}"/>
              </a:ext>
            </a:extLst>
          </p:cNvPr>
          <p:cNvPicPr>
            <a:picLocks noChangeAspect="1"/>
          </p:cNvPicPr>
          <p:nvPr/>
        </p:nvPicPr>
        <p:blipFill rotWithShape="1">
          <a:blip r:embed="rId3">
            <a:extLst>
              <a:ext uri="{28A0092B-C50C-407E-A947-70E740481C1C}">
                <a14:useLocalDpi xmlns:a14="http://schemas.microsoft.com/office/drawing/2010/main" val="0"/>
              </a:ext>
            </a:extLst>
          </a:blip>
          <a:srcRect t="4554" b="16487"/>
          <a:stretch/>
        </p:blipFill>
        <p:spPr>
          <a:xfrm>
            <a:off x="254633" y="1605090"/>
            <a:ext cx="10702924" cy="3570104"/>
          </a:xfrm>
          <a:prstGeom prst="rect">
            <a:avLst/>
          </a:prstGeom>
        </p:spPr>
      </p:pic>
      <p:sp>
        <p:nvSpPr>
          <p:cNvPr id="4" name="TextBox 3">
            <a:extLst>
              <a:ext uri="{FF2B5EF4-FFF2-40B4-BE49-F238E27FC236}">
                <a16:creationId xmlns:a16="http://schemas.microsoft.com/office/drawing/2014/main" id="{A5C1910D-7AAF-1AE2-DE43-6279B2884418}"/>
              </a:ext>
            </a:extLst>
          </p:cNvPr>
          <p:cNvSpPr txBox="1"/>
          <p:nvPr/>
        </p:nvSpPr>
        <p:spPr>
          <a:xfrm>
            <a:off x="765820" y="5427387"/>
            <a:ext cx="9511717" cy="1015663"/>
          </a:xfrm>
          <a:prstGeom prst="rect">
            <a:avLst/>
          </a:prstGeom>
          <a:noFill/>
        </p:spPr>
        <p:txBody>
          <a:bodyPr wrap="square" rtlCol="0">
            <a:spAutoFit/>
          </a:bodyPr>
          <a:lstStyle/>
          <a:p>
            <a:pPr algn="ctr"/>
            <a:r>
              <a:rPr lang="en-GB" sz="2000" dirty="0">
                <a:solidFill>
                  <a:srgbClr val="002060"/>
                </a:solidFill>
                <a:latin typeface="Candara Light" panose="020E0502030303020204" pitchFamily="34" charset="0"/>
              </a:rPr>
              <a:t>Losses identified in terms of outcomes for learners</a:t>
            </a:r>
            <a:r>
              <a:rPr lang="mt-MT" sz="2000" dirty="0">
                <a:solidFill>
                  <a:srgbClr val="002060"/>
                </a:solidFill>
                <a:latin typeface="Candara Light" panose="020E0502030303020204" pitchFamily="34" charset="0"/>
              </a:rPr>
              <a:t>: Generally, </a:t>
            </a:r>
            <a:r>
              <a:rPr lang="en-GB" sz="2000" dirty="0">
                <a:solidFill>
                  <a:srgbClr val="002060"/>
                </a:solidFill>
                <a:latin typeface="Candara Light" panose="020E0502030303020204" pitchFamily="34" charset="0"/>
              </a:rPr>
              <a:t>the </a:t>
            </a:r>
            <a:r>
              <a:rPr lang="en-GB" sz="2000" b="1" dirty="0">
                <a:solidFill>
                  <a:srgbClr val="002060"/>
                </a:solidFill>
                <a:latin typeface="Candara Light" panose="020E0502030303020204" pitchFamily="34" charset="0"/>
              </a:rPr>
              <a:t>social and emotional losses</a:t>
            </a:r>
            <a:r>
              <a:rPr lang="en-GB" sz="2000" dirty="0">
                <a:solidFill>
                  <a:srgbClr val="002060"/>
                </a:solidFill>
                <a:latin typeface="Candara Light" panose="020E0502030303020204" pitchFamily="34" charset="0"/>
              </a:rPr>
              <a:t> for students</a:t>
            </a:r>
            <a:r>
              <a:rPr lang="mt-MT" sz="2000" dirty="0">
                <a:solidFill>
                  <a:srgbClr val="002060"/>
                </a:solidFill>
                <a:latin typeface="Candara Light" panose="020E0502030303020204" pitchFamily="34" charset="0"/>
              </a:rPr>
              <a:t> were considerable and</a:t>
            </a:r>
            <a:r>
              <a:rPr lang="en-GB" sz="2000" dirty="0">
                <a:solidFill>
                  <a:srgbClr val="002060"/>
                </a:solidFill>
                <a:latin typeface="Candara Light" panose="020E0502030303020204" pitchFamily="34" charset="0"/>
              </a:rPr>
              <a:t> far outweighed any gains</a:t>
            </a:r>
            <a:r>
              <a:rPr lang="mt-MT" sz="2000" dirty="0">
                <a:solidFill>
                  <a:srgbClr val="002060"/>
                </a:solidFill>
                <a:latin typeface="Candara Light" panose="020E0502030303020204" pitchFamily="34" charset="0"/>
              </a:rPr>
              <a:t> (according to teachers in 2021)</a:t>
            </a:r>
            <a:endParaRPr lang="en-MT" dirty="0"/>
          </a:p>
        </p:txBody>
      </p:sp>
      <p:sp>
        <p:nvSpPr>
          <p:cNvPr id="5" name="TextBox 4">
            <a:extLst>
              <a:ext uri="{FF2B5EF4-FFF2-40B4-BE49-F238E27FC236}">
                <a16:creationId xmlns:a16="http://schemas.microsoft.com/office/drawing/2014/main" id="{DA9B9B55-8A7C-B7C2-A8C3-75A22933C5BA}"/>
              </a:ext>
            </a:extLst>
          </p:cNvPr>
          <p:cNvSpPr txBox="1"/>
          <p:nvPr/>
        </p:nvSpPr>
        <p:spPr>
          <a:xfrm>
            <a:off x="2061964" y="1104227"/>
            <a:ext cx="7743465" cy="461665"/>
          </a:xfrm>
          <a:prstGeom prst="rect">
            <a:avLst/>
          </a:prstGeom>
          <a:noFill/>
        </p:spPr>
        <p:txBody>
          <a:bodyPr wrap="square" rtlCol="0">
            <a:spAutoFit/>
          </a:bodyPr>
          <a:lstStyle/>
          <a:p>
            <a:pPr algn="ctr"/>
            <a:r>
              <a:rPr lang="en-MT" sz="1200" dirty="0">
                <a:latin typeface="Candara Light" panose="020E0502030303020204" pitchFamily="34" charset="0"/>
              </a:rPr>
              <a:t>Teachers’ perspectives on whether children benefited from remote teaching and learning in relation to their academic development and emotional and social  well-being in 2021</a:t>
            </a:r>
          </a:p>
        </p:txBody>
      </p:sp>
      <p:sp>
        <p:nvSpPr>
          <p:cNvPr id="2" name="Title 1">
            <a:extLst>
              <a:ext uri="{FF2B5EF4-FFF2-40B4-BE49-F238E27FC236}">
                <a16:creationId xmlns:a16="http://schemas.microsoft.com/office/drawing/2014/main" id="{D0BA193D-2938-ACCA-46A9-E7B841F9F2FB}"/>
              </a:ext>
            </a:extLst>
          </p:cNvPr>
          <p:cNvSpPr txBox="1">
            <a:spLocks/>
          </p:cNvSpPr>
          <p:nvPr/>
        </p:nvSpPr>
        <p:spPr>
          <a:xfrm>
            <a:off x="-9794" y="91148"/>
            <a:ext cx="8496943" cy="553863"/>
          </a:xfrm>
          <a:prstGeom prst="rect">
            <a:avLst/>
          </a:prstGeom>
        </p:spPr>
        <p:txBody>
          <a:bodyPr>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r>
              <a:rPr lang="mt-MT" sz="2800" b="1" dirty="0">
                <a:solidFill>
                  <a:srgbClr val="002060"/>
                </a:solidFill>
                <a:latin typeface="Candara Light" panose="020E0502030303020204" pitchFamily="34" charset="0"/>
              </a:rPr>
              <a:t>The well-being of children according to primary teachers</a:t>
            </a:r>
            <a:endParaRPr lang="en-GB" sz="2800" b="1" dirty="0">
              <a:solidFill>
                <a:srgbClr val="002060"/>
              </a:solidFill>
              <a:latin typeface="Candara Light" panose="020E0502030303020204" pitchFamily="34" charset="0"/>
            </a:endParaRPr>
          </a:p>
        </p:txBody>
      </p:sp>
    </p:spTree>
    <p:extLst>
      <p:ext uri="{BB962C8B-B14F-4D97-AF65-F5344CB8AC3E}">
        <p14:creationId xmlns:p14="http://schemas.microsoft.com/office/powerpoint/2010/main" val="19598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C406F-3429-8555-9858-744453A53B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336"/>
          <a:stretch/>
        </p:blipFill>
        <p:spPr>
          <a:xfrm>
            <a:off x="0" y="3122717"/>
            <a:ext cx="7772400" cy="2398778"/>
          </a:xfrm>
          <a:prstGeom prst="rect">
            <a:avLst/>
          </a:prstGeom>
        </p:spPr>
      </p:pic>
      <p:pic>
        <p:nvPicPr>
          <p:cNvPr id="5" name="Picture 4">
            <a:extLst>
              <a:ext uri="{FF2B5EF4-FFF2-40B4-BE49-F238E27FC236}">
                <a16:creationId xmlns:a16="http://schemas.microsoft.com/office/drawing/2014/main" id="{F380B0C2-A71B-5BAA-5A76-4BF51FD32A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967"/>
          <a:stretch/>
        </p:blipFill>
        <p:spPr>
          <a:xfrm>
            <a:off x="0" y="490151"/>
            <a:ext cx="7772400" cy="2522831"/>
          </a:xfrm>
          <a:prstGeom prst="rect">
            <a:avLst/>
          </a:prstGeom>
        </p:spPr>
      </p:pic>
      <p:sp>
        <p:nvSpPr>
          <p:cNvPr id="9" name="TextBox 8">
            <a:extLst>
              <a:ext uri="{FF2B5EF4-FFF2-40B4-BE49-F238E27FC236}">
                <a16:creationId xmlns:a16="http://schemas.microsoft.com/office/drawing/2014/main" id="{5CFF962A-65FD-4923-8416-60B02903A856}"/>
              </a:ext>
            </a:extLst>
          </p:cNvPr>
          <p:cNvSpPr txBox="1"/>
          <p:nvPr/>
        </p:nvSpPr>
        <p:spPr>
          <a:xfrm>
            <a:off x="117748" y="28486"/>
            <a:ext cx="7563289" cy="523220"/>
          </a:xfrm>
          <a:prstGeom prst="rect">
            <a:avLst/>
          </a:prstGeom>
          <a:noFill/>
        </p:spPr>
        <p:txBody>
          <a:bodyPr wrap="none" rtlCol="0">
            <a:spAutoFit/>
          </a:bodyPr>
          <a:lstStyle/>
          <a:p>
            <a:r>
              <a:rPr lang="en-MT" sz="2800" b="1" spc="-50" dirty="0">
                <a:solidFill>
                  <a:srgbClr val="002060"/>
                </a:solidFill>
                <a:latin typeface="Candara Light" panose="020E0502030303020204" pitchFamily="34" charset="0"/>
                <a:ea typeface="+mj-ea"/>
                <a:cs typeface="+mj-cs"/>
              </a:rPr>
              <a:t>The well-being of primary educators in 2020 and 2021</a:t>
            </a:r>
          </a:p>
        </p:txBody>
      </p:sp>
      <p:sp>
        <p:nvSpPr>
          <p:cNvPr id="2" name="TextBox 8">
            <a:extLst>
              <a:ext uri="{FF2B5EF4-FFF2-40B4-BE49-F238E27FC236}">
                <a16:creationId xmlns:a16="http://schemas.microsoft.com/office/drawing/2014/main" id="{10BA2A84-E1FC-15CA-1FF5-EE65C0916D8B}"/>
              </a:ext>
            </a:extLst>
          </p:cNvPr>
          <p:cNvSpPr txBox="1"/>
          <p:nvPr/>
        </p:nvSpPr>
        <p:spPr>
          <a:xfrm>
            <a:off x="3790156" y="1841040"/>
            <a:ext cx="742950" cy="3143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p>
            <a:pPr algn="ctr">
              <a:lnSpc>
                <a:spcPct val="107000"/>
              </a:lnSpc>
              <a:spcAft>
                <a:spcPts val="800"/>
              </a:spcAft>
            </a:pPr>
            <a:r>
              <a:rPr lang="en-GB" sz="11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2020</a:t>
            </a:r>
            <a:endParaRPr lang="en-GB" sz="1100" dirty="0">
              <a:effectLst/>
              <a:ea typeface="Calibri" panose="020F0502020204030204" pitchFamily="34" charset="0"/>
              <a:cs typeface="Times New Roman" panose="02020603050405020304" pitchFamily="18" charset="0"/>
            </a:endParaRPr>
          </a:p>
        </p:txBody>
      </p:sp>
      <p:sp>
        <p:nvSpPr>
          <p:cNvPr id="4" name="TextBox 8">
            <a:extLst>
              <a:ext uri="{FF2B5EF4-FFF2-40B4-BE49-F238E27FC236}">
                <a16:creationId xmlns:a16="http://schemas.microsoft.com/office/drawing/2014/main" id="{ED845495-11DB-B704-A22A-D9829BA1E562}"/>
              </a:ext>
            </a:extLst>
          </p:cNvPr>
          <p:cNvSpPr txBox="1"/>
          <p:nvPr/>
        </p:nvSpPr>
        <p:spPr>
          <a:xfrm>
            <a:off x="3783706" y="4581128"/>
            <a:ext cx="742950" cy="3143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p>
            <a:pPr algn="ctr">
              <a:lnSpc>
                <a:spcPct val="107000"/>
              </a:lnSpc>
              <a:spcAft>
                <a:spcPts val="800"/>
              </a:spcAft>
            </a:pPr>
            <a:r>
              <a:rPr lang="mt-MT" sz="11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2021</a:t>
            </a:r>
            <a:endParaRPr lang="en-GB" sz="1100"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67E378A-DE41-4090-4679-7A9328763B52}"/>
              </a:ext>
            </a:extLst>
          </p:cNvPr>
          <p:cNvSpPr txBox="1"/>
          <p:nvPr/>
        </p:nvSpPr>
        <p:spPr>
          <a:xfrm>
            <a:off x="7777867" y="908720"/>
            <a:ext cx="3308975" cy="3170099"/>
          </a:xfrm>
          <a:prstGeom prst="rect">
            <a:avLst/>
          </a:prstGeom>
          <a:noFill/>
        </p:spPr>
        <p:txBody>
          <a:bodyPr wrap="square" rtlCol="0">
            <a:spAutoFit/>
          </a:bodyPr>
          <a:lstStyle/>
          <a:p>
            <a:pPr algn="ctr"/>
            <a:r>
              <a:rPr lang="mt-MT" sz="2000" dirty="0">
                <a:solidFill>
                  <a:srgbClr val="002060"/>
                </a:solidFill>
                <a:latin typeface="Candara Light" panose="020E0502030303020204" pitchFamily="34" charset="0"/>
              </a:rPr>
              <a:t>For most </a:t>
            </a:r>
            <a:r>
              <a:rPr lang="mt-MT" sz="2000" b="1" dirty="0">
                <a:solidFill>
                  <a:srgbClr val="002060"/>
                </a:solidFill>
                <a:latin typeface="Candara Light" panose="020E0502030303020204" pitchFamily="34" charset="0"/>
              </a:rPr>
              <a:t>primary educators, the pandemic negatively affected their happiness and satisfaction.</a:t>
            </a:r>
          </a:p>
          <a:p>
            <a:endParaRPr lang="mt-MT" sz="2000" dirty="0">
              <a:solidFill>
                <a:srgbClr val="002060"/>
              </a:solidFill>
              <a:latin typeface="Candara Light" panose="020E0502030303020204" pitchFamily="34" charset="0"/>
            </a:endParaRPr>
          </a:p>
          <a:p>
            <a:r>
              <a:rPr lang="mt-MT" sz="2000" dirty="0">
                <a:solidFill>
                  <a:srgbClr val="002060"/>
                </a:solidFill>
                <a:latin typeface="Candara Light" panose="020E0502030303020204" pitchFamily="34" charset="0"/>
              </a:rPr>
              <a:t>However, when compared to 2020, in </a:t>
            </a:r>
            <a:r>
              <a:rPr lang="mt-MT" sz="2000" b="1" dirty="0">
                <a:solidFill>
                  <a:srgbClr val="002060"/>
                </a:solidFill>
                <a:latin typeface="Candara Light" panose="020E0502030303020204" pitchFamily="34" charset="0"/>
              </a:rPr>
              <a:t>2021</a:t>
            </a:r>
            <a:r>
              <a:rPr lang="mt-MT" sz="2000" dirty="0">
                <a:solidFill>
                  <a:srgbClr val="002060"/>
                </a:solidFill>
                <a:latin typeface="Candara Light" panose="020E0502030303020204" pitchFamily="34" charset="0"/>
              </a:rPr>
              <a:t> they felt:</a:t>
            </a:r>
          </a:p>
          <a:p>
            <a:pPr marL="342900" indent="-342900">
              <a:buFontTx/>
              <a:buChar char="-"/>
            </a:pPr>
            <a:r>
              <a:rPr lang="mt-MT" sz="2000" b="1" dirty="0">
                <a:solidFill>
                  <a:srgbClr val="002060"/>
                </a:solidFill>
                <a:latin typeface="Candara Light" panose="020E0502030303020204" pitchFamily="34" charset="0"/>
              </a:rPr>
              <a:t>Happier</a:t>
            </a:r>
          </a:p>
          <a:p>
            <a:pPr marL="285750" indent="-285750">
              <a:buFontTx/>
              <a:buChar char="-"/>
            </a:pPr>
            <a:r>
              <a:rPr lang="mt-MT" sz="2000" b="1" dirty="0">
                <a:solidFill>
                  <a:srgbClr val="002060"/>
                </a:solidFill>
                <a:latin typeface="Candara Light" panose="020E0502030303020204" pitchFamily="34" charset="0"/>
              </a:rPr>
              <a:t>More satisfied</a:t>
            </a:r>
          </a:p>
          <a:p>
            <a:pPr marL="285750" indent="-285750">
              <a:buFontTx/>
              <a:buChar char="-"/>
            </a:pPr>
            <a:r>
              <a:rPr lang="mt-MT" sz="2000" b="1" dirty="0">
                <a:solidFill>
                  <a:srgbClr val="002060"/>
                </a:solidFill>
                <a:latin typeface="Candara Light" panose="020E0502030303020204" pitchFamily="34" charset="0"/>
              </a:rPr>
              <a:t>Less stressed</a:t>
            </a:r>
            <a:endParaRPr lang="en-MT" b="1" dirty="0"/>
          </a:p>
        </p:txBody>
      </p:sp>
      <p:pic>
        <p:nvPicPr>
          <p:cNvPr id="6" name="Picture 5">
            <a:extLst>
              <a:ext uri="{FF2B5EF4-FFF2-40B4-BE49-F238E27FC236}">
                <a16:creationId xmlns:a16="http://schemas.microsoft.com/office/drawing/2014/main" id="{70267B82-0C04-B811-6126-BB178868AB46}"/>
              </a:ext>
            </a:extLst>
          </p:cNvPr>
          <p:cNvPicPr>
            <a:picLocks noChangeAspect="1"/>
          </p:cNvPicPr>
          <p:nvPr/>
        </p:nvPicPr>
        <p:blipFill>
          <a:blip r:embed="rId5"/>
          <a:stretch>
            <a:fillRect/>
          </a:stretch>
        </p:blipFill>
        <p:spPr>
          <a:xfrm>
            <a:off x="7662170" y="4427106"/>
            <a:ext cx="3567273" cy="2376265"/>
          </a:xfrm>
          <a:prstGeom prst="rect">
            <a:avLst/>
          </a:prstGeom>
        </p:spPr>
      </p:pic>
    </p:spTree>
    <p:extLst>
      <p:ext uri="{BB962C8B-B14F-4D97-AF65-F5344CB8AC3E}">
        <p14:creationId xmlns:p14="http://schemas.microsoft.com/office/powerpoint/2010/main" val="275158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DDDF2-C1F5-464B-6CF0-D98F9C58F890}"/>
              </a:ext>
            </a:extLst>
          </p:cNvPr>
          <p:cNvPicPr>
            <a:picLocks noChangeAspect="1"/>
          </p:cNvPicPr>
          <p:nvPr/>
        </p:nvPicPr>
        <p:blipFill rotWithShape="1">
          <a:blip r:embed="rId3">
            <a:extLst>
              <a:ext uri="{28A0092B-C50C-407E-A947-70E740481C1C}">
                <a14:useLocalDpi xmlns:a14="http://schemas.microsoft.com/office/drawing/2010/main" val="0"/>
              </a:ext>
            </a:extLst>
          </a:blip>
          <a:srcRect t="12613" b="13391"/>
          <a:stretch/>
        </p:blipFill>
        <p:spPr>
          <a:xfrm>
            <a:off x="333772" y="715945"/>
            <a:ext cx="10003300" cy="3312369"/>
          </a:xfrm>
          <a:prstGeom prst="rect">
            <a:avLst/>
          </a:prstGeom>
        </p:spPr>
      </p:pic>
      <p:sp>
        <p:nvSpPr>
          <p:cNvPr id="5" name="TextBox 4">
            <a:extLst>
              <a:ext uri="{FF2B5EF4-FFF2-40B4-BE49-F238E27FC236}">
                <a16:creationId xmlns:a16="http://schemas.microsoft.com/office/drawing/2014/main" id="{E2B32D26-33AE-7C7D-1F10-C58F66F24547}"/>
              </a:ext>
            </a:extLst>
          </p:cNvPr>
          <p:cNvSpPr txBox="1"/>
          <p:nvPr/>
        </p:nvSpPr>
        <p:spPr>
          <a:xfrm>
            <a:off x="117748" y="28486"/>
            <a:ext cx="5660524" cy="523220"/>
          </a:xfrm>
          <a:prstGeom prst="rect">
            <a:avLst/>
          </a:prstGeom>
          <a:noFill/>
        </p:spPr>
        <p:txBody>
          <a:bodyPr wrap="none" rtlCol="0">
            <a:spAutoFit/>
          </a:bodyPr>
          <a:lstStyle/>
          <a:p>
            <a:r>
              <a:rPr lang="en-MT" sz="2800" b="1" spc="-50" dirty="0">
                <a:solidFill>
                  <a:srgbClr val="002060"/>
                </a:solidFill>
                <a:latin typeface="Candara Light" panose="020E0502030303020204" pitchFamily="34" charset="0"/>
                <a:ea typeface="+mj-ea"/>
                <a:cs typeface="+mj-cs"/>
              </a:rPr>
              <a:t>The well-being of school leaders in 2021</a:t>
            </a:r>
          </a:p>
        </p:txBody>
      </p:sp>
      <p:sp>
        <p:nvSpPr>
          <p:cNvPr id="6" name="TextBox 5">
            <a:extLst>
              <a:ext uri="{FF2B5EF4-FFF2-40B4-BE49-F238E27FC236}">
                <a16:creationId xmlns:a16="http://schemas.microsoft.com/office/drawing/2014/main" id="{735E438D-47BB-C49B-0143-81AD78A30ADF}"/>
              </a:ext>
            </a:extLst>
          </p:cNvPr>
          <p:cNvSpPr txBox="1"/>
          <p:nvPr/>
        </p:nvSpPr>
        <p:spPr>
          <a:xfrm>
            <a:off x="91149" y="4254108"/>
            <a:ext cx="7443423" cy="2554545"/>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rgbClr val="002060"/>
                </a:solidFill>
                <a:latin typeface="Candara Light" panose="020E0502030303020204" pitchFamily="34" charset="0"/>
              </a:rPr>
              <a:t>T</a:t>
            </a:r>
            <a:r>
              <a:rPr lang="mt-MT" sz="2000" dirty="0">
                <a:solidFill>
                  <a:srgbClr val="002060"/>
                </a:solidFill>
                <a:latin typeface="Candara Light" panose="020E0502030303020204" pitchFamily="34" charset="0"/>
              </a:rPr>
              <a:t>he majority of leaders felt </a:t>
            </a:r>
            <a:r>
              <a:rPr lang="mt-MT" sz="2000" b="1" dirty="0">
                <a:solidFill>
                  <a:srgbClr val="002060"/>
                </a:solidFill>
                <a:latin typeface="Candara Light" panose="020E0502030303020204" pitchFamily="34" charset="0"/>
              </a:rPr>
              <a:t>satisfied and empowered </a:t>
            </a:r>
            <a:r>
              <a:rPr lang="mt-MT" sz="2000" dirty="0">
                <a:solidFill>
                  <a:srgbClr val="002060"/>
                </a:solidFill>
                <a:latin typeface="Candara Light" panose="020E0502030303020204" pitchFamily="34" charset="0"/>
              </a:rPr>
              <a:t>that they managed to survive the pandemic despite the challenges</a:t>
            </a:r>
          </a:p>
          <a:p>
            <a:pPr marL="342900" indent="-342900">
              <a:buFont typeface="Arial" panose="020B0604020202020204" pitchFamily="34" charset="0"/>
              <a:buChar char="•"/>
            </a:pPr>
            <a:r>
              <a:rPr lang="mt-MT" sz="2000" b="1" dirty="0">
                <a:solidFill>
                  <a:srgbClr val="002060"/>
                </a:solidFill>
                <a:latin typeface="Candara Light" panose="020E0502030303020204" pitchFamily="34" charset="0"/>
              </a:rPr>
              <a:t>Benefits</a:t>
            </a:r>
            <a:r>
              <a:rPr lang="mt-MT" sz="2000" dirty="0">
                <a:solidFill>
                  <a:srgbClr val="002060"/>
                </a:solidFill>
                <a:latin typeface="Candara Light" panose="020E0502030303020204" pitchFamily="34" charset="0"/>
              </a:rPr>
              <a:t>:</a:t>
            </a:r>
          </a:p>
          <a:p>
            <a:r>
              <a:rPr lang="mt-MT" sz="2000" dirty="0">
                <a:solidFill>
                  <a:srgbClr val="002060"/>
                </a:solidFill>
                <a:latin typeface="Candara Light" panose="020E0502030303020204" pitchFamily="34" charset="0"/>
              </a:rPr>
              <a:t>-  </a:t>
            </a:r>
            <a:r>
              <a:rPr lang="mt-MT" sz="2000" b="1" dirty="0">
                <a:solidFill>
                  <a:srgbClr val="002060"/>
                </a:solidFill>
                <a:latin typeface="Candara Light" panose="020E0502030303020204" pitchFamily="34" charset="0"/>
              </a:rPr>
              <a:t>Strengthened</a:t>
            </a:r>
            <a:r>
              <a:rPr lang="mt-MT" sz="2000" dirty="0">
                <a:solidFill>
                  <a:srgbClr val="002060"/>
                </a:solidFill>
                <a:latin typeface="Candara Light" panose="020E0502030303020204" pitchFamily="34" charset="0"/>
              </a:rPr>
              <a:t> their levels of </a:t>
            </a:r>
            <a:r>
              <a:rPr lang="mt-MT" sz="2000" b="1" dirty="0">
                <a:solidFill>
                  <a:srgbClr val="002060"/>
                </a:solidFill>
                <a:latin typeface="Candara Light" panose="020E0502030303020204" pitchFamily="34" charset="0"/>
              </a:rPr>
              <a:t>resilience</a:t>
            </a:r>
            <a:r>
              <a:rPr lang="mt-MT" sz="2000" dirty="0">
                <a:solidFill>
                  <a:srgbClr val="002060"/>
                </a:solidFill>
                <a:latin typeface="Candara Light" panose="020E0502030303020204" pitchFamily="34" charset="0"/>
              </a:rPr>
              <a:t> </a:t>
            </a:r>
          </a:p>
          <a:p>
            <a:r>
              <a:rPr lang="mt-MT" sz="2000" dirty="0">
                <a:solidFill>
                  <a:srgbClr val="002060"/>
                </a:solidFill>
                <a:latin typeface="Candara Light" panose="020E0502030303020204" pitchFamily="34" charset="0"/>
              </a:rPr>
              <a:t>-  Developed a </a:t>
            </a:r>
            <a:r>
              <a:rPr lang="mt-MT" sz="2000" b="1" dirty="0">
                <a:solidFill>
                  <a:srgbClr val="002060"/>
                </a:solidFill>
                <a:latin typeface="Candara Light" panose="020E0502030303020204" pitchFamily="34" charset="0"/>
              </a:rPr>
              <a:t>stronger relationship with parents</a:t>
            </a:r>
          </a:p>
          <a:p>
            <a:pPr marL="342900" indent="-342900">
              <a:buFont typeface="Arial" panose="020B0604020202020204" pitchFamily="34" charset="0"/>
              <a:buChar char="•"/>
            </a:pPr>
            <a:r>
              <a:rPr lang="mt-MT" sz="2000" b="1" dirty="0">
                <a:solidFill>
                  <a:srgbClr val="002060"/>
                </a:solidFill>
                <a:latin typeface="Candara Light" panose="020E0502030303020204" pitchFamily="34" charset="0"/>
              </a:rPr>
              <a:t>Drawbacks:</a:t>
            </a:r>
          </a:p>
          <a:p>
            <a:r>
              <a:rPr lang="mt-MT" sz="2000" dirty="0">
                <a:solidFill>
                  <a:srgbClr val="002060"/>
                </a:solidFill>
                <a:latin typeface="Candara Light" panose="020E0502030303020204" pitchFamily="34" charset="0"/>
              </a:rPr>
              <a:t>- Feeling </a:t>
            </a:r>
            <a:r>
              <a:rPr lang="mt-MT" sz="2000" b="1" dirty="0">
                <a:solidFill>
                  <a:srgbClr val="002060"/>
                </a:solidFill>
                <a:latin typeface="Candara Light" panose="020E0502030303020204" pitchFamily="34" charset="0"/>
              </a:rPr>
              <a:t>exhausted</a:t>
            </a:r>
          </a:p>
          <a:p>
            <a:r>
              <a:rPr lang="mt-MT" sz="2000" b="1" dirty="0">
                <a:solidFill>
                  <a:srgbClr val="002060"/>
                </a:solidFill>
                <a:latin typeface="Candara Light" panose="020E0502030303020204" pitchFamily="34" charset="0"/>
              </a:rPr>
              <a:t>- Mental</a:t>
            </a:r>
            <a:r>
              <a:rPr lang="mt-MT" sz="2000" dirty="0">
                <a:solidFill>
                  <a:srgbClr val="002060"/>
                </a:solidFill>
                <a:latin typeface="Candara Light" panose="020E0502030303020204" pitchFamily="34" charset="0"/>
              </a:rPr>
              <a:t> </a:t>
            </a:r>
            <a:r>
              <a:rPr lang="mt-MT" sz="2000" b="1" dirty="0">
                <a:solidFill>
                  <a:srgbClr val="002060"/>
                </a:solidFill>
                <a:latin typeface="Candara Light" panose="020E0502030303020204" pitchFamily="34" charset="0"/>
              </a:rPr>
              <a:t>health suffered</a:t>
            </a:r>
            <a:endParaRPr lang="en-MT" b="1" dirty="0"/>
          </a:p>
        </p:txBody>
      </p:sp>
      <p:pic>
        <p:nvPicPr>
          <p:cNvPr id="7" name="Picture 6">
            <a:extLst>
              <a:ext uri="{FF2B5EF4-FFF2-40B4-BE49-F238E27FC236}">
                <a16:creationId xmlns:a16="http://schemas.microsoft.com/office/drawing/2014/main" id="{38D1C794-9769-E515-13DC-9370DFF8ED03}"/>
              </a:ext>
            </a:extLst>
          </p:cNvPr>
          <p:cNvPicPr>
            <a:picLocks noChangeAspect="1"/>
          </p:cNvPicPr>
          <p:nvPr/>
        </p:nvPicPr>
        <p:blipFill>
          <a:blip r:embed="rId4"/>
          <a:stretch>
            <a:fillRect/>
          </a:stretch>
        </p:blipFill>
        <p:spPr>
          <a:xfrm>
            <a:off x="7462564" y="4114887"/>
            <a:ext cx="3554721" cy="2663220"/>
          </a:xfrm>
          <a:prstGeom prst="rect">
            <a:avLst/>
          </a:prstGeom>
        </p:spPr>
      </p:pic>
    </p:spTree>
    <p:extLst>
      <p:ext uri="{BB962C8B-B14F-4D97-AF65-F5344CB8AC3E}">
        <p14:creationId xmlns:p14="http://schemas.microsoft.com/office/powerpoint/2010/main" val="215880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F2E8C-BD47-CE9A-5ADE-01842540A50A}"/>
              </a:ext>
            </a:extLst>
          </p:cNvPr>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117748" y="404664"/>
            <a:ext cx="8393360" cy="5184576"/>
          </a:xfrm>
          <a:prstGeom prst="rect">
            <a:avLst/>
          </a:prstGeom>
        </p:spPr>
      </p:pic>
      <p:sp>
        <p:nvSpPr>
          <p:cNvPr id="4" name="TextBox 3">
            <a:extLst>
              <a:ext uri="{FF2B5EF4-FFF2-40B4-BE49-F238E27FC236}">
                <a16:creationId xmlns:a16="http://schemas.microsoft.com/office/drawing/2014/main" id="{37CA7774-B2E3-96E1-2D74-F3CCD7DF3F9F}"/>
              </a:ext>
            </a:extLst>
          </p:cNvPr>
          <p:cNvSpPr txBox="1"/>
          <p:nvPr/>
        </p:nvSpPr>
        <p:spPr>
          <a:xfrm>
            <a:off x="6094412" y="1556792"/>
            <a:ext cx="5544616" cy="3354765"/>
          </a:xfrm>
          <a:prstGeom prst="rect">
            <a:avLst/>
          </a:prstGeom>
          <a:noFill/>
        </p:spPr>
        <p:txBody>
          <a:bodyPr wrap="square" rtlCol="0">
            <a:spAutoFit/>
          </a:bodyPr>
          <a:lstStyle/>
          <a:p>
            <a:endParaRPr lang="en-GB" sz="1800" dirty="0">
              <a:effectLst/>
              <a:latin typeface="Lato" panose="020F0502020204030203" pitchFamily="34" charset="0"/>
            </a:endParaRPr>
          </a:p>
          <a:p>
            <a:r>
              <a:rPr lang="en-GB" sz="2000" dirty="0">
                <a:solidFill>
                  <a:srgbClr val="002060"/>
                </a:solidFill>
                <a:latin typeface="Candara Light" panose="020E0502030303020204" pitchFamily="34" charset="0"/>
              </a:rPr>
              <a:t>Negative </a:t>
            </a:r>
            <a:r>
              <a:rPr lang="mt-MT" sz="2000" dirty="0">
                <a:solidFill>
                  <a:srgbClr val="002060"/>
                </a:solidFill>
                <a:latin typeface="Candara Light" panose="020E0502030303020204" pitchFamily="34" charset="0"/>
              </a:rPr>
              <a:t>feelings:</a:t>
            </a:r>
          </a:p>
          <a:p>
            <a:pPr marL="342900" indent="-342900">
              <a:buFontTx/>
              <a:buChar char="-"/>
            </a:pPr>
            <a:r>
              <a:rPr lang="mt-MT" sz="2000" b="1" dirty="0">
                <a:solidFill>
                  <a:srgbClr val="002060"/>
                </a:solidFill>
                <a:latin typeface="Candara Light" panose="020E0502030303020204" pitchFamily="34" charset="0"/>
              </a:rPr>
              <a:t>Felt stressed</a:t>
            </a:r>
          </a:p>
          <a:p>
            <a:pPr marL="342900" indent="-342900">
              <a:buFontTx/>
              <a:buChar char="-"/>
            </a:pPr>
            <a:r>
              <a:rPr lang="mt-MT" sz="2000" b="1" dirty="0">
                <a:solidFill>
                  <a:srgbClr val="002060"/>
                </a:solidFill>
                <a:latin typeface="Candara Light" panose="020E0502030303020204" pitchFamily="34" charset="0"/>
              </a:rPr>
              <a:t>Negative toward work</a:t>
            </a:r>
          </a:p>
          <a:p>
            <a:pPr marL="342900" indent="-342900">
              <a:buFontTx/>
              <a:buChar char="-"/>
            </a:pPr>
            <a:r>
              <a:rPr lang="mt-MT" sz="2000" b="1" dirty="0">
                <a:solidFill>
                  <a:srgbClr val="002060"/>
                </a:solidFill>
                <a:latin typeface="Candara Light" panose="020E0502030303020204" pitchFamily="34" charset="0"/>
              </a:rPr>
              <a:t>Felt isolated</a:t>
            </a:r>
          </a:p>
          <a:p>
            <a:endParaRPr lang="en-GB" sz="2000" dirty="0">
              <a:solidFill>
                <a:srgbClr val="002060"/>
              </a:solidFill>
              <a:latin typeface="Candara Light" panose="020E0502030303020204" pitchFamily="34" charset="0"/>
            </a:endParaRPr>
          </a:p>
          <a:p>
            <a:r>
              <a:rPr lang="en-GB" sz="2000" dirty="0">
                <a:solidFill>
                  <a:srgbClr val="002060"/>
                </a:solidFill>
                <a:latin typeface="Candara Light" panose="020E0502030303020204" pitchFamily="34" charset="0"/>
              </a:rPr>
              <a:t>Adjusting to a ‘</a:t>
            </a:r>
            <a:r>
              <a:rPr lang="en-GB" sz="2000" b="1" dirty="0">
                <a:solidFill>
                  <a:srgbClr val="002060"/>
                </a:solidFill>
                <a:latin typeface="Candara Light" panose="020E0502030303020204" pitchFamily="34" charset="0"/>
              </a:rPr>
              <a:t>new normal’ revealed several stakeholders’ resilience</a:t>
            </a:r>
            <a:r>
              <a:rPr lang="en-GB" sz="2000" dirty="0">
                <a:solidFill>
                  <a:srgbClr val="002060"/>
                </a:solidFill>
                <a:latin typeface="Candara Light" panose="020E0502030303020204" pitchFamily="34" charset="0"/>
              </a:rPr>
              <a:t>. </a:t>
            </a:r>
          </a:p>
          <a:p>
            <a:endParaRPr lang="en-GB" dirty="0">
              <a:latin typeface="Lato" panose="020F0502020204030203" pitchFamily="34" charset="0"/>
            </a:endParaRPr>
          </a:p>
          <a:p>
            <a:r>
              <a:rPr lang="en-GB" sz="1800" dirty="0">
                <a:effectLst/>
                <a:latin typeface="Lato" panose="020F0502020204030203" pitchFamily="34" charset="0"/>
              </a:rPr>
              <a:t> </a:t>
            </a:r>
            <a:endParaRPr lang="en-GB" dirty="0"/>
          </a:p>
          <a:p>
            <a:endParaRPr lang="en-MT" dirty="0"/>
          </a:p>
        </p:txBody>
      </p:sp>
      <p:sp>
        <p:nvSpPr>
          <p:cNvPr id="2" name="TextBox 1">
            <a:extLst>
              <a:ext uri="{FF2B5EF4-FFF2-40B4-BE49-F238E27FC236}">
                <a16:creationId xmlns:a16="http://schemas.microsoft.com/office/drawing/2014/main" id="{638DEE0F-B2CE-473E-B743-B525BA932E84}"/>
              </a:ext>
            </a:extLst>
          </p:cNvPr>
          <p:cNvSpPr txBox="1"/>
          <p:nvPr/>
        </p:nvSpPr>
        <p:spPr>
          <a:xfrm>
            <a:off x="11800" y="-57001"/>
            <a:ext cx="4724370" cy="523220"/>
          </a:xfrm>
          <a:prstGeom prst="rect">
            <a:avLst/>
          </a:prstGeom>
          <a:noFill/>
        </p:spPr>
        <p:txBody>
          <a:bodyPr wrap="none" rtlCol="0">
            <a:spAutoFit/>
          </a:bodyPr>
          <a:lstStyle/>
          <a:p>
            <a:r>
              <a:rPr lang="en-MT" sz="2800" b="1" spc="-50" dirty="0">
                <a:solidFill>
                  <a:srgbClr val="002060"/>
                </a:solidFill>
                <a:latin typeface="Candara Light" panose="020E0502030303020204" pitchFamily="34" charset="0"/>
                <a:ea typeface="+mj-ea"/>
                <a:cs typeface="+mj-cs"/>
              </a:rPr>
              <a:t>The well-being of parents in 2021</a:t>
            </a:r>
          </a:p>
        </p:txBody>
      </p:sp>
      <p:pic>
        <p:nvPicPr>
          <p:cNvPr id="6" name="Picture 5">
            <a:extLst>
              <a:ext uri="{FF2B5EF4-FFF2-40B4-BE49-F238E27FC236}">
                <a16:creationId xmlns:a16="http://schemas.microsoft.com/office/drawing/2014/main" id="{23BF8D68-9A3D-7DEE-1A80-8C8B4CCD8F79}"/>
              </a:ext>
            </a:extLst>
          </p:cNvPr>
          <p:cNvPicPr>
            <a:picLocks noChangeAspect="1"/>
          </p:cNvPicPr>
          <p:nvPr/>
        </p:nvPicPr>
        <p:blipFill>
          <a:blip r:embed="rId4"/>
          <a:stretch>
            <a:fillRect/>
          </a:stretch>
        </p:blipFill>
        <p:spPr>
          <a:xfrm>
            <a:off x="6598468" y="4797152"/>
            <a:ext cx="4177275" cy="1888098"/>
          </a:xfrm>
          <a:prstGeom prst="rect">
            <a:avLst/>
          </a:prstGeom>
        </p:spPr>
      </p:pic>
    </p:spTree>
    <p:extLst>
      <p:ext uri="{BB962C8B-B14F-4D97-AF65-F5344CB8AC3E}">
        <p14:creationId xmlns:p14="http://schemas.microsoft.com/office/powerpoint/2010/main" val="79962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DEE0F-B2CE-473E-B743-B525BA932E84}"/>
              </a:ext>
            </a:extLst>
          </p:cNvPr>
          <p:cNvSpPr txBox="1"/>
          <p:nvPr/>
        </p:nvSpPr>
        <p:spPr>
          <a:xfrm>
            <a:off x="11800" y="-57001"/>
            <a:ext cx="6667210" cy="523220"/>
          </a:xfrm>
          <a:prstGeom prst="rect">
            <a:avLst/>
          </a:prstGeom>
          <a:noFill/>
        </p:spPr>
        <p:txBody>
          <a:bodyPr wrap="none" rtlCol="0">
            <a:spAutoFit/>
          </a:bodyPr>
          <a:lstStyle/>
          <a:p>
            <a:r>
              <a:rPr lang="en-MT" sz="2800" b="1" spc="-50" dirty="0">
                <a:solidFill>
                  <a:srgbClr val="002060"/>
                </a:solidFill>
                <a:latin typeface="Candara Light" panose="020E0502030303020204" pitchFamily="34" charset="0"/>
                <a:ea typeface="+mj-ea"/>
                <a:cs typeface="+mj-cs"/>
              </a:rPr>
              <a:t>The well-being of pre-service educators in 2021</a:t>
            </a:r>
          </a:p>
        </p:txBody>
      </p:sp>
      <p:pic>
        <p:nvPicPr>
          <p:cNvPr id="5" name="Picture 4">
            <a:extLst>
              <a:ext uri="{FF2B5EF4-FFF2-40B4-BE49-F238E27FC236}">
                <a16:creationId xmlns:a16="http://schemas.microsoft.com/office/drawing/2014/main" id="{CE7CB92E-F472-BF5C-0CF6-5D7BE4D64F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63" b="13246"/>
          <a:stretch/>
        </p:blipFill>
        <p:spPr>
          <a:xfrm>
            <a:off x="11800" y="729808"/>
            <a:ext cx="10003300" cy="3624196"/>
          </a:xfrm>
          <a:prstGeom prst="rect">
            <a:avLst/>
          </a:prstGeom>
        </p:spPr>
      </p:pic>
      <p:sp>
        <p:nvSpPr>
          <p:cNvPr id="8" name="TextBox 7">
            <a:extLst>
              <a:ext uri="{FF2B5EF4-FFF2-40B4-BE49-F238E27FC236}">
                <a16:creationId xmlns:a16="http://schemas.microsoft.com/office/drawing/2014/main" id="{557A8674-7AA2-FC43-E503-E8B2E40D5D82}"/>
              </a:ext>
            </a:extLst>
          </p:cNvPr>
          <p:cNvSpPr txBox="1"/>
          <p:nvPr/>
        </p:nvSpPr>
        <p:spPr>
          <a:xfrm>
            <a:off x="7822813" y="1601382"/>
            <a:ext cx="5544616" cy="3077766"/>
          </a:xfrm>
          <a:prstGeom prst="rect">
            <a:avLst/>
          </a:prstGeom>
          <a:noFill/>
        </p:spPr>
        <p:txBody>
          <a:bodyPr wrap="square" rtlCol="0">
            <a:spAutoFit/>
          </a:bodyPr>
          <a:lstStyle/>
          <a:p>
            <a:r>
              <a:rPr lang="mt-MT" sz="2000" b="1" dirty="0">
                <a:solidFill>
                  <a:srgbClr val="002060"/>
                </a:solidFill>
                <a:latin typeface="Candara Light" panose="020E0502030303020204" pitchFamily="34" charset="0"/>
              </a:rPr>
              <a:t>Positive feelings:</a:t>
            </a:r>
          </a:p>
          <a:p>
            <a:pPr indent="-285750">
              <a:buFontTx/>
              <a:buChar char="-"/>
            </a:pPr>
            <a:r>
              <a:rPr lang="mt-MT" sz="2000" dirty="0">
                <a:solidFill>
                  <a:srgbClr val="002060"/>
                </a:solidFill>
                <a:latin typeface="Candara Light" panose="020E0502030303020204" pitchFamily="34" charset="0"/>
              </a:rPr>
              <a:t>Survived/resilience </a:t>
            </a:r>
          </a:p>
          <a:p>
            <a:pPr indent="-285750">
              <a:buFontTx/>
              <a:buChar char="-"/>
            </a:pPr>
            <a:r>
              <a:rPr lang="mt-MT" sz="2000" dirty="0">
                <a:solidFill>
                  <a:srgbClr val="002060"/>
                </a:solidFill>
                <a:latin typeface="Candara Light" panose="020E0502030303020204" pitchFamily="34" charset="0"/>
              </a:rPr>
              <a:t>Empowerment (good job)</a:t>
            </a:r>
          </a:p>
          <a:p>
            <a:endParaRPr lang="en-GB" sz="1800" dirty="0">
              <a:effectLst/>
              <a:latin typeface="Lato" panose="020F0502020204030203" pitchFamily="34" charset="0"/>
            </a:endParaRPr>
          </a:p>
          <a:p>
            <a:r>
              <a:rPr lang="en-GB" sz="2000" b="1" dirty="0">
                <a:solidFill>
                  <a:srgbClr val="002060"/>
                </a:solidFill>
                <a:latin typeface="Candara Light" panose="020E0502030303020204" pitchFamily="34" charset="0"/>
              </a:rPr>
              <a:t>Negative </a:t>
            </a:r>
            <a:r>
              <a:rPr lang="mt-MT" sz="2000" b="1" dirty="0">
                <a:solidFill>
                  <a:srgbClr val="002060"/>
                </a:solidFill>
                <a:latin typeface="Candara Light" panose="020E0502030303020204" pitchFamily="34" charset="0"/>
              </a:rPr>
              <a:t>feelings:</a:t>
            </a:r>
          </a:p>
          <a:p>
            <a:pPr marL="342900" indent="-342900">
              <a:buFontTx/>
              <a:buChar char="-"/>
            </a:pPr>
            <a:r>
              <a:rPr lang="mt-MT" sz="2000" dirty="0">
                <a:solidFill>
                  <a:srgbClr val="002060"/>
                </a:solidFill>
                <a:latin typeface="Candara Light" panose="020E0502030303020204" pitchFamily="34" charset="0"/>
              </a:rPr>
              <a:t>Mental health issues</a:t>
            </a:r>
          </a:p>
          <a:p>
            <a:pPr marL="342900" indent="-342900">
              <a:buFontTx/>
              <a:buChar char="-"/>
            </a:pPr>
            <a:r>
              <a:rPr lang="mt-MT" sz="2000" dirty="0">
                <a:solidFill>
                  <a:srgbClr val="002060"/>
                </a:solidFill>
                <a:latin typeface="Candara Light" panose="020E0502030303020204" pitchFamily="34" charset="0"/>
              </a:rPr>
              <a:t>Exhuastion</a:t>
            </a:r>
          </a:p>
          <a:p>
            <a:pPr marL="342900" indent="-342900">
              <a:buFontTx/>
              <a:buChar char="-"/>
            </a:pPr>
            <a:r>
              <a:rPr lang="mt-MT" sz="2000" dirty="0">
                <a:solidFill>
                  <a:srgbClr val="002060"/>
                </a:solidFill>
                <a:latin typeface="Candara Light" panose="020E0502030303020204" pitchFamily="34" charset="0"/>
              </a:rPr>
              <a:t>Overwhelmed</a:t>
            </a:r>
            <a:endParaRPr lang="en-GB" dirty="0">
              <a:latin typeface="Lato" panose="020F0502020204030203" pitchFamily="34" charset="0"/>
            </a:endParaRPr>
          </a:p>
          <a:p>
            <a:r>
              <a:rPr lang="en-GB" sz="1800" dirty="0">
                <a:effectLst/>
                <a:latin typeface="Lato" panose="020F0502020204030203" pitchFamily="34" charset="0"/>
              </a:rPr>
              <a:t> </a:t>
            </a:r>
            <a:endParaRPr lang="en-GB" dirty="0"/>
          </a:p>
          <a:p>
            <a:endParaRPr lang="en-MT" dirty="0"/>
          </a:p>
        </p:txBody>
      </p:sp>
      <p:pic>
        <p:nvPicPr>
          <p:cNvPr id="9" name="Picture 8">
            <a:extLst>
              <a:ext uri="{FF2B5EF4-FFF2-40B4-BE49-F238E27FC236}">
                <a16:creationId xmlns:a16="http://schemas.microsoft.com/office/drawing/2014/main" id="{8CB1623E-987C-D997-7256-7D766AD3ED0B}"/>
              </a:ext>
            </a:extLst>
          </p:cNvPr>
          <p:cNvPicPr>
            <a:picLocks noChangeAspect="1"/>
          </p:cNvPicPr>
          <p:nvPr/>
        </p:nvPicPr>
        <p:blipFill>
          <a:blip r:embed="rId4"/>
          <a:stretch>
            <a:fillRect/>
          </a:stretch>
        </p:blipFill>
        <p:spPr>
          <a:xfrm>
            <a:off x="3430116" y="4560516"/>
            <a:ext cx="3994172" cy="2240633"/>
          </a:xfrm>
          <a:prstGeom prst="rect">
            <a:avLst/>
          </a:prstGeom>
        </p:spPr>
      </p:pic>
    </p:spTree>
    <p:extLst>
      <p:ext uri="{BB962C8B-B14F-4D97-AF65-F5344CB8AC3E}">
        <p14:creationId xmlns:p14="http://schemas.microsoft.com/office/powerpoint/2010/main" val="238834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2E8B0-23A6-4480-8130-5B42A9709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66FC9B9A-213B-57FA-5C29-4F3F619E55A5}"/>
              </a:ext>
            </a:extLst>
          </p:cNvPr>
          <p:cNvPicPr>
            <a:picLocks noChangeAspect="1"/>
          </p:cNvPicPr>
          <p:nvPr/>
        </p:nvPicPr>
        <p:blipFill rotWithShape="1">
          <a:blip r:embed="rId3">
            <a:extLst>
              <a:ext uri="{28A0092B-C50C-407E-A947-70E740481C1C}">
                <a14:useLocalDpi xmlns:a14="http://schemas.microsoft.com/office/drawing/2010/main" val="0"/>
              </a:ext>
            </a:extLst>
          </a:blip>
          <a:srcRect l="2964" r="3119" b="2"/>
          <a:stretch/>
        </p:blipFill>
        <p:spPr>
          <a:xfrm>
            <a:off x="898926" y="641690"/>
            <a:ext cx="7707259" cy="6216310"/>
          </a:xfrm>
          <a:prstGeom prst="rect">
            <a:avLst/>
          </a:prstGeom>
        </p:spPr>
      </p:pic>
      <p:sp>
        <p:nvSpPr>
          <p:cNvPr id="10" name="Rectangle 9">
            <a:extLst>
              <a:ext uri="{FF2B5EF4-FFF2-40B4-BE49-F238E27FC236}">
                <a16:creationId xmlns:a16="http://schemas.microsoft.com/office/drawing/2014/main" id="{DD7FDAA3-7F1B-493D-9A78-DED3907CA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9922" y="0"/>
            <a:ext cx="232997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DDDDD"/>
              </a:solidFill>
              <a:effectLst/>
              <a:uLnTx/>
              <a:uFillTx/>
              <a:latin typeface="Century Schoolbook" panose="02040604050505020304"/>
              <a:ea typeface="+mn-ea"/>
              <a:cs typeface="+mn-cs"/>
            </a:endParaRPr>
          </a:p>
        </p:txBody>
      </p:sp>
      <p:sp>
        <p:nvSpPr>
          <p:cNvPr id="2" name="TextBox 1">
            <a:extLst>
              <a:ext uri="{FF2B5EF4-FFF2-40B4-BE49-F238E27FC236}">
                <a16:creationId xmlns:a16="http://schemas.microsoft.com/office/drawing/2014/main" id="{00B71E42-E5E0-259D-32D5-2A459236182B}"/>
              </a:ext>
            </a:extLst>
          </p:cNvPr>
          <p:cNvSpPr txBox="1"/>
          <p:nvPr/>
        </p:nvSpPr>
        <p:spPr>
          <a:xfrm>
            <a:off x="8857365" y="-99392"/>
            <a:ext cx="2535090" cy="4524315"/>
          </a:xfrm>
          <a:prstGeom prst="rect">
            <a:avLst/>
          </a:prstGeom>
          <a:noFill/>
        </p:spPr>
        <p:txBody>
          <a:bodyPr wrap="square" rtlCol="0">
            <a:spAutoFit/>
          </a:bodyPr>
          <a:lstStyle/>
          <a:p>
            <a:pPr algn="ctr"/>
            <a:r>
              <a:rPr lang="en-MT" sz="3600" b="1" dirty="0">
                <a:solidFill>
                  <a:schemeClr val="bg1"/>
                </a:solidFill>
                <a:latin typeface="Candara Light" panose="020E0502030303020204" pitchFamily="34" charset="0"/>
              </a:rPr>
              <a:t>The Cov-EM </a:t>
            </a:r>
          </a:p>
          <a:p>
            <a:pPr algn="ctr"/>
            <a:r>
              <a:rPr lang="en-MT" sz="3600" b="1" dirty="0">
                <a:solidFill>
                  <a:schemeClr val="bg1"/>
                </a:solidFill>
                <a:latin typeface="Candara Light" panose="020E0502030303020204" pitchFamily="34" charset="0"/>
              </a:rPr>
              <a:t>Study: </a:t>
            </a:r>
          </a:p>
          <a:p>
            <a:pPr algn="ctr"/>
            <a:r>
              <a:rPr lang="LID4096" sz="3600" b="1" dirty="0">
                <a:solidFill>
                  <a:schemeClr val="bg1"/>
                </a:solidFill>
                <a:latin typeface="Candara Light" panose="020E0502030303020204" pitchFamily="34" charset="0"/>
              </a:rPr>
              <a:t>The </a:t>
            </a:r>
            <a:r>
              <a:rPr lang="LID4096" sz="3600" b="1" u="sng" dirty="0">
                <a:solidFill>
                  <a:schemeClr val="bg1"/>
                </a:solidFill>
                <a:latin typeface="Candara Light" panose="020E0502030303020204" pitchFamily="34" charset="0"/>
              </a:rPr>
              <a:t>COV</a:t>
            </a:r>
            <a:r>
              <a:rPr lang="LID4096" sz="3600" b="1" dirty="0">
                <a:solidFill>
                  <a:schemeClr val="bg1"/>
                </a:solidFill>
                <a:latin typeface="Candara Light" panose="020E0502030303020204" pitchFamily="34" charset="0"/>
              </a:rPr>
              <a:t>ID-19 and </a:t>
            </a:r>
            <a:r>
              <a:rPr lang="LID4096" sz="3600" b="1" u="sng" dirty="0">
                <a:solidFill>
                  <a:schemeClr val="bg1"/>
                </a:solidFill>
                <a:latin typeface="Candara Light" panose="020E0502030303020204" pitchFamily="34" charset="0"/>
              </a:rPr>
              <a:t>Ed</a:t>
            </a:r>
            <a:r>
              <a:rPr lang="LID4096" sz="3600" b="1" dirty="0">
                <a:solidFill>
                  <a:schemeClr val="bg1"/>
                </a:solidFill>
                <a:latin typeface="Candara Light" panose="020E0502030303020204" pitchFamily="34" charset="0"/>
              </a:rPr>
              <a:t>ucation in </a:t>
            </a:r>
            <a:r>
              <a:rPr lang="LID4096" sz="3600" b="1" u="sng" dirty="0">
                <a:solidFill>
                  <a:schemeClr val="bg1"/>
                </a:solidFill>
                <a:latin typeface="Candara Light" panose="020E0502030303020204" pitchFamily="34" charset="0"/>
              </a:rPr>
              <a:t>M</a:t>
            </a:r>
            <a:r>
              <a:rPr lang="LID4096" sz="3600" b="1" dirty="0">
                <a:solidFill>
                  <a:schemeClr val="bg1"/>
                </a:solidFill>
                <a:latin typeface="Candara Light" panose="020E0502030303020204" pitchFamily="34" charset="0"/>
              </a:rPr>
              <a:t>alta -</a:t>
            </a:r>
            <a:endParaRPr lang="en-MT" sz="3600" b="1" dirty="0">
              <a:solidFill>
                <a:schemeClr val="bg1"/>
              </a:solidFill>
              <a:latin typeface="Candara Light" panose="020E0502030303020204" pitchFamily="34" charset="0"/>
            </a:endParaRPr>
          </a:p>
          <a:p>
            <a:pPr algn="ctr"/>
            <a:r>
              <a:rPr lang="en-MT" sz="3600" b="1" dirty="0">
                <a:solidFill>
                  <a:schemeClr val="bg1"/>
                </a:solidFill>
                <a:latin typeface="Candara Light" panose="020E0502030303020204" pitchFamily="34" charset="0"/>
              </a:rPr>
              <a:t>a 2-year study</a:t>
            </a:r>
          </a:p>
        </p:txBody>
      </p:sp>
      <p:sp>
        <p:nvSpPr>
          <p:cNvPr id="5" name="TextBox 4">
            <a:extLst>
              <a:ext uri="{FF2B5EF4-FFF2-40B4-BE49-F238E27FC236}">
                <a16:creationId xmlns:a16="http://schemas.microsoft.com/office/drawing/2014/main" id="{8BCC4AA2-6A13-6832-DDF3-BD53396EA906}"/>
              </a:ext>
            </a:extLst>
          </p:cNvPr>
          <p:cNvSpPr txBox="1"/>
          <p:nvPr/>
        </p:nvSpPr>
        <p:spPr>
          <a:xfrm>
            <a:off x="457080" y="3974"/>
            <a:ext cx="8502842" cy="1200329"/>
          </a:xfrm>
          <a:prstGeom prst="rect">
            <a:avLst/>
          </a:prstGeom>
          <a:noFill/>
        </p:spPr>
        <p:txBody>
          <a:bodyPr wrap="square" rtlCol="0">
            <a:spAutoFit/>
          </a:bodyPr>
          <a:lstStyle/>
          <a:p>
            <a:r>
              <a:rPr lang="en-GB" sz="2400" b="1" dirty="0">
                <a:solidFill>
                  <a:srgbClr val="002060"/>
                </a:solidFill>
                <a:latin typeface="Candara Light" panose="020E0502030303020204" pitchFamily="34" charset="0"/>
              </a:rPr>
              <a:t>The </a:t>
            </a:r>
            <a:r>
              <a:rPr lang="en-GB" sz="2400" b="1" dirty="0" err="1">
                <a:solidFill>
                  <a:srgbClr val="002060"/>
                </a:solidFill>
                <a:latin typeface="Candara Light" panose="020E0502030303020204" pitchFamily="34" charset="0"/>
              </a:rPr>
              <a:t>Cov</a:t>
            </a:r>
            <a:r>
              <a:rPr lang="en-GB" sz="2400" b="1" dirty="0">
                <a:solidFill>
                  <a:srgbClr val="002060"/>
                </a:solidFill>
                <a:latin typeface="Candara Light" panose="020E0502030303020204" pitchFamily="34" charset="0"/>
              </a:rPr>
              <a:t>-EM study was conducted with 5 main stakeholders in education to explore how the pandemic impacted their personal and professional lives</a:t>
            </a:r>
          </a:p>
        </p:txBody>
      </p:sp>
      <p:pic>
        <p:nvPicPr>
          <p:cNvPr id="6" name="Picture 5">
            <a:extLst>
              <a:ext uri="{FF2B5EF4-FFF2-40B4-BE49-F238E27FC236}">
                <a16:creationId xmlns:a16="http://schemas.microsoft.com/office/drawing/2014/main" id="{A4E3AB5D-33F0-BFD8-D86F-A868FFFA4755}"/>
              </a:ext>
            </a:extLst>
          </p:cNvPr>
          <p:cNvPicPr>
            <a:picLocks noChangeAspect="1"/>
          </p:cNvPicPr>
          <p:nvPr/>
        </p:nvPicPr>
        <p:blipFill>
          <a:blip r:embed="rId4"/>
          <a:stretch>
            <a:fillRect/>
          </a:stretch>
        </p:blipFill>
        <p:spPr>
          <a:xfrm>
            <a:off x="8959922" y="4569953"/>
            <a:ext cx="2298570" cy="2268058"/>
          </a:xfrm>
          <a:prstGeom prst="rect">
            <a:avLst/>
          </a:prstGeom>
        </p:spPr>
      </p:pic>
    </p:spTree>
    <p:extLst>
      <p:ext uri="{BB962C8B-B14F-4D97-AF65-F5344CB8AC3E}">
        <p14:creationId xmlns:p14="http://schemas.microsoft.com/office/powerpoint/2010/main" val="93209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F467-D4ED-3C3F-F28C-3CEFE3E2EBB1}"/>
              </a:ext>
            </a:extLst>
          </p:cNvPr>
          <p:cNvSpPr>
            <a:spLocks noGrp="1"/>
          </p:cNvSpPr>
          <p:nvPr>
            <p:ph type="title"/>
          </p:nvPr>
        </p:nvSpPr>
        <p:spPr>
          <a:xfrm>
            <a:off x="1515687" y="620688"/>
            <a:ext cx="3358156" cy="5014718"/>
          </a:xfrm>
        </p:spPr>
        <p:txBody>
          <a:bodyPr vert="horz" lIns="91440" tIns="45720" rIns="91440" bIns="45720" rtlCol="0" anchor="ctr">
            <a:normAutofit/>
          </a:bodyPr>
          <a:lstStyle/>
          <a:p>
            <a:pPr algn="ctr" defTabSz="457200">
              <a:lnSpc>
                <a:spcPct val="85000"/>
              </a:lnSpc>
            </a:pPr>
            <a:r>
              <a:rPr lang="en-US" sz="4400" b="1" dirty="0">
                <a:solidFill>
                  <a:schemeClr val="bg1"/>
                </a:solidFill>
                <a:latin typeface="Candara Light" panose="020E0502030303020204" pitchFamily="34" charset="0"/>
                <a:ea typeface="+mn-ea"/>
                <a:cs typeface="+mn-cs"/>
              </a:rPr>
              <a:t>Learning </a:t>
            </a:r>
            <a:br>
              <a:rPr lang="mt-MT" sz="4400" b="1" dirty="0">
                <a:solidFill>
                  <a:schemeClr val="bg1"/>
                </a:solidFill>
                <a:latin typeface="Candara Light" panose="020E0502030303020204" pitchFamily="34" charset="0"/>
                <a:ea typeface="+mn-ea"/>
                <a:cs typeface="+mn-cs"/>
              </a:rPr>
            </a:br>
            <a:r>
              <a:rPr lang="en-US" sz="4400" b="1" dirty="0">
                <a:solidFill>
                  <a:schemeClr val="bg1"/>
                </a:solidFill>
                <a:latin typeface="Candara Light" panose="020E0502030303020204" pitchFamily="34" charset="0"/>
                <a:ea typeface="+mn-ea"/>
                <a:cs typeface="+mn-cs"/>
              </a:rPr>
              <a:t>Spaces</a:t>
            </a:r>
            <a:br>
              <a:rPr lang="en-US" sz="3200" b="1" dirty="0">
                <a:solidFill>
                  <a:srgbClr val="002060"/>
                </a:solidFill>
                <a:latin typeface="Candara Light" panose="020E0502030303020204" pitchFamily="34" charset="0"/>
                <a:ea typeface="+mn-ea"/>
                <a:cs typeface="+mn-cs"/>
              </a:rPr>
            </a:br>
            <a:br>
              <a:rPr lang="en-US" sz="3200" b="1" dirty="0">
                <a:solidFill>
                  <a:srgbClr val="002060"/>
                </a:solidFill>
                <a:latin typeface="Candara Light" panose="020E0502030303020204" pitchFamily="34" charset="0"/>
                <a:ea typeface="+mn-ea"/>
                <a:cs typeface="+mn-cs"/>
              </a:rPr>
            </a:br>
            <a:endParaRPr lang="en-US" sz="3200" b="1" dirty="0">
              <a:solidFill>
                <a:srgbClr val="002060"/>
              </a:solidFill>
              <a:latin typeface="Candara Light" panose="020E0502030303020204" pitchFamily="34" charset="0"/>
              <a:ea typeface="+mn-ea"/>
              <a:cs typeface="+mn-cs"/>
            </a:endParaRPr>
          </a:p>
        </p:txBody>
      </p:sp>
      <p:sp>
        <p:nvSpPr>
          <p:cNvPr id="3" name="Rectangle 2">
            <a:extLst>
              <a:ext uri="{FF2B5EF4-FFF2-40B4-BE49-F238E27FC236}">
                <a16:creationId xmlns:a16="http://schemas.microsoft.com/office/drawing/2014/main" id="{51D749C0-7A01-EF88-ACC7-9F686B143BF2}"/>
              </a:ext>
            </a:extLst>
          </p:cNvPr>
          <p:cNvSpPr/>
          <p:nvPr/>
        </p:nvSpPr>
        <p:spPr>
          <a:xfrm>
            <a:off x="0" y="0"/>
            <a:ext cx="5102692" cy="6857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04784879-AF70-02CB-5A03-38B56FD0AAD6}"/>
              </a:ext>
            </a:extLst>
          </p:cNvPr>
          <p:cNvSpPr txBox="1">
            <a:spLocks/>
          </p:cNvSpPr>
          <p:nvPr/>
        </p:nvSpPr>
        <p:spPr>
          <a:xfrm>
            <a:off x="176931" y="3128047"/>
            <a:ext cx="4696912" cy="1986555"/>
          </a:xfrm>
          <a:prstGeom prst="rect">
            <a:avLst/>
          </a:prstGeom>
        </p:spPr>
        <p:txBody>
          <a:bodyPr vert="horz" lIns="91440" tIns="45720" rIns="91440" bIns="45720" rtlCol="0" anchor="b">
            <a:noAutofit/>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pPr>
              <a:lnSpc>
                <a:spcPts val="5000"/>
              </a:lnSpc>
            </a:pPr>
            <a:r>
              <a:rPr lang="en-MT" sz="4400" b="1" dirty="0">
                <a:solidFill>
                  <a:schemeClr val="bg1"/>
                </a:solidFill>
                <a:latin typeface="Candara Light" panose="020E0502030303020204" pitchFamily="34" charset="0"/>
                <a:ea typeface="+mn-ea"/>
                <a:cs typeface="+mn-cs"/>
              </a:rPr>
              <a:t>Beyond the pandemic: Reconceptualising education </a:t>
            </a:r>
            <a:br>
              <a:rPr lang="en-MT" sz="4400" b="1" dirty="0">
                <a:solidFill>
                  <a:schemeClr val="bg1"/>
                </a:solidFill>
                <a:latin typeface="Candara Light" panose="020E0502030303020204" pitchFamily="34" charset="0"/>
                <a:ea typeface="+mn-ea"/>
                <a:cs typeface="+mn-cs"/>
              </a:rPr>
            </a:br>
            <a:r>
              <a:rPr lang="en-MT" sz="4400" b="1" dirty="0">
                <a:solidFill>
                  <a:schemeClr val="bg1"/>
                </a:solidFill>
                <a:latin typeface="Candara Light" panose="020E0502030303020204" pitchFamily="34" charset="0"/>
                <a:ea typeface="+mn-ea"/>
                <a:cs typeface="+mn-cs"/>
              </a:rPr>
              <a:t>in a post-COVID world</a:t>
            </a:r>
          </a:p>
        </p:txBody>
      </p:sp>
      <p:pic>
        <p:nvPicPr>
          <p:cNvPr id="2050" name="Picture 2" descr="Pandemic stress: The toll it&amp;#8217;s taking on students">
            <a:extLst>
              <a:ext uri="{FF2B5EF4-FFF2-40B4-BE49-F238E27FC236}">
                <a16:creationId xmlns:a16="http://schemas.microsoft.com/office/drawing/2014/main" id="{77179063-260E-9154-E283-2B06F619E6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44" r="24263"/>
          <a:stretch/>
        </p:blipFill>
        <p:spPr bwMode="auto">
          <a:xfrm>
            <a:off x="5102692" y="0"/>
            <a:ext cx="6257236"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5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3717297-C62C-3D6E-2970-824479020FAF}"/>
              </a:ext>
            </a:extLst>
          </p:cNvPr>
          <p:cNvGraphicFramePr/>
          <p:nvPr/>
        </p:nvGraphicFramePr>
        <p:xfrm>
          <a:off x="1707320" y="908720"/>
          <a:ext cx="8275524" cy="5626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5E462E5-8995-120A-5CC0-A31A1ECEABCC}"/>
              </a:ext>
            </a:extLst>
          </p:cNvPr>
          <p:cNvSpPr txBox="1"/>
          <p:nvPr/>
        </p:nvSpPr>
        <p:spPr>
          <a:xfrm>
            <a:off x="117748" y="138333"/>
            <a:ext cx="11347978" cy="492443"/>
          </a:xfrm>
          <a:prstGeom prst="rect">
            <a:avLst/>
          </a:prstGeom>
          <a:noFill/>
        </p:spPr>
        <p:txBody>
          <a:bodyPr wrap="none" rtlCol="0">
            <a:spAutoFit/>
          </a:bodyPr>
          <a:lstStyle/>
          <a:p>
            <a:r>
              <a:rPr lang="en-MT" sz="2600" b="1" spc="-50" dirty="0">
                <a:solidFill>
                  <a:srgbClr val="002060"/>
                </a:solidFill>
                <a:latin typeface="Candara Light" panose="020E0502030303020204" pitchFamily="34" charset="0"/>
                <a:ea typeface="+mj-ea"/>
                <a:cs typeface="+mj-cs"/>
              </a:rPr>
              <a:t>It is time to move beyond the ‘lessons learnt’ and take individual and collective ‘action’</a:t>
            </a:r>
          </a:p>
        </p:txBody>
      </p:sp>
    </p:spTree>
    <p:extLst>
      <p:ext uri="{BB962C8B-B14F-4D97-AF65-F5344CB8AC3E}">
        <p14:creationId xmlns:p14="http://schemas.microsoft.com/office/powerpoint/2010/main" val="265556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3B03B-E204-312C-AB59-C89639F02B7F}"/>
              </a:ext>
            </a:extLst>
          </p:cNvPr>
          <p:cNvSpPr txBox="1"/>
          <p:nvPr/>
        </p:nvSpPr>
        <p:spPr>
          <a:xfrm>
            <a:off x="-31779" y="0"/>
            <a:ext cx="11305256" cy="492443"/>
          </a:xfrm>
          <a:prstGeom prst="rect">
            <a:avLst/>
          </a:prstGeom>
          <a:noFill/>
        </p:spPr>
        <p:txBody>
          <a:bodyPr wrap="square">
            <a:spAutoFit/>
          </a:bodyPr>
          <a:lstStyle/>
          <a:p>
            <a:r>
              <a:rPr lang="en-MT" sz="2600" b="1" spc="-50" dirty="0">
                <a:solidFill>
                  <a:srgbClr val="002060"/>
                </a:solidFill>
                <a:latin typeface="Candara Light" panose="020E0502030303020204" pitchFamily="34" charset="0"/>
                <a:ea typeface="+mj-ea"/>
                <a:cs typeface="+mj-cs"/>
              </a:rPr>
              <a:t>It is time to move beyond the ‘lessons learnt’ and take individual and collective ‘action’</a:t>
            </a:r>
          </a:p>
        </p:txBody>
      </p:sp>
      <p:graphicFrame>
        <p:nvGraphicFramePr>
          <p:cNvPr id="4" name="Diagram 3">
            <a:extLst>
              <a:ext uri="{FF2B5EF4-FFF2-40B4-BE49-F238E27FC236}">
                <a16:creationId xmlns:a16="http://schemas.microsoft.com/office/drawing/2014/main" id="{6A7A81D6-A035-E0CF-D6FB-F33185C21C6C}"/>
              </a:ext>
            </a:extLst>
          </p:cNvPr>
          <p:cNvGraphicFramePr/>
          <p:nvPr/>
        </p:nvGraphicFramePr>
        <p:xfrm>
          <a:off x="1557908" y="980728"/>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646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5CA385-C7FA-8E5A-49C8-58EBD230606A}"/>
              </a:ext>
            </a:extLst>
          </p:cNvPr>
          <p:cNvSpPr txBox="1"/>
          <p:nvPr/>
        </p:nvSpPr>
        <p:spPr>
          <a:xfrm>
            <a:off x="457080" y="3974"/>
            <a:ext cx="9525764" cy="523220"/>
          </a:xfrm>
          <a:prstGeom prst="rect">
            <a:avLst/>
          </a:prstGeom>
          <a:noFill/>
        </p:spPr>
        <p:txBody>
          <a:bodyPr wrap="square" rtlCol="0">
            <a:spAutoFit/>
          </a:bodyPr>
          <a:lstStyle/>
          <a:p>
            <a:r>
              <a:rPr lang="mt-MT" sz="2800" b="1" dirty="0">
                <a:solidFill>
                  <a:srgbClr val="002060"/>
                </a:solidFill>
                <a:latin typeface="Candara Light" panose="020E0502030303020204" pitchFamily="34" charset="0"/>
              </a:rPr>
              <a:t>The reports can be accessed online through our webpage:</a:t>
            </a:r>
            <a:endParaRPr lang="en-GB" sz="2800" b="1" dirty="0">
              <a:solidFill>
                <a:srgbClr val="002060"/>
              </a:solidFill>
              <a:latin typeface="Candara Light" panose="020E0502030303020204" pitchFamily="34" charset="0"/>
            </a:endParaRPr>
          </a:p>
        </p:txBody>
      </p:sp>
      <p:pic>
        <p:nvPicPr>
          <p:cNvPr id="6" name="Picture 5">
            <a:hlinkClick r:id="rId3"/>
            <a:extLst>
              <a:ext uri="{FF2B5EF4-FFF2-40B4-BE49-F238E27FC236}">
                <a16:creationId xmlns:a16="http://schemas.microsoft.com/office/drawing/2014/main" id="{E9FE6FDE-BF41-7CFE-DC5B-D2A59B323264}"/>
              </a:ext>
            </a:extLst>
          </p:cNvPr>
          <p:cNvPicPr>
            <a:picLocks noChangeAspect="1"/>
          </p:cNvPicPr>
          <p:nvPr/>
        </p:nvPicPr>
        <p:blipFill>
          <a:blip r:embed="rId4"/>
          <a:stretch>
            <a:fillRect/>
          </a:stretch>
        </p:blipFill>
        <p:spPr>
          <a:xfrm>
            <a:off x="19394" y="734102"/>
            <a:ext cx="2180948" cy="3071210"/>
          </a:xfrm>
          <a:prstGeom prst="rect">
            <a:avLst/>
          </a:prstGeom>
        </p:spPr>
      </p:pic>
      <p:sp>
        <p:nvSpPr>
          <p:cNvPr id="8" name="TextBox 7">
            <a:extLst>
              <a:ext uri="{FF2B5EF4-FFF2-40B4-BE49-F238E27FC236}">
                <a16:creationId xmlns:a16="http://schemas.microsoft.com/office/drawing/2014/main" id="{EB15DF52-A642-709A-E881-66E532467C95}"/>
              </a:ext>
            </a:extLst>
          </p:cNvPr>
          <p:cNvSpPr txBox="1"/>
          <p:nvPr/>
        </p:nvSpPr>
        <p:spPr>
          <a:xfrm>
            <a:off x="0" y="3806686"/>
            <a:ext cx="2420179" cy="769441"/>
          </a:xfrm>
          <a:prstGeom prst="rect">
            <a:avLst/>
          </a:prstGeom>
          <a:noFill/>
        </p:spPr>
        <p:txBody>
          <a:bodyPr wrap="square">
            <a:spAutoFit/>
          </a:bodyPr>
          <a:lstStyle/>
          <a:p>
            <a:pPr algn="ctr"/>
            <a:r>
              <a:rPr lang="en-GB" sz="1100" dirty="0"/>
              <a:t>https://www.um.edu.mt/media/um/docs/faculties/educ/research/R1112_ECPE_Report1_USITE_DIGITAL_updated.pdf</a:t>
            </a:r>
          </a:p>
        </p:txBody>
      </p:sp>
      <p:pic>
        <p:nvPicPr>
          <p:cNvPr id="10" name="Picture 9">
            <a:hlinkClick r:id="rId5"/>
            <a:extLst>
              <a:ext uri="{FF2B5EF4-FFF2-40B4-BE49-F238E27FC236}">
                <a16:creationId xmlns:a16="http://schemas.microsoft.com/office/drawing/2014/main" id="{051D632D-6237-8F65-23DC-D633B2200834}"/>
              </a:ext>
            </a:extLst>
          </p:cNvPr>
          <p:cNvPicPr>
            <a:picLocks noChangeAspect="1"/>
          </p:cNvPicPr>
          <p:nvPr/>
        </p:nvPicPr>
        <p:blipFill>
          <a:blip r:embed="rId6"/>
          <a:stretch>
            <a:fillRect/>
          </a:stretch>
        </p:blipFill>
        <p:spPr>
          <a:xfrm>
            <a:off x="2351743" y="1822751"/>
            <a:ext cx="2210349" cy="2913746"/>
          </a:xfrm>
          <a:prstGeom prst="rect">
            <a:avLst/>
          </a:prstGeom>
        </p:spPr>
      </p:pic>
      <p:sp>
        <p:nvSpPr>
          <p:cNvPr id="12" name="TextBox 11">
            <a:extLst>
              <a:ext uri="{FF2B5EF4-FFF2-40B4-BE49-F238E27FC236}">
                <a16:creationId xmlns:a16="http://schemas.microsoft.com/office/drawing/2014/main" id="{1C8FF235-C35B-79BA-9037-BF1C8D97BDED}"/>
              </a:ext>
            </a:extLst>
          </p:cNvPr>
          <p:cNvSpPr txBox="1"/>
          <p:nvPr/>
        </p:nvSpPr>
        <p:spPr>
          <a:xfrm>
            <a:off x="2295992" y="4777703"/>
            <a:ext cx="2304256" cy="769441"/>
          </a:xfrm>
          <a:prstGeom prst="rect">
            <a:avLst/>
          </a:prstGeom>
          <a:noFill/>
        </p:spPr>
        <p:txBody>
          <a:bodyPr wrap="square">
            <a:spAutoFit/>
          </a:bodyPr>
          <a:lstStyle/>
          <a:p>
            <a:pPr algn="ctr"/>
            <a:r>
              <a:rPr lang="en-GB" sz="1100" dirty="0"/>
              <a:t>https://www.um.edu.mt/media/um/docs/faculties/educ/research/R1112_ECPE_Report2_ESE_DIGITAL.pdf</a:t>
            </a:r>
          </a:p>
        </p:txBody>
      </p:sp>
      <p:pic>
        <p:nvPicPr>
          <p:cNvPr id="14" name="Picture 13">
            <a:hlinkClick r:id="rId7"/>
            <a:extLst>
              <a:ext uri="{FF2B5EF4-FFF2-40B4-BE49-F238E27FC236}">
                <a16:creationId xmlns:a16="http://schemas.microsoft.com/office/drawing/2014/main" id="{908E724C-969A-9EC6-88E7-ECD0D8F2442F}"/>
              </a:ext>
            </a:extLst>
          </p:cNvPr>
          <p:cNvPicPr>
            <a:picLocks noChangeAspect="1"/>
          </p:cNvPicPr>
          <p:nvPr/>
        </p:nvPicPr>
        <p:blipFill>
          <a:blip r:embed="rId8"/>
          <a:stretch>
            <a:fillRect/>
          </a:stretch>
        </p:blipFill>
        <p:spPr>
          <a:xfrm>
            <a:off x="4571021" y="932772"/>
            <a:ext cx="2210349" cy="2913746"/>
          </a:xfrm>
          <a:prstGeom prst="rect">
            <a:avLst/>
          </a:prstGeom>
        </p:spPr>
      </p:pic>
      <p:sp>
        <p:nvSpPr>
          <p:cNvPr id="16" name="TextBox 15">
            <a:extLst>
              <a:ext uri="{FF2B5EF4-FFF2-40B4-BE49-F238E27FC236}">
                <a16:creationId xmlns:a16="http://schemas.microsoft.com/office/drawing/2014/main" id="{2B2CEA56-40F4-F611-16EA-90DB09A43F77}"/>
              </a:ext>
            </a:extLst>
          </p:cNvPr>
          <p:cNvSpPr txBox="1"/>
          <p:nvPr/>
        </p:nvSpPr>
        <p:spPr>
          <a:xfrm>
            <a:off x="4453483" y="3928930"/>
            <a:ext cx="2327887" cy="769441"/>
          </a:xfrm>
          <a:prstGeom prst="rect">
            <a:avLst/>
          </a:prstGeom>
          <a:noFill/>
        </p:spPr>
        <p:txBody>
          <a:bodyPr wrap="square">
            <a:spAutoFit/>
          </a:bodyPr>
          <a:lstStyle/>
          <a:p>
            <a:pPr algn="ctr"/>
            <a:r>
              <a:rPr lang="en-GB" sz="1100" dirty="0"/>
              <a:t>https://www.um.edu.mt/media/um/docs/faculties/educ/research/R1112_ECPE_Report3_PSE_DIGITAL.pdf</a:t>
            </a:r>
          </a:p>
        </p:txBody>
      </p:sp>
      <p:pic>
        <p:nvPicPr>
          <p:cNvPr id="20" name="Picture 19">
            <a:hlinkClick r:id="rId9"/>
            <a:extLst>
              <a:ext uri="{FF2B5EF4-FFF2-40B4-BE49-F238E27FC236}">
                <a16:creationId xmlns:a16="http://schemas.microsoft.com/office/drawing/2014/main" id="{2FB385C0-4364-DD43-A93F-E5417349B776}"/>
              </a:ext>
            </a:extLst>
          </p:cNvPr>
          <p:cNvPicPr>
            <a:picLocks noChangeAspect="1"/>
          </p:cNvPicPr>
          <p:nvPr/>
        </p:nvPicPr>
        <p:blipFill>
          <a:blip r:embed="rId10"/>
          <a:stretch>
            <a:fillRect/>
          </a:stretch>
        </p:blipFill>
        <p:spPr>
          <a:xfrm>
            <a:off x="6849996" y="1998563"/>
            <a:ext cx="2210349" cy="2860873"/>
          </a:xfrm>
          <a:prstGeom prst="rect">
            <a:avLst/>
          </a:prstGeom>
        </p:spPr>
      </p:pic>
      <p:sp>
        <p:nvSpPr>
          <p:cNvPr id="22" name="TextBox 21">
            <a:extLst>
              <a:ext uri="{FF2B5EF4-FFF2-40B4-BE49-F238E27FC236}">
                <a16:creationId xmlns:a16="http://schemas.microsoft.com/office/drawing/2014/main" id="{59E2BC76-211D-94E2-2478-04D3EC1B9066}"/>
              </a:ext>
            </a:extLst>
          </p:cNvPr>
          <p:cNvSpPr txBox="1"/>
          <p:nvPr/>
        </p:nvSpPr>
        <p:spPr>
          <a:xfrm>
            <a:off x="6838783" y="4852427"/>
            <a:ext cx="2304256" cy="769441"/>
          </a:xfrm>
          <a:prstGeom prst="rect">
            <a:avLst/>
          </a:prstGeom>
          <a:noFill/>
        </p:spPr>
        <p:txBody>
          <a:bodyPr wrap="square">
            <a:spAutoFit/>
          </a:bodyPr>
          <a:lstStyle/>
          <a:p>
            <a:pPr algn="ctr"/>
            <a:r>
              <a:rPr lang="en-GB" sz="1100" dirty="0"/>
              <a:t>https://www.um.edu.mt/media/um/docs/faculties/educ/research/R1112_ECPE_Report4_PCEPE_DIGITAL.pdf</a:t>
            </a:r>
          </a:p>
        </p:txBody>
      </p:sp>
      <p:pic>
        <p:nvPicPr>
          <p:cNvPr id="24" name="Picture 23">
            <a:hlinkClick r:id="rId11"/>
            <a:extLst>
              <a:ext uri="{FF2B5EF4-FFF2-40B4-BE49-F238E27FC236}">
                <a16:creationId xmlns:a16="http://schemas.microsoft.com/office/drawing/2014/main" id="{95FE8074-6B66-93F4-8C3E-DDFB0D2CB1DC}"/>
              </a:ext>
            </a:extLst>
          </p:cNvPr>
          <p:cNvPicPr>
            <a:picLocks noChangeAspect="1"/>
          </p:cNvPicPr>
          <p:nvPr/>
        </p:nvPicPr>
        <p:blipFill>
          <a:blip r:embed="rId12"/>
          <a:stretch>
            <a:fillRect/>
          </a:stretch>
        </p:blipFill>
        <p:spPr>
          <a:xfrm>
            <a:off x="9099744" y="917448"/>
            <a:ext cx="2210349" cy="3011482"/>
          </a:xfrm>
          <a:prstGeom prst="rect">
            <a:avLst/>
          </a:prstGeom>
        </p:spPr>
      </p:pic>
      <p:sp>
        <p:nvSpPr>
          <p:cNvPr id="26" name="TextBox 25">
            <a:extLst>
              <a:ext uri="{FF2B5EF4-FFF2-40B4-BE49-F238E27FC236}">
                <a16:creationId xmlns:a16="http://schemas.microsoft.com/office/drawing/2014/main" id="{B9B4AB1A-25C5-1BA8-7B08-A70954EBEFCF}"/>
              </a:ext>
            </a:extLst>
          </p:cNvPr>
          <p:cNvSpPr txBox="1"/>
          <p:nvPr/>
        </p:nvSpPr>
        <p:spPr>
          <a:xfrm>
            <a:off x="8988268" y="3928930"/>
            <a:ext cx="2404518" cy="769441"/>
          </a:xfrm>
          <a:prstGeom prst="rect">
            <a:avLst/>
          </a:prstGeom>
          <a:noFill/>
        </p:spPr>
        <p:txBody>
          <a:bodyPr wrap="square">
            <a:spAutoFit/>
          </a:bodyPr>
          <a:lstStyle/>
          <a:p>
            <a:r>
              <a:rPr lang="en-GB" sz="1100" dirty="0"/>
              <a:t>https://www.um.edu.mt/media/um/docs/faculties/educ/research/R1112_ECPE_Report5_Leaders_DIGITAL.pdf</a:t>
            </a:r>
          </a:p>
        </p:txBody>
      </p:sp>
      <p:sp>
        <p:nvSpPr>
          <p:cNvPr id="4" name="TextBox 3">
            <a:extLst>
              <a:ext uri="{FF2B5EF4-FFF2-40B4-BE49-F238E27FC236}">
                <a16:creationId xmlns:a16="http://schemas.microsoft.com/office/drawing/2014/main" id="{B9C12C4D-31C9-E84E-2E7C-4930917E0557}"/>
              </a:ext>
            </a:extLst>
          </p:cNvPr>
          <p:cNvSpPr txBox="1"/>
          <p:nvPr/>
        </p:nvSpPr>
        <p:spPr>
          <a:xfrm>
            <a:off x="82693" y="6478240"/>
            <a:ext cx="11310093" cy="338554"/>
          </a:xfrm>
          <a:prstGeom prst="rect">
            <a:avLst/>
          </a:prstGeom>
          <a:noFill/>
        </p:spPr>
        <p:txBody>
          <a:bodyPr wrap="square">
            <a:spAutoFit/>
          </a:bodyPr>
          <a:lstStyle/>
          <a:p>
            <a:pPr algn="ctr"/>
            <a:r>
              <a:rPr lang="en-GB" sz="1600" dirty="0">
                <a:solidFill>
                  <a:srgbClr val="002060"/>
                </a:solidFill>
                <a:latin typeface="Candara Light" panose="020E0502030303020204" pitchFamily="34" charset="0"/>
              </a:rPr>
              <a:t>https://www.um.edu.mt/educ/ourresearch/researchprojects/ecperesearchgroupthecovid-19andeducationinmaltacov-emstudy/</a:t>
            </a:r>
          </a:p>
        </p:txBody>
      </p:sp>
    </p:spTree>
    <p:extLst>
      <p:ext uri="{BB962C8B-B14F-4D97-AF65-F5344CB8AC3E}">
        <p14:creationId xmlns:p14="http://schemas.microsoft.com/office/powerpoint/2010/main" val="324698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E14754D-7838-2C85-3F27-AA26807FF7FF}"/>
              </a:ext>
            </a:extLst>
          </p:cNvPr>
          <p:cNvSpPr>
            <a:spLocks noGrp="1"/>
          </p:cNvSpPr>
          <p:nvPr>
            <p:ph type="sldNum" sz="quarter" idx="12"/>
          </p:nvPr>
        </p:nvSpPr>
        <p:spPr/>
        <p:txBody>
          <a:bodyPr>
            <a:normAutofit lnSpcReduction="10000"/>
          </a:bodyPr>
          <a:lstStyle/>
          <a:p>
            <a:fld id="{159F479D-7533-4EEF-A06F-7CD2FE3DB90D}" type="slidenum">
              <a:rPr lang="en-US" noProof="0" smtClean="0"/>
              <a:t>34</a:t>
            </a:fld>
            <a:endParaRPr lang="en-US" noProof="0" dirty="0"/>
          </a:p>
        </p:txBody>
      </p:sp>
      <p:sp>
        <p:nvSpPr>
          <p:cNvPr id="6" name="TextBox 5">
            <a:extLst>
              <a:ext uri="{FF2B5EF4-FFF2-40B4-BE49-F238E27FC236}">
                <a16:creationId xmlns:a16="http://schemas.microsoft.com/office/drawing/2014/main" id="{C2B25D3E-91CD-6FF3-8033-FB250129F0C7}"/>
              </a:ext>
            </a:extLst>
          </p:cNvPr>
          <p:cNvSpPr txBox="1"/>
          <p:nvPr/>
        </p:nvSpPr>
        <p:spPr>
          <a:xfrm>
            <a:off x="1413892" y="6159473"/>
            <a:ext cx="8061608" cy="584647"/>
          </a:xfrm>
          <a:prstGeom prst="rect">
            <a:avLst/>
          </a:prstGeom>
          <a:noFill/>
        </p:spPr>
        <p:txBody>
          <a:bodyPr wrap="square">
            <a:spAutoFit/>
          </a:bodyPr>
          <a:lstStyle/>
          <a:p>
            <a:pPr algn="ctr"/>
            <a:r>
              <a:rPr lang="mt-MT" sz="3199" b="1" dirty="0">
                <a:solidFill>
                  <a:srgbClr val="002060"/>
                </a:solidFill>
                <a:effectLst>
                  <a:outerShdw blurRad="38100" dist="38100" dir="2700000" algn="tl">
                    <a:srgbClr val="000000">
                      <a:alpha val="43137"/>
                    </a:srgbClr>
                  </a:outerShdw>
                </a:effectLst>
                <a:latin typeface="Raleway" pitchFamily="2" charset="0"/>
              </a:rPr>
              <a:t>Grazzi - Thank you </a:t>
            </a:r>
            <a:endParaRPr lang="en-GB" sz="3199" b="1" dirty="0">
              <a:solidFill>
                <a:srgbClr val="002060"/>
              </a:solidFill>
              <a:effectLst>
                <a:outerShdw blurRad="38100" dist="38100" dir="2700000" algn="tl">
                  <a:srgbClr val="000000">
                    <a:alpha val="43137"/>
                  </a:srgbClr>
                </a:outerShdw>
              </a:effectLst>
              <a:latin typeface="Raleway" pitchFamily="2" charset="0"/>
            </a:endParaRPr>
          </a:p>
        </p:txBody>
      </p:sp>
      <p:pic>
        <p:nvPicPr>
          <p:cNvPr id="3" name="Picture 2">
            <a:extLst>
              <a:ext uri="{FF2B5EF4-FFF2-40B4-BE49-F238E27FC236}">
                <a16:creationId xmlns:a16="http://schemas.microsoft.com/office/drawing/2014/main" id="{D6A291ED-8000-A312-DF97-0E056D49C3DF}"/>
              </a:ext>
            </a:extLst>
          </p:cNvPr>
          <p:cNvPicPr>
            <a:picLocks noChangeAspect="1"/>
          </p:cNvPicPr>
          <p:nvPr/>
        </p:nvPicPr>
        <p:blipFill rotWithShape="1">
          <a:blip r:embed="rId3"/>
          <a:srcRect b="8471"/>
          <a:stretch/>
        </p:blipFill>
        <p:spPr>
          <a:xfrm>
            <a:off x="1557908" y="113880"/>
            <a:ext cx="8502842" cy="5816702"/>
          </a:xfrm>
          <a:prstGeom prst="rect">
            <a:avLst/>
          </a:prstGeom>
        </p:spPr>
      </p:pic>
    </p:spTree>
    <p:extLst>
      <p:ext uri="{BB962C8B-B14F-4D97-AF65-F5344CB8AC3E}">
        <p14:creationId xmlns:p14="http://schemas.microsoft.com/office/powerpoint/2010/main" val="366289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8" name="Rectangle 37">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080" y="0"/>
            <a:ext cx="10832819"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080" y="5105400"/>
            <a:ext cx="10832819"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a:extLst>
              <a:ext uri="{FF2B5EF4-FFF2-40B4-BE49-F238E27FC236}">
                <a16:creationId xmlns:a16="http://schemas.microsoft.com/office/drawing/2014/main" id="{FA55A6F0-3132-0ED3-7A06-AC119012F943}"/>
              </a:ext>
            </a:extLst>
          </p:cNvPr>
          <p:cNvPicPr>
            <a:picLocks noGrp="1" noChangeAspect="1"/>
          </p:cNvPicPr>
          <p:nvPr>
            <p:ph idx="1"/>
          </p:nvPr>
        </p:nvPicPr>
        <p:blipFill>
          <a:blip r:embed="rId3"/>
          <a:stretch>
            <a:fillRect/>
          </a:stretch>
        </p:blipFill>
        <p:spPr>
          <a:xfrm>
            <a:off x="1269876" y="252854"/>
            <a:ext cx="8588328" cy="4787994"/>
          </a:xfrm>
          <a:prstGeom prst="rect">
            <a:avLst/>
          </a:prstGeom>
        </p:spPr>
      </p:pic>
      <p:sp>
        <p:nvSpPr>
          <p:cNvPr id="44" name="Rectangle 43">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9899" y="0"/>
            <a:ext cx="898926"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F3C54A-2216-3BA9-FB07-8578FC3B8E74}"/>
              </a:ext>
            </a:extLst>
          </p:cNvPr>
          <p:cNvSpPr txBox="1"/>
          <p:nvPr/>
        </p:nvSpPr>
        <p:spPr>
          <a:xfrm>
            <a:off x="641002" y="22021"/>
            <a:ext cx="6103620" cy="523220"/>
          </a:xfrm>
          <a:prstGeom prst="rect">
            <a:avLst/>
          </a:prstGeom>
          <a:noFill/>
        </p:spPr>
        <p:txBody>
          <a:bodyPr wrap="square">
            <a:spAutoFit/>
          </a:bodyPr>
          <a:lstStyle/>
          <a:p>
            <a:r>
              <a:rPr lang="en-MT" sz="2800" b="1" dirty="0">
                <a:solidFill>
                  <a:srgbClr val="002060"/>
                </a:solidFill>
                <a:latin typeface="Candara Light" panose="020E0502030303020204" pitchFamily="34" charset="0"/>
              </a:rPr>
              <a:t>Ai</a:t>
            </a:r>
            <a:r>
              <a:rPr lang="en-GB" sz="2800" b="1" dirty="0" err="1">
                <a:solidFill>
                  <a:srgbClr val="002060"/>
                </a:solidFill>
                <a:latin typeface="Candara Light" panose="020E0502030303020204" pitchFamily="34" charset="0"/>
              </a:rPr>
              <a:t>ms</a:t>
            </a:r>
            <a:r>
              <a:rPr lang="mt-MT" sz="2800" b="1" dirty="0">
                <a:solidFill>
                  <a:srgbClr val="002060"/>
                </a:solidFill>
                <a:latin typeface="Candara Light" panose="020E0502030303020204" pitchFamily="34" charset="0"/>
              </a:rPr>
              <a:t> of the study</a:t>
            </a:r>
            <a:endParaRPr lang="en-MT" sz="2800" b="1" dirty="0">
              <a:solidFill>
                <a:srgbClr val="002060"/>
              </a:solidFill>
              <a:latin typeface="Candara Light" panose="020E0502030303020204" pitchFamily="34" charset="0"/>
            </a:endParaRPr>
          </a:p>
        </p:txBody>
      </p:sp>
      <p:sp>
        <p:nvSpPr>
          <p:cNvPr id="8" name="TextBox 7">
            <a:extLst>
              <a:ext uri="{FF2B5EF4-FFF2-40B4-BE49-F238E27FC236}">
                <a16:creationId xmlns:a16="http://schemas.microsoft.com/office/drawing/2014/main" id="{B9F66E73-C3B5-6C12-1321-D5DD9B755FBE}"/>
              </a:ext>
            </a:extLst>
          </p:cNvPr>
          <p:cNvSpPr txBox="1"/>
          <p:nvPr/>
        </p:nvSpPr>
        <p:spPr>
          <a:xfrm>
            <a:off x="806210" y="5445224"/>
            <a:ext cx="10483690" cy="1477328"/>
          </a:xfrm>
          <a:prstGeom prst="rect">
            <a:avLst/>
          </a:prstGeom>
          <a:noFill/>
        </p:spPr>
        <p:txBody>
          <a:bodyPr wrap="square" rtlCol="0">
            <a:spAutoFit/>
          </a:bodyPr>
          <a:lstStyle/>
          <a:p>
            <a:pPr algn="ctr"/>
            <a:r>
              <a:rPr lang="en-US" sz="2400" dirty="0">
                <a:solidFill>
                  <a:schemeClr val="bg1"/>
                </a:solidFill>
                <a:latin typeface="Candara Light" panose="020E0502030303020204" pitchFamily="34" charset="0"/>
              </a:rPr>
              <a:t>Research Question: </a:t>
            </a:r>
          </a:p>
          <a:p>
            <a:pPr algn="ctr"/>
            <a:r>
              <a:rPr lang="en-US" sz="2400" dirty="0">
                <a:solidFill>
                  <a:schemeClr val="bg1"/>
                </a:solidFill>
                <a:latin typeface="Candara Light" panose="020E0502030303020204" pitchFamily="34" charset="0"/>
              </a:rPr>
              <a:t>What lessons can we learn from the perspectives of different stakeholders in Early, Primary and Higher Education during the COVID-19 pandemic in Malta?</a:t>
            </a:r>
          </a:p>
          <a:p>
            <a:endParaRPr lang="en-MT" dirty="0">
              <a:solidFill>
                <a:schemeClr val="bg1"/>
              </a:solidFill>
            </a:endParaRPr>
          </a:p>
        </p:txBody>
      </p:sp>
    </p:spTree>
    <p:extLst>
      <p:ext uri="{BB962C8B-B14F-4D97-AF65-F5344CB8AC3E}">
        <p14:creationId xmlns:p14="http://schemas.microsoft.com/office/powerpoint/2010/main" val="122810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915999" y="-707704"/>
            <a:ext cx="5996117" cy="1325562"/>
          </a:xfrm>
        </p:spPr>
        <p:txBody>
          <a:bodyPr>
            <a:normAutofit/>
          </a:bodyPr>
          <a:lstStyle/>
          <a:p>
            <a:r>
              <a:rPr lang="en-US" sz="2800" b="1" dirty="0">
                <a:solidFill>
                  <a:srgbClr val="002060"/>
                </a:solidFill>
                <a:latin typeface="Candara Light" panose="020E0502030303020204" pitchFamily="34" charset="0"/>
              </a:rPr>
              <a:t>Methods</a:t>
            </a:r>
            <a:endParaRPr lang="en-US" sz="2400" b="1" dirty="0">
              <a:solidFill>
                <a:srgbClr val="002060"/>
              </a:solidFill>
              <a:latin typeface="Candara Light" panose="020E0502030303020204" pitchFamily="34" charset="0"/>
            </a:endParaRPr>
          </a:p>
        </p:txBody>
      </p:sp>
      <p:sp>
        <p:nvSpPr>
          <p:cNvPr id="20" name="Rectangle 1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Content Placeholder 13"/>
          <p:cNvSpPr>
            <a:spLocks noGrp="1"/>
          </p:cNvSpPr>
          <p:nvPr>
            <p:ph idx="1"/>
          </p:nvPr>
        </p:nvSpPr>
        <p:spPr>
          <a:xfrm>
            <a:off x="1031733" y="617858"/>
            <a:ext cx="6192688" cy="4464496"/>
          </a:xfrm>
        </p:spPr>
        <p:txBody>
          <a:bodyPr>
            <a:normAutofit/>
          </a:bodyPr>
          <a:lstStyle/>
          <a:p>
            <a:r>
              <a:rPr lang="en-US" sz="2000" dirty="0">
                <a:solidFill>
                  <a:srgbClr val="002060"/>
                </a:solidFill>
                <a:latin typeface="Candara Light" panose="020E0502030303020204" pitchFamily="34" charset="0"/>
              </a:rPr>
              <a:t>Quantitative methodology: Online survey (closed and open-ended questions)</a:t>
            </a:r>
          </a:p>
          <a:p>
            <a:r>
              <a:rPr lang="en-US" sz="2000" dirty="0">
                <a:solidFill>
                  <a:srgbClr val="002060"/>
                </a:solidFill>
                <a:latin typeface="Candara Light" panose="020E0502030303020204" pitchFamily="34" charset="0"/>
              </a:rPr>
              <a:t>Two phases: </a:t>
            </a:r>
          </a:p>
          <a:p>
            <a:pPr marL="0" indent="0">
              <a:buNone/>
            </a:pPr>
            <a:r>
              <a:rPr lang="en-US" sz="2000" dirty="0" err="1">
                <a:solidFill>
                  <a:srgbClr val="002060"/>
                </a:solidFill>
                <a:latin typeface="Candara Light" panose="020E0502030303020204" pitchFamily="34" charset="0"/>
              </a:rPr>
              <a:t>i</a:t>
            </a:r>
            <a:r>
              <a:rPr lang="en-US" sz="2000" dirty="0">
                <a:solidFill>
                  <a:srgbClr val="002060"/>
                </a:solidFill>
                <a:latin typeface="Candara Light" panose="020E0502030303020204" pitchFamily="34" charset="0"/>
              </a:rPr>
              <a:t>) Phase One (September 2020) </a:t>
            </a:r>
          </a:p>
          <a:p>
            <a:pPr marL="0" indent="0">
              <a:buNone/>
            </a:pPr>
            <a:r>
              <a:rPr lang="en-US" sz="2000" dirty="0">
                <a:solidFill>
                  <a:srgbClr val="002060"/>
                </a:solidFill>
                <a:latin typeface="Candara Light" panose="020E0502030303020204" pitchFamily="34" charset="0"/>
              </a:rPr>
              <a:t>ii) Phase Two (September 2021 – using a modified version of the questionnaire)</a:t>
            </a:r>
          </a:p>
          <a:p>
            <a:endParaRPr lang="en-US" dirty="0">
              <a:solidFill>
                <a:srgbClr val="002060"/>
              </a:solidFill>
            </a:endParaRPr>
          </a:p>
        </p:txBody>
      </p:sp>
      <p:pic>
        <p:nvPicPr>
          <p:cNvPr id="16" name="Picture 15" descr="Pencil and answer-sheet">
            <a:extLst>
              <a:ext uri="{FF2B5EF4-FFF2-40B4-BE49-F238E27FC236}">
                <a16:creationId xmlns:a16="http://schemas.microsoft.com/office/drawing/2014/main" id="{45D8E6BE-A55A-38BF-AB59-79477CEA3ADE}"/>
              </a:ext>
            </a:extLst>
          </p:cNvPr>
          <p:cNvPicPr>
            <a:picLocks noChangeAspect="1"/>
          </p:cNvPicPr>
          <p:nvPr/>
        </p:nvPicPr>
        <p:blipFill rotWithShape="1">
          <a:blip r:embed="rId3"/>
          <a:srcRect l="60834" r="669" b="-1"/>
          <a:stretch/>
        </p:blipFill>
        <p:spPr>
          <a:xfrm>
            <a:off x="7536725" y="10"/>
            <a:ext cx="4652100" cy="6857990"/>
          </a:xfrm>
          <a:prstGeom prst="rect">
            <a:avLst/>
          </a:prstGeom>
        </p:spPr>
      </p:pic>
      <p:pic>
        <p:nvPicPr>
          <p:cNvPr id="2" name="Picture 1">
            <a:extLst>
              <a:ext uri="{FF2B5EF4-FFF2-40B4-BE49-F238E27FC236}">
                <a16:creationId xmlns:a16="http://schemas.microsoft.com/office/drawing/2014/main" id="{84B7B902-C548-7CDE-1F5B-B5BC0266BCEE}"/>
              </a:ext>
            </a:extLst>
          </p:cNvPr>
          <p:cNvPicPr>
            <a:picLocks noChangeAspect="1"/>
          </p:cNvPicPr>
          <p:nvPr/>
        </p:nvPicPr>
        <p:blipFill>
          <a:blip r:embed="rId4"/>
          <a:stretch>
            <a:fillRect/>
          </a:stretch>
        </p:blipFill>
        <p:spPr>
          <a:xfrm>
            <a:off x="12719148" y="3396551"/>
            <a:ext cx="4775942" cy="2708504"/>
          </a:xfrm>
          <a:prstGeom prst="rect">
            <a:avLst/>
          </a:prstGeom>
        </p:spPr>
      </p:pic>
      <p:pic>
        <p:nvPicPr>
          <p:cNvPr id="4" name="Picture 3">
            <a:extLst>
              <a:ext uri="{FF2B5EF4-FFF2-40B4-BE49-F238E27FC236}">
                <a16:creationId xmlns:a16="http://schemas.microsoft.com/office/drawing/2014/main" id="{A6B92C55-A890-A0F2-7029-D90D8E82D0E6}"/>
              </a:ext>
            </a:extLst>
          </p:cNvPr>
          <p:cNvPicPr>
            <a:picLocks noChangeAspect="1"/>
          </p:cNvPicPr>
          <p:nvPr/>
        </p:nvPicPr>
        <p:blipFill>
          <a:blip r:embed="rId5"/>
          <a:stretch>
            <a:fillRect/>
          </a:stretch>
        </p:blipFill>
        <p:spPr>
          <a:xfrm>
            <a:off x="1989956" y="3705260"/>
            <a:ext cx="3986707" cy="2754188"/>
          </a:xfrm>
          <a:prstGeom prst="rect">
            <a:avLst/>
          </a:prstGeom>
        </p:spPr>
      </p:pic>
    </p:spTree>
    <p:extLst>
      <p:ext uri="{BB962C8B-B14F-4D97-AF65-F5344CB8AC3E}">
        <p14:creationId xmlns:p14="http://schemas.microsoft.com/office/powerpoint/2010/main" val="130604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177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F6C29-680B-A395-7DA4-33DF852123F5}"/>
              </a:ext>
            </a:extLst>
          </p:cNvPr>
          <p:cNvSpPr>
            <a:spLocks noGrp="1"/>
          </p:cNvSpPr>
          <p:nvPr>
            <p:ph type="title"/>
          </p:nvPr>
        </p:nvSpPr>
        <p:spPr>
          <a:xfrm>
            <a:off x="914161" y="-891480"/>
            <a:ext cx="9855816" cy="1325562"/>
          </a:xfrm>
        </p:spPr>
        <p:txBody>
          <a:bodyPr>
            <a:normAutofit/>
          </a:bodyPr>
          <a:lstStyle/>
          <a:p>
            <a:r>
              <a:rPr lang="en-GB" sz="2800" b="1" dirty="0">
                <a:solidFill>
                  <a:srgbClr val="002060"/>
                </a:solidFill>
                <a:latin typeface="Candara Light" panose="020E0502030303020204" pitchFamily="34" charset="0"/>
              </a:rPr>
              <a:t>Survey Respondents</a:t>
            </a:r>
          </a:p>
        </p:txBody>
      </p:sp>
      <p:sp>
        <p:nvSpPr>
          <p:cNvPr id="17" name="Rectangle 16">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066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 name="Content Placeholder 9">
            <a:extLst>
              <a:ext uri="{FF2B5EF4-FFF2-40B4-BE49-F238E27FC236}">
                <a16:creationId xmlns:a16="http://schemas.microsoft.com/office/drawing/2014/main" id="{FFF79C46-42F2-3386-630C-D86D4818A602}"/>
              </a:ext>
            </a:extLst>
          </p:cNvPr>
          <p:cNvGraphicFramePr>
            <a:graphicFrameLocks noGrp="1"/>
          </p:cNvGraphicFramePr>
          <p:nvPr>
            <p:ph idx="1"/>
            <p:extLst>
              <p:ext uri="{D42A27DB-BD31-4B8C-83A1-F6EECF244321}">
                <p14:modId xmlns:p14="http://schemas.microsoft.com/office/powerpoint/2010/main" val="1401490891"/>
              </p:ext>
            </p:extLst>
          </p:nvPr>
        </p:nvGraphicFramePr>
        <p:xfrm>
          <a:off x="914161" y="566356"/>
          <a:ext cx="10846498" cy="4193014"/>
        </p:xfrm>
        <a:graphic>
          <a:graphicData uri="http://schemas.openxmlformats.org/drawingml/2006/table">
            <a:tbl>
              <a:tblPr firstRow="1" bandRow="1">
                <a:tableStyleId>{5C22544A-7EE6-4342-B048-85BDC9FD1C3A}</a:tableStyleId>
              </a:tblPr>
              <a:tblGrid>
                <a:gridCol w="4385993">
                  <a:extLst>
                    <a:ext uri="{9D8B030D-6E8A-4147-A177-3AD203B41FA5}">
                      <a16:colId xmlns:a16="http://schemas.microsoft.com/office/drawing/2014/main" val="541202778"/>
                    </a:ext>
                  </a:extLst>
                </a:gridCol>
                <a:gridCol w="1695982">
                  <a:extLst>
                    <a:ext uri="{9D8B030D-6E8A-4147-A177-3AD203B41FA5}">
                      <a16:colId xmlns:a16="http://schemas.microsoft.com/office/drawing/2014/main" val="1139485641"/>
                    </a:ext>
                  </a:extLst>
                </a:gridCol>
                <a:gridCol w="1473053">
                  <a:extLst>
                    <a:ext uri="{9D8B030D-6E8A-4147-A177-3AD203B41FA5}">
                      <a16:colId xmlns:a16="http://schemas.microsoft.com/office/drawing/2014/main" val="2249741528"/>
                    </a:ext>
                  </a:extLst>
                </a:gridCol>
                <a:gridCol w="1645735">
                  <a:extLst>
                    <a:ext uri="{9D8B030D-6E8A-4147-A177-3AD203B41FA5}">
                      <a16:colId xmlns:a16="http://schemas.microsoft.com/office/drawing/2014/main" val="1649927695"/>
                    </a:ext>
                  </a:extLst>
                </a:gridCol>
                <a:gridCol w="1645735">
                  <a:extLst>
                    <a:ext uri="{9D8B030D-6E8A-4147-A177-3AD203B41FA5}">
                      <a16:colId xmlns:a16="http://schemas.microsoft.com/office/drawing/2014/main" val="486819460"/>
                    </a:ext>
                  </a:extLst>
                </a:gridCol>
              </a:tblGrid>
              <a:tr h="586345">
                <a:tc>
                  <a:txBody>
                    <a:bodyPr/>
                    <a:lstStyle/>
                    <a:p>
                      <a:pPr algn="ctr" fontAlgn="t">
                        <a:lnSpc>
                          <a:spcPct val="106000"/>
                        </a:lnSpc>
                        <a:spcBef>
                          <a:spcPts val="0"/>
                        </a:spcBef>
                        <a:spcAft>
                          <a:spcPts val="800"/>
                        </a:spcAft>
                      </a:pPr>
                      <a:r>
                        <a:rPr lang="en-GB" sz="2000" b="1" u="none" strike="noStrike" dirty="0">
                          <a:effectLst/>
                          <a:latin typeface="Candara Light" panose="020E0502030303020204" pitchFamily="34" charset="0"/>
                        </a:rPr>
                        <a:t>Stakeholders</a:t>
                      </a:r>
                      <a:endParaRPr lang="en-GB" sz="2000" b="1" i="0" u="none" strike="noStrike" dirty="0">
                        <a:effectLst/>
                        <a:latin typeface="Candara Light" panose="020E0502030303020204" pitchFamily="34" charset="0"/>
                      </a:endParaRPr>
                    </a:p>
                  </a:txBody>
                  <a:tcPr marL="115259" marR="115259" marT="16009" marB="0"/>
                </a:tc>
                <a:tc gridSpan="2">
                  <a:txBody>
                    <a:bodyPr/>
                    <a:lstStyle/>
                    <a:p>
                      <a:pPr algn="ctr" fontAlgn="t">
                        <a:lnSpc>
                          <a:spcPct val="106000"/>
                        </a:lnSpc>
                        <a:spcBef>
                          <a:spcPts val="0"/>
                        </a:spcBef>
                        <a:spcAft>
                          <a:spcPts val="800"/>
                        </a:spcAft>
                      </a:pPr>
                      <a:r>
                        <a:rPr lang="en-GB" sz="2000" b="1" u="none" strike="noStrike" dirty="0">
                          <a:solidFill>
                            <a:schemeClr val="bg1"/>
                          </a:solidFill>
                          <a:effectLst/>
                          <a:latin typeface="Candara Light" panose="020E0502030303020204" pitchFamily="34" charset="0"/>
                        </a:rPr>
                        <a:t>Run 1: 2019/2020</a:t>
                      </a:r>
                      <a:endParaRPr lang="en-GB" sz="2000" b="0" u="none" strike="noStrike" dirty="0">
                        <a:solidFill>
                          <a:schemeClr val="bg1"/>
                        </a:solidFill>
                        <a:effectLst/>
                        <a:latin typeface="Candara Light" panose="020E0502030303020204" pitchFamily="34" charset="0"/>
                      </a:endParaRPr>
                    </a:p>
                  </a:txBody>
                  <a:tcPr marL="153678" marR="153678" marT="76839" marB="76839"/>
                </a:tc>
                <a:tc hMerge="1">
                  <a:txBody>
                    <a:bodyPr/>
                    <a:lstStyle/>
                    <a:p>
                      <a:endParaRPr lang="en-GB"/>
                    </a:p>
                  </a:txBody>
                  <a:tcPr/>
                </a:tc>
                <a:tc gridSpan="2">
                  <a:txBody>
                    <a:bodyPr/>
                    <a:lstStyle/>
                    <a:p>
                      <a:pPr algn="ctr" fontAlgn="t">
                        <a:lnSpc>
                          <a:spcPct val="106000"/>
                        </a:lnSpc>
                        <a:spcBef>
                          <a:spcPts val="0"/>
                        </a:spcBef>
                        <a:spcAft>
                          <a:spcPts val="800"/>
                        </a:spcAft>
                      </a:pPr>
                      <a:r>
                        <a:rPr lang="en-GB" sz="2000" b="1" u="none" strike="noStrike" dirty="0">
                          <a:solidFill>
                            <a:schemeClr val="bg1"/>
                          </a:solidFill>
                          <a:effectLst/>
                          <a:latin typeface="Candara Light" panose="020E0502030303020204" pitchFamily="34" charset="0"/>
                        </a:rPr>
                        <a:t>Run 2:</a:t>
                      </a:r>
                      <a:r>
                        <a:rPr lang="en-GB" sz="2000" b="0" u="none" strike="noStrike" dirty="0">
                          <a:solidFill>
                            <a:schemeClr val="bg1"/>
                          </a:solidFill>
                          <a:effectLst/>
                          <a:latin typeface="Candara Light" panose="020E0502030303020204" pitchFamily="34" charset="0"/>
                        </a:rPr>
                        <a:t>  </a:t>
                      </a:r>
                      <a:r>
                        <a:rPr lang="en-GB" sz="2000" b="1" u="none" strike="noStrike" dirty="0">
                          <a:solidFill>
                            <a:schemeClr val="bg1"/>
                          </a:solidFill>
                          <a:effectLst/>
                          <a:latin typeface="Candara Light" panose="020E0502030303020204" pitchFamily="34" charset="0"/>
                        </a:rPr>
                        <a:t>2020/2021</a:t>
                      </a:r>
                      <a:endParaRPr lang="en-GB" sz="2000" b="0" u="none" strike="noStrike" dirty="0">
                        <a:solidFill>
                          <a:schemeClr val="bg1"/>
                        </a:solidFill>
                        <a:effectLst/>
                        <a:latin typeface="Candara Light" panose="020E0502030303020204" pitchFamily="34" charset="0"/>
                      </a:endParaRPr>
                    </a:p>
                  </a:txBody>
                  <a:tcPr marL="153678" marR="153678" marT="76839" marB="76839"/>
                </a:tc>
                <a:tc hMerge="1">
                  <a:txBody>
                    <a:bodyPr/>
                    <a:lstStyle/>
                    <a:p>
                      <a:endParaRPr lang="en-GB"/>
                    </a:p>
                  </a:txBody>
                  <a:tcPr/>
                </a:tc>
                <a:extLst>
                  <a:ext uri="{0D108BD9-81ED-4DB2-BD59-A6C34878D82A}">
                    <a16:rowId xmlns:a16="http://schemas.microsoft.com/office/drawing/2014/main" val="2465018285"/>
                  </a:ext>
                </a:extLst>
              </a:tr>
              <a:tr h="406415">
                <a:tc>
                  <a:txBody>
                    <a:bodyPr/>
                    <a:lstStyle/>
                    <a:p>
                      <a:pPr algn="ctr" fontAlgn="t">
                        <a:lnSpc>
                          <a:spcPct val="106000"/>
                        </a:lnSpc>
                        <a:spcBef>
                          <a:spcPts val="0"/>
                        </a:spcBef>
                        <a:spcAft>
                          <a:spcPts val="800"/>
                        </a:spcAft>
                      </a:pPr>
                      <a:endParaRPr lang="en-GB" sz="2000" b="0" i="0" u="none" strike="noStrike">
                        <a:effectLst/>
                        <a:latin typeface="Candara Light" panose="020E0502030303020204" pitchFamily="34" charset="0"/>
                      </a:endParaRPr>
                    </a:p>
                  </a:txBody>
                  <a:tcPr marL="115259" marR="115259" marT="16009" marB="0"/>
                </a:tc>
                <a:tc>
                  <a:txBody>
                    <a:bodyPr/>
                    <a:lstStyle/>
                    <a:p>
                      <a:pPr algn="ctr" fontAlgn="t">
                        <a:lnSpc>
                          <a:spcPct val="106000"/>
                        </a:lnSpc>
                        <a:spcBef>
                          <a:spcPts val="0"/>
                        </a:spcBef>
                        <a:spcAft>
                          <a:spcPts val="800"/>
                        </a:spcAft>
                      </a:pPr>
                      <a:r>
                        <a:rPr lang="en-GB" sz="2000" b="0" u="none" strike="noStrike" dirty="0">
                          <a:effectLst/>
                          <a:latin typeface="Candara Light" panose="020E0502030303020204" pitchFamily="34" charset="0"/>
                        </a:rPr>
                        <a:t>N </a:t>
                      </a:r>
                      <a:endParaRPr lang="en-GB" sz="2000" b="0" i="0" u="none" strike="noStrike" dirty="0">
                        <a:effectLst/>
                        <a:latin typeface="Candara Light" panose="020E0502030303020204" pitchFamily="34" charset="0"/>
                      </a:endParaRPr>
                    </a:p>
                  </a:txBody>
                  <a:tcPr marL="115259" marR="115259" marT="16009" marB="0"/>
                </a:tc>
                <a:tc>
                  <a:txBody>
                    <a:bodyPr/>
                    <a:lstStyle/>
                    <a:p>
                      <a:pPr algn="ctr" fontAlgn="t">
                        <a:lnSpc>
                          <a:spcPct val="106000"/>
                        </a:lnSpc>
                        <a:spcBef>
                          <a:spcPts val="0"/>
                        </a:spcBef>
                        <a:spcAft>
                          <a:spcPts val="800"/>
                        </a:spcAft>
                      </a:pPr>
                      <a:r>
                        <a:rPr lang="en-GB" sz="2000" b="0" u="none" strike="noStrike" dirty="0">
                          <a:effectLst/>
                          <a:latin typeface="Candara Light" panose="020E0502030303020204" pitchFamily="34" charset="0"/>
                        </a:rPr>
                        <a:t>%</a:t>
                      </a:r>
                      <a:endParaRPr lang="en-GB" sz="2000" b="0" i="0" u="none" strike="noStrike" dirty="0">
                        <a:effectLst/>
                        <a:latin typeface="Candara Light" panose="020E0502030303020204" pitchFamily="34" charset="0"/>
                      </a:endParaRPr>
                    </a:p>
                  </a:txBody>
                  <a:tcPr marL="115259" marR="115259" marT="16009" marB="0"/>
                </a:tc>
                <a:tc>
                  <a:txBody>
                    <a:bodyPr/>
                    <a:lstStyle/>
                    <a:p>
                      <a:pPr algn="ctr" fontAlgn="t">
                        <a:lnSpc>
                          <a:spcPct val="106000"/>
                        </a:lnSpc>
                        <a:spcBef>
                          <a:spcPts val="0"/>
                        </a:spcBef>
                        <a:spcAft>
                          <a:spcPts val="800"/>
                        </a:spcAft>
                      </a:pPr>
                      <a:r>
                        <a:rPr lang="en-GB" sz="2000" b="0" u="none" strike="noStrike">
                          <a:effectLst/>
                          <a:latin typeface="Candara Light" panose="020E0502030303020204" pitchFamily="34" charset="0"/>
                        </a:rPr>
                        <a:t>N</a:t>
                      </a:r>
                      <a:endParaRPr lang="en-GB" sz="2000" b="0" i="0" u="none" strike="noStrike">
                        <a:effectLst/>
                        <a:latin typeface="Candara Light" panose="020E0502030303020204" pitchFamily="34" charset="0"/>
                      </a:endParaRPr>
                    </a:p>
                  </a:txBody>
                  <a:tcPr marL="115259" marR="115259" marT="16009" marB="0"/>
                </a:tc>
                <a:tc>
                  <a:txBody>
                    <a:bodyPr/>
                    <a:lstStyle/>
                    <a:p>
                      <a:pPr algn="ctr" fontAlgn="t">
                        <a:lnSpc>
                          <a:spcPct val="106000"/>
                        </a:lnSpc>
                        <a:spcBef>
                          <a:spcPts val="0"/>
                        </a:spcBef>
                        <a:spcAft>
                          <a:spcPts val="800"/>
                        </a:spcAft>
                      </a:pPr>
                      <a:r>
                        <a:rPr lang="en-GB" sz="2000" b="0" u="none" strike="noStrike">
                          <a:effectLst/>
                          <a:latin typeface="Candara Light" panose="020E0502030303020204" pitchFamily="34" charset="0"/>
                        </a:rPr>
                        <a:t>%</a:t>
                      </a:r>
                      <a:endParaRPr lang="en-GB" sz="2000" b="0" i="0" u="none" strike="noStrike">
                        <a:effectLst/>
                        <a:latin typeface="Candara Light" panose="020E0502030303020204" pitchFamily="34" charset="0"/>
                      </a:endParaRPr>
                    </a:p>
                  </a:txBody>
                  <a:tcPr marL="115259" marR="115259" marT="16009" marB="0"/>
                </a:tc>
                <a:extLst>
                  <a:ext uri="{0D108BD9-81ED-4DB2-BD59-A6C34878D82A}">
                    <a16:rowId xmlns:a16="http://schemas.microsoft.com/office/drawing/2014/main" val="1067477910"/>
                  </a:ext>
                </a:extLst>
              </a:tr>
              <a:tr h="439294">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University Students (ITE)</a:t>
                      </a:r>
                      <a:endParaRPr lang="en-GB" sz="2000" b="0" i="0" u="none" strike="noStrike">
                        <a:effectLst/>
                        <a:latin typeface="Candara Light" panose="020E0502030303020204" pitchFamily="34"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127</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68</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100</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extLst>
                  <a:ext uri="{0D108BD9-81ED-4DB2-BD59-A6C34878D82A}">
                    <a16:rowId xmlns:a16="http://schemas.microsoft.com/office/drawing/2014/main" val="163985193"/>
                  </a:ext>
                </a:extLst>
              </a:tr>
              <a:tr h="439294">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Early Childhood Educators</a:t>
                      </a:r>
                      <a:endParaRPr lang="en-GB" sz="2000" b="0" i="0" u="none" strike="noStrike">
                        <a:effectLst/>
                        <a:latin typeface="Candara Light" panose="020E0502030303020204" pitchFamily="34"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263</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79</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100</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extLst>
                  <a:ext uri="{0D108BD9-81ED-4DB2-BD59-A6C34878D82A}">
                    <a16:rowId xmlns:a16="http://schemas.microsoft.com/office/drawing/2014/main" val="3407287942"/>
                  </a:ext>
                </a:extLst>
              </a:tr>
              <a:tr h="439294">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Primary School Educators</a:t>
                      </a:r>
                      <a:endParaRPr lang="en-GB" sz="2000" b="0" i="0" u="none" strike="noStrike">
                        <a:effectLst/>
                        <a:latin typeface="Candara Light" panose="020E0502030303020204" pitchFamily="34"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207</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126</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100</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extLst>
                  <a:ext uri="{0D108BD9-81ED-4DB2-BD59-A6C34878D82A}">
                    <a16:rowId xmlns:a16="http://schemas.microsoft.com/office/drawing/2014/main" val="254775556"/>
                  </a:ext>
                </a:extLst>
              </a:tr>
              <a:tr h="780893">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Parents of Children in Early Childhood &amp; Primary Education</a:t>
                      </a:r>
                      <a:endParaRPr lang="en-GB" sz="2000" b="0" i="0" u="none" strike="noStrike" dirty="0">
                        <a:effectLst/>
                        <a:latin typeface="Candara Light" panose="020E0502030303020204" pitchFamily="34"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815</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06000"/>
                        </a:lnSpc>
                        <a:spcBef>
                          <a:spcPts val="0"/>
                        </a:spcBef>
                        <a:spcAft>
                          <a:spcPts val="800"/>
                        </a:spcAft>
                      </a:pPr>
                      <a:r>
                        <a:rPr lang="en-GB" sz="2000" b="0" u="none" strike="noStrike">
                          <a:effectLst/>
                          <a:latin typeface="Candara Light" panose="020E0502030303020204" pitchFamily="34" charset="0"/>
                        </a:rPr>
                        <a:t>411</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extLst>
                  <a:ext uri="{0D108BD9-81ED-4DB2-BD59-A6C34878D82A}">
                    <a16:rowId xmlns:a16="http://schemas.microsoft.com/office/drawing/2014/main" val="1491681569"/>
                  </a:ext>
                </a:extLst>
              </a:tr>
              <a:tr h="645636">
                <a:tc>
                  <a:txBody>
                    <a:bodyPr/>
                    <a:lstStyle/>
                    <a:p>
                      <a:pPr algn="ctr" fontAlgn="t">
                        <a:lnSpc>
                          <a:spcPct val="106000"/>
                        </a:lnSpc>
                        <a:spcBef>
                          <a:spcPts val="0"/>
                        </a:spcBef>
                        <a:spcAft>
                          <a:spcPts val="800"/>
                        </a:spcAft>
                      </a:pPr>
                      <a:r>
                        <a:rPr kumimoji="0" lang="en-GB" sz="2000" b="0" u="none" strike="noStrike" kern="1200" cap="none" spc="0" normalizeH="0" baseline="0" noProof="0" dirty="0">
                          <a:ln>
                            <a:noFill/>
                          </a:ln>
                          <a:solidFill>
                            <a:prstClr val="black"/>
                          </a:solidFill>
                          <a:effectLst/>
                          <a:uLnTx/>
                          <a:uFillTx/>
                          <a:latin typeface="Candara Light" panose="020E0502030303020204" pitchFamily="34" charset="0"/>
                        </a:rPr>
                        <a:t>Leaders in Primary Schools, Kindergartens &amp; Childcare Centres</a:t>
                      </a:r>
                      <a:endParaRPr lang="en-GB" sz="2000" b="0" i="0" u="none" strike="noStrike" dirty="0">
                        <a:effectLst/>
                        <a:latin typeface="Candara Light" panose="020E0502030303020204" pitchFamily="34" charset="0"/>
                      </a:endParaRPr>
                    </a:p>
                  </a:txBody>
                  <a:tcPr marL="115259" marR="115259" marT="16009" marB="0"/>
                </a:tc>
                <a:tc>
                  <a:txBody>
                    <a:bodyPr/>
                    <a:lstStyle/>
                    <a:p>
                      <a:pPr algn="ctr" fontAlgn="t">
                        <a:lnSpc>
                          <a:spcPct val="106000"/>
                        </a:lnSpc>
                        <a:spcBef>
                          <a:spcPts val="0"/>
                        </a:spcBef>
                        <a:spcAft>
                          <a:spcPts val="800"/>
                        </a:spcAft>
                      </a:pPr>
                      <a:r>
                        <a:rPr lang="en-GB" sz="2000" b="0" u="none" strike="noStrike">
                          <a:effectLst/>
                          <a:latin typeface="Candara Light" panose="020E0502030303020204" pitchFamily="34" charset="0"/>
                        </a:rPr>
                        <a:t>126</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a:effectLst/>
                          <a:latin typeface="Candara Light" panose="020E0502030303020204" pitchFamily="34" charset="0"/>
                        </a:rPr>
                        <a:t>40</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extLst>
                  <a:ext uri="{0D108BD9-81ED-4DB2-BD59-A6C34878D82A}">
                    <a16:rowId xmlns:a16="http://schemas.microsoft.com/office/drawing/2014/main" val="3104583300"/>
                  </a:ext>
                </a:extLst>
              </a:tr>
              <a:tr h="439294">
                <a:tc>
                  <a:txBody>
                    <a:bodyPr/>
                    <a:lstStyle/>
                    <a:p>
                      <a:pPr algn="ctr" fontAlgn="t">
                        <a:lnSpc>
                          <a:spcPct val="106000"/>
                        </a:lnSpc>
                        <a:spcBef>
                          <a:spcPts val="0"/>
                        </a:spcBef>
                        <a:spcAft>
                          <a:spcPts val="800"/>
                        </a:spcAft>
                      </a:pPr>
                      <a:r>
                        <a:rPr lang="en-GB" sz="2000" b="1" u="none" strike="noStrike">
                          <a:effectLst/>
                          <a:latin typeface="Candara Light" panose="020E0502030303020204" pitchFamily="34" charset="0"/>
                        </a:rPr>
                        <a:t>Total</a:t>
                      </a:r>
                      <a:endParaRPr lang="en-GB" sz="2000" b="0" i="0" u="none" strike="noStrike">
                        <a:effectLst/>
                        <a:latin typeface="Candara Light" panose="020E0502030303020204" pitchFamily="34" charset="0"/>
                      </a:endParaRPr>
                    </a:p>
                  </a:txBody>
                  <a:tcPr marL="115259" marR="115259" marT="16009" marB="0"/>
                </a:tc>
                <a:tc>
                  <a:txBody>
                    <a:bodyPr/>
                    <a:lstStyle/>
                    <a:p>
                      <a:pPr algn="ctr" fontAlgn="t">
                        <a:lnSpc>
                          <a:spcPct val="106000"/>
                        </a:lnSpc>
                        <a:spcBef>
                          <a:spcPts val="0"/>
                        </a:spcBef>
                        <a:spcAft>
                          <a:spcPts val="800"/>
                        </a:spcAft>
                      </a:pPr>
                      <a:r>
                        <a:rPr lang="en-GB" sz="2000" b="0" u="none" strike="noStrike">
                          <a:effectLst/>
                          <a:latin typeface="Candara Light" panose="020E0502030303020204" pitchFamily="34" charset="0"/>
                        </a:rPr>
                        <a:t>1,538</a:t>
                      </a:r>
                      <a:endParaRPr lang="en-GB" sz="2000" b="0" i="0" u="none" strike="noStrike">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tc>
                  <a:txBody>
                    <a:bodyPr/>
                    <a:lstStyle/>
                    <a:p>
                      <a:pPr algn="ctr" fontAlgn="t">
                        <a:lnSpc>
                          <a:spcPct val="115000"/>
                        </a:lnSpc>
                        <a:spcBef>
                          <a:spcPts val="0"/>
                        </a:spcBef>
                        <a:spcAft>
                          <a:spcPts val="800"/>
                        </a:spcAft>
                      </a:pPr>
                      <a:r>
                        <a:rPr lang="en-GB" sz="2000" b="0" i="0" u="none" strike="noStrike" dirty="0">
                          <a:effectLst/>
                          <a:latin typeface="Candara Light" panose="020E0502030303020204" pitchFamily="34" charset="0"/>
                          <a:cs typeface="Times New Roman" panose="02020603050405020304" pitchFamily="18" charset="0"/>
                        </a:rPr>
                        <a:t>724</a:t>
                      </a:r>
                    </a:p>
                  </a:txBody>
                  <a:tcPr marL="115259" marR="115259" marT="16009" marB="0"/>
                </a:tc>
                <a:tc>
                  <a:txBody>
                    <a:bodyPr/>
                    <a:lstStyle/>
                    <a:p>
                      <a:pPr algn="ctr" fontAlgn="t">
                        <a:lnSpc>
                          <a:spcPct val="115000"/>
                        </a:lnSpc>
                        <a:spcBef>
                          <a:spcPts val="0"/>
                        </a:spcBef>
                        <a:spcAft>
                          <a:spcPts val="800"/>
                        </a:spcAft>
                      </a:pPr>
                      <a:r>
                        <a:rPr lang="en-GB" sz="2000" b="0" u="none" strike="noStrike" dirty="0">
                          <a:effectLst/>
                          <a:latin typeface="Candara Light" panose="020E0502030303020204" pitchFamily="34" charset="0"/>
                        </a:rPr>
                        <a:t>100</a:t>
                      </a:r>
                      <a:endParaRPr lang="en-GB" sz="2000" b="0" i="0" u="none" strike="noStrike" dirty="0">
                        <a:effectLst/>
                        <a:latin typeface="Candara Light" panose="020E0502030303020204" pitchFamily="34" charset="0"/>
                        <a:cs typeface="Times New Roman" panose="02020603050405020304" pitchFamily="18" charset="0"/>
                      </a:endParaRPr>
                    </a:p>
                  </a:txBody>
                  <a:tcPr marL="115259" marR="115259" marT="16009" marB="0"/>
                </a:tc>
                <a:extLst>
                  <a:ext uri="{0D108BD9-81ED-4DB2-BD59-A6C34878D82A}">
                    <a16:rowId xmlns:a16="http://schemas.microsoft.com/office/drawing/2014/main" val="2005506832"/>
                  </a:ext>
                </a:extLst>
              </a:tr>
            </a:tbl>
          </a:graphicData>
        </a:graphic>
      </p:graphicFrame>
      <p:pic>
        <p:nvPicPr>
          <p:cNvPr id="4" name="Picture 3">
            <a:extLst>
              <a:ext uri="{FF2B5EF4-FFF2-40B4-BE49-F238E27FC236}">
                <a16:creationId xmlns:a16="http://schemas.microsoft.com/office/drawing/2014/main" id="{B8E5AE87-94FF-1C62-3E1E-BE6416FC95C4}"/>
              </a:ext>
            </a:extLst>
          </p:cNvPr>
          <p:cNvPicPr>
            <a:picLocks noChangeAspect="1"/>
          </p:cNvPicPr>
          <p:nvPr/>
        </p:nvPicPr>
        <p:blipFill>
          <a:blip r:embed="rId3"/>
          <a:stretch>
            <a:fillRect/>
          </a:stretch>
        </p:blipFill>
        <p:spPr>
          <a:xfrm>
            <a:off x="4870276" y="4949654"/>
            <a:ext cx="3506007" cy="1800382"/>
          </a:xfrm>
          <a:prstGeom prst="rect">
            <a:avLst/>
          </a:prstGeom>
        </p:spPr>
      </p:pic>
    </p:spTree>
    <p:extLst>
      <p:ext uri="{BB962C8B-B14F-4D97-AF65-F5344CB8AC3E}">
        <p14:creationId xmlns:p14="http://schemas.microsoft.com/office/powerpoint/2010/main" val="22529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5">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27">
            <a:extLst>
              <a:ext uri="{FF2B5EF4-FFF2-40B4-BE49-F238E27FC236}">
                <a16:creationId xmlns:a16="http://schemas.microsoft.com/office/drawing/2014/main" id="{4C42E43C-D40D-4231-887F-A151902A5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8021" y="0"/>
            <a:ext cx="723187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6C6A2060-D4EB-2ED6-7274-BB037A157FF8}"/>
              </a:ext>
            </a:extLst>
          </p:cNvPr>
          <p:cNvSpPr>
            <a:spLocks noGrp="1"/>
          </p:cNvSpPr>
          <p:nvPr>
            <p:ph type="title"/>
          </p:nvPr>
        </p:nvSpPr>
        <p:spPr>
          <a:xfrm>
            <a:off x="457080" y="0"/>
            <a:ext cx="4196002" cy="6857999"/>
          </a:xfrm>
          <a:solidFill>
            <a:schemeClr val="tx2">
              <a:lumMod val="75000"/>
            </a:schemeClr>
          </a:solidFill>
        </p:spPr>
        <p:txBody>
          <a:bodyPr vert="horz" lIns="91440" tIns="45720" rIns="91440" bIns="45720" rtlCol="0" anchor="ctr">
            <a:noAutofit/>
          </a:bodyPr>
          <a:lstStyle/>
          <a:p>
            <a:pPr algn="ctr" defTabSz="457200">
              <a:lnSpc>
                <a:spcPct val="85000"/>
              </a:lnSpc>
            </a:pPr>
            <a:r>
              <a:rPr lang="en-US" sz="4400" b="1" dirty="0">
                <a:solidFill>
                  <a:schemeClr val="bg1"/>
                </a:solidFill>
                <a:latin typeface="Candara Light" panose="020E0502030303020204" pitchFamily="34" charset="0"/>
                <a:ea typeface="+mn-ea"/>
                <a:cs typeface="+mn-cs"/>
              </a:rPr>
              <a:t>Teaching </a:t>
            </a:r>
            <a:br>
              <a:rPr lang="mt-MT" sz="4400" b="1" dirty="0">
                <a:solidFill>
                  <a:schemeClr val="bg1"/>
                </a:solidFill>
                <a:latin typeface="Candara Light" panose="020E0502030303020204" pitchFamily="34" charset="0"/>
                <a:ea typeface="+mn-ea"/>
                <a:cs typeface="+mn-cs"/>
              </a:rPr>
            </a:br>
            <a:r>
              <a:rPr lang="en-US" sz="4400" b="1" dirty="0">
                <a:solidFill>
                  <a:schemeClr val="bg1"/>
                </a:solidFill>
                <a:latin typeface="Candara Light" panose="020E0502030303020204" pitchFamily="34" charset="0"/>
                <a:ea typeface="+mn-ea"/>
                <a:cs typeface="+mn-cs"/>
              </a:rPr>
              <a:t>and </a:t>
            </a:r>
            <a:br>
              <a:rPr lang="mt-MT" sz="4400" b="1" dirty="0">
                <a:solidFill>
                  <a:schemeClr val="bg1"/>
                </a:solidFill>
                <a:latin typeface="Candara Light" panose="020E0502030303020204" pitchFamily="34" charset="0"/>
                <a:ea typeface="+mn-ea"/>
                <a:cs typeface="+mn-cs"/>
              </a:rPr>
            </a:br>
            <a:r>
              <a:rPr lang="en-US" sz="4400" b="1" dirty="0">
                <a:solidFill>
                  <a:schemeClr val="bg1"/>
                </a:solidFill>
                <a:latin typeface="Candara Light" panose="020E0502030303020204" pitchFamily="34" charset="0"/>
                <a:ea typeface="+mn-ea"/>
                <a:cs typeface="+mn-cs"/>
              </a:rPr>
              <a:t>Learning</a:t>
            </a:r>
          </a:p>
        </p:txBody>
      </p:sp>
      <p:pic>
        <p:nvPicPr>
          <p:cNvPr id="4" name="Picture 3">
            <a:extLst>
              <a:ext uri="{FF2B5EF4-FFF2-40B4-BE49-F238E27FC236}">
                <a16:creationId xmlns:a16="http://schemas.microsoft.com/office/drawing/2014/main" id="{C162613C-30ED-BFE3-0453-E30BF3C21410}"/>
              </a:ext>
            </a:extLst>
          </p:cNvPr>
          <p:cNvPicPr>
            <a:picLocks noChangeAspect="1"/>
          </p:cNvPicPr>
          <p:nvPr/>
        </p:nvPicPr>
        <p:blipFill rotWithShape="1">
          <a:blip r:embed="rId3">
            <a:extLst>
              <a:ext uri="{28A0092B-C50C-407E-A947-70E740481C1C}">
                <a14:useLocalDpi xmlns:a14="http://schemas.microsoft.com/office/drawing/2010/main" val="0"/>
              </a:ext>
            </a:extLst>
          </a:blip>
          <a:srcRect t="13988" r="1" b="7739"/>
          <a:stretch/>
        </p:blipFill>
        <p:spPr>
          <a:xfrm>
            <a:off x="4653082" y="10"/>
            <a:ext cx="6636817" cy="6857990"/>
          </a:xfrm>
          <a:prstGeom prst="rect">
            <a:avLst/>
          </a:prstGeom>
        </p:spPr>
      </p:pic>
    </p:spTree>
    <p:extLst>
      <p:ext uri="{BB962C8B-B14F-4D97-AF65-F5344CB8AC3E}">
        <p14:creationId xmlns:p14="http://schemas.microsoft.com/office/powerpoint/2010/main" val="169019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art">
            <a:extLst>
              <a:ext uri="{FF2B5EF4-FFF2-40B4-BE49-F238E27FC236}">
                <a16:creationId xmlns:a16="http://schemas.microsoft.com/office/drawing/2014/main" id="{C9691B17-0804-8E4C-3945-0BFF6B910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45" b="8995"/>
          <a:stretch/>
        </p:blipFill>
        <p:spPr bwMode="auto">
          <a:xfrm>
            <a:off x="549796" y="620688"/>
            <a:ext cx="10586837" cy="45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A861AC27-2D9A-D596-E83A-47DE281F1968}"/>
              </a:ext>
            </a:extLst>
          </p:cNvPr>
          <p:cNvSpPr txBox="1">
            <a:spLocks noChangeArrowheads="1"/>
          </p:cNvSpPr>
          <p:nvPr/>
        </p:nvSpPr>
        <p:spPr bwMode="auto">
          <a:xfrm>
            <a:off x="2710036" y="25259"/>
            <a:ext cx="7545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MT" b="1" spc="-50" dirty="0">
                <a:solidFill>
                  <a:srgbClr val="002060"/>
                </a:solidFill>
                <a:latin typeface="Candara Light" panose="020E0502030303020204" pitchFamily="34" charset="0"/>
                <a:ea typeface="+mj-ea"/>
                <a:cs typeface="+mj-cs"/>
              </a:rPr>
              <a:t>No clear protocol for schools lead to an uneven start</a:t>
            </a:r>
            <a:endParaRPr lang="en-MT" altLang="en-MT" b="1" spc="-50" dirty="0">
              <a:solidFill>
                <a:srgbClr val="002060"/>
              </a:solidFill>
              <a:latin typeface="Candara Light" panose="020E0502030303020204" pitchFamily="34" charset="0"/>
              <a:ea typeface="+mj-ea"/>
              <a:cs typeface="+mj-cs"/>
            </a:endParaRPr>
          </a:p>
        </p:txBody>
      </p:sp>
      <p:sp>
        <p:nvSpPr>
          <p:cNvPr id="2" name="TextBox 1">
            <a:extLst>
              <a:ext uri="{FF2B5EF4-FFF2-40B4-BE49-F238E27FC236}">
                <a16:creationId xmlns:a16="http://schemas.microsoft.com/office/drawing/2014/main" id="{2C0714B3-03BB-4149-CE76-BCDD4B5712B9}"/>
              </a:ext>
            </a:extLst>
          </p:cNvPr>
          <p:cNvSpPr txBox="1"/>
          <p:nvPr/>
        </p:nvSpPr>
        <p:spPr>
          <a:xfrm>
            <a:off x="657808" y="6364446"/>
            <a:ext cx="4104456" cy="369332"/>
          </a:xfrm>
          <a:prstGeom prst="rect">
            <a:avLst/>
          </a:prstGeom>
          <a:noFill/>
        </p:spPr>
        <p:txBody>
          <a:bodyPr wrap="square" rtlCol="0">
            <a:spAutoFit/>
          </a:bodyPr>
          <a:lstStyle/>
          <a:p>
            <a:r>
              <a:rPr lang="mt-MT" dirty="0">
                <a:latin typeface="Candara" panose="020E0502030303020204" pitchFamily="34" charset="0"/>
              </a:rPr>
              <a:t>Early Childhood Educators</a:t>
            </a:r>
          </a:p>
        </p:txBody>
      </p:sp>
      <p:pic>
        <p:nvPicPr>
          <p:cNvPr id="7" name="Picture 6">
            <a:extLst>
              <a:ext uri="{FF2B5EF4-FFF2-40B4-BE49-F238E27FC236}">
                <a16:creationId xmlns:a16="http://schemas.microsoft.com/office/drawing/2014/main" id="{5BA043BE-143B-D4BF-C154-A16657D3AC99}"/>
              </a:ext>
            </a:extLst>
          </p:cNvPr>
          <p:cNvPicPr>
            <a:picLocks noChangeAspect="1"/>
          </p:cNvPicPr>
          <p:nvPr/>
        </p:nvPicPr>
        <p:blipFill>
          <a:blip r:embed="rId4"/>
          <a:stretch>
            <a:fillRect/>
          </a:stretch>
        </p:blipFill>
        <p:spPr>
          <a:xfrm>
            <a:off x="7966620" y="4736732"/>
            <a:ext cx="3313180" cy="2075648"/>
          </a:xfrm>
          <a:prstGeom prst="rect">
            <a:avLst/>
          </a:prstGeom>
        </p:spPr>
      </p:pic>
    </p:spTree>
    <p:extLst>
      <p:ext uri="{BB962C8B-B14F-4D97-AF65-F5344CB8AC3E}">
        <p14:creationId xmlns:p14="http://schemas.microsoft.com/office/powerpoint/2010/main" val="222301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B760-1A6C-96D9-F9D7-80BC68E767C2}"/>
              </a:ext>
            </a:extLst>
          </p:cNvPr>
          <p:cNvSpPr>
            <a:spLocks noGrp="1"/>
          </p:cNvSpPr>
          <p:nvPr>
            <p:ph type="title"/>
          </p:nvPr>
        </p:nvSpPr>
        <p:spPr>
          <a:xfrm>
            <a:off x="-25276" y="-891480"/>
            <a:ext cx="9690116" cy="1325562"/>
          </a:xfrm>
        </p:spPr>
        <p:txBody>
          <a:bodyPr>
            <a:normAutofit/>
          </a:bodyPr>
          <a:lstStyle/>
          <a:p>
            <a:r>
              <a:rPr lang="mt-MT" sz="2800" b="1" dirty="0">
                <a:solidFill>
                  <a:srgbClr val="002060"/>
                </a:solidFill>
                <a:latin typeface="Candara Light" panose="020E0502030303020204" pitchFamily="34" charset="0"/>
              </a:rPr>
              <a:t>An asymmetric provision</a:t>
            </a:r>
            <a:endParaRPr lang="en-GB" sz="2800" b="1" dirty="0">
              <a:solidFill>
                <a:srgbClr val="002060"/>
              </a:solidFill>
              <a:latin typeface="Candara Light" panose="020E0502030303020204" pitchFamily="34" charset="0"/>
            </a:endParaRPr>
          </a:p>
        </p:txBody>
      </p:sp>
      <p:sp>
        <p:nvSpPr>
          <p:cNvPr id="3" name="TextBox 2">
            <a:extLst>
              <a:ext uri="{FF2B5EF4-FFF2-40B4-BE49-F238E27FC236}">
                <a16:creationId xmlns:a16="http://schemas.microsoft.com/office/drawing/2014/main" id="{6D08FAB8-6B6F-7652-D597-68CFD1382E77}"/>
              </a:ext>
            </a:extLst>
          </p:cNvPr>
          <p:cNvSpPr txBox="1"/>
          <p:nvPr/>
        </p:nvSpPr>
        <p:spPr>
          <a:xfrm>
            <a:off x="21647" y="430656"/>
            <a:ext cx="11089232" cy="5816977"/>
          </a:xfrm>
          <a:prstGeom prst="rect">
            <a:avLst/>
          </a:prstGeom>
          <a:noFill/>
        </p:spPr>
        <p:txBody>
          <a:bodyPr wrap="square" rtlCol="0">
            <a:spAutoFit/>
          </a:bodyPr>
          <a:lstStyle/>
          <a:p>
            <a:r>
              <a:rPr lang="mt-MT" sz="2400" spc="-50" dirty="0">
                <a:solidFill>
                  <a:srgbClr val="002060"/>
                </a:solidFill>
                <a:latin typeface="Candara Light" panose="020E0502030303020204" pitchFamily="34" charset="0"/>
                <a:ea typeface="+mj-ea"/>
                <a:cs typeface="+mj-cs"/>
              </a:rPr>
              <a:t>Due to a lack of clear protocol:</a:t>
            </a:r>
          </a:p>
          <a:p>
            <a:endParaRPr lang="mt-MT" sz="2400" spc="-50" dirty="0">
              <a:solidFill>
                <a:srgbClr val="002060"/>
              </a:solidFill>
              <a:latin typeface="Candara Light" panose="020E0502030303020204" pitchFamily="34" charset="0"/>
              <a:ea typeface="+mj-ea"/>
              <a:cs typeface="+mj-cs"/>
            </a:endParaRPr>
          </a:p>
          <a:p>
            <a:pPr marL="342900" indent="-342900">
              <a:buFont typeface="Arial" panose="020B0604020202020204" pitchFamily="34" charset="0"/>
              <a:buChar char="•"/>
            </a:pPr>
            <a:r>
              <a:rPr lang="mt-MT" sz="2400" b="1" spc="-50" dirty="0">
                <a:solidFill>
                  <a:srgbClr val="002060"/>
                </a:solidFill>
                <a:latin typeface="Candara Light" panose="020E0502030303020204" pitchFamily="34" charset="0"/>
                <a:ea typeface="+mj-ea"/>
                <a:cs typeface="+mj-cs"/>
              </a:rPr>
              <a:t>Schools</a:t>
            </a:r>
            <a:r>
              <a:rPr lang="mt-MT" sz="2400" spc="-50" dirty="0">
                <a:solidFill>
                  <a:srgbClr val="002060"/>
                </a:solidFill>
                <a:latin typeface="Candara Light" panose="020E0502030303020204" pitchFamily="34" charset="0"/>
                <a:ea typeface="+mj-ea"/>
                <a:cs typeface="+mj-cs"/>
              </a:rPr>
              <a:t> from </a:t>
            </a:r>
            <a:r>
              <a:rPr lang="mt-MT" sz="2400" b="1" spc="-50" dirty="0">
                <a:solidFill>
                  <a:srgbClr val="002060"/>
                </a:solidFill>
                <a:latin typeface="Candara Light" panose="020E0502030303020204" pitchFamily="34" charset="0"/>
                <a:ea typeface="+mj-ea"/>
                <a:cs typeface="+mj-cs"/>
              </a:rPr>
              <a:t>different sectors</a:t>
            </a:r>
            <a:r>
              <a:rPr lang="mt-MT" sz="2400" spc="-50" dirty="0">
                <a:solidFill>
                  <a:srgbClr val="002060"/>
                </a:solidFill>
                <a:latin typeface="Candara Light" panose="020E0502030303020204" pitchFamily="34" charset="0"/>
                <a:ea typeface="+mj-ea"/>
                <a:cs typeface="+mj-cs"/>
              </a:rPr>
              <a:t> provided </a:t>
            </a:r>
            <a:r>
              <a:rPr lang="mt-MT" sz="2400" b="1" spc="-50" dirty="0">
                <a:solidFill>
                  <a:srgbClr val="002060"/>
                </a:solidFill>
                <a:latin typeface="Candara Light" panose="020E0502030303020204" pitchFamily="34" charset="0"/>
                <a:ea typeface="+mj-ea"/>
                <a:cs typeface="+mj-cs"/>
              </a:rPr>
              <a:t>different provisions and support </a:t>
            </a:r>
            <a:r>
              <a:rPr lang="mt-MT" sz="2400" spc="-50" dirty="0">
                <a:solidFill>
                  <a:srgbClr val="002060"/>
                </a:solidFill>
                <a:latin typeface="Candara Light" panose="020E0502030303020204" pitchFamily="34" charset="0"/>
                <a:ea typeface="+mj-ea"/>
                <a:cs typeface="+mj-cs"/>
              </a:rPr>
              <a:t>with some </a:t>
            </a:r>
            <a:r>
              <a:rPr lang="mt-MT" sz="2400" b="1" spc="-50" dirty="0">
                <a:solidFill>
                  <a:srgbClr val="002060"/>
                </a:solidFill>
                <a:latin typeface="Candara Light" panose="020E0502030303020204" pitchFamily="34" charset="0"/>
                <a:ea typeface="+mj-ea"/>
                <a:cs typeface="+mj-cs"/>
              </a:rPr>
              <a:t>parents</a:t>
            </a:r>
            <a:r>
              <a:rPr lang="mt-MT" sz="2400" spc="-50" dirty="0">
                <a:solidFill>
                  <a:srgbClr val="002060"/>
                </a:solidFill>
                <a:latin typeface="Candara Light" panose="020E0502030303020204" pitchFamily="34" charset="0"/>
                <a:ea typeface="+mj-ea"/>
                <a:cs typeface="+mj-cs"/>
              </a:rPr>
              <a:t> indicating that </a:t>
            </a:r>
            <a:r>
              <a:rPr lang="mt-MT" sz="2400" b="1" spc="-50" dirty="0">
                <a:solidFill>
                  <a:srgbClr val="002060"/>
                </a:solidFill>
                <a:latin typeface="Candara Light" panose="020E0502030303020204" pitchFamily="34" charset="0"/>
                <a:ea typeface="+mj-ea"/>
                <a:cs typeface="+mj-cs"/>
              </a:rPr>
              <a:t>church and independent schools </a:t>
            </a:r>
            <a:r>
              <a:rPr lang="mt-MT" sz="2400" spc="-50" dirty="0">
                <a:solidFill>
                  <a:srgbClr val="002060"/>
                </a:solidFill>
                <a:latin typeface="Candara Light" panose="020E0502030303020204" pitchFamily="34" charset="0"/>
                <a:ea typeface="+mj-ea"/>
                <a:cs typeface="+mj-cs"/>
              </a:rPr>
              <a:t>were </a:t>
            </a:r>
            <a:r>
              <a:rPr lang="mt-MT" sz="2400" b="1" spc="-50" dirty="0">
                <a:solidFill>
                  <a:srgbClr val="002060"/>
                </a:solidFill>
                <a:latin typeface="Candara Light" panose="020E0502030303020204" pitchFamily="34" charset="0"/>
                <a:ea typeface="+mj-ea"/>
                <a:cs typeface="+mj-cs"/>
              </a:rPr>
              <a:t>more prepared than state schools </a:t>
            </a:r>
            <a:r>
              <a:rPr lang="mt-MT" sz="2400" spc="-50" dirty="0">
                <a:solidFill>
                  <a:srgbClr val="002060"/>
                </a:solidFill>
                <a:latin typeface="Candara Light" panose="020E0502030303020204" pitchFamily="34" charset="0"/>
                <a:ea typeface="+mj-ea"/>
                <a:cs typeface="+mj-cs"/>
              </a:rPr>
              <a:t>to </a:t>
            </a:r>
            <a:r>
              <a:rPr lang="mt-MT" sz="2400" b="1" spc="-50" dirty="0">
                <a:solidFill>
                  <a:srgbClr val="002060"/>
                </a:solidFill>
                <a:latin typeface="Candara Light" panose="020E0502030303020204" pitchFamily="34" charset="0"/>
                <a:ea typeface="+mj-ea"/>
                <a:cs typeface="+mj-cs"/>
              </a:rPr>
              <a:t>transition to remote modes </a:t>
            </a:r>
            <a:r>
              <a:rPr lang="mt-MT" sz="2400" spc="-50" dirty="0">
                <a:solidFill>
                  <a:srgbClr val="002060"/>
                </a:solidFill>
                <a:latin typeface="Candara Light" panose="020E0502030303020204" pitchFamily="34" charset="0"/>
                <a:ea typeface="+mj-ea"/>
                <a:cs typeface="+mj-cs"/>
              </a:rPr>
              <a:t>and to provide continued </a:t>
            </a:r>
            <a:r>
              <a:rPr lang="mt-MT" sz="2400" b="1" spc="-50" dirty="0">
                <a:solidFill>
                  <a:srgbClr val="002060"/>
                </a:solidFill>
                <a:latin typeface="Candara Light" panose="020E0502030303020204" pitchFamily="34" charset="0"/>
                <a:ea typeface="+mj-ea"/>
                <a:cs typeface="+mj-cs"/>
              </a:rPr>
              <a:t>support to children</a:t>
            </a:r>
          </a:p>
          <a:p>
            <a:endParaRPr lang="mt-MT" sz="2400" spc="-50" dirty="0">
              <a:solidFill>
                <a:srgbClr val="002060"/>
              </a:solidFill>
              <a:latin typeface="Candara Light" panose="020E0502030303020204" pitchFamily="34" charset="0"/>
              <a:ea typeface="+mj-ea"/>
              <a:cs typeface="+mj-cs"/>
            </a:endParaRPr>
          </a:p>
          <a:p>
            <a:pPr marL="342900" indent="-342900">
              <a:buFont typeface="Arial" panose="020B0604020202020204" pitchFamily="34" charset="0"/>
              <a:buChar char="•"/>
            </a:pPr>
            <a:r>
              <a:rPr lang="mt-MT" sz="2400" b="1" spc="-50" dirty="0">
                <a:solidFill>
                  <a:srgbClr val="002060"/>
                </a:solidFill>
                <a:latin typeface="Candara Light" panose="020E0502030303020204" pitchFamily="34" charset="0"/>
                <a:ea typeface="+mj-ea"/>
                <a:cs typeface="+mj-cs"/>
              </a:rPr>
              <a:t>Church and independent </a:t>
            </a:r>
            <a:r>
              <a:rPr lang="mt-MT" sz="2400" spc="-50" dirty="0">
                <a:solidFill>
                  <a:srgbClr val="002060"/>
                </a:solidFill>
                <a:latin typeface="Candara Light" panose="020E0502030303020204" pitchFamily="34" charset="0"/>
                <a:ea typeface="+mj-ea"/>
                <a:cs typeface="+mj-cs"/>
              </a:rPr>
              <a:t>schools seemed to have had more provisions in place, </a:t>
            </a:r>
            <a:r>
              <a:rPr lang="mt-MT" sz="2400" b="1" spc="-50" dirty="0">
                <a:solidFill>
                  <a:srgbClr val="002060"/>
                </a:solidFill>
                <a:latin typeface="Candara Light" panose="020E0502030303020204" pitchFamily="34" charset="0"/>
                <a:ea typeface="+mj-ea"/>
                <a:cs typeface="+mj-cs"/>
              </a:rPr>
              <a:t>supported and prompted their teachers </a:t>
            </a:r>
            <a:r>
              <a:rPr lang="mt-MT" sz="2400" spc="-50" dirty="0">
                <a:solidFill>
                  <a:srgbClr val="002060"/>
                </a:solidFill>
                <a:latin typeface="Candara Light" panose="020E0502030303020204" pitchFamily="34" charset="0"/>
                <a:ea typeface="+mj-ea"/>
                <a:cs typeface="+mj-cs"/>
              </a:rPr>
              <a:t>more to shift to online teaching </a:t>
            </a:r>
          </a:p>
          <a:p>
            <a:endParaRPr lang="mt-MT" sz="2400" spc="-50" dirty="0">
              <a:solidFill>
                <a:srgbClr val="002060"/>
              </a:solidFill>
              <a:latin typeface="Candara Light" panose="020E0502030303020204" pitchFamily="34" charset="0"/>
              <a:ea typeface="+mj-ea"/>
              <a:cs typeface="+mj-cs"/>
            </a:endParaRPr>
          </a:p>
          <a:p>
            <a:pPr marL="342900" indent="-342900">
              <a:buFont typeface="Arial" panose="020B0604020202020204" pitchFamily="34" charset="0"/>
              <a:buChar char="•"/>
            </a:pPr>
            <a:r>
              <a:rPr lang="mt-MT" sz="2400" spc="-50" dirty="0">
                <a:solidFill>
                  <a:srgbClr val="002060"/>
                </a:solidFill>
                <a:latin typeface="Candara Light" panose="020E0502030303020204" pitchFamily="34" charset="0"/>
                <a:ea typeface="+mj-ea"/>
                <a:cs typeface="+mj-cs"/>
              </a:rPr>
              <a:t>For example, children attending </a:t>
            </a:r>
            <a:r>
              <a:rPr lang="mt-MT" sz="2400" b="1" spc="-50" dirty="0">
                <a:solidFill>
                  <a:srgbClr val="002060"/>
                </a:solidFill>
                <a:latin typeface="Candara Light" panose="020E0502030303020204" pitchFamily="34" charset="0"/>
                <a:ea typeface="+mj-ea"/>
                <a:cs typeface="+mj-cs"/>
              </a:rPr>
              <a:t>state                                                                                                                                    schools </a:t>
            </a:r>
            <a:r>
              <a:rPr lang="mt-MT" sz="2400" spc="-50" dirty="0">
                <a:solidFill>
                  <a:srgbClr val="002060"/>
                </a:solidFill>
                <a:latin typeface="Candara Light" panose="020E0502030303020204" pitchFamily="34" charset="0"/>
                <a:ea typeface="+mj-ea"/>
                <a:cs typeface="+mj-cs"/>
              </a:rPr>
              <a:t>were more likely to be offered                                                                                                                                       </a:t>
            </a:r>
            <a:r>
              <a:rPr lang="mt-MT" sz="2400" b="1" spc="-50" dirty="0">
                <a:solidFill>
                  <a:srgbClr val="002060"/>
                </a:solidFill>
                <a:latin typeface="Candara Light" panose="020E0502030303020204" pitchFamily="34" charset="0"/>
                <a:ea typeface="+mj-ea"/>
                <a:cs typeface="+mj-cs"/>
              </a:rPr>
              <a:t>asynchronousus modes </a:t>
            </a:r>
            <a:r>
              <a:rPr lang="mt-MT" sz="2400" spc="-50" dirty="0">
                <a:solidFill>
                  <a:srgbClr val="002060"/>
                </a:solidFill>
                <a:latin typeface="Candara Light" panose="020E0502030303020204" pitchFamily="34" charset="0"/>
                <a:ea typeface="+mj-ea"/>
                <a:cs typeface="+mj-cs"/>
              </a:rPr>
              <a:t>of learning                                                                                                                                       (supported by Vassallo et al, 2021).</a:t>
            </a:r>
          </a:p>
          <a:p>
            <a:endParaRPr lang="mt-MT" sz="2000" spc="-50" dirty="0">
              <a:solidFill>
                <a:srgbClr val="002060"/>
              </a:solidFill>
              <a:latin typeface="Candara Light" panose="020E0502030303020204" pitchFamily="34" charset="0"/>
              <a:ea typeface="+mj-ea"/>
              <a:cs typeface="+mj-cs"/>
            </a:endParaRPr>
          </a:p>
          <a:p>
            <a:pPr marL="342900" indent="-342900">
              <a:buFont typeface="Arial" panose="020B0604020202020204" pitchFamily="34" charset="0"/>
              <a:buChar char="•"/>
            </a:pPr>
            <a:endParaRPr lang="mt-MT" sz="2000" spc="-50" dirty="0">
              <a:solidFill>
                <a:srgbClr val="002060"/>
              </a:solidFill>
              <a:latin typeface="Candara Light" panose="020E0502030303020204" pitchFamily="34" charset="0"/>
              <a:ea typeface="+mj-ea"/>
              <a:cs typeface="+mj-cs"/>
            </a:endParaRPr>
          </a:p>
          <a:p>
            <a:pPr marL="342900" indent="-342900">
              <a:buFontTx/>
              <a:buChar char="-"/>
            </a:pPr>
            <a:endParaRPr lang="mt-MT" sz="2000" i="1" spc="-50" dirty="0">
              <a:solidFill>
                <a:srgbClr val="002060"/>
              </a:solidFill>
              <a:latin typeface="Candara Light" panose="020E0502030303020204" pitchFamily="34" charset="0"/>
              <a:ea typeface="+mj-ea"/>
              <a:cs typeface="+mj-cs"/>
            </a:endParaRPr>
          </a:p>
        </p:txBody>
      </p:sp>
      <p:pic>
        <p:nvPicPr>
          <p:cNvPr id="6" name="Picture 5">
            <a:extLst>
              <a:ext uri="{FF2B5EF4-FFF2-40B4-BE49-F238E27FC236}">
                <a16:creationId xmlns:a16="http://schemas.microsoft.com/office/drawing/2014/main" id="{0AB64744-3AEA-640D-AF6C-B6B6766AE966}"/>
              </a:ext>
            </a:extLst>
          </p:cNvPr>
          <p:cNvPicPr>
            <a:picLocks noChangeAspect="1"/>
          </p:cNvPicPr>
          <p:nvPr/>
        </p:nvPicPr>
        <p:blipFill>
          <a:blip r:embed="rId3"/>
          <a:stretch>
            <a:fillRect/>
          </a:stretch>
        </p:blipFill>
        <p:spPr>
          <a:xfrm>
            <a:off x="5354680" y="3645024"/>
            <a:ext cx="5806381" cy="3070791"/>
          </a:xfrm>
          <a:prstGeom prst="rect">
            <a:avLst/>
          </a:prstGeom>
        </p:spPr>
      </p:pic>
    </p:spTree>
    <p:extLst>
      <p:ext uri="{BB962C8B-B14F-4D97-AF65-F5344CB8AC3E}">
        <p14:creationId xmlns:p14="http://schemas.microsoft.com/office/powerpoint/2010/main" val="416765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iew">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View</Template>
  <TotalTime>15362</TotalTime>
  <Words>1863</Words>
  <Application>Microsoft Office PowerPoint</Application>
  <PresentationFormat>Custom</PresentationFormat>
  <Paragraphs>247</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Candara</vt:lpstr>
      <vt:lpstr>Candara Light</vt:lpstr>
      <vt:lpstr>Century Schoolbook</vt:lpstr>
      <vt:lpstr>Corbel</vt:lpstr>
      <vt:lpstr>Lato</vt:lpstr>
      <vt:lpstr>Palatino Linotype</vt:lpstr>
      <vt:lpstr>Raleway</vt:lpstr>
      <vt:lpstr>Times New Roman</vt:lpstr>
      <vt:lpstr>Wingdings 2</vt:lpstr>
      <vt:lpstr>View</vt:lpstr>
      <vt:lpstr>The Pandemic and Education: What did we find?   What did we learn? How can we reach every learner? _________________  Il-Pandemija u l-Edukazzjoni: X’sibna? X’tgħallimna?        Kif nistgħu nilħqu lil kulħadd?</vt:lpstr>
      <vt:lpstr>ECPE Research Group</vt:lpstr>
      <vt:lpstr>PowerPoint Presentation</vt:lpstr>
      <vt:lpstr>PowerPoint Presentation</vt:lpstr>
      <vt:lpstr>Methods</vt:lpstr>
      <vt:lpstr>Survey Respondents</vt:lpstr>
      <vt:lpstr>Teaching  and  Learning</vt:lpstr>
      <vt:lpstr>PowerPoint Presentation</vt:lpstr>
      <vt:lpstr>An asymmetric provision</vt:lpstr>
      <vt:lpstr>PowerPoint Presentation</vt:lpstr>
      <vt:lpstr>PowerPoint Presentation</vt:lpstr>
      <vt:lpstr>Synchronous vs Asynchronous modes</vt:lpstr>
      <vt:lpstr>PowerPoint Presentation</vt:lpstr>
      <vt:lpstr>PowerPoint Presentation</vt:lpstr>
      <vt:lpstr>PowerPoint Presentation</vt:lpstr>
      <vt:lpstr>A traditional approach does not suit all learners</vt:lpstr>
      <vt:lpstr>PowerPoint Presentation</vt:lpstr>
      <vt:lpstr>Learning  Spaces  </vt:lpstr>
      <vt:lpstr>PowerPoint Presentation</vt:lpstr>
      <vt:lpstr>PowerPoint Presentation</vt:lpstr>
      <vt:lpstr>PowerPoint Presentation</vt:lpstr>
      <vt:lpstr>PowerPoint Presentation</vt:lpstr>
      <vt:lpstr>Relationships and Well-Being</vt:lpstr>
      <vt:lpstr>PowerPoint Presentation</vt:lpstr>
      <vt:lpstr>PowerPoint Presentation</vt:lpstr>
      <vt:lpstr>PowerPoint Presentation</vt:lpstr>
      <vt:lpstr>PowerPoint Presentation</vt:lpstr>
      <vt:lpstr>PowerPoint Presentation</vt:lpstr>
      <vt:lpstr>PowerPoint Presentation</vt:lpstr>
      <vt:lpstr>Learning  Spaces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Pandemic Lives</dc:title>
  <dc:creator>Rosienne C Farrugia</dc:creator>
  <cp:lastModifiedBy>Grech Stephen at Parlament-MT</cp:lastModifiedBy>
  <cp:revision>92</cp:revision>
  <cp:lastPrinted>2023-02-11T00:40:03Z</cp:lastPrinted>
  <dcterms:created xsi:type="dcterms:W3CDTF">2022-10-29T11:26:22Z</dcterms:created>
  <dcterms:modified xsi:type="dcterms:W3CDTF">2023-03-13T05:12:58Z</dcterms:modified>
</cp:coreProperties>
</file>